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56" r:id="rId2"/>
    <p:sldId id="357" r:id="rId3"/>
    <p:sldId id="358" r:id="rId4"/>
    <p:sldId id="289" r:id="rId5"/>
    <p:sldId id="290" r:id="rId6"/>
    <p:sldId id="291" r:id="rId7"/>
    <p:sldId id="292" r:id="rId8"/>
    <p:sldId id="293" r:id="rId9"/>
    <p:sldId id="294" r:id="rId10"/>
    <p:sldId id="295" r:id="rId11"/>
    <p:sldId id="296" r:id="rId12"/>
    <p:sldId id="297" r:id="rId13"/>
    <p:sldId id="298" r:id="rId14"/>
    <p:sldId id="359" r:id="rId15"/>
    <p:sldId id="360" r:id="rId16"/>
    <p:sldId id="329" r:id="rId17"/>
    <p:sldId id="328" r:id="rId18"/>
    <p:sldId id="343" r:id="rId19"/>
    <p:sldId id="344" r:id="rId20"/>
    <p:sldId id="345" r:id="rId21"/>
    <p:sldId id="364" r:id="rId22"/>
    <p:sldId id="365" r:id="rId23"/>
    <p:sldId id="366" r:id="rId24"/>
    <p:sldId id="367" r:id="rId25"/>
    <p:sldId id="310" r:id="rId26"/>
    <p:sldId id="347" r:id="rId27"/>
    <p:sldId id="352" r:id="rId28"/>
    <p:sldId id="368" r:id="rId29"/>
    <p:sldId id="369" r:id="rId30"/>
    <p:sldId id="350" r:id="rId31"/>
    <p:sldId id="351" r:id="rId32"/>
    <p:sldId id="353" r:id="rId33"/>
    <p:sldId id="361" r:id="rId34"/>
    <p:sldId id="355" r:id="rId35"/>
    <p:sldId id="341" r:id="rId36"/>
    <p:sldId id="362" r:id="rId37"/>
    <p:sldId id="3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7" d="100"/>
          <a:sy n="87" d="100"/>
        </p:scale>
        <p:origin x="437"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107289-34C6-4E4A-A6F3-886C47E488F0}" type="datetimeFigureOut">
              <a:rPr lang="vi-VN" smtClean="0"/>
              <a:t>28/07/2024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66E020-D515-4D43-B465-965950BD06B7}" type="slidenum">
              <a:rPr lang="vi-VN" smtClean="0"/>
              <a:t>‹#›</a:t>
            </a:fld>
            <a:endParaRPr lang="vi-VN"/>
          </a:p>
        </p:txBody>
      </p:sp>
    </p:spTree>
    <p:extLst>
      <p:ext uri="{BB962C8B-B14F-4D97-AF65-F5344CB8AC3E}">
        <p14:creationId xmlns:p14="http://schemas.microsoft.com/office/powerpoint/2010/main" val="150635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98313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4</a:t>
            </a:fld>
            <a:endParaRPr lang="en-US"/>
          </a:p>
        </p:txBody>
      </p:sp>
    </p:spTree>
    <p:extLst>
      <p:ext uri="{BB962C8B-B14F-4D97-AF65-F5344CB8AC3E}">
        <p14:creationId xmlns:p14="http://schemas.microsoft.com/office/powerpoint/2010/main" val="406718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5</a:t>
            </a:fld>
            <a:endParaRPr lang="en-US"/>
          </a:p>
        </p:txBody>
      </p:sp>
    </p:spTree>
    <p:extLst>
      <p:ext uri="{BB962C8B-B14F-4D97-AF65-F5344CB8AC3E}">
        <p14:creationId xmlns:p14="http://schemas.microsoft.com/office/powerpoint/2010/main" val="1736024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6</a:t>
            </a:fld>
            <a:endParaRPr lang="en-US"/>
          </a:p>
        </p:txBody>
      </p:sp>
    </p:spTree>
    <p:extLst>
      <p:ext uri="{BB962C8B-B14F-4D97-AF65-F5344CB8AC3E}">
        <p14:creationId xmlns:p14="http://schemas.microsoft.com/office/powerpoint/2010/main" val="2614084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7</a:t>
            </a:fld>
            <a:endParaRPr lang="en-US"/>
          </a:p>
        </p:txBody>
      </p:sp>
    </p:spTree>
    <p:extLst>
      <p:ext uri="{BB962C8B-B14F-4D97-AF65-F5344CB8AC3E}">
        <p14:creationId xmlns:p14="http://schemas.microsoft.com/office/powerpoint/2010/main" val="17480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8</a:t>
            </a:fld>
            <a:endParaRPr lang="en-US"/>
          </a:p>
        </p:txBody>
      </p:sp>
    </p:spTree>
    <p:extLst>
      <p:ext uri="{BB962C8B-B14F-4D97-AF65-F5344CB8AC3E}">
        <p14:creationId xmlns:p14="http://schemas.microsoft.com/office/powerpoint/2010/main" val="290954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9</a:t>
            </a:fld>
            <a:endParaRPr lang="en-US"/>
          </a:p>
        </p:txBody>
      </p:sp>
    </p:spTree>
    <p:extLst>
      <p:ext uri="{BB962C8B-B14F-4D97-AF65-F5344CB8AC3E}">
        <p14:creationId xmlns:p14="http://schemas.microsoft.com/office/powerpoint/2010/main" val="292430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10</a:t>
            </a:fld>
            <a:endParaRPr lang="en-US"/>
          </a:p>
        </p:txBody>
      </p:sp>
    </p:spTree>
    <p:extLst>
      <p:ext uri="{BB962C8B-B14F-4D97-AF65-F5344CB8AC3E}">
        <p14:creationId xmlns:p14="http://schemas.microsoft.com/office/powerpoint/2010/main" val="272330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36</a:t>
            </a:fld>
            <a:endParaRPr lang="en-US"/>
          </a:p>
        </p:txBody>
      </p:sp>
    </p:spTree>
    <p:extLst>
      <p:ext uri="{BB962C8B-B14F-4D97-AF65-F5344CB8AC3E}">
        <p14:creationId xmlns:p14="http://schemas.microsoft.com/office/powerpoint/2010/main" val="335267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B73868-D929-4583-B12A-6840A5C576F2}"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59956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73868-D929-4583-B12A-6840A5C576F2}"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49005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73868-D929-4583-B12A-6840A5C576F2}"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3089373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E4027E-F2A7-46FA-9BFD-3AA85AD758FA}" type="slidenum">
              <a:rPr lang="en-US"/>
              <a:pPr>
                <a:defRPr/>
              </a:pPr>
              <a:t>‹#›</a:t>
            </a:fld>
            <a:endParaRPr lang="en-US"/>
          </a:p>
        </p:txBody>
      </p:sp>
    </p:spTree>
    <p:extLst>
      <p:ext uri="{BB962C8B-B14F-4D97-AF65-F5344CB8AC3E}">
        <p14:creationId xmlns:p14="http://schemas.microsoft.com/office/powerpoint/2010/main" val="187419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73868-D929-4583-B12A-6840A5C576F2}"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39717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B73868-D929-4583-B12A-6840A5C576F2}"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249943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B73868-D929-4583-B12A-6840A5C576F2}" type="datetimeFigureOut">
              <a:rPr lang="en-US" smtClean="0"/>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3282696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B73868-D929-4583-B12A-6840A5C576F2}" type="datetimeFigureOut">
              <a:rPr lang="en-US" smtClean="0"/>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81059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B73868-D929-4583-B12A-6840A5C576F2}" type="datetimeFigureOut">
              <a:rPr lang="en-US" smtClean="0"/>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02261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73868-D929-4583-B12A-6840A5C576F2}" type="datetimeFigureOut">
              <a:rPr lang="en-US" smtClean="0"/>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3897389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73868-D929-4583-B12A-6840A5C576F2}" type="datetimeFigureOut">
              <a:rPr lang="en-US" smtClean="0"/>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394231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73868-D929-4583-B12A-6840A5C576F2}" type="datetimeFigureOut">
              <a:rPr lang="en-US" smtClean="0"/>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947723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73868-D929-4583-B12A-6840A5C576F2}" type="datetimeFigureOut">
              <a:rPr lang="en-US" smtClean="0"/>
              <a:t>7/28/2024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419C3-3E13-47B1-87C2-77679553ABB8}" type="slidenum">
              <a:rPr lang="en-US" smtClean="0"/>
              <a:t>‹#›</a:t>
            </a:fld>
            <a:endParaRPr lang="en-US"/>
          </a:p>
        </p:txBody>
      </p:sp>
    </p:spTree>
    <p:extLst>
      <p:ext uri="{BB962C8B-B14F-4D97-AF65-F5344CB8AC3E}">
        <p14:creationId xmlns:p14="http://schemas.microsoft.com/office/powerpoint/2010/main" val="1507103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diadiemthi.net/2012/02/truong-dai-hoc-kinh-te-tai-chinh-tp-ho-chi-minh/dh-kinh-te-tai-chinh-tp-hc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9"/>
          <p:cNvSpPr txBox="1">
            <a:spLocks noChangeArrowheads="1"/>
          </p:cNvSpPr>
          <p:nvPr/>
        </p:nvSpPr>
        <p:spPr bwMode="auto">
          <a:xfrm>
            <a:off x="97368" y="1470819"/>
            <a:ext cx="12094633" cy="140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19170" eaLnBrk="1" hangingPunct="1">
              <a:spcBef>
                <a:spcPct val="50000"/>
              </a:spcBef>
              <a:defRPr/>
            </a:pPr>
            <a:r>
              <a:rPr lang="en-US" sz="4267" b="1" dirty="0">
                <a:solidFill>
                  <a:srgbClr val="006600"/>
                </a:solidFill>
                <a:latin typeface="Times New Roman" pitchFamily="18" charset="0"/>
              </a:rPr>
              <a:t>TRÂN TRỌNG KÍNH CHÀO QUÝ THẦY CÔ VỀ DỰ GIỜ LỚP </a:t>
            </a:r>
            <a:r>
              <a:rPr lang="en-US" sz="4267" b="1" dirty="0" smtClean="0">
                <a:solidFill>
                  <a:srgbClr val="006600"/>
                </a:solidFill>
                <a:latin typeface="Times New Roman" pitchFamily="18" charset="0"/>
              </a:rPr>
              <a:t>9…</a:t>
            </a:r>
            <a:endParaRPr lang="en-US" sz="4267" b="1" dirty="0">
              <a:solidFill>
                <a:srgbClr val="006600"/>
              </a:solidFill>
              <a:latin typeface="Times New Roman" pitchFamily="18" charset="0"/>
            </a:endParaRPr>
          </a:p>
        </p:txBody>
      </p:sp>
      <p:sp>
        <p:nvSpPr>
          <p:cNvPr id="2057" name="Text Box 17"/>
          <p:cNvSpPr txBox="1">
            <a:spLocks noChangeArrowheads="1"/>
          </p:cNvSpPr>
          <p:nvPr/>
        </p:nvSpPr>
        <p:spPr bwMode="auto">
          <a:xfrm>
            <a:off x="285508" y="292740"/>
            <a:ext cx="118914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19170" eaLnBrk="1" hangingPunct="1">
              <a:spcBef>
                <a:spcPct val="50000"/>
              </a:spcBef>
              <a:defRPr/>
            </a:pPr>
            <a:r>
              <a:rPr lang="en-US" sz="2400" dirty="0">
                <a:solidFill>
                  <a:srgbClr val="FF0000"/>
                </a:solidFill>
                <a:latin typeface="Times New Roman" pitchFamily="18" charset="0"/>
              </a:rPr>
              <a:t>PHÒNG GIÁO DỤC VÀ ĐÀO TẠO HUYỆN…. </a:t>
            </a:r>
          </a:p>
          <a:p>
            <a:pPr algn="ctr" defTabSz="1219170" eaLnBrk="1" hangingPunct="1">
              <a:spcBef>
                <a:spcPct val="50000"/>
              </a:spcBef>
              <a:defRPr/>
            </a:pPr>
            <a:r>
              <a:rPr lang="en-US" sz="2400" b="1" dirty="0">
                <a:solidFill>
                  <a:srgbClr val="FF0000"/>
                </a:solidFill>
                <a:latin typeface="Times New Roman" pitchFamily="18" charset="0"/>
              </a:rPr>
              <a:t>TRƯỜNG THCS……….</a:t>
            </a:r>
          </a:p>
        </p:txBody>
      </p:sp>
      <p:sp>
        <p:nvSpPr>
          <p:cNvPr id="12" name="Rectangle 11"/>
          <p:cNvSpPr/>
          <p:nvPr/>
        </p:nvSpPr>
        <p:spPr>
          <a:xfrm>
            <a:off x="2801055" y="3376225"/>
            <a:ext cx="8019344" cy="666786"/>
          </a:xfrm>
          <a:prstGeom prst="rect">
            <a:avLst/>
          </a:prstGeom>
        </p:spPr>
        <p:txBody>
          <a:bodyPr wrap="square">
            <a:spAutoFit/>
          </a:bodyPr>
          <a:lstStyle/>
          <a:p>
            <a:pPr defTabSz="1219170">
              <a:defRPr/>
            </a:pPr>
            <a:endParaRPr lang="en-US" sz="3733" dirty="0">
              <a:ln/>
              <a:solidFill>
                <a:srgbClr val="0000CC"/>
              </a:solidFill>
              <a:latin typeface="Times New Roman" panose="02020603050405020304" pitchFamily="18" charset="0"/>
              <a:cs typeface="Times New Roman" panose="02020603050405020304" pitchFamily="18" charset="0"/>
            </a:endParaRPr>
          </a:p>
        </p:txBody>
      </p:sp>
      <p:sp>
        <p:nvSpPr>
          <p:cNvPr id="13" name="TextBox 13"/>
          <p:cNvSpPr txBox="1">
            <a:spLocks noChangeArrowheads="1"/>
          </p:cNvSpPr>
          <p:nvPr/>
        </p:nvSpPr>
        <p:spPr bwMode="auto">
          <a:xfrm>
            <a:off x="1625600" y="3171041"/>
            <a:ext cx="9652000" cy="3046988"/>
          </a:xfrm>
          <a:prstGeom prst="rect">
            <a:avLst/>
          </a:prstGeom>
          <a:noFill/>
          <a:ln w="571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defTabSz="1219170">
              <a:defRPr/>
            </a:pPr>
            <a:r>
              <a:rPr lang="en-US" altLang="en-US" sz="3200" dirty="0" err="1">
                <a:ln/>
                <a:solidFill>
                  <a:srgbClr val="C00000"/>
                </a:solidFill>
                <a:cs typeface="Times New Roman" panose="02020603050405020304" pitchFamily="18" charset="0"/>
              </a:rPr>
              <a:t>Môn</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Lịch</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Sử</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và</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Địa</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lý</a:t>
            </a:r>
            <a:r>
              <a:rPr lang="en-US" altLang="en-US" sz="3200" dirty="0">
                <a:ln/>
                <a:solidFill>
                  <a:srgbClr val="C00000"/>
                </a:solidFill>
                <a:cs typeface="Times New Roman" panose="02020603050405020304" pitchFamily="18" charset="0"/>
              </a:rPr>
              <a:t> </a:t>
            </a:r>
            <a:r>
              <a:rPr lang="en-US" altLang="en-US" sz="3200" dirty="0" smtClean="0">
                <a:ln/>
                <a:solidFill>
                  <a:srgbClr val="C00000"/>
                </a:solidFill>
                <a:cs typeface="Times New Roman" panose="02020603050405020304" pitchFamily="18" charset="0"/>
              </a:rPr>
              <a:t>9 </a:t>
            </a:r>
            <a:r>
              <a:rPr lang="en-US" altLang="en-US" sz="3200" dirty="0">
                <a:ln/>
                <a:solidFill>
                  <a:srgbClr val="C00000"/>
                </a:solidFill>
                <a:cs typeface="Times New Roman" panose="02020603050405020304" pitchFamily="18" charset="0"/>
              </a:rPr>
              <a:t>- KNTTVCS</a:t>
            </a:r>
          </a:p>
          <a:p>
            <a:pPr defTabSz="1219170">
              <a:defRPr/>
            </a:pPr>
            <a:r>
              <a:rPr lang="en-US" altLang="en-US" sz="3200" dirty="0" err="1">
                <a:ln/>
                <a:solidFill>
                  <a:srgbClr val="C00000"/>
                </a:solidFill>
                <a:cs typeface="Times New Roman" panose="02020603050405020304" pitchFamily="18" charset="0"/>
              </a:rPr>
              <a:t>Giáo</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viên</a:t>
            </a:r>
            <a:r>
              <a:rPr lang="en-US" altLang="en-US" sz="3200" dirty="0">
                <a:ln/>
                <a:solidFill>
                  <a:srgbClr val="C00000"/>
                </a:solidFill>
                <a:cs typeface="Times New Roman" panose="02020603050405020304" pitchFamily="18" charset="0"/>
              </a:rPr>
              <a:t>:</a:t>
            </a:r>
          </a:p>
          <a:p>
            <a:pPr defTabSz="1219170">
              <a:defRPr/>
            </a:pPr>
            <a:r>
              <a:rPr lang="en-US" altLang="en-US" sz="3200" dirty="0">
                <a:ln/>
                <a:solidFill>
                  <a:srgbClr val="C00000"/>
                </a:solidFill>
                <a:cs typeface="Times New Roman" panose="02020603050405020304" pitchFamily="18" charset="0"/>
              </a:rPr>
              <a:t>E- mail:        </a:t>
            </a:r>
          </a:p>
          <a:p>
            <a:pPr defTabSz="1219170">
              <a:defRPr/>
            </a:pPr>
            <a:r>
              <a:rPr lang="en-US" altLang="en-US" sz="3200" dirty="0" err="1">
                <a:ln/>
                <a:solidFill>
                  <a:srgbClr val="C00000"/>
                </a:solidFill>
                <a:cs typeface="Times New Roman" panose="02020603050405020304" pitchFamily="18" charset="0"/>
              </a:rPr>
              <a:t>Điện</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thoại</a:t>
            </a:r>
            <a:r>
              <a:rPr lang="en-US" altLang="en-US" sz="3200" dirty="0">
                <a:ln/>
                <a:solidFill>
                  <a:srgbClr val="C00000"/>
                </a:solidFill>
                <a:cs typeface="Times New Roman" panose="02020603050405020304" pitchFamily="18" charset="0"/>
              </a:rPr>
              <a:t>:   </a:t>
            </a:r>
          </a:p>
          <a:p>
            <a:pPr defTabSz="1219170">
              <a:defRPr/>
            </a:pPr>
            <a:r>
              <a:rPr lang="en-US" sz="3200" dirty="0" err="1">
                <a:ln/>
                <a:solidFill>
                  <a:srgbClr val="C00000"/>
                </a:solidFill>
                <a:cs typeface="Times New Roman" panose="02020603050405020304" pitchFamily="18" charset="0"/>
              </a:rPr>
              <a:t>Trường</a:t>
            </a:r>
            <a:r>
              <a:rPr lang="en-US" sz="3200" dirty="0">
                <a:ln/>
                <a:solidFill>
                  <a:srgbClr val="C00000"/>
                </a:solidFill>
                <a:cs typeface="Times New Roman" panose="02020603050405020304" pitchFamily="18" charset="0"/>
              </a:rPr>
              <a:t>:       </a:t>
            </a:r>
          </a:p>
          <a:p>
            <a:pPr defTabSz="1219170">
              <a:defRPr/>
            </a:pPr>
            <a:r>
              <a:rPr lang="en-US" sz="3200" dirty="0" err="1">
                <a:ln/>
                <a:solidFill>
                  <a:srgbClr val="C00000"/>
                </a:solidFill>
                <a:cs typeface="Times New Roman" panose="02020603050405020304" pitchFamily="18" charset="0"/>
              </a:rPr>
              <a:t>Địa</a:t>
            </a:r>
            <a:r>
              <a:rPr lang="en-US" sz="3200" dirty="0">
                <a:ln/>
                <a:solidFill>
                  <a:srgbClr val="C00000"/>
                </a:solidFill>
                <a:cs typeface="Times New Roman" panose="02020603050405020304" pitchFamily="18" charset="0"/>
              </a:rPr>
              <a:t> </a:t>
            </a:r>
            <a:r>
              <a:rPr lang="en-US" sz="3200" dirty="0" err="1">
                <a:ln/>
                <a:solidFill>
                  <a:srgbClr val="C00000"/>
                </a:solidFill>
                <a:cs typeface="Times New Roman" panose="02020603050405020304" pitchFamily="18" charset="0"/>
              </a:rPr>
              <a:t>chỉ</a:t>
            </a:r>
            <a:r>
              <a:rPr lang="en-US" sz="3200" dirty="0">
                <a:ln/>
                <a:solidFill>
                  <a:srgbClr val="C00000"/>
                </a:solidFill>
                <a:cs typeface="Times New Roman" panose="02020603050405020304" pitchFamily="18" charset="0"/>
              </a:rPr>
              <a:t>:</a:t>
            </a:r>
          </a:p>
        </p:txBody>
      </p:sp>
    </p:spTree>
    <p:extLst>
      <p:ext uri="{BB962C8B-B14F-4D97-AF65-F5344CB8AC3E}">
        <p14:creationId xmlns:p14="http://schemas.microsoft.com/office/powerpoint/2010/main" val="2063248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41.jpg" descr="Image result for cÃ¢y Äiá»u"/>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553199"/>
          </a:xfrm>
          <a:prstGeom prst="rect">
            <a:avLst/>
          </a:prstGeom>
          <a:noFill/>
          <a:ln>
            <a:noFill/>
          </a:ln>
        </p:spPr>
      </p:pic>
      <p:sp>
        <p:nvSpPr>
          <p:cNvPr id="3" name="Rectangle 2"/>
          <p:cNvSpPr/>
          <p:nvPr/>
        </p:nvSpPr>
        <p:spPr>
          <a:xfrm>
            <a:off x="0" y="6230033"/>
            <a:ext cx="12192000" cy="646331"/>
          </a:xfrm>
          <a:prstGeom prst="rect">
            <a:avLst/>
          </a:prstGeom>
          <a:solidFill>
            <a:srgbClr val="002060"/>
          </a:solidFill>
          <a:ln>
            <a:noFill/>
          </a:ln>
        </p:spPr>
        <p:txBody>
          <a:bodyPr wrap="square">
            <a:spAutoFit/>
          </a:bodyPr>
          <a:lstStyle/>
          <a:p>
            <a:pPr algn="ctr"/>
            <a:r>
              <a:rPr lang="vi-VN" sz="3600" b="1">
                <a:solidFill>
                  <a:schemeClr val="bg1"/>
                </a:solidFill>
                <a:latin typeface="Cambria" panose="02040503050406030204" pitchFamily="18" charset="0"/>
                <a:ea typeface="Cambria" panose="02040503050406030204" pitchFamily="18" charset="0"/>
              </a:rPr>
              <a:t>Tỉnh nào trồng nhiều cây điều nhất nước?</a:t>
            </a:r>
            <a:endParaRPr lang="en-US" sz="19900">
              <a:solidFill>
                <a:schemeClr val="bg1"/>
              </a:solidFill>
              <a:latin typeface="Cambria" panose="02040503050406030204" pitchFamily="18" charset="0"/>
              <a:ea typeface="Cambria" panose="02040503050406030204" pitchFamily="18" charset="0"/>
            </a:endParaRPr>
          </a:p>
        </p:txBody>
      </p:sp>
      <p:sp>
        <p:nvSpPr>
          <p:cNvPr id="5" name="Rectangle 4"/>
          <p:cNvSpPr/>
          <p:nvPr/>
        </p:nvSpPr>
        <p:spPr>
          <a:xfrm>
            <a:off x="8027377" y="385290"/>
            <a:ext cx="3798278" cy="707886"/>
          </a:xfrm>
          <a:prstGeom prst="rect">
            <a:avLst/>
          </a:prstGeom>
          <a:solidFill>
            <a:srgbClr val="002060"/>
          </a:solidFill>
          <a:ln>
            <a:noFill/>
          </a:ln>
        </p:spPr>
        <p:txBody>
          <a:bodyPr wrap="square">
            <a:spAutoFit/>
          </a:bodyPr>
          <a:lstStyle/>
          <a:p>
            <a:pPr algn="ctr"/>
            <a:r>
              <a:rPr lang="vi-VN" sz="4000" dirty="0" smtClean="0">
                <a:solidFill>
                  <a:srgbClr val="FF0000"/>
                </a:solidFill>
              </a:rPr>
              <a:t>Bình Phước</a:t>
            </a:r>
            <a:endParaRPr lang="en-US" sz="4000" dirty="0">
              <a:solidFill>
                <a:srgbClr val="FF0000"/>
              </a:solidFill>
            </a:endParaRPr>
          </a:p>
        </p:txBody>
      </p:sp>
    </p:spTree>
    <p:extLst>
      <p:ext uri="{BB962C8B-B14F-4D97-AF65-F5344CB8AC3E}">
        <p14:creationId xmlns:p14="http://schemas.microsoft.com/office/powerpoint/2010/main" val="15430840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gd name="connsiteX0" fmla="*/ 6096000 w 12192000"/>
              <a:gd name="connsiteY0" fmla="*/ 759555 h 6858000"/>
              <a:gd name="connsiteX1" fmla="*/ 3426555 w 12192000"/>
              <a:gd name="connsiteY1" fmla="*/ 3429000 h 6858000"/>
              <a:gd name="connsiteX2" fmla="*/ 6096000 w 12192000"/>
              <a:gd name="connsiteY2" fmla="*/ 6098446 h 6858000"/>
              <a:gd name="connsiteX3" fmla="*/ 876544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759555"/>
                </a:moveTo>
                <a:lnTo>
                  <a:pt x="3426555" y="3429000"/>
                </a:lnTo>
                <a:lnTo>
                  <a:pt x="6096000" y="6098446"/>
                </a:lnTo>
                <a:lnTo>
                  <a:pt x="8765445" y="3429000"/>
                </a:lnTo>
                <a:close/>
                <a:moveTo>
                  <a:pt x="0" y="0"/>
                </a:moveTo>
                <a:lnTo>
                  <a:pt x="12192000" y="0"/>
                </a:lnTo>
                <a:lnTo>
                  <a:pt x="12192000" y="6858000"/>
                </a:lnTo>
                <a:lnTo>
                  <a:pt x="0" y="685800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741459" y="1169894"/>
            <a:ext cx="2429435" cy="4518212"/>
            <a:chOff x="6741459" y="1169894"/>
            <a:chExt cx="2429435" cy="4518212"/>
          </a:xfrm>
        </p:grpSpPr>
        <p:grpSp>
          <p:nvGrpSpPr>
            <p:cNvPr id="13" name="Group 12"/>
            <p:cNvGrpSpPr/>
            <p:nvPr/>
          </p:nvGrpSpPr>
          <p:grpSpPr>
            <a:xfrm>
              <a:off x="6911788" y="1169894"/>
              <a:ext cx="2259106" cy="4518212"/>
              <a:chOff x="6911788" y="1169894"/>
              <a:chExt cx="2259106" cy="4518212"/>
            </a:xfrm>
          </p:grpSpPr>
          <p:cxnSp>
            <p:nvCxnSpPr>
              <p:cNvPr id="6" name="Straight Connector 5"/>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741459" y="1169894"/>
              <a:ext cx="2259106" cy="4518212"/>
              <a:chOff x="6911788" y="1169894"/>
              <a:chExt cx="2259106" cy="4518212"/>
            </a:xfrm>
          </p:grpSpPr>
          <p:cxnSp>
            <p:nvCxnSpPr>
              <p:cNvPr id="15" name="Straight Connector 14"/>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p:cNvGrpSpPr/>
          <p:nvPr/>
        </p:nvGrpSpPr>
        <p:grpSpPr>
          <a:xfrm flipH="1">
            <a:off x="3012142" y="1169894"/>
            <a:ext cx="2429435" cy="4518212"/>
            <a:chOff x="6741459" y="1169894"/>
            <a:chExt cx="2429435" cy="4518212"/>
          </a:xfrm>
        </p:grpSpPr>
        <p:grpSp>
          <p:nvGrpSpPr>
            <p:cNvPr id="19" name="Group 18"/>
            <p:cNvGrpSpPr/>
            <p:nvPr/>
          </p:nvGrpSpPr>
          <p:grpSpPr>
            <a:xfrm>
              <a:off x="6911788" y="1169894"/>
              <a:ext cx="2259106" cy="4518212"/>
              <a:chOff x="6911788" y="1169894"/>
              <a:chExt cx="2259106" cy="4518212"/>
            </a:xfrm>
          </p:grpSpPr>
          <p:cxnSp>
            <p:nvCxnSpPr>
              <p:cNvPr id="23" name="Straight Connector 22"/>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741459" y="1169894"/>
              <a:ext cx="2259106" cy="4518212"/>
              <a:chOff x="6911788" y="1169894"/>
              <a:chExt cx="2259106" cy="4518212"/>
            </a:xfrm>
          </p:grpSpPr>
          <p:cxnSp>
            <p:nvCxnSpPr>
              <p:cNvPr id="21" name="Straight Connector 20"/>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5" name="Rectangle 24"/>
          <p:cNvSpPr/>
          <p:nvPr/>
        </p:nvSpPr>
        <p:spPr>
          <a:xfrm rot="3131019">
            <a:off x="3182471" y="1721224"/>
            <a:ext cx="502023" cy="470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3131019">
            <a:off x="4288758" y="5695150"/>
            <a:ext cx="502023" cy="470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3131019">
            <a:off x="8531915" y="4604391"/>
            <a:ext cx="471136" cy="22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3131019">
            <a:off x="7682458" y="1246562"/>
            <a:ext cx="394414" cy="40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198692" y="4282568"/>
            <a:ext cx="564777" cy="5513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829800" y="5721724"/>
            <a:ext cx="564777" cy="5513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9670355" y="2420471"/>
            <a:ext cx="441834" cy="4403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441577" y="697487"/>
            <a:ext cx="337244" cy="3496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19096" y="477291"/>
            <a:ext cx="441834" cy="4403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3131019">
            <a:off x="10482802" y="619973"/>
            <a:ext cx="471136" cy="22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rot="3131019">
            <a:off x="1377435" y="5630276"/>
            <a:ext cx="471136" cy="22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8317902">
            <a:off x="7805772" y="2385166"/>
            <a:ext cx="471136" cy="273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684495" y="2640666"/>
            <a:ext cx="4814047" cy="1754326"/>
          </a:xfrm>
          <a:prstGeom prst="rect">
            <a:avLst/>
          </a:prstGeom>
          <a:noFill/>
        </p:spPr>
        <p:txBody>
          <a:bodyPr wrap="square" rtlCol="0">
            <a:spAutoFit/>
          </a:bodyPr>
          <a:lstStyle/>
          <a:p>
            <a:pPr algn="ctr"/>
            <a:r>
              <a:rPr lang="en-US" sz="5400" b="1" smtClean="0">
                <a:solidFill>
                  <a:srgbClr val="FF0000"/>
                </a:solidFill>
              </a:rPr>
              <a:t>CHÚC MỪNG</a:t>
            </a:r>
          </a:p>
          <a:p>
            <a:pPr algn="ctr"/>
            <a:r>
              <a:rPr lang="en-US" sz="5400" b="1" smtClean="0">
                <a:solidFill>
                  <a:srgbClr val="FF0000"/>
                </a:solidFill>
              </a:rPr>
              <a:t>CHIẾN THẮNG</a:t>
            </a:r>
            <a:endParaRPr lang="en-US" sz="5400" b="1" dirty="0">
              <a:solidFill>
                <a:srgbClr val="FF0000"/>
              </a:solidFill>
            </a:endParaRPr>
          </a:p>
        </p:txBody>
      </p:sp>
      <p:sp>
        <p:nvSpPr>
          <p:cNvPr id="35" name="Rectangle 34"/>
          <p:cNvSpPr/>
          <p:nvPr/>
        </p:nvSpPr>
        <p:spPr>
          <a:xfrm rot="3131019">
            <a:off x="4011762" y="2432899"/>
            <a:ext cx="334520" cy="47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âm thanh vỗ tay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a:off x="13202769" y="610567"/>
            <a:ext cx="753036" cy="753036"/>
          </a:xfrm>
          <a:prstGeom prst="rect">
            <a:avLst/>
          </a:prstGeom>
        </p:spPr>
      </p:pic>
    </p:spTree>
    <p:extLst>
      <p:ext uri="{BB962C8B-B14F-4D97-AF65-F5344CB8AC3E}">
        <p14:creationId xmlns:p14="http://schemas.microsoft.com/office/powerpoint/2010/main" val="2969789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24" fill="hold"/>
                                            <p:tgtEl>
                                              <p:spTgt spid="2"/>
                                            </p:tgtEl>
                                          </p:cBhvr>
                                        </p:cmd>
                                      </p:childTnLst>
                                    </p:cTn>
                                  </p:par>
                                  <p:par>
                                    <p:cTn id="7" presetID="2" presetClass="entr" presetSubtype="8" fill="hold" grpId="0" nodeType="withEffect" p14:presetBounceEnd="50000">
                                      <p:stCondLst>
                                        <p:cond delay="2000"/>
                                      </p:stCondLst>
                                      <p:childTnLst>
                                        <p:set>
                                          <p:cBhvr>
                                            <p:cTn id="8" dur="1" fill="hold">
                                              <p:stCondLst>
                                                <p:cond delay="0"/>
                                              </p:stCondLst>
                                            </p:cTn>
                                            <p:tgtEl>
                                              <p:spTgt spid="40"/>
                                            </p:tgtEl>
                                            <p:attrNameLst>
                                              <p:attrName>style.visibility</p:attrName>
                                            </p:attrNameLst>
                                          </p:cBhvr>
                                          <p:to>
                                            <p:strVal val="visible"/>
                                          </p:to>
                                        </p:set>
                                        <p:anim calcmode="lin" valueType="num" p14:bounceEnd="50000">
                                          <p:cBhvr additive="base">
                                            <p:cTn id="9" dur="2000" fill="hold"/>
                                            <p:tgtEl>
                                              <p:spTgt spid="40"/>
                                            </p:tgtEl>
                                            <p:attrNameLst>
                                              <p:attrName>ppt_x</p:attrName>
                                            </p:attrNameLst>
                                          </p:cBhvr>
                                          <p:tavLst>
                                            <p:tav tm="0">
                                              <p:val>
                                                <p:strVal val="0-#ppt_w/2"/>
                                              </p:val>
                                            </p:tav>
                                            <p:tav tm="100000">
                                              <p:val>
                                                <p:strVal val="#ppt_x"/>
                                              </p:val>
                                            </p:tav>
                                          </p:tavLst>
                                        </p:anim>
                                        <p:anim calcmode="lin" valueType="num" p14:bounceEnd="50000">
                                          <p:cBhvr additive="base">
                                            <p:cTn id="10" dur="2000" fill="hold"/>
                                            <p:tgtEl>
                                              <p:spTgt spid="40"/>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2000" fill="hold"/>
                                            <p:tgtEl>
                                              <p:spTgt spid="18"/>
                                            </p:tgtEl>
                                            <p:attrNameLst>
                                              <p:attrName>ppt_w</p:attrName>
                                            </p:attrNameLst>
                                          </p:cBhvr>
                                          <p:tavLst>
                                            <p:tav tm="0">
                                              <p:val>
                                                <p:fltVal val="0"/>
                                              </p:val>
                                            </p:tav>
                                            <p:tav tm="100000">
                                              <p:val>
                                                <p:strVal val="#ppt_w"/>
                                              </p:val>
                                            </p:tav>
                                          </p:tavLst>
                                        </p:anim>
                                        <p:anim calcmode="lin" valueType="num">
                                          <p:cBhvr>
                                            <p:cTn id="14" dur="2000" fill="hold"/>
                                            <p:tgtEl>
                                              <p:spTgt spid="18"/>
                                            </p:tgtEl>
                                            <p:attrNameLst>
                                              <p:attrName>ppt_h</p:attrName>
                                            </p:attrNameLst>
                                          </p:cBhvr>
                                          <p:tavLst>
                                            <p:tav tm="0">
                                              <p:val>
                                                <p:fltVal val="0"/>
                                              </p:val>
                                            </p:tav>
                                            <p:tav tm="100000">
                                              <p:val>
                                                <p:strVal val="#ppt_h"/>
                                              </p:val>
                                            </p:tav>
                                          </p:tavLst>
                                        </p:anim>
                                        <p:animEffect transition="in" filter="fade">
                                          <p:cBhvr>
                                            <p:cTn id="15" dur="2000"/>
                                            <p:tgtEl>
                                              <p:spTgt spid="18"/>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000" fill="hold"/>
                                            <p:tgtEl>
                                              <p:spTgt spid="17"/>
                                            </p:tgtEl>
                                            <p:attrNameLst>
                                              <p:attrName>ppt_w</p:attrName>
                                            </p:attrNameLst>
                                          </p:cBhvr>
                                          <p:tavLst>
                                            <p:tav tm="0">
                                              <p:val>
                                                <p:fltVal val="0"/>
                                              </p:val>
                                            </p:tav>
                                            <p:tav tm="100000">
                                              <p:val>
                                                <p:strVal val="#ppt_w"/>
                                              </p:val>
                                            </p:tav>
                                          </p:tavLst>
                                        </p:anim>
                                        <p:anim calcmode="lin" valueType="num">
                                          <p:cBhvr>
                                            <p:cTn id="19" dur="2000" fill="hold"/>
                                            <p:tgtEl>
                                              <p:spTgt spid="17"/>
                                            </p:tgtEl>
                                            <p:attrNameLst>
                                              <p:attrName>ppt_h</p:attrName>
                                            </p:attrNameLst>
                                          </p:cBhvr>
                                          <p:tavLst>
                                            <p:tav tm="0">
                                              <p:val>
                                                <p:fltVal val="0"/>
                                              </p:val>
                                            </p:tav>
                                            <p:tav tm="100000">
                                              <p:val>
                                                <p:strVal val="#ppt_h"/>
                                              </p:val>
                                            </p:tav>
                                          </p:tavLst>
                                        </p:anim>
                                        <p:animEffect transition="in" filter="fade">
                                          <p:cBhvr>
                                            <p:cTn id="20" dur="20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2000" fill="hold"/>
                                            <p:tgtEl>
                                              <p:spTgt spid="28"/>
                                            </p:tgtEl>
                                            <p:attrNameLst>
                                              <p:attrName>ppt_w</p:attrName>
                                            </p:attrNameLst>
                                          </p:cBhvr>
                                          <p:tavLst>
                                            <p:tav tm="0">
                                              <p:val>
                                                <p:fltVal val="0"/>
                                              </p:val>
                                            </p:tav>
                                            <p:tav tm="100000">
                                              <p:val>
                                                <p:strVal val="#ppt_w"/>
                                              </p:val>
                                            </p:tav>
                                          </p:tavLst>
                                        </p:anim>
                                        <p:anim calcmode="lin" valueType="num">
                                          <p:cBhvr>
                                            <p:cTn id="24" dur="2000" fill="hold"/>
                                            <p:tgtEl>
                                              <p:spTgt spid="28"/>
                                            </p:tgtEl>
                                            <p:attrNameLst>
                                              <p:attrName>ppt_h</p:attrName>
                                            </p:attrNameLst>
                                          </p:cBhvr>
                                          <p:tavLst>
                                            <p:tav tm="0">
                                              <p:val>
                                                <p:fltVal val="0"/>
                                              </p:val>
                                            </p:tav>
                                            <p:tav tm="100000">
                                              <p:val>
                                                <p:strVal val="#ppt_h"/>
                                              </p:val>
                                            </p:tav>
                                          </p:tavLst>
                                        </p:anim>
                                        <p:animEffect transition="in" filter="fade">
                                          <p:cBhvr>
                                            <p:cTn id="25" dur="20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2000" fill="hold"/>
                                            <p:tgtEl>
                                              <p:spTgt spid="31"/>
                                            </p:tgtEl>
                                            <p:attrNameLst>
                                              <p:attrName>ppt_w</p:attrName>
                                            </p:attrNameLst>
                                          </p:cBhvr>
                                          <p:tavLst>
                                            <p:tav tm="0">
                                              <p:val>
                                                <p:fltVal val="0"/>
                                              </p:val>
                                            </p:tav>
                                            <p:tav tm="100000">
                                              <p:val>
                                                <p:strVal val="#ppt_w"/>
                                              </p:val>
                                            </p:tav>
                                          </p:tavLst>
                                        </p:anim>
                                        <p:anim calcmode="lin" valueType="num">
                                          <p:cBhvr>
                                            <p:cTn id="29" dur="2000" fill="hold"/>
                                            <p:tgtEl>
                                              <p:spTgt spid="31"/>
                                            </p:tgtEl>
                                            <p:attrNameLst>
                                              <p:attrName>ppt_h</p:attrName>
                                            </p:attrNameLst>
                                          </p:cBhvr>
                                          <p:tavLst>
                                            <p:tav tm="0">
                                              <p:val>
                                                <p:fltVal val="0"/>
                                              </p:val>
                                            </p:tav>
                                            <p:tav tm="100000">
                                              <p:val>
                                                <p:strVal val="#ppt_h"/>
                                              </p:val>
                                            </p:tav>
                                          </p:tavLst>
                                        </p:anim>
                                        <p:animEffect transition="in" filter="fade">
                                          <p:cBhvr>
                                            <p:cTn id="30" dur="2000"/>
                                            <p:tgtEl>
                                              <p:spTgt spid="3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2000" fill="hold"/>
                                            <p:tgtEl>
                                              <p:spTgt spid="25"/>
                                            </p:tgtEl>
                                            <p:attrNameLst>
                                              <p:attrName>ppt_w</p:attrName>
                                            </p:attrNameLst>
                                          </p:cBhvr>
                                          <p:tavLst>
                                            <p:tav tm="0">
                                              <p:val>
                                                <p:fltVal val="0"/>
                                              </p:val>
                                            </p:tav>
                                            <p:tav tm="100000">
                                              <p:val>
                                                <p:strVal val="#ppt_w"/>
                                              </p:val>
                                            </p:tav>
                                          </p:tavLst>
                                        </p:anim>
                                        <p:anim calcmode="lin" valueType="num">
                                          <p:cBhvr>
                                            <p:cTn id="34" dur="2000" fill="hold"/>
                                            <p:tgtEl>
                                              <p:spTgt spid="25"/>
                                            </p:tgtEl>
                                            <p:attrNameLst>
                                              <p:attrName>ppt_h</p:attrName>
                                            </p:attrNameLst>
                                          </p:cBhvr>
                                          <p:tavLst>
                                            <p:tav tm="0">
                                              <p:val>
                                                <p:fltVal val="0"/>
                                              </p:val>
                                            </p:tav>
                                            <p:tav tm="100000">
                                              <p:val>
                                                <p:strVal val="#ppt_h"/>
                                              </p:val>
                                            </p:tav>
                                          </p:tavLst>
                                        </p:anim>
                                        <p:animEffect transition="in" filter="fade">
                                          <p:cBhvr>
                                            <p:cTn id="35" dur="20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2000" fill="hold"/>
                                            <p:tgtEl>
                                              <p:spTgt spid="30"/>
                                            </p:tgtEl>
                                            <p:attrNameLst>
                                              <p:attrName>ppt_w</p:attrName>
                                            </p:attrNameLst>
                                          </p:cBhvr>
                                          <p:tavLst>
                                            <p:tav tm="0">
                                              <p:val>
                                                <p:fltVal val="0"/>
                                              </p:val>
                                            </p:tav>
                                            <p:tav tm="100000">
                                              <p:val>
                                                <p:strVal val="#ppt_w"/>
                                              </p:val>
                                            </p:tav>
                                          </p:tavLst>
                                        </p:anim>
                                        <p:anim calcmode="lin" valueType="num">
                                          <p:cBhvr>
                                            <p:cTn id="39" dur="2000" fill="hold"/>
                                            <p:tgtEl>
                                              <p:spTgt spid="30"/>
                                            </p:tgtEl>
                                            <p:attrNameLst>
                                              <p:attrName>ppt_h</p:attrName>
                                            </p:attrNameLst>
                                          </p:cBhvr>
                                          <p:tavLst>
                                            <p:tav tm="0">
                                              <p:val>
                                                <p:fltVal val="0"/>
                                              </p:val>
                                            </p:tav>
                                            <p:tav tm="100000">
                                              <p:val>
                                                <p:strVal val="#ppt_h"/>
                                              </p:val>
                                            </p:tav>
                                          </p:tavLst>
                                        </p:anim>
                                        <p:animEffect transition="in" filter="fade">
                                          <p:cBhvr>
                                            <p:cTn id="40" dur="20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2000" fill="hold"/>
                                            <p:tgtEl>
                                              <p:spTgt spid="29"/>
                                            </p:tgtEl>
                                            <p:attrNameLst>
                                              <p:attrName>ppt_w</p:attrName>
                                            </p:attrNameLst>
                                          </p:cBhvr>
                                          <p:tavLst>
                                            <p:tav tm="0">
                                              <p:val>
                                                <p:fltVal val="0"/>
                                              </p:val>
                                            </p:tav>
                                            <p:tav tm="100000">
                                              <p:val>
                                                <p:strVal val="#ppt_w"/>
                                              </p:val>
                                            </p:tav>
                                          </p:tavLst>
                                        </p:anim>
                                        <p:anim calcmode="lin" valueType="num">
                                          <p:cBhvr>
                                            <p:cTn id="44" dur="2000" fill="hold"/>
                                            <p:tgtEl>
                                              <p:spTgt spid="29"/>
                                            </p:tgtEl>
                                            <p:attrNameLst>
                                              <p:attrName>ppt_h</p:attrName>
                                            </p:attrNameLst>
                                          </p:cBhvr>
                                          <p:tavLst>
                                            <p:tav tm="0">
                                              <p:val>
                                                <p:fltVal val="0"/>
                                              </p:val>
                                            </p:tav>
                                            <p:tav tm="100000">
                                              <p:val>
                                                <p:strVal val="#ppt_h"/>
                                              </p:val>
                                            </p:tav>
                                          </p:tavLst>
                                        </p:anim>
                                        <p:animEffect transition="in" filter="fade">
                                          <p:cBhvr>
                                            <p:cTn id="45" dur="2000"/>
                                            <p:tgtEl>
                                              <p:spTgt spid="2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2000" fill="hold"/>
                                            <p:tgtEl>
                                              <p:spTgt spid="26"/>
                                            </p:tgtEl>
                                            <p:attrNameLst>
                                              <p:attrName>ppt_w</p:attrName>
                                            </p:attrNameLst>
                                          </p:cBhvr>
                                          <p:tavLst>
                                            <p:tav tm="0">
                                              <p:val>
                                                <p:fltVal val="0"/>
                                              </p:val>
                                            </p:tav>
                                            <p:tav tm="100000">
                                              <p:val>
                                                <p:strVal val="#ppt_w"/>
                                              </p:val>
                                            </p:tav>
                                          </p:tavLst>
                                        </p:anim>
                                        <p:anim calcmode="lin" valueType="num">
                                          <p:cBhvr>
                                            <p:cTn id="49" dur="2000" fill="hold"/>
                                            <p:tgtEl>
                                              <p:spTgt spid="26"/>
                                            </p:tgtEl>
                                            <p:attrNameLst>
                                              <p:attrName>ppt_h</p:attrName>
                                            </p:attrNameLst>
                                          </p:cBhvr>
                                          <p:tavLst>
                                            <p:tav tm="0">
                                              <p:val>
                                                <p:fltVal val="0"/>
                                              </p:val>
                                            </p:tav>
                                            <p:tav tm="100000">
                                              <p:val>
                                                <p:strVal val="#ppt_h"/>
                                              </p:val>
                                            </p:tav>
                                          </p:tavLst>
                                        </p:anim>
                                        <p:animEffect transition="in" filter="fade">
                                          <p:cBhvr>
                                            <p:cTn id="50" dur="2000"/>
                                            <p:tgtEl>
                                              <p:spTgt spid="2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2000" fill="hold"/>
                                            <p:tgtEl>
                                              <p:spTgt spid="36"/>
                                            </p:tgtEl>
                                            <p:attrNameLst>
                                              <p:attrName>ppt_w</p:attrName>
                                            </p:attrNameLst>
                                          </p:cBhvr>
                                          <p:tavLst>
                                            <p:tav tm="0">
                                              <p:val>
                                                <p:fltVal val="0"/>
                                              </p:val>
                                            </p:tav>
                                            <p:tav tm="100000">
                                              <p:val>
                                                <p:strVal val="#ppt_w"/>
                                              </p:val>
                                            </p:tav>
                                          </p:tavLst>
                                        </p:anim>
                                        <p:anim calcmode="lin" valueType="num">
                                          <p:cBhvr>
                                            <p:cTn id="54" dur="2000" fill="hold"/>
                                            <p:tgtEl>
                                              <p:spTgt spid="36"/>
                                            </p:tgtEl>
                                            <p:attrNameLst>
                                              <p:attrName>ppt_h</p:attrName>
                                            </p:attrNameLst>
                                          </p:cBhvr>
                                          <p:tavLst>
                                            <p:tav tm="0">
                                              <p:val>
                                                <p:fltVal val="0"/>
                                              </p:val>
                                            </p:tav>
                                            <p:tav tm="100000">
                                              <p:val>
                                                <p:strVal val="#ppt_h"/>
                                              </p:val>
                                            </p:tav>
                                          </p:tavLst>
                                        </p:anim>
                                        <p:animEffect transition="in" filter="fade">
                                          <p:cBhvr>
                                            <p:cTn id="55" dur="2000"/>
                                            <p:tgtEl>
                                              <p:spTgt spid="3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2000" fill="hold"/>
                                            <p:tgtEl>
                                              <p:spTgt spid="32"/>
                                            </p:tgtEl>
                                            <p:attrNameLst>
                                              <p:attrName>ppt_w</p:attrName>
                                            </p:attrNameLst>
                                          </p:cBhvr>
                                          <p:tavLst>
                                            <p:tav tm="0">
                                              <p:val>
                                                <p:fltVal val="0"/>
                                              </p:val>
                                            </p:tav>
                                            <p:tav tm="100000">
                                              <p:val>
                                                <p:strVal val="#ppt_w"/>
                                              </p:val>
                                            </p:tav>
                                          </p:tavLst>
                                        </p:anim>
                                        <p:anim calcmode="lin" valueType="num">
                                          <p:cBhvr>
                                            <p:cTn id="59" dur="2000" fill="hold"/>
                                            <p:tgtEl>
                                              <p:spTgt spid="32"/>
                                            </p:tgtEl>
                                            <p:attrNameLst>
                                              <p:attrName>ppt_h</p:attrName>
                                            </p:attrNameLst>
                                          </p:cBhvr>
                                          <p:tavLst>
                                            <p:tav tm="0">
                                              <p:val>
                                                <p:fltVal val="0"/>
                                              </p:val>
                                            </p:tav>
                                            <p:tav tm="100000">
                                              <p:val>
                                                <p:strVal val="#ppt_h"/>
                                              </p:val>
                                            </p:tav>
                                          </p:tavLst>
                                        </p:anim>
                                        <p:animEffect transition="in" filter="fade">
                                          <p:cBhvr>
                                            <p:cTn id="60" dur="20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p:cTn id="63" dur="2000" fill="hold"/>
                                            <p:tgtEl>
                                              <p:spTgt spid="34"/>
                                            </p:tgtEl>
                                            <p:attrNameLst>
                                              <p:attrName>ppt_w</p:attrName>
                                            </p:attrNameLst>
                                          </p:cBhvr>
                                          <p:tavLst>
                                            <p:tav tm="0">
                                              <p:val>
                                                <p:fltVal val="0"/>
                                              </p:val>
                                            </p:tav>
                                            <p:tav tm="100000">
                                              <p:val>
                                                <p:strVal val="#ppt_w"/>
                                              </p:val>
                                            </p:tav>
                                          </p:tavLst>
                                        </p:anim>
                                        <p:anim calcmode="lin" valueType="num">
                                          <p:cBhvr>
                                            <p:cTn id="64" dur="2000" fill="hold"/>
                                            <p:tgtEl>
                                              <p:spTgt spid="34"/>
                                            </p:tgtEl>
                                            <p:attrNameLst>
                                              <p:attrName>ppt_h</p:attrName>
                                            </p:attrNameLst>
                                          </p:cBhvr>
                                          <p:tavLst>
                                            <p:tav tm="0">
                                              <p:val>
                                                <p:fltVal val="0"/>
                                              </p:val>
                                            </p:tav>
                                            <p:tav tm="100000">
                                              <p:val>
                                                <p:strVal val="#ppt_h"/>
                                              </p:val>
                                            </p:tav>
                                          </p:tavLst>
                                        </p:anim>
                                        <p:animEffect transition="in" filter="fade">
                                          <p:cBhvr>
                                            <p:cTn id="65" dur="2000"/>
                                            <p:tgtEl>
                                              <p:spTgt spid="3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2000" fill="hold"/>
                                            <p:tgtEl>
                                              <p:spTgt spid="37"/>
                                            </p:tgtEl>
                                            <p:attrNameLst>
                                              <p:attrName>ppt_w</p:attrName>
                                            </p:attrNameLst>
                                          </p:cBhvr>
                                          <p:tavLst>
                                            <p:tav tm="0">
                                              <p:val>
                                                <p:fltVal val="0"/>
                                              </p:val>
                                            </p:tav>
                                            <p:tav tm="100000">
                                              <p:val>
                                                <p:strVal val="#ppt_w"/>
                                              </p:val>
                                            </p:tav>
                                          </p:tavLst>
                                        </p:anim>
                                        <p:anim calcmode="lin" valueType="num">
                                          <p:cBhvr>
                                            <p:cTn id="69" dur="2000" fill="hold"/>
                                            <p:tgtEl>
                                              <p:spTgt spid="37"/>
                                            </p:tgtEl>
                                            <p:attrNameLst>
                                              <p:attrName>ppt_h</p:attrName>
                                            </p:attrNameLst>
                                          </p:cBhvr>
                                          <p:tavLst>
                                            <p:tav tm="0">
                                              <p:val>
                                                <p:fltVal val="0"/>
                                              </p:val>
                                            </p:tav>
                                            <p:tav tm="100000">
                                              <p:val>
                                                <p:strVal val="#ppt_h"/>
                                              </p:val>
                                            </p:tav>
                                          </p:tavLst>
                                        </p:anim>
                                        <p:animEffect transition="in" filter="fade">
                                          <p:cBhvr>
                                            <p:cTn id="70" dur="2000"/>
                                            <p:tgtEl>
                                              <p:spTgt spid="3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p:cTn id="73" dur="2000" fill="hold"/>
                                            <p:tgtEl>
                                              <p:spTgt spid="35"/>
                                            </p:tgtEl>
                                            <p:attrNameLst>
                                              <p:attrName>ppt_w</p:attrName>
                                            </p:attrNameLst>
                                          </p:cBhvr>
                                          <p:tavLst>
                                            <p:tav tm="0">
                                              <p:val>
                                                <p:fltVal val="0"/>
                                              </p:val>
                                            </p:tav>
                                            <p:tav tm="100000">
                                              <p:val>
                                                <p:strVal val="#ppt_w"/>
                                              </p:val>
                                            </p:tav>
                                          </p:tavLst>
                                        </p:anim>
                                        <p:anim calcmode="lin" valueType="num">
                                          <p:cBhvr>
                                            <p:cTn id="74" dur="2000" fill="hold"/>
                                            <p:tgtEl>
                                              <p:spTgt spid="35"/>
                                            </p:tgtEl>
                                            <p:attrNameLst>
                                              <p:attrName>ppt_h</p:attrName>
                                            </p:attrNameLst>
                                          </p:cBhvr>
                                          <p:tavLst>
                                            <p:tav tm="0">
                                              <p:val>
                                                <p:fltVal val="0"/>
                                              </p:val>
                                            </p:tav>
                                            <p:tav tm="100000">
                                              <p:val>
                                                <p:strVal val="#ppt_h"/>
                                              </p:val>
                                            </p:tav>
                                          </p:tavLst>
                                        </p:anim>
                                        <p:animEffect transition="in" filter="fade">
                                          <p:cBhvr>
                                            <p:cTn id="75" dur="2000"/>
                                            <p:tgtEl>
                                              <p:spTgt spid="3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p:cTn id="78" dur="2000" fill="hold"/>
                                            <p:tgtEl>
                                              <p:spTgt spid="38"/>
                                            </p:tgtEl>
                                            <p:attrNameLst>
                                              <p:attrName>ppt_w</p:attrName>
                                            </p:attrNameLst>
                                          </p:cBhvr>
                                          <p:tavLst>
                                            <p:tav tm="0">
                                              <p:val>
                                                <p:fltVal val="0"/>
                                              </p:val>
                                            </p:tav>
                                            <p:tav tm="100000">
                                              <p:val>
                                                <p:strVal val="#ppt_w"/>
                                              </p:val>
                                            </p:tav>
                                          </p:tavLst>
                                        </p:anim>
                                        <p:anim calcmode="lin" valueType="num">
                                          <p:cBhvr>
                                            <p:cTn id="79" dur="2000" fill="hold"/>
                                            <p:tgtEl>
                                              <p:spTgt spid="38"/>
                                            </p:tgtEl>
                                            <p:attrNameLst>
                                              <p:attrName>ppt_h</p:attrName>
                                            </p:attrNameLst>
                                          </p:cBhvr>
                                          <p:tavLst>
                                            <p:tav tm="0">
                                              <p:val>
                                                <p:fltVal val="0"/>
                                              </p:val>
                                            </p:tav>
                                            <p:tav tm="100000">
                                              <p:val>
                                                <p:strVal val="#ppt_h"/>
                                              </p:val>
                                            </p:tav>
                                          </p:tavLst>
                                        </p:anim>
                                        <p:animEffect transition="in" filter="fade">
                                          <p:cBhvr>
                                            <p:cTn id="80" dur="2000"/>
                                            <p:tgtEl>
                                              <p:spTgt spid="38"/>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2000" fill="hold"/>
                                            <p:tgtEl>
                                              <p:spTgt spid="27"/>
                                            </p:tgtEl>
                                            <p:attrNameLst>
                                              <p:attrName>ppt_w</p:attrName>
                                            </p:attrNameLst>
                                          </p:cBhvr>
                                          <p:tavLst>
                                            <p:tav tm="0">
                                              <p:val>
                                                <p:fltVal val="0"/>
                                              </p:val>
                                            </p:tav>
                                            <p:tav tm="100000">
                                              <p:val>
                                                <p:strVal val="#ppt_w"/>
                                              </p:val>
                                            </p:tav>
                                          </p:tavLst>
                                        </p:anim>
                                        <p:anim calcmode="lin" valueType="num">
                                          <p:cBhvr>
                                            <p:cTn id="84" dur="2000" fill="hold"/>
                                            <p:tgtEl>
                                              <p:spTgt spid="27"/>
                                            </p:tgtEl>
                                            <p:attrNameLst>
                                              <p:attrName>ppt_h</p:attrName>
                                            </p:attrNameLst>
                                          </p:cBhvr>
                                          <p:tavLst>
                                            <p:tav tm="0">
                                              <p:val>
                                                <p:fltVal val="0"/>
                                              </p:val>
                                            </p:tav>
                                            <p:tav tm="100000">
                                              <p:val>
                                                <p:strVal val="#ppt_h"/>
                                              </p:val>
                                            </p:tav>
                                          </p:tavLst>
                                        </p:anim>
                                        <p:animEffect transition="in" filter="fade">
                                          <p:cBhvr>
                                            <p:cTn id="8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2"/>
                    </p:tgtEl>
                  </p:cMediaNode>
                </p:audio>
              </p:childTnLst>
            </p:cTn>
          </p:par>
        </p:tnLst>
        <p:bldLst>
          <p:bldP spid="25" grpId="0" animBg="1"/>
          <p:bldP spid="26" grpId="0" animBg="1"/>
          <p:bldP spid="27" grpId="0" animBg="1"/>
          <p:bldP spid="28" grpId="0" animBg="1"/>
          <p:bldP spid="29" grpId="0" animBg="1"/>
          <p:bldP spid="30" grpId="0" animBg="1"/>
          <p:bldP spid="31" grpId="0" animBg="1"/>
          <p:bldP spid="32" grpId="0" animBg="1"/>
          <p:bldP spid="34" grpId="0" animBg="1"/>
          <p:bldP spid="36" grpId="0" animBg="1"/>
          <p:bldP spid="37" grpId="0" animBg="1"/>
          <p:bldP spid="38" grpId="0" animBg="1"/>
          <p:bldP spid="40" grpId="0"/>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24" fill="hold"/>
                                            <p:tgtEl>
                                              <p:spTgt spid="2"/>
                                            </p:tgtEl>
                                          </p:cBhvr>
                                        </p:cmd>
                                      </p:childTnLst>
                                    </p:cTn>
                                  </p:par>
                                  <p:par>
                                    <p:cTn id="7" presetID="2" presetClass="entr" presetSubtype="8" fill="hold" grpId="0" nodeType="withEffect">
                                      <p:stCondLst>
                                        <p:cond delay="200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2000" fill="hold"/>
                                            <p:tgtEl>
                                              <p:spTgt spid="40"/>
                                            </p:tgtEl>
                                            <p:attrNameLst>
                                              <p:attrName>ppt_x</p:attrName>
                                            </p:attrNameLst>
                                          </p:cBhvr>
                                          <p:tavLst>
                                            <p:tav tm="0">
                                              <p:val>
                                                <p:strVal val="0-#ppt_w/2"/>
                                              </p:val>
                                            </p:tav>
                                            <p:tav tm="100000">
                                              <p:val>
                                                <p:strVal val="#ppt_x"/>
                                              </p:val>
                                            </p:tav>
                                          </p:tavLst>
                                        </p:anim>
                                        <p:anim calcmode="lin" valueType="num">
                                          <p:cBhvr additive="base">
                                            <p:cTn id="10" dur="2000" fill="hold"/>
                                            <p:tgtEl>
                                              <p:spTgt spid="40"/>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2000" fill="hold"/>
                                            <p:tgtEl>
                                              <p:spTgt spid="18"/>
                                            </p:tgtEl>
                                            <p:attrNameLst>
                                              <p:attrName>ppt_w</p:attrName>
                                            </p:attrNameLst>
                                          </p:cBhvr>
                                          <p:tavLst>
                                            <p:tav tm="0">
                                              <p:val>
                                                <p:fltVal val="0"/>
                                              </p:val>
                                            </p:tav>
                                            <p:tav tm="100000">
                                              <p:val>
                                                <p:strVal val="#ppt_w"/>
                                              </p:val>
                                            </p:tav>
                                          </p:tavLst>
                                        </p:anim>
                                        <p:anim calcmode="lin" valueType="num">
                                          <p:cBhvr>
                                            <p:cTn id="14" dur="2000" fill="hold"/>
                                            <p:tgtEl>
                                              <p:spTgt spid="18"/>
                                            </p:tgtEl>
                                            <p:attrNameLst>
                                              <p:attrName>ppt_h</p:attrName>
                                            </p:attrNameLst>
                                          </p:cBhvr>
                                          <p:tavLst>
                                            <p:tav tm="0">
                                              <p:val>
                                                <p:fltVal val="0"/>
                                              </p:val>
                                            </p:tav>
                                            <p:tav tm="100000">
                                              <p:val>
                                                <p:strVal val="#ppt_h"/>
                                              </p:val>
                                            </p:tav>
                                          </p:tavLst>
                                        </p:anim>
                                        <p:animEffect transition="in" filter="fade">
                                          <p:cBhvr>
                                            <p:cTn id="15" dur="2000"/>
                                            <p:tgtEl>
                                              <p:spTgt spid="18"/>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000" fill="hold"/>
                                            <p:tgtEl>
                                              <p:spTgt spid="17"/>
                                            </p:tgtEl>
                                            <p:attrNameLst>
                                              <p:attrName>ppt_w</p:attrName>
                                            </p:attrNameLst>
                                          </p:cBhvr>
                                          <p:tavLst>
                                            <p:tav tm="0">
                                              <p:val>
                                                <p:fltVal val="0"/>
                                              </p:val>
                                            </p:tav>
                                            <p:tav tm="100000">
                                              <p:val>
                                                <p:strVal val="#ppt_w"/>
                                              </p:val>
                                            </p:tav>
                                          </p:tavLst>
                                        </p:anim>
                                        <p:anim calcmode="lin" valueType="num">
                                          <p:cBhvr>
                                            <p:cTn id="19" dur="2000" fill="hold"/>
                                            <p:tgtEl>
                                              <p:spTgt spid="17"/>
                                            </p:tgtEl>
                                            <p:attrNameLst>
                                              <p:attrName>ppt_h</p:attrName>
                                            </p:attrNameLst>
                                          </p:cBhvr>
                                          <p:tavLst>
                                            <p:tav tm="0">
                                              <p:val>
                                                <p:fltVal val="0"/>
                                              </p:val>
                                            </p:tav>
                                            <p:tav tm="100000">
                                              <p:val>
                                                <p:strVal val="#ppt_h"/>
                                              </p:val>
                                            </p:tav>
                                          </p:tavLst>
                                        </p:anim>
                                        <p:animEffect transition="in" filter="fade">
                                          <p:cBhvr>
                                            <p:cTn id="20" dur="20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2000" fill="hold"/>
                                            <p:tgtEl>
                                              <p:spTgt spid="28"/>
                                            </p:tgtEl>
                                            <p:attrNameLst>
                                              <p:attrName>ppt_w</p:attrName>
                                            </p:attrNameLst>
                                          </p:cBhvr>
                                          <p:tavLst>
                                            <p:tav tm="0">
                                              <p:val>
                                                <p:fltVal val="0"/>
                                              </p:val>
                                            </p:tav>
                                            <p:tav tm="100000">
                                              <p:val>
                                                <p:strVal val="#ppt_w"/>
                                              </p:val>
                                            </p:tav>
                                          </p:tavLst>
                                        </p:anim>
                                        <p:anim calcmode="lin" valueType="num">
                                          <p:cBhvr>
                                            <p:cTn id="24" dur="2000" fill="hold"/>
                                            <p:tgtEl>
                                              <p:spTgt spid="28"/>
                                            </p:tgtEl>
                                            <p:attrNameLst>
                                              <p:attrName>ppt_h</p:attrName>
                                            </p:attrNameLst>
                                          </p:cBhvr>
                                          <p:tavLst>
                                            <p:tav tm="0">
                                              <p:val>
                                                <p:fltVal val="0"/>
                                              </p:val>
                                            </p:tav>
                                            <p:tav tm="100000">
                                              <p:val>
                                                <p:strVal val="#ppt_h"/>
                                              </p:val>
                                            </p:tav>
                                          </p:tavLst>
                                        </p:anim>
                                        <p:animEffect transition="in" filter="fade">
                                          <p:cBhvr>
                                            <p:cTn id="25" dur="20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2000" fill="hold"/>
                                            <p:tgtEl>
                                              <p:spTgt spid="31"/>
                                            </p:tgtEl>
                                            <p:attrNameLst>
                                              <p:attrName>ppt_w</p:attrName>
                                            </p:attrNameLst>
                                          </p:cBhvr>
                                          <p:tavLst>
                                            <p:tav tm="0">
                                              <p:val>
                                                <p:fltVal val="0"/>
                                              </p:val>
                                            </p:tav>
                                            <p:tav tm="100000">
                                              <p:val>
                                                <p:strVal val="#ppt_w"/>
                                              </p:val>
                                            </p:tav>
                                          </p:tavLst>
                                        </p:anim>
                                        <p:anim calcmode="lin" valueType="num">
                                          <p:cBhvr>
                                            <p:cTn id="29" dur="2000" fill="hold"/>
                                            <p:tgtEl>
                                              <p:spTgt spid="31"/>
                                            </p:tgtEl>
                                            <p:attrNameLst>
                                              <p:attrName>ppt_h</p:attrName>
                                            </p:attrNameLst>
                                          </p:cBhvr>
                                          <p:tavLst>
                                            <p:tav tm="0">
                                              <p:val>
                                                <p:fltVal val="0"/>
                                              </p:val>
                                            </p:tav>
                                            <p:tav tm="100000">
                                              <p:val>
                                                <p:strVal val="#ppt_h"/>
                                              </p:val>
                                            </p:tav>
                                          </p:tavLst>
                                        </p:anim>
                                        <p:animEffect transition="in" filter="fade">
                                          <p:cBhvr>
                                            <p:cTn id="30" dur="2000"/>
                                            <p:tgtEl>
                                              <p:spTgt spid="3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2000" fill="hold"/>
                                            <p:tgtEl>
                                              <p:spTgt spid="25"/>
                                            </p:tgtEl>
                                            <p:attrNameLst>
                                              <p:attrName>ppt_w</p:attrName>
                                            </p:attrNameLst>
                                          </p:cBhvr>
                                          <p:tavLst>
                                            <p:tav tm="0">
                                              <p:val>
                                                <p:fltVal val="0"/>
                                              </p:val>
                                            </p:tav>
                                            <p:tav tm="100000">
                                              <p:val>
                                                <p:strVal val="#ppt_w"/>
                                              </p:val>
                                            </p:tav>
                                          </p:tavLst>
                                        </p:anim>
                                        <p:anim calcmode="lin" valueType="num">
                                          <p:cBhvr>
                                            <p:cTn id="34" dur="2000" fill="hold"/>
                                            <p:tgtEl>
                                              <p:spTgt spid="25"/>
                                            </p:tgtEl>
                                            <p:attrNameLst>
                                              <p:attrName>ppt_h</p:attrName>
                                            </p:attrNameLst>
                                          </p:cBhvr>
                                          <p:tavLst>
                                            <p:tav tm="0">
                                              <p:val>
                                                <p:fltVal val="0"/>
                                              </p:val>
                                            </p:tav>
                                            <p:tav tm="100000">
                                              <p:val>
                                                <p:strVal val="#ppt_h"/>
                                              </p:val>
                                            </p:tav>
                                          </p:tavLst>
                                        </p:anim>
                                        <p:animEffect transition="in" filter="fade">
                                          <p:cBhvr>
                                            <p:cTn id="35" dur="20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2000" fill="hold"/>
                                            <p:tgtEl>
                                              <p:spTgt spid="30"/>
                                            </p:tgtEl>
                                            <p:attrNameLst>
                                              <p:attrName>ppt_w</p:attrName>
                                            </p:attrNameLst>
                                          </p:cBhvr>
                                          <p:tavLst>
                                            <p:tav tm="0">
                                              <p:val>
                                                <p:fltVal val="0"/>
                                              </p:val>
                                            </p:tav>
                                            <p:tav tm="100000">
                                              <p:val>
                                                <p:strVal val="#ppt_w"/>
                                              </p:val>
                                            </p:tav>
                                          </p:tavLst>
                                        </p:anim>
                                        <p:anim calcmode="lin" valueType="num">
                                          <p:cBhvr>
                                            <p:cTn id="39" dur="2000" fill="hold"/>
                                            <p:tgtEl>
                                              <p:spTgt spid="30"/>
                                            </p:tgtEl>
                                            <p:attrNameLst>
                                              <p:attrName>ppt_h</p:attrName>
                                            </p:attrNameLst>
                                          </p:cBhvr>
                                          <p:tavLst>
                                            <p:tav tm="0">
                                              <p:val>
                                                <p:fltVal val="0"/>
                                              </p:val>
                                            </p:tav>
                                            <p:tav tm="100000">
                                              <p:val>
                                                <p:strVal val="#ppt_h"/>
                                              </p:val>
                                            </p:tav>
                                          </p:tavLst>
                                        </p:anim>
                                        <p:animEffect transition="in" filter="fade">
                                          <p:cBhvr>
                                            <p:cTn id="40" dur="20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2000" fill="hold"/>
                                            <p:tgtEl>
                                              <p:spTgt spid="29"/>
                                            </p:tgtEl>
                                            <p:attrNameLst>
                                              <p:attrName>ppt_w</p:attrName>
                                            </p:attrNameLst>
                                          </p:cBhvr>
                                          <p:tavLst>
                                            <p:tav tm="0">
                                              <p:val>
                                                <p:fltVal val="0"/>
                                              </p:val>
                                            </p:tav>
                                            <p:tav tm="100000">
                                              <p:val>
                                                <p:strVal val="#ppt_w"/>
                                              </p:val>
                                            </p:tav>
                                          </p:tavLst>
                                        </p:anim>
                                        <p:anim calcmode="lin" valueType="num">
                                          <p:cBhvr>
                                            <p:cTn id="44" dur="2000" fill="hold"/>
                                            <p:tgtEl>
                                              <p:spTgt spid="29"/>
                                            </p:tgtEl>
                                            <p:attrNameLst>
                                              <p:attrName>ppt_h</p:attrName>
                                            </p:attrNameLst>
                                          </p:cBhvr>
                                          <p:tavLst>
                                            <p:tav tm="0">
                                              <p:val>
                                                <p:fltVal val="0"/>
                                              </p:val>
                                            </p:tav>
                                            <p:tav tm="100000">
                                              <p:val>
                                                <p:strVal val="#ppt_h"/>
                                              </p:val>
                                            </p:tav>
                                          </p:tavLst>
                                        </p:anim>
                                        <p:animEffect transition="in" filter="fade">
                                          <p:cBhvr>
                                            <p:cTn id="45" dur="2000"/>
                                            <p:tgtEl>
                                              <p:spTgt spid="2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2000" fill="hold"/>
                                            <p:tgtEl>
                                              <p:spTgt spid="26"/>
                                            </p:tgtEl>
                                            <p:attrNameLst>
                                              <p:attrName>ppt_w</p:attrName>
                                            </p:attrNameLst>
                                          </p:cBhvr>
                                          <p:tavLst>
                                            <p:tav tm="0">
                                              <p:val>
                                                <p:fltVal val="0"/>
                                              </p:val>
                                            </p:tav>
                                            <p:tav tm="100000">
                                              <p:val>
                                                <p:strVal val="#ppt_w"/>
                                              </p:val>
                                            </p:tav>
                                          </p:tavLst>
                                        </p:anim>
                                        <p:anim calcmode="lin" valueType="num">
                                          <p:cBhvr>
                                            <p:cTn id="49" dur="2000" fill="hold"/>
                                            <p:tgtEl>
                                              <p:spTgt spid="26"/>
                                            </p:tgtEl>
                                            <p:attrNameLst>
                                              <p:attrName>ppt_h</p:attrName>
                                            </p:attrNameLst>
                                          </p:cBhvr>
                                          <p:tavLst>
                                            <p:tav tm="0">
                                              <p:val>
                                                <p:fltVal val="0"/>
                                              </p:val>
                                            </p:tav>
                                            <p:tav tm="100000">
                                              <p:val>
                                                <p:strVal val="#ppt_h"/>
                                              </p:val>
                                            </p:tav>
                                          </p:tavLst>
                                        </p:anim>
                                        <p:animEffect transition="in" filter="fade">
                                          <p:cBhvr>
                                            <p:cTn id="50" dur="2000"/>
                                            <p:tgtEl>
                                              <p:spTgt spid="2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2000" fill="hold"/>
                                            <p:tgtEl>
                                              <p:spTgt spid="36"/>
                                            </p:tgtEl>
                                            <p:attrNameLst>
                                              <p:attrName>ppt_w</p:attrName>
                                            </p:attrNameLst>
                                          </p:cBhvr>
                                          <p:tavLst>
                                            <p:tav tm="0">
                                              <p:val>
                                                <p:fltVal val="0"/>
                                              </p:val>
                                            </p:tav>
                                            <p:tav tm="100000">
                                              <p:val>
                                                <p:strVal val="#ppt_w"/>
                                              </p:val>
                                            </p:tav>
                                          </p:tavLst>
                                        </p:anim>
                                        <p:anim calcmode="lin" valueType="num">
                                          <p:cBhvr>
                                            <p:cTn id="54" dur="2000" fill="hold"/>
                                            <p:tgtEl>
                                              <p:spTgt spid="36"/>
                                            </p:tgtEl>
                                            <p:attrNameLst>
                                              <p:attrName>ppt_h</p:attrName>
                                            </p:attrNameLst>
                                          </p:cBhvr>
                                          <p:tavLst>
                                            <p:tav tm="0">
                                              <p:val>
                                                <p:fltVal val="0"/>
                                              </p:val>
                                            </p:tav>
                                            <p:tav tm="100000">
                                              <p:val>
                                                <p:strVal val="#ppt_h"/>
                                              </p:val>
                                            </p:tav>
                                          </p:tavLst>
                                        </p:anim>
                                        <p:animEffect transition="in" filter="fade">
                                          <p:cBhvr>
                                            <p:cTn id="55" dur="2000"/>
                                            <p:tgtEl>
                                              <p:spTgt spid="3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2000" fill="hold"/>
                                            <p:tgtEl>
                                              <p:spTgt spid="32"/>
                                            </p:tgtEl>
                                            <p:attrNameLst>
                                              <p:attrName>ppt_w</p:attrName>
                                            </p:attrNameLst>
                                          </p:cBhvr>
                                          <p:tavLst>
                                            <p:tav tm="0">
                                              <p:val>
                                                <p:fltVal val="0"/>
                                              </p:val>
                                            </p:tav>
                                            <p:tav tm="100000">
                                              <p:val>
                                                <p:strVal val="#ppt_w"/>
                                              </p:val>
                                            </p:tav>
                                          </p:tavLst>
                                        </p:anim>
                                        <p:anim calcmode="lin" valueType="num">
                                          <p:cBhvr>
                                            <p:cTn id="59" dur="2000" fill="hold"/>
                                            <p:tgtEl>
                                              <p:spTgt spid="32"/>
                                            </p:tgtEl>
                                            <p:attrNameLst>
                                              <p:attrName>ppt_h</p:attrName>
                                            </p:attrNameLst>
                                          </p:cBhvr>
                                          <p:tavLst>
                                            <p:tav tm="0">
                                              <p:val>
                                                <p:fltVal val="0"/>
                                              </p:val>
                                            </p:tav>
                                            <p:tav tm="100000">
                                              <p:val>
                                                <p:strVal val="#ppt_h"/>
                                              </p:val>
                                            </p:tav>
                                          </p:tavLst>
                                        </p:anim>
                                        <p:animEffect transition="in" filter="fade">
                                          <p:cBhvr>
                                            <p:cTn id="60" dur="20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p:cTn id="63" dur="2000" fill="hold"/>
                                            <p:tgtEl>
                                              <p:spTgt spid="34"/>
                                            </p:tgtEl>
                                            <p:attrNameLst>
                                              <p:attrName>ppt_w</p:attrName>
                                            </p:attrNameLst>
                                          </p:cBhvr>
                                          <p:tavLst>
                                            <p:tav tm="0">
                                              <p:val>
                                                <p:fltVal val="0"/>
                                              </p:val>
                                            </p:tav>
                                            <p:tav tm="100000">
                                              <p:val>
                                                <p:strVal val="#ppt_w"/>
                                              </p:val>
                                            </p:tav>
                                          </p:tavLst>
                                        </p:anim>
                                        <p:anim calcmode="lin" valueType="num">
                                          <p:cBhvr>
                                            <p:cTn id="64" dur="2000" fill="hold"/>
                                            <p:tgtEl>
                                              <p:spTgt spid="34"/>
                                            </p:tgtEl>
                                            <p:attrNameLst>
                                              <p:attrName>ppt_h</p:attrName>
                                            </p:attrNameLst>
                                          </p:cBhvr>
                                          <p:tavLst>
                                            <p:tav tm="0">
                                              <p:val>
                                                <p:fltVal val="0"/>
                                              </p:val>
                                            </p:tav>
                                            <p:tav tm="100000">
                                              <p:val>
                                                <p:strVal val="#ppt_h"/>
                                              </p:val>
                                            </p:tav>
                                          </p:tavLst>
                                        </p:anim>
                                        <p:animEffect transition="in" filter="fade">
                                          <p:cBhvr>
                                            <p:cTn id="65" dur="2000"/>
                                            <p:tgtEl>
                                              <p:spTgt spid="3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2000" fill="hold"/>
                                            <p:tgtEl>
                                              <p:spTgt spid="37"/>
                                            </p:tgtEl>
                                            <p:attrNameLst>
                                              <p:attrName>ppt_w</p:attrName>
                                            </p:attrNameLst>
                                          </p:cBhvr>
                                          <p:tavLst>
                                            <p:tav tm="0">
                                              <p:val>
                                                <p:fltVal val="0"/>
                                              </p:val>
                                            </p:tav>
                                            <p:tav tm="100000">
                                              <p:val>
                                                <p:strVal val="#ppt_w"/>
                                              </p:val>
                                            </p:tav>
                                          </p:tavLst>
                                        </p:anim>
                                        <p:anim calcmode="lin" valueType="num">
                                          <p:cBhvr>
                                            <p:cTn id="69" dur="2000" fill="hold"/>
                                            <p:tgtEl>
                                              <p:spTgt spid="37"/>
                                            </p:tgtEl>
                                            <p:attrNameLst>
                                              <p:attrName>ppt_h</p:attrName>
                                            </p:attrNameLst>
                                          </p:cBhvr>
                                          <p:tavLst>
                                            <p:tav tm="0">
                                              <p:val>
                                                <p:fltVal val="0"/>
                                              </p:val>
                                            </p:tav>
                                            <p:tav tm="100000">
                                              <p:val>
                                                <p:strVal val="#ppt_h"/>
                                              </p:val>
                                            </p:tav>
                                          </p:tavLst>
                                        </p:anim>
                                        <p:animEffect transition="in" filter="fade">
                                          <p:cBhvr>
                                            <p:cTn id="70" dur="2000"/>
                                            <p:tgtEl>
                                              <p:spTgt spid="3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p:cTn id="73" dur="2000" fill="hold"/>
                                            <p:tgtEl>
                                              <p:spTgt spid="35"/>
                                            </p:tgtEl>
                                            <p:attrNameLst>
                                              <p:attrName>ppt_w</p:attrName>
                                            </p:attrNameLst>
                                          </p:cBhvr>
                                          <p:tavLst>
                                            <p:tav tm="0">
                                              <p:val>
                                                <p:fltVal val="0"/>
                                              </p:val>
                                            </p:tav>
                                            <p:tav tm="100000">
                                              <p:val>
                                                <p:strVal val="#ppt_w"/>
                                              </p:val>
                                            </p:tav>
                                          </p:tavLst>
                                        </p:anim>
                                        <p:anim calcmode="lin" valueType="num">
                                          <p:cBhvr>
                                            <p:cTn id="74" dur="2000" fill="hold"/>
                                            <p:tgtEl>
                                              <p:spTgt spid="35"/>
                                            </p:tgtEl>
                                            <p:attrNameLst>
                                              <p:attrName>ppt_h</p:attrName>
                                            </p:attrNameLst>
                                          </p:cBhvr>
                                          <p:tavLst>
                                            <p:tav tm="0">
                                              <p:val>
                                                <p:fltVal val="0"/>
                                              </p:val>
                                            </p:tav>
                                            <p:tav tm="100000">
                                              <p:val>
                                                <p:strVal val="#ppt_h"/>
                                              </p:val>
                                            </p:tav>
                                          </p:tavLst>
                                        </p:anim>
                                        <p:animEffect transition="in" filter="fade">
                                          <p:cBhvr>
                                            <p:cTn id="75" dur="2000"/>
                                            <p:tgtEl>
                                              <p:spTgt spid="3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p:cTn id="78" dur="2000" fill="hold"/>
                                            <p:tgtEl>
                                              <p:spTgt spid="38"/>
                                            </p:tgtEl>
                                            <p:attrNameLst>
                                              <p:attrName>ppt_w</p:attrName>
                                            </p:attrNameLst>
                                          </p:cBhvr>
                                          <p:tavLst>
                                            <p:tav tm="0">
                                              <p:val>
                                                <p:fltVal val="0"/>
                                              </p:val>
                                            </p:tav>
                                            <p:tav tm="100000">
                                              <p:val>
                                                <p:strVal val="#ppt_w"/>
                                              </p:val>
                                            </p:tav>
                                          </p:tavLst>
                                        </p:anim>
                                        <p:anim calcmode="lin" valueType="num">
                                          <p:cBhvr>
                                            <p:cTn id="79" dur="2000" fill="hold"/>
                                            <p:tgtEl>
                                              <p:spTgt spid="38"/>
                                            </p:tgtEl>
                                            <p:attrNameLst>
                                              <p:attrName>ppt_h</p:attrName>
                                            </p:attrNameLst>
                                          </p:cBhvr>
                                          <p:tavLst>
                                            <p:tav tm="0">
                                              <p:val>
                                                <p:fltVal val="0"/>
                                              </p:val>
                                            </p:tav>
                                            <p:tav tm="100000">
                                              <p:val>
                                                <p:strVal val="#ppt_h"/>
                                              </p:val>
                                            </p:tav>
                                          </p:tavLst>
                                        </p:anim>
                                        <p:animEffect transition="in" filter="fade">
                                          <p:cBhvr>
                                            <p:cTn id="80" dur="2000"/>
                                            <p:tgtEl>
                                              <p:spTgt spid="38"/>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2000" fill="hold"/>
                                            <p:tgtEl>
                                              <p:spTgt spid="27"/>
                                            </p:tgtEl>
                                            <p:attrNameLst>
                                              <p:attrName>ppt_w</p:attrName>
                                            </p:attrNameLst>
                                          </p:cBhvr>
                                          <p:tavLst>
                                            <p:tav tm="0">
                                              <p:val>
                                                <p:fltVal val="0"/>
                                              </p:val>
                                            </p:tav>
                                            <p:tav tm="100000">
                                              <p:val>
                                                <p:strVal val="#ppt_w"/>
                                              </p:val>
                                            </p:tav>
                                          </p:tavLst>
                                        </p:anim>
                                        <p:anim calcmode="lin" valueType="num">
                                          <p:cBhvr>
                                            <p:cTn id="84" dur="2000" fill="hold"/>
                                            <p:tgtEl>
                                              <p:spTgt spid="27"/>
                                            </p:tgtEl>
                                            <p:attrNameLst>
                                              <p:attrName>ppt_h</p:attrName>
                                            </p:attrNameLst>
                                          </p:cBhvr>
                                          <p:tavLst>
                                            <p:tav tm="0">
                                              <p:val>
                                                <p:fltVal val="0"/>
                                              </p:val>
                                            </p:tav>
                                            <p:tav tm="100000">
                                              <p:val>
                                                <p:strVal val="#ppt_h"/>
                                              </p:val>
                                            </p:tav>
                                          </p:tavLst>
                                        </p:anim>
                                        <p:animEffect transition="in" filter="fade">
                                          <p:cBhvr>
                                            <p:cTn id="8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2"/>
                    </p:tgtEl>
                  </p:cMediaNode>
                </p:audio>
              </p:childTnLst>
            </p:cTn>
          </p:par>
        </p:tnLst>
        <p:bldLst>
          <p:bldP spid="25" grpId="0" animBg="1"/>
          <p:bldP spid="26" grpId="0" animBg="1"/>
          <p:bldP spid="27" grpId="0" animBg="1"/>
          <p:bldP spid="28" grpId="0" animBg="1"/>
          <p:bldP spid="29" grpId="0" animBg="1"/>
          <p:bldP spid="30" grpId="0" animBg="1"/>
          <p:bldP spid="31" grpId="0" animBg="1"/>
          <p:bldP spid="32" grpId="0" animBg="1"/>
          <p:bldP spid="34" grpId="0" animBg="1"/>
          <p:bldP spid="36" grpId="0" animBg="1"/>
          <p:bldP spid="37" grpId="0" animBg="1"/>
          <p:bldP spid="38" grpId="0" animBg="1"/>
          <p:bldP spid="40" grpId="0"/>
          <p:bldP spid="3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3447"/>
            <a:ext cx="12573000" cy="6858000"/>
          </a:xfrm>
          <a:custGeom>
            <a:avLst/>
            <a:gdLst>
              <a:gd name="connsiteX0" fmla="*/ 6096000 w 12192000"/>
              <a:gd name="connsiteY0" fmla="*/ 759555 h 6858000"/>
              <a:gd name="connsiteX1" fmla="*/ 3426555 w 12192000"/>
              <a:gd name="connsiteY1" fmla="*/ 3429000 h 6858000"/>
              <a:gd name="connsiteX2" fmla="*/ 6096000 w 12192000"/>
              <a:gd name="connsiteY2" fmla="*/ 6098446 h 6858000"/>
              <a:gd name="connsiteX3" fmla="*/ 876544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759555"/>
                </a:moveTo>
                <a:lnTo>
                  <a:pt x="3426555" y="3429000"/>
                </a:lnTo>
                <a:lnTo>
                  <a:pt x="6096000" y="6098446"/>
                </a:lnTo>
                <a:lnTo>
                  <a:pt x="8765445" y="3429000"/>
                </a:lnTo>
                <a:close/>
                <a:moveTo>
                  <a:pt x="0" y="0"/>
                </a:moveTo>
                <a:lnTo>
                  <a:pt x="12192000" y="0"/>
                </a:lnTo>
                <a:lnTo>
                  <a:pt x="12192000" y="6858000"/>
                </a:lnTo>
                <a:lnTo>
                  <a:pt x="0" y="685800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041778" y="1118186"/>
            <a:ext cx="3346822" cy="4518212"/>
            <a:chOff x="6741459" y="1169894"/>
            <a:chExt cx="2429435" cy="4518212"/>
          </a:xfrm>
        </p:grpSpPr>
        <p:grpSp>
          <p:nvGrpSpPr>
            <p:cNvPr id="13" name="Group 12"/>
            <p:cNvGrpSpPr/>
            <p:nvPr/>
          </p:nvGrpSpPr>
          <p:grpSpPr>
            <a:xfrm>
              <a:off x="6911788" y="1169894"/>
              <a:ext cx="2259106" cy="4518212"/>
              <a:chOff x="6911788" y="1169894"/>
              <a:chExt cx="2259106" cy="4518212"/>
            </a:xfrm>
          </p:grpSpPr>
          <p:cxnSp>
            <p:nvCxnSpPr>
              <p:cNvPr id="6" name="Straight Connector 5"/>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741459" y="1169894"/>
              <a:ext cx="2259106" cy="4518212"/>
              <a:chOff x="6911788" y="1169894"/>
              <a:chExt cx="2259106" cy="4518212"/>
            </a:xfrm>
          </p:grpSpPr>
          <p:cxnSp>
            <p:nvCxnSpPr>
              <p:cNvPr id="15" name="Straight Connector 14"/>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p:cNvGrpSpPr/>
          <p:nvPr/>
        </p:nvGrpSpPr>
        <p:grpSpPr>
          <a:xfrm flipH="1">
            <a:off x="2252133" y="1169894"/>
            <a:ext cx="3189444" cy="4518212"/>
            <a:chOff x="6741459" y="1169894"/>
            <a:chExt cx="2429435" cy="4518212"/>
          </a:xfrm>
        </p:grpSpPr>
        <p:grpSp>
          <p:nvGrpSpPr>
            <p:cNvPr id="19" name="Group 18"/>
            <p:cNvGrpSpPr/>
            <p:nvPr/>
          </p:nvGrpSpPr>
          <p:grpSpPr>
            <a:xfrm>
              <a:off x="6911788" y="1169894"/>
              <a:ext cx="2259106" cy="4518212"/>
              <a:chOff x="6911788" y="1169894"/>
              <a:chExt cx="2259106" cy="4518212"/>
            </a:xfrm>
          </p:grpSpPr>
          <p:cxnSp>
            <p:nvCxnSpPr>
              <p:cNvPr id="23" name="Straight Connector 22"/>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741459" y="1169894"/>
              <a:ext cx="2259106" cy="4518212"/>
              <a:chOff x="6911788" y="1169894"/>
              <a:chExt cx="2259106" cy="4518212"/>
            </a:xfrm>
          </p:grpSpPr>
          <p:cxnSp>
            <p:nvCxnSpPr>
              <p:cNvPr id="21" name="Straight Connector 20"/>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6" name="Rectangle 25"/>
          <p:cNvSpPr/>
          <p:nvPr/>
        </p:nvSpPr>
        <p:spPr>
          <a:xfrm rot="3131019">
            <a:off x="4288758" y="5695150"/>
            <a:ext cx="502023" cy="470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3131019">
            <a:off x="8496974" y="3710402"/>
            <a:ext cx="471136" cy="22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3131019">
            <a:off x="6964207" y="1301889"/>
            <a:ext cx="394414" cy="40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3131019">
            <a:off x="10482802" y="619973"/>
            <a:ext cx="471136" cy="22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rot="3131019">
            <a:off x="1377435" y="5630276"/>
            <a:ext cx="471136" cy="22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8317902">
            <a:off x="7805772" y="2385166"/>
            <a:ext cx="471136" cy="273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103120" y="2844053"/>
            <a:ext cx="7140885" cy="1754326"/>
          </a:xfrm>
          <a:prstGeom prst="rect">
            <a:avLst/>
          </a:prstGeom>
          <a:noFill/>
        </p:spPr>
        <p:txBody>
          <a:bodyPr wrap="square" rtlCol="0">
            <a:spAutoFit/>
          </a:bodyPr>
          <a:lstStyle/>
          <a:p>
            <a:pPr algn="ctr"/>
            <a:r>
              <a:rPr lang="en-US" sz="5400" b="1" dirty="0" smtClean="0">
                <a:solidFill>
                  <a:srgbClr val="FF0000"/>
                </a:solidFill>
                <a:latin typeface="Cambria" panose="02040503050406030204" pitchFamily="18" charset="0"/>
                <a:ea typeface="Cambria" panose="02040503050406030204" pitchFamily="18" charset="0"/>
              </a:rPr>
              <a:t>BÀI 18</a:t>
            </a:r>
          </a:p>
          <a:p>
            <a:pPr algn="ctr"/>
            <a:r>
              <a:rPr lang="en-US" sz="5400" b="1" dirty="0" smtClean="0">
                <a:solidFill>
                  <a:srgbClr val="002060"/>
                </a:solidFill>
                <a:latin typeface="Cambria" panose="02040503050406030204" pitchFamily="18" charset="0"/>
                <a:ea typeface="Cambria" panose="02040503050406030204" pitchFamily="18" charset="0"/>
              </a:rPr>
              <a:t>VÙNG ĐÔNG NAM BỘ</a:t>
            </a:r>
            <a:endParaRPr lang="en-US" sz="5400" b="1" dirty="0">
              <a:solidFill>
                <a:srgbClr val="002060"/>
              </a:solidFill>
              <a:latin typeface="Cambria" panose="02040503050406030204" pitchFamily="18" charset="0"/>
              <a:ea typeface="Cambria" panose="02040503050406030204" pitchFamily="18" charset="0"/>
            </a:endParaRPr>
          </a:p>
        </p:txBody>
      </p:sp>
      <p:sp>
        <p:nvSpPr>
          <p:cNvPr id="35" name="Rectangle 34"/>
          <p:cNvSpPr/>
          <p:nvPr/>
        </p:nvSpPr>
        <p:spPr>
          <a:xfrm rot="3131019">
            <a:off x="4011762" y="2432899"/>
            <a:ext cx="334520" cy="47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4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00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2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4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2000" fill="hold"/>
                                            <p:tgtEl>
                                              <p:spTgt spid="18"/>
                                            </p:tgtEl>
                                            <p:attrNameLst>
                                              <p:attrName>ppt_w</p:attrName>
                                            </p:attrNameLst>
                                          </p:cBhvr>
                                          <p:tavLst>
                                            <p:tav tm="0">
                                              <p:val>
                                                <p:fltVal val="0"/>
                                              </p:val>
                                            </p:tav>
                                            <p:tav tm="100000">
                                              <p:val>
                                                <p:strVal val="#ppt_w"/>
                                              </p:val>
                                            </p:tav>
                                          </p:tavLst>
                                        </p:anim>
                                        <p:anim calcmode="lin" valueType="num">
                                          <p:cBhvr>
                                            <p:cTn id="12" dur="2000" fill="hold"/>
                                            <p:tgtEl>
                                              <p:spTgt spid="18"/>
                                            </p:tgtEl>
                                            <p:attrNameLst>
                                              <p:attrName>ppt_h</p:attrName>
                                            </p:attrNameLst>
                                          </p:cBhvr>
                                          <p:tavLst>
                                            <p:tav tm="0">
                                              <p:val>
                                                <p:fltVal val="0"/>
                                              </p:val>
                                            </p:tav>
                                            <p:tav tm="100000">
                                              <p:val>
                                                <p:strVal val="#ppt_h"/>
                                              </p:val>
                                            </p:tav>
                                          </p:tavLst>
                                        </p:anim>
                                        <p:animEffect transition="in" filter="fade">
                                          <p:cBhvr>
                                            <p:cTn id="13" dur="2000"/>
                                            <p:tgtEl>
                                              <p:spTgt spid="18"/>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2000" fill="hold"/>
                                            <p:tgtEl>
                                              <p:spTgt spid="17"/>
                                            </p:tgtEl>
                                            <p:attrNameLst>
                                              <p:attrName>ppt_w</p:attrName>
                                            </p:attrNameLst>
                                          </p:cBhvr>
                                          <p:tavLst>
                                            <p:tav tm="0">
                                              <p:val>
                                                <p:fltVal val="0"/>
                                              </p:val>
                                            </p:tav>
                                            <p:tav tm="100000">
                                              <p:val>
                                                <p:strVal val="#ppt_w"/>
                                              </p:val>
                                            </p:tav>
                                          </p:tavLst>
                                        </p:anim>
                                        <p:anim calcmode="lin" valueType="num">
                                          <p:cBhvr>
                                            <p:cTn id="17" dur="2000" fill="hold"/>
                                            <p:tgtEl>
                                              <p:spTgt spid="17"/>
                                            </p:tgtEl>
                                            <p:attrNameLst>
                                              <p:attrName>ppt_h</p:attrName>
                                            </p:attrNameLst>
                                          </p:cBhvr>
                                          <p:tavLst>
                                            <p:tav tm="0">
                                              <p:val>
                                                <p:fltVal val="0"/>
                                              </p:val>
                                            </p:tav>
                                            <p:tav tm="100000">
                                              <p:val>
                                                <p:strVal val="#ppt_h"/>
                                              </p:val>
                                            </p:tav>
                                          </p:tavLst>
                                        </p:anim>
                                        <p:animEffect transition="in" filter="fade">
                                          <p:cBhvr>
                                            <p:cTn id="18" dur="2000"/>
                                            <p:tgtEl>
                                              <p:spTgt spid="1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2000" fill="hold"/>
                                            <p:tgtEl>
                                              <p:spTgt spid="28"/>
                                            </p:tgtEl>
                                            <p:attrNameLst>
                                              <p:attrName>ppt_w</p:attrName>
                                            </p:attrNameLst>
                                          </p:cBhvr>
                                          <p:tavLst>
                                            <p:tav tm="0">
                                              <p:val>
                                                <p:fltVal val="0"/>
                                              </p:val>
                                            </p:tav>
                                            <p:tav tm="100000">
                                              <p:val>
                                                <p:strVal val="#ppt_w"/>
                                              </p:val>
                                            </p:tav>
                                          </p:tavLst>
                                        </p:anim>
                                        <p:anim calcmode="lin" valueType="num">
                                          <p:cBhvr>
                                            <p:cTn id="22" dur="2000" fill="hold"/>
                                            <p:tgtEl>
                                              <p:spTgt spid="28"/>
                                            </p:tgtEl>
                                            <p:attrNameLst>
                                              <p:attrName>ppt_h</p:attrName>
                                            </p:attrNameLst>
                                          </p:cBhvr>
                                          <p:tavLst>
                                            <p:tav tm="0">
                                              <p:val>
                                                <p:fltVal val="0"/>
                                              </p:val>
                                            </p:tav>
                                            <p:tav tm="100000">
                                              <p:val>
                                                <p:strVal val="#ppt_h"/>
                                              </p:val>
                                            </p:tav>
                                          </p:tavLst>
                                        </p:anim>
                                        <p:animEffect transition="in" filter="fade">
                                          <p:cBhvr>
                                            <p:cTn id="23" dur="2000"/>
                                            <p:tgtEl>
                                              <p:spTgt spid="2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2000" fill="hold"/>
                                            <p:tgtEl>
                                              <p:spTgt spid="26"/>
                                            </p:tgtEl>
                                            <p:attrNameLst>
                                              <p:attrName>ppt_w</p:attrName>
                                            </p:attrNameLst>
                                          </p:cBhvr>
                                          <p:tavLst>
                                            <p:tav tm="0">
                                              <p:val>
                                                <p:fltVal val="0"/>
                                              </p:val>
                                            </p:tav>
                                            <p:tav tm="100000">
                                              <p:val>
                                                <p:strVal val="#ppt_w"/>
                                              </p:val>
                                            </p:tav>
                                          </p:tavLst>
                                        </p:anim>
                                        <p:anim calcmode="lin" valueType="num">
                                          <p:cBhvr>
                                            <p:cTn id="27" dur="2000" fill="hold"/>
                                            <p:tgtEl>
                                              <p:spTgt spid="26"/>
                                            </p:tgtEl>
                                            <p:attrNameLst>
                                              <p:attrName>ppt_h</p:attrName>
                                            </p:attrNameLst>
                                          </p:cBhvr>
                                          <p:tavLst>
                                            <p:tav tm="0">
                                              <p:val>
                                                <p:fltVal val="0"/>
                                              </p:val>
                                            </p:tav>
                                            <p:tav tm="100000">
                                              <p:val>
                                                <p:strVal val="#ppt_h"/>
                                              </p:val>
                                            </p:tav>
                                          </p:tavLst>
                                        </p:anim>
                                        <p:animEffect transition="in" filter="fade">
                                          <p:cBhvr>
                                            <p:cTn id="28" dur="2000"/>
                                            <p:tgtEl>
                                              <p:spTgt spid="2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000" fill="hold"/>
                                            <p:tgtEl>
                                              <p:spTgt spid="36"/>
                                            </p:tgtEl>
                                            <p:attrNameLst>
                                              <p:attrName>ppt_w</p:attrName>
                                            </p:attrNameLst>
                                          </p:cBhvr>
                                          <p:tavLst>
                                            <p:tav tm="0">
                                              <p:val>
                                                <p:fltVal val="0"/>
                                              </p:val>
                                            </p:tav>
                                            <p:tav tm="100000">
                                              <p:val>
                                                <p:strVal val="#ppt_w"/>
                                              </p:val>
                                            </p:tav>
                                          </p:tavLst>
                                        </p:anim>
                                        <p:anim calcmode="lin" valueType="num">
                                          <p:cBhvr>
                                            <p:cTn id="32" dur="2000" fill="hold"/>
                                            <p:tgtEl>
                                              <p:spTgt spid="36"/>
                                            </p:tgtEl>
                                            <p:attrNameLst>
                                              <p:attrName>ppt_h</p:attrName>
                                            </p:attrNameLst>
                                          </p:cBhvr>
                                          <p:tavLst>
                                            <p:tav tm="0">
                                              <p:val>
                                                <p:fltVal val="0"/>
                                              </p:val>
                                            </p:tav>
                                            <p:tav tm="100000">
                                              <p:val>
                                                <p:strVal val="#ppt_h"/>
                                              </p:val>
                                            </p:tav>
                                          </p:tavLst>
                                        </p:anim>
                                        <p:animEffect transition="in" filter="fade">
                                          <p:cBhvr>
                                            <p:cTn id="33" dur="2000"/>
                                            <p:tgtEl>
                                              <p:spTgt spid="3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000" fill="hold"/>
                                            <p:tgtEl>
                                              <p:spTgt spid="37"/>
                                            </p:tgtEl>
                                            <p:attrNameLst>
                                              <p:attrName>ppt_w</p:attrName>
                                            </p:attrNameLst>
                                          </p:cBhvr>
                                          <p:tavLst>
                                            <p:tav tm="0">
                                              <p:val>
                                                <p:fltVal val="0"/>
                                              </p:val>
                                            </p:tav>
                                            <p:tav tm="100000">
                                              <p:val>
                                                <p:strVal val="#ppt_w"/>
                                              </p:val>
                                            </p:tav>
                                          </p:tavLst>
                                        </p:anim>
                                        <p:anim calcmode="lin" valueType="num">
                                          <p:cBhvr>
                                            <p:cTn id="37" dur="2000" fill="hold"/>
                                            <p:tgtEl>
                                              <p:spTgt spid="37"/>
                                            </p:tgtEl>
                                            <p:attrNameLst>
                                              <p:attrName>ppt_h</p:attrName>
                                            </p:attrNameLst>
                                          </p:cBhvr>
                                          <p:tavLst>
                                            <p:tav tm="0">
                                              <p:val>
                                                <p:fltVal val="0"/>
                                              </p:val>
                                            </p:tav>
                                            <p:tav tm="100000">
                                              <p:val>
                                                <p:strVal val="#ppt_h"/>
                                              </p:val>
                                            </p:tav>
                                          </p:tavLst>
                                        </p:anim>
                                        <p:animEffect transition="in" filter="fade">
                                          <p:cBhvr>
                                            <p:cTn id="38" dur="2000"/>
                                            <p:tgtEl>
                                              <p:spTgt spid="3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2000" fill="hold"/>
                                            <p:tgtEl>
                                              <p:spTgt spid="35"/>
                                            </p:tgtEl>
                                            <p:attrNameLst>
                                              <p:attrName>ppt_w</p:attrName>
                                            </p:attrNameLst>
                                          </p:cBhvr>
                                          <p:tavLst>
                                            <p:tav tm="0">
                                              <p:val>
                                                <p:fltVal val="0"/>
                                              </p:val>
                                            </p:tav>
                                            <p:tav tm="100000">
                                              <p:val>
                                                <p:strVal val="#ppt_w"/>
                                              </p:val>
                                            </p:tav>
                                          </p:tavLst>
                                        </p:anim>
                                        <p:anim calcmode="lin" valueType="num">
                                          <p:cBhvr>
                                            <p:cTn id="42" dur="2000" fill="hold"/>
                                            <p:tgtEl>
                                              <p:spTgt spid="35"/>
                                            </p:tgtEl>
                                            <p:attrNameLst>
                                              <p:attrName>ppt_h</p:attrName>
                                            </p:attrNameLst>
                                          </p:cBhvr>
                                          <p:tavLst>
                                            <p:tav tm="0">
                                              <p:val>
                                                <p:fltVal val="0"/>
                                              </p:val>
                                            </p:tav>
                                            <p:tav tm="100000">
                                              <p:val>
                                                <p:strVal val="#ppt_h"/>
                                              </p:val>
                                            </p:tav>
                                          </p:tavLst>
                                        </p:anim>
                                        <p:animEffect transition="in" filter="fade">
                                          <p:cBhvr>
                                            <p:cTn id="43" dur="2000"/>
                                            <p:tgtEl>
                                              <p:spTgt spid="3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p:cTn id="46" dur="2000" fill="hold"/>
                                            <p:tgtEl>
                                              <p:spTgt spid="38"/>
                                            </p:tgtEl>
                                            <p:attrNameLst>
                                              <p:attrName>ppt_w</p:attrName>
                                            </p:attrNameLst>
                                          </p:cBhvr>
                                          <p:tavLst>
                                            <p:tav tm="0">
                                              <p:val>
                                                <p:fltVal val="0"/>
                                              </p:val>
                                            </p:tav>
                                            <p:tav tm="100000">
                                              <p:val>
                                                <p:strVal val="#ppt_w"/>
                                              </p:val>
                                            </p:tav>
                                          </p:tavLst>
                                        </p:anim>
                                        <p:anim calcmode="lin" valueType="num">
                                          <p:cBhvr>
                                            <p:cTn id="47" dur="2000" fill="hold"/>
                                            <p:tgtEl>
                                              <p:spTgt spid="38"/>
                                            </p:tgtEl>
                                            <p:attrNameLst>
                                              <p:attrName>ppt_h</p:attrName>
                                            </p:attrNameLst>
                                          </p:cBhvr>
                                          <p:tavLst>
                                            <p:tav tm="0">
                                              <p:val>
                                                <p:fltVal val="0"/>
                                              </p:val>
                                            </p:tav>
                                            <p:tav tm="100000">
                                              <p:val>
                                                <p:strVal val="#ppt_h"/>
                                              </p:val>
                                            </p:tav>
                                          </p:tavLst>
                                        </p:anim>
                                        <p:animEffect transition="in" filter="fade">
                                          <p:cBhvr>
                                            <p:cTn id="48" dur="2000"/>
                                            <p:tgtEl>
                                              <p:spTgt spid="3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2000" fill="hold"/>
                                            <p:tgtEl>
                                              <p:spTgt spid="27"/>
                                            </p:tgtEl>
                                            <p:attrNameLst>
                                              <p:attrName>ppt_w</p:attrName>
                                            </p:attrNameLst>
                                          </p:cBhvr>
                                          <p:tavLst>
                                            <p:tav tm="0">
                                              <p:val>
                                                <p:fltVal val="0"/>
                                              </p:val>
                                            </p:tav>
                                            <p:tav tm="100000">
                                              <p:val>
                                                <p:strVal val="#ppt_w"/>
                                              </p:val>
                                            </p:tav>
                                          </p:tavLst>
                                        </p:anim>
                                        <p:anim calcmode="lin" valueType="num">
                                          <p:cBhvr>
                                            <p:cTn id="52" dur="2000" fill="hold"/>
                                            <p:tgtEl>
                                              <p:spTgt spid="27"/>
                                            </p:tgtEl>
                                            <p:attrNameLst>
                                              <p:attrName>ppt_h</p:attrName>
                                            </p:attrNameLst>
                                          </p:cBhvr>
                                          <p:tavLst>
                                            <p:tav tm="0">
                                              <p:val>
                                                <p:fltVal val="0"/>
                                              </p:val>
                                            </p:tav>
                                            <p:tav tm="100000">
                                              <p:val>
                                                <p:strVal val="#ppt_h"/>
                                              </p:val>
                                            </p:tav>
                                          </p:tavLst>
                                        </p:anim>
                                        <p:animEffect transition="in" filter="fade">
                                          <p:cBhvr>
                                            <p:cTn id="5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6" grpId="0" animBg="1"/>
          <p:bldP spid="37" grpId="0" animBg="1"/>
          <p:bldP spid="38" grpId="0" animBg="1"/>
          <p:bldP spid="40" grpId="0"/>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000" fill="hold"/>
                                            <p:tgtEl>
                                              <p:spTgt spid="40"/>
                                            </p:tgtEl>
                                            <p:attrNameLst>
                                              <p:attrName>ppt_x</p:attrName>
                                            </p:attrNameLst>
                                          </p:cBhvr>
                                          <p:tavLst>
                                            <p:tav tm="0">
                                              <p:val>
                                                <p:strVal val="#ppt_x"/>
                                              </p:val>
                                            </p:tav>
                                            <p:tav tm="100000">
                                              <p:val>
                                                <p:strVal val="#ppt_x"/>
                                              </p:val>
                                            </p:tav>
                                          </p:tavLst>
                                        </p:anim>
                                        <p:anim calcmode="lin" valueType="num">
                                          <p:cBhvr additive="base">
                                            <p:cTn id="8" dur="2000" fill="hold"/>
                                            <p:tgtEl>
                                              <p:spTgt spid="4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2000" fill="hold"/>
                                            <p:tgtEl>
                                              <p:spTgt spid="18"/>
                                            </p:tgtEl>
                                            <p:attrNameLst>
                                              <p:attrName>ppt_w</p:attrName>
                                            </p:attrNameLst>
                                          </p:cBhvr>
                                          <p:tavLst>
                                            <p:tav tm="0">
                                              <p:val>
                                                <p:fltVal val="0"/>
                                              </p:val>
                                            </p:tav>
                                            <p:tav tm="100000">
                                              <p:val>
                                                <p:strVal val="#ppt_w"/>
                                              </p:val>
                                            </p:tav>
                                          </p:tavLst>
                                        </p:anim>
                                        <p:anim calcmode="lin" valueType="num">
                                          <p:cBhvr>
                                            <p:cTn id="12" dur="2000" fill="hold"/>
                                            <p:tgtEl>
                                              <p:spTgt spid="18"/>
                                            </p:tgtEl>
                                            <p:attrNameLst>
                                              <p:attrName>ppt_h</p:attrName>
                                            </p:attrNameLst>
                                          </p:cBhvr>
                                          <p:tavLst>
                                            <p:tav tm="0">
                                              <p:val>
                                                <p:fltVal val="0"/>
                                              </p:val>
                                            </p:tav>
                                            <p:tav tm="100000">
                                              <p:val>
                                                <p:strVal val="#ppt_h"/>
                                              </p:val>
                                            </p:tav>
                                          </p:tavLst>
                                        </p:anim>
                                        <p:animEffect transition="in" filter="fade">
                                          <p:cBhvr>
                                            <p:cTn id="13" dur="2000"/>
                                            <p:tgtEl>
                                              <p:spTgt spid="18"/>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2000" fill="hold"/>
                                            <p:tgtEl>
                                              <p:spTgt spid="17"/>
                                            </p:tgtEl>
                                            <p:attrNameLst>
                                              <p:attrName>ppt_w</p:attrName>
                                            </p:attrNameLst>
                                          </p:cBhvr>
                                          <p:tavLst>
                                            <p:tav tm="0">
                                              <p:val>
                                                <p:fltVal val="0"/>
                                              </p:val>
                                            </p:tav>
                                            <p:tav tm="100000">
                                              <p:val>
                                                <p:strVal val="#ppt_w"/>
                                              </p:val>
                                            </p:tav>
                                          </p:tavLst>
                                        </p:anim>
                                        <p:anim calcmode="lin" valueType="num">
                                          <p:cBhvr>
                                            <p:cTn id="17" dur="2000" fill="hold"/>
                                            <p:tgtEl>
                                              <p:spTgt spid="17"/>
                                            </p:tgtEl>
                                            <p:attrNameLst>
                                              <p:attrName>ppt_h</p:attrName>
                                            </p:attrNameLst>
                                          </p:cBhvr>
                                          <p:tavLst>
                                            <p:tav tm="0">
                                              <p:val>
                                                <p:fltVal val="0"/>
                                              </p:val>
                                            </p:tav>
                                            <p:tav tm="100000">
                                              <p:val>
                                                <p:strVal val="#ppt_h"/>
                                              </p:val>
                                            </p:tav>
                                          </p:tavLst>
                                        </p:anim>
                                        <p:animEffect transition="in" filter="fade">
                                          <p:cBhvr>
                                            <p:cTn id="18" dur="2000"/>
                                            <p:tgtEl>
                                              <p:spTgt spid="1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2000" fill="hold"/>
                                            <p:tgtEl>
                                              <p:spTgt spid="28"/>
                                            </p:tgtEl>
                                            <p:attrNameLst>
                                              <p:attrName>ppt_w</p:attrName>
                                            </p:attrNameLst>
                                          </p:cBhvr>
                                          <p:tavLst>
                                            <p:tav tm="0">
                                              <p:val>
                                                <p:fltVal val="0"/>
                                              </p:val>
                                            </p:tav>
                                            <p:tav tm="100000">
                                              <p:val>
                                                <p:strVal val="#ppt_w"/>
                                              </p:val>
                                            </p:tav>
                                          </p:tavLst>
                                        </p:anim>
                                        <p:anim calcmode="lin" valueType="num">
                                          <p:cBhvr>
                                            <p:cTn id="22" dur="2000" fill="hold"/>
                                            <p:tgtEl>
                                              <p:spTgt spid="28"/>
                                            </p:tgtEl>
                                            <p:attrNameLst>
                                              <p:attrName>ppt_h</p:attrName>
                                            </p:attrNameLst>
                                          </p:cBhvr>
                                          <p:tavLst>
                                            <p:tav tm="0">
                                              <p:val>
                                                <p:fltVal val="0"/>
                                              </p:val>
                                            </p:tav>
                                            <p:tav tm="100000">
                                              <p:val>
                                                <p:strVal val="#ppt_h"/>
                                              </p:val>
                                            </p:tav>
                                          </p:tavLst>
                                        </p:anim>
                                        <p:animEffect transition="in" filter="fade">
                                          <p:cBhvr>
                                            <p:cTn id="23" dur="2000"/>
                                            <p:tgtEl>
                                              <p:spTgt spid="2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2000" fill="hold"/>
                                            <p:tgtEl>
                                              <p:spTgt spid="26"/>
                                            </p:tgtEl>
                                            <p:attrNameLst>
                                              <p:attrName>ppt_w</p:attrName>
                                            </p:attrNameLst>
                                          </p:cBhvr>
                                          <p:tavLst>
                                            <p:tav tm="0">
                                              <p:val>
                                                <p:fltVal val="0"/>
                                              </p:val>
                                            </p:tav>
                                            <p:tav tm="100000">
                                              <p:val>
                                                <p:strVal val="#ppt_w"/>
                                              </p:val>
                                            </p:tav>
                                          </p:tavLst>
                                        </p:anim>
                                        <p:anim calcmode="lin" valueType="num">
                                          <p:cBhvr>
                                            <p:cTn id="27" dur="2000" fill="hold"/>
                                            <p:tgtEl>
                                              <p:spTgt spid="26"/>
                                            </p:tgtEl>
                                            <p:attrNameLst>
                                              <p:attrName>ppt_h</p:attrName>
                                            </p:attrNameLst>
                                          </p:cBhvr>
                                          <p:tavLst>
                                            <p:tav tm="0">
                                              <p:val>
                                                <p:fltVal val="0"/>
                                              </p:val>
                                            </p:tav>
                                            <p:tav tm="100000">
                                              <p:val>
                                                <p:strVal val="#ppt_h"/>
                                              </p:val>
                                            </p:tav>
                                          </p:tavLst>
                                        </p:anim>
                                        <p:animEffect transition="in" filter="fade">
                                          <p:cBhvr>
                                            <p:cTn id="28" dur="2000"/>
                                            <p:tgtEl>
                                              <p:spTgt spid="2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000" fill="hold"/>
                                            <p:tgtEl>
                                              <p:spTgt spid="36"/>
                                            </p:tgtEl>
                                            <p:attrNameLst>
                                              <p:attrName>ppt_w</p:attrName>
                                            </p:attrNameLst>
                                          </p:cBhvr>
                                          <p:tavLst>
                                            <p:tav tm="0">
                                              <p:val>
                                                <p:fltVal val="0"/>
                                              </p:val>
                                            </p:tav>
                                            <p:tav tm="100000">
                                              <p:val>
                                                <p:strVal val="#ppt_w"/>
                                              </p:val>
                                            </p:tav>
                                          </p:tavLst>
                                        </p:anim>
                                        <p:anim calcmode="lin" valueType="num">
                                          <p:cBhvr>
                                            <p:cTn id="32" dur="2000" fill="hold"/>
                                            <p:tgtEl>
                                              <p:spTgt spid="36"/>
                                            </p:tgtEl>
                                            <p:attrNameLst>
                                              <p:attrName>ppt_h</p:attrName>
                                            </p:attrNameLst>
                                          </p:cBhvr>
                                          <p:tavLst>
                                            <p:tav tm="0">
                                              <p:val>
                                                <p:fltVal val="0"/>
                                              </p:val>
                                            </p:tav>
                                            <p:tav tm="100000">
                                              <p:val>
                                                <p:strVal val="#ppt_h"/>
                                              </p:val>
                                            </p:tav>
                                          </p:tavLst>
                                        </p:anim>
                                        <p:animEffect transition="in" filter="fade">
                                          <p:cBhvr>
                                            <p:cTn id="33" dur="2000"/>
                                            <p:tgtEl>
                                              <p:spTgt spid="3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000" fill="hold"/>
                                            <p:tgtEl>
                                              <p:spTgt spid="37"/>
                                            </p:tgtEl>
                                            <p:attrNameLst>
                                              <p:attrName>ppt_w</p:attrName>
                                            </p:attrNameLst>
                                          </p:cBhvr>
                                          <p:tavLst>
                                            <p:tav tm="0">
                                              <p:val>
                                                <p:fltVal val="0"/>
                                              </p:val>
                                            </p:tav>
                                            <p:tav tm="100000">
                                              <p:val>
                                                <p:strVal val="#ppt_w"/>
                                              </p:val>
                                            </p:tav>
                                          </p:tavLst>
                                        </p:anim>
                                        <p:anim calcmode="lin" valueType="num">
                                          <p:cBhvr>
                                            <p:cTn id="37" dur="2000" fill="hold"/>
                                            <p:tgtEl>
                                              <p:spTgt spid="37"/>
                                            </p:tgtEl>
                                            <p:attrNameLst>
                                              <p:attrName>ppt_h</p:attrName>
                                            </p:attrNameLst>
                                          </p:cBhvr>
                                          <p:tavLst>
                                            <p:tav tm="0">
                                              <p:val>
                                                <p:fltVal val="0"/>
                                              </p:val>
                                            </p:tav>
                                            <p:tav tm="100000">
                                              <p:val>
                                                <p:strVal val="#ppt_h"/>
                                              </p:val>
                                            </p:tav>
                                          </p:tavLst>
                                        </p:anim>
                                        <p:animEffect transition="in" filter="fade">
                                          <p:cBhvr>
                                            <p:cTn id="38" dur="2000"/>
                                            <p:tgtEl>
                                              <p:spTgt spid="3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2000" fill="hold"/>
                                            <p:tgtEl>
                                              <p:spTgt spid="35"/>
                                            </p:tgtEl>
                                            <p:attrNameLst>
                                              <p:attrName>ppt_w</p:attrName>
                                            </p:attrNameLst>
                                          </p:cBhvr>
                                          <p:tavLst>
                                            <p:tav tm="0">
                                              <p:val>
                                                <p:fltVal val="0"/>
                                              </p:val>
                                            </p:tav>
                                            <p:tav tm="100000">
                                              <p:val>
                                                <p:strVal val="#ppt_w"/>
                                              </p:val>
                                            </p:tav>
                                          </p:tavLst>
                                        </p:anim>
                                        <p:anim calcmode="lin" valueType="num">
                                          <p:cBhvr>
                                            <p:cTn id="42" dur="2000" fill="hold"/>
                                            <p:tgtEl>
                                              <p:spTgt spid="35"/>
                                            </p:tgtEl>
                                            <p:attrNameLst>
                                              <p:attrName>ppt_h</p:attrName>
                                            </p:attrNameLst>
                                          </p:cBhvr>
                                          <p:tavLst>
                                            <p:tav tm="0">
                                              <p:val>
                                                <p:fltVal val="0"/>
                                              </p:val>
                                            </p:tav>
                                            <p:tav tm="100000">
                                              <p:val>
                                                <p:strVal val="#ppt_h"/>
                                              </p:val>
                                            </p:tav>
                                          </p:tavLst>
                                        </p:anim>
                                        <p:animEffect transition="in" filter="fade">
                                          <p:cBhvr>
                                            <p:cTn id="43" dur="2000"/>
                                            <p:tgtEl>
                                              <p:spTgt spid="3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p:cTn id="46" dur="2000" fill="hold"/>
                                            <p:tgtEl>
                                              <p:spTgt spid="38"/>
                                            </p:tgtEl>
                                            <p:attrNameLst>
                                              <p:attrName>ppt_w</p:attrName>
                                            </p:attrNameLst>
                                          </p:cBhvr>
                                          <p:tavLst>
                                            <p:tav tm="0">
                                              <p:val>
                                                <p:fltVal val="0"/>
                                              </p:val>
                                            </p:tav>
                                            <p:tav tm="100000">
                                              <p:val>
                                                <p:strVal val="#ppt_w"/>
                                              </p:val>
                                            </p:tav>
                                          </p:tavLst>
                                        </p:anim>
                                        <p:anim calcmode="lin" valueType="num">
                                          <p:cBhvr>
                                            <p:cTn id="47" dur="2000" fill="hold"/>
                                            <p:tgtEl>
                                              <p:spTgt spid="38"/>
                                            </p:tgtEl>
                                            <p:attrNameLst>
                                              <p:attrName>ppt_h</p:attrName>
                                            </p:attrNameLst>
                                          </p:cBhvr>
                                          <p:tavLst>
                                            <p:tav tm="0">
                                              <p:val>
                                                <p:fltVal val="0"/>
                                              </p:val>
                                            </p:tav>
                                            <p:tav tm="100000">
                                              <p:val>
                                                <p:strVal val="#ppt_h"/>
                                              </p:val>
                                            </p:tav>
                                          </p:tavLst>
                                        </p:anim>
                                        <p:animEffect transition="in" filter="fade">
                                          <p:cBhvr>
                                            <p:cTn id="48" dur="2000"/>
                                            <p:tgtEl>
                                              <p:spTgt spid="3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2000" fill="hold"/>
                                            <p:tgtEl>
                                              <p:spTgt spid="27"/>
                                            </p:tgtEl>
                                            <p:attrNameLst>
                                              <p:attrName>ppt_w</p:attrName>
                                            </p:attrNameLst>
                                          </p:cBhvr>
                                          <p:tavLst>
                                            <p:tav tm="0">
                                              <p:val>
                                                <p:fltVal val="0"/>
                                              </p:val>
                                            </p:tav>
                                            <p:tav tm="100000">
                                              <p:val>
                                                <p:strVal val="#ppt_w"/>
                                              </p:val>
                                            </p:tav>
                                          </p:tavLst>
                                        </p:anim>
                                        <p:anim calcmode="lin" valueType="num">
                                          <p:cBhvr>
                                            <p:cTn id="52" dur="2000" fill="hold"/>
                                            <p:tgtEl>
                                              <p:spTgt spid="27"/>
                                            </p:tgtEl>
                                            <p:attrNameLst>
                                              <p:attrName>ppt_h</p:attrName>
                                            </p:attrNameLst>
                                          </p:cBhvr>
                                          <p:tavLst>
                                            <p:tav tm="0">
                                              <p:val>
                                                <p:fltVal val="0"/>
                                              </p:val>
                                            </p:tav>
                                            <p:tav tm="100000">
                                              <p:val>
                                                <p:strVal val="#ppt_h"/>
                                              </p:val>
                                            </p:tav>
                                          </p:tavLst>
                                        </p:anim>
                                        <p:animEffect transition="in" filter="fade">
                                          <p:cBhvr>
                                            <p:cTn id="5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6" grpId="0" animBg="1"/>
          <p:bldP spid="37" grpId="0" animBg="1"/>
          <p:bldP spid="38" grpId="0" animBg="1"/>
          <p:bldP spid="40" grpId="0"/>
          <p:bldP spid="35"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03E93B6-1340-471C-85B9-A01A470248AE}"/>
              </a:ext>
            </a:extLst>
          </p:cNvPr>
          <p:cNvSpPr/>
          <p:nvPr/>
        </p:nvSpPr>
        <p:spPr>
          <a:xfrm rot="21417773">
            <a:off x="1617720" y="615234"/>
            <a:ext cx="6327301" cy="1347150"/>
          </a:xfrm>
          <a:custGeom>
            <a:avLst/>
            <a:gdLst>
              <a:gd name="connsiteX0" fmla="*/ 0 w 8386821"/>
              <a:gd name="connsiteY0" fmla="*/ 0 h 2248955"/>
              <a:gd name="connsiteX1" fmla="*/ 3105216 w 8386821"/>
              <a:gd name="connsiteY1" fmla="*/ 0 h 2248955"/>
              <a:gd name="connsiteX2" fmla="*/ 8386821 w 8386821"/>
              <a:gd name="connsiteY2" fmla="*/ 0 h 2248955"/>
              <a:gd name="connsiteX3" fmla="*/ 8386821 w 8386821"/>
              <a:gd name="connsiteY3" fmla="*/ 1900569 h 2248955"/>
              <a:gd name="connsiteX4" fmla="*/ 1152823 w 8386821"/>
              <a:gd name="connsiteY4" fmla="*/ 2248525 h 2248955"/>
              <a:gd name="connsiteX5" fmla="*/ 935933 w 8386821"/>
              <a:gd name="connsiteY5" fmla="*/ 2248525 h 2248955"/>
              <a:gd name="connsiteX6" fmla="*/ 932551 w 8386821"/>
              <a:gd name="connsiteY6" fmla="*/ 2248955 h 2248955"/>
              <a:gd name="connsiteX7" fmla="*/ 926755 w 8386821"/>
              <a:gd name="connsiteY7" fmla="*/ 2248525 h 2248955"/>
              <a:gd name="connsiteX8" fmla="*/ 833709 w 8386821"/>
              <a:gd name="connsiteY8" fmla="*/ 2241622 h 2248955"/>
              <a:gd name="connsiteX9" fmla="*/ 429074 w 8386821"/>
              <a:gd name="connsiteY9" fmla="*/ 1858182 h 2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6821" h="2248955">
                <a:moveTo>
                  <a:pt x="0" y="0"/>
                </a:moveTo>
                <a:lnTo>
                  <a:pt x="3105216" y="0"/>
                </a:lnTo>
                <a:lnTo>
                  <a:pt x="8386821" y="0"/>
                </a:lnTo>
                <a:lnTo>
                  <a:pt x="8386821" y="1900569"/>
                </a:lnTo>
                <a:lnTo>
                  <a:pt x="1152823" y="2248525"/>
                </a:lnTo>
                <a:lnTo>
                  <a:pt x="935933" y="2248525"/>
                </a:lnTo>
                <a:lnTo>
                  <a:pt x="932551" y="2248955"/>
                </a:lnTo>
                <a:lnTo>
                  <a:pt x="926755" y="2248525"/>
                </a:lnTo>
                <a:lnTo>
                  <a:pt x="833709" y="2241622"/>
                </a:lnTo>
                <a:cubicBezTo>
                  <a:pt x="640133" y="2207753"/>
                  <a:pt x="476070" y="2061704"/>
                  <a:pt x="429074" y="1858182"/>
                </a:cubicBezTo>
                <a:close/>
              </a:path>
            </a:pathLst>
          </a:custGeom>
          <a:solidFill>
            <a:srgbClr val="003366"/>
          </a:solidFill>
          <a:ln>
            <a:solidFill>
              <a:srgbClr val="003366"/>
            </a:solidFill>
          </a:ln>
          <a:effectLst>
            <a:outerShdw blurRad="190500" dist="381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5E5DF270-822D-4530-A627-5EE2F386E864}"/>
              </a:ext>
            </a:extLst>
          </p:cNvPr>
          <p:cNvSpPr/>
          <p:nvPr/>
        </p:nvSpPr>
        <p:spPr>
          <a:xfrm>
            <a:off x="3014930" y="313406"/>
            <a:ext cx="5508251" cy="1477057"/>
          </a:xfrm>
          <a:custGeom>
            <a:avLst/>
            <a:gdLst>
              <a:gd name="connsiteX0" fmla="*/ 0 w 8386821"/>
              <a:gd name="connsiteY0" fmla="*/ 0 h 2248955"/>
              <a:gd name="connsiteX1" fmla="*/ 3105216 w 8386821"/>
              <a:gd name="connsiteY1" fmla="*/ 0 h 2248955"/>
              <a:gd name="connsiteX2" fmla="*/ 8386821 w 8386821"/>
              <a:gd name="connsiteY2" fmla="*/ 0 h 2248955"/>
              <a:gd name="connsiteX3" fmla="*/ 8386821 w 8386821"/>
              <a:gd name="connsiteY3" fmla="*/ 1900569 h 2248955"/>
              <a:gd name="connsiteX4" fmla="*/ 1152823 w 8386821"/>
              <a:gd name="connsiteY4" fmla="*/ 2248525 h 2248955"/>
              <a:gd name="connsiteX5" fmla="*/ 935933 w 8386821"/>
              <a:gd name="connsiteY5" fmla="*/ 2248525 h 2248955"/>
              <a:gd name="connsiteX6" fmla="*/ 932551 w 8386821"/>
              <a:gd name="connsiteY6" fmla="*/ 2248955 h 2248955"/>
              <a:gd name="connsiteX7" fmla="*/ 926755 w 8386821"/>
              <a:gd name="connsiteY7" fmla="*/ 2248525 h 2248955"/>
              <a:gd name="connsiteX8" fmla="*/ 833709 w 8386821"/>
              <a:gd name="connsiteY8" fmla="*/ 2241622 h 2248955"/>
              <a:gd name="connsiteX9" fmla="*/ 429074 w 8386821"/>
              <a:gd name="connsiteY9" fmla="*/ 1858182 h 2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6821" h="2248955">
                <a:moveTo>
                  <a:pt x="0" y="0"/>
                </a:moveTo>
                <a:lnTo>
                  <a:pt x="3105216" y="0"/>
                </a:lnTo>
                <a:lnTo>
                  <a:pt x="8386821" y="0"/>
                </a:lnTo>
                <a:lnTo>
                  <a:pt x="8386821" y="1900569"/>
                </a:lnTo>
                <a:lnTo>
                  <a:pt x="1152823" y="2248525"/>
                </a:lnTo>
                <a:lnTo>
                  <a:pt x="935933" y="2248525"/>
                </a:lnTo>
                <a:lnTo>
                  <a:pt x="932551" y="2248955"/>
                </a:lnTo>
                <a:lnTo>
                  <a:pt x="926755" y="2248525"/>
                </a:lnTo>
                <a:lnTo>
                  <a:pt x="833709" y="2241622"/>
                </a:lnTo>
                <a:cubicBezTo>
                  <a:pt x="640133" y="2207753"/>
                  <a:pt x="476070" y="2061704"/>
                  <a:pt x="429074" y="185818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CB955BD8-5745-4845-9AFB-F31DD0D37C54}"/>
              </a:ext>
            </a:extLst>
          </p:cNvPr>
          <p:cNvSpPr/>
          <p:nvPr/>
        </p:nvSpPr>
        <p:spPr>
          <a:xfrm>
            <a:off x="7538384" y="57150"/>
            <a:ext cx="1733312" cy="1733312"/>
          </a:xfrm>
          <a:prstGeom prst="ellipse">
            <a:avLst/>
          </a:prstGeom>
          <a:solidFill>
            <a:srgbClr val="003366"/>
          </a:solidFill>
          <a:ln>
            <a:solidFill>
              <a:srgbClr val="003366"/>
            </a:solidFill>
          </a:ln>
          <a:effectLst>
            <a:outerShdw blurRad="1270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20861A8-F5EE-4CD6-8803-BB9420027552}"/>
              </a:ext>
            </a:extLst>
          </p:cNvPr>
          <p:cNvSpPr/>
          <p:nvPr/>
        </p:nvSpPr>
        <p:spPr>
          <a:xfrm>
            <a:off x="7666371" y="185137"/>
            <a:ext cx="1477338" cy="1477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A33EE1D-DD08-462E-AE3A-EAFB97F709D4}"/>
              </a:ext>
            </a:extLst>
          </p:cNvPr>
          <p:cNvSpPr/>
          <p:nvPr/>
        </p:nvSpPr>
        <p:spPr>
          <a:xfrm rot="21417773">
            <a:off x="2034871" y="2761377"/>
            <a:ext cx="5909858" cy="1347150"/>
          </a:xfrm>
          <a:custGeom>
            <a:avLst/>
            <a:gdLst>
              <a:gd name="connsiteX0" fmla="*/ 0 w 8386821"/>
              <a:gd name="connsiteY0" fmla="*/ 0 h 2248955"/>
              <a:gd name="connsiteX1" fmla="*/ 3105216 w 8386821"/>
              <a:gd name="connsiteY1" fmla="*/ 0 h 2248955"/>
              <a:gd name="connsiteX2" fmla="*/ 8386821 w 8386821"/>
              <a:gd name="connsiteY2" fmla="*/ 0 h 2248955"/>
              <a:gd name="connsiteX3" fmla="*/ 8386821 w 8386821"/>
              <a:gd name="connsiteY3" fmla="*/ 1900569 h 2248955"/>
              <a:gd name="connsiteX4" fmla="*/ 1152823 w 8386821"/>
              <a:gd name="connsiteY4" fmla="*/ 2248525 h 2248955"/>
              <a:gd name="connsiteX5" fmla="*/ 935933 w 8386821"/>
              <a:gd name="connsiteY5" fmla="*/ 2248525 h 2248955"/>
              <a:gd name="connsiteX6" fmla="*/ 932551 w 8386821"/>
              <a:gd name="connsiteY6" fmla="*/ 2248955 h 2248955"/>
              <a:gd name="connsiteX7" fmla="*/ 926755 w 8386821"/>
              <a:gd name="connsiteY7" fmla="*/ 2248525 h 2248955"/>
              <a:gd name="connsiteX8" fmla="*/ 833709 w 8386821"/>
              <a:gd name="connsiteY8" fmla="*/ 2241622 h 2248955"/>
              <a:gd name="connsiteX9" fmla="*/ 429074 w 8386821"/>
              <a:gd name="connsiteY9" fmla="*/ 1858182 h 2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6821" h="2248955">
                <a:moveTo>
                  <a:pt x="0" y="0"/>
                </a:moveTo>
                <a:lnTo>
                  <a:pt x="3105216" y="0"/>
                </a:lnTo>
                <a:lnTo>
                  <a:pt x="8386821" y="0"/>
                </a:lnTo>
                <a:lnTo>
                  <a:pt x="8386821" y="1900569"/>
                </a:lnTo>
                <a:lnTo>
                  <a:pt x="1152823" y="2248525"/>
                </a:lnTo>
                <a:lnTo>
                  <a:pt x="935933" y="2248525"/>
                </a:lnTo>
                <a:lnTo>
                  <a:pt x="932551" y="2248955"/>
                </a:lnTo>
                <a:lnTo>
                  <a:pt x="926755" y="2248525"/>
                </a:lnTo>
                <a:lnTo>
                  <a:pt x="833709" y="2241622"/>
                </a:lnTo>
                <a:cubicBezTo>
                  <a:pt x="640133" y="2207753"/>
                  <a:pt x="476070" y="2061704"/>
                  <a:pt x="429074" y="1858182"/>
                </a:cubicBezTo>
                <a:close/>
              </a:path>
            </a:pathLst>
          </a:custGeom>
          <a:solidFill>
            <a:srgbClr val="33CC33"/>
          </a:solidFill>
          <a:ln>
            <a:solidFill>
              <a:srgbClr val="33CC33"/>
            </a:solidFill>
          </a:ln>
          <a:effectLst>
            <a:outerShdw blurRad="190500" dist="381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4D30DE9-70E5-4FB6-8099-8B85DFBA57C4}"/>
              </a:ext>
            </a:extLst>
          </p:cNvPr>
          <p:cNvSpPr/>
          <p:nvPr/>
        </p:nvSpPr>
        <p:spPr>
          <a:xfrm>
            <a:off x="3014930" y="2470608"/>
            <a:ext cx="5508251" cy="1477057"/>
          </a:xfrm>
          <a:custGeom>
            <a:avLst/>
            <a:gdLst>
              <a:gd name="connsiteX0" fmla="*/ 0 w 8386821"/>
              <a:gd name="connsiteY0" fmla="*/ 0 h 2248955"/>
              <a:gd name="connsiteX1" fmla="*/ 3105216 w 8386821"/>
              <a:gd name="connsiteY1" fmla="*/ 0 h 2248955"/>
              <a:gd name="connsiteX2" fmla="*/ 8386821 w 8386821"/>
              <a:gd name="connsiteY2" fmla="*/ 0 h 2248955"/>
              <a:gd name="connsiteX3" fmla="*/ 8386821 w 8386821"/>
              <a:gd name="connsiteY3" fmla="*/ 1900569 h 2248955"/>
              <a:gd name="connsiteX4" fmla="*/ 1152823 w 8386821"/>
              <a:gd name="connsiteY4" fmla="*/ 2248525 h 2248955"/>
              <a:gd name="connsiteX5" fmla="*/ 935933 w 8386821"/>
              <a:gd name="connsiteY5" fmla="*/ 2248525 h 2248955"/>
              <a:gd name="connsiteX6" fmla="*/ 932551 w 8386821"/>
              <a:gd name="connsiteY6" fmla="*/ 2248955 h 2248955"/>
              <a:gd name="connsiteX7" fmla="*/ 926755 w 8386821"/>
              <a:gd name="connsiteY7" fmla="*/ 2248525 h 2248955"/>
              <a:gd name="connsiteX8" fmla="*/ 833709 w 8386821"/>
              <a:gd name="connsiteY8" fmla="*/ 2241622 h 2248955"/>
              <a:gd name="connsiteX9" fmla="*/ 429074 w 8386821"/>
              <a:gd name="connsiteY9" fmla="*/ 1858182 h 2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6821" h="2248955">
                <a:moveTo>
                  <a:pt x="0" y="0"/>
                </a:moveTo>
                <a:lnTo>
                  <a:pt x="3105216" y="0"/>
                </a:lnTo>
                <a:lnTo>
                  <a:pt x="8386821" y="0"/>
                </a:lnTo>
                <a:lnTo>
                  <a:pt x="8386821" y="1900569"/>
                </a:lnTo>
                <a:lnTo>
                  <a:pt x="1152823" y="2248525"/>
                </a:lnTo>
                <a:lnTo>
                  <a:pt x="935933" y="2248525"/>
                </a:lnTo>
                <a:lnTo>
                  <a:pt x="932551" y="2248955"/>
                </a:lnTo>
                <a:lnTo>
                  <a:pt x="926755" y="2248525"/>
                </a:lnTo>
                <a:lnTo>
                  <a:pt x="833709" y="2241622"/>
                </a:lnTo>
                <a:cubicBezTo>
                  <a:pt x="640133" y="2207753"/>
                  <a:pt x="476070" y="2061704"/>
                  <a:pt x="429074" y="185818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0B0C3A8D-C128-49E0-9EDE-E89E4A5B579A}"/>
              </a:ext>
            </a:extLst>
          </p:cNvPr>
          <p:cNvSpPr/>
          <p:nvPr/>
        </p:nvSpPr>
        <p:spPr>
          <a:xfrm>
            <a:off x="7538384" y="2214352"/>
            <a:ext cx="1733312" cy="1733312"/>
          </a:xfrm>
          <a:prstGeom prst="ellipse">
            <a:avLst/>
          </a:prstGeom>
          <a:solidFill>
            <a:srgbClr val="33CC33"/>
          </a:solidFill>
          <a:ln>
            <a:solidFill>
              <a:srgbClr val="33CC33"/>
            </a:solidFill>
          </a:ln>
          <a:effectLst>
            <a:outerShdw blurRad="127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659F9FD7-0BF5-4680-BC61-03C8B2C7DED7}"/>
              </a:ext>
            </a:extLst>
          </p:cNvPr>
          <p:cNvSpPr/>
          <p:nvPr/>
        </p:nvSpPr>
        <p:spPr>
          <a:xfrm>
            <a:off x="7666371" y="2342339"/>
            <a:ext cx="1477338" cy="1477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40916E1-6507-4863-ADDC-DCC204CB9E3F}"/>
              </a:ext>
            </a:extLst>
          </p:cNvPr>
          <p:cNvSpPr/>
          <p:nvPr/>
        </p:nvSpPr>
        <p:spPr>
          <a:xfrm rot="21417773">
            <a:off x="2263570" y="4912516"/>
            <a:ext cx="5680997" cy="1347150"/>
          </a:xfrm>
          <a:custGeom>
            <a:avLst/>
            <a:gdLst>
              <a:gd name="connsiteX0" fmla="*/ 0 w 8386821"/>
              <a:gd name="connsiteY0" fmla="*/ 0 h 2248955"/>
              <a:gd name="connsiteX1" fmla="*/ 3105216 w 8386821"/>
              <a:gd name="connsiteY1" fmla="*/ 0 h 2248955"/>
              <a:gd name="connsiteX2" fmla="*/ 8386821 w 8386821"/>
              <a:gd name="connsiteY2" fmla="*/ 0 h 2248955"/>
              <a:gd name="connsiteX3" fmla="*/ 8386821 w 8386821"/>
              <a:gd name="connsiteY3" fmla="*/ 1900569 h 2248955"/>
              <a:gd name="connsiteX4" fmla="*/ 1152823 w 8386821"/>
              <a:gd name="connsiteY4" fmla="*/ 2248525 h 2248955"/>
              <a:gd name="connsiteX5" fmla="*/ 935933 w 8386821"/>
              <a:gd name="connsiteY5" fmla="*/ 2248525 h 2248955"/>
              <a:gd name="connsiteX6" fmla="*/ 932551 w 8386821"/>
              <a:gd name="connsiteY6" fmla="*/ 2248955 h 2248955"/>
              <a:gd name="connsiteX7" fmla="*/ 926755 w 8386821"/>
              <a:gd name="connsiteY7" fmla="*/ 2248525 h 2248955"/>
              <a:gd name="connsiteX8" fmla="*/ 833709 w 8386821"/>
              <a:gd name="connsiteY8" fmla="*/ 2241622 h 2248955"/>
              <a:gd name="connsiteX9" fmla="*/ 429074 w 8386821"/>
              <a:gd name="connsiteY9" fmla="*/ 1858182 h 2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6821" h="2248955">
                <a:moveTo>
                  <a:pt x="0" y="0"/>
                </a:moveTo>
                <a:lnTo>
                  <a:pt x="3105216" y="0"/>
                </a:lnTo>
                <a:lnTo>
                  <a:pt x="8386821" y="0"/>
                </a:lnTo>
                <a:lnTo>
                  <a:pt x="8386821" y="1900569"/>
                </a:lnTo>
                <a:lnTo>
                  <a:pt x="1152823" y="2248525"/>
                </a:lnTo>
                <a:lnTo>
                  <a:pt x="935933" y="2248525"/>
                </a:lnTo>
                <a:lnTo>
                  <a:pt x="932551" y="2248955"/>
                </a:lnTo>
                <a:lnTo>
                  <a:pt x="926755" y="2248525"/>
                </a:lnTo>
                <a:lnTo>
                  <a:pt x="833709" y="2241622"/>
                </a:lnTo>
                <a:cubicBezTo>
                  <a:pt x="640133" y="2207753"/>
                  <a:pt x="476070" y="2061704"/>
                  <a:pt x="429074" y="1858182"/>
                </a:cubicBezTo>
                <a:close/>
              </a:path>
            </a:pathLst>
          </a:custGeom>
          <a:solidFill>
            <a:srgbClr val="FF6600"/>
          </a:solidFill>
          <a:ln>
            <a:solidFill>
              <a:srgbClr val="FF6600"/>
            </a:solidFill>
          </a:ln>
          <a:effectLst>
            <a:outerShdw blurRad="190500" dist="381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4CC2AEE-24C7-4740-A6AF-437C61ACD797}"/>
              </a:ext>
            </a:extLst>
          </p:cNvPr>
          <p:cNvSpPr/>
          <p:nvPr/>
        </p:nvSpPr>
        <p:spPr>
          <a:xfrm>
            <a:off x="3014930" y="4627809"/>
            <a:ext cx="5508251" cy="1477057"/>
          </a:xfrm>
          <a:custGeom>
            <a:avLst/>
            <a:gdLst>
              <a:gd name="connsiteX0" fmla="*/ 0 w 8386821"/>
              <a:gd name="connsiteY0" fmla="*/ 0 h 2248955"/>
              <a:gd name="connsiteX1" fmla="*/ 3105216 w 8386821"/>
              <a:gd name="connsiteY1" fmla="*/ 0 h 2248955"/>
              <a:gd name="connsiteX2" fmla="*/ 8386821 w 8386821"/>
              <a:gd name="connsiteY2" fmla="*/ 0 h 2248955"/>
              <a:gd name="connsiteX3" fmla="*/ 8386821 w 8386821"/>
              <a:gd name="connsiteY3" fmla="*/ 1900569 h 2248955"/>
              <a:gd name="connsiteX4" fmla="*/ 1152823 w 8386821"/>
              <a:gd name="connsiteY4" fmla="*/ 2248525 h 2248955"/>
              <a:gd name="connsiteX5" fmla="*/ 935933 w 8386821"/>
              <a:gd name="connsiteY5" fmla="*/ 2248525 h 2248955"/>
              <a:gd name="connsiteX6" fmla="*/ 932551 w 8386821"/>
              <a:gd name="connsiteY6" fmla="*/ 2248955 h 2248955"/>
              <a:gd name="connsiteX7" fmla="*/ 926755 w 8386821"/>
              <a:gd name="connsiteY7" fmla="*/ 2248525 h 2248955"/>
              <a:gd name="connsiteX8" fmla="*/ 833709 w 8386821"/>
              <a:gd name="connsiteY8" fmla="*/ 2241622 h 2248955"/>
              <a:gd name="connsiteX9" fmla="*/ 429074 w 8386821"/>
              <a:gd name="connsiteY9" fmla="*/ 1858182 h 224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6821" h="2248955">
                <a:moveTo>
                  <a:pt x="0" y="0"/>
                </a:moveTo>
                <a:lnTo>
                  <a:pt x="3105216" y="0"/>
                </a:lnTo>
                <a:lnTo>
                  <a:pt x="8386821" y="0"/>
                </a:lnTo>
                <a:lnTo>
                  <a:pt x="8386821" y="1900569"/>
                </a:lnTo>
                <a:lnTo>
                  <a:pt x="1152823" y="2248525"/>
                </a:lnTo>
                <a:lnTo>
                  <a:pt x="935933" y="2248525"/>
                </a:lnTo>
                <a:lnTo>
                  <a:pt x="932551" y="2248955"/>
                </a:lnTo>
                <a:lnTo>
                  <a:pt x="926755" y="2248525"/>
                </a:lnTo>
                <a:lnTo>
                  <a:pt x="833709" y="2241622"/>
                </a:lnTo>
                <a:cubicBezTo>
                  <a:pt x="640133" y="2207753"/>
                  <a:pt x="476070" y="2061704"/>
                  <a:pt x="429074" y="185818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6FFE272-FDEE-4609-AA9B-AF565BD7B857}"/>
              </a:ext>
            </a:extLst>
          </p:cNvPr>
          <p:cNvSpPr/>
          <p:nvPr/>
        </p:nvSpPr>
        <p:spPr>
          <a:xfrm>
            <a:off x="7538384" y="4371553"/>
            <a:ext cx="1733312" cy="1733312"/>
          </a:xfrm>
          <a:prstGeom prst="ellipse">
            <a:avLst/>
          </a:prstGeom>
          <a:solidFill>
            <a:srgbClr val="FF6600"/>
          </a:solidFill>
          <a:ln>
            <a:solidFill>
              <a:srgbClr val="FF6600"/>
            </a:solidFill>
          </a:ln>
          <a:effectLst>
            <a:outerShdw blurRad="127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E386943-D86B-4DE3-BE5B-1EFED6F9C739}"/>
              </a:ext>
            </a:extLst>
          </p:cNvPr>
          <p:cNvSpPr/>
          <p:nvPr/>
        </p:nvSpPr>
        <p:spPr>
          <a:xfrm>
            <a:off x="7666371" y="4499540"/>
            <a:ext cx="1477338" cy="1477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7AE2926-D931-4E90-B838-12AD4569EBBF}"/>
              </a:ext>
            </a:extLst>
          </p:cNvPr>
          <p:cNvSpPr txBox="1"/>
          <p:nvPr/>
        </p:nvSpPr>
        <p:spPr>
          <a:xfrm>
            <a:off x="7566326" y="588547"/>
            <a:ext cx="173331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3366"/>
                </a:solidFill>
                <a:effectLst/>
                <a:uLnTx/>
                <a:uFillTx/>
                <a:latin typeface="#9Slide03 Bebas Neue Bold" panose="020B0606020202050201" pitchFamily="34" charset="0"/>
                <a:ea typeface="+mn-ea"/>
                <a:cs typeface="+mn-cs"/>
              </a:rPr>
              <a:t>01</a:t>
            </a:r>
          </a:p>
        </p:txBody>
      </p:sp>
      <p:sp>
        <p:nvSpPr>
          <p:cNvPr id="19" name="TextBox 18">
            <a:extLst>
              <a:ext uri="{FF2B5EF4-FFF2-40B4-BE49-F238E27FC236}">
                <a16:creationId xmlns:a16="http://schemas.microsoft.com/office/drawing/2014/main" id="{B2A521AB-13E1-428C-A527-2B7B4DCE6E8C}"/>
              </a:ext>
            </a:extLst>
          </p:cNvPr>
          <p:cNvSpPr txBox="1"/>
          <p:nvPr/>
        </p:nvSpPr>
        <p:spPr>
          <a:xfrm>
            <a:off x="7566326" y="2739823"/>
            <a:ext cx="173331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33CC33"/>
                </a:solidFill>
                <a:effectLst/>
                <a:uLnTx/>
                <a:uFillTx/>
                <a:latin typeface="#9Slide03 Bebas Neue Bold" panose="020B0606020202050201" pitchFamily="34" charset="0"/>
                <a:ea typeface="+mn-ea"/>
                <a:cs typeface="+mn-cs"/>
              </a:rPr>
              <a:t>02</a:t>
            </a:r>
          </a:p>
        </p:txBody>
      </p:sp>
      <p:sp>
        <p:nvSpPr>
          <p:cNvPr id="21" name="TextBox 20">
            <a:extLst>
              <a:ext uri="{FF2B5EF4-FFF2-40B4-BE49-F238E27FC236}">
                <a16:creationId xmlns:a16="http://schemas.microsoft.com/office/drawing/2014/main" id="{A28B6973-81E2-43BB-8E0D-FEE5565064FD}"/>
              </a:ext>
            </a:extLst>
          </p:cNvPr>
          <p:cNvSpPr txBox="1"/>
          <p:nvPr/>
        </p:nvSpPr>
        <p:spPr>
          <a:xfrm>
            <a:off x="7566326" y="4930749"/>
            <a:ext cx="173331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6600"/>
                </a:solidFill>
                <a:effectLst/>
                <a:uLnTx/>
                <a:uFillTx/>
                <a:latin typeface="#9Slide03 Bebas Neue Bold" panose="020B0606020202050201" pitchFamily="34" charset="0"/>
                <a:ea typeface="+mn-ea"/>
                <a:cs typeface="+mn-cs"/>
              </a:rPr>
              <a:t>03</a:t>
            </a:r>
          </a:p>
        </p:txBody>
      </p:sp>
      <p:sp>
        <p:nvSpPr>
          <p:cNvPr id="23" name="Rectangle 22">
            <a:extLst>
              <a:ext uri="{FF2B5EF4-FFF2-40B4-BE49-F238E27FC236}">
                <a16:creationId xmlns:a16="http://schemas.microsoft.com/office/drawing/2014/main" id="{A6338F9D-2438-4E2C-A3B0-E7A8FABA8BAB}"/>
              </a:ext>
            </a:extLst>
          </p:cNvPr>
          <p:cNvSpPr/>
          <p:nvPr/>
        </p:nvSpPr>
        <p:spPr>
          <a:xfrm>
            <a:off x="3209085" y="634713"/>
            <a:ext cx="3639602"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3366"/>
                </a:solidFill>
                <a:latin typeface="Arial" panose="020B0604020202020204" pitchFamily="34" charset="0"/>
              </a:rPr>
              <a:t>VỊ TRÍ ĐỊA LÍ VÀ PHẠM VI LÃNH THỔ</a:t>
            </a:r>
            <a:endParaRPr kumimoji="0" lang="en-US" sz="2400" b="1" i="0" u="none" strike="noStrike" kern="1200" cap="none" spc="0" normalizeH="0" baseline="0" noProof="0" dirty="0">
              <a:ln>
                <a:noFill/>
              </a:ln>
              <a:solidFill>
                <a:srgbClr val="003366"/>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DC86065-4E81-428D-BCA0-32BED594DB20}"/>
              </a:ext>
            </a:extLst>
          </p:cNvPr>
          <p:cNvSpPr/>
          <p:nvPr/>
        </p:nvSpPr>
        <p:spPr>
          <a:xfrm>
            <a:off x="3456856" y="2847545"/>
            <a:ext cx="3639602"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noProof="0" dirty="0" smtClean="0">
                <a:solidFill>
                  <a:srgbClr val="33CC33"/>
                </a:solidFill>
                <a:latin typeface="Arial" panose="020B0604020202020204" pitchFamily="34" charset="0"/>
              </a:rPr>
              <a:t>ĐIỀU KIỆN TỰ NHIÊN VÀ TÀI NGUYÊN THIÊN NHIÊN</a:t>
            </a:r>
            <a:endParaRPr kumimoji="0" lang="en-US" sz="2000" b="1" i="0" u="none" strike="noStrike" kern="1200" cap="none" spc="0" normalizeH="0" baseline="0" noProof="0" dirty="0">
              <a:ln>
                <a:noFill/>
              </a:ln>
              <a:solidFill>
                <a:srgbClr val="33CC33"/>
              </a:solidFill>
              <a:effectLst/>
              <a:uLnTx/>
              <a:uFillTx/>
              <a:latin typeface="Calibri" panose="020F0502020204030204"/>
            </a:endParaRPr>
          </a:p>
        </p:txBody>
      </p:sp>
      <p:sp>
        <p:nvSpPr>
          <p:cNvPr id="27" name="Rectangle 26">
            <a:extLst>
              <a:ext uri="{FF2B5EF4-FFF2-40B4-BE49-F238E27FC236}">
                <a16:creationId xmlns:a16="http://schemas.microsoft.com/office/drawing/2014/main" id="{E7715F0F-FC21-445E-A660-BC4B778302AE}"/>
              </a:ext>
            </a:extLst>
          </p:cNvPr>
          <p:cNvSpPr/>
          <p:nvPr/>
        </p:nvSpPr>
        <p:spPr>
          <a:xfrm>
            <a:off x="3374136" y="4821667"/>
            <a:ext cx="3949772" cy="156966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FF6600"/>
              </a:solidFill>
              <a:latin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6600"/>
                </a:solidFill>
                <a:latin typeface="Arial" panose="020B0604020202020204" pitchFamily="34" charset="0"/>
              </a:rPr>
              <a:t>ĐẶC ĐIỂM DÂN CƯ VÀ ĐÔ THỊ HÓA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6600"/>
                </a:solidFill>
                <a:effectLst/>
                <a:uLnTx/>
                <a:uFillTx/>
                <a:latin typeface="Arial" panose="020B0604020202020204" pitchFamily="34" charset="0"/>
                <a:ea typeface="+mn-ea"/>
                <a:cs typeface="+mn-cs"/>
              </a:rPr>
              <a:t>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8" name="Graphic 27" descr="Hourglass">
            <a:extLst>
              <a:ext uri="{FF2B5EF4-FFF2-40B4-BE49-F238E27FC236}">
                <a16:creationId xmlns:a16="http://schemas.microsoft.com/office/drawing/2014/main" id="{EA0E3DCD-9F35-48DE-8251-6A18A7EE1B8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008260" y="5043208"/>
            <a:ext cx="461665" cy="461665"/>
          </a:xfrm>
          <a:prstGeom prst="rect">
            <a:avLst/>
          </a:prstGeom>
        </p:spPr>
      </p:pic>
      <p:pic>
        <p:nvPicPr>
          <p:cNvPr id="29" name="Graphic 28" descr="Gears">
            <a:extLst>
              <a:ext uri="{FF2B5EF4-FFF2-40B4-BE49-F238E27FC236}">
                <a16:creationId xmlns:a16="http://schemas.microsoft.com/office/drawing/2014/main" id="{8277DD4E-5E47-441B-B255-F3291743A2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952617" y="2959224"/>
            <a:ext cx="461665" cy="461665"/>
          </a:xfrm>
          <a:prstGeom prst="rect">
            <a:avLst/>
          </a:prstGeom>
        </p:spPr>
      </p:pic>
      <p:pic>
        <p:nvPicPr>
          <p:cNvPr id="30" name="Graphic 29" descr="Head with gears">
            <a:extLst>
              <a:ext uri="{FF2B5EF4-FFF2-40B4-BE49-F238E27FC236}">
                <a16:creationId xmlns:a16="http://schemas.microsoft.com/office/drawing/2014/main" id="{2598890B-E465-4795-AE98-A557C187BB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976674" y="753134"/>
            <a:ext cx="461665" cy="461665"/>
          </a:xfrm>
          <a:prstGeom prst="rect">
            <a:avLst/>
          </a:prstGeom>
        </p:spPr>
      </p:pic>
      <p:sp>
        <p:nvSpPr>
          <p:cNvPr id="31" name="TextBox 30">
            <a:extLst>
              <a:ext uri="{FF2B5EF4-FFF2-40B4-BE49-F238E27FC236}">
                <a16:creationId xmlns:a16="http://schemas.microsoft.com/office/drawing/2014/main" id="{5D4D0389-1DCB-421B-8732-593BA91E664C}"/>
              </a:ext>
            </a:extLst>
          </p:cNvPr>
          <p:cNvSpPr txBox="1"/>
          <p:nvPr/>
        </p:nvSpPr>
        <p:spPr>
          <a:xfrm>
            <a:off x="8840697" y="2651247"/>
            <a:ext cx="3726886" cy="769441"/>
          </a:xfrm>
          <a:prstGeom prst="rect">
            <a:avLst/>
          </a:prstGeom>
          <a:noFill/>
        </p:spPr>
        <p:txBody>
          <a:bodyPr wrap="square" rtlCol="0">
            <a:spAutoFit/>
          </a:bodyPr>
          <a:lstStyle/>
          <a:p>
            <a:pPr algn="ctr"/>
            <a:r>
              <a:rPr lang="en-US" sz="4400" b="1" dirty="0" smtClean="0">
                <a:latin typeface="#9Slide03 Bebas Neue ZSmall" panose="020B0606020202050201" pitchFamily="34" charset="0"/>
              </a:rPr>
              <a:t>NỘI DUNG  </a:t>
            </a:r>
            <a:endParaRPr lang="en-US" sz="4400" b="1" dirty="0">
              <a:latin typeface="#9Slide03 Bebas Neue ZSmall" panose="020B0606020202050201" pitchFamily="34" charset="0"/>
            </a:endParaRPr>
          </a:p>
        </p:txBody>
      </p:sp>
    </p:spTree>
    <p:extLst>
      <p:ext uri="{BB962C8B-B14F-4D97-AF65-F5344CB8AC3E}">
        <p14:creationId xmlns:p14="http://schemas.microsoft.com/office/powerpoint/2010/main" val="240700129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75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75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750"/>
                                        <p:tgtEl>
                                          <p:spTgt spid="4"/>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750"/>
                                        <p:tgtEl>
                                          <p:spTgt spid="5"/>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75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75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75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75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750"/>
                                        <p:tgtEl>
                                          <p:spTgt spid="19"/>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right)">
                                      <p:cBhvr>
                                        <p:cTn id="41" dur="750"/>
                                        <p:tgtEl>
                                          <p:spTgt spid="25"/>
                                        </p:tgtEl>
                                      </p:cBhvr>
                                    </p:animEffect>
                                  </p:childTnLst>
                                </p:cTn>
                              </p:par>
                              <p:par>
                                <p:cTn id="42" presetID="22" presetClass="entr" presetSubtype="2"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right)">
                                      <p:cBhvr>
                                        <p:cTn id="44" dur="750"/>
                                        <p:tgtEl>
                                          <p:spTgt spid="29"/>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750"/>
                                        <p:tgtEl>
                                          <p:spTgt spid="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right)">
                                      <p:cBhvr>
                                        <p:cTn id="50" dur="75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750"/>
                                        <p:tgtEl>
                                          <p:spTgt spid="1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750"/>
                                        <p:tgtEl>
                                          <p:spTgt spid="1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75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right)">
                                      <p:cBhvr>
                                        <p:cTn id="66" dur="750"/>
                                        <p:tgtEl>
                                          <p:spTgt spid="12"/>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750"/>
                                        <p:tgtEl>
                                          <p:spTgt spid="13"/>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right)">
                                      <p:cBhvr>
                                        <p:cTn id="72" dur="750"/>
                                        <p:tgtEl>
                                          <p:spTgt spid="27"/>
                                        </p:tgtEl>
                                      </p:cBhvr>
                                    </p:animEffect>
                                  </p:childTnLst>
                                </p:cTn>
                              </p:par>
                              <p:par>
                                <p:cTn id="73" presetID="22" presetClass="entr" presetSubtype="2"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right)">
                                      <p:cBhvr>
                                        <p:cTn id="75"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p:bldP spid="19" grpId="0"/>
      <p:bldP spid="21" grpId="0"/>
      <p:bldP spid="23" grpId="0"/>
      <p:bldP spid="25"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p:cNvSpPr txBox="1">
            <a:spLocks noChangeArrowheads="1"/>
          </p:cNvSpPr>
          <p:nvPr/>
        </p:nvSpPr>
        <p:spPr bwMode="auto">
          <a:xfrm>
            <a:off x="76037" y="-1892"/>
            <a:ext cx="118659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defTabSz="1219170" fontAlgn="base">
              <a:spcBef>
                <a:spcPct val="0"/>
              </a:spcBef>
              <a:spcAft>
                <a:spcPct val="0"/>
              </a:spcAft>
              <a:defRPr/>
            </a:pPr>
            <a:r>
              <a:rPr lang="vi-VN" altLang="vi-VN" sz="4800" dirty="0">
                <a:solidFill>
                  <a:prstClr val="black"/>
                </a:solidFill>
                <a:effectLst>
                  <a:glow rad="139700">
                    <a:srgbClr val="FFC000">
                      <a:satMod val="175000"/>
                      <a:alpha val="40000"/>
                    </a:srgbClr>
                  </a:glow>
                  <a:reflection blurRad="6350" stA="60000" endA="900" endPos="58000" dir="5400000" sy="-100000" algn="bl" rotWithShape="0"/>
                </a:effectLst>
              </a:rPr>
              <a:t>          </a:t>
            </a:r>
            <a:r>
              <a:rPr lang="vi-VN" altLang="vi-VN" sz="4800" dirty="0">
                <a:solidFill>
                  <a:srgbClr val="C00000"/>
                </a:solidFill>
                <a:effectLst>
                  <a:glow rad="139700">
                    <a:srgbClr val="FFC000">
                      <a:satMod val="175000"/>
                      <a:alpha val="40000"/>
                    </a:srgbClr>
                  </a:glow>
                  <a:reflection blurRad="6350" stA="60000" endA="900" endPos="58000" dir="5400000" sy="-100000" algn="bl" rotWithShape="0"/>
                </a:effectLst>
              </a:rPr>
              <a:t>MỤC TIÊU BÀI HỌC                                   </a:t>
            </a:r>
          </a:p>
        </p:txBody>
      </p:sp>
      <p:sp>
        <p:nvSpPr>
          <p:cNvPr id="557" name="Rectangle 556"/>
          <p:cNvSpPr/>
          <p:nvPr/>
        </p:nvSpPr>
        <p:spPr>
          <a:xfrm>
            <a:off x="1" y="88168"/>
            <a:ext cx="12192000" cy="6647597"/>
          </a:xfrm>
          <a:prstGeom prst="rect">
            <a:avLst/>
          </a:prstGeom>
          <a:noFill/>
          <a:ln w="50800" cmpd="thinThick">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824" y="60522"/>
            <a:ext cx="1038339" cy="1237127"/>
          </a:xfrm>
          <a:prstGeom prst="rect">
            <a:avLst/>
          </a:prstGeom>
        </p:spPr>
      </p:pic>
      <p:sp>
        <p:nvSpPr>
          <p:cNvPr id="10" name="Pentagon 9"/>
          <p:cNvSpPr/>
          <p:nvPr/>
        </p:nvSpPr>
        <p:spPr>
          <a:xfrm>
            <a:off x="1" y="641838"/>
            <a:ext cx="12191999" cy="5969977"/>
          </a:xfrm>
          <a:prstGeom prst="homePlate">
            <a:avLst/>
          </a:prstGeom>
          <a:solidFill>
            <a:srgbClr val="FFFF99"/>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AutoNum type="arabicPeriod"/>
            </a:pPr>
            <a:r>
              <a:rPr lang="en-US" sz="3733" b="1" dirty="0" err="1" smtClean="0">
                <a:solidFill>
                  <a:srgbClr val="C00000"/>
                </a:solidFill>
                <a:latin typeface="Times New Roman" pitchFamily="18" charset="0"/>
                <a:ea typeface="Times New Roman" pitchFamily="18" charset="0"/>
                <a:cs typeface="Times New Roman" pitchFamily="18" charset="0"/>
              </a:rPr>
              <a:t>Kiến</a:t>
            </a:r>
            <a:r>
              <a:rPr lang="en-US" sz="3733" b="1" dirty="0" smtClean="0">
                <a:solidFill>
                  <a:srgbClr val="C00000"/>
                </a:solidFill>
                <a:latin typeface="Times New Roman" pitchFamily="18" charset="0"/>
                <a:ea typeface="Times New Roman" pitchFamily="18" charset="0"/>
                <a:cs typeface="Times New Roman" pitchFamily="18" charset="0"/>
              </a:rPr>
              <a:t> </a:t>
            </a:r>
            <a:r>
              <a:rPr lang="en-US" sz="3733" b="1" dirty="0" err="1" smtClean="0">
                <a:solidFill>
                  <a:srgbClr val="C00000"/>
                </a:solidFill>
                <a:latin typeface="Times New Roman" pitchFamily="18" charset="0"/>
                <a:ea typeface="Times New Roman" pitchFamily="18" charset="0"/>
                <a:cs typeface="Times New Roman" pitchFamily="18" charset="0"/>
              </a:rPr>
              <a:t>thức</a:t>
            </a:r>
            <a:r>
              <a:rPr lang="en-US" sz="3733" b="1" dirty="0" smtClean="0">
                <a:solidFill>
                  <a:srgbClr val="C00000"/>
                </a:solidFill>
                <a:latin typeface="Times New Roman" pitchFamily="18" charset="0"/>
                <a:ea typeface="Times New Roman" pitchFamily="18" charset="0"/>
                <a:cs typeface="Times New Roman" pitchFamily="18" charset="0"/>
              </a:rPr>
              <a:t>:</a:t>
            </a:r>
            <a:r>
              <a:rPr lang="vi-VN" sz="2000" b="1" dirty="0" smtClean="0">
                <a:solidFill>
                  <a:schemeClr val="tx1"/>
                </a:solidFill>
                <a:latin typeface="Times New Roman" panose="02020603050405020304" pitchFamily="18" charset="0"/>
                <a:cs typeface="Times New Roman" panose="02020603050405020304" pitchFamily="18" charset="0"/>
              </a:rPr>
              <a:t>Trình </a:t>
            </a:r>
            <a:r>
              <a:rPr lang="vi-VN" sz="2000" b="1" dirty="0">
                <a:solidFill>
                  <a:schemeClr val="tx1"/>
                </a:solidFill>
                <a:latin typeface="Times New Roman" panose="02020603050405020304" pitchFamily="18" charset="0"/>
                <a:cs typeface="Times New Roman" panose="02020603050405020304" pitchFamily="18" charset="0"/>
              </a:rPr>
              <a:t>bày được đặc điểm vị trí địa lí và phạm vi lãnh </a:t>
            </a:r>
            <a:r>
              <a:rPr lang="vi-VN" sz="2000" b="1" dirty="0" smtClean="0">
                <a:solidFill>
                  <a:schemeClr val="tx1"/>
                </a:solidFill>
                <a:latin typeface="Times New Roman" panose="02020603050405020304" pitchFamily="18" charset="0"/>
                <a:cs typeface="Times New Roman" panose="02020603050405020304" pitchFamily="18" charset="0"/>
              </a:rPr>
              <a:t>thổ. </a:t>
            </a:r>
          </a:p>
          <a:p>
            <a:r>
              <a:rPr lang="vi-VN" sz="2000" b="1" dirty="0" smtClean="0">
                <a:solidFill>
                  <a:schemeClr val="tx1"/>
                </a:solidFill>
                <a:latin typeface="Times New Roman" panose="02020603050405020304" pitchFamily="18" charset="0"/>
                <a:cs typeface="Times New Roman" panose="02020603050405020304" pitchFamily="18" charset="0"/>
              </a:rPr>
              <a:t>Phân </a:t>
            </a:r>
            <a:r>
              <a:rPr lang="vi-VN" sz="2000" b="1" dirty="0">
                <a:solidFill>
                  <a:schemeClr val="tx1"/>
                </a:solidFill>
                <a:latin typeface="Times New Roman" panose="02020603050405020304" pitchFamily="18" charset="0"/>
                <a:cs typeface="Times New Roman" panose="02020603050405020304" pitchFamily="18" charset="0"/>
              </a:rPr>
              <a:t>tích được các thế mạnh, hạn chế về điều kiện tự nhiên và tài nguyên thiên </a:t>
            </a:r>
            <a:endParaRPr lang="vi-VN" sz="2000" b="1" dirty="0" smtClean="0">
              <a:solidFill>
                <a:schemeClr val="tx1"/>
              </a:solidFill>
              <a:latin typeface="Times New Roman" panose="02020603050405020304" pitchFamily="18" charset="0"/>
              <a:cs typeface="Times New Roman" panose="02020603050405020304" pitchFamily="18" charset="0"/>
            </a:endParaRPr>
          </a:p>
          <a:p>
            <a:r>
              <a:rPr lang="vi-VN" sz="2000" b="1" dirty="0" smtClean="0">
                <a:solidFill>
                  <a:schemeClr val="tx1"/>
                </a:solidFill>
                <a:latin typeface="Times New Roman" panose="02020603050405020304" pitchFamily="18" charset="0"/>
                <a:cs typeface="Times New Roman" panose="02020603050405020304" pitchFamily="18" charset="0"/>
              </a:rPr>
              <a:t>nhiên.</a:t>
            </a:r>
            <a:r>
              <a:rPr lang="vi-VN" sz="2000" b="1" dirty="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Trình </a:t>
            </a:r>
            <a:r>
              <a:rPr lang="vi-VN" sz="2000" b="1" dirty="0">
                <a:solidFill>
                  <a:schemeClr val="tx1"/>
                </a:solidFill>
                <a:latin typeface="Times New Roman" panose="02020603050405020304" pitchFamily="18" charset="0"/>
                <a:cs typeface="Times New Roman" panose="02020603050405020304" pitchFamily="18" charset="0"/>
              </a:rPr>
              <a:t>bày được đặc điểm về dân cư, đô thị hoá ở vùng Đông Nam Bộ</a:t>
            </a:r>
            <a:r>
              <a:rPr lang="vi-VN" sz="2000" b="1" dirty="0" smtClean="0">
                <a:solidFill>
                  <a:schemeClr val="tx1"/>
                </a:solidFill>
                <a:latin typeface="Times New Roman" panose="02020603050405020304" pitchFamily="18" charset="0"/>
                <a:cs typeface="Times New Roman" panose="02020603050405020304" pitchFamily="18" charset="0"/>
              </a:rPr>
              <a:t>.</a:t>
            </a:r>
            <a:r>
              <a:rPr lang="en-US" sz="2000" b="1" dirty="0" smtClean="0">
                <a:solidFill>
                  <a:schemeClr val="tx1"/>
                </a:solidFill>
                <a:latin typeface="Times New Roman" pitchFamily="18" charset="0"/>
                <a:ea typeface="Times New Roman" pitchFamily="18" charset="0"/>
                <a:cs typeface="Times New Roman" pitchFamily="18" charset="0"/>
              </a:rPr>
              <a:t> </a:t>
            </a:r>
            <a:endParaRPr lang="en-US" sz="2000" b="1" dirty="0">
              <a:solidFill>
                <a:schemeClr val="tx1"/>
              </a:solidFill>
              <a:latin typeface="Times New Roman" pitchFamily="18" charset="0"/>
              <a:ea typeface="Times New Roman" pitchFamily="18" charset="0"/>
              <a:cs typeface="Times New Roman" pitchFamily="18" charset="0"/>
            </a:endParaRPr>
          </a:p>
          <a:p>
            <a:pPr algn="just">
              <a:spcBef>
                <a:spcPts val="400"/>
              </a:spcBef>
              <a:spcAft>
                <a:spcPts val="400"/>
              </a:spcAft>
              <a:defRPr/>
            </a:pPr>
            <a:r>
              <a:rPr lang="en-US" sz="3733" b="1" dirty="0">
                <a:solidFill>
                  <a:srgbClr val="C00000"/>
                </a:solidFill>
                <a:latin typeface="Times New Roman" pitchFamily="18" charset="0"/>
                <a:cs typeface="Times New Roman" panose="02020603050405020304" pitchFamily="18" charset="0"/>
              </a:rPr>
              <a:t>2. </a:t>
            </a:r>
            <a:r>
              <a:rPr lang="en-US" sz="3733" b="1" dirty="0" err="1">
                <a:solidFill>
                  <a:srgbClr val="C00000"/>
                </a:solidFill>
                <a:latin typeface="Times New Roman" pitchFamily="18" charset="0"/>
                <a:cs typeface="Times New Roman" panose="02020603050405020304" pitchFamily="18" charset="0"/>
              </a:rPr>
              <a:t>Năng</a:t>
            </a:r>
            <a:r>
              <a:rPr lang="en-US" sz="3733" b="1" dirty="0">
                <a:solidFill>
                  <a:srgbClr val="C00000"/>
                </a:solidFill>
                <a:latin typeface="Times New Roman" pitchFamily="18" charset="0"/>
                <a:cs typeface="Times New Roman" panose="02020603050405020304" pitchFamily="18" charset="0"/>
              </a:rPr>
              <a:t> </a:t>
            </a:r>
            <a:r>
              <a:rPr lang="en-US" sz="3733" b="1" dirty="0" err="1">
                <a:solidFill>
                  <a:srgbClr val="C00000"/>
                </a:solidFill>
                <a:latin typeface="Times New Roman" pitchFamily="18" charset="0"/>
                <a:cs typeface="Times New Roman" panose="02020603050405020304" pitchFamily="18" charset="0"/>
              </a:rPr>
              <a:t>lực</a:t>
            </a:r>
            <a:r>
              <a:rPr lang="en-US" sz="3733" b="1" dirty="0">
                <a:solidFill>
                  <a:srgbClr val="C00000"/>
                </a:solidFill>
                <a:latin typeface="Times New Roman" pitchFamily="18" charset="0"/>
                <a:cs typeface="Times New Roman" panose="02020603050405020304" pitchFamily="18" charset="0"/>
              </a:rPr>
              <a:t>:</a:t>
            </a:r>
          </a:p>
          <a:p>
            <a:r>
              <a:rPr lang="en-US" sz="3733" b="1" i="1" dirty="0">
                <a:solidFill>
                  <a:srgbClr val="C00000"/>
                </a:solidFill>
                <a:latin typeface="Times New Roman" pitchFamily="18" charset="0"/>
                <a:cs typeface="Times New Roman" pitchFamily="18" charset="0"/>
              </a:rPr>
              <a:t>* </a:t>
            </a:r>
            <a:r>
              <a:rPr lang="en-US" sz="3733" b="1" i="1" dirty="0" err="1">
                <a:solidFill>
                  <a:srgbClr val="C00000"/>
                </a:solidFill>
                <a:latin typeface="Times New Roman" pitchFamily="18" charset="0"/>
                <a:cs typeface="Times New Roman" pitchFamily="18" charset="0"/>
              </a:rPr>
              <a:t>Năng</a:t>
            </a:r>
            <a:r>
              <a:rPr lang="en-US" sz="3733" b="1" i="1" dirty="0">
                <a:solidFill>
                  <a:srgbClr val="C00000"/>
                </a:solidFill>
                <a:latin typeface="Times New Roman" pitchFamily="18" charset="0"/>
                <a:cs typeface="Times New Roman" pitchFamily="18" charset="0"/>
              </a:rPr>
              <a:t> </a:t>
            </a:r>
            <a:r>
              <a:rPr lang="en-US" sz="3733" b="1" i="1" dirty="0" err="1">
                <a:solidFill>
                  <a:srgbClr val="C00000"/>
                </a:solidFill>
                <a:latin typeface="Times New Roman" pitchFamily="18" charset="0"/>
                <a:cs typeface="Times New Roman" pitchFamily="18" charset="0"/>
              </a:rPr>
              <a:t>lực</a:t>
            </a:r>
            <a:r>
              <a:rPr lang="en-US" sz="3733" b="1" i="1" dirty="0">
                <a:solidFill>
                  <a:srgbClr val="C00000"/>
                </a:solidFill>
                <a:latin typeface="Times New Roman" pitchFamily="18" charset="0"/>
                <a:cs typeface="Times New Roman" pitchFamily="18" charset="0"/>
              </a:rPr>
              <a:t> </a:t>
            </a:r>
            <a:r>
              <a:rPr lang="en-US" sz="3733" b="1" i="1" dirty="0" err="1">
                <a:solidFill>
                  <a:srgbClr val="C00000"/>
                </a:solidFill>
                <a:latin typeface="Times New Roman" pitchFamily="18" charset="0"/>
                <a:cs typeface="Times New Roman" pitchFamily="18" charset="0"/>
              </a:rPr>
              <a:t>chung</a:t>
            </a:r>
            <a:r>
              <a:rPr lang="en-US" sz="3733" b="1" i="1" dirty="0" smtClean="0">
                <a:solidFill>
                  <a:srgbClr val="C00000"/>
                </a:solidFill>
                <a:latin typeface="Times New Roman" pitchFamily="18" charset="0"/>
                <a:cs typeface="Times New Roman" pitchFamily="18" charset="0"/>
              </a:rPr>
              <a:t>: </a:t>
            </a:r>
            <a:r>
              <a:rPr lang="vi-VN" sz="2000" b="1" dirty="0" smtClean="0">
                <a:solidFill>
                  <a:schemeClr val="tx1"/>
                </a:solidFill>
                <a:latin typeface="+mj-lt"/>
              </a:rPr>
              <a:t>Thực </a:t>
            </a:r>
            <a:r>
              <a:rPr lang="vi-VN" sz="2000" b="1" dirty="0">
                <a:solidFill>
                  <a:schemeClr val="tx1"/>
                </a:solidFill>
                <a:latin typeface="+mj-lt"/>
              </a:rPr>
              <a:t>hiện nhiệm vụ một cách độc lập; tự lực làm những nhiệm vụ học tập được giao trên lớp và ở </a:t>
            </a:r>
            <a:r>
              <a:rPr lang="vi-VN" sz="2000" b="1" dirty="0" smtClean="0">
                <a:solidFill>
                  <a:schemeClr val="tx1"/>
                </a:solidFill>
                <a:latin typeface="+mj-lt"/>
              </a:rPr>
              <a:t>nhà. Xác </a:t>
            </a:r>
            <a:r>
              <a:rPr lang="vi-VN" sz="2000" b="1" dirty="0">
                <a:solidFill>
                  <a:schemeClr val="tx1"/>
                </a:solidFill>
                <a:latin typeface="+mj-lt"/>
              </a:rPr>
              <a:t>định được các vấn đề đặt ra, có thể giải quyết các vấn đề phát sinh trong quá trình học tập</a:t>
            </a:r>
            <a:r>
              <a:rPr lang="vi-VN" sz="2000" b="1" dirty="0" smtClean="0">
                <a:solidFill>
                  <a:schemeClr val="tx1"/>
                </a:solidFill>
                <a:latin typeface="+mj-lt"/>
              </a:rPr>
              <a:t>.</a:t>
            </a:r>
            <a:endParaRPr lang="en-US" sz="2000" b="1" dirty="0">
              <a:solidFill>
                <a:schemeClr val="tx1"/>
              </a:solidFill>
              <a:latin typeface="+mj-lt"/>
              <a:cs typeface="Times New Roman" pitchFamily="18" charset="0"/>
            </a:endParaRPr>
          </a:p>
          <a:p>
            <a:pPr algn="just"/>
            <a:r>
              <a:rPr lang="en-US" sz="3733" b="1" i="1" dirty="0">
                <a:solidFill>
                  <a:srgbClr val="C00000"/>
                </a:solidFill>
                <a:latin typeface="Times New Roman" pitchFamily="18" charset="0"/>
                <a:cs typeface="Times New Roman" pitchFamily="18" charset="0"/>
              </a:rPr>
              <a:t>*</a:t>
            </a:r>
            <a:r>
              <a:rPr lang="en-US" sz="3733" b="1" i="1" dirty="0" err="1">
                <a:solidFill>
                  <a:srgbClr val="C00000"/>
                </a:solidFill>
                <a:latin typeface="Times New Roman" pitchFamily="18" charset="0"/>
                <a:cs typeface="Times New Roman" pitchFamily="18" charset="0"/>
              </a:rPr>
              <a:t>Năng</a:t>
            </a:r>
            <a:r>
              <a:rPr lang="en-US" sz="3733" b="1" i="1" dirty="0">
                <a:solidFill>
                  <a:srgbClr val="C00000"/>
                </a:solidFill>
                <a:latin typeface="Times New Roman" pitchFamily="18" charset="0"/>
                <a:cs typeface="Times New Roman" pitchFamily="18" charset="0"/>
              </a:rPr>
              <a:t> </a:t>
            </a:r>
            <a:r>
              <a:rPr lang="en-US" sz="3733" b="1" i="1" dirty="0" err="1">
                <a:solidFill>
                  <a:srgbClr val="C00000"/>
                </a:solidFill>
                <a:latin typeface="Times New Roman" pitchFamily="18" charset="0"/>
                <a:cs typeface="Times New Roman" pitchFamily="18" charset="0"/>
              </a:rPr>
              <a:t>lực</a:t>
            </a:r>
            <a:r>
              <a:rPr lang="en-US" sz="3733" b="1" i="1" dirty="0">
                <a:solidFill>
                  <a:srgbClr val="C00000"/>
                </a:solidFill>
                <a:latin typeface="Times New Roman" pitchFamily="18" charset="0"/>
                <a:cs typeface="Times New Roman" pitchFamily="18" charset="0"/>
              </a:rPr>
              <a:t> </a:t>
            </a:r>
            <a:r>
              <a:rPr lang="en-US" sz="3733" b="1" i="1" dirty="0" err="1" smtClean="0">
                <a:solidFill>
                  <a:srgbClr val="C00000"/>
                </a:solidFill>
                <a:latin typeface="Times New Roman" pitchFamily="18" charset="0"/>
                <a:cs typeface="Times New Roman" pitchFamily="18" charset="0"/>
              </a:rPr>
              <a:t>riêng:</a:t>
            </a:r>
            <a:r>
              <a:rPr lang="en-US" sz="2000" b="1" dirty="0" err="1">
                <a:solidFill>
                  <a:schemeClr val="tx1"/>
                </a:solidFill>
                <a:latin typeface="Times New Roman" panose="02020603050405020304" pitchFamily="18" charset="0"/>
                <a:cs typeface="Times New Roman" panose="02020603050405020304" pitchFamily="18" charset="0"/>
              </a:rPr>
              <a:t>G</a:t>
            </a:r>
            <a:r>
              <a:rPr lang="en-US" sz="2000" b="1" dirty="0" err="1" smtClean="0">
                <a:solidFill>
                  <a:schemeClr val="tx1"/>
                </a:solidFill>
                <a:latin typeface="Times New Roman" panose="02020603050405020304" pitchFamily="18" charset="0"/>
                <a:cs typeface="Times New Roman" panose="02020603050405020304" pitchFamily="18" charset="0"/>
              </a:rPr>
              <a:t>iải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thích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quá</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tượng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địa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tự</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nhiên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vùng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Đông</a:t>
            </a:r>
            <a:r>
              <a:rPr lang="en-US" sz="2000" b="1" dirty="0">
                <a:solidFill>
                  <a:schemeClr val="tx1"/>
                </a:solidFill>
                <a:latin typeface="Times New Roman" panose="02020603050405020304" pitchFamily="18" charset="0"/>
                <a:cs typeface="Times New Roman" panose="02020603050405020304" pitchFamily="18" charset="0"/>
              </a:rPr>
              <a:t> Nam </a:t>
            </a:r>
            <a:r>
              <a:rPr lang="en-US" sz="2000" b="1" dirty="0" err="1">
                <a:solidFill>
                  <a:schemeClr val="tx1"/>
                </a:solidFill>
                <a:latin typeface="Times New Roman" panose="02020603050405020304" pitchFamily="18" charset="0"/>
                <a:cs typeface="Times New Roman" panose="02020603050405020304" pitchFamily="18" charset="0"/>
              </a:rPr>
              <a:t>Bộ</a:t>
            </a:r>
            <a:r>
              <a:rPr lang="en-US" sz="2000" b="1" dirty="0" smtClean="0">
                <a:solidFill>
                  <a:schemeClr val="tx1"/>
                </a:solidFill>
                <a:latin typeface="Times New Roman" panose="02020603050405020304" pitchFamily="18" charset="0"/>
                <a:cs typeface="Times New Roman" panose="02020603050405020304" pitchFamily="18" charset="0"/>
              </a:rPr>
              <a: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triển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năng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lực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tìm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hiểu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địa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thông</a:t>
            </a:r>
            <a:r>
              <a:rPr lang="en-US" sz="2000" b="1" dirty="0">
                <a:solidFill>
                  <a:schemeClr val="tx1"/>
                </a:solidFill>
                <a:latin typeface="Times New Roman" panose="02020603050405020304" pitchFamily="18" charset="0"/>
                <a:cs typeface="Times New Roman" panose="02020603050405020304" pitchFamily="18" charset="0"/>
              </a:rPr>
              <a:t> qua </a:t>
            </a:r>
            <a:r>
              <a:rPr lang="en-US" sz="2000" b="1" dirty="0" err="1">
                <a:solidFill>
                  <a:schemeClr val="tx1"/>
                </a:solidFill>
                <a:latin typeface="Times New Roman" panose="02020603050405020304" pitchFamily="18" charset="0"/>
                <a:cs typeface="Times New Roman" panose="02020603050405020304" pitchFamily="18" charset="0"/>
              </a:rPr>
              <a:t>tranh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ảnh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bản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đồ</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bảng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liệu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liên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quan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vùng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Đông</a:t>
            </a:r>
            <a:r>
              <a:rPr lang="en-US" sz="2000" b="1" dirty="0">
                <a:solidFill>
                  <a:schemeClr val="tx1"/>
                </a:solidFill>
                <a:latin typeface="Times New Roman" panose="02020603050405020304" pitchFamily="18" charset="0"/>
                <a:cs typeface="Times New Roman" panose="02020603050405020304" pitchFamily="18" charset="0"/>
              </a:rPr>
              <a:t> Nam </a:t>
            </a:r>
            <a:r>
              <a:rPr lang="en-US" sz="2000" b="1" dirty="0" err="1">
                <a:solidFill>
                  <a:schemeClr val="tx1"/>
                </a:solidFill>
                <a:latin typeface="Times New Roman" panose="02020603050405020304" pitchFamily="18" charset="0"/>
                <a:cs typeface="Times New Roman" panose="02020603050405020304" pitchFamily="18" charset="0"/>
              </a:rPr>
              <a:t>Bộ</a:t>
            </a:r>
            <a:r>
              <a:rPr lang="en-US" sz="2000" b="1" dirty="0" smtClean="0">
                <a:solidFill>
                  <a:schemeClr val="tx1"/>
                </a:solidFill>
                <a:latin typeface="Times New Roman" panose="02020603050405020304" pitchFamily="18" charset="0"/>
                <a:cs typeface="Times New Roman" panose="02020603050405020304" pitchFamily="18" charset="0"/>
              </a:rPr>
              <a: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a:t>
            </a:r>
            <a:r>
              <a:rPr lang="en-US" sz="2000" b="1" dirty="0" err="1" smtClean="0">
                <a:solidFill>
                  <a:schemeClr val="tx1"/>
                </a:solidFill>
                <a:latin typeface="Times New Roman" panose="02020603050405020304" pitchFamily="18" charset="0"/>
                <a:cs typeface="Times New Roman" panose="02020603050405020304" pitchFamily="18" charset="0"/>
              </a:rPr>
              <a:t>ự</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chủ</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tự</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để</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tìm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hiểu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vấn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điều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tự</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nhiên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dân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cư</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vùng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Đông</a:t>
            </a:r>
            <a:r>
              <a:rPr lang="en-US" sz="2000" b="1" dirty="0">
                <a:solidFill>
                  <a:schemeClr val="tx1"/>
                </a:solidFill>
                <a:latin typeface="Times New Roman" panose="02020603050405020304" pitchFamily="18" charset="0"/>
                <a:cs typeface="Times New Roman" panose="02020603050405020304" pitchFamily="18" charset="0"/>
              </a:rPr>
              <a:t> Nam </a:t>
            </a:r>
            <a:r>
              <a:rPr lang="en-US" sz="2000" b="1" dirty="0" err="1">
                <a:solidFill>
                  <a:schemeClr val="tx1"/>
                </a:solidFill>
                <a:latin typeface="Times New Roman" panose="02020603050405020304" pitchFamily="18" charset="0"/>
                <a:cs typeface="Times New Roman" panose="02020603050405020304" pitchFamily="18" charset="0"/>
              </a:rPr>
              <a:t>Bộ</a:t>
            </a:r>
            <a:r>
              <a:rPr lang="en-US" sz="2000" b="1" dirty="0">
                <a:solidFill>
                  <a:schemeClr val="tx1"/>
                </a:solidFill>
                <a:latin typeface="Times New Roman" pitchFamily="18" charset="0"/>
                <a:cs typeface="Times New Roman" pitchFamily="18" charset="0"/>
              </a:rPr>
              <a:t>.</a:t>
            </a:r>
          </a:p>
          <a:p>
            <a:r>
              <a:rPr lang="en-US" sz="3733" b="1" dirty="0">
                <a:solidFill>
                  <a:srgbClr val="C00000"/>
                </a:solidFill>
                <a:latin typeface="Times New Roman" pitchFamily="18" charset="0"/>
                <a:cs typeface="Times New Roman" pitchFamily="18" charset="0"/>
              </a:rPr>
              <a:t>3. </a:t>
            </a:r>
            <a:r>
              <a:rPr lang="en-US" sz="3733" b="1" dirty="0" err="1">
                <a:solidFill>
                  <a:srgbClr val="C00000"/>
                </a:solidFill>
                <a:latin typeface="Times New Roman" pitchFamily="18" charset="0"/>
                <a:cs typeface="Times New Roman" pitchFamily="18" charset="0"/>
              </a:rPr>
              <a:t>Phẩm</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chất</a:t>
            </a:r>
            <a:r>
              <a:rPr lang="en-US" sz="3733" b="1" dirty="0">
                <a:solidFill>
                  <a:srgbClr val="C00000"/>
                </a:solidFill>
                <a:latin typeface="Times New Roman" pitchFamily="18" charset="0"/>
                <a:cs typeface="Times New Roman"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Chăm </a:t>
            </a:r>
            <a:r>
              <a:rPr lang="vi-VN" sz="2000" b="1" dirty="0">
                <a:solidFill>
                  <a:schemeClr val="tx1"/>
                </a:solidFill>
                <a:latin typeface="Times New Roman" panose="02020603050405020304" pitchFamily="18" charset="0"/>
                <a:cs typeface="Times New Roman" panose="02020603050405020304" pitchFamily="18" charset="0"/>
              </a:rPr>
              <a:t>chỉ, chịu khó học </a:t>
            </a:r>
            <a:r>
              <a:rPr lang="vi-VN" sz="2000" b="1" dirty="0" smtClean="0">
                <a:solidFill>
                  <a:schemeClr val="tx1"/>
                </a:solidFill>
                <a:latin typeface="Times New Roman" panose="02020603050405020304" pitchFamily="18" charset="0"/>
                <a:cs typeface="Times New Roman" panose="02020603050405020304" pitchFamily="18" charset="0"/>
              </a:rPr>
              <a:t>tập. Có </a:t>
            </a:r>
            <a:r>
              <a:rPr lang="vi-VN" sz="2000" b="1" dirty="0">
                <a:solidFill>
                  <a:schemeClr val="tx1"/>
                </a:solidFill>
                <a:latin typeface="Times New Roman" panose="02020603050405020304" pitchFamily="18" charset="0"/>
                <a:cs typeface="Times New Roman" panose="02020603050405020304" pitchFamily="18" charset="0"/>
              </a:rPr>
              <a:t>trách nhiệm </a:t>
            </a:r>
            <a:endParaRPr lang="vi-VN" sz="2000" b="1" dirty="0" smtClean="0">
              <a:solidFill>
                <a:schemeClr val="tx1"/>
              </a:solidFill>
              <a:latin typeface="Times New Roman" panose="02020603050405020304" pitchFamily="18" charset="0"/>
              <a:cs typeface="Times New Roman" panose="02020603050405020304" pitchFamily="18" charset="0"/>
            </a:endParaRPr>
          </a:p>
          <a:p>
            <a:r>
              <a:rPr lang="vi-VN" sz="2000" b="1" dirty="0" smtClean="0">
                <a:solidFill>
                  <a:schemeClr val="tx1"/>
                </a:solidFill>
                <a:latin typeface="Times New Roman" panose="02020603050405020304" pitchFamily="18" charset="0"/>
                <a:cs typeface="Times New Roman" panose="02020603050405020304" pitchFamily="18" charset="0"/>
              </a:rPr>
              <a:t>bảo </a:t>
            </a:r>
            <a:r>
              <a:rPr lang="vi-VN" sz="2000" b="1" dirty="0">
                <a:solidFill>
                  <a:schemeClr val="tx1"/>
                </a:solidFill>
                <a:latin typeface="Times New Roman" panose="02020603050405020304" pitchFamily="18" charset="0"/>
                <a:cs typeface="Times New Roman" panose="02020603050405020304" pitchFamily="18" charset="0"/>
              </a:rPr>
              <a:t>vệ tài nguyên, môi trường vùng Đông Nam Bộ</a:t>
            </a:r>
            <a:r>
              <a:rPr lang="vi-VN" sz="2000" b="1" dirty="0" smtClean="0">
                <a:solidFill>
                  <a:schemeClr val="tx1"/>
                </a:solidFill>
                <a:latin typeface="Times New Roman" panose="02020603050405020304" pitchFamily="18" charset="0"/>
                <a:cs typeface="Times New Roman" panose="02020603050405020304" pitchFamily="18" charset="0"/>
              </a:rPr>
              <a:t>.</a:t>
            </a:r>
            <a:endParaRPr lang="vi-VN" sz="2000"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782880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312370" y="606224"/>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980499" y="2216199"/>
            <a:ext cx="7821101" cy="748988"/>
          </a:xfrm>
          <a:prstGeom prst="rect">
            <a:avLst/>
          </a:prstGeom>
          <a:noFill/>
        </p:spPr>
        <p:txBody>
          <a:bodyPr wrap="square">
            <a:spAutoFit/>
          </a:bodyPr>
          <a:lstStyle/>
          <a:p>
            <a:r>
              <a:rPr lang="en-US" sz="4267" b="1" dirty="0">
                <a:solidFill>
                  <a:srgbClr val="FF0000"/>
                </a:solidFill>
                <a:latin typeface="Times New Roman" panose="02020603050405020304" pitchFamily="18" charset="0"/>
                <a:ea typeface="Calibri" panose="020F0502020204030204" pitchFamily="34" charset="0"/>
              </a:rPr>
              <a:t>HÌNH THÀNH KIẾN THỨC</a:t>
            </a:r>
            <a:endParaRPr lang="en-US" sz="4267"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596458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29429"/>
            <a:ext cx="8549642" cy="584775"/>
          </a:xfrm>
          <a:prstGeom prst="rect">
            <a:avLst/>
          </a:prstGeom>
          <a:solidFill>
            <a:schemeClr val="bg1"/>
          </a:solid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1. VỊ TRÍ ĐỊA LÍ VÀ PHẠM VI LÃNH THỔ</a:t>
            </a:r>
            <a:endParaRPr lang="en-US" sz="32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26358999"/>
              </p:ext>
            </p:extLst>
          </p:nvPr>
        </p:nvGraphicFramePr>
        <p:xfrm>
          <a:off x="201168" y="2485517"/>
          <a:ext cx="4654296" cy="3435096"/>
        </p:xfrm>
        <a:graphic>
          <a:graphicData uri="http://schemas.openxmlformats.org/drawingml/2006/table">
            <a:tbl>
              <a:tblPr firstRow="1" firstCol="1" bandRow="1"/>
              <a:tblGrid>
                <a:gridCol w="4654296">
                  <a:extLst>
                    <a:ext uri="{9D8B030D-6E8A-4147-A177-3AD203B41FA5}">
                      <a16:colId xmlns:a16="http://schemas.microsoft.com/office/drawing/2014/main" val="15215605"/>
                    </a:ext>
                  </a:extLst>
                </a:gridCol>
              </a:tblGrid>
              <a:tr h="868917">
                <a:tc>
                  <a:txBody>
                    <a:bodyPr/>
                    <a:lstStyle/>
                    <a:p>
                      <a:pPr>
                        <a:lnSpc>
                          <a:spcPct val="115000"/>
                        </a:lnSpc>
                        <a:spcBef>
                          <a:spcPts val="600"/>
                        </a:spcBef>
                        <a:spcAft>
                          <a:spcPts val="0"/>
                        </a:spcAft>
                      </a:pPr>
                      <a:r>
                        <a:rPr lang="en-US" sz="2800" b="1" i="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HĐ</a:t>
                      </a:r>
                      <a:r>
                        <a:rPr lang="en-US" sz="2800" b="1" i="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2800" b="1" i="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đôi</a:t>
                      </a:r>
                      <a:r>
                        <a:rPr lang="en-US" sz="2800" b="1" i="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H18.1,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i="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i="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b="1" i="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vi-VN" sz="2800" b="1" i="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kern="1200" dirty="0" smtClean="0">
                          <a:solidFill>
                            <a:schemeClr val="tx1"/>
                          </a:solidFill>
                          <a:effectLst/>
                          <a:latin typeface="Times New Roman" panose="02020603050405020304" pitchFamily="18" charset="0"/>
                          <a:ea typeface="+mn-ea"/>
                          <a:cs typeface="Times New Roman" panose="02020603050405020304" pitchFamily="18" charset="0"/>
                        </a:rPr>
                        <a:t>và phạm vi lãnh thổ của vùng Đông Nam Bộ. Cho biết ý nghĩa của vị trí địa lí đối với sự phát triển kinh tế-xã hội của vùng?</a:t>
                      </a:r>
                      <a:endPar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077517"/>
                  </a:ext>
                </a:extLst>
              </a:tr>
            </a:tbl>
          </a:graphicData>
        </a:graphic>
      </p:graphicFrame>
      <p:sp>
        <p:nvSpPr>
          <p:cNvPr id="5" name="TextBox 4"/>
          <p:cNvSpPr txBox="1"/>
          <p:nvPr/>
        </p:nvSpPr>
        <p:spPr>
          <a:xfrm>
            <a:off x="82296" y="206099"/>
            <a:ext cx="12109704" cy="923330"/>
          </a:xfrm>
          <a:prstGeom prst="rect">
            <a:avLst/>
          </a:prstGeom>
          <a:noFill/>
        </p:spPr>
        <p:txBody>
          <a:bodyPr wrap="square" rtlCol="0">
            <a:spAutoFit/>
          </a:bodyPr>
          <a:lstStyle/>
          <a:p>
            <a:pPr algn="ctr"/>
            <a:r>
              <a:rPr lang="en-US" sz="5400" b="1" dirty="0" smtClean="0">
                <a:solidFill>
                  <a:srgbClr val="FF0000"/>
                </a:solidFill>
                <a:latin typeface="Cambria" panose="02040503050406030204" pitchFamily="18" charset="0"/>
                <a:ea typeface="Cambria" panose="02040503050406030204" pitchFamily="18" charset="0"/>
              </a:rPr>
              <a:t>BÀI 18.</a:t>
            </a:r>
            <a:r>
              <a:rPr lang="en-US" sz="5400" b="1" dirty="0">
                <a:solidFill>
                  <a:srgbClr val="FF0000"/>
                </a:solidFill>
                <a:latin typeface="Cambria" panose="02040503050406030204" pitchFamily="18" charset="0"/>
                <a:ea typeface="Cambria" panose="02040503050406030204" pitchFamily="18" charset="0"/>
              </a:rPr>
              <a:t> </a:t>
            </a:r>
            <a:r>
              <a:rPr lang="en-US" sz="5400" b="1" dirty="0" smtClean="0">
                <a:solidFill>
                  <a:srgbClr val="002060"/>
                </a:solidFill>
                <a:latin typeface="Cambria" panose="02040503050406030204" pitchFamily="18" charset="0"/>
                <a:ea typeface="Cambria" panose="02040503050406030204" pitchFamily="18" charset="0"/>
              </a:rPr>
              <a:t>VÙNG ĐÔNG NAM BỘ</a:t>
            </a:r>
            <a:endParaRPr lang="en-US" sz="5400" b="1" dirty="0">
              <a:solidFill>
                <a:srgbClr val="002060"/>
              </a:solidFill>
              <a:latin typeface="Cambria" panose="02040503050406030204" pitchFamily="18" charset="0"/>
              <a:ea typeface="Cambria" panose="02040503050406030204" pitchFamily="18" charset="0"/>
            </a:endParaRPr>
          </a:p>
        </p:txBody>
      </p:sp>
      <p:pic>
        <p:nvPicPr>
          <p:cNvPr id="1026" name="Picture 2" descr="Dựa vào hình 18.1 và thông tin mục 1, hãy trình bày đặc điểm vị trí địa l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632" y="1581912"/>
            <a:ext cx="7135367" cy="527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29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6"/>
          <p:cNvSpPr>
            <a:spLocks noGrp="1" noChangeArrowheads="1"/>
          </p:cNvSpPr>
          <p:nvPr>
            <p:ph type="title" idx="4294967295"/>
          </p:nvPr>
        </p:nvSpPr>
        <p:spPr/>
        <p:txBody>
          <a:bodyPr lIns="0" rIns="0" bIns="0" anchor="b"/>
          <a:lstStyle/>
          <a:p>
            <a:pPr eaLnBrk="1" hangingPunct="1"/>
            <a:endParaRPr lang="vi-VN" smtClean="0">
              <a:solidFill>
                <a:srgbClr val="0083B7"/>
              </a:solidFill>
            </a:endParaRPr>
          </a:p>
        </p:txBody>
      </p:sp>
      <p:sp>
        <p:nvSpPr>
          <p:cNvPr id="8195" name="Rectangle 27"/>
          <p:cNvSpPr>
            <a:spLocks noGrp="1" noChangeArrowheads="1"/>
          </p:cNvSpPr>
          <p:nvPr>
            <p:ph idx="4294967295"/>
          </p:nvPr>
        </p:nvSpPr>
        <p:spPr/>
        <p:txBody>
          <a:bodyPr/>
          <a:lstStyle/>
          <a:p>
            <a:pPr eaLnBrk="1" hangingPunct="1"/>
            <a:endParaRPr lang="vi-VN" smtClean="0"/>
          </a:p>
        </p:txBody>
      </p:sp>
      <p:pic>
        <p:nvPicPr>
          <p:cNvPr id="8196" name="Picture 28" descr="hi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9" descr="hi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30"/>
          <p:cNvSpPr txBox="1">
            <a:spLocks noChangeArrowheads="1"/>
          </p:cNvSpPr>
          <p:nvPr/>
        </p:nvSpPr>
        <p:spPr bwMode="auto">
          <a:xfrm>
            <a:off x="0" y="6248400"/>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eaLnBrk="1" hangingPunct="1">
              <a:spcBef>
                <a:spcPct val="50000"/>
              </a:spcBef>
            </a:pP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Lược</a:t>
            </a:r>
            <a:r>
              <a:rPr lang="en-US" sz="2000" b="1" dirty="0" smtClean="0">
                <a:solidFill>
                  <a:srgbClr val="FF0000"/>
                </a:solidFill>
                <a:latin typeface="Times New Roman" pitchFamily="18" charset="0"/>
              </a:rPr>
              <a:t> </a:t>
            </a:r>
            <a:r>
              <a:rPr lang="en-US" sz="2000" b="1" dirty="0" err="1">
                <a:solidFill>
                  <a:srgbClr val="FF0000"/>
                </a:solidFill>
                <a:latin typeface="Times New Roman" pitchFamily="18" charset="0"/>
              </a:rPr>
              <a:t>đồ</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các</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nước</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khu</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vực</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Đông</a:t>
            </a:r>
            <a:r>
              <a:rPr lang="en-US" sz="2000" b="1" dirty="0">
                <a:solidFill>
                  <a:srgbClr val="FF0000"/>
                </a:solidFill>
                <a:latin typeface="Times New Roman" pitchFamily="18" charset="0"/>
              </a:rPr>
              <a:t> Nam Á</a:t>
            </a:r>
          </a:p>
        </p:txBody>
      </p:sp>
      <p:sp>
        <p:nvSpPr>
          <p:cNvPr id="8199" name="Line 31"/>
          <p:cNvSpPr>
            <a:spLocks noChangeShapeType="1"/>
          </p:cNvSpPr>
          <p:nvPr/>
        </p:nvSpPr>
        <p:spPr bwMode="auto">
          <a:xfrm flipV="1">
            <a:off x="3759200" y="2667000"/>
            <a:ext cx="0" cy="2743200"/>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0" name="Line 32"/>
          <p:cNvSpPr>
            <a:spLocks noChangeShapeType="1"/>
          </p:cNvSpPr>
          <p:nvPr/>
        </p:nvSpPr>
        <p:spPr bwMode="auto">
          <a:xfrm>
            <a:off x="2133601" y="2209801"/>
            <a:ext cx="1672167" cy="5889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1" name="Line 33"/>
          <p:cNvSpPr>
            <a:spLocks noChangeShapeType="1"/>
          </p:cNvSpPr>
          <p:nvPr/>
        </p:nvSpPr>
        <p:spPr bwMode="auto">
          <a:xfrm>
            <a:off x="1219201" y="1676401"/>
            <a:ext cx="2586567" cy="11223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2" name="Line 34"/>
          <p:cNvSpPr>
            <a:spLocks noChangeShapeType="1"/>
          </p:cNvSpPr>
          <p:nvPr/>
        </p:nvSpPr>
        <p:spPr bwMode="auto">
          <a:xfrm>
            <a:off x="3556000" y="1219201"/>
            <a:ext cx="249767" cy="15795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3" name="Line 35"/>
          <p:cNvSpPr>
            <a:spLocks noChangeShapeType="1"/>
          </p:cNvSpPr>
          <p:nvPr/>
        </p:nvSpPr>
        <p:spPr bwMode="auto">
          <a:xfrm>
            <a:off x="2844801" y="1524001"/>
            <a:ext cx="960967" cy="12747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4" name="Line 36"/>
          <p:cNvSpPr>
            <a:spLocks noChangeShapeType="1"/>
          </p:cNvSpPr>
          <p:nvPr/>
        </p:nvSpPr>
        <p:spPr bwMode="auto">
          <a:xfrm flipV="1">
            <a:off x="2540001" y="2798764"/>
            <a:ext cx="1265767" cy="1087437"/>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5" name="Line 37"/>
          <p:cNvSpPr>
            <a:spLocks noChangeShapeType="1"/>
          </p:cNvSpPr>
          <p:nvPr/>
        </p:nvSpPr>
        <p:spPr bwMode="auto">
          <a:xfrm flipH="1" flipV="1">
            <a:off x="3805767" y="2798763"/>
            <a:ext cx="2133600" cy="990600"/>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6" name="Line 38"/>
          <p:cNvSpPr>
            <a:spLocks noChangeShapeType="1"/>
          </p:cNvSpPr>
          <p:nvPr/>
        </p:nvSpPr>
        <p:spPr bwMode="auto">
          <a:xfrm flipH="1">
            <a:off x="3805768" y="2057401"/>
            <a:ext cx="3712633" cy="7413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7" name="Line 39"/>
          <p:cNvSpPr>
            <a:spLocks noChangeShapeType="1"/>
          </p:cNvSpPr>
          <p:nvPr/>
        </p:nvSpPr>
        <p:spPr bwMode="auto">
          <a:xfrm flipV="1">
            <a:off x="3048001" y="2798764"/>
            <a:ext cx="757767" cy="1392237"/>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8" name="Line 40"/>
          <p:cNvSpPr>
            <a:spLocks noChangeShapeType="1"/>
          </p:cNvSpPr>
          <p:nvPr/>
        </p:nvSpPr>
        <p:spPr bwMode="auto">
          <a:xfrm flipH="1" flipV="1">
            <a:off x="3805768" y="2798764"/>
            <a:ext cx="4931833" cy="2992437"/>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9" name="Oval 41"/>
          <p:cNvSpPr>
            <a:spLocks noChangeArrowheads="1"/>
          </p:cNvSpPr>
          <p:nvPr/>
        </p:nvSpPr>
        <p:spPr bwMode="auto">
          <a:xfrm>
            <a:off x="3759200" y="2743200"/>
            <a:ext cx="101600" cy="76200"/>
          </a:xfrm>
          <a:prstGeom prst="ellipse">
            <a:avLst/>
          </a:prstGeom>
          <a:solidFill>
            <a:schemeClr val="accent1"/>
          </a:solidFill>
          <a:ln w="9525">
            <a:solidFill>
              <a:schemeClr val="tx1"/>
            </a:solidFill>
            <a:round/>
            <a:headEnd/>
            <a:tailEnd/>
          </a:ln>
        </p:spPr>
        <p:txBody>
          <a:bodyPr wrap="none" anchor="ctr"/>
          <a:lstStyle/>
          <a:p>
            <a:pPr algn="l"/>
            <a:endParaRPr lang="vi-VN" sz="1800"/>
          </a:p>
        </p:txBody>
      </p:sp>
      <p:sp>
        <p:nvSpPr>
          <p:cNvPr id="8210" name="Text Box 42"/>
          <p:cNvSpPr txBox="1">
            <a:spLocks noChangeArrowheads="1"/>
          </p:cNvSpPr>
          <p:nvPr/>
        </p:nvSpPr>
        <p:spPr bwMode="auto">
          <a:xfrm>
            <a:off x="3556000" y="2743201"/>
            <a:ext cx="294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eaLnBrk="1" hangingPunct="1">
              <a:spcBef>
                <a:spcPct val="50000"/>
              </a:spcBef>
            </a:pPr>
            <a:r>
              <a:rPr lang="en-US" sz="2000">
                <a:solidFill>
                  <a:srgbClr val="FF00FF"/>
                </a:solidFill>
                <a:latin typeface=".VnTime" pitchFamily="34" charset="0"/>
              </a:rPr>
              <a:t>TP Hồ Ch</a:t>
            </a:r>
            <a:r>
              <a:rPr lang="en-US" sz="1800"/>
              <a:t>í</a:t>
            </a:r>
            <a:r>
              <a:rPr lang="en-US" sz="2000">
                <a:solidFill>
                  <a:srgbClr val="FF00FF"/>
                </a:solidFill>
                <a:latin typeface=".VnTime" pitchFamily="34" charset="0"/>
              </a:rPr>
              <a:t> Minh</a:t>
            </a:r>
          </a:p>
        </p:txBody>
      </p:sp>
      <p:sp>
        <p:nvSpPr>
          <p:cNvPr id="32811" name="AutoShape 43"/>
          <p:cNvSpPr>
            <a:spLocks noChangeArrowheads="1"/>
          </p:cNvSpPr>
          <p:nvPr/>
        </p:nvSpPr>
        <p:spPr bwMode="auto">
          <a:xfrm>
            <a:off x="3276600" y="2438400"/>
            <a:ext cx="203200" cy="209550"/>
          </a:xfrm>
          <a:prstGeom prst="star5">
            <a:avLst/>
          </a:prstGeom>
          <a:solidFill>
            <a:srgbClr val="FF9900"/>
          </a:solidFill>
          <a:ln w="9525">
            <a:solidFill>
              <a:schemeClr val="tx1"/>
            </a:solidFill>
            <a:miter lim="800000"/>
            <a:headEnd/>
            <a:tailEnd/>
          </a:ln>
          <a:effectLst/>
        </p:spPr>
        <p:txBody>
          <a:bodyPr wrap="none" anchor="ctr"/>
          <a:lstStyle/>
          <a:p>
            <a:pPr algn="l">
              <a:defRPr/>
            </a:pPr>
            <a:endParaRPr lang="en-US" sz="1800">
              <a:cs typeface="+mn-cs"/>
            </a:endParaRPr>
          </a:p>
        </p:txBody>
      </p:sp>
      <p:sp>
        <p:nvSpPr>
          <p:cNvPr id="8212" name="Text Box 21"/>
          <p:cNvSpPr txBox="1">
            <a:spLocks noChangeArrowheads="1"/>
          </p:cNvSpPr>
          <p:nvPr/>
        </p:nvSpPr>
        <p:spPr bwMode="auto">
          <a:xfrm>
            <a:off x="7924800" y="1"/>
            <a:ext cx="4267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algn="l" eaLnBrk="1" hangingPunct="1">
              <a:spcBef>
                <a:spcPct val="50000"/>
              </a:spcBef>
            </a:pPr>
            <a:r>
              <a:rPr lang="en-US" sz="2800" b="1" dirty="0" err="1">
                <a:solidFill>
                  <a:srgbClr val="CC3300"/>
                </a:solidFill>
                <a:latin typeface="Times New Roman" panose="02020603050405020304" pitchFamily="18" charset="0"/>
                <a:cs typeface="Times New Roman" panose="02020603050405020304" pitchFamily="18" charset="0"/>
              </a:rPr>
              <a:t>Từ</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Thành</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Phố</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Hồ</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Chí</a:t>
            </a:r>
            <a:r>
              <a:rPr lang="en-US" sz="2800" b="1" dirty="0">
                <a:solidFill>
                  <a:srgbClr val="CC3300"/>
                </a:solidFill>
                <a:latin typeface="Times New Roman" panose="02020603050405020304" pitchFamily="18" charset="0"/>
                <a:cs typeface="Times New Roman" panose="02020603050405020304" pitchFamily="18" charset="0"/>
              </a:rPr>
              <a:t> Minh, </a:t>
            </a:r>
            <a:r>
              <a:rPr lang="en-US" sz="2800" b="1" dirty="0" err="1">
                <a:solidFill>
                  <a:srgbClr val="CC3300"/>
                </a:solidFill>
                <a:latin typeface="Times New Roman" panose="02020603050405020304" pitchFamily="18" charset="0"/>
                <a:cs typeface="Times New Roman" panose="02020603050405020304" pitchFamily="18" charset="0"/>
              </a:rPr>
              <a:t>với</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khoảng</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hai</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giờ</a:t>
            </a:r>
            <a:r>
              <a:rPr lang="en-US" sz="2800" b="1" dirty="0">
                <a:solidFill>
                  <a:srgbClr val="CC3300"/>
                </a:solidFill>
                <a:latin typeface="Times New Roman" panose="02020603050405020304" pitchFamily="18" charset="0"/>
                <a:cs typeface="Times New Roman" panose="02020603050405020304" pitchFamily="18" charset="0"/>
              </a:rPr>
              <a:t> bay </a:t>
            </a:r>
            <a:r>
              <a:rPr lang="en-US" sz="2800" b="1" dirty="0" err="1">
                <a:solidFill>
                  <a:srgbClr val="CC3300"/>
                </a:solidFill>
                <a:latin typeface="Times New Roman" panose="02020603050405020304" pitchFamily="18" charset="0"/>
                <a:cs typeface="Times New Roman" panose="02020603050405020304" pitchFamily="18" charset="0"/>
              </a:rPr>
              <a:t>chúng</a:t>
            </a:r>
            <a:r>
              <a:rPr lang="en-US" sz="2800" b="1" dirty="0">
                <a:solidFill>
                  <a:srgbClr val="CC3300"/>
                </a:solidFill>
                <a:latin typeface="Times New Roman" panose="02020603050405020304" pitchFamily="18" charset="0"/>
                <a:cs typeface="Times New Roman" panose="02020603050405020304" pitchFamily="18" charset="0"/>
              </a:rPr>
              <a:t> ta </a:t>
            </a:r>
            <a:r>
              <a:rPr lang="en-US" sz="2800" b="1" dirty="0" err="1">
                <a:solidFill>
                  <a:srgbClr val="CC3300"/>
                </a:solidFill>
                <a:latin typeface="Times New Roman" panose="02020603050405020304" pitchFamily="18" charset="0"/>
                <a:cs typeface="Times New Roman" panose="02020603050405020304" pitchFamily="18" charset="0"/>
              </a:rPr>
              <a:t>có</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thể</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tới</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hầu</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hết</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thủ</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đô</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các</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nước</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trong</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khu</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vực</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Đông</a:t>
            </a:r>
            <a:r>
              <a:rPr lang="en-US" sz="2800" b="1" dirty="0">
                <a:solidFill>
                  <a:srgbClr val="CC3300"/>
                </a:solidFill>
                <a:latin typeface="Times New Roman" panose="02020603050405020304" pitchFamily="18" charset="0"/>
                <a:cs typeface="Times New Roman" panose="02020603050405020304" pitchFamily="18" charset="0"/>
              </a:rPr>
              <a:t> Nam Á</a:t>
            </a:r>
          </a:p>
        </p:txBody>
      </p:sp>
    </p:spTree>
    <p:extLst>
      <p:ext uri="{BB962C8B-B14F-4D97-AF65-F5344CB8AC3E}">
        <p14:creationId xmlns:p14="http://schemas.microsoft.com/office/powerpoint/2010/main" val="219529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0712"/>
            <a:ext cx="8549642" cy="584775"/>
          </a:xfrm>
          <a:prstGeom prst="rect">
            <a:avLst/>
          </a:prstGeom>
          <a:solidFill>
            <a:schemeClr val="bg1"/>
          </a:solid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1. VỊ TRÍ ĐỊA LÍ VÀ PHẠM VI LÃNH THỔ</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5984" y="37321"/>
            <a:ext cx="12136016" cy="861774"/>
          </a:xfrm>
          <a:prstGeom prst="rect">
            <a:avLst/>
          </a:prstGeom>
          <a:noFill/>
        </p:spPr>
        <p:txBody>
          <a:bodyPr wrap="square" rtlCol="0">
            <a:spAutoFit/>
          </a:bodyPr>
          <a:lstStyle/>
          <a:p>
            <a:pPr algn="ctr"/>
            <a:r>
              <a:rPr lang="en-US" sz="5000" b="1" dirty="0" smtClean="0">
                <a:solidFill>
                  <a:srgbClr val="FF0000"/>
                </a:solidFill>
                <a:latin typeface="Cambria" panose="02040503050406030204" pitchFamily="18" charset="0"/>
                <a:ea typeface="Cambria" panose="02040503050406030204" pitchFamily="18" charset="0"/>
              </a:rPr>
              <a:t>BÀI 18.</a:t>
            </a:r>
            <a:r>
              <a:rPr lang="en-US" sz="5000" b="1" dirty="0">
                <a:solidFill>
                  <a:srgbClr val="FF0000"/>
                </a:solidFill>
                <a:latin typeface="Cambria" panose="02040503050406030204" pitchFamily="18" charset="0"/>
                <a:ea typeface="Cambria" panose="02040503050406030204" pitchFamily="18" charset="0"/>
              </a:rPr>
              <a:t> </a:t>
            </a:r>
            <a:r>
              <a:rPr lang="en-US" sz="5000" b="1" dirty="0" smtClean="0">
                <a:solidFill>
                  <a:srgbClr val="002060"/>
                </a:solidFill>
                <a:latin typeface="Cambria" panose="02040503050406030204" pitchFamily="18" charset="0"/>
                <a:ea typeface="Cambria" panose="02040503050406030204" pitchFamily="18" charset="0"/>
              </a:rPr>
              <a:t>VÙNG ĐÔNG NAM BỘ</a:t>
            </a:r>
            <a:endParaRPr lang="en-US" sz="5000" b="1" dirty="0">
              <a:solidFill>
                <a:srgbClr val="002060"/>
              </a:solidFill>
              <a:latin typeface="Cambria" panose="02040503050406030204" pitchFamily="18" charset="0"/>
              <a:ea typeface="Cambria" panose="02040503050406030204" pitchFamily="18" charset="0"/>
            </a:endParaRPr>
          </a:p>
        </p:txBody>
      </p:sp>
      <p:grpSp>
        <p:nvGrpSpPr>
          <p:cNvPr id="8" name="Nhóm 7"/>
          <p:cNvGrpSpPr>
            <a:grpSpLocks/>
          </p:cNvGrpSpPr>
          <p:nvPr/>
        </p:nvGrpSpPr>
        <p:grpSpPr bwMode="auto">
          <a:xfrm>
            <a:off x="82296" y="1378458"/>
            <a:ext cx="12052860" cy="3237504"/>
            <a:chOff x="317769" y="1240822"/>
            <a:chExt cx="8783239" cy="3103209"/>
          </a:xfrm>
        </p:grpSpPr>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549" y="2253341"/>
              <a:ext cx="2068844" cy="159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nut 24">
              <a:extLst>
                <a:ext uri="{FF2B5EF4-FFF2-40B4-BE49-F238E27FC236}">
                  <a16:creationId xmlns:a16="http://schemas.microsoft.com/office/drawing/2014/main" id="{2358F6B7-5407-478C-BBCE-24DB33354B70}"/>
                </a:ext>
              </a:extLst>
            </p:cNvPr>
            <p:cNvSpPr/>
            <p:nvPr/>
          </p:nvSpPr>
          <p:spPr>
            <a:xfrm>
              <a:off x="3348750" y="2524179"/>
              <a:ext cx="319094" cy="352417"/>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3733" dirty="0">
                <a:solidFill>
                  <a:srgbClr val="000000"/>
                </a:solidFill>
                <a:latin typeface="Times New Roman" panose="02020603050405020304" pitchFamily="18" charset="0"/>
                <a:cs typeface="Times New Roman" panose="02020603050405020304" pitchFamily="18" charset="0"/>
              </a:endParaRPr>
            </a:p>
          </p:txBody>
        </p:sp>
        <p:sp>
          <p:nvSpPr>
            <p:cNvPr id="11" name="Block Arc 14">
              <a:extLst>
                <a:ext uri="{FF2B5EF4-FFF2-40B4-BE49-F238E27FC236}">
                  <a16:creationId xmlns:a16="http://schemas.microsoft.com/office/drawing/2014/main" id="{F84CC100-88A8-4E3E-8091-D49E44C308ED}"/>
                </a:ext>
              </a:extLst>
            </p:cNvPr>
            <p:cNvSpPr/>
            <p:nvPr/>
          </p:nvSpPr>
          <p:spPr>
            <a:xfrm rot="16200000">
              <a:off x="5241891" y="2540840"/>
              <a:ext cx="352417" cy="31909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3733">
                <a:solidFill>
                  <a:srgbClr val="000000"/>
                </a:solidFill>
                <a:latin typeface="Times New Roman" panose="02020603050405020304" pitchFamily="18" charset="0"/>
                <a:cs typeface="Times New Roman" panose="02020603050405020304" pitchFamily="18" charset="0"/>
              </a:endParaRPr>
            </a:p>
          </p:txBody>
        </p:sp>
        <p:grpSp>
          <p:nvGrpSpPr>
            <p:cNvPr id="12" name="Nhóm 3"/>
            <p:cNvGrpSpPr>
              <a:grpSpLocks/>
            </p:cNvGrpSpPr>
            <p:nvPr/>
          </p:nvGrpSpPr>
          <p:grpSpPr bwMode="auto">
            <a:xfrm>
              <a:off x="317769" y="1240822"/>
              <a:ext cx="4681095" cy="3103209"/>
              <a:chOff x="346798" y="587681"/>
              <a:chExt cx="4681095" cy="3103209"/>
            </a:xfrm>
          </p:grpSpPr>
          <p:sp>
            <p:nvSpPr>
              <p:cNvPr id="16" name="TextBox 78">
                <a:extLst>
                  <a:ext uri="{FF2B5EF4-FFF2-40B4-BE49-F238E27FC236}">
                    <a16:creationId xmlns:a16="http://schemas.microsoft.com/office/drawing/2014/main" id="{5CD97EAE-BE68-4C98-B8E1-0FFEF36545F0}"/>
                  </a:ext>
                </a:extLst>
              </p:cNvPr>
              <p:cNvSpPr txBox="1">
                <a:spLocks/>
              </p:cNvSpPr>
              <p:nvPr/>
            </p:nvSpPr>
            <p:spPr bwMode="auto">
              <a:xfrm>
                <a:off x="346798" y="1111031"/>
                <a:ext cx="4681095" cy="2579859"/>
              </a:xfrm>
              <a:prstGeom prst="rect">
                <a:avLst/>
              </a:prstGeom>
              <a:solidFill>
                <a:srgbClr val="F2ACAC"/>
              </a:solidFill>
            </p:spPr>
            <p:txBody>
              <a:bodyPr lIns="0" tIns="0" rIns="288000" bIns="0"/>
              <a:lstStyle/>
              <a:p>
                <a:pPr algn="just">
                  <a:defRPr/>
                </a:pPr>
                <a:r>
                  <a:rPr lang="vi-VN" sz="2800" dirty="0" smtClean="0">
                    <a:latin typeface="Times New Roman" panose="02020603050405020304" pitchFamily="18" charset="0"/>
                    <a:cs typeface="Times New Roman" panose="02020603050405020304" pitchFamily="18" charset="0"/>
                  </a:rPr>
                  <a:t>Tiếp giáp: </a:t>
                </a:r>
              </a:p>
              <a:p>
                <a:pPr algn="just">
                  <a:defRPr/>
                </a:pPr>
                <a:r>
                  <a:rPr lang="vi-VN" sz="2800" dirty="0" smtClean="0">
                    <a:latin typeface="Times New Roman" panose="02020603050405020304" pitchFamily="18" charset="0"/>
                    <a:cs typeface="Times New Roman" panose="02020603050405020304" pitchFamily="18" charset="0"/>
                  </a:rPr>
                  <a:t>-Cam-pu-chia</a:t>
                </a:r>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vùng </a:t>
                </a:r>
                <a:r>
                  <a:rPr lang="vi-VN" sz="2800" dirty="0">
                    <a:latin typeface="Times New Roman" panose="02020603050405020304" pitchFamily="18" charset="0"/>
                    <a:cs typeface="Times New Roman" panose="02020603050405020304" pitchFamily="18" charset="0"/>
                  </a:rPr>
                  <a:t>Đồng bằng sông Cửu Long, vùng Tây Nguyên, vùng Bắc Trung Bộ và Duyên hải miền </a:t>
                </a:r>
                <a:r>
                  <a:rPr lang="vi-VN" sz="2800" dirty="0" smtClean="0">
                    <a:latin typeface="Times New Roman" panose="02020603050405020304" pitchFamily="18" charset="0"/>
                    <a:cs typeface="Times New Roman" panose="02020603050405020304" pitchFamily="18" charset="0"/>
                  </a:rPr>
                  <a:t>Trung.</a:t>
                </a:r>
              </a:p>
              <a:p>
                <a:pPr algn="just">
                  <a:defRPr/>
                </a:pPr>
                <a:r>
                  <a:rPr lang="vi-VN" sz="2800" dirty="0" smtClean="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P</a:t>
                </a:r>
                <a:r>
                  <a:rPr lang="vi-VN" sz="2800" dirty="0" smtClean="0">
                    <a:latin typeface="Times New Roman" panose="02020603050405020304" pitchFamily="18" charset="0"/>
                    <a:cs typeface="Times New Roman" panose="02020603050405020304" pitchFamily="18" charset="0"/>
                  </a:rPr>
                  <a:t>hía </a:t>
                </a:r>
                <a:r>
                  <a:rPr lang="vi-VN" sz="2800" dirty="0">
                    <a:latin typeface="Times New Roman" panose="02020603050405020304" pitchFamily="18" charset="0"/>
                    <a:cs typeface="Times New Roman" panose="02020603050405020304" pitchFamily="18" charset="0"/>
                  </a:rPr>
                  <a:t>đông nam có vùng biển rộng với một số đảo, quần </a:t>
                </a:r>
                <a:r>
                  <a:rPr lang="vi-VN" sz="2800" dirty="0" smtClean="0">
                    <a:latin typeface="Times New Roman" panose="02020603050405020304" pitchFamily="18" charset="0"/>
                    <a:cs typeface="Times New Roman" panose="02020603050405020304" pitchFamily="18" charset="0"/>
                  </a:rPr>
                  <a:t>đảo.</a:t>
                </a:r>
                <a:endParaRPr lang="zh-CN" altLang="en-US" sz="2800" i="1" dirty="0">
                  <a:solidFill>
                    <a:srgbClr val="000000">
                      <a:lumMod val="85000"/>
                      <a:lumOff val="15000"/>
                    </a:srgbClr>
                  </a:solidFill>
                  <a:latin typeface="Times New Roman" panose="02020603050405020304" pitchFamily="18" charset="0"/>
                  <a:cs typeface="Times New Roman" panose="02020603050405020304" pitchFamily="18" charset="0"/>
                  <a:sym typeface="+mn-lt"/>
                </a:endParaRPr>
              </a:p>
            </p:txBody>
          </p:sp>
          <p:sp>
            <p:nvSpPr>
              <p:cNvPr id="17" name="Hình chữ nhật: Góc Tròn 2">
                <a:extLst>
                  <a:ext uri="{FF2B5EF4-FFF2-40B4-BE49-F238E27FC236}">
                    <a16:creationId xmlns:a16="http://schemas.microsoft.com/office/drawing/2014/main" id="{76BAD8EB-0858-4F20-B2AD-0A27B364D613}"/>
                  </a:ext>
                </a:extLst>
              </p:cNvPr>
              <p:cNvSpPr/>
              <p:nvPr/>
            </p:nvSpPr>
            <p:spPr>
              <a:xfrm>
                <a:off x="782838" y="587681"/>
                <a:ext cx="3082592" cy="511957"/>
              </a:xfrm>
              <a:prstGeom prst="roundRect">
                <a:avLst/>
              </a:prstGeom>
              <a:solidFill>
                <a:srgbClr val="E66464"/>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b="1" i="1" dirty="0" err="1" smtClean="0">
                    <a:solidFill>
                      <a:srgbClr val="002060"/>
                    </a:solidFill>
                    <a:latin typeface="Times New Roman" panose="02020603050405020304" pitchFamily="18" charset="0"/>
                    <a:cs typeface="Times New Roman" panose="02020603050405020304" pitchFamily="18" charset="0"/>
                  </a:rPr>
                  <a:t>Vị</a:t>
                </a:r>
                <a:r>
                  <a:rPr lang="en-US" sz="3733" b="1" i="1" dirty="0" smtClean="0">
                    <a:solidFill>
                      <a:srgbClr val="002060"/>
                    </a:solidFill>
                    <a:latin typeface="Times New Roman" panose="02020603050405020304" pitchFamily="18" charset="0"/>
                    <a:cs typeface="Times New Roman" panose="02020603050405020304" pitchFamily="18" charset="0"/>
                  </a:rPr>
                  <a:t> </a:t>
                </a:r>
                <a:r>
                  <a:rPr lang="en-US" sz="3733" b="1" i="1" dirty="0" err="1" smtClean="0">
                    <a:solidFill>
                      <a:srgbClr val="002060"/>
                    </a:solidFill>
                    <a:latin typeface="Times New Roman" panose="02020603050405020304" pitchFamily="18" charset="0"/>
                    <a:cs typeface="Times New Roman" panose="02020603050405020304" pitchFamily="18" charset="0"/>
                  </a:rPr>
                  <a:t>trí</a:t>
                </a:r>
                <a:endParaRPr lang="vi-VN" sz="3733" b="1" i="1" dirty="0">
                  <a:solidFill>
                    <a:srgbClr val="002060"/>
                  </a:solidFill>
                  <a:latin typeface="Times New Roman" panose="02020603050405020304" pitchFamily="18" charset="0"/>
                  <a:cs typeface="Times New Roman" panose="02020603050405020304" pitchFamily="18" charset="0"/>
                </a:endParaRPr>
              </a:p>
            </p:txBody>
          </p:sp>
        </p:grpSp>
        <p:grpSp>
          <p:nvGrpSpPr>
            <p:cNvPr id="13" name="Nhóm 4"/>
            <p:cNvGrpSpPr>
              <a:grpSpLocks/>
            </p:cNvGrpSpPr>
            <p:nvPr/>
          </p:nvGrpSpPr>
          <p:grpSpPr bwMode="auto">
            <a:xfrm>
              <a:off x="4999117" y="1263689"/>
              <a:ext cx="4101891" cy="3080342"/>
              <a:chOff x="5028146" y="610548"/>
              <a:chExt cx="4101891" cy="3080342"/>
            </a:xfrm>
          </p:grpSpPr>
          <p:sp>
            <p:nvSpPr>
              <p:cNvPr id="14" name="TextBox 78">
                <a:extLst>
                  <a:ext uri="{FF2B5EF4-FFF2-40B4-BE49-F238E27FC236}">
                    <a16:creationId xmlns:a16="http://schemas.microsoft.com/office/drawing/2014/main" id="{5DFB264B-4F88-4160-9C29-D83F9C4168EB}"/>
                  </a:ext>
                </a:extLst>
              </p:cNvPr>
              <p:cNvSpPr txBox="1">
                <a:spLocks/>
              </p:cNvSpPr>
              <p:nvPr/>
            </p:nvSpPr>
            <p:spPr bwMode="auto">
              <a:xfrm>
                <a:off x="5028146" y="1133978"/>
                <a:ext cx="4101891" cy="2556912"/>
              </a:xfrm>
              <a:prstGeom prst="rect">
                <a:avLst/>
              </a:prstGeom>
              <a:solidFill>
                <a:srgbClr val="EBEB89"/>
              </a:solidFill>
            </p:spPr>
            <p:txBody>
              <a:bodyPr lIns="0" tIns="0" rIns="288000" bIns="0"/>
              <a:lstStyle/>
              <a:p>
                <a:pPr algn="just">
                  <a:defRPr/>
                </a:pPr>
                <a:r>
                  <a:rPr lang="vi-VN" sz="2800" dirty="0" smtClean="0">
                    <a:latin typeface="Times New Roman" panose="02020603050405020304" pitchFamily="18" charset="0"/>
                    <a:cs typeface="Times New Roman" panose="02020603050405020304" pitchFamily="18" charset="0"/>
                  </a:rPr>
                  <a:t>-Diện </a:t>
                </a:r>
                <a:r>
                  <a:rPr lang="vi-VN" sz="2800" dirty="0">
                    <a:latin typeface="Times New Roman" panose="02020603050405020304" pitchFamily="18" charset="0"/>
                    <a:cs typeface="Times New Roman" panose="02020603050405020304" pitchFamily="18" charset="0"/>
                  </a:rPr>
                  <a:t>tích &gt;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23 nghìn km</a:t>
                </a:r>
                <a:r>
                  <a:rPr lang="vi-VN" sz="2800" baseline="30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(chiếm 7,1% diện tích cả </a:t>
                </a:r>
                <a:r>
                  <a:rPr lang="vi-VN" sz="2800" dirty="0" smtClean="0">
                    <a:latin typeface="Times New Roman" panose="02020603050405020304" pitchFamily="18" charset="0"/>
                    <a:cs typeface="Times New Roman" panose="02020603050405020304" pitchFamily="18" charset="0"/>
                  </a:rPr>
                  <a:t>nước)</a:t>
                </a:r>
              </a:p>
              <a:p>
                <a:pPr algn="just">
                  <a:defRPr/>
                </a:pPr>
                <a:r>
                  <a:rPr lang="vi-VN" sz="2800" dirty="0" smtClean="0">
                    <a:latin typeface="Times New Roman" panose="02020603050405020304" pitchFamily="18" charset="0"/>
                    <a:cs typeface="Times New Roman" panose="02020603050405020304" pitchFamily="18" charset="0"/>
                  </a:rPr>
                  <a:t>-Gồm </a:t>
                </a:r>
                <a:r>
                  <a:rPr lang="vi-VN" sz="2800" dirty="0">
                    <a:latin typeface="Times New Roman" panose="02020603050405020304" pitchFamily="18" charset="0"/>
                    <a:cs typeface="Times New Roman" panose="02020603050405020304" pitchFamily="18" charset="0"/>
                  </a:rPr>
                  <a:t>các tỉnh, thành phố: Thành phố Hồ Chí Minh, Bình Dương, Bình Phước, Đồng Nai, Tây Ninh, Bà Rịa – Vũng Tàu</a:t>
                </a:r>
                <a:r>
                  <a:rPr lang="vi-VN" sz="2800" dirty="0" smtClean="0">
                    <a:latin typeface="Times New Roman" panose="02020603050405020304" pitchFamily="18" charset="0"/>
                    <a:cs typeface="Times New Roman" panose="02020603050405020304" pitchFamily="18" charset="0"/>
                  </a:rPr>
                  <a:t>.</a:t>
                </a:r>
                <a:endParaRPr lang="zh-CN" altLang="en-US" sz="2800" i="1" dirty="0">
                  <a:solidFill>
                    <a:srgbClr val="000000">
                      <a:lumMod val="85000"/>
                      <a:lumOff val="15000"/>
                    </a:srgbClr>
                  </a:solidFill>
                  <a:latin typeface="Times New Roman" panose="02020603050405020304" pitchFamily="18" charset="0"/>
                  <a:cs typeface="Times New Roman" panose="02020603050405020304" pitchFamily="18" charset="0"/>
                  <a:sym typeface="+mn-lt"/>
                </a:endParaRPr>
              </a:p>
            </p:txBody>
          </p:sp>
          <p:sp>
            <p:nvSpPr>
              <p:cNvPr id="15" name="Hình chữ nhật: Góc Tròn 37">
                <a:extLst>
                  <a:ext uri="{FF2B5EF4-FFF2-40B4-BE49-F238E27FC236}">
                    <a16:creationId xmlns:a16="http://schemas.microsoft.com/office/drawing/2014/main" id="{68A53F35-3C45-4AAB-954E-B89685719B5A}"/>
                  </a:ext>
                </a:extLst>
              </p:cNvPr>
              <p:cNvSpPr/>
              <p:nvPr/>
            </p:nvSpPr>
            <p:spPr>
              <a:xfrm>
                <a:off x="5146639" y="610548"/>
                <a:ext cx="3131409" cy="511957"/>
              </a:xfrm>
              <a:prstGeom prst="roundRect">
                <a:avLst/>
              </a:prstGeom>
              <a:solidFill>
                <a:srgbClr val="FFFF4F"/>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b="1" i="1" dirty="0" err="1" smtClean="0">
                    <a:solidFill>
                      <a:srgbClr val="002060"/>
                    </a:solidFill>
                    <a:latin typeface="Times New Roman" panose="02020603050405020304" pitchFamily="18" charset="0"/>
                    <a:cs typeface="Times New Roman" panose="02020603050405020304" pitchFamily="18" charset="0"/>
                  </a:rPr>
                  <a:t>Phạm</a:t>
                </a:r>
                <a:r>
                  <a:rPr lang="en-US" sz="3733" b="1" i="1" dirty="0" smtClean="0">
                    <a:solidFill>
                      <a:srgbClr val="002060"/>
                    </a:solidFill>
                    <a:latin typeface="Times New Roman" panose="02020603050405020304" pitchFamily="18" charset="0"/>
                    <a:cs typeface="Times New Roman" panose="02020603050405020304" pitchFamily="18" charset="0"/>
                  </a:rPr>
                  <a:t> vi</a:t>
                </a:r>
                <a:endParaRPr lang="vi-VN" sz="3733" b="1" i="1" dirty="0">
                  <a:solidFill>
                    <a:srgbClr val="002060"/>
                  </a:solidFill>
                  <a:latin typeface="Times New Roman" panose="02020603050405020304" pitchFamily="18" charset="0"/>
                  <a:cs typeface="Times New Roman" panose="02020603050405020304" pitchFamily="18" charset="0"/>
                </a:endParaRPr>
              </a:p>
            </p:txBody>
          </p:sp>
        </p:grpSp>
      </p:grpSp>
      <p:sp>
        <p:nvSpPr>
          <p:cNvPr id="18" name="Hộp Văn bản 6"/>
          <p:cNvSpPr txBox="1">
            <a:spLocks noChangeArrowheads="1"/>
          </p:cNvSpPr>
          <p:nvPr/>
        </p:nvSpPr>
        <p:spPr bwMode="auto">
          <a:xfrm>
            <a:off x="-167055" y="4611669"/>
            <a:ext cx="1241375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Microsoft YaHei" panose="020B0503020204020204" pitchFamily="34" charset="-122"/>
                <a:ea typeface="Microsoft YaHei"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Microsoft YaHei" panose="020B0503020204020204" pitchFamily="34" charset="-122"/>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Microsoft YaHei" panose="020B0503020204020204" pitchFamily="34" charset="-122"/>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Microsoft YaHei" panose="020B0503020204020204" pitchFamily="34" charset="-122"/>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Microsoft YaHei" panose="020B0503020204020204" pitchFamily="34" charset="-122"/>
                <a:ea typeface="Microsoft YaHei" panose="020B0503020204020204" pitchFamily="34" charset="-122"/>
              </a:defRPr>
            </a:lvl9pPr>
          </a:lstStyle>
          <a:p>
            <a:pPr algn="ctr">
              <a:lnSpc>
                <a:spcPct val="100000"/>
              </a:lnSpc>
              <a:spcBef>
                <a:spcPct val="0"/>
              </a:spcBef>
              <a:buFontTx/>
              <a:buNone/>
            </a:pPr>
            <a:r>
              <a:rPr lang="en-US" altLang="vi-VN" b="1" i="1" dirty="0" smtClean="0">
                <a:solidFill>
                  <a:srgbClr val="048207"/>
                </a:solidFill>
                <a:latin typeface="Times New Roman" panose="02020603050405020304" pitchFamily="18" charset="0"/>
                <a:cs typeface="Times New Roman" panose="02020603050405020304" pitchFamily="18" charset="0"/>
              </a:rPr>
              <a:t>=&gt;Ý </a:t>
            </a:r>
            <a:r>
              <a:rPr lang="en-US" altLang="vi-VN" b="1" i="1" dirty="0" err="1" smtClean="0">
                <a:solidFill>
                  <a:srgbClr val="048207"/>
                </a:solidFill>
                <a:latin typeface="Times New Roman" panose="02020603050405020304" pitchFamily="18" charset="0"/>
                <a:cs typeface="Times New Roman" panose="02020603050405020304" pitchFamily="18" charset="0"/>
              </a:rPr>
              <a:t>nghĩa</a:t>
            </a:r>
            <a:r>
              <a:rPr lang="en-US" altLang="vi-VN" b="1" i="1" dirty="0" smtClean="0">
                <a:solidFill>
                  <a:srgbClr val="048207"/>
                </a:solidFill>
                <a:latin typeface="Times New Roman" panose="02020603050405020304" pitchFamily="18" charset="0"/>
                <a:cs typeface="Times New Roman" panose="02020603050405020304" pitchFamily="18" charset="0"/>
              </a:rPr>
              <a:t>: </a:t>
            </a:r>
            <a:r>
              <a:rPr lang="vi-VN" altLang="vi-VN" dirty="0">
                <a:latin typeface="Times New Roman" panose="02020603050405020304" pitchFamily="18" charset="0"/>
                <a:cs typeface="Times New Roman" panose="02020603050405020304" pitchFamily="18" charset="0"/>
              </a:rPr>
              <a:t>N</a:t>
            </a:r>
            <a:r>
              <a:rPr lang="vi-VN" dirty="0" smtClean="0">
                <a:latin typeface="Times New Roman" panose="02020603050405020304" pitchFamily="18" charset="0"/>
                <a:cs typeface="Times New Roman" panose="02020603050405020304" pitchFamily="18" charset="0"/>
              </a:rPr>
              <a:t>ằm </a:t>
            </a:r>
            <a:r>
              <a:rPr lang="vi-VN" dirty="0">
                <a:latin typeface="Times New Roman" panose="02020603050405020304" pitchFamily="18" charset="0"/>
                <a:cs typeface="Times New Roman" panose="02020603050405020304" pitchFamily="18" charset="0"/>
              </a:rPr>
              <a:t>trong Vùng kinh tế trọng điểm phía Nam, là cầu nối giữa </a:t>
            </a:r>
            <a:r>
              <a:rPr lang="vi-VN" dirty="0" smtClean="0">
                <a:latin typeface="Times New Roman" panose="02020603050405020304" pitchFamily="18" charset="0"/>
                <a:cs typeface="Times New Roman" panose="02020603050405020304" pitchFamily="18" charset="0"/>
              </a:rPr>
              <a:t>ĐB </a:t>
            </a:r>
            <a:r>
              <a:rPr lang="vi-VN" dirty="0">
                <a:latin typeface="Times New Roman" panose="02020603050405020304" pitchFamily="18" charset="0"/>
                <a:cs typeface="Times New Roman" panose="02020603050405020304" pitchFamily="18" charset="0"/>
              </a:rPr>
              <a:t>sông Cửu Long với Tây Nguyên và Duyên hải Nam Trung Bộ; có Thành phố Hồ Chí Minh là một trong những trung tâm kinh tế lớn nhất cả nước. Trong vùng có hệ thống giao thông vận tải phát triển, với đủ các loại hình, giúp Đông Nam Bộ kết nối với các vùng trong cả nước và quốc tế thuận lợi.</a:t>
            </a:r>
            <a:r>
              <a:rPr lang="en-US" altLang="vi-VN" b="1" i="1" dirty="0" smtClean="0">
                <a:solidFill>
                  <a:srgbClr val="048207"/>
                </a:solidFill>
                <a:latin typeface="Times New Roman" panose="02020603050405020304" pitchFamily="18" charset="0"/>
                <a:cs typeface="Times New Roman" panose="02020603050405020304" pitchFamily="18" charset="0"/>
              </a:rPr>
              <a:t> </a:t>
            </a:r>
            <a:endParaRPr lang="vi-VN" altLang="vi-VN" b="1" i="1" dirty="0">
              <a:solidFill>
                <a:srgbClr val="04820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19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8"/>
                                        </p:tgtEl>
                                        <p:attrNameLst>
                                          <p:attrName>ppt_y</p:attrName>
                                        </p:attrNameLst>
                                      </p:cBhvr>
                                      <p:tavLst>
                                        <p:tav tm="0">
                                          <p:val>
                                            <p:strVal val="#ppt_y"/>
                                          </p:val>
                                        </p:tav>
                                        <p:tav tm="100000">
                                          <p:val>
                                            <p:strVal val="#ppt_y"/>
                                          </p:val>
                                        </p:tav>
                                      </p:tavLst>
                                    </p:anim>
                                    <p:anim calcmode="lin" valueType="num">
                                      <p:cBhvr>
                                        <p:cTn id="2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6357"/>
            <a:ext cx="10339754" cy="954107"/>
          </a:xfrm>
          <a:prstGeom prst="rect">
            <a:avLst/>
          </a:prstGeom>
          <a:solidFill>
            <a:schemeClr val="accent6">
              <a:lumMod val="60000"/>
              <a:lumOff val="40000"/>
            </a:schemeClr>
          </a:solidFill>
        </p:spPr>
        <p:txBody>
          <a:bodyPr wrap="square">
            <a:spAutoFit/>
          </a:bodyPr>
          <a:lstStyle/>
          <a:p>
            <a:pPr lvl="0"/>
            <a:r>
              <a:rPr lang="en-US" sz="2800" b="1" dirty="0">
                <a:solidFill>
                  <a:srgbClr val="FF0000"/>
                </a:solidFill>
                <a:latin typeface="Cambria" panose="02040503050406030204" pitchFamily="18" charset="0"/>
                <a:ea typeface="Cambria" panose="02040503050406030204" pitchFamily="18" charset="0"/>
              </a:rPr>
              <a:t>2. </a:t>
            </a:r>
            <a:r>
              <a:rPr lang="en-US" sz="2800" b="1" dirty="0" smtClean="0">
                <a:solidFill>
                  <a:srgbClr val="FF0000"/>
                </a:solidFill>
                <a:latin typeface="Cambria" panose="02040503050406030204" pitchFamily="18" charset="0"/>
                <a:ea typeface="Cambria" panose="02040503050406030204" pitchFamily="18" charset="0"/>
              </a:rPr>
              <a:t>Đ</a:t>
            </a:r>
            <a:r>
              <a:rPr lang="vi-VN" sz="2800" b="1" dirty="0" smtClean="0">
                <a:solidFill>
                  <a:srgbClr val="FF0000"/>
                </a:solidFill>
                <a:latin typeface="Cambria" panose="02040503050406030204" pitchFamily="18" charset="0"/>
                <a:ea typeface="Cambria" panose="02040503050406030204" pitchFamily="18" charset="0"/>
              </a:rPr>
              <a:t>iều kiện </a:t>
            </a:r>
            <a:r>
              <a:rPr lang="vi-VN" sz="2800" b="1" dirty="0">
                <a:solidFill>
                  <a:srgbClr val="FF0000"/>
                </a:solidFill>
                <a:latin typeface="Cambria" panose="02040503050406030204" pitchFamily="18" charset="0"/>
                <a:ea typeface="Cambria" panose="02040503050406030204" pitchFamily="18" charset="0"/>
              </a:rPr>
              <a:t>tự nhiên </a:t>
            </a:r>
            <a:r>
              <a:rPr lang="vi-VN" sz="2800" b="1" dirty="0" smtClean="0">
                <a:solidFill>
                  <a:srgbClr val="FF0000"/>
                </a:solidFill>
                <a:latin typeface="Cambria" panose="02040503050406030204" pitchFamily="18" charset="0"/>
                <a:ea typeface="Cambria" panose="02040503050406030204" pitchFamily="18" charset="0"/>
              </a:rPr>
              <a:t>và tài </a:t>
            </a:r>
            <a:r>
              <a:rPr lang="vi-VN" sz="2800" b="1" dirty="0">
                <a:solidFill>
                  <a:srgbClr val="FF0000"/>
                </a:solidFill>
                <a:latin typeface="Cambria" panose="02040503050406030204" pitchFamily="18" charset="0"/>
                <a:ea typeface="Cambria" panose="02040503050406030204" pitchFamily="18" charset="0"/>
              </a:rPr>
              <a:t>nguyên thiên </a:t>
            </a:r>
            <a:r>
              <a:rPr lang="vi-VN" sz="2800" b="1" dirty="0" smtClean="0">
                <a:solidFill>
                  <a:srgbClr val="FF0000"/>
                </a:solidFill>
                <a:latin typeface="Cambria" panose="02040503050406030204" pitchFamily="18" charset="0"/>
                <a:ea typeface="Cambria" panose="02040503050406030204" pitchFamily="18" charset="0"/>
              </a:rPr>
              <a:t>nhiên</a:t>
            </a:r>
          </a:p>
          <a:p>
            <a:pPr lvl="0"/>
            <a:r>
              <a:rPr lang="vi-VN" sz="2800" b="1" dirty="0" smtClean="0">
                <a:solidFill>
                  <a:srgbClr val="FF0000"/>
                </a:solidFill>
                <a:latin typeface="Cambria" panose="02040503050406030204" pitchFamily="18" charset="0"/>
                <a:ea typeface="Cambria" panose="02040503050406030204" pitchFamily="18" charset="0"/>
              </a:rPr>
              <a:t>a. Thế mạnh </a:t>
            </a:r>
            <a:r>
              <a:rPr lang="en-US" sz="2800" b="1" dirty="0" smtClean="0">
                <a:solidFill>
                  <a:srgbClr val="FF0000"/>
                </a:solidFill>
                <a:latin typeface="Cambria" panose="02040503050406030204" pitchFamily="18" charset="0"/>
                <a:ea typeface="Cambria" panose="02040503050406030204" pitchFamily="18" charset="0"/>
              </a:rPr>
              <a:t> </a:t>
            </a:r>
            <a:endParaRPr lang="en-US" sz="2800" b="1" dirty="0">
              <a:solidFill>
                <a:srgbClr val="FF0000"/>
              </a:solidFill>
              <a:latin typeface="Cambria" panose="02040503050406030204" pitchFamily="18" charset="0"/>
              <a:ea typeface="Cambria" panose="02040503050406030204" pitchFamily="18" charset="0"/>
            </a:endParaRPr>
          </a:p>
        </p:txBody>
      </p:sp>
      <p:sp>
        <p:nvSpPr>
          <p:cNvPr id="4" name="Rectangle 3"/>
          <p:cNvSpPr/>
          <p:nvPr/>
        </p:nvSpPr>
        <p:spPr>
          <a:xfrm>
            <a:off x="509451" y="1558503"/>
            <a:ext cx="10528663" cy="830997"/>
          </a:xfrm>
          <a:prstGeom prst="rect">
            <a:avLst/>
          </a:prstGeom>
        </p:spPr>
        <p:txBody>
          <a:bodyPr wrap="square">
            <a:spAutoFit/>
          </a:bodyPr>
          <a:lstStyle/>
          <a:p>
            <a:pPr algn="ctr">
              <a:spcBef>
                <a:spcPts val="600"/>
              </a:spcBef>
              <a:spcAft>
                <a:spcPts val="0"/>
              </a:spcAft>
            </a:pPr>
            <a:r>
              <a:rPr lang="en-US" sz="2400" b="1" dirty="0" err="1" smtClean="0">
                <a:solidFill>
                  <a:srgbClr val="000000"/>
                </a:solidFill>
                <a:latin typeface="Times New Roman" panose="02020603050405020304" pitchFamily="18" charset="0"/>
                <a:ea typeface="Calibri" panose="020F0502020204030204" pitchFamily="34" charset="0"/>
              </a:rPr>
              <a:t>Đọc</a:t>
            </a:r>
            <a:r>
              <a:rPr lang="en-US" sz="2400" b="1" dirty="0" smtClean="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Thông</a:t>
            </a:r>
            <a:r>
              <a:rPr lang="en-US" sz="2400" b="1" dirty="0">
                <a:solidFill>
                  <a:srgbClr val="000000"/>
                </a:solidFill>
                <a:latin typeface="Times New Roman" panose="02020603050405020304" pitchFamily="18" charset="0"/>
                <a:ea typeface="Calibri" panose="020F0502020204030204" pitchFamily="34" charset="0"/>
              </a:rPr>
              <a:t> tin </a:t>
            </a:r>
            <a:r>
              <a:rPr lang="en-US" sz="2400" b="1" dirty="0" err="1" smtClean="0">
                <a:solidFill>
                  <a:srgbClr val="000000"/>
                </a:solidFill>
                <a:latin typeface="Times New Roman" panose="02020603050405020304" pitchFamily="18" charset="0"/>
                <a:ea typeface="Calibri" panose="020F0502020204030204" pitchFamily="34" charset="0"/>
              </a:rPr>
              <a:t>Sgk</a:t>
            </a:r>
            <a:r>
              <a:rPr lang="en-US" sz="2400" b="1" dirty="0" smtClean="0">
                <a:solidFill>
                  <a:srgbClr val="000000"/>
                </a:solidFill>
                <a:latin typeface="Times New Roman" panose="02020603050405020304" pitchFamily="18" charset="0"/>
                <a:ea typeface="Calibri" panose="020F0502020204030204" pitchFamily="34" charset="0"/>
              </a:rPr>
              <a:t>/ </a:t>
            </a:r>
            <a:r>
              <a:rPr lang="en-US" sz="2400" b="1" dirty="0" err="1" smtClean="0">
                <a:solidFill>
                  <a:srgbClr val="000000"/>
                </a:solidFill>
                <a:latin typeface="Times New Roman" panose="02020603050405020304" pitchFamily="18" charset="0"/>
                <a:ea typeface="Calibri" panose="020F0502020204030204" pitchFamily="34" charset="0"/>
              </a:rPr>
              <a:t>Mục</a:t>
            </a:r>
            <a:r>
              <a:rPr lang="en-US" sz="2400" b="1" dirty="0" smtClean="0">
                <a:solidFill>
                  <a:srgbClr val="000000"/>
                </a:solidFill>
                <a:latin typeface="Times New Roman" panose="02020603050405020304" pitchFamily="18" charset="0"/>
                <a:ea typeface="Calibri" panose="020F0502020204030204" pitchFamily="34" charset="0"/>
              </a:rPr>
              <a:t> 2, </a:t>
            </a:r>
            <a:r>
              <a:rPr lang="en-US" sz="2400" b="1" dirty="0" err="1">
                <a:solidFill>
                  <a:srgbClr val="000000"/>
                </a:solidFill>
                <a:latin typeface="Times New Roman" panose="02020603050405020304" pitchFamily="18" charset="0"/>
                <a:ea typeface="Calibri" panose="020F0502020204030204" pitchFamily="34" charset="0"/>
              </a:rPr>
              <a:t>Quan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sát</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smtClean="0">
                <a:solidFill>
                  <a:srgbClr val="000000"/>
                </a:solidFill>
                <a:latin typeface="Times New Roman" panose="02020603050405020304" pitchFamily="18" charset="0"/>
                <a:ea typeface="Calibri" panose="020F0502020204030204" pitchFamily="34" charset="0"/>
              </a:rPr>
              <a:t>H18.1, </a:t>
            </a:r>
            <a:r>
              <a:rPr lang="en-US" sz="2400" b="1" dirty="0" err="1" smtClean="0">
                <a:solidFill>
                  <a:srgbClr val="000000"/>
                </a:solidFill>
                <a:latin typeface="Times New Roman" panose="02020603050405020304" pitchFamily="18" charset="0"/>
                <a:ea typeface="Calibri" panose="020F0502020204030204" pitchFamily="34" charset="0"/>
              </a:rPr>
              <a:t>hãy</a:t>
            </a:r>
            <a:r>
              <a:rPr lang="en-US" sz="2400" b="1" dirty="0" smtClean="0">
                <a:solidFill>
                  <a:srgbClr val="000000"/>
                </a:solidFill>
                <a:latin typeface="Times New Roman" panose="02020603050405020304" pitchFamily="18" charset="0"/>
                <a:ea typeface="Calibri" panose="020F0502020204030204" pitchFamily="34" charset="0"/>
              </a:rPr>
              <a:t> </a:t>
            </a:r>
            <a:r>
              <a:rPr lang="en-US" sz="2400" b="1" dirty="0" err="1" smtClean="0">
                <a:solidFill>
                  <a:srgbClr val="000000"/>
                </a:solidFill>
                <a:latin typeface="Times New Roman" panose="02020603050405020304" pitchFamily="18" charset="0"/>
                <a:ea typeface="Calibri" panose="020F0502020204030204" pitchFamily="34" charset="0"/>
              </a:rPr>
              <a:t>hoàn</a:t>
            </a:r>
            <a:r>
              <a:rPr lang="en-US" sz="2400" b="1" dirty="0" smtClean="0">
                <a:solidFill>
                  <a:srgbClr val="000000"/>
                </a:solidFill>
                <a:latin typeface="Times New Roman" panose="02020603050405020304" pitchFamily="18" charset="0"/>
                <a:ea typeface="Calibri" panose="020F0502020204030204" pitchFamily="34" charset="0"/>
              </a:rPr>
              <a:t> </a:t>
            </a:r>
            <a:r>
              <a:rPr lang="en-US" sz="2400" b="1" dirty="0" err="1" smtClean="0">
                <a:solidFill>
                  <a:srgbClr val="000000"/>
                </a:solidFill>
                <a:latin typeface="Times New Roman" panose="02020603050405020304" pitchFamily="18" charset="0"/>
                <a:ea typeface="Calibri" panose="020F0502020204030204" pitchFamily="34" charset="0"/>
              </a:rPr>
              <a:t>thành</a:t>
            </a:r>
            <a:r>
              <a:rPr lang="en-US" sz="2400" b="1" dirty="0" smtClean="0">
                <a:solidFill>
                  <a:srgbClr val="000000"/>
                </a:solidFill>
                <a:latin typeface="Times New Roman" panose="02020603050405020304" pitchFamily="18" charset="0"/>
                <a:ea typeface="Calibri" panose="020F0502020204030204" pitchFamily="34" charset="0"/>
              </a:rPr>
              <a:t> PHT  </a:t>
            </a:r>
            <a:r>
              <a:rPr lang="en-US" sz="2400" b="1" dirty="0" err="1">
                <a:solidFill>
                  <a:srgbClr val="000000"/>
                </a:solidFill>
                <a:latin typeface="Times New Roman" panose="02020603050405020304" pitchFamily="18" charset="0"/>
                <a:ea typeface="Calibri" panose="020F0502020204030204" pitchFamily="34" charset="0"/>
              </a:rPr>
              <a:t>trình</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bày</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đặc</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điểm</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về</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điều</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kiện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tự</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nhiên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và</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tài</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nguyên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thiên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nhiên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smtClean="0">
                <a:solidFill>
                  <a:srgbClr val="000000"/>
                </a:solidFill>
                <a:latin typeface="Times New Roman" panose="02020603050405020304" pitchFamily="18" charset="0"/>
                <a:ea typeface="Calibri" panose="020F0502020204030204" pitchFamily="34" charset="0"/>
              </a:rPr>
              <a:t>vùng</a:t>
            </a:r>
            <a:r>
              <a:rPr lang="en-US" sz="2400" b="1" dirty="0" smtClean="0">
                <a:solidFill>
                  <a:srgbClr val="000000"/>
                </a:solidFill>
                <a:latin typeface="Times New Roman" panose="02020603050405020304" pitchFamily="18" charset="0"/>
                <a:ea typeface="Calibri" panose="020F0502020204030204" pitchFamily="34" charset="0"/>
              </a:rPr>
              <a:t> ĐNB</a:t>
            </a:r>
            <a:endParaRPr lang="en-US" sz="2400" dirty="0">
              <a:solidFill>
                <a:srgbClr val="000000"/>
              </a:solidFill>
              <a:effectLst/>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69686347"/>
              </p:ext>
            </p:extLst>
          </p:nvPr>
        </p:nvGraphicFramePr>
        <p:xfrm>
          <a:off x="509451" y="2389500"/>
          <a:ext cx="11333284" cy="4455795"/>
        </p:xfrm>
        <a:graphic>
          <a:graphicData uri="http://schemas.openxmlformats.org/drawingml/2006/table">
            <a:tbl>
              <a:tblPr/>
              <a:tblGrid>
                <a:gridCol w="3945197">
                  <a:extLst>
                    <a:ext uri="{9D8B030D-6E8A-4147-A177-3AD203B41FA5}">
                      <a16:colId xmlns:a16="http://schemas.microsoft.com/office/drawing/2014/main" val="1383206431"/>
                    </a:ext>
                  </a:extLst>
                </a:gridCol>
                <a:gridCol w="3976591">
                  <a:extLst>
                    <a:ext uri="{9D8B030D-6E8A-4147-A177-3AD203B41FA5}">
                      <a16:colId xmlns:a16="http://schemas.microsoft.com/office/drawing/2014/main" val="66983147"/>
                    </a:ext>
                  </a:extLst>
                </a:gridCol>
                <a:gridCol w="3411496">
                  <a:extLst>
                    <a:ext uri="{9D8B030D-6E8A-4147-A177-3AD203B41FA5}">
                      <a16:colId xmlns:a16="http://schemas.microsoft.com/office/drawing/2014/main" val="2684031814"/>
                    </a:ext>
                  </a:extLst>
                </a:gridCol>
              </a:tblGrid>
              <a:tr h="551568">
                <a:tc>
                  <a:txBody>
                    <a:bodyPr/>
                    <a:lstStyle/>
                    <a:p>
                      <a:pPr algn="ctr" fontAlgn="base">
                        <a:lnSpc>
                          <a:spcPct val="150000"/>
                        </a:lnSpc>
                        <a:spcBef>
                          <a:spcPts val="600"/>
                        </a:spcBef>
                        <a:spcAft>
                          <a:spcPts val="0"/>
                        </a:spcAft>
                      </a:pPr>
                      <a:r>
                        <a:rPr lang="nl-NL" sz="2400" b="1" i="1"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nl-NL" sz="2400" b="1" i="1" kern="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tố tự nhiên</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600"/>
                        </a:spcBef>
                        <a:spcAft>
                          <a:spcPts val="0"/>
                        </a:spcAft>
                      </a:pPr>
                      <a:r>
                        <a:rPr lang="nl-NL" sz="2400" b="1" i="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Đặc điểm</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600"/>
                        </a:spcBef>
                        <a:spcAft>
                          <a:spcPts val="0"/>
                        </a:spcAft>
                      </a:pPr>
                      <a:r>
                        <a:rPr lang="en-US" sz="2400" b="1" i="1" kern="1200" dirty="0" err="1" smtClean="0">
                          <a:solidFill>
                            <a:schemeClr val="tx1"/>
                          </a:solidFill>
                          <a:effectLst/>
                          <a:latin typeface="Times New Roman" panose="02020603050405020304" pitchFamily="18" charset="0"/>
                          <a:ea typeface="+mn-ea"/>
                          <a:cs typeface="Times New Roman" panose="02020603050405020304" pitchFamily="18" charset="0"/>
                        </a:rPr>
                        <a:t>Thế</a:t>
                      </a:r>
                      <a:r>
                        <a:rPr lang="en-US" sz="24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i="1" kern="1200" dirty="0" err="1" smtClean="0">
                          <a:solidFill>
                            <a:schemeClr val="tx1"/>
                          </a:solidFill>
                          <a:effectLst/>
                          <a:latin typeface="Times New Roman" panose="02020603050405020304" pitchFamily="18" charset="0"/>
                          <a:ea typeface="+mn-ea"/>
                          <a:cs typeface="Times New Roman" panose="02020603050405020304" pitchFamily="18" charset="0"/>
                        </a:rPr>
                        <a:t>mạnh</a:t>
                      </a:r>
                      <a:r>
                        <a:rPr lang="en-US" sz="24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i="1" kern="1200" dirty="0" err="1" smtClean="0">
                          <a:solidFill>
                            <a:schemeClr val="tx1"/>
                          </a:solidFill>
                          <a:effectLst/>
                          <a:latin typeface="Times New Roman" panose="02020603050405020304" pitchFamily="18" charset="0"/>
                          <a:ea typeface="+mn-ea"/>
                          <a:cs typeface="Times New Roman" panose="02020603050405020304" pitchFamily="18" charset="0"/>
                        </a:rPr>
                        <a:t>đối</a:t>
                      </a:r>
                      <a:r>
                        <a:rPr lang="en-US" sz="24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i="1" kern="120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24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i="1" kern="1200" dirty="0" err="1" smtClean="0">
                          <a:solidFill>
                            <a:schemeClr val="tx1"/>
                          </a:solidFill>
                          <a:effectLst/>
                          <a:latin typeface="Times New Roman" panose="02020603050405020304" pitchFamily="18" charset="0"/>
                          <a:ea typeface="+mn-ea"/>
                          <a:cs typeface="Times New Roman" panose="02020603050405020304" pitchFamily="18" charset="0"/>
                        </a:rPr>
                        <a:t>phát</a:t>
                      </a:r>
                      <a:r>
                        <a:rPr lang="en-US" sz="24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i="1" kern="1200" dirty="0" err="1" smtClean="0">
                          <a:solidFill>
                            <a:schemeClr val="tx1"/>
                          </a:solidFill>
                          <a:effectLst/>
                          <a:latin typeface="Times New Roman" panose="02020603050405020304" pitchFamily="18" charset="0"/>
                          <a:ea typeface="+mn-ea"/>
                          <a:cs typeface="Times New Roman" panose="02020603050405020304" pitchFamily="18" charset="0"/>
                        </a:rPr>
                        <a:t>triển</a:t>
                      </a:r>
                      <a:r>
                        <a:rPr lang="en-US" sz="24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i="1" kern="1200" dirty="0" err="1" smtClean="0">
                          <a:solidFill>
                            <a:schemeClr val="tx1"/>
                          </a:solidFill>
                          <a:effectLst/>
                          <a:latin typeface="Times New Roman" panose="02020603050405020304" pitchFamily="18" charset="0"/>
                          <a:ea typeface="+mn-ea"/>
                          <a:cs typeface="Times New Roman" panose="02020603050405020304" pitchFamily="18" charset="0"/>
                        </a:rPr>
                        <a:t>kinh</a:t>
                      </a:r>
                      <a:r>
                        <a:rPr lang="en-US" sz="24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i="1" kern="1200" dirty="0" err="1" smtClean="0">
                          <a:solidFill>
                            <a:schemeClr val="tx1"/>
                          </a:solidFill>
                          <a:effectLst/>
                          <a:latin typeface="Times New Roman" panose="02020603050405020304" pitchFamily="18" charset="0"/>
                          <a:ea typeface="+mn-ea"/>
                          <a:cs typeface="Times New Roman" panose="02020603050405020304" pitchFamily="18" charset="0"/>
                        </a:rPr>
                        <a:t>tế</a:t>
                      </a:r>
                      <a:endPar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776461"/>
                  </a:ext>
                </a:extLst>
              </a:tr>
              <a:tr h="551568">
                <a:tc>
                  <a:txBody>
                    <a:bodyPr/>
                    <a:lstStyle/>
                    <a:p>
                      <a:pPr algn="ctr" fontAlgn="base">
                        <a:lnSpc>
                          <a:spcPct val="150000"/>
                        </a:lnSpc>
                        <a:spcBef>
                          <a:spcPts val="600"/>
                        </a:spcBef>
                        <a:spcAft>
                          <a:spcPts val="0"/>
                        </a:spcAft>
                      </a:pPr>
                      <a:r>
                        <a:rPr lang="nl-NL"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 </a:t>
                      </a:r>
                      <a:r>
                        <a:rPr lang="nl-NL" sz="2400"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và</a:t>
                      </a:r>
                      <a:r>
                        <a:rPr lang="nl-NL" sz="2400" kern="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đất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r>
                        <a:rPr lang="nl-NL"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176196"/>
                  </a:ext>
                </a:extLst>
              </a:tr>
              <a:tr h="551568">
                <a:tc>
                  <a:txBody>
                    <a:bodyPr/>
                    <a:lstStyle/>
                    <a:p>
                      <a:pPr algn="ctr" fontAlgn="base">
                        <a:lnSpc>
                          <a:spcPct val="150000"/>
                        </a:lnSpc>
                        <a:spcBef>
                          <a:spcPts val="600"/>
                        </a:spcBef>
                        <a:spcAft>
                          <a:spcPts val="0"/>
                        </a:spcAft>
                      </a:pPr>
                      <a:r>
                        <a:rPr lang="nl-NL" sz="2400"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nl-NL" sz="2400" kern="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hậu</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r>
                        <a:rPr lang="nl-NL"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587366"/>
                  </a:ext>
                </a:extLst>
              </a:tr>
              <a:tr h="551568">
                <a:tc>
                  <a:txBody>
                    <a:bodyPr/>
                    <a:lstStyle/>
                    <a:p>
                      <a:pPr algn="ctr" fontAlgn="base">
                        <a:lnSpc>
                          <a:spcPct val="150000"/>
                        </a:lnSpc>
                        <a:spcBef>
                          <a:spcPts val="600"/>
                        </a:spcBef>
                        <a:spcAft>
                          <a:spcPts val="0"/>
                        </a:spcAft>
                      </a:pPr>
                      <a:r>
                        <a:rPr lang="nl-NL" sz="2400"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nl-NL" sz="2400" kern="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nước</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r>
                        <a:rPr lang="nl-NL"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43521"/>
                  </a:ext>
                </a:extLst>
              </a:tr>
              <a:tr h="551568">
                <a:tc>
                  <a:txBody>
                    <a:bodyPr/>
                    <a:lstStyle/>
                    <a:p>
                      <a:pPr algn="ctr" fontAlgn="base">
                        <a:lnSpc>
                          <a:spcPct val="150000"/>
                        </a:lnSpc>
                        <a:spcBef>
                          <a:spcPts val="600"/>
                        </a:spcBef>
                        <a:spcAft>
                          <a:spcPts val="0"/>
                        </a:spcAft>
                      </a:pPr>
                      <a:r>
                        <a:rPr lang="nl-NL" sz="2400"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nl-NL" sz="2400" kern="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vật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r>
                        <a:rPr lang="nl-NL"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190734"/>
                  </a:ext>
                </a:extLst>
              </a:tr>
              <a:tr h="551568">
                <a:tc>
                  <a:txBody>
                    <a:bodyPr/>
                    <a:lstStyle/>
                    <a:p>
                      <a:pPr algn="ctr" fontAlgn="base">
                        <a:lnSpc>
                          <a:spcPct val="150000"/>
                        </a:lnSpc>
                        <a:spcBef>
                          <a:spcPts val="600"/>
                        </a:spcBef>
                        <a:spcAft>
                          <a:spcPts val="0"/>
                        </a:spcAft>
                      </a:pPr>
                      <a:r>
                        <a:rPr lang="nl-NL"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Khoáng sản</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r>
                        <a:rPr lang="nl-NL"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6664848"/>
                  </a:ext>
                </a:extLst>
              </a:tr>
              <a:tr h="551568">
                <a:tc>
                  <a:txBody>
                    <a:bodyPr/>
                    <a:lstStyle/>
                    <a:p>
                      <a:pPr algn="ctr" fontAlgn="base">
                        <a:lnSpc>
                          <a:spcPct val="150000"/>
                        </a:lnSpc>
                        <a:spcBef>
                          <a:spcPts val="600"/>
                        </a:spcBef>
                        <a:spcAft>
                          <a:spcPts val="0"/>
                        </a:spcAft>
                      </a:pPr>
                      <a:r>
                        <a:rPr lang="nl-NL" sz="2400" kern="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 đảo</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r>
                        <a:rPr lang="nl-NL"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937645"/>
                  </a:ext>
                </a:extLst>
              </a:tr>
            </a:tbl>
          </a:graphicData>
        </a:graphic>
      </p:graphicFrame>
      <p:sp>
        <p:nvSpPr>
          <p:cNvPr id="6" name="TextBox 5"/>
          <p:cNvSpPr txBox="1"/>
          <p:nvPr/>
        </p:nvSpPr>
        <p:spPr>
          <a:xfrm>
            <a:off x="55984" y="37321"/>
            <a:ext cx="12136016" cy="861774"/>
          </a:xfrm>
          <a:prstGeom prst="rect">
            <a:avLst/>
          </a:prstGeom>
          <a:noFill/>
        </p:spPr>
        <p:txBody>
          <a:bodyPr wrap="square" rtlCol="0">
            <a:spAutoFit/>
          </a:bodyPr>
          <a:lstStyle/>
          <a:p>
            <a:pPr algn="ctr"/>
            <a:r>
              <a:rPr lang="en-US" sz="5000" b="1" dirty="0" smtClean="0">
                <a:solidFill>
                  <a:srgbClr val="FF0000"/>
                </a:solidFill>
                <a:latin typeface="Cambria" panose="02040503050406030204" pitchFamily="18" charset="0"/>
                <a:ea typeface="Cambria" panose="02040503050406030204" pitchFamily="18" charset="0"/>
              </a:rPr>
              <a:t>BÀI 18.</a:t>
            </a:r>
            <a:r>
              <a:rPr lang="en-US" sz="5000" b="1" dirty="0">
                <a:solidFill>
                  <a:srgbClr val="FF0000"/>
                </a:solidFill>
                <a:latin typeface="Cambria" panose="02040503050406030204" pitchFamily="18" charset="0"/>
                <a:ea typeface="Cambria" panose="02040503050406030204" pitchFamily="18" charset="0"/>
              </a:rPr>
              <a:t> </a:t>
            </a:r>
            <a:r>
              <a:rPr lang="en-US" sz="5000" b="1" dirty="0" smtClean="0">
                <a:solidFill>
                  <a:srgbClr val="002060"/>
                </a:solidFill>
                <a:latin typeface="Cambria" panose="02040503050406030204" pitchFamily="18" charset="0"/>
                <a:ea typeface="Cambria" panose="02040503050406030204" pitchFamily="18" charset="0"/>
              </a:rPr>
              <a:t>VÙNG ĐÔNG NAM BỘ</a:t>
            </a:r>
            <a:endParaRPr lang="en-US" sz="5000" b="1" dirty="0">
              <a:solidFill>
                <a:srgbClr val="002060"/>
              </a:solidFill>
              <a:latin typeface="Cambria" panose="02040503050406030204" pitchFamily="18" charset="0"/>
              <a:ea typeface="Cambria" panose="02040503050406030204" pitchFamily="18" charset="0"/>
            </a:endParaRPr>
          </a:p>
        </p:txBody>
      </p:sp>
      <p:pic>
        <p:nvPicPr>
          <p:cNvPr id="7" name="5 Minute Timer (Nho)">
            <a:hlinkClick r:id="" action="ppaction://media"/>
            <a:extLst>
              <a:ext uri="{FF2B5EF4-FFF2-40B4-BE49-F238E27FC236}">
                <a16:creationId xmlns:a16="http://schemas.microsoft.com/office/drawing/2014/main" id="{8093FFA1-2F03-4964-9439-E96DF47A79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39211" y="802929"/>
            <a:ext cx="1143001" cy="680151"/>
          </a:xfrm>
          <a:prstGeom prst="rect">
            <a:avLst/>
          </a:prstGeom>
        </p:spPr>
      </p:pic>
      <p:sp>
        <p:nvSpPr>
          <p:cNvPr id="8" name="WordArt 4"/>
          <p:cNvSpPr>
            <a:spLocks noTextEdit="1"/>
          </p:cNvSpPr>
          <p:nvPr/>
        </p:nvSpPr>
        <p:spPr>
          <a:xfrm>
            <a:off x="10363735" y="130662"/>
            <a:ext cx="1884249" cy="392906"/>
          </a:xfrm>
          <a:prstGeom prst="rect">
            <a:avLst/>
          </a:prstGeom>
        </p:spPr>
        <p:txBody>
          <a:bodyPr wrap="none" fromWordArt="1">
            <a:prstTxWarp prst="textPlain">
              <a:avLst>
                <a:gd name="adj" fmla="val 50000"/>
              </a:avLst>
            </a:prstTxWarp>
            <a:noAutofit/>
          </a:bodyPr>
          <a:lstStyle/>
          <a:p>
            <a:pPr algn="ctr" eaLnBrk="0" hangingPunct="0"/>
            <a:r>
              <a:rPr lang="en-US" sz="1200" dirty="0" smtClean="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rPr>
              <a:t>HĐ </a:t>
            </a:r>
            <a:r>
              <a:rPr lang="en-US" sz="1200" dirty="0" err="1" smtClean="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rPr>
              <a:t>Nhóm</a:t>
            </a:r>
            <a:endParaRPr lang="en-US" sz="1200" dirty="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894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childTnLst>
        </p:cTn>
      </p:par>
    </p:tnLst>
    <p:bldLst>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14400" y="313491"/>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283200" y="2024033"/>
            <a:ext cx="6197600" cy="748988"/>
          </a:xfrm>
          <a:prstGeom prst="rect">
            <a:avLst/>
          </a:prstGeom>
          <a:solidFill>
            <a:srgbClr val="FFFF00"/>
          </a:solidFill>
        </p:spPr>
        <p:txBody>
          <a:bodyPr wrap="square">
            <a:spAutoFit/>
          </a:bodyPr>
          <a:lstStyle/>
          <a:p>
            <a:r>
              <a:rPr lang="en-US" sz="4267" b="1" dirty="0">
                <a:solidFill>
                  <a:srgbClr val="FF0000"/>
                </a:solidFill>
                <a:latin typeface="Times New Roman" panose="02020603050405020304" pitchFamily="18" charset="0"/>
              </a:rPr>
              <a:t>MỞ ĐẦU/ KHỞI ĐỘNG</a:t>
            </a:r>
            <a:endParaRPr lang="en-US" sz="4267"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096000" y="2921000"/>
            <a:ext cx="2336800" cy="2262221"/>
          </a:xfrm>
          <a:prstGeom prst="ellipse">
            <a:avLst/>
          </a:prstGeom>
        </p:spPr>
      </p:pic>
    </p:spTree>
    <p:extLst>
      <p:ext uri="{BB962C8B-B14F-4D97-AF65-F5344CB8AC3E}">
        <p14:creationId xmlns:p14="http://schemas.microsoft.com/office/powerpoint/2010/main" val="35613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61076557"/>
              </p:ext>
            </p:extLst>
          </p:nvPr>
        </p:nvGraphicFramePr>
        <p:xfrm>
          <a:off x="73272" y="0"/>
          <a:ext cx="12191999" cy="6751223"/>
        </p:xfrm>
        <a:graphic>
          <a:graphicData uri="http://schemas.openxmlformats.org/drawingml/2006/table">
            <a:tbl>
              <a:tblPr firstRow="1" firstCol="1" lastRow="1" lastCol="1" bandRow="1" bandCol="1"/>
              <a:tblGrid>
                <a:gridCol w="1415561">
                  <a:extLst>
                    <a:ext uri="{9D8B030D-6E8A-4147-A177-3AD203B41FA5}">
                      <a16:colId xmlns:a16="http://schemas.microsoft.com/office/drawing/2014/main" val="1807173165"/>
                    </a:ext>
                  </a:extLst>
                </a:gridCol>
                <a:gridCol w="4911967">
                  <a:extLst>
                    <a:ext uri="{9D8B030D-6E8A-4147-A177-3AD203B41FA5}">
                      <a16:colId xmlns:a16="http://schemas.microsoft.com/office/drawing/2014/main" val="2515504491"/>
                    </a:ext>
                  </a:extLst>
                </a:gridCol>
                <a:gridCol w="5864471">
                  <a:extLst>
                    <a:ext uri="{9D8B030D-6E8A-4147-A177-3AD203B41FA5}">
                      <a16:colId xmlns:a16="http://schemas.microsoft.com/office/drawing/2014/main" val="1757353004"/>
                    </a:ext>
                  </a:extLst>
                </a:gridCol>
              </a:tblGrid>
              <a:tr h="753202">
                <a:tc>
                  <a:txBody>
                    <a:bodyPr/>
                    <a:lstStyle/>
                    <a:p>
                      <a:pPr algn="ctr">
                        <a:lnSpc>
                          <a:spcPct val="115000"/>
                        </a:lnSpc>
                        <a:spcBef>
                          <a:spcPts val="600"/>
                        </a:spcBef>
                        <a:spcAft>
                          <a:spcPts val="0"/>
                        </a:spcAft>
                      </a:pPr>
                      <a:r>
                        <a:rPr lang="vi-VN"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vi-VN" sz="2400" b="1"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tố tự nhiên</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25580"/>
                  </a:ext>
                </a:extLst>
              </a:tr>
              <a:tr h="931049">
                <a:tc>
                  <a:txBody>
                    <a:bodyPr/>
                    <a:lstStyle/>
                    <a:p>
                      <a:pPr algn="just">
                        <a:lnSpc>
                          <a:spcPct val="115000"/>
                        </a:lnSpc>
                        <a:spcBef>
                          <a:spcPts val="600"/>
                        </a:spcBef>
                        <a:spcAft>
                          <a:spcPts val="0"/>
                        </a:spcAft>
                      </a:pP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endPar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241767"/>
                  </a:ext>
                </a:extLst>
              </a:tr>
              <a:tr h="847524">
                <a:tc>
                  <a:txBody>
                    <a:bodyPr/>
                    <a:lstStyle/>
                    <a:p>
                      <a:pPr algn="just">
                        <a:lnSpc>
                          <a:spcPct val="115000"/>
                        </a:lnSpc>
                        <a:spcBef>
                          <a:spcPts val="600"/>
                        </a:spcBef>
                        <a:spcAft>
                          <a:spcPts val="0"/>
                        </a:spcAft>
                      </a:pP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hậu</a:t>
                      </a:r>
                      <a:endPar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641528"/>
                  </a:ext>
                </a:extLst>
              </a:tr>
              <a:tr h="900911">
                <a:tc>
                  <a:txBody>
                    <a:bodyPr/>
                    <a:lstStyle/>
                    <a:p>
                      <a:pPr algn="just">
                        <a:lnSpc>
                          <a:spcPct val="115000"/>
                        </a:lnSpc>
                        <a:spcBef>
                          <a:spcPts val="600"/>
                        </a:spcBef>
                        <a:spcAft>
                          <a:spcPts val="0"/>
                        </a:spcAft>
                      </a:pP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62439"/>
                  </a:ext>
                </a:extLst>
              </a:tr>
              <a:tr h="864725">
                <a:tc>
                  <a:txBody>
                    <a:bodyPr/>
                    <a:lstStyle/>
                    <a:p>
                      <a:pPr algn="just">
                        <a:lnSpc>
                          <a:spcPct val="115000"/>
                        </a:lnSpc>
                        <a:spcBef>
                          <a:spcPts val="600"/>
                        </a:spcBef>
                        <a:spcAft>
                          <a:spcPts val="0"/>
                        </a:spcAft>
                        <a:tabLst>
                          <a:tab pos="180340" algn="l"/>
                          <a:tab pos="450215" algn="l"/>
                        </a:tabLst>
                      </a:pP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6806808"/>
                  </a:ext>
                </a:extLst>
              </a:tr>
              <a:tr h="779843">
                <a:tc>
                  <a:txBody>
                    <a:bodyPr/>
                    <a:lstStyle/>
                    <a:p>
                      <a:pPr algn="just">
                        <a:lnSpc>
                          <a:spcPct val="115000"/>
                        </a:lnSpc>
                        <a:spcBef>
                          <a:spcPts val="600"/>
                        </a:spcBef>
                        <a:spcAft>
                          <a:spcPts val="0"/>
                        </a:spcAft>
                        <a:tabLst>
                          <a:tab pos="180340" algn="l"/>
                          <a:tab pos="450215" algn="l"/>
                        </a:tabLst>
                      </a:pP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endPar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tabLst>
                          <a:tab pos="180340" algn="l"/>
                          <a:tab pos="450215" algn="l"/>
                        </a:tabLs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896694"/>
                  </a:ext>
                </a:extLst>
              </a:tr>
              <a:tr h="1524518">
                <a:tc>
                  <a:txBody>
                    <a:bodyPr/>
                    <a:lstStyle/>
                    <a:p>
                      <a:pPr algn="just">
                        <a:lnSpc>
                          <a:spcPct val="115000"/>
                        </a:lnSpc>
                        <a:spcBef>
                          <a:spcPts val="600"/>
                        </a:spcBef>
                        <a:spcAft>
                          <a:spcPts val="0"/>
                        </a:spcAft>
                        <a:tabLst>
                          <a:tab pos="180340" algn="l"/>
                          <a:tab pos="450215" algn="l"/>
                        </a:tabLst>
                      </a:pPr>
                      <a:r>
                        <a:rPr lang="en-US" sz="24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đảo</a:t>
                      </a:r>
                      <a:endPar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tabLst>
                          <a:tab pos="180340" algn="l"/>
                          <a:tab pos="450215" algn="l"/>
                        </a:tabLs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75" marR="64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507943"/>
                  </a:ext>
                </a:extLst>
              </a:tr>
            </a:tbl>
          </a:graphicData>
        </a:graphic>
      </p:graphicFrame>
      <p:sp>
        <p:nvSpPr>
          <p:cNvPr id="2" name="TextBox 1"/>
          <p:cNvSpPr txBox="1"/>
          <p:nvPr/>
        </p:nvSpPr>
        <p:spPr>
          <a:xfrm>
            <a:off x="1424354" y="1019908"/>
            <a:ext cx="5275384" cy="830997"/>
          </a:xfrm>
          <a:prstGeom prst="rect">
            <a:avLst/>
          </a:prstGeom>
          <a:noFill/>
        </p:spPr>
        <p:txBody>
          <a:bodyPr wrap="square" rtlCol="0">
            <a:spAutoFit/>
          </a:bodyPr>
          <a:lstStyle/>
          <a:p>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latin typeface="Times New Roman" panose="02020603050405020304" pitchFamily="18" charset="0"/>
                <a:cs typeface="Times New Roman" panose="02020603050405020304" pitchFamily="18" charset="0"/>
              </a:rPr>
              <a: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badan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endParaRPr lang="vi-VN" sz="2400" dirty="0"/>
          </a:p>
        </p:txBody>
      </p:sp>
      <p:sp>
        <p:nvSpPr>
          <p:cNvPr id="4" name="TextBox 3"/>
          <p:cNvSpPr txBox="1"/>
          <p:nvPr/>
        </p:nvSpPr>
        <p:spPr>
          <a:xfrm>
            <a:off x="6392008" y="788509"/>
            <a:ext cx="6137030" cy="830997"/>
          </a:xfrm>
          <a:prstGeom prst="rect">
            <a:avLst/>
          </a:prstGeom>
          <a:noFill/>
        </p:spPr>
        <p:txBody>
          <a:bodyPr wrap="square" rtlCol="0">
            <a:spAutoFit/>
          </a:bodyPr>
          <a:lstStyle/>
          <a:p>
            <a:r>
              <a:rPr lang="en-US" dirty="0" smtClean="0"/>
              <a:t> </a:t>
            </a:r>
            <a:r>
              <a:rPr lang="en-US" sz="2400" dirty="0" smtClean="0">
                <a:latin typeface="Times New Roman" panose="02020603050405020304" pitchFamily="18" charset="0"/>
                <a:cs typeface="Times New Roman" panose="02020603050405020304" pitchFamily="18" charset="0"/>
              </a:rPr>
              <a:t>TL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đô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thị</a:t>
            </a:r>
            <a:r>
              <a:rPr lang="en-US" sz="2400" dirty="0" smtClean="0">
                <a:latin typeface="Times New Roman" panose="02020603050405020304" pitchFamily="18" charset="0"/>
                <a:cs typeface="Times New Roman" panose="02020603050405020304" pitchFamily="18" charset="0"/>
              </a:rPr>
              <a:t>. PT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1406769" y="2017985"/>
            <a:ext cx="5090746" cy="738664"/>
          </a:xfrm>
          <a:prstGeom prst="rect">
            <a:avLst/>
          </a:prstGeom>
          <a:noFill/>
        </p:spPr>
        <p:txBody>
          <a:bodyPr wrap="square" rtlCol="0">
            <a:spAutoFit/>
          </a:bodyPr>
          <a:lstStyle/>
          <a:p>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sp>
        <p:nvSpPr>
          <p:cNvPr id="6" name="TextBox 5"/>
          <p:cNvSpPr txBox="1"/>
          <p:nvPr/>
        </p:nvSpPr>
        <p:spPr>
          <a:xfrm>
            <a:off x="6567854" y="1833320"/>
            <a:ext cx="5624146" cy="738664"/>
          </a:xfrm>
          <a:prstGeom prst="rect">
            <a:avLst/>
          </a:prstGeom>
          <a:noFill/>
        </p:spPr>
        <p:txBody>
          <a:bodyPr wrap="square" rtlCol="0">
            <a:spAutoFit/>
          </a:bodyPr>
          <a:lstStyle/>
          <a:p>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endParaRPr lang="vi-VN" dirty="0"/>
          </a:p>
        </p:txBody>
      </p:sp>
      <p:sp>
        <p:nvSpPr>
          <p:cNvPr id="7" name="TextBox 6"/>
          <p:cNvSpPr txBox="1"/>
          <p:nvPr/>
        </p:nvSpPr>
        <p:spPr>
          <a:xfrm>
            <a:off x="1485900" y="2770125"/>
            <a:ext cx="4911971" cy="461665"/>
          </a:xfrm>
          <a:prstGeom prst="rect">
            <a:avLst/>
          </a:prstGeom>
          <a:noFill/>
        </p:spPr>
        <p:txBody>
          <a:bodyPr wrap="square" rtlCol="0">
            <a:spAutoFit/>
          </a:bodyPr>
          <a:lstStyle/>
          <a:p>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Dồi</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p>
        </p:txBody>
      </p:sp>
      <p:sp>
        <p:nvSpPr>
          <p:cNvPr id="8" name="TextBox 7"/>
          <p:cNvSpPr txBox="1"/>
          <p:nvPr/>
        </p:nvSpPr>
        <p:spPr>
          <a:xfrm>
            <a:off x="6645521" y="2756649"/>
            <a:ext cx="5372100" cy="461665"/>
          </a:xfrm>
          <a:prstGeom prst="rect">
            <a:avLst/>
          </a:prstGeom>
          <a:noFill/>
        </p:spPr>
        <p:txBody>
          <a:bodyPr wrap="square" rtlCol="0">
            <a:spAutoFit/>
          </a:bodyPr>
          <a:lstStyle/>
          <a:p>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Cung</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p>
        </p:txBody>
      </p:sp>
      <p:sp>
        <p:nvSpPr>
          <p:cNvPr id="9" name="TextBox 8"/>
          <p:cNvSpPr txBox="1"/>
          <p:nvPr/>
        </p:nvSpPr>
        <p:spPr>
          <a:xfrm>
            <a:off x="1485900" y="3546869"/>
            <a:ext cx="5081953"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quyển</a:t>
            </a:r>
            <a:endParaRPr lang="vi-VN" sz="2400" dirty="0"/>
          </a:p>
        </p:txBody>
      </p:sp>
      <p:sp>
        <p:nvSpPr>
          <p:cNvPr id="10" name="TextBox 9"/>
          <p:cNvSpPr txBox="1"/>
          <p:nvPr/>
        </p:nvSpPr>
        <p:spPr>
          <a:xfrm>
            <a:off x="7025053" y="3553607"/>
            <a:ext cx="3894992" cy="738664"/>
          </a:xfrm>
          <a:prstGeom prst="rect">
            <a:avLst/>
          </a:prstGeom>
          <a:noFill/>
        </p:spPr>
        <p:txBody>
          <a:bodyPr wrap="square" rtlCol="0">
            <a:spAutoFit/>
          </a:bodyPr>
          <a:lstStyle/>
          <a:p>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sp>
        <p:nvSpPr>
          <p:cNvPr id="11" name="TextBox 10"/>
          <p:cNvSpPr txBox="1"/>
          <p:nvPr/>
        </p:nvSpPr>
        <p:spPr>
          <a:xfrm>
            <a:off x="1556238" y="4377866"/>
            <a:ext cx="475517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lanh</a:t>
            </a:r>
            <a:r>
              <a:rPr lang="en-US" sz="2400" dirty="0" smtClean="0">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p:cNvSpPr txBox="1"/>
          <p:nvPr/>
        </p:nvSpPr>
        <p:spPr>
          <a:xfrm flipH="1">
            <a:off x="6567853" y="4429421"/>
            <a:ext cx="5827542"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Thuận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flipH="1">
            <a:off x="1485899" y="5224273"/>
            <a:ext cx="4950070" cy="1366528"/>
          </a:xfrm>
          <a:prstGeom prst="rect">
            <a:avLst/>
          </a:prstGeom>
          <a:noFill/>
        </p:spPr>
        <p:txBody>
          <a:bodyPr wrap="square" rtlCol="0">
            <a:spAutoFit/>
          </a:bodyPr>
          <a:lstStyle/>
          <a:p>
            <a:pPr algn="just">
              <a:lnSpc>
                <a:spcPct val="115000"/>
              </a:lnSpc>
              <a:spcBef>
                <a:spcPts val="600"/>
              </a:spcBef>
              <a:spcAft>
                <a:spcPts val="0"/>
              </a:spcAft>
              <a:tabLst>
                <a:tab pos="180340" algn="l"/>
                <a:tab pos="450215" algn="l"/>
              </a:tabLst>
            </a:pP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p:cNvSpPr txBox="1"/>
          <p:nvPr/>
        </p:nvSpPr>
        <p:spPr>
          <a:xfrm flipH="1">
            <a:off x="6497515" y="5208863"/>
            <a:ext cx="5694485" cy="1791260"/>
          </a:xfrm>
          <a:prstGeom prst="rect">
            <a:avLst/>
          </a:prstGeom>
          <a:noFill/>
        </p:spPr>
        <p:txBody>
          <a:bodyPr wrap="square" rtlCol="0">
            <a:spAutoFit/>
          </a:bodyPr>
          <a:lstStyle/>
          <a:p>
            <a:pPr algn="just">
              <a:lnSpc>
                <a:spcPct val="115000"/>
              </a:lnSpc>
              <a:spcBef>
                <a:spcPts val="600"/>
              </a:spcBef>
              <a:spcAft>
                <a:spcPts val="0"/>
              </a:spcAft>
            </a:pP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du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996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18435" name="Text Box 3"/>
          <p:cNvSpPr txBox="1">
            <a:spLocks noChangeArrowheads="1"/>
          </p:cNvSpPr>
          <p:nvPr/>
        </p:nvSpPr>
        <p:spPr bwMode="auto">
          <a:xfrm>
            <a:off x="1752600" y="2286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US" altLang="en-US" sz="2400"/>
          </a:p>
        </p:txBody>
      </p:sp>
      <p:sp>
        <p:nvSpPr>
          <p:cNvPr id="18436" name="Text Box 4"/>
          <p:cNvSpPr txBox="1">
            <a:spLocks noChangeArrowheads="1"/>
          </p:cNvSpPr>
          <p:nvPr/>
        </p:nvSpPr>
        <p:spPr bwMode="auto">
          <a:xfrm>
            <a:off x="1981200" y="2286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342021" name="Picture 5" descr="963-K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2" name="Picture 6" descr="Cay-Cao-su"/>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096000" y="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3" name="Picture 7" descr="DSC00758"/>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524000" y="3276600"/>
            <a:ext cx="4495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4" name="Picture 8" descr="cap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276600"/>
            <a:ext cx="457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26" name="Text Box 10"/>
          <p:cNvSpPr txBox="1">
            <a:spLocks noChangeArrowheads="1"/>
          </p:cNvSpPr>
          <p:nvPr/>
        </p:nvSpPr>
        <p:spPr bwMode="auto">
          <a:xfrm>
            <a:off x="3200400" y="457201"/>
            <a:ext cx="18288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ĐẤT BA DAN</a:t>
            </a:r>
          </a:p>
        </p:txBody>
      </p:sp>
      <p:sp>
        <p:nvSpPr>
          <p:cNvPr id="342027" name="Text Box 11"/>
          <p:cNvSpPr txBox="1">
            <a:spLocks noChangeArrowheads="1"/>
          </p:cNvSpPr>
          <p:nvPr/>
        </p:nvSpPr>
        <p:spPr bwMode="auto">
          <a:xfrm>
            <a:off x="7391400" y="457201"/>
            <a:ext cx="14478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ĐẤT XÁM</a:t>
            </a:r>
          </a:p>
        </p:txBody>
      </p:sp>
      <p:sp>
        <p:nvSpPr>
          <p:cNvPr id="342028" name="Text Box 12"/>
          <p:cNvSpPr txBox="1">
            <a:spLocks noChangeArrowheads="1"/>
          </p:cNvSpPr>
          <p:nvPr/>
        </p:nvSpPr>
        <p:spPr bwMode="auto">
          <a:xfrm>
            <a:off x="7772400" y="5334001"/>
            <a:ext cx="11430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CÀ PHÊ</a:t>
            </a:r>
          </a:p>
        </p:txBody>
      </p:sp>
      <p:sp>
        <p:nvSpPr>
          <p:cNvPr id="342029" name="Text Box 13"/>
          <p:cNvSpPr txBox="1">
            <a:spLocks noChangeArrowheads="1"/>
          </p:cNvSpPr>
          <p:nvPr/>
        </p:nvSpPr>
        <p:spPr bwMode="auto">
          <a:xfrm>
            <a:off x="3352800" y="5334001"/>
            <a:ext cx="1371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HỒ TIÊU</a:t>
            </a:r>
          </a:p>
        </p:txBody>
      </p:sp>
    </p:spTree>
    <p:extLst>
      <p:ext uri="{BB962C8B-B14F-4D97-AF65-F5344CB8AC3E}">
        <p14:creationId xmlns:p14="http://schemas.microsoft.com/office/powerpoint/2010/main" val="4256998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42021"/>
                                        </p:tgtEl>
                                        <p:attrNameLst>
                                          <p:attrName>style.visibility</p:attrName>
                                        </p:attrNameLst>
                                      </p:cBhvr>
                                      <p:to>
                                        <p:strVal val="visible"/>
                                      </p:to>
                                    </p:set>
                                    <p:anim calcmode="lin" valueType="num">
                                      <p:cBhvr>
                                        <p:cTn id="7" dur="500" fill="hold"/>
                                        <p:tgtEl>
                                          <p:spTgt spid="342021"/>
                                        </p:tgtEl>
                                        <p:attrNameLst>
                                          <p:attrName>ppt_w</p:attrName>
                                        </p:attrNameLst>
                                      </p:cBhvr>
                                      <p:tavLst>
                                        <p:tav tm="0">
                                          <p:val>
                                            <p:fltVal val="0"/>
                                          </p:val>
                                        </p:tav>
                                        <p:tav tm="100000">
                                          <p:val>
                                            <p:strVal val="#ppt_w"/>
                                          </p:val>
                                        </p:tav>
                                      </p:tavLst>
                                    </p:anim>
                                    <p:anim calcmode="lin" valueType="num">
                                      <p:cBhvr>
                                        <p:cTn id="8" dur="500" fill="hold"/>
                                        <p:tgtEl>
                                          <p:spTgt spid="34202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42022"/>
                                        </p:tgtEl>
                                        <p:attrNameLst>
                                          <p:attrName>style.visibility</p:attrName>
                                        </p:attrNameLst>
                                      </p:cBhvr>
                                      <p:to>
                                        <p:strVal val="visible"/>
                                      </p:to>
                                    </p:set>
                                    <p:anim calcmode="lin" valueType="num">
                                      <p:cBhvr>
                                        <p:cTn id="12" dur="500" fill="hold"/>
                                        <p:tgtEl>
                                          <p:spTgt spid="342022"/>
                                        </p:tgtEl>
                                        <p:attrNameLst>
                                          <p:attrName>ppt_w</p:attrName>
                                        </p:attrNameLst>
                                      </p:cBhvr>
                                      <p:tavLst>
                                        <p:tav tm="0">
                                          <p:val>
                                            <p:fltVal val="0"/>
                                          </p:val>
                                        </p:tav>
                                        <p:tav tm="100000">
                                          <p:val>
                                            <p:strVal val="#ppt_w"/>
                                          </p:val>
                                        </p:tav>
                                      </p:tavLst>
                                    </p:anim>
                                    <p:anim calcmode="lin" valueType="num">
                                      <p:cBhvr>
                                        <p:cTn id="13" dur="500" fill="hold"/>
                                        <p:tgtEl>
                                          <p:spTgt spid="34202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42024"/>
                                        </p:tgtEl>
                                        <p:attrNameLst>
                                          <p:attrName>style.visibility</p:attrName>
                                        </p:attrNameLst>
                                      </p:cBhvr>
                                      <p:to>
                                        <p:strVal val="visible"/>
                                      </p:to>
                                    </p:set>
                                    <p:anim calcmode="lin" valueType="num">
                                      <p:cBhvr>
                                        <p:cTn id="17" dur="500" fill="hold"/>
                                        <p:tgtEl>
                                          <p:spTgt spid="342024"/>
                                        </p:tgtEl>
                                        <p:attrNameLst>
                                          <p:attrName>ppt_w</p:attrName>
                                        </p:attrNameLst>
                                      </p:cBhvr>
                                      <p:tavLst>
                                        <p:tav tm="0">
                                          <p:val>
                                            <p:fltVal val="0"/>
                                          </p:val>
                                        </p:tav>
                                        <p:tav tm="100000">
                                          <p:val>
                                            <p:strVal val="#ppt_w"/>
                                          </p:val>
                                        </p:tav>
                                      </p:tavLst>
                                    </p:anim>
                                    <p:anim calcmode="lin" valueType="num">
                                      <p:cBhvr>
                                        <p:cTn id="18" dur="500" fill="hold"/>
                                        <p:tgtEl>
                                          <p:spTgt spid="34202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42023"/>
                                        </p:tgtEl>
                                        <p:attrNameLst>
                                          <p:attrName>style.visibility</p:attrName>
                                        </p:attrNameLst>
                                      </p:cBhvr>
                                      <p:to>
                                        <p:strVal val="visible"/>
                                      </p:to>
                                    </p:set>
                                    <p:anim calcmode="lin" valueType="num">
                                      <p:cBhvr>
                                        <p:cTn id="22" dur="500" fill="hold"/>
                                        <p:tgtEl>
                                          <p:spTgt spid="342023"/>
                                        </p:tgtEl>
                                        <p:attrNameLst>
                                          <p:attrName>ppt_w</p:attrName>
                                        </p:attrNameLst>
                                      </p:cBhvr>
                                      <p:tavLst>
                                        <p:tav tm="0">
                                          <p:val>
                                            <p:fltVal val="0"/>
                                          </p:val>
                                        </p:tav>
                                        <p:tav tm="100000">
                                          <p:val>
                                            <p:strVal val="#ppt_w"/>
                                          </p:val>
                                        </p:tav>
                                      </p:tavLst>
                                    </p:anim>
                                    <p:anim calcmode="lin" valueType="num">
                                      <p:cBhvr>
                                        <p:cTn id="23" dur="500" fill="hold"/>
                                        <p:tgtEl>
                                          <p:spTgt spid="342023"/>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9" presetClass="entr" presetSubtype="0" fill="hold" grpId="0" nodeType="afterEffect">
                                  <p:stCondLst>
                                    <p:cond delay="0"/>
                                  </p:stCondLst>
                                  <p:childTnLst>
                                    <p:set>
                                      <p:cBhvr>
                                        <p:cTn id="26" dur="1" fill="hold">
                                          <p:stCondLst>
                                            <p:cond delay="0"/>
                                          </p:stCondLst>
                                        </p:cTn>
                                        <p:tgtEl>
                                          <p:spTgt spid="342026"/>
                                        </p:tgtEl>
                                        <p:attrNameLst>
                                          <p:attrName>style.visibility</p:attrName>
                                        </p:attrNameLst>
                                      </p:cBhvr>
                                      <p:to>
                                        <p:strVal val="visible"/>
                                      </p:to>
                                    </p:set>
                                    <p:anim calcmode="lin" valueType="num">
                                      <p:cBhvr>
                                        <p:cTn id="27" dur="1000" fill="hold"/>
                                        <p:tgtEl>
                                          <p:spTgt spid="342026"/>
                                        </p:tgtEl>
                                        <p:attrNameLst>
                                          <p:attrName>ppt_x</p:attrName>
                                        </p:attrNameLst>
                                      </p:cBhvr>
                                      <p:tavLst>
                                        <p:tav tm="0">
                                          <p:val>
                                            <p:strVal val="#ppt_x-.2"/>
                                          </p:val>
                                        </p:tav>
                                        <p:tav tm="100000">
                                          <p:val>
                                            <p:strVal val="#ppt_x"/>
                                          </p:val>
                                        </p:tav>
                                      </p:tavLst>
                                    </p:anim>
                                    <p:anim calcmode="lin" valueType="num">
                                      <p:cBhvr>
                                        <p:cTn id="28" dur="1000" fill="hold"/>
                                        <p:tgtEl>
                                          <p:spTgt spid="34202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42026"/>
                                        </p:tgtEl>
                                      </p:cBhvr>
                                    </p:animEffect>
                                  </p:childTnLst>
                                </p:cTn>
                              </p:par>
                            </p:childTnLst>
                          </p:cTn>
                        </p:par>
                        <p:par>
                          <p:cTn id="30" fill="hold" nodeType="afterGroup">
                            <p:stCondLst>
                              <p:cond delay="3000"/>
                            </p:stCondLst>
                            <p:childTnLst>
                              <p:par>
                                <p:cTn id="31" presetID="29" presetClass="entr" presetSubtype="0" fill="hold" grpId="0" nodeType="afterEffect">
                                  <p:stCondLst>
                                    <p:cond delay="0"/>
                                  </p:stCondLst>
                                  <p:childTnLst>
                                    <p:set>
                                      <p:cBhvr>
                                        <p:cTn id="32" dur="1" fill="hold">
                                          <p:stCondLst>
                                            <p:cond delay="0"/>
                                          </p:stCondLst>
                                        </p:cTn>
                                        <p:tgtEl>
                                          <p:spTgt spid="342027"/>
                                        </p:tgtEl>
                                        <p:attrNameLst>
                                          <p:attrName>style.visibility</p:attrName>
                                        </p:attrNameLst>
                                      </p:cBhvr>
                                      <p:to>
                                        <p:strVal val="visible"/>
                                      </p:to>
                                    </p:set>
                                    <p:anim calcmode="lin" valueType="num">
                                      <p:cBhvr>
                                        <p:cTn id="33" dur="1000" fill="hold"/>
                                        <p:tgtEl>
                                          <p:spTgt spid="342027"/>
                                        </p:tgtEl>
                                        <p:attrNameLst>
                                          <p:attrName>ppt_x</p:attrName>
                                        </p:attrNameLst>
                                      </p:cBhvr>
                                      <p:tavLst>
                                        <p:tav tm="0">
                                          <p:val>
                                            <p:strVal val="#ppt_x-.2"/>
                                          </p:val>
                                        </p:tav>
                                        <p:tav tm="100000">
                                          <p:val>
                                            <p:strVal val="#ppt_x"/>
                                          </p:val>
                                        </p:tav>
                                      </p:tavLst>
                                    </p:anim>
                                    <p:anim calcmode="lin" valueType="num">
                                      <p:cBhvr>
                                        <p:cTn id="34" dur="1000" fill="hold"/>
                                        <p:tgtEl>
                                          <p:spTgt spid="34202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42027"/>
                                        </p:tgtEl>
                                      </p:cBhvr>
                                    </p:animEffect>
                                  </p:childTnLst>
                                </p:cTn>
                              </p:par>
                            </p:childTnLst>
                          </p:cTn>
                        </p:par>
                        <p:par>
                          <p:cTn id="36" fill="hold" nodeType="afterGroup">
                            <p:stCondLst>
                              <p:cond delay="4000"/>
                            </p:stCondLst>
                            <p:childTnLst>
                              <p:par>
                                <p:cTn id="37" presetID="29" presetClass="entr" presetSubtype="0" fill="hold" grpId="0" nodeType="afterEffect">
                                  <p:stCondLst>
                                    <p:cond delay="0"/>
                                  </p:stCondLst>
                                  <p:childTnLst>
                                    <p:set>
                                      <p:cBhvr>
                                        <p:cTn id="38" dur="1" fill="hold">
                                          <p:stCondLst>
                                            <p:cond delay="0"/>
                                          </p:stCondLst>
                                        </p:cTn>
                                        <p:tgtEl>
                                          <p:spTgt spid="342028"/>
                                        </p:tgtEl>
                                        <p:attrNameLst>
                                          <p:attrName>style.visibility</p:attrName>
                                        </p:attrNameLst>
                                      </p:cBhvr>
                                      <p:to>
                                        <p:strVal val="visible"/>
                                      </p:to>
                                    </p:set>
                                    <p:anim calcmode="lin" valueType="num">
                                      <p:cBhvr>
                                        <p:cTn id="39" dur="1000" fill="hold"/>
                                        <p:tgtEl>
                                          <p:spTgt spid="342028"/>
                                        </p:tgtEl>
                                        <p:attrNameLst>
                                          <p:attrName>ppt_x</p:attrName>
                                        </p:attrNameLst>
                                      </p:cBhvr>
                                      <p:tavLst>
                                        <p:tav tm="0">
                                          <p:val>
                                            <p:strVal val="#ppt_x-.2"/>
                                          </p:val>
                                        </p:tav>
                                        <p:tav tm="100000">
                                          <p:val>
                                            <p:strVal val="#ppt_x"/>
                                          </p:val>
                                        </p:tav>
                                      </p:tavLst>
                                    </p:anim>
                                    <p:anim calcmode="lin" valueType="num">
                                      <p:cBhvr>
                                        <p:cTn id="40" dur="1000" fill="hold"/>
                                        <p:tgtEl>
                                          <p:spTgt spid="342028"/>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42028"/>
                                        </p:tgtEl>
                                      </p:cBhvr>
                                    </p:animEffect>
                                  </p:childTnLst>
                                </p:cTn>
                              </p:par>
                            </p:childTnLst>
                          </p:cTn>
                        </p:par>
                        <p:par>
                          <p:cTn id="42" fill="hold" nodeType="afterGroup">
                            <p:stCondLst>
                              <p:cond delay="5000"/>
                            </p:stCondLst>
                            <p:childTnLst>
                              <p:par>
                                <p:cTn id="43" presetID="29" presetClass="entr" presetSubtype="0" fill="hold" grpId="0" nodeType="afterEffect">
                                  <p:stCondLst>
                                    <p:cond delay="0"/>
                                  </p:stCondLst>
                                  <p:childTnLst>
                                    <p:set>
                                      <p:cBhvr>
                                        <p:cTn id="44" dur="1" fill="hold">
                                          <p:stCondLst>
                                            <p:cond delay="0"/>
                                          </p:stCondLst>
                                        </p:cTn>
                                        <p:tgtEl>
                                          <p:spTgt spid="342029"/>
                                        </p:tgtEl>
                                        <p:attrNameLst>
                                          <p:attrName>style.visibility</p:attrName>
                                        </p:attrNameLst>
                                      </p:cBhvr>
                                      <p:to>
                                        <p:strVal val="visible"/>
                                      </p:to>
                                    </p:set>
                                    <p:anim calcmode="lin" valueType="num">
                                      <p:cBhvr>
                                        <p:cTn id="45" dur="1000" fill="hold"/>
                                        <p:tgtEl>
                                          <p:spTgt spid="342029"/>
                                        </p:tgtEl>
                                        <p:attrNameLst>
                                          <p:attrName>ppt_x</p:attrName>
                                        </p:attrNameLst>
                                      </p:cBhvr>
                                      <p:tavLst>
                                        <p:tav tm="0">
                                          <p:val>
                                            <p:strVal val="#ppt_x-.2"/>
                                          </p:val>
                                        </p:tav>
                                        <p:tav tm="100000">
                                          <p:val>
                                            <p:strVal val="#ppt_x"/>
                                          </p:val>
                                        </p:tav>
                                      </p:tavLst>
                                    </p:anim>
                                    <p:anim calcmode="lin" valueType="num">
                                      <p:cBhvr>
                                        <p:cTn id="46" dur="1000" fill="hold"/>
                                        <p:tgtEl>
                                          <p:spTgt spid="342029"/>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42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6" grpId="0" animBg="1"/>
      <p:bldP spid="342027" grpId="0" animBg="1"/>
      <p:bldP spid="342028" grpId="0" animBg="1"/>
      <p:bldP spid="3420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anh_2hnhjh"/>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248400" y="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7" name="Picture 3" descr="danh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81400"/>
            <a:ext cx="4648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8" name="Picture 4" descr="20864355-images1847132_images1806056_tauca"/>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1524000" y="0"/>
            <a:ext cx="4648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9" name="Picture 5" descr="vungtau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81400"/>
            <a:ext cx="441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0" name="Text Box 6"/>
          <p:cNvSpPr txBox="1">
            <a:spLocks noChangeArrowheads="1"/>
          </p:cNvSpPr>
          <p:nvPr/>
        </p:nvSpPr>
        <p:spPr bwMode="auto">
          <a:xfrm>
            <a:off x="4572000" y="3200401"/>
            <a:ext cx="30480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dirty="0" err="1" smtClean="0">
                <a:solidFill>
                  <a:srgbClr val="000066"/>
                </a:solidFill>
                <a:latin typeface="Times New Roman" panose="02020603050405020304" pitchFamily="18" charset="0"/>
              </a:rPr>
              <a:t>Biển</a:t>
            </a:r>
            <a:r>
              <a:rPr lang="en-US" altLang="en-US" sz="2400" b="1" dirty="0" smtClean="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nhiều</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hải</a:t>
            </a:r>
            <a:r>
              <a:rPr lang="en-US" altLang="en-US" sz="2400" b="1" dirty="0">
                <a:solidFill>
                  <a:srgbClr val="000066"/>
                </a:solidFill>
                <a:latin typeface="Times New Roman" panose="02020603050405020304" pitchFamily="18" charset="0"/>
              </a:rPr>
              <a:t> </a:t>
            </a:r>
            <a:r>
              <a:rPr lang="en-US" altLang="en-US" sz="2400" b="1" dirty="0" err="1" smtClean="0">
                <a:solidFill>
                  <a:srgbClr val="000066"/>
                </a:solidFill>
                <a:latin typeface="Times New Roman" panose="02020603050405020304" pitchFamily="18" charset="0"/>
              </a:rPr>
              <a:t>sản</a:t>
            </a:r>
            <a:r>
              <a:rPr lang="en-US" altLang="en-US" sz="2800" b="1" dirty="0" smtClean="0">
                <a:solidFill>
                  <a:srgbClr val="000066"/>
                </a:solidFill>
                <a:latin typeface="Times New Roman" panose="02020603050405020304" pitchFamily="18" charset="0"/>
              </a:rPr>
              <a:t> </a:t>
            </a:r>
            <a:endParaRPr lang="en-US" altLang="en-US" sz="2800" b="1" dirty="0">
              <a:solidFill>
                <a:srgbClr val="000066"/>
              </a:solidFill>
              <a:latin typeface="Times New Roman" panose="02020603050405020304" pitchFamily="18" charset="0"/>
            </a:endParaRPr>
          </a:p>
        </p:txBody>
      </p:sp>
    </p:spTree>
    <p:extLst>
      <p:ext uri="{BB962C8B-B14F-4D97-AF65-F5344CB8AC3E}">
        <p14:creationId xmlns:p14="http://schemas.microsoft.com/office/powerpoint/2010/main" val="223632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303108"/>
                                        </p:tgtEl>
                                        <p:attrNameLst>
                                          <p:attrName>style.visibility</p:attrName>
                                        </p:attrNameLst>
                                      </p:cBhvr>
                                      <p:to>
                                        <p:strVal val="visible"/>
                                      </p:to>
                                    </p:set>
                                    <p:animEffect transition="in" filter="strips(downRight)">
                                      <p:cBhvr>
                                        <p:cTn id="7" dur="500"/>
                                        <p:tgtEl>
                                          <p:spTgt spid="303108"/>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303106"/>
                                        </p:tgtEl>
                                        <p:attrNameLst>
                                          <p:attrName>style.visibility</p:attrName>
                                        </p:attrNameLst>
                                      </p:cBhvr>
                                      <p:to>
                                        <p:strVal val="visible"/>
                                      </p:to>
                                    </p:set>
                                    <p:animEffect transition="in" filter="strips(downRight)">
                                      <p:cBhvr>
                                        <p:cTn id="11" dur="500"/>
                                        <p:tgtEl>
                                          <p:spTgt spid="303106"/>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303109"/>
                                        </p:tgtEl>
                                        <p:attrNameLst>
                                          <p:attrName>style.visibility</p:attrName>
                                        </p:attrNameLst>
                                      </p:cBhvr>
                                      <p:to>
                                        <p:strVal val="visible"/>
                                      </p:to>
                                    </p:set>
                                    <p:animEffect transition="in" filter="strips(downRight)">
                                      <p:cBhvr>
                                        <p:cTn id="15" dur="500"/>
                                        <p:tgtEl>
                                          <p:spTgt spid="303109"/>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303107"/>
                                        </p:tgtEl>
                                        <p:attrNameLst>
                                          <p:attrName>style.visibility</p:attrName>
                                        </p:attrNameLst>
                                      </p:cBhvr>
                                      <p:to>
                                        <p:strVal val="visible"/>
                                      </p:to>
                                    </p:set>
                                    <p:animEffect transition="in" filter="strips(downRight)">
                                      <p:cBhvr>
                                        <p:cTn id="19" dur="500"/>
                                        <p:tgtEl>
                                          <p:spTgt spid="3031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303110"/>
                                        </p:tgtEl>
                                        <p:attrNameLst>
                                          <p:attrName>style.visibility</p:attrName>
                                        </p:attrNameLst>
                                      </p:cBhvr>
                                      <p:to>
                                        <p:strVal val="visible"/>
                                      </p:to>
                                    </p:set>
                                    <p:anim calcmode="discrete" valueType="clr">
                                      <p:cBhvr override="childStyle">
                                        <p:cTn id="24" dur="80"/>
                                        <p:tgtEl>
                                          <p:spTgt spid="30311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03110"/>
                                        </p:tgtEl>
                                        <p:attrNameLst>
                                          <p:attrName>fillcolor</p:attrName>
                                        </p:attrNameLst>
                                      </p:cBhvr>
                                      <p:tavLst>
                                        <p:tav tm="0">
                                          <p:val>
                                            <p:clrVal>
                                              <a:schemeClr val="accent2"/>
                                            </p:clrVal>
                                          </p:val>
                                        </p:tav>
                                        <p:tav tm="50000">
                                          <p:val>
                                            <p:clrVal>
                                              <a:schemeClr val="hlink"/>
                                            </p:clrVal>
                                          </p:val>
                                        </p:tav>
                                      </p:tavLst>
                                    </p:anim>
                                    <p:set>
                                      <p:cBhvr>
                                        <p:cTn id="26" dur="80"/>
                                        <p:tgtEl>
                                          <p:spTgt spid="3031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24579" name="Text Box 3"/>
          <p:cNvSpPr txBox="1">
            <a:spLocks noChangeArrowheads="1"/>
          </p:cNvSpPr>
          <p:nvPr/>
        </p:nvSpPr>
        <p:spPr bwMode="auto">
          <a:xfrm>
            <a:off x="1752600" y="2286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US" altLang="en-US" sz="2400"/>
          </a:p>
        </p:txBody>
      </p:sp>
      <p:sp>
        <p:nvSpPr>
          <p:cNvPr id="24580" name="Text Box 4"/>
          <p:cNvSpPr txBox="1">
            <a:spLocks noChangeArrowheads="1"/>
          </p:cNvSpPr>
          <p:nvPr/>
        </p:nvSpPr>
        <p:spPr bwMode="auto">
          <a:xfrm>
            <a:off x="1981200" y="2286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300043" name="Picture 11" descr="daukhi"/>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5240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5" name="Picture 13" descr="8BHT0188_140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7" name="Picture 15" descr="04012011Thang02130404820"/>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09600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9" name="Picture 17" descr="ImageView"/>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6096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50" name="Text Box 18"/>
          <p:cNvSpPr txBox="1">
            <a:spLocks noChangeArrowheads="1"/>
          </p:cNvSpPr>
          <p:nvPr/>
        </p:nvSpPr>
        <p:spPr bwMode="auto">
          <a:xfrm>
            <a:off x="3505200" y="3124200"/>
            <a:ext cx="4191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r>
              <a:rPr lang="en-US" altLang="en-US" sz="2400" b="1" dirty="0" err="1">
                <a:solidFill>
                  <a:srgbClr val="000066"/>
                </a:solidFill>
                <a:latin typeface="Times New Roman" panose="02020603050405020304" pitchFamily="18" charset="0"/>
              </a:rPr>
              <a:t>D</a:t>
            </a:r>
            <a:r>
              <a:rPr lang="en-US" altLang="en-US" sz="2400" b="1" dirty="0" err="1" smtClean="0">
                <a:solidFill>
                  <a:srgbClr val="000066"/>
                </a:solidFill>
                <a:latin typeface="Times New Roman" panose="02020603050405020304" pitchFamily="18" charset="0"/>
              </a:rPr>
              <a:t>ầu</a:t>
            </a:r>
            <a:r>
              <a:rPr lang="en-US" altLang="en-US" sz="2400" b="1" dirty="0" smtClean="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khí</a:t>
            </a:r>
            <a:r>
              <a:rPr lang="en-US" altLang="en-US" sz="2400" b="1" dirty="0">
                <a:solidFill>
                  <a:srgbClr val="000066"/>
                </a:solidFill>
                <a:latin typeface="Times New Roman" panose="02020603050405020304" pitchFamily="18" charset="0"/>
              </a:rPr>
              <a:t> ở </a:t>
            </a:r>
            <a:r>
              <a:rPr lang="en-US" altLang="en-US" sz="2400" b="1" dirty="0" err="1">
                <a:solidFill>
                  <a:srgbClr val="000066"/>
                </a:solidFill>
                <a:latin typeface="Times New Roman" panose="02020603050405020304" pitchFamily="18" charset="0"/>
              </a:rPr>
              <a:t>thềm</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lục</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địa</a:t>
            </a:r>
            <a:r>
              <a:rPr lang="en-US" altLang="en-US" sz="2400" b="1" dirty="0">
                <a:solidFill>
                  <a:srgbClr val="000066"/>
                </a:solidFill>
                <a:latin typeface="Times New Roman" panose="02020603050405020304" pitchFamily="18" charset="0"/>
              </a:rPr>
              <a:t>.</a:t>
            </a:r>
          </a:p>
        </p:txBody>
      </p:sp>
    </p:spTree>
    <p:extLst>
      <p:ext uri="{BB962C8B-B14F-4D97-AF65-F5344CB8AC3E}">
        <p14:creationId xmlns:p14="http://schemas.microsoft.com/office/powerpoint/2010/main" val="713990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300043"/>
                                        </p:tgtEl>
                                        <p:attrNameLst>
                                          <p:attrName>style.visibility</p:attrName>
                                        </p:attrNameLst>
                                      </p:cBhvr>
                                      <p:to>
                                        <p:strVal val="visible"/>
                                      </p:to>
                                    </p:set>
                                    <p:animEffect transition="in" filter="strips(downRight)">
                                      <p:cBhvr>
                                        <p:cTn id="7" dur="500"/>
                                        <p:tgtEl>
                                          <p:spTgt spid="300043"/>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300049"/>
                                        </p:tgtEl>
                                        <p:attrNameLst>
                                          <p:attrName>style.visibility</p:attrName>
                                        </p:attrNameLst>
                                      </p:cBhvr>
                                      <p:to>
                                        <p:strVal val="visible"/>
                                      </p:to>
                                    </p:set>
                                    <p:animEffect transition="in" filter="strips(downRight)">
                                      <p:cBhvr>
                                        <p:cTn id="11" dur="500"/>
                                        <p:tgtEl>
                                          <p:spTgt spid="300049"/>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300047"/>
                                        </p:tgtEl>
                                        <p:attrNameLst>
                                          <p:attrName>style.visibility</p:attrName>
                                        </p:attrNameLst>
                                      </p:cBhvr>
                                      <p:to>
                                        <p:strVal val="visible"/>
                                      </p:to>
                                    </p:set>
                                    <p:animEffect transition="in" filter="strips(downRight)">
                                      <p:cBhvr>
                                        <p:cTn id="15" dur="500"/>
                                        <p:tgtEl>
                                          <p:spTgt spid="300047"/>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300045"/>
                                        </p:tgtEl>
                                        <p:attrNameLst>
                                          <p:attrName>style.visibility</p:attrName>
                                        </p:attrNameLst>
                                      </p:cBhvr>
                                      <p:to>
                                        <p:strVal val="visible"/>
                                      </p:to>
                                    </p:set>
                                    <p:animEffect transition="in" filter="strips(downRight)">
                                      <p:cBhvr>
                                        <p:cTn id="19" dur="500"/>
                                        <p:tgtEl>
                                          <p:spTgt spid="30004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300050"/>
                                        </p:tgtEl>
                                        <p:attrNameLst>
                                          <p:attrName>style.visibility</p:attrName>
                                        </p:attrNameLst>
                                      </p:cBhvr>
                                      <p:to>
                                        <p:strVal val="visible"/>
                                      </p:to>
                                    </p:set>
                                    <p:anim calcmode="discrete" valueType="clr">
                                      <p:cBhvr override="childStyle">
                                        <p:cTn id="24" dur="80"/>
                                        <p:tgtEl>
                                          <p:spTgt spid="30005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00050"/>
                                        </p:tgtEl>
                                        <p:attrNameLst>
                                          <p:attrName>fillcolor</p:attrName>
                                        </p:attrNameLst>
                                      </p:cBhvr>
                                      <p:tavLst>
                                        <p:tav tm="0">
                                          <p:val>
                                            <p:clrVal>
                                              <a:schemeClr val="accent2"/>
                                            </p:clrVal>
                                          </p:val>
                                        </p:tav>
                                        <p:tav tm="50000">
                                          <p:val>
                                            <p:clrVal>
                                              <a:schemeClr val="hlink"/>
                                            </p:clrVal>
                                          </p:val>
                                        </p:tav>
                                      </p:tavLst>
                                    </p:anim>
                                    <p:set>
                                      <p:cBhvr>
                                        <p:cTn id="26" dur="80"/>
                                        <p:tgtEl>
                                          <p:spTgt spid="3000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8" name="Picture 12" descr="BaRiavungtau"/>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524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10" name="Picture 14" descr="du-lich-vtau-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61722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12" name="Picture 16" descr="84_44_1351244803_27_hotram1351241618_340x250"/>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17220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13" name="Picture 17" descr="bien_Dam_Trau"/>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52400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14" name="Text Box 18"/>
          <p:cNvSpPr txBox="1">
            <a:spLocks noChangeArrowheads="1"/>
          </p:cNvSpPr>
          <p:nvPr/>
        </p:nvSpPr>
        <p:spPr bwMode="auto">
          <a:xfrm>
            <a:off x="4812323" y="3238500"/>
            <a:ext cx="2872154"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dirty="0" err="1">
                <a:solidFill>
                  <a:srgbClr val="000066"/>
                </a:solidFill>
                <a:latin typeface="Times New Roman" panose="02020603050405020304" pitchFamily="18" charset="0"/>
              </a:rPr>
              <a:t>Nhiều</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bãi</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biển</a:t>
            </a:r>
            <a:r>
              <a:rPr lang="en-US" altLang="en-US" sz="2400" b="1" dirty="0">
                <a:solidFill>
                  <a:srgbClr val="000066"/>
                </a:solidFill>
                <a:latin typeface="Times New Roman" panose="02020603050405020304" pitchFamily="18" charset="0"/>
              </a:rPr>
              <a:t> </a:t>
            </a:r>
            <a:r>
              <a:rPr lang="en-US" altLang="en-US" sz="2400" b="1" dirty="0" err="1" smtClean="0">
                <a:solidFill>
                  <a:srgbClr val="000066"/>
                </a:solidFill>
                <a:latin typeface="Times New Roman" panose="02020603050405020304" pitchFamily="18" charset="0"/>
              </a:rPr>
              <a:t>đẹp</a:t>
            </a:r>
            <a:endParaRPr lang="en-US" altLang="en-US" sz="2400" b="1" dirty="0">
              <a:solidFill>
                <a:srgbClr val="000066"/>
              </a:solidFill>
              <a:latin typeface="Times New Roman" panose="02020603050405020304" pitchFamily="18" charset="0"/>
            </a:endParaRPr>
          </a:p>
        </p:txBody>
      </p:sp>
    </p:spTree>
    <p:extLst>
      <p:ext uri="{BB962C8B-B14F-4D97-AF65-F5344CB8AC3E}">
        <p14:creationId xmlns:p14="http://schemas.microsoft.com/office/powerpoint/2010/main" val="3352479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234508"/>
                                        </p:tgtEl>
                                        <p:attrNameLst>
                                          <p:attrName>style.visibility</p:attrName>
                                        </p:attrNameLst>
                                      </p:cBhvr>
                                      <p:to>
                                        <p:strVal val="visible"/>
                                      </p:to>
                                    </p:set>
                                    <p:animEffect transition="in" filter="strips(downRight)">
                                      <p:cBhvr>
                                        <p:cTn id="7" dur="500"/>
                                        <p:tgtEl>
                                          <p:spTgt spid="234508"/>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234510"/>
                                        </p:tgtEl>
                                        <p:attrNameLst>
                                          <p:attrName>style.visibility</p:attrName>
                                        </p:attrNameLst>
                                      </p:cBhvr>
                                      <p:to>
                                        <p:strVal val="visible"/>
                                      </p:to>
                                    </p:set>
                                    <p:animEffect transition="in" filter="strips(downRight)">
                                      <p:cBhvr>
                                        <p:cTn id="11" dur="500"/>
                                        <p:tgtEl>
                                          <p:spTgt spid="234510"/>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234512"/>
                                        </p:tgtEl>
                                        <p:attrNameLst>
                                          <p:attrName>style.visibility</p:attrName>
                                        </p:attrNameLst>
                                      </p:cBhvr>
                                      <p:to>
                                        <p:strVal val="visible"/>
                                      </p:to>
                                    </p:set>
                                    <p:animEffect transition="in" filter="strips(downRight)">
                                      <p:cBhvr>
                                        <p:cTn id="15" dur="500"/>
                                        <p:tgtEl>
                                          <p:spTgt spid="234512"/>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234513"/>
                                        </p:tgtEl>
                                        <p:attrNameLst>
                                          <p:attrName>style.visibility</p:attrName>
                                        </p:attrNameLst>
                                      </p:cBhvr>
                                      <p:to>
                                        <p:strVal val="visible"/>
                                      </p:to>
                                    </p:set>
                                    <p:animEffect transition="in" filter="strips(downRight)">
                                      <p:cBhvr>
                                        <p:cTn id="19" dur="500"/>
                                        <p:tgtEl>
                                          <p:spTgt spid="2345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234514"/>
                                        </p:tgtEl>
                                        <p:attrNameLst>
                                          <p:attrName>style.visibility</p:attrName>
                                        </p:attrNameLst>
                                      </p:cBhvr>
                                      <p:to>
                                        <p:strVal val="visible"/>
                                      </p:to>
                                    </p:set>
                                    <p:anim calcmode="discrete" valueType="clr">
                                      <p:cBhvr override="childStyle">
                                        <p:cTn id="24" dur="80"/>
                                        <p:tgtEl>
                                          <p:spTgt spid="23451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34514"/>
                                        </p:tgtEl>
                                        <p:attrNameLst>
                                          <p:attrName>fillcolor</p:attrName>
                                        </p:attrNameLst>
                                      </p:cBhvr>
                                      <p:tavLst>
                                        <p:tav tm="0">
                                          <p:val>
                                            <p:clrVal>
                                              <a:schemeClr val="accent2"/>
                                            </p:clrVal>
                                          </p:val>
                                        </p:tav>
                                        <p:tav tm="50000">
                                          <p:val>
                                            <p:clrVal>
                                              <a:schemeClr val="hlink"/>
                                            </p:clrVal>
                                          </p:val>
                                        </p:tav>
                                      </p:tavLst>
                                    </p:anim>
                                    <p:set>
                                      <p:cBhvr>
                                        <p:cTn id="26" dur="80"/>
                                        <p:tgtEl>
                                          <p:spTgt spid="234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82890" y="6332074"/>
            <a:ext cx="2743200" cy="365125"/>
          </a:xfrm>
        </p:spPr>
        <p:txBody>
          <a:bodyPr/>
          <a:lstStyle/>
          <a:p>
            <a:fld id="{9EC71654-96A5-4280-94F3-931C61A9F92C}" type="slidenum">
              <a:rPr lang="en-US" noProof="0" smtClean="0"/>
              <a:t>25</a:t>
            </a:fld>
            <a:endParaRPr lang="en-US" noProof="0"/>
          </a:p>
        </p:txBody>
      </p:sp>
      <p:sp>
        <p:nvSpPr>
          <p:cNvPr id="4" name="Rectangle 3"/>
          <p:cNvSpPr/>
          <p:nvPr/>
        </p:nvSpPr>
        <p:spPr>
          <a:xfrm>
            <a:off x="326571" y="2080726"/>
            <a:ext cx="9977764" cy="3046988"/>
          </a:xfrm>
          <a:prstGeom prst="rect">
            <a:avLst/>
          </a:prstGeom>
        </p:spPr>
        <p:txBody>
          <a:bodyPr wrap="square">
            <a:spAutoFit/>
          </a:bodyPr>
          <a:lstStyle/>
          <a:p>
            <a:r>
              <a:rPr lang="vi-VN" sz="2800" dirty="0" smtClean="0">
                <a:latin typeface="Times New Roman" panose="02020603050405020304" pitchFamily="18" charset="0"/>
                <a:cs typeface="Times New Roman" panose="02020603050405020304" pitchFamily="18" charset="0"/>
              </a:rPr>
              <a:t>b. Hạn chế:</a:t>
            </a:r>
          </a:p>
          <a:p>
            <a:pPr marL="342900" indent="-342900">
              <a:buFontTx/>
              <a:buChar char="-"/>
            </a:pPr>
            <a:r>
              <a:rPr lang="vi-VN" sz="2800" dirty="0" smtClean="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ó</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mùa khô kéo dài (từ 4 – 5 tháng) nên thường xảy ra tình trạng thiếu nước cho sản xuất và sinh hoạt. </a:t>
            </a:r>
            <a:endParaRPr lang="vi-VN" sz="2800" dirty="0" smtClean="0">
              <a:latin typeface="Times New Roman" panose="02020603050405020304" pitchFamily="18" charset="0"/>
              <a:cs typeface="Times New Roman" panose="02020603050405020304" pitchFamily="18" charset="0"/>
            </a:endParaRPr>
          </a:p>
          <a:p>
            <a:pPr marL="342900" indent="-342900">
              <a:buFontTx/>
              <a:buChar char="-"/>
            </a:pPr>
            <a:r>
              <a:rPr lang="vi-VN" sz="2800" dirty="0" smtClean="0">
                <a:latin typeface="Times New Roman" panose="02020603050405020304" pitchFamily="18" charset="0"/>
                <a:cs typeface="Times New Roman" panose="02020603050405020304" pitchFamily="18" charset="0"/>
              </a:rPr>
              <a:t>Trên </a:t>
            </a:r>
            <a:r>
              <a:rPr lang="vi-VN" sz="2800" dirty="0">
                <a:latin typeface="Times New Roman" panose="02020603050405020304" pitchFamily="18" charset="0"/>
                <a:cs typeface="Times New Roman" panose="02020603050405020304" pitchFamily="18" charset="0"/>
              </a:rPr>
              <a:t>đất liền ít khoáng </a:t>
            </a:r>
            <a:r>
              <a:rPr lang="vi-VN" sz="2800" dirty="0" smtClean="0">
                <a:latin typeface="Times New Roman" panose="02020603050405020304" pitchFamily="18" charset="0"/>
                <a:cs typeface="Times New Roman" panose="02020603050405020304" pitchFamily="18" charset="0"/>
              </a:rPr>
              <a:t>sản</a:t>
            </a:r>
          </a:p>
          <a:p>
            <a:pPr marL="342900" indent="-342900">
              <a:buFontTx/>
              <a:buChar char="-"/>
            </a:pPr>
            <a:r>
              <a:rPr lang="vi-VN" sz="2800" dirty="0">
                <a:latin typeface="Times New Roman" panose="02020603050405020304" pitchFamily="18" charset="0"/>
                <a:cs typeface="Times New Roman" panose="02020603050405020304" pitchFamily="18" charset="0"/>
              </a:rPr>
              <a:t>C</a:t>
            </a:r>
            <a:r>
              <a:rPr lang="vi-VN" sz="2800" dirty="0" smtClean="0">
                <a:latin typeface="Times New Roman" panose="02020603050405020304" pitchFamily="18" charset="0"/>
                <a:cs typeface="Times New Roman" panose="02020603050405020304" pitchFamily="18" charset="0"/>
              </a:rPr>
              <a:t>hịu </a:t>
            </a:r>
            <a:r>
              <a:rPr lang="vi-VN" sz="2800" dirty="0">
                <a:latin typeface="Times New Roman" panose="02020603050405020304" pitchFamily="18" charset="0"/>
                <a:cs typeface="Times New Roman" panose="02020603050405020304" pitchFamily="18" charset="0"/>
              </a:rPr>
              <a:t>ảnh hưởng của một số thiên tai như triều cường, xâm nhập mặn,...</a:t>
            </a:r>
          </a:p>
          <a:p>
            <a:pPr marL="342900" indent="-342900">
              <a:buFontTx/>
              <a:buChar char="-"/>
            </a:pPr>
            <a:endParaRPr lang="en-US" sz="2400" dirty="0"/>
          </a:p>
        </p:txBody>
      </p:sp>
      <p:sp>
        <p:nvSpPr>
          <p:cNvPr id="5" name="Rectangle 4"/>
          <p:cNvSpPr/>
          <p:nvPr/>
        </p:nvSpPr>
        <p:spPr>
          <a:xfrm>
            <a:off x="55984" y="1508343"/>
            <a:ext cx="11043985" cy="584775"/>
          </a:xfrm>
          <a:prstGeom prst="rect">
            <a:avLst/>
          </a:prstGeom>
          <a:solidFill>
            <a:schemeClr val="bg1"/>
          </a:solidFill>
        </p:spPr>
        <p:txBody>
          <a:bodyPr wrap="square">
            <a:spAutoFit/>
          </a:bodyPr>
          <a:lstStyle/>
          <a:p>
            <a:r>
              <a:rPr lang="vi-VN" sz="3200" b="1" dirty="0" smtClean="0">
                <a:latin typeface="Times New Roman" panose="02020603050405020304" pitchFamily="18" charset="0"/>
                <a:cs typeface="Times New Roman" panose="02020603050405020304" pitchFamily="18" charset="0"/>
              </a:rPr>
              <a:t>2</a:t>
            </a:r>
            <a:r>
              <a:rPr lang="vi-VN" sz="3200" b="1" dirty="0">
                <a:latin typeface="Times New Roman" panose="02020603050405020304" pitchFamily="18" charset="0"/>
                <a:cs typeface="Times New Roman" panose="02020603050405020304" pitchFamily="18" charset="0"/>
              </a:rPr>
              <a:t>. Điều kiện tự nhiên và tài nguyên thiên </a:t>
            </a:r>
            <a:r>
              <a:rPr lang="vi-VN" sz="3200" b="1" dirty="0" smtClean="0">
                <a:latin typeface="Times New Roman" panose="02020603050405020304" pitchFamily="18" charset="0"/>
                <a:cs typeface="Times New Roman" panose="02020603050405020304" pitchFamily="18" charset="0"/>
              </a:rPr>
              <a:t>nhiên</a:t>
            </a:r>
            <a:r>
              <a:rPr lang="vi-VN"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p:cNvSpPr txBox="1"/>
          <p:nvPr/>
        </p:nvSpPr>
        <p:spPr>
          <a:xfrm>
            <a:off x="55984" y="37321"/>
            <a:ext cx="12136016" cy="861774"/>
          </a:xfrm>
          <a:prstGeom prst="rect">
            <a:avLst/>
          </a:prstGeom>
          <a:noFill/>
        </p:spPr>
        <p:txBody>
          <a:bodyPr wrap="square" rtlCol="0">
            <a:spAutoFit/>
          </a:bodyPr>
          <a:lstStyle/>
          <a:p>
            <a:pPr algn="ctr"/>
            <a:r>
              <a:rPr lang="en-US" sz="5000" b="1" dirty="0" smtClean="0">
                <a:solidFill>
                  <a:srgbClr val="FF0000"/>
                </a:solidFill>
                <a:latin typeface="Cambria" panose="02040503050406030204" pitchFamily="18" charset="0"/>
                <a:ea typeface="Cambria" panose="02040503050406030204" pitchFamily="18" charset="0"/>
              </a:rPr>
              <a:t>BÀI 18.</a:t>
            </a:r>
            <a:r>
              <a:rPr lang="en-US" sz="5000" b="1" dirty="0">
                <a:solidFill>
                  <a:srgbClr val="FF0000"/>
                </a:solidFill>
                <a:latin typeface="Cambria" panose="02040503050406030204" pitchFamily="18" charset="0"/>
                <a:ea typeface="Cambria" panose="02040503050406030204" pitchFamily="18" charset="0"/>
              </a:rPr>
              <a:t> </a:t>
            </a:r>
            <a:r>
              <a:rPr lang="en-US" sz="5000" b="1" dirty="0" smtClean="0">
                <a:solidFill>
                  <a:srgbClr val="FF0000"/>
                </a:solidFill>
                <a:latin typeface="Cambria" panose="02040503050406030204" pitchFamily="18" charset="0"/>
                <a:ea typeface="Cambria" panose="02040503050406030204" pitchFamily="18" charset="0"/>
              </a:rPr>
              <a:t>VÙNG ĐÔNG NAM BỘ</a:t>
            </a:r>
            <a:endParaRPr lang="en-US" sz="5000" b="1" dirty="0">
              <a:solidFill>
                <a:srgbClr val="FF0000"/>
              </a:solidFill>
              <a:latin typeface="Cambria" panose="02040503050406030204" pitchFamily="18" charset="0"/>
              <a:ea typeface="Cambria" panose="02040503050406030204" pitchFamily="18" charset="0"/>
            </a:endParaRPr>
          </a:p>
        </p:txBody>
      </p:sp>
      <p:sp>
        <p:nvSpPr>
          <p:cNvPr id="7" name="Rectangle 6"/>
          <p:cNvSpPr/>
          <p:nvPr/>
        </p:nvSpPr>
        <p:spPr>
          <a:xfrm>
            <a:off x="55984" y="4797806"/>
            <a:ext cx="11043985" cy="584775"/>
          </a:xfrm>
          <a:prstGeom prst="rect">
            <a:avLst/>
          </a:prstGeom>
          <a:solidFill>
            <a:schemeClr val="bg1"/>
          </a:solidFill>
        </p:spPr>
        <p:txBody>
          <a:bodyPr wrap="square">
            <a:spAutoFit/>
          </a:bodyPr>
          <a:lstStyle/>
          <a:p>
            <a:pPr lvl="0"/>
            <a:r>
              <a:rPr lang="en-US" sz="3200" b="1" dirty="0">
                <a:latin typeface="Times New Roman" panose="02020603050405020304" pitchFamily="18" charset="0"/>
                <a:ea typeface="Cambria" panose="02040503050406030204" pitchFamily="18" charset="0"/>
                <a:cs typeface="Times New Roman" panose="02020603050405020304" pitchFamily="18" charset="0"/>
              </a:rPr>
              <a:t>3</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Dân cư và đô thị </a:t>
            </a:r>
            <a:r>
              <a:rPr lang="vi-VN" sz="3200" b="1" dirty="0" smtClean="0">
                <a:latin typeface="Times New Roman" panose="02020603050405020304" pitchFamily="18" charset="0"/>
                <a:cs typeface="Times New Roman" panose="02020603050405020304" pitchFamily="18" charset="0"/>
              </a:rPr>
              <a:t>hoá</a:t>
            </a:r>
            <a:r>
              <a:rPr lang="vi-VN"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34418" y="899095"/>
            <a:ext cx="11043985" cy="584775"/>
          </a:xfrm>
          <a:prstGeom prst="rect">
            <a:avLst/>
          </a:prstGeom>
          <a:solidFill>
            <a:schemeClr val="bg1"/>
          </a:solidFill>
        </p:spPr>
        <p:txBody>
          <a:bodyPr wrap="square">
            <a:spAutoFit/>
          </a:bodyPr>
          <a:lstStyle/>
          <a:p>
            <a:r>
              <a:rPr lang="vi-VN" sz="3200" b="1" dirty="0">
                <a:latin typeface="Times New Roman" panose="02020603050405020304" pitchFamily="18" charset="0"/>
                <a:cs typeface="Times New Roman" panose="02020603050405020304" pitchFamily="18" charset="0"/>
              </a:rPr>
              <a:t>1. Vị trí địa lí và phạm vi lãnh thổ</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703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885" y="630942"/>
            <a:ext cx="11254153" cy="2062103"/>
          </a:xfrm>
          <a:prstGeom prst="rect">
            <a:avLst/>
          </a:prstGeom>
          <a:solidFill>
            <a:schemeClr val="bg1"/>
          </a:solidFill>
        </p:spPr>
        <p:txBody>
          <a:bodyPr wrap="square" rtlCol="0">
            <a:spAutoFit/>
          </a:bodyPr>
          <a:lstStyle/>
          <a:p>
            <a:pPr marL="514350" indent="-514350">
              <a:buAutoNum type="arabicPeriod"/>
            </a:pPr>
            <a:r>
              <a:rPr lang="en-US" sz="3200" b="1" dirty="0" smtClean="0">
                <a:latin typeface="Times New Roman" panose="02020603050405020304" pitchFamily="18" charset="0"/>
                <a:cs typeface="Times New Roman" panose="02020603050405020304" pitchFamily="18" charset="0"/>
              </a:rPr>
              <a:t>VỊ TRÍ ĐỊA LÍ VÀ PHẠM VI LÃNH THỔ</a:t>
            </a:r>
          </a:p>
          <a:p>
            <a:pPr marL="514350" indent="-514350">
              <a:buAutoNum type="arabicPeriod"/>
            </a:pPr>
            <a:r>
              <a:rPr lang="en-US" sz="3200" b="1" dirty="0" smtClean="0">
                <a:latin typeface="Times New Roman" panose="02020603050405020304" pitchFamily="18" charset="0"/>
                <a:cs typeface="Times New Roman" panose="02020603050405020304" pitchFamily="18" charset="0"/>
              </a:rPr>
              <a:t>ĐIỀU KIỆN TỰ NHIÊN VÀ TÀI NGUYÊN THIÊN NHIÊN</a:t>
            </a:r>
          </a:p>
          <a:p>
            <a:pPr marL="514350" indent="-514350">
              <a:buAutoNum type="arabicPeriod"/>
            </a:pPr>
            <a:r>
              <a:rPr lang="en-US" sz="3200" b="1" dirty="0" smtClean="0">
                <a:latin typeface="Times New Roman" panose="02020603050405020304" pitchFamily="18" charset="0"/>
                <a:cs typeface="Times New Roman" panose="02020603050405020304" pitchFamily="18" charset="0"/>
              </a:rPr>
              <a:t>DÂN CƯ VÀ ĐÔ THỊ HÓA</a:t>
            </a:r>
          </a:p>
          <a:p>
            <a:r>
              <a:rPr lang="en-US" sz="3200" b="1" dirty="0" smtClean="0">
                <a:latin typeface="Times New Roman" panose="02020603050405020304" pitchFamily="18" charset="0"/>
                <a:cs typeface="Times New Roman" panose="02020603050405020304" pitchFamily="18" charset="0"/>
              </a:rPr>
              <a:t>a. </a:t>
            </a:r>
            <a:r>
              <a:rPr lang="en-US" sz="3200" b="1" dirty="0" err="1" smtClean="0">
                <a:latin typeface="Times New Roman" panose="02020603050405020304" pitchFamily="18" charset="0"/>
                <a:cs typeface="Times New Roman" panose="02020603050405020304" pitchFamily="18" charset="0"/>
              </a:rPr>
              <a:t>Dân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cư</a:t>
            </a:r>
            <a:endParaRPr lang="en-US" sz="32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972297784"/>
              </p:ext>
            </p:extLst>
          </p:nvPr>
        </p:nvGraphicFramePr>
        <p:xfrm>
          <a:off x="183582" y="4606855"/>
          <a:ext cx="11554328" cy="1097280"/>
        </p:xfrm>
        <a:graphic>
          <a:graphicData uri="http://schemas.openxmlformats.org/drawingml/2006/table">
            <a:tbl>
              <a:tblPr firstRow="1" firstCol="1" bandRow="1"/>
              <a:tblGrid>
                <a:gridCol w="11554328">
                  <a:extLst>
                    <a:ext uri="{9D8B030D-6E8A-4147-A177-3AD203B41FA5}">
                      <a16:colId xmlns:a16="http://schemas.microsoft.com/office/drawing/2014/main" val="15215605"/>
                    </a:ext>
                  </a:extLst>
                </a:gridCol>
              </a:tblGrid>
              <a:tr h="868917">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Đọc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thông</a:t>
                      </a:r>
                      <a:r>
                        <a:rPr lang="en-US" sz="3600" dirty="0" smtClean="0">
                          <a:solidFill>
                            <a:schemeClr val="tx1"/>
                          </a:solidFill>
                          <a:latin typeface="Times New Roman" panose="02020603050405020304" pitchFamily="18" charset="0"/>
                          <a:cs typeface="Times New Roman" panose="02020603050405020304" pitchFamily="18" charset="0"/>
                        </a:rPr>
                        <a:t> tin </a:t>
                      </a:r>
                      <a:r>
                        <a:rPr lang="en-US" sz="3600" dirty="0" err="1" smtClean="0">
                          <a:solidFill>
                            <a:schemeClr val="tx1"/>
                          </a:solidFill>
                          <a:latin typeface="Times New Roman" panose="02020603050405020304" pitchFamily="18" charset="0"/>
                          <a:cs typeface="Times New Roman" panose="02020603050405020304" pitchFamily="18" charset="0"/>
                        </a:rPr>
                        <a:t>mục</a:t>
                      </a:r>
                      <a:r>
                        <a:rPr lang="en-US" sz="3600" dirty="0" smtClean="0">
                          <a:solidFill>
                            <a:schemeClr val="tx1"/>
                          </a:solidFill>
                          <a:latin typeface="Times New Roman" panose="02020603050405020304" pitchFamily="18" charset="0"/>
                          <a:cs typeface="Times New Roman" panose="02020603050405020304" pitchFamily="18" charset="0"/>
                        </a:rPr>
                        <a:t> 3a, </a:t>
                      </a:r>
                      <a:r>
                        <a:rPr lang="en-US" sz="3600" dirty="0" err="1" smtClean="0">
                          <a:solidFill>
                            <a:schemeClr val="tx1"/>
                          </a:solidFill>
                          <a:latin typeface="Times New Roman" panose="02020603050405020304" pitchFamily="18" charset="0"/>
                          <a:cs typeface="Times New Roman" panose="02020603050405020304" pitchFamily="18" charset="0"/>
                        </a:rPr>
                        <a:t>quan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sát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bảng</a:t>
                      </a:r>
                      <a:r>
                        <a:rPr lang="en-US" sz="3600" dirty="0" smtClean="0">
                          <a:solidFill>
                            <a:schemeClr val="tx1"/>
                          </a:solidFill>
                          <a:latin typeface="Times New Roman" panose="02020603050405020304" pitchFamily="18" charset="0"/>
                          <a:cs typeface="Times New Roman" panose="02020603050405020304" pitchFamily="18" charset="0"/>
                        </a:rPr>
                        <a:t> 18.1, </a:t>
                      </a:r>
                      <a:r>
                        <a:rPr lang="en-US" sz="3600" dirty="0" err="1" smtClean="0">
                          <a:solidFill>
                            <a:schemeClr val="tx1"/>
                          </a:solidFill>
                          <a:latin typeface="Times New Roman" panose="02020603050405020304" pitchFamily="18" charset="0"/>
                          <a:cs typeface="Times New Roman" panose="02020603050405020304" pitchFamily="18" charset="0"/>
                        </a:rPr>
                        <a:t>cho</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biết</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đặc</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điểm</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dân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cư</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Đông</a:t>
                      </a:r>
                      <a:r>
                        <a:rPr lang="en-US" sz="3600" baseline="0" dirty="0" smtClean="0">
                          <a:solidFill>
                            <a:schemeClr val="tx1"/>
                          </a:solidFill>
                          <a:latin typeface="Times New Roman" panose="02020603050405020304" pitchFamily="18" charset="0"/>
                          <a:cs typeface="Times New Roman" panose="02020603050405020304" pitchFamily="18" charset="0"/>
                        </a:rPr>
                        <a:t> Nam </a:t>
                      </a:r>
                      <a:r>
                        <a:rPr lang="en-US" sz="3600" baseline="0" dirty="0" err="1" smtClean="0">
                          <a:solidFill>
                            <a:schemeClr val="tx1"/>
                          </a:solidFill>
                          <a:latin typeface="Times New Roman" panose="02020603050405020304" pitchFamily="18" charset="0"/>
                          <a:cs typeface="Times New Roman" panose="02020603050405020304" pitchFamily="18" charset="0"/>
                        </a:rPr>
                        <a:t>Bộ</a:t>
                      </a:r>
                      <a:r>
                        <a:rPr lang="en-US" sz="3600" baseline="0" dirty="0" smtClean="0">
                          <a:solidFill>
                            <a:schemeClr val="tx1"/>
                          </a:solidFill>
                          <a:latin typeface="Times New Roman" panose="02020603050405020304" pitchFamily="18" charset="0"/>
                          <a:cs typeface="Times New Roman" panose="02020603050405020304" pitchFamily="18" charset="0"/>
                        </a:rPr>
                        <a:t>?</a:t>
                      </a:r>
                      <a:endParaRPr lang="en-US" sz="3600" b="1" dirty="0">
                        <a:solidFill>
                          <a:srgbClr val="FFFF00"/>
                        </a:solidFill>
                        <a:latin typeface="#9Slide03 Arima Madurai Medium" panose="00000600000000000000" pitchFamily="2" charset="-93"/>
                        <a:cs typeface="#9Slide03 Arima Madurai Medium" panose="00000600000000000000" pitchFamily="2" charset="-93"/>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077517"/>
                  </a:ext>
                </a:extLst>
              </a:tr>
            </a:tbl>
          </a:graphicData>
        </a:graphic>
      </p:graphicFrame>
      <p:sp>
        <p:nvSpPr>
          <p:cNvPr id="5" name="TextBox 4"/>
          <p:cNvSpPr txBox="1"/>
          <p:nvPr/>
        </p:nvSpPr>
        <p:spPr>
          <a:xfrm>
            <a:off x="0" y="-37322"/>
            <a:ext cx="12109704" cy="923330"/>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18.</a:t>
            </a:r>
            <a:r>
              <a:rPr lang="en-US" sz="5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VÙNG ĐÔNG NAM BỘ</a:t>
            </a:r>
            <a:endParaRPr lang="en-US" sz="5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val="2358267721"/>
              </p:ext>
            </p:extLst>
          </p:nvPr>
        </p:nvGraphicFramePr>
        <p:xfrm>
          <a:off x="0" y="2672771"/>
          <a:ext cx="12115800" cy="1302432"/>
        </p:xfrm>
        <a:graphic>
          <a:graphicData uri="http://schemas.openxmlformats.org/drawingml/2006/table">
            <a:tbl>
              <a:tblPr firstRow="1" firstCol="1" bandRow="1">
                <a:tableStyleId>{5C22544A-7EE6-4342-B048-85BDC9FD1C3A}</a:tableStyleId>
              </a:tblPr>
              <a:tblGrid>
                <a:gridCol w="5767120">
                  <a:extLst>
                    <a:ext uri="{9D8B030D-6E8A-4147-A177-3AD203B41FA5}">
                      <a16:colId xmlns:a16="http://schemas.microsoft.com/office/drawing/2014/main" val="464528353"/>
                    </a:ext>
                  </a:extLst>
                </a:gridCol>
                <a:gridCol w="1506920">
                  <a:extLst>
                    <a:ext uri="{9D8B030D-6E8A-4147-A177-3AD203B41FA5}">
                      <a16:colId xmlns:a16="http://schemas.microsoft.com/office/drawing/2014/main" val="2363418026"/>
                    </a:ext>
                  </a:extLst>
                </a:gridCol>
                <a:gridCol w="1685253">
                  <a:extLst>
                    <a:ext uri="{9D8B030D-6E8A-4147-A177-3AD203B41FA5}">
                      <a16:colId xmlns:a16="http://schemas.microsoft.com/office/drawing/2014/main" val="3759093008"/>
                    </a:ext>
                  </a:extLst>
                </a:gridCol>
                <a:gridCol w="1667421">
                  <a:extLst>
                    <a:ext uri="{9D8B030D-6E8A-4147-A177-3AD203B41FA5}">
                      <a16:colId xmlns:a16="http://schemas.microsoft.com/office/drawing/2014/main" val="2418275823"/>
                    </a:ext>
                  </a:extLst>
                </a:gridCol>
                <a:gridCol w="1489086">
                  <a:extLst>
                    <a:ext uri="{9D8B030D-6E8A-4147-A177-3AD203B41FA5}">
                      <a16:colId xmlns:a16="http://schemas.microsoft.com/office/drawing/2014/main" val="2833175430"/>
                    </a:ext>
                  </a:extLst>
                </a:gridCol>
              </a:tblGrid>
              <a:tr h="407377">
                <a:tc>
                  <a:txBody>
                    <a:bodyPr/>
                    <a:lstStyle/>
                    <a:p>
                      <a:pPr algn="ctr">
                        <a:spcAft>
                          <a:spcPts val="0"/>
                        </a:spcAft>
                      </a:pPr>
                      <a:r>
                        <a:rPr lang="vi-VN" sz="3200" dirty="0">
                          <a:effectLst/>
                          <a:latin typeface="Times New Roman" panose="02020603050405020304" pitchFamily="18" charset="0"/>
                          <a:cs typeface="Times New Roman" panose="02020603050405020304" pitchFamily="18" charset="0"/>
                        </a:rPr>
                        <a:t>Năm</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spcAft>
                          <a:spcPts val="0"/>
                        </a:spcAft>
                      </a:pPr>
                      <a:r>
                        <a:rPr lang="en-US" sz="3200" dirty="0">
                          <a:effectLst/>
                          <a:latin typeface="Times New Roman" panose="02020603050405020304" pitchFamily="18" charset="0"/>
                          <a:cs typeface="Times New Roman" panose="02020603050405020304" pitchFamily="18" charset="0"/>
                        </a:rPr>
                        <a:t>1999</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spcAft>
                          <a:spcPts val="0"/>
                        </a:spcAft>
                      </a:pPr>
                      <a:r>
                        <a:rPr lang="en-US" sz="3200">
                          <a:effectLst/>
                          <a:latin typeface="Times New Roman" panose="02020603050405020304" pitchFamily="18" charset="0"/>
                          <a:cs typeface="Times New Roman" panose="02020603050405020304" pitchFamily="18" charset="0"/>
                        </a:rPr>
                        <a:t>2009</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spcAft>
                          <a:spcPts val="0"/>
                        </a:spcAft>
                      </a:pPr>
                      <a:r>
                        <a:rPr lang="en-US" sz="3200">
                          <a:effectLst/>
                          <a:latin typeface="Times New Roman" panose="02020603050405020304" pitchFamily="18" charset="0"/>
                          <a:cs typeface="Times New Roman" panose="02020603050405020304" pitchFamily="18" charset="0"/>
                        </a:rPr>
                        <a:t>2019</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spcAft>
                          <a:spcPts val="0"/>
                        </a:spcAft>
                      </a:pPr>
                      <a:r>
                        <a:rPr lang="en-US" sz="3200">
                          <a:effectLst/>
                          <a:latin typeface="Times New Roman" panose="02020603050405020304" pitchFamily="18" charset="0"/>
                          <a:cs typeface="Times New Roman" panose="02020603050405020304" pitchFamily="18" charset="0"/>
                        </a:rPr>
                        <a:t>2021</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7384744"/>
                  </a:ext>
                </a:extLst>
              </a:tr>
              <a:tr h="814752">
                <a:tc>
                  <a:txBody>
                    <a:bodyPr/>
                    <a:lstStyle/>
                    <a:p>
                      <a:pPr algn="just">
                        <a:spcAft>
                          <a:spcPts val="0"/>
                        </a:spcAft>
                      </a:pPr>
                      <a:r>
                        <a:rPr lang="vi-VN" sz="3200" dirty="0">
                          <a:effectLst/>
                          <a:latin typeface="Times New Roman" panose="02020603050405020304" pitchFamily="18" charset="0"/>
                          <a:cs typeface="Times New Roman" panose="02020603050405020304" pitchFamily="18" charset="0"/>
                        </a:rPr>
                        <a:t>Quy mô dân số (triệu người)</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spcAft>
                          <a:spcPts val="0"/>
                        </a:spcAft>
                      </a:pPr>
                      <a:r>
                        <a:rPr lang="vi-VN" sz="3200">
                          <a:effectLst/>
                          <a:latin typeface="Times New Roman" panose="02020603050405020304" pitchFamily="18" charset="0"/>
                          <a:cs typeface="Times New Roman" panose="02020603050405020304" pitchFamily="18" charset="0"/>
                        </a:rPr>
                        <a:t>10,2</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spcAft>
                          <a:spcPts val="0"/>
                        </a:spcAft>
                      </a:pPr>
                      <a:r>
                        <a:rPr lang="vi-VN" sz="3200" dirty="0">
                          <a:effectLst/>
                          <a:latin typeface="Times New Roman" panose="02020603050405020304" pitchFamily="18" charset="0"/>
                          <a:cs typeface="Times New Roman" panose="02020603050405020304" pitchFamily="18" charset="0"/>
                        </a:rPr>
                        <a:t>14,1</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spcAft>
                          <a:spcPts val="0"/>
                        </a:spcAft>
                      </a:pPr>
                      <a:r>
                        <a:rPr lang="vi-VN" sz="3200" dirty="0">
                          <a:effectLst/>
                          <a:latin typeface="Times New Roman" panose="02020603050405020304" pitchFamily="18" charset="0"/>
                          <a:cs typeface="Times New Roman" panose="02020603050405020304" pitchFamily="18" charset="0"/>
                        </a:rPr>
                        <a:t>17,9</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spcAft>
                          <a:spcPts val="0"/>
                        </a:spcAft>
                      </a:pPr>
                      <a:r>
                        <a:rPr lang="vi-VN" sz="3200" dirty="0">
                          <a:effectLst/>
                          <a:latin typeface="Times New Roman" panose="02020603050405020304" pitchFamily="18" charset="0"/>
                          <a:cs typeface="Times New Roman" panose="02020603050405020304" pitchFamily="18" charset="0"/>
                        </a:rPr>
                        <a:t>18,3</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0420780"/>
                  </a:ext>
                </a:extLst>
              </a:tr>
            </a:tbl>
          </a:graphicData>
        </a:graphic>
      </p:graphicFrame>
      <p:sp>
        <p:nvSpPr>
          <p:cNvPr id="8" name="Rectangle 7"/>
          <p:cNvSpPr/>
          <p:nvPr/>
        </p:nvSpPr>
        <p:spPr>
          <a:xfrm>
            <a:off x="0" y="3835818"/>
            <a:ext cx="12192000" cy="60666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Bảng</a:t>
            </a:r>
            <a:r>
              <a:rPr lang="en-US" b="1" dirty="0">
                <a:solidFill>
                  <a:schemeClr val="tx1"/>
                </a:solidFill>
                <a:latin typeface="Times New Roman" panose="02020603050405020304" pitchFamily="18" charset="0"/>
                <a:cs typeface="Times New Roman" panose="02020603050405020304" pitchFamily="18" charset="0"/>
              </a:rPr>
              <a:t> </a:t>
            </a:r>
            <a:r>
              <a:rPr lang="en-US" b="1" dirty="0" smtClean="0">
                <a:solidFill>
                  <a:schemeClr val="tx1"/>
                </a:solidFill>
                <a:latin typeface="Times New Roman" panose="02020603050405020304" pitchFamily="18" charset="0"/>
                <a:cs typeface="Times New Roman" panose="02020603050405020304" pitchFamily="18" charset="0"/>
              </a:rPr>
              <a:t>18.1. </a:t>
            </a:r>
            <a:r>
              <a:rPr lang="vi-VN" dirty="0">
                <a:solidFill>
                  <a:schemeClr val="tx1"/>
                </a:solidFill>
                <a:latin typeface="Times New Roman" panose="02020603050405020304" pitchFamily="18" charset="0"/>
                <a:cs typeface="Times New Roman" panose="02020603050405020304" pitchFamily="18" charset="0"/>
              </a:rPr>
              <a:t>QUY MÔ DÂN SỐ CỦA VÙNG ĐÔNG NAM BỘ GIAI ĐOẠN 1999 – 2021</a:t>
            </a:r>
          </a:p>
          <a:p>
            <a:pPr algn="ctr"/>
            <a:r>
              <a:rPr lang="vi-VN" dirty="0">
                <a:solidFill>
                  <a:schemeClr val="tx1"/>
                </a:solidFill>
                <a:latin typeface="Times New Roman" panose="02020603050405020304" pitchFamily="18" charset="0"/>
                <a:cs typeface="Times New Roman" panose="02020603050405020304" pitchFamily="18" charset="0"/>
              </a:rPr>
              <a:t>(Nguồn: Niên giám thống kê Việt Nam năm 2000, 2010, 2022</a:t>
            </a:r>
            <a:r>
              <a:rPr lang="vi-VN" dirty="0" smtClean="0">
                <a:solidFill>
                  <a:schemeClr val="tx1"/>
                </a:solidFill>
                <a:latin typeface="Times New Roman" panose="02020603050405020304" pitchFamily="18" charset="0"/>
                <a:cs typeface="Times New Roman" panose="02020603050405020304" pitchFamily="18" charset="0"/>
              </a:rPr>
              <a:t>)</a:t>
            </a:r>
            <a:endParaRPr lang="vi-VN"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025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82890" y="6332074"/>
            <a:ext cx="2743200" cy="365125"/>
          </a:xfrm>
        </p:spPr>
        <p:txBody>
          <a:bodyPr/>
          <a:lstStyle/>
          <a:p>
            <a:fld id="{9EC71654-96A5-4280-94F3-931C61A9F92C}" type="slidenum">
              <a:rPr lang="en-US" noProof="0" smtClean="0"/>
              <a:t>27</a:t>
            </a:fld>
            <a:endParaRPr lang="en-US" noProof="0"/>
          </a:p>
        </p:txBody>
      </p:sp>
      <p:sp>
        <p:nvSpPr>
          <p:cNvPr id="4" name="Rectangle 3"/>
          <p:cNvSpPr/>
          <p:nvPr/>
        </p:nvSpPr>
        <p:spPr>
          <a:xfrm>
            <a:off x="55983" y="2677893"/>
            <a:ext cx="12033439" cy="3970318"/>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a</a:t>
            </a:r>
            <a:r>
              <a:rPr lang="vi-VN" sz="2800" b="1" dirty="0" smtClean="0">
                <a:latin typeface="Times New Roman" panose="02020603050405020304" pitchFamily="18" charset="0"/>
                <a:cs typeface="Times New Roman" panose="02020603050405020304" pitchFamily="18" charset="0"/>
              </a:rPr>
              <a:t>. Dân cư</a:t>
            </a:r>
          </a:p>
          <a:p>
            <a:pPr marL="342900" indent="-342900">
              <a:buFontTx/>
              <a:buChar char="-"/>
            </a:pP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Quy mô và gia tăng dân số:</a:t>
            </a:r>
            <a:r>
              <a:rPr lang="vi-VN" sz="2800" dirty="0">
                <a:latin typeface="Times New Roman" panose="02020603050405020304" pitchFamily="18" charset="0"/>
                <a:cs typeface="Times New Roman" panose="02020603050405020304" pitchFamily="18" charset="0"/>
              </a:rPr>
              <a:t> Đông Nam Bộ là vùng có quy mô dân số lớn, năm 2021 là 18,3 triệu người, chiếm khoảng 18,6% dân số cả nước. </a:t>
            </a:r>
            <a:endParaRPr lang="vi-VN" sz="2800" dirty="0" smtClean="0">
              <a:latin typeface="Times New Roman" panose="02020603050405020304" pitchFamily="18" charset="0"/>
              <a:cs typeface="Times New Roman" panose="02020603050405020304" pitchFamily="18" charset="0"/>
            </a:endParaRPr>
          </a:p>
          <a:p>
            <a:pPr marL="342900" indent="-342900">
              <a:buFontTx/>
              <a:buChar char="-"/>
            </a:pP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Cơ cấu dân số:</a:t>
            </a:r>
            <a:r>
              <a:rPr lang="vi-VN" sz="2800" dirty="0">
                <a:latin typeface="Times New Roman" panose="02020603050405020304" pitchFamily="18" charset="0"/>
                <a:cs typeface="Times New Roman" panose="02020603050405020304" pitchFamily="18" charset="0"/>
              </a:rPr>
              <a:t> Đông Nam Bộ có cơ cấu dân số trẻ. </a:t>
            </a:r>
            <a:endParaRPr lang="vi-VN" sz="2800" dirty="0" smtClean="0">
              <a:latin typeface="Times New Roman" panose="02020603050405020304" pitchFamily="18" charset="0"/>
              <a:cs typeface="Times New Roman" panose="02020603050405020304" pitchFamily="18" charset="0"/>
            </a:endParaRPr>
          </a:p>
          <a:p>
            <a:r>
              <a:rPr lang="vi-VN" sz="2800" b="1" dirty="0" smtClean="0">
                <a:latin typeface="Times New Roman" panose="02020603050405020304" pitchFamily="18" charset="0"/>
                <a:cs typeface="Times New Roman" panose="02020603050405020304" pitchFamily="18" charset="0"/>
              </a:rPr>
              <a:t>-     Thành </a:t>
            </a:r>
            <a:r>
              <a:rPr lang="vi-VN" sz="2800" b="1" dirty="0">
                <a:latin typeface="Times New Roman" panose="02020603050405020304" pitchFamily="18" charset="0"/>
                <a:cs typeface="Times New Roman" panose="02020603050405020304" pitchFamily="18" charset="0"/>
              </a:rPr>
              <a:t>phần dân tộc</a:t>
            </a:r>
            <a:r>
              <a:rPr lang="vi-VN" sz="2800" dirty="0">
                <a:latin typeface="Times New Roman" panose="02020603050405020304" pitchFamily="18" charset="0"/>
                <a:cs typeface="Times New Roman" panose="02020603050405020304" pitchFamily="18" charset="0"/>
              </a:rPr>
              <a:t>: Vùng Đông Nam Bộ có nhiều dân tộc cùng chung sống như người Kinh, Hoa, Khơ-me, Xtiêng, Cơ-họ, Chăm,...</a:t>
            </a:r>
          </a:p>
          <a:p>
            <a:r>
              <a:rPr lang="vi-VN" sz="2800"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Phân bố dân </a:t>
            </a:r>
            <a:r>
              <a:rPr lang="vi-VN" sz="2800" b="1" dirty="0" smtClean="0">
                <a:latin typeface="Times New Roman" panose="02020603050405020304" pitchFamily="18" charset="0"/>
                <a:cs typeface="Times New Roman" panose="02020603050405020304" pitchFamily="18" charset="0"/>
              </a:rPr>
              <a:t>cư: </a:t>
            </a:r>
            <a:r>
              <a:rPr lang="vi-VN" sz="2800" dirty="0" smtClean="0">
                <a:latin typeface="Times New Roman" panose="02020603050405020304" pitchFamily="18" charset="0"/>
                <a:cs typeface="Times New Roman" panose="02020603050405020304" pitchFamily="18" charset="0"/>
              </a:rPr>
              <a:t>2021</a:t>
            </a:r>
            <a:r>
              <a:rPr lang="vi-VN" sz="2800" dirty="0">
                <a:latin typeface="Times New Roman" panose="02020603050405020304" pitchFamily="18" charset="0"/>
                <a:cs typeface="Times New Roman" panose="02020603050405020304" pitchFamily="18" charset="0"/>
              </a:rPr>
              <a:t>, mật độ dân số của vùng là 778 người/km</a:t>
            </a:r>
            <a:r>
              <a:rPr lang="vi-VN" sz="2800" baseline="30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cao gấp 2,6 lần cả nước. Dân </a:t>
            </a:r>
            <a:r>
              <a:rPr lang="vi-VN" sz="2800" dirty="0" smtClean="0">
                <a:latin typeface="Times New Roman" panose="02020603050405020304" pitchFamily="18" charset="0"/>
                <a:cs typeface="Times New Roman" panose="02020603050405020304" pitchFamily="18" charset="0"/>
              </a:rPr>
              <a:t>cư </a:t>
            </a:r>
            <a:r>
              <a:rPr lang="vi-VN" sz="2800" dirty="0">
                <a:latin typeface="Times New Roman" panose="02020603050405020304" pitchFamily="18" charset="0"/>
                <a:cs typeface="Times New Roman" panose="02020603050405020304" pitchFamily="18" charset="0"/>
              </a:rPr>
              <a:t>ở khu vực thành thị nhiều hơn khu vực nông </a:t>
            </a:r>
            <a:r>
              <a:rPr lang="vi-VN" sz="2800" dirty="0" smtClean="0">
                <a:latin typeface="Times New Roman" panose="02020603050405020304" pitchFamily="18" charset="0"/>
                <a:cs typeface="Times New Roman" panose="02020603050405020304" pitchFamily="18" charset="0"/>
              </a:rPr>
              <a:t>thôn </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66,4%</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marL="342900" indent="-342900">
              <a:buFontTx/>
              <a:buChar char="-"/>
            </a:pP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55984" y="1508343"/>
            <a:ext cx="11043985" cy="584775"/>
          </a:xfrm>
          <a:prstGeom prst="rect">
            <a:avLst/>
          </a:prstGeom>
          <a:solidFill>
            <a:schemeClr val="bg1"/>
          </a:solidFill>
        </p:spPr>
        <p:txBody>
          <a:bodyPr wrap="square">
            <a:spAutoFit/>
          </a:bodyPr>
          <a:lstStyle/>
          <a:p>
            <a:r>
              <a:rPr lang="vi-VN" sz="3200" b="1" dirty="0" smtClean="0">
                <a:latin typeface="Times New Roman" panose="02020603050405020304" pitchFamily="18" charset="0"/>
                <a:cs typeface="Times New Roman" panose="02020603050405020304" pitchFamily="18" charset="0"/>
              </a:rPr>
              <a:t>2</a:t>
            </a:r>
            <a:r>
              <a:rPr lang="vi-VN" sz="3200" b="1" dirty="0">
                <a:latin typeface="Times New Roman" panose="02020603050405020304" pitchFamily="18" charset="0"/>
                <a:cs typeface="Times New Roman" panose="02020603050405020304" pitchFamily="18" charset="0"/>
              </a:rPr>
              <a:t>. Điều kiện tự nhiên và tài nguyên thiên </a:t>
            </a:r>
            <a:r>
              <a:rPr lang="vi-VN" sz="3200" b="1" dirty="0" smtClean="0">
                <a:latin typeface="Times New Roman" panose="02020603050405020304" pitchFamily="18" charset="0"/>
                <a:cs typeface="Times New Roman" panose="02020603050405020304" pitchFamily="18" charset="0"/>
              </a:rPr>
              <a:t>nhiên</a:t>
            </a:r>
            <a:r>
              <a:rPr lang="vi-VN"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p:cNvSpPr txBox="1"/>
          <p:nvPr/>
        </p:nvSpPr>
        <p:spPr>
          <a:xfrm>
            <a:off x="55984" y="37321"/>
            <a:ext cx="12136016" cy="861774"/>
          </a:xfrm>
          <a:prstGeom prst="rect">
            <a:avLst/>
          </a:prstGeom>
          <a:noFill/>
        </p:spPr>
        <p:txBody>
          <a:bodyPr wrap="square" rtlCol="0">
            <a:spAutoFit/>
          </a:bodyPr>
          <a:lstStyle/>
          <a:p>
            <a:pPr algn="ctr"/>
            <a:r>
              <a:rPr lang="en-US" sz="5000" b="1" dirty="0" smtClean="0">
                <a:solidFill>
                  <a:srgbClr val="FF0000"/>
                </a:solidFill>
                <a:latin typeface="Cambria" panose="02040503050406030204" pitchFamily="18" charset="0"/>
                <a:ea typeface="Cambria" panose="02040503050406030204" pitchFamily="18" charset="0"/>
              </a:rPr>
              <a:t>BÀI 18.</a:t>
            </a:r>
            <a:r>
              <a:rPr lang="en-US" sz="5000" b="1" dirty="0">
                <a:solidFill>
                  <a:srgbClr val="FF0000"/>
                </a:solidFill>
                <a:latin typeface="Cambria" panose="02040503050406030204" pitchFamily="18" charset="0"/>
                <a:ea typeface="Cambria" panose="02040503050406030204" pitchFamily="18" charset="0"/>
              </a:rPr>
              <a:t> </a:t>
            </a:r>
            <a:r>
              <a:rPr lang="en-US" sz="5000" b="1" dirty="0" smtClean="0">
                <a:solidFill>
                  <a:srgbClr val="FF0000"/>
                </a:solidFill>
                <a:latin typeface="Cambria" panose="02040503050406030204" pitchFamily="18" charset="0"/>
                <a:ea typeface="Cambria" panose="02040503050406030204" pitchFamily="18" charset="0"/>
              </a:rPr>
              <a:t>VÙNG ĐÔNG NAM BỘ</a:t>
            </a:r>
            <a:endParaRPr lang="en-US" sz="5000" b="1" dirty="0">
              <a:solidFill>
                <a:srgbClr val="FF0000"/>
              </a:solidFill>
              <a:latin typeface="Cambria" panose="02040503050406030204" pitchFamily="18" charset="0"/>
              <a:ea typeface="Cambria" panose="02040503050406030204" pitchFamily="18" charset="0"/>
            </a:endParaRPr>
          </a:p>
        </p:txBody>
      </p:sp>
      <p:sp>
        <p:nvSpPr>
          <p:cNvPr id="7" name="Rectangle 6"/>
          <p:cNvSpPr/>
          <p:nvPr/>
        </p:nvSpPr>
        <p:spPr>
          <a:xfrm>
            <a:off x="55984" y="2093118"/>
            <a:ext cx="11043985" cy="584775"/>
          </a:xfrm>
          <a:prstGeom prst="rect">
            <a:avLst/>
          </a:prstGeom>
          <a:solidFill>
            <a:schemeClr val="bg1"/>
          </a:solidFill>
        </p:spPr>
        <p:txBody>
          <a:bodyPr wrap="square">
            <a:spAutoFit/>
          </a:bodyPr>
          <a:lstStyle/>
          <a:p>
            <a:pPr lvl="0"/>
            <a:r>
              <a:rPr lang="en-US" sz="3200" b="1" dirty="0">
                <a:latin typeface="Times New Roman" panose="02020603050405020304" pitchFamily="18" charset="0"/>
                <a:ea typeface="Cambria" panose="02040503050406030204" pitchFamily="18" charset="0"/>
                <a:cs typeface="Times New Roman" panose="02020603050405020304" pitchFamily="18" charset="0"/>
              </a:rPr>
              <a:t>3</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Dân cư và đô thị </a:t>
            </a:r>
            <a:r>
              <a:rPr lang="vi-VN" sz="3200" b="1" dirty="0" smtClean="0">
                <a:latin typeface="Times New Roman" panose="02020603050405020304" pitchFamily="18" charset="0"/>
                <a:cs typeface="Times New Roman" panose="02020603050405020304" pitchFamily="18" charset="0"/>
              </a:rPr>
              <a:t>hoá</a:t>
            </a:r>
            <a:r>
              <a:rPr lang="vi-VN"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34418" y="899095"/>
            <a:ext cx="11043985" cy="584775"/>
          </a:xfrm>
          <a:prstGeom prst="rect">
            <a:avLst/>
          </a:prstGeom>
          <a:solidFill>
            <a:schemeClr val="bg1"/>
          </a:solidFill>
        </p:spPr>
        <p:txBody>
          <a:bodyPr wrap="square">
            <a:spAutoFit/>
          </a:bodyPr>
          <a:lstStyle/>
          <a:p>
            <a:r>
              <a:rPr lang="vi-VN" sz="3200" b="1" dirty="0">
                <a:latin typeface="Times New Roman" panose="02020603050405020304" pitchFamily="18" charset="0"/>
                <a:cs typeface="Times New Roman" panose="02020603050405020304" pitchFamily="18" charset="0"/>
              </a:rPr>
              <a:t>1. Vị trí địa lí và phạm vi lãnh thổ</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949876"/>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318469" name="Picture 5" descr="1342846430-images458184_12326162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1" name="Picture 7" descr="sieuthi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3" name="Picture 9" descr="f838_6348374694991367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6" name="Picture 12" descr="images312002_g5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77" name="Text Box 13"/>
          <p:cNvSpPr txBox="1">
            <a:spLocks noChangeArrowheads="1"/>
          </p:cNvSpPr>
          <p:nvPr/>
        </p:nvSpPr>
        <p:spPr bwMode="auto">
          <a:xfrm>
            <a:off x="3481754" y="3048000"/>
            <a:ext cx="5187461"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None/>
            </a:pPr>
            <a:r>
              <a:rPr lang="en-US" altLang="en-US" sz="2400" b="1" dirty="0" err="1" smtClean="0">
                <a:solidFill>
                  <a:srgbClr val="FF3300"/>
                </a:solidFill>
                <a:latin typeface="Times New Roman" panose="02020603050405020304" pitchFamily="18" charset="0"/>
              </a:rPr>
              <a:t>Dân</a:t>
            </a:r>
            <a:r>
              <a:rPr lang="en-US" altLang="en-US" sz="2400" b="1" dirty="0" smtClean="0">
                <a:solidFill>
                  <a:srgbClr val="FF3300"/>
                </a:solidFill>
                <a:latin typeface="Times New Roman" panose="02020603050405020304" pitchFamily="18" charset="0"/>
              </a:rPr>
              <a:t> </a:t>
            </a:r>
            <a:r>
              <a:rPr lang="en-US" altLang="en-US" sz="2400" b="1" dirty="0" err="1" smtClean="0">
                <a:solidFill>
                  <a:srgbClr val="FF3300"/>
                </a:solidFill>
                <a:latin typeface="Times New Roman" panose="02020603050405020304" pitchFamily="18" charset="0"/>
              </a:rPr>
              <a:t>cư</a:t>
            </a:r>
            <a:r>
              <a:rPr lang="en-US" altLang="en-US" sz="2400" b="1" dirty="0" smtClean="0">
                <a:solidFill>
                  <a:srgbClr val="FF3300"/>
                </a:solidFill>
                <a:latin typeface="Times New Roman" panose="02020603050405020304" pitchFamily="18" charset="0"/>
              </a:rPr>
              <a:t> </a:t>
            </a:r>
            <a:r>
              <a:rPr lang="en-US" altLang="en-US" sz="2400" b="1" dirty="0" err="1" smtClean="0">
                <a:solidFill>
                  <a:srgbClr val="FF3300"/>
                </a:solidFill>
                <a:latin typeface="Times New Roman" panose="02020603050405020304" pitchFamily="18" charset="0"/>
              </a:rPr>
              <a:t>đông</a:t>
            </a:r>
            <a:r>
              <a:rPr lang="en-US" altLang="en-US" sz="2400" b="1" dirty="0" smtClean="0">
                <a:solidFill>
                  <a:srgbClr val="FF3300"/>
                </a:solidFill>
                <a:latin typeface="Times New Roman" panose="02020603050405020304" pitchFamily="18" charset="0"/>
              </a:rPr>
              <a:t>, </a:t>
            </a:r>
            <a:r>
              <a:rPr lang="en-US" altLang="en-US" sz="2400" b="1" dirty="0" err="1" smtClean="0">
                <a:solidFill>
                  <a:srgbClr val="FF3300"/>
                </a:solidFill>
                <a:latin typeface="Times New Roman" panose="02020603050405020304" pitchFamily="18" charset="0"/>
              </a:rPr>
              <a:t>thị</a:t>
            </a:r>
            <a:r>
              <a:rPr lang="en-US" altLang="en-US" sz="2400" b="1" dirty="0" smtClean="0">
                <a:solidFill>
                  <a:srgbClr val="FF3300"/>
                </a:solidFill>
                <a:latin typeface="Times New Roman" panose="02020603050405020304" pitchFamily="18" charset="0"/>
              </a:rPr>
              <a:t> </a:t>
            </a:r>
            <a:r>
              <a:rPr lang="en-US" altLang="en-US" sz="2400" b="1" dirty="0" err="1" smtClean="0">
                <a:solidFill>
                  <a:srgbClr val="FF3300"/>
                </a:solidFill>
                <a:latin typeface="Times New Roman" panose="02020603050405020304" pitchFamily="18" charset="0"/>
              </a:rPr>
              <a:t>trường</a:t>
            </a:r>
            <a:r>
              <a:rPr lang="en-US" altLang="en-US" sz="2400" b="1" dirty="0" smtClean="0">
                <a:solidFill>
                  <a:srgbClr val="FF3300"/>
                </a:solidFill>
                <a:latin typeface="Times New Roman" panose="02020603050405020304" pitchFamily="18" charset="0"/>
              </a:rPr>
              <a:t> </a:t>
            </a:r>
            <a:r>
              <a:rPr lang="en-US" altLang="en-US" sz="2400" b="1" dirty="0" err="1" smtClean="0">
                <a:solidFill>
                  <a:srgbClr val="FF3300"/>
                </a:solidFill>
                <a:latin typeface="Times New Roman" panose="02020603050405020304" pitchFamily="18" charset="0"/>
              </a:rPr>
              <a:t>tiêu</a:t>
            </a:r>
            <a:r>
              <a:rPr lang="en-US" altLang="en-US" sz="2400" b="1" dirty="0" smtClean="0">
                <a:solidFill>
                  <a:srgbClr val="FF3300"/>
                </a:solidFill>
                <a:latin typeface="Times New Roman" panose="02020603050405020304" pitchFamily="18" charset="0"/>
              </a:rPr>
              <a:t> </a:t>
            </a:r>
            <a:r>
              <a:rPr lang="en-US" altLang="en-US" sz="2400" b="1" dirty="0" err="1" smtClean="0">
                <a:solidFill>
                  <a:srgbClr val="FF3300"/>
                </a:solidFill>
                <a:latin typeface="Times New Roman" panose="02020603050405020304" pitchFamily="18" charset="0"/>
              </a:rPr>
              <a:t>thụ</a:t>
            </a:r>
            <a:r>
              <a:rPr lang="en-US" altLang="en-US" sz="2400" b="1" dirty="0" smtClean="0">
                <a:solidFill>
                  <a:srgbClr val="FF3300"/>
                </a:solidFill>
                <a:latin typeface="Times New Roman" panose="02020603050405020304" pitchFamily="18" charset="0"/>
              </a:rPr>
              <a:t> </a:t>
            </a:r>
            <a:r>
              <a:rPr lang="en-US" altLang="en-US" sz="2400" b="1" dirty="0" err="1" smtClean="0">
                <a:solidFill>
                  <a:srgbClr val="FF3300"/>
                </a:solidFill>
                <a:latin typeface="Times New Roman" panose="02020603050405020304" pitchFamily="18" charset="0"/>
              </a:rPr>
              <a:t>lớn</a:t>
            </a:r>
            <a:r>
              <a:rPr lang="en-US" altLang="en-US" sz="2400" b="1" dirty="0" smtClean="0">
                <a:solidFill>
                  <a:srgbClr val="FF3300"/>
                </a:solidFill>
                <a:latin typeface="Times New Roman" panose="02020603050405020304" pitchFamily="18" charset="0"/>
              </a:rPr>
              <a:t> </a:t>
            </a:r>
            <a:endParaRPr lang="en-US" altLang="en-US" sz="2400" b="1" dirty="0">
              <a:solidFill>
                <a:srgbClr val="000066"/>
              </a:solidFill>
              <a:latin typeface="Times New Roman" panose="02020603050405020304" pitchFamily="18" charset="0"/>
            </a:endParaRPr>
          </a:p>
        </p:txBody>
      </p:sp>
    </p:spTree>
    <p:extLst>
      <p:ext uri="{BB962C8B-B14F-4D97-AF65-F5344CB8AC3E}">
        <p14:creationId xmlns:p14="http://schemas.microsoft.com/office/powerpoint/2010/main" val="9544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318476"/>
                                        </p:tgtEl>
                                        <p:attrNameLst>
                                          <p:attrName>style.visibility</p:attrName>
                                        </p:attrNameLst>
                                      </p:cBhvr>
                                      <p:to>
                                        <p:strVal val="visible"/>
                                      </p:to>
                                    </p:set>
                                    <p:animEffect transition="in" filter="strips(downRight)">
                                      <p:cBhvr>
                                        <p:cTn id="7" dur="500"/>
                                        <p:tgtEl>
                                          <p:spTgt spid="318476"/>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318469"/>
                                        </p:tgtEl>
                                        <p:attrNameLst>
                                          <p:attrName>style.visibility</p:attrName>
                                        </p:attrNameLst>
                                      </p:cBhvr>
                                      <p:to>
                                        <p:strVal val="visible"/>
                                      </p:to>
                                    </p:set>
                                    <p:animEffect transition="in" filter="strips(downRight)">
                                      <p:cBhvr>
                                        <p:cTn id="11" dur="500"/>
                                        <p:tgtEl>
                                          <p:spTgt spid="318469"/>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318471"/>
                                        </p:tgtEl>
                                        <p:attrNameLst>
                                          <p:attrName>style.visibility</p:attrName>
                                        </p:attrNameLst>
                                      </p:cBhvr>
                                      <p:to>
                                        <p:strVal val="visible"/>
                                      </p:to>
                                    </p:set>
                                    <p:animEffect transition="in" filter="strips(downRight)">
                                      <p:cBhvr>
                                        <p:cTn id="15" dur="500"/>
                                        <p:tgtEl>
                                          <p:spTgt spid="318471"/>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318473"/>
                                        </p:tgtEl>
                                        <p:attrNameLst>
                                          <p:attrName>style.visibility</p:attrName>
                                        </p:attrNameLst>
                                      </p:cBhvr>
                                      <p:to>
                                        <p:strVal val="visible"/>
                                      </p:to>
                                    </p:set>
                                    <p:animEffect transition="in" filter="strips(downRight)">
                                      <p:cBhvr>
                                        <p:cTn id="19" dur="500"/>
                                        <p:tgtEl>
                                          <p:spTgt spid="318473"/>
                                        </p:tgtEl>
                                      </p:cBhvr>
                                    </p:animEffect>
                                  </p:childTnLst>
                                </p:cTn>
                              </p:par>
                            </p:childTnLst>
                          </p:cTn>
                        </p:par>
                        <p:par>
                          <p:cTn id="20" fill="hold" nodeType="afterGroup">
                            <p:stCondLst>
                              <p:cond delay="20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318477"/>
                                        </p:tgtEl>
                                        <p:attrNameLst>
                                          <p:attrName>style.visibility</p:attrName>
                                        </p:attrNameLst>
                                      </p:cBhvr>
                                      <p:to>
                                        <p:strVal val="visible"/>
                                      </p:to>
                                    </p:set>
                                    <p:anim calcmode="discrete" valueType="clr">
                                      <p:cBhvr override="childStyle">
                                        <p:cTn id="23" dur="80"/>
                                        <p:tgtEl>
                                          <p:spTgt spid="318477"/>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18477"/>
                                        </p:tgtEl>
                                        <p:attrNameLst>
                                          <p:attrName>fillcolor</p:attrName>
                                        </p:attrNameLst>
                                      </p:cBhvr>
                                      <p:tavLst>
                                        <p:tav tm="0">
                                          <p:val>
                                            <p:clrVal>
                                              <a:schemeClr val="accent2"/>
                                            </p:clrVal>
                                          </p:val>
                                        </p:tav>
                                        <p:tav tm="50000">
                                          <p:val>
                                            <p:clrVal>
                                              <a:schemeClr val="hlink"/>
                                            </p:clrVal>
                                          </p:val>
                                        </p:tav>
                                      </p:tavLst>
                                    </p:anim>
                                    <p:set>
                                      <p:cBhvr>
                                        <p:cTn id="25" dur="80"/>
                                        <p:tgtEl>
                                          <p:spTgt spid="3184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7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319495" name="Picture 7" descr="TP-Ho-Chi-Minh--Mat-can-bang-cung-cau-lao-dong---viec-lam"/>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524000" y="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9" name="Picture 11" descr="dh-bach-khoa-tp-hcm-2-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524000" y="342900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01" name="Picture 13" descr="Đại học Kinh tế - Tài chính Hồ Chí Min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4290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02" name="Picture 14" descr="2012_270_04_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03" name="Text Box 15"/>
          <p:cNvSpPr txBox="1">
            <a:spLocks noChangeArrowheads="1"/>
          </p:cNvSpPr>
          <p:nvPr/>
        </p:nvSpPr>
        <p:spPr bwMode="auto">
          <a:xfrm>
            <a:off x="3352800" y="3276600"/>
            <a:ext cx="5943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rPr>
              <a:t> Người lao động có tay nghề cao, năng động.</a:t>
            </a:r>
            <a:endParaRPr lang="en-US" altLang="en-US" sz="2400">
              <a:solidFill>
                <a:srgbClr val="000066"/>
              </a:solidFill>
              <a:latin typeface="Times New Roman" panose="02020603050405020304" pitchFamily="18" charset="0"/>
            </a:endParaRPr>
          </a:p>
        </p:txBody>
      </p:sp>
    </p:spTree>
    <p:extLst>
      <p:ext uri="{BB962C8B-B14F-4D97-AF65-F5344CB8AC3E}">
        <p14:creationId xmlns:p14="http://schemas.microsoft.com/office/powerpoint/2010/main" val="1430285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319495"/>
                                        </p:tgtEl>
                                        <p:attrNameLst>
                                          <p:attrName>style.visibility</p:attrName>
                                        </p:attrNameLst>
                                      </p:cBhvr>
                                      <p:to>
                                        <p:strVal val="visible"/>
                                      </p:to>
                                    </p:set>
                                    <p:animEffect transition="in" filter="strips(downRight)">
                                      <p:cBhvr>
                                        <p:cTn id="7" dur="500"/>
                                        <p:tgtEl>
                                          <p:spTgt spid="319495"/>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319502"/>
                                        </p:tgtEl>
                                        <p:attrNameLst>
                                          <p:attrName>style.visibility</p:attrName>
                                        </p:attrNameLst>
                                      </p:cBhvr>
                                      <p:to>
                                        <p:strVal val="visible"/>
                                      </p:to>
                                    </p:set>
                                    <p:animEffect transition="in" filter="strips(downRight)">
                                      <p:cBhvr>
                                        <p:cTn id="11" dur="500"/>
                                        <p:tgtEl>
                                          <p:spTgt spid="319502"/>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319501"/>
                                        </p:tgtEl>
                                        <p:attrNameLst>
                                          <p:attrName>style.visibility</p:attrName>
                                        </p:attrNameLst>
                                      </p:cBhvr>
                                      <p:to>
                                        <p:strVal val="visible"/>
                                      </p:to>
                                    </p:set>
                                    <p:animEffect transition="in" filter="strips(downRight)">
                                      <p:cBhvr>
                                        <p:cTn id="15" dur="500"/>
                                        <p:tgtEl>
                                          <p:spTgt spid="319501"/>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319499"/>
                                        </p:tgtEl>
                                        <p:attrNameLst>
                                          <p:attrName>style.visibility</p:attrName>
                                        </p:attrNameLst>
                                      </p:cBhvr>
                                      <p:to>
                                        <p:strVal val="visible"/>
                                      </p:to>
                                    </p:set>
                                    <p:animEffect transition="in" filter="strips(downRight)">
                                      <p:cBhvr>
                                        <p:cTn id="19" dur="500"/>
                                        <p:tgtEl>
                                          <p:spTgt spid="319499"/>
                                        </p:tgtEl>
                                      </p:cBhvr>
                                    </p:animEffect>
                                  </p:childTnLst>
                                </p:cTn>
                              </p:par>
                            </p:childTnLst>
                          </p:cTn>
                        </p:par>
                        <p:par>
                          <p:cTn id="20" fill="hold" nodeType="afterGroup">
                            <p:stCondLst>
                              <p:cond delay="20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319503"/>
                                        </p:tgtEl>
                                        <p:attrNameLst>
                                          <p:attrName>style.visibility</p:attrName>
                                        </p:attrNameLst>
                                      </p:cBhvr>
                                      <p:to>
                                        <p:strVal val="visible"/>
                                      </p:to>
                                    </p:set>
                                    <p:anim calcmode="discrete" valueType="clr">
                                      <p:cBhvr override="childStyle">
                                        <p:cTn id="23" dur="80"/>
                                        <p:tgtEl>
                                          <p:spTgt spid="319503"/>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19503"/>
                                        </p:tgtEl>
                                        <p:attrNameLst>
                                          <p:attrName>fillcolor</p:attrName>
                                        </p:attrNameLst>
                                      </p:cBhvr>
                                      <p:tavLst>
                                        <p:tav tm="0">
                                          <p:val>
                                            <p:clrVal>
                                              <a:schemeClr val="accent2"/>
                                            </p:clrVal>
                                          </p:val>
                                        </p:tav>
                                        <p:tav tm="50000">
                                          <p:val>
                                            <p:clrVal>
                                              <a:schemeClr val="hlink"/>
                                            </p:clrVal>
                                          </p:val>
                                        </p:tav>
                                      </p:tavLst>
                                    </p:anim>
                                    <p:set>
                                      <p:cBhvr>
                                        <p:cTn id="25" dur="80"/>
                                        <p:tgtEl>
                                          <p:spTgt spid="3195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0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3</a:t>
            </a:fld>
            <a:endParaRPr lang="en-US" noProof="0"/>
          </a:p>
        </p:txBody>
      </p:sp>
      <p:sp>
        <p:nvSpPr>
          <p:cNvPr id="11" name="Rectangle 10">
            <a:extLst>
              <a:ext uri="{FF2B5EF4-FFF2-40B4-BE49-F238E27FC236}">
                <a16:creationId xmlns:a16="http://schemas.microsoft.com/office/drawing/2014/main" id="{9F75B955-4329-4754-86B0-99FDACF648E4}"/>
              </a:ext>
            </a:extLst>
          </p:cNvPr>
          <p:cNvSpPr/>
          <p:nvPr/>
        </p:nvSpPr>
        <p:spPr>
          <a:xfrm>
            <a:off x="2667000" y="633726"/>
            <a:ext cx="6858000" cy="1200329"/>
          </a:xfrm>
          <a:prstGeom prst="rect">
            <a:avLst/>
          </a:prstGeom>
          <a:noFill/>
        </p:spPr>
        <p:txBody>
          <a:bodyPr wrap="square" lIns="91440" tIns="45720" rIns="91440" bIns="45720">
            <a:spAutoFit/>
          </a:bodyPr>
          <a:lstStyle/>
          <a:p>
            <a:pPr algn="ctr"/>
            <a:r>
              <a:rPr lang="en-US" sz="72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4922" y="6524385"/>
            <a:ext cx="184220" cy="184220"/>
          </a:xfrm>
          <a:prstGeom prst="rect">
            <a:avLst/>
          </a:prstGeom>
        </p:spPr>
      </p:pic>
      <p:sp>
        <p:nvSpPr>
          <p:cNvPr id="82" name="Rectangle 81">
            <a:extLst>
              <a:ext uri="{FF2B5EF4-FFF2-40B4-BE49-F238E27FC236}">
                <a16:creationId xmlns:a16="http://schemas.microsoft.com/office/drawing/2014/main" id="{5D72D59B-3513-4C31-B3EA-F1A829CFBE20}"/>
              </a:ext>
            </a:extLst>
          </p:cNvPr>
          <p:cNvSpPr/>
          <p:nvPr/>
        </p:nvSpPr>
        <p:spPr>
          <a:xfrm>
            <a:off x="1447800" y="2209800"/>
            <a:ext cx="9296400" cy="1200329"/>
          </a:xfrm>
          <a:prstGeom prst="rect">
            <a:avLst/>
          </a:prstGeom>
          <a:noFill/>
        </p:spPr>
        <p:txBody>
          <a:bodyPr wrap="square" lIns="91440" tIns="45720" rIns="91440" bIns="45720">
            <a:spAutoFit/>
          </a:bodyPr>
          <a:lstStyle/>
          <a:p>
            <a:pPr algn="ctr"/>
            <a:r>
              <a:rPr lang="en-US" sz="7200" b="1"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NHÌN HÌNH BẮT Ý</a:t>
            </a:r>
            <a:endParaRPr lang="en-US" sz="7200" b="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8154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14" dur="250" accel="50000" decel="50000" autoRev="1" fill="hold">
                                          <p:stCondLst>
                                            <p:cond delay="0"/>
                                          </p:stCondLst>
                                        </p:cTn>
                                        <p:tgtEl>
                                          <p:spTgt spid="82">
                                            <p:txEl>
                                              <p:pRg st="0" end="0"/>
                                            </p:txEl>
                                          </p:spTgt>
                                        </p:tgtEl>
                                        <p:attrNameLst>
                                          <p:attrName>ppt_x</p:attrName>
                                          <p:attrName>ppt_y</p:attrName>
                                        </p:attrNameLst>
                                      </p:cBhvr>
                                      <p:rCtr x="0" y="-3611"/>
                                    </p:animMotion>
                                    <p:animRot by="1500000">
                                      <p:cBhvr>
                                        <p:cTn id="15" dur="125" fill="hold">
                                          <p:stCondLst>
                                            <p:cond delay="0"/>
                                          </p:stCondLst>
                                        </p:cTn>
                                        <p:tgtEl>
                                          <p:spTgt spid="82">
                                            <p:txEl>
                                              <p:pRg st="0" end="0"/>
                                            </p:txEl>
                                          </p:spTgt>
                                        </p:tgtEl>
                                        <p:attrNameLst>
                                          <p:attrName>r</p:attrName>
                                        </p:attrNameLst>
                                      </p:cBhvr>
                                    </p:animRot>
                                    <p:animRot by="-1500000">
                                      <p:cBhvr>
                                        <p:cTn id="16" dur="125" fill="hold">
                                          <p:stCondLst>
                                            <p:cond delay="125"/>
                                          </p:stCondLst>
                                        </p:cTn>
                                        <p:tgtEl>
                                          <p:spTgt spid="82">
                                            <p:txEl>
                                              <p:pRg st="0" end="0"/>
                                            </p:txEl>
                                          </p:spTgt>
                                        </p:tgtEl>
                                        <p:attrNameLst>
                                          <p:attrName>r</p:attrName>
                                        </p:attrNameLst>
                                      </p:cBhvr>
                                    </p:animRot>
                                    <p:animRot by="-1500000">
                                      <p:cBhvr>
                                        <p:cTn id="17" dur="125" fill="hold">
                                          <p:stCondLst>
                                            <p:cond delay="250"/>
                                          </p:stCondLst>
                                        </p:cTn>
                                        <p:tgtEl>
                                          <p:spTgt spid="82">
                                            <p:txEl>
                                              <p:pRg st="0" end="0"/>
                                            </p:txEl>
                                          </p:spTgt>
                                        </p:tgtEl>
                                        <p:attrNameLst>
                                          <p:attrName>r</p:attrName>
                                        </p:attrNameLst>
                                      </p:cBhvr>
                                    </p:animRot>
                                    <p:animRot by="1500000">
                                      <p:cBhvr>
                                        <p:cTn id="18" dur="125" fill="hold">
                                          <p:stCondLst>
                                            <p:cond delay="375"/>
                                          </p:stCondLst>
                                        </p:cTn>
                                        <p:tgtEl>
                                          <p:spTgt spid="8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885" y="630942"/>
            <a:ext cx="11254153" cy="2554545"/>
          </a:xfrm>
          <a:prstGeom prst="rect">
            <a:avLst/>
          </a:prstGeom>
          <a:solidFill>
            <a:schemeClr val="bg1"/>
          </a:solidFill>
        </p:spPr>
        <p:txBody>
          <a:bodyPr wrap="square" rtlCol="0">
            <a:spAutoFit/>
          </a:bodyPr>
          <a:lstStyle/>
          <a:p>
            <a:pPr marL="514350" indent="-514350">
              <a:buAutoNum type="arabicPeriod"/>
            </a:pPr>
            <a:r>
              <a:rPr lang="en-US" sz="3200" b="1" dirty="0" smtClean="0">
                <a:latin typeface="Times New Roman" panose="02020603050405020304" pitchFamily="18" charset="0"/>
                <a:cs typeface="Times New Roman" panose="02020603050405020304" pitchFamily="18" charset="0"/>
              </a:rPr>
              <a:t>VỊ TRÍ ĐỊA LÍ VÀ PHẠM VI LÃNH THỔ</a:t>
            </a:r>
          </a:p>
          <a:p>
            <a:pPr marL="514350" indent="-514350">
              <a:buAutoNum type="arabicPeriod"/>
            </a:pPr>
            <a:r>
              <a:rPr lang="en-US" sz="3200" b="1" dirty="0" smtClean="0">
                <a:latin typeface="Times New Roman" panose="02020603050405020304" pitchFamily="18" charset="0"/>
                <a:cs typeface="Times New Roman" panose="02020603050405020304" pitchFamily="18" charset="0"/>
              </a:rPr>
              <a:t>ĐIỀU KIỆN TỰ NHIÊN VÀ TÀI NGUYÊN THIÊN NHIÊN</a:t>
            </a:r>
          </a:p>
          <a:p>
            <a:pPr marL="514350" indent="-514350">
              <a:buAutoNum type="arabicPeriod"/>
            </a:pPr>
            <a:r>
              <a:rPr lang="en-US" sz="3200" b="1" dirty="0" smtClean="0">
                <a:latin typeface="Times New Roman" panose="02020603050405020304" pitchFamily="18" charset="0"/>
                <a:cs typeface="Times New Roman" panose="02020603050405020304" pitchFamily="18" charset="0"/>
              </a:rPr>
              <a:t>DÂN CƯ VÀ ĐÔ THỊ HÓA</a:t>
            </a:r>
          </a:p>
          <a:p>
            <a:pPr marL="514350" indent="-514350">
              <a:buAutoNum type="alphaLcPeriod"/>
            </a:pPr>
            <a:r>
              <a:rPr lang="en-US" sz="3200" b="1" dirty="0" err="1" smtClean="0">
                <a:latin typeface="Times New Roman" panose="02020603050405020304" pitchFamily="18" charset="0"/>
                <a:cs typeface="Times New Roman" panose="02020603050405020304" pitchFamily="18" charset="0"/>
              </a:rPr>
              <a:t>Dân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cư</a:t>
            </a:r>
            <a:endParaRPr lang="en-US" sz="3200" b="1" dirty="0" smtClean="0">
              <a:latin typeface="Times New Roman" panose="02020603050405020304" pitchFamily="18" charset="0"/>
              <a:cs typeface="Times New Roman" panose="02020603050405020304" pitchFamily="18" charset="0"/>
            </a:endParaRPr>
          </a:p>
          <a:p>
            <a:pPr marL="514350" indent="-514350">
              <a:buAutoNum type="alphaLcPeriod"/>
            </a:pPr>
            <a:r>
              <a:rPr lang="en-US" sz="3200" b="1" dirty="0" err="1" smtClean="0">
                <a:latin typeface="Times New Roman" panose="02020603050405020304" pitchFamily="18" charset="0"/>
                <a:cs typeface="Times New Roman" panose="02020603050405020304" pitchFamily="18" charset="0"/>
              </a:rPr>
              <a:t>Đô</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thị</a:t>
            </a:r>
            <a:r>
              <a:rPr lang="en-US" sz="3200" b="1" dirty="0" smtClean="0">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hóa</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0"/>
            <a:ext cx="12109704" cy="923330"/>
          </a:xfrm>
          <a:prstGeom prst="rect">
            <a:avLst/>
          </a:prstGeom>
          <a:noFill/>
        </p:spPr>
        <p:txBody>
          <a:bodyPr wrap="square" rtlCol="0">
            <a:spAutoFit/>
          </a:bodyPr>
          <a:lstStyle/>
          <a:p>
            <a:pPr algn="ctr"/>
            <a:r>
              <a:rPr lang="en-US" sz="5400" b="1" dirty="0" smtClean="0">
                <a:solidFill>
                  <a:srgbClr val="FF0000"/>
                </a:solidFill>
                <a:latin typeface="Cambria" panose="02040503050406030204" pitchFamily="18" charset="0"/>
                <a:ea typeface="Cambria" panose="02040503050406030204" pitchFamily="18" charset="0"/>
              </a:rPr>
              <a:t>BÀI 18.</a:t>
            </a:r>
            <a:r>
              <a:rPr lang="en-US" sz="5400" b="1" dirty="0">
                <a:solidFill>
                  <a:srgbClr val="FF0000"/>
                </a:solidFill>
                <a:latin typeface="Cambria" panose="02040503050406030204" pitchFamily="18" charset="0"/>
                <a:ea typeface="Cambria" panose="02040503050406030204" pitchFamily="18" charset="0"/>
              </a:rPr>
              <a:t> </a:t>
            </a:r>
            <a:r>
              <a:rPr lang="en-US" sz="5400" b="1" dirty="0" smtClean="0">
                <a:solidFill>
                  <a:srgbClr val="002060"/>
                </a:solidFill>
                <a:latin typeface="Cambria" panose="02040503050406030204" pitchFamily="18" charset="0"/>
                <a:ea typeface="Cambria" panose="02040503050406030204" pitchFamily="18" charset="0"/>
              </a:rPr>
              <a:t>VÙNG ĐÔNG NAM BỘ</a:t>
            </a:r>
            <a:endParaRPr lang="en-US"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2897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2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3211" y="111756"/>
            <a:ext cx="11895287" cy="13965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b="1" dirty="0">
              <a:solidFill>
                <a:srgbClr val="FFFF00"/>
              </a:solidFill>
              <a:latin typeface="#9Slide03 Arima Madurai Medium" panose="00000600000000000000" pitchFamily="2" charset="-93"/>
              <a:cs typeface="#9Slide03 Arima Madurai Medium" panose="00000600000000000000" pitchFamily="2" charset="-93"/>
            </a:endParaRPr>
          </a:p>
          <a:p>
            <a:pPr algn="ctr"/>
            <a:endParaRPr lang="en-US" sz="2000" b="1" dirty="0">
              <a:solidFill>
                <a:srgbClr val="FFFF00"/>
              </a:solidFill>
              <a:latin typeface="#9Slide03 Arima Madurai Medium" panose="00000600000000000000" pitchFamily="2" charset="-93"/>
              <a:cs typeface="#9Slide03 Arima Madurai Medium" panose="00000600000000000000" pitchFamily="2" charset="-93"/>
            </a:endParaRPr>
          </a:p>
          <a:p>
            <a:pPr algn="ctr"/>
            <a:endParaRPr lang="en-US" sz="2800" b="1" dirty="0">
              <a:solidFill>
                <a:schemeClr val="tx1"/>
              </a:solidFill>
              <a:latin typeface="Times New Roman" panose="02020603050405020304" pitchFamily="18" charset="0"/>
              <a:cs typeface="Times New Roman" panose="02020603050405020304" pitchFamily="18" charset="0"/>
            </a:endParaRPr>
          </a:p>
          <a:p>
            <a:pPr algn="ctr"/>
            <a:r>
              <a:rPr lang="en-US" sz="2800" b="1" dirty="0" err="1">
                <a:solidFill>
                  <a:schemeClr val="tx1"/>
                </a:solidFill>
                <a:latin typeface="Times New Roman" panose="02020603050405020304" pitchFamily="18" charset="0"/>
                <a:cs typeface="Times New Roman" panose="02020603050405020304" pitchFamily="18" charset="0"/>
              </a:rPr>
              <a:t>Quan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ảnh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dưới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đây</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sgk</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mục</a:t>
            </a:r>
            <a:r>
              <a:rPr lang="en-US" sz="2800" b="1" dirty="0" smtClean="0">
                <a:solidFill>
                  <a:schemeClr val="tx1"/>
                </a:solidFill>
                <a:latin typeface="Times New Roman" panose="02020603050405020304" pitchFamily="18" charset="0"/>
                <a:cs typeface="Times New Roman" panose="02020603050405020304" pitchFamily="18" charset="0"/>
              </a:rPr>
              <a:t> 3b, </a:t>
            </a:r>
            <a:r>
              <a:rPr lang="en-US" sz="2800" b="1" dirty="0" err="1" smtClean="0">
                <a:solidFill>
                  <a:schemeClr val="tx1"/>
                </a:solidFill>
                <a:latin typeface="Times New Roman" panose="02020603050405020304" pitchFamily="18" charset="0"/>
                <a:cs typeface="Times New Roman" panose="02020603050405020304" pitchFamily="18" charset="0"/>
              </a:rPr>
              <a:t>hãy</a:t>
            </a:r>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hãy trình bày đặc điểm đô thị hoá ở vùng Đông Nam </a:t>
            </a:r>
            <a:r>
              <a:rPr lang="vi-VN" sz="2800" b="1" dirty="0" smtClean="0">
                <a:solidFill>
                  <a:schemeClr val="tx1"/>
                </a:solidFill>
                <a:latin typeface="Times New Roman" panose="02020603050405020304" pitchFamily="18" charset="0"/>
                <a:cs typeface="Times New Roman" panose="02020603050405020304" pitchFamily="18" charset="0"/>
              </a:rPr>
              <a:t>Bộ</a:t>
            </a:r>
            <a:r>
              <a:rPr lang="en-US" sz="2800" b="1" dirty="0" smtClean="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endParaRPr lang="en-US" sz="2800" b="1" dirty="0">
              <a:solidFill>
                <a:srgbClr val="FFFF00"/>
              </a:solidFill>
              <a:latin typeface="#9Slide03 Arima Madurai Medium" panose="00000600000000000000" pitchFamily="2" charset="-93"/>
              <a:cs typeface="#9Slide03 Arima Madurai Medium" panose="00000600000000000000" pitchFamily="2" charset="-93"/>
            </a:endParaRPr>
          </a:p>
          <a:p>
            <a:pPr algn="ctr"/>
            <a:endParaRPr lang="en-US" sz="2800" b="1" dirty="0">
              <a:solidFill>
                <a:srgbClr val="FFFF00"/>
              </a:solidFill>
              <a:latin typeface="#9Slide03 Arima Madurai Medium" panose="00000600000000000000" pitchFamily="2" charset="-93"/>
              <a:cs typeface="#9Slide03 Arima Madurai Medium" panose="00000600000000000000" pitchFamily="2" charset="-93"/>
            </a:endParaRPr>
          </a:p>
        </p:txBody>
      </p:sp>
      <p:pic>
        <p:nvPicPr>
          <p:cNvPr id="9" name="Picture 9" descr="Saigonskylines8">
            <a:extLst>
              <a:ext uri="{FF2B5EF4-FFF2-40B4-BE49-F238E27FC236}">
                <a16:creationId xmlns:a16="http://schemas.microsoft.com/office/drawing/2014/main" id="{5A94A19A-1827-4728-A7BA-DC75F8ABF9EC}"/>
              </a:ext>
            </a:extLst>
          </p:cNvPr>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0" y="1508289"/>
            <a:ext cx="6095999" cy="537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TPHCM">
            <a:extLst>
              <a:ext uri="{FF2B5EF4-FFF2-40B4-BE49-F238E27FC236}">
                <a16:creationId xmlns:a16="http://schemas.microsoft.com/office/drawing/2014/main" id="{EFBAD9E5-F3AB-4B29-AB44-E23D7582111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096001" y="1390261"/>
            <a:ext cx="6096000" cy="537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10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885" y="630942"/>
            <a:ext cx="11254153" cy="2554545"/>
          </a:xfrm>
          <a:prstGeom prst="rect">
            <a:avLst/>
          </a:prstGeom>
          <a:solidFill>
            <a:schemeClr val="bg1"/>
          </a:solidFill>
        </p:spPr>
        <p:txBody>
          <a:bodyPr wrap="square" rtlCol="0">
            <a:spAutoFit/>
          </a:bodyPr>
          <a:lstStyle/>
          <a:p>
            <a:pPr marL="514350" indent="-514350">
              <a:buAutoNum type="arabicPeriod"/>
            </a:pPr>
            <a:r>
              <a:rPr lang="en-US" sz="3200" b="1" dirty="0" smtClean="0">
                <a:latin typeface="Times New Roman" panose="02020603050405020304" pitchFamily="18" charset="0"/>
                <a:cs typeface="Times New Roman" panose="02020603050405020304" pitchFamily="18" charset="0"/>
              </a:rPr>
              <a:t>VỊ TRÍ ĐỊA LÍ VÀ PHẠM VI LÃNH THỔ</a:t>
            </a:r>
          </a:p>
          <a:p>
            <a:pPr marL="514350" indent="-514350">
              <a:buAutoNum type="arabicPeriod"/>
            </a:pPr>
            <a:r>
              <a:rPr lang="en-US" sz="3200" b="1" dirty="0" smtClean="0">
                <a:latin typeface="Times New Roman" panose="02020603050405020304" pitchFamily="18" charset="0"/>
                <a:cs typeface="Times New Roman" panose="02020603050405020304" pitchFamily="18" charset="0"/>
              </a:rPr>
              <a:t>ĐIỀU KIỆN TỰ NHIÊN VÀ TÀI NGUYÊN THIÊN NHIÊN</a:t>
            </a:r>
          </a:p>
          <a:p>
            <a:pPr marL="514350" indent="-514350">
              <a:buAutoNum type="arabicPeriod"/>
            </a:pPr>
            <a:r>
              <a:rPr lang="en-US" sz="3200" b="1" dirty="0" smtClean="0">
                <a:latin typeface="Times New Roman" panose="02020603050405020304" pitchFamily="18" charset="0"/>
                <a:cs typeface="Times New Roman" panose="02020603050405020304" pitchFamily="18" charset="0"/>
              </a:rPr>
              <a:t>DÂN CƯ VÀ ĐÔ THỊ HÓA</a:t>
            </a:r>
          </a:p>
          <a:p>
            <a:pPr marL="514350" indent="-514350">
              <a:buAutoNum type="alphaLcPeriod"/>
            </a:pPr>
            <a:r>
              <a:rPr lang="en-US" sz="3200" b="1" dirty="0" err="1" smtClean="0">
                <a:latin typeface="Times New Roman" panose="02020603050405020304" pitchFamily="18" charset="0"/>
                <a:cs typeface="Times New Roman" panose="02020603050405020304" pitchFamily="18" charset="0"/>
              </a:rPr>
              <a:t>Dân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cư</a:t>
            </a:r>
            <a:endParaRPr lang="en-US" sz="3200" b="1" dirty="0" smtClean="0">
              <a:latin typeface="Times New Roman" panose="02020603050405020304" pitchFamily="18" charset="0"/>
              <a:cs typeface="Times New Roman" panose="02020603050405020304" pitchFamily="18" charset="0"/>
            </a:endParaRPr>
          </a:p>
          <a:p>
            <a:pPr marL="514350" indent="-514350">
              <a:buAutoNum type="alphaLcPeriod"/>
            </a:pPr>
            <a:r>
              <a:rPr lang="en-US" sz="3200" b="1" dirty="0" err="1" smtClean="0">
                <a:latin typeface="Times New Roman" panose="02020603050405020304" pitchFamily="18" charset="0"/>
                <a:cs typeface="Times New Roman" panose="02020603050405020304" pitchFamily="18" charset="0"/>
              </a:rPr>
              <a:t>Đô</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hóa</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0"/>
            <a:ext cx="12109704" cy="923330"/>
          </a:xfrm>
          <a:prstGeom prst="rect">
            <a:avLst/>
          </a:prstGeom>
          <a:noFill/>
        </p:spPr>
        <p:txBody>
          <a:bodyPr wrap="square" rtlCol="0">
            <a:spAutoFit/>
          </a:bodyPr>
          <a:lstStyle/>
          <a:p>
            <a:pPr algn="ctr"/>
            <a:r>
              <a:rPr lang="en-US" sz="5400" b="1" dirty="0" smtClean="0">
                <a:solidFill>
                  <a:srgbClr val="FF0000"/>
                </a:solidFill>
                <a:latin typeface="Cambria" panose="02040503050406030204" pitchFamily="18" charset="0"/>
                <a:ea typeface="Cambria" panose="02040503050406030204" pitchFamily="18" charset="0"/>
              </a:rPr>
              <a:t>BÀI 18.</a:t>
            </a:r>
            <a:r>
              <a:rPr lang="en-US" sz="5400" b="1" dirty="0">
                <a:solidFill>
                  <a:srgbClr val="FF0000"/>
                </a:solidFill>
                <a:latin typeface="Cambria" panose="02040503050406030204" pitchFamily="18" charset="0"/>
                <a:ea typeface="Cambria" panose="02040503050406030204" pitchFamily="18" charset="0"/>
              </a:rPr>
              <a:t> </a:t>
            </a:r>
            <a:r>
              <a:rPr lang="en-US" sz="5400" b="1" dirty="0" smtClean="0">
                <a:solidFill>
                  <a:srgbClr val="002060"/>
                </a:solidFill>
                <a:latin typeface="Cambria" panose="02040503050406030204" pitchFamily="18" charset="0"/>
                <a:ea typeface="Cambria" panose="02040503050406030204" pitchFamily="18" charset="0"/>
              </a:rPr>
              <a:t>VÙNG ĐÔNG NAM BỘ</a:t>
            </a:r>
            <a:endParaRPr lang="en-US" sz="5400" b="1" dirty="0">
              <a:solidFill>
                <a:srgbClr val="002060"/>
              </a:solidFill>
              <a:latin typeface="Cambria" panose="02040503050406030204" pitchFamily="18" charset="0"/>
              <a:ea typeface="Cambria" panose="02040503050406030204" pitchFamily="18" charset="0"/>
            </a:endParaRPr>
          </a:p>
        </p:txBody>
      </p:sp>
      <p:sp>
        <p:nvSpPr>
          <p:cNvPr id="3" name="Rectangle 2"/>
          <p:cNvSpPr/>
          <p:nvPr/>
        </p:nvSpPr>
        <p:spPr>
          <a:xfrm>
            <a:off x="594946" y="3116083"/>
            <a:ext cx="11230708" cy="3127523"/>
          </a:xfrm>
          <a:prstGeom prst="rect">
            <a:avLst/>
          </a:prstGeom>
        </p:spPr>
        <p:txBody>
          <a:bodyPr wrap="square">
            <a:spAutoFit/>
          </a:bodyPr>
          <a:lstStyle/>
          <a:p>
            <a:pPr marL="342900" marR="138430" lvl="0" indent="-342900">
              <a:lnSpc>
                <a:spcPct val="115000"/>
              </a:lnSpc>
              <a:spcBef>
                <a:spcPts val="685"/>
              </a:spcBef>
              <a:spcAft>
                <a:spcPts val="0"/>
              </a:spcAft>
              <a:buClr>
                <a:srgbClr val="231F20"/>
              </a:buClr>
              <a:buSzPts val="1250"/>
              <a:buFont typeface="Times New Roman" panose="02020603050405020304" pitchFamily="18" charset="0"/>
              <a:buChar char="–"/>
              <a:tabLst>
                <a:tab pos="251460" algn="l"/>
              </a:tabLst>
            </a:pPr>
            <a:r>
              <a:rPr lang="vi-VN" sz="2800" b="1"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Lịch</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sử</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hình</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thành</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và</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phát</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triển</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từ</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hơn</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300</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năm</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trước;</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phát</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triển</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nhanh</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khi</a:t>
            </a:r>
            <a:r>
              <a:rPr lang="vi-VN" sz="2800" spc="-3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đất nước thực hiện công cuộc Đổi mới.</a:t>
            </a:r>
            <a:endParaRPr lang="vi-VN" sz="2800" dirty="0">
              <a:latin typeface="Times New Roman" panose="02020603050405020304" pitchFamily="18" charset="0"/>
              <a:ea typeface="Times New Roman" panose="02020603050405020304" pitchFamily="18" charset="0"/>
            </a:endParaRPr>
          </a:p>
          <a:p>
            <a:pPr marL="342900" lvl="0" indent="-342900">
              <a:lnSpc>
                <a:spcPts val="1430"/>
              </a:lnSpc>
              <a:spcBef>
                <a:spcPts val="685"/>
              </a:spcBef>
              <a:spcAft>
                <a:spcPts val="0"/>
              </a:spcAft>
              <a:buClr>
                <a:srgbClr val="231F20"/>
              </a:buClr>
              <a:buSzPts val="1250"/>
              <a:buFont typeface="Times New Roman" panose="02020603050405020304" pitchFamily="18" charset="0"/>
              <a:buChar char="–"/>
              <a:tabLst>
                <a:tab pos="257810" algn="l"/>
              </a:tabLst>
            </a:pPr>
            <a:r>
              <a:rPr lang="vi-VN" sz="2800" dirty="0">
                <a:solidFill>
                  <a:srgbClr val="231F20"/>
                </a:solidFill>
                <a:latin typeface="Times New Roman" panose="02020603050405020304" pitchFamily="18" charset="0"/>
                <a:ea typeface="Times New Roman" panose="02020603050405020304" pitchFamily="18" charset="0"/>
              </a:rPr>
              <a:t>Đô</a:t>
            </a:r>
            <a:r>
              <a:rPr lang="vi-VN" sz="2800" spc="-3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thị</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hoá</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gắn</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với</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công</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nghiệp</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hoá,</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hiện</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đại</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spc="-20" dirty="0">
                <a:solidFill>
                  <a:srgbClr val="231F20"/>
                </a:solidFill>
                <a:latin typeface="Times New Roman" panose="02020603050405020304" pitchFamily="18" charset="0"/>
                <a:ea typeface="Times New Roman" panose="02020603050405020304" pitchFamily="18" charset="0"/>
              </a:rPr>
              <a:t>hoá.</a:t>
            </a:r>
            <a:endParaRPr lang="vi-VN" sz="2800" dirty="0">
              <a:latin typeface="Times New Roman" panose="02020603050405020304" pitchFamily="18" charset="0"/>
              <a:ea typeface="Times New Roman" panose="02020603050405020304" pitchFamily="18" charset="0"/>
            </a:endParaRPr>
          </a:p>
          <a:p>
            <a:pPr marL="342900" lvl="0" indent="-342900">
              <a:spcBef>
                <a:spcPts val="210"/>
              </a:spcBef>
              <a:spcAft>
                <a:spcPts val="0"/>
              </a:spcAft>
              <a:buClr>
                <a:srgbClr val="231F20"/>
              </a:buClr>
              <a:buSzPts val="1250"/>
              <a:buFont typeface="Times New Roman" panose="02020603050405020304" pitchFamily="18" charset="0"/>
              <a:buChar char="–"/>
              <a:tabLst>
                <a:tab pos="257810" algn="l"/>
              </a:tabLst>
            </a:pPr>
            <a:r>
              <a:rPr lang="vi-VN" sz="2800" dirty="0">
                <a:solidFill>
                  <a:srgbClr val="231F20"/>
                </a:solidFill>
                <a:latin typeface="Times New Roman" panose="02020603050405020304" pitchFamily="18" charset="0"/>
                <a:ea typeface="Times New Roman" panose="02020603050405020304" pitchFamily="18" charset="0"/>
              </a:rPr>
              <a:t>Số</a:t>
            </a:r>
            <a:r>
              <a:rPr lang="vi-VN" sz="2800" spc="-3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lượng</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đô</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thị,</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tỉ</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lệ</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dân</a:t>
            </a:r>
            <a:r>
              <a:rPr lang="vi-VN" sz="2800" spc="-3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thành</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thị</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ngày</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càng</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spc="-20" dirty="0">
                <a:solidFill>
                  <a:srgbClr val="231F20"/>
                </a:solidFill>
                <a:latin typeface="Times New Roman" panose="02020603050405020304" pitchFamily="18" charset="0"/>
                <a:ea typeface="Times New Roman" panose="02020603050405020304" pitchFamily="18" charset="0"/>
              </a:rPr>
              <a:t>tăng.</a:t>
            </a:r>
            <a:endParaRPr lang="vi-VN" sz="2800" dirty="0">
              <a:latin typeface="Times New Roman" panose="02020603050405020304" pitchFamily="18" charset="0"/>
              <a:ea typeface="Times New Roman" panose="02020603050405020304" pitchFamily="18" charset="0"/>
            </a:endParaRPr>
          </a:p>
          <a:p>
            <a:pPr marL="342900" lvl="0" indent="-342900">
              <a:spcBef>
                <a:spcPts val="215"/>
              </a:spcBef>
              <a:spcAft>
                <a:spcPts val="0"/>
              </a:spcAft>
              <a:buClr>
                <a:srgbClr val="231F20"/>
              </a:buClr>
              <a:buSzPts val="1250"/>
              <a:buFont typeface="Times New Roman" panose="02020603050405020304" pitchFamily="18" charset="0"/>
              <a:buChar char="–"/>
              <a:tabLst>
                <a:tab pos="257810" algn="l"/>
              </a:tabLst>
            </a:pPr>
            <a:r>
              <a:rPr lang="vi-VN" sz="2800" dirty="0">
                <a:solidFill>
                  <a:srgbClr val="231F20"/>
                </a:solidFill>
                <a:latin typeface="Times New Roman" panose="02020603050405020304" pitchFamily="18" charset="0"/>
                <a:ea typeface="Times New Roman" panose="02020603050405020304" pitchFamily="18" charset="0"/>
              </a:rPr>
              <a:t>Lối</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sống</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đô</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thị</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lan</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toả</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tới</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các</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vùng</a:t>
            </a:r>
            <a:r>
              <a:rPr lang="vi-VN" sz="2800" spc="-25"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nông</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thôn</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của</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Đông</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latin typeface="Times New Roman" panose="02020603050405020304" pitchFamily="18" charset="0"/>
                <a:ea typeface="Times New Roman" panose="02020603050405020304" pitchFamily="18" charset="0"/>
              </a:rPr>
              <a:t>Nam</a:t>
            </a:r>
            <a:r>
              <a:rPr lang="vi-VN" sz="2800" spc="-20" dirty="0">
                <a:solidFill>
                  <a:srgbClr val="231F20"/>
                </a:solidFill>
                <a:latin typeface="Times New Roman" panose="02020603050405020304" pitchFamily="18" charset="0"/>
                <a:ea typeface="Times New Roman" panose="02020603050405020304" pitchFamily="18" charset="0"/>
              </a:rPr>
              <a:t> </a:t>
            </a:r>
            <a:r>
              <a:rPr lang="vi-VN" sz="2800" spc="-25" dirty="0">
                <a:solidFill>
                  <a:srgbClr val="231F20"/>
                </a:solidFill>
                <a:latin typeface="Times New Roman" panose="02020603050405020304" pitchFamily="18" charset="0"/>
                <a:ea typeface="Times New Roman" panose="02020603050405020304" pitchFamily="18" charset="0"/>
              </a:rPr>
              <a:t>Bộ.</a:t>
            </a:r>
            <a:endParaRPr lang="vi-VN" sz="2800" dirty="0">
              <a:latin typeface="Times New Roman" panose="02020603050405020304" pitchFamily="18" charset="0"/>
              <a:ea typeface="Times New Roman" panose="02020603050405020304" pitchFamily="18" charset="0"/>
            </a:endParaRPr>
          </a:p>
          <a:p>
            <a:r>
              <a:rPr lang="en-US" sz="2800" spc="-10" dirty="0">
                <a:solidFill>
                  <a:srgbClr val="231F20"/>
                </a:solidFill>
                <a:latin typeface="Times New Roman" panose="02020603050405020304" pitchFamily="18" charset="0"/>
                <a:ea typeface="Calibri" panose="020F0502020204030204" pitchFamily="34" charset="0"/>
              </a:rPr>
              <a:t>Xu</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hướng</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đô</a:t>
            </a:r>
            <a:r>
              <a:rPr lang="en-US" sz="2800" spc="-55"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thị</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hoá</a:t>
            </a:r>
            <a:r>
              <a:rPr lang="en-US" sz="2800" spc="-10" dirty="0">
                <a:solidFill>
                  <a:srgbClr val="231F20"/>
                </a:solidFill>
                <a:latin typeface="Times New Roman" panose="02020603050405020304" pitchFamily="18" charset="0"/>
                <a:ea typeface="Calibri" panose="020F0502020204030204" pitchFamily="34" charset="0"/>
              </a:rPr>
              <a:t>:</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hình</a:t>
            </a:r>
            <a:r>
              <a:rPr lang="en-US" sz="2800" spc="-55"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thành</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các</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đô</a:t>
            </a:r>
            <a:r>
              <a:rPr lang="en-US" sz="2800" spc="-55"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thị</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thông</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a:solidFill>
                  <a:srgbClr val="231F20"/>
                </a:solidFill>
                <a:latin typeface="Times New Roman" panose="02020603050405020304" pitchFamily="18" charset="0"/>
                <a:ea typeface="Calibri" panose="020F0502020204030204" pitchFamily="34" charset="0"/>
              </a:rPr>
              <a:t>minh,</a:t>
            </a:r>
            <a:r>
              <a:rPr lang="en-US" sz="2800" spc="-55"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hiện</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đại</a:t>
            </a:r>
            <a:r>
              <a:rPr lang="en-US" sz="2800" spc="-10" dirty="0">
                <a:solidFill>
                  <a:srgbClr val="231F20"/>
                </a:solidFill>
                <a:latin typeface="Times New Roman" panose="02020603050405020304" pitchFamily="18" charset="0"/>
                <a:ea typeface="Calibri" panose="020F0502020204030204" pitchFamily="34" charset="0"/>
              </a:rPr>
              <a:t>,</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đô</a:t>
            </a:r>
            <a:r>
              <a:rPr lang="en-US" sz="2800" spc="-55"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thị</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vệ</a:t>
            </a:r>
            <a:r>
              <a:rPr lang="en-US" sz="2800" spc="-60" dirty="0">
                <a:solidFill>
                  <a:srgbClr val="231F20"/>
                </a:solidFill>
                <a:latin typeface="Times New Roman" panose="02020603050405020304" pitchFamily="18" charset="0"/>
                <a:ea typeface="Calibri" panose="020F0502020204030204" pitchFamily="34" charset="0"/>
              </a:rPr>
              <a:t> </a:t>
            </a:r>
            <a:r>
              <a:rPr lang="en-US" sz="2800" spc="-10" dirty="0" err="1">
                <a:solidFill>
                  <a:srgbClr val="231F20"/>
                </a:solidFill>
                <a:latin typeface="Times New Roman" panose="02020603050405020304" pitchFamily="18" charset="0"/>
                <a:ea typeface="Calibri" panose="020F0502020204030204" pitchFamily="34" charset="0"/>
              </a:rPr>
              <a:t>tinh</a:t>
            </a:r>
            <a:r>
              <a:rPr lang="en-US" sz="2800" spc="-10" dirty="0">
                <a:solidFill>
                  <a:srgbClr val="231F20"/>
                </a:solidFill>
                <a:latin typeface="Times New Roman" panose="02020603050405020304" pitchFamily="18" charset="0"/>
                <a:ea typeface="Calibri" panose="020F0502020204030204" pitchFamily="34" charset="0"/>
              </a:rPr>
              <a:t>,...</a:t>
            </a:r>
            <a:endParaRPr lang="vi-VN" sz="2800" dirty="0"/>
          </a:p>
        </p:txBody>
      </p:sp>
    </p:spTree>
    <p:extLst>
      <p:ext uri="{BB962C8B-B14F-4D97-AF65-F5344CB8AC3E}">
        <p14:creationId xmlns:p14="http://schemas.microsoft.com/office/powerpoint/2010/main" val="26188072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2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68828" y="1328057"/>
            <a:ext cx="4332515" cy="413294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6807201" y="2280025"/>
            <a:ext cx="4126436" cy="748988"/>
          </a:xfrm>
          <a:prstGeom prst="rect">
            <a:avLst/>
          </a:prstGeom>
          <a:noFill/>
        </p:spPr>
        <p:txBody>
          <a:bodyPr wrap="square">
            <a:spAutoFit/>
          </a:bodyPr>
          <a:lstStyle/>
          <a:p>
            <a:r>
              <a:rPr lang="en-US" sz="4267" b="1" dirty="0">
                <a:solidFill>
                  <a:srgbClr val="FF0000"/>
                </a:solidFill>
                <a:latin typeface="Times New Roman" panose="02020603050405020304" pitchFamily="18" charset="0"/>
                <a:ea typeface="Calibri" panose="020F0502020204030204" pitchFamily="34" charset="0"/>
              </a:rPr>
              <a:t>LUYỆN TẬP</a:t>
            </a:r>
            <a:endParaRPr lang="en-US" sz="4267"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p:spPr>
      </p:pic>
    </p:spTree>
    <p:extLst>
      <p:ext uri="{BB962C8B-B14F-4D97-AF65-F5344CB8AC3E}">
        <p14:creationId xmlns:p14="http://schemas.microsoft.com/office/powerpoint/2010/main" val="18421771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2062103"/>
          </a:xfrm>
          <a:prstGeom prst="rect">
            <a:avLst/>
          </a:prstGeom>
        </p:spPr>
        <p:txBody>
          <a:bodyPr wrap="square">
            <a:spAutoFit/>
          </a:bodyPr>
          <a:lstStyle/>
          <a:p>
            <a:pPr algn="just"/>
            <a:r>
              <a:rPr lang="vi-VN" sz="3200" dirty="0">
                <a:solidFill>
                  <a:srgbClr val="000000"/>
                </a:solidFill>
                <a:latin typeface="+mj-lt"/>
              </a:rPr>
              <a:t>Dựa vào bảng 18.2, hãy:</a:t>
            </a:r>
          </a:p>
          <a:p>
            <a:pPr algn="just"/>
            <a:r>
              <a:rPr lang="vi-VN" sz="3200" dirty="0">
                <a:solidFill>
                  <a:srgbClr val="000000"/>
                </a:solidFill>
                <a:latin typeface="+mj-lt"/>
              </a:rPr>
              <a:t>- Vẽ biểu đồ kết hợp cột và đường thể hiện số dân thành thị và tỉ lệ dân thành thị ở Đông Nam Bộ giai đoạn 1999 - 2021.</a:t>
            </a:r>
          </a:p>
          <a:p>
            <a:pPr algn="just"/>
            <a:r>
              <a:rPr lang="vi-VN" sz="3200" dirty="0">
                <a:solidFill>
                  <a:srgbClr val="000000"/>
                </a:solidFill>
                <a:latin typeface="+mj-lt"/>
              </a:rPr>
              <a:t>- Nhận xét sự thay đổi số dân thành thị và tỉ lệ dân thành thị</a:t>
            </a:r>
            <a:endParaRPr lang="vi-VN" sz="3200" b="0" i="0" dirty="0">
              <a:solidFill>
                <a:srgbClr val="000000"/>
              </a:solidFill>
              <a:effectLst/>
              <a:latin typeface="+mj-lt"/>
            </a:endParaRPr>
          </a:p>
        </p:txBody>
      </p:sp>
      <p:pic>
        <p:nvPicPr>
          <p:cNvPr id="1028" name="Picture 4" descr="Dựa vào bảng 18.2, hãy: Vẽ biểu đồ kết hợp cột và đ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77" y="2777363"/>
            <a:ext cx="11320272" cy="360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54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pic>
        <p:nvPicPr>
          <p:cNvPr id="4" name="Picture 3" descr="Dựa vào bảng 18.2, hãy: Vẽ biểu đồ kết hợp cột và đường"/>
          <p:cNvPicPr/>
          <p:nvPr/>
        </p:nvPicPr>
        <p:blipFill>
          <a:blip r:embed="rId2">
            <a:extLst>
              <a:ext uri="{28A0092B-C50C-407E-A947-70E740481C1C}">
                <a14:useLocalDpi xmlns:a14="http://schemas.microsoft.com/office/drawing/2010/main" val="0"/>
              </a:ext>
            </a:extLst>
          </a:blip>
          <a:srcRect/>
          <a:stretch>
            <a:fillRect/>
          </a:stretch>
        </p:blipFill>
        <p:spPr bwMode="auto">
          <a:xfrm>
            <a:off x="752623" y="302406"/>
            <a:ext cx="10119946" cy="3852789"/>
          </a:xfrm>
          <a:prstGeom prst="rect">
            <a:avLst/>
          </a:prstGeom>
          <a:noFill/>
          <a:ln>
            <a:noFill/>
          </a:ln>
        </p:spPr>
      </p:pic>
      <p:sp>
        <p:nvSpPr>
          <p:cNvPr id="5" name="Rectangle 4"/>
          <p:cNvSpPr/>
          <p:nvPr/>
        </p:nvSpPr>
        <p:spPr>
          <a:xfrm>
            <a:off x="298764" y="4155195"/>
            <a:ext cx="11027664" cy="2677656"/>
          </a:xfrm>
          <a:prstGeom prst="rect">
            <a:avLst/>
          </a:prstGeom>
        </p:spPr>
        <p:txBody>
          <a:bodyPr wrap="square">
            <a:spAutoFit/>
          </a:bodyPr>
          <a:lstStyle/>
          <a:p>
            <a:pPr algn="just"/>
            <a:r>
              <a:rPr lang="vi-VN" sz="2800" b="1" dirty="0">
                <a:solidFill>
                  <a:srgbClr val="000000"/>
                </a:solidFill>
                <a:latin typeface="+mj-lt"/>
              </a:rPr>
              <a:t>- Nhận xét:</a:t>
            </a:r>
            <a:r>
              <a:rPr lang="vi-VN" sz="2800" dirty="0">
                <a:solidFill>
                  <a:srgbClr val="000000"/>
                </a:solidFill>
                <a:latin typeface="+mj-lt"/>
              </a:rPr>
              <a:t> Nhìn chung số dân thành thị và tỉ lệ dân thành thị ở Đông Nam Bộ giai đoạn 1999 - 2021 đều có sự tăng lên, cụ thể:</a:t>
            </a:r>
          </a:p>
          <a:p>
            <a:pPr algn="just"/>
            <a:r>
              <a:rPr lang="vi-VN" sz="2800" dirty="0">
                <a:solidFill>
                  <a:srgbClr val="000000"/>
                </a:solidFill>
                <a:latin typeface="+mj-lt"/>
              </a:rPr>
              <a:t>+ Số dân thành thị tăng liên tục, từ 5,6 triệu người (1999) lên 12,1 triệu người (2021).</a:t>
            </a:r>
          </a:p>
          <a:p>
            <a:pPr algn="just"/>
            <a:r>
              <a:rPr lang="vi-VN" sz="2800" dirty="0">
                <a:solidFill>
                  <a:srgbClr val="000000"/>
                </a:solidFill>
                <a:latin typeface="+mj-lt"/>
              </a:rPr>
              <a:t>+ Tỉ lệ dân thành tị cũng ngày càng tăng, luôn chiếm phần lớn trong tỉ lệ dân số, tăng từ 55,4% (1999) lên 66,4% (2021).</a:t>
            </a:r>
            <a:endParaRPr lang="vi-VN" sz="2800" b="0" i="0" dirty="0">
              <a:solidFill>
                <a:srgbClr val="000000"/>
              </a:solidFill>
              <a:effectLst/>
              <a:latin typeface="+mj-lt"/>
            </a:endParaRPr>
          </a:p>
        </p:txBody>
      </p:sp>
    </p:spTree>
    <p:extLst>
      <p:ext uri="{BB962C8B-B14F-4D97-AF65-F5344CB8AC3E}">
        <p14:creationId xmlns:p14="http://schemas.microsoft.com/office/powerpoint/2010/main" val="258087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p:cNvSpPr/>
          <p:nvPr/>
        </p:nvSpPr>
        <p:spPr>
          <a:xfrm>
            <a:off x="812800" y="685800"/>
            <a:ext cx="4314613" cy="424688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Ảnh có chứa văn bản, đồ chơi, đồ họa véc-tơ, danh thiếp&#10;&#10;Mô tả được tạo tự độ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
        <p:nvSpPr>
          <p:cNvPr id="2" name="TextBox 10"/>
          <p:cNvSpPr txBox="1"/>
          <p:nvPr/>
        </p:nvSpPr>
        <p:spPr>
          <a:xfrm>
            <a:off x="5204853" y="494681"/>
            <a:ext cx="3251200" cy="748988"/>
          </a:xfrm>
          <a:prstGeom prst="rect">
            <a:avLst/>
          </a:prstGeom>
          <a:solidFill>
            <a:schemeClr val="accent6">
              <a:lumMod val="40000"/>
              <a:lumOff val="60000"/>
            </a:schemeClr>
          </a:solidFill>
        </p:spPr>
        <p:txBody>
          <a:bodyPr wrap="square">
            <a:spAutoFit/>
          </a:bodyPr>
          <a:lstStyle/>
          <a:p>
            <a:r>
              <a:rPr lang="en-GB" altLang="en-US" sz="4267" b="1" dirty="0">
                <a:solidFill>
                  <a:srgbClr val="FF0000"/>
                </a:solidFill>
                <a:latin typeface="Times New Roman" panose="02020603050405020304" pitchFamily="18" charset="0"/>
              </a:rPr>
              <a:t>VẬN DỤNG</a:t>
            </a:r>
          </a:p>
        </p:txBody>
      </p:sp>
      <p:sp>
        <p:nvSpPr>
          <p:cNvPr id="5" name="Rectangle 4"/>
          <p:cNvSpPr/>
          <p:nvPr/>
        </p:nvSpPr>
        <p:spPr>
          <a:xfrm>
            <a:off x="4621822" y="1657291"/>
            <a:ext cx="6394939" cy="1723549"/>
          </a:xfrm>
          <a:prstGeom prst="rect">
            <a:avLst/>
          </a:prstGeom>
        </p:spPr>
        <p:txBody>
          <a:bodyPr wrap="square">
            <a:spAutoFit/>
          </a:bodyPr>
          <a:lstStyle/>
          <a:p>
            <a:pPr marL="342900" lvl="0" indent="-342900" algn="just">
              <a:spcBef>
                <a:spcPts val="600"/>
              </a:spcBef>
              <a:spcAft>
                <a:spcPts val="600"/>
              </a:spcAft>
              <a:buFont typeface="Wingdings" panose="05000000000000000000" pitchFamily="2" charset="2"/>
              <a:buChar char=""/>
              <a:tabLst>
                <a:tab pos="457200" algn="l"/>
              </a:tabLst>
            </a:pPr>
            <a:r>
              <a:rPr lang="vi-VN" sz="2400" b="1" dirty="0">
                <a:solidFill>
                  <a:srgbClr val="000000"/>
                </a:solidFill>
                <a:latin typeface="Times New Roman" panose="02020603050405020304" pitchFamily="18" charset="0"/>
                <a:ea typeface="Times New Roman" panose="02020603050405020304" pitchFamily="18" charset="0"/>
              </a:rPr>
              <a:t>Thiết kế 1 bài thuyết trình, giới thiệu về địa danh </a:t>
            </a:r>
            <a:r>
              <a:rPr lang="vi-VN" sz="2400" b="1" dirty="0" smtClean="0">
                <a:solidFill>
                  <a:srgbClr val="000000"/>
                </a:solidFill>
                <a:latin typeface="Times New Roman" panose="02020603050405020304" pitchFamily="18" charset="0"/>
                <a:ea typeface="Times New Roman" panose="02020603050405020304" pitchFamily="18" charset="0"/>
              </a:rPr>
              <a:t>ở vùng Đông Nam Bộ mà em yêu </a:t>
            </a:r>
            <a:r>
              <a:rPr lang="vi-VN" sz="2400" b="1" dirty="0">
                <a:solidFill>
                  <a:srgbClr val="000000"/>
                </a:solidFill>
                <a:latin typeface="Times New Roman" panose="02020603050405020304" pitchFamily="18" charset="0"/>
                <a:ea typeface="Times New Roman" panose="02020603050405020304" pitchFamily="18" charset="0"/>
              </a:rPr>
              <a:t>thích.</a:t>
            </a:r>
            <a:endParaRPr lang="vi-VN" sz="2400" b="1" dirty="0">
              <a:solidFill>
                <a:srgbClr val="000000"/>
              </a:solidFill>
              <a:latin typeface="Times New Roman" panose="02020603050405020304" pitchFamily="18" charset="0"/>
              <a:ea typeface="Calibri" panose="020F0502020204030204" pitchFamily="34" charset="0"/>
            </a:endParaRPr>
          </a:p>
          <a:p>
            <a:pPr marL="342900" lvl="0" indent="-342900" algn="just">
              <a:spcBef>
                <a:spcPts val="600"/>
              </a:spcBef>
              <a:spcAft>
                <a:spcPts val="600"/>
              </a:spcAft>
              <a:buFont typeface="Wingdings" panose="05000000000000000000" pitchFamily="2" charset="2"/>
              <a:buChar char=""/>
              <a:tabLst>
                <a:tab pos="457200" algn="l"/>
              </a:tabLst>
            </a:pPr>
            <a:r>
              <a:rPr lang="vi-VN"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Hình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thức</a:t>
            </a:r>
            <a:r>
              <a:rPr lang="en-US" sz="2400" b="1" dirty="0">
                <a:solidFill>
                  <a:srgbClr val="000000"/>
                </a:solidFill>
                <a:latin typeface="Times New Roman" panose="02020603050405020304" pitchFamily="18" charset="0"/>
                <a:ea typeface="Times New Roman" panose="02020603050405020304" pitchFamily="18" charset="0"/>
              </a:rPr>
              <a:t>: poster, </a:t>
            </a:r>
            <a:r>
              <a:rPr lang="en-US" sz="2400" b="1" dirty="0" err="1">
                <a:solidFill>
                  <a:srgbClr val="000000"/>
                </a:solidFill>
                <a:latin typeface="Times New Roman" panose="02020603050405020304" pitchFamily="18" charset="0"/>
                <a:ea typeface="Times New Roman" panose="02020603050405020304" pitchFamily="18" charset="0"/>
              </a:rPr>
              <a:t>ppt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ảnh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minmap</a:t>
            </a:r>
            <a:r>
              <a:rPr lang="en-US" sz="2400" b="1" dirty="0">
                <a:solidFill>
                  <a:srgbClr val="000000"/>
                </a:solidFill>
                <a:latin typeface="Times New Roman" panose="02020603050405020304" pitchFamily="18" charset="0"/>
                <a:ea typeface="Times New Roman" panose="02020603050405020304" pitchFamily="18" charset="0"/>
              </a:rPr>
              <a:t>...</a:t>
            </a:r>
            <a:endParaRPr lang="vi-VN" sz="2400" b="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4554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1176000" y="81943"/>
            <a:ext cx="1254488" cy="1254488"/>
          </a:xfrm>
          <a:prstGeom prst="rect">
            <a:avLst/>
          </a:prstGeom>
        </p:spPr>
      </p:pic>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101601" y="1498601"/>
            <a:ext cx="4095727" cy="3251201"/>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3251200" y="334745"/>
            <a:ext cx="7702888" cy="748947"/>
          </a:xfrm>
          <a:prstGeom prst="rect">
            <a:avLst/>
          </a:prstGeom>
          <a:noFill/>
          <a:ln>
            <a:noFill/>
          </a:ln>
        </p:spPr>
        <p:txBody>
          <a:bodyPr spcFirstLastPara="1" wrap="square" lIns="91425" tIns="45700" rIns="91425" bIns="45700" anchor="t" anchorCtr="0">
            <a:spAutoFit/>
          </a:bodyPr>
          <a:lstStyle/>
          <a:p>
            <a:pPr defTabSz="914377">
              <a:buClr>
                <a:srgbClr val="000000"/>
              </a:buClr>
            </a:pPr>
            <a:r>
              <a:rPr lang="en-US" sz="4267" b="1" kern="0" dirty="0">
                <a:solidFill>
                  <a:srgbClr val="FF0000"/>
                </a:solidFill>
                <a:latin typeface="Times New Roman"/>
                <a:ea typeface="Times New Roman"/>
                <a:cs typeface="Times New Roman"/>
                <a:sym typeface="Times New Roman"/>
              </a:rPr>
              <a:t>HƯỚNG </a:t>
            </a:r>
            <a:r>
              <a:rPr lang="en-US" sz="4267" b="1" kern="0">
                <a:solidFill>
                  <a:srgbClr val="FF0000"/>
                </a:solidFill>
                <a:latin typeface="Times New Roman"/>
                <a:ea typeface="Times New Roman"/>
                <a:cs typeface="Times New Roman"/>
                <a:sym typeface="Times New Roman"/>
              </a:rPr>
              <a:t>DẪN HỌC Ở </a:t>
            </a:r>
            <a:r>
              <a:rPr lang="en-US" sz="4267" b="1" kern="0" dirty="0">
                <a:solidFill>
                  <a:srgbClr val="FF0000"/>
                </a:solidFill>
                <a:latin typeface="Times New Roman"/>
                <a:ea typeface="Times New Roman"/>
                <a:cs typeface="Times New Roman"/>
                <a:sym typeface="Times New Roman"/>
              </a:rPr>
              <a:t>NHÀ</a:t>
            </a:r>
            <a:endParaRPr sz="16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4197327" y="1751403"/>
            <a:ext cx="7854765" cy="1077218"/>
          </a:xfrm>
          <a:prstGeom prst="rect">
            <a:avLst/>
          </a:prstGeom>
        </p:spPr>
        <p:txBody>
          <a:bodyPr wrap="square">
            <a:spAutoFit/>
          </a:bodyPr>
          <a:lstStyle/>
          <a:p>
            <a:pPr marL="457189" indent="-457189" defTabSz="914377">
              <a:buClr>
                <a:srgbClr val="000000"/>
              </a:buClr>
              <a:buFont typeface="Wingdings" panose="05000000000000000000" pitchFamily="2" charset="2"/>
              <a:buChar char="q"/>
            </a:pPr>
            <a:r>
              <a:rPr lang="vi-VN" sz="3200" dirty="0" smtClean="0">
                <a:latin typeface="+mj-lt"/>
              </a:rPr>
              <a:t> </a:t>
            </a:r>
            <a:r>
              <a:rPr lang="vi-VN" sz="3200" dirty="0">
                <a:latin typeface="+mj-lt"/>
              </a:rPr>
              <a:t>Ôn lại kiến thức mục 1,2,3 và chuẩn bị mục </a:t>
            </a:r>
            <a:r>
              <a:rPr lang="vi-VN" sz="3200" dirty="0" smtClean="0">
                <a:latin typeface="+mj-lt"/>
              </a:rPr>
              <a:t>4,5</a:t>
            </a:r>
            <a:endParaRPr lang="en-US" sz="3200" kern="0" dirty="0">
              <a:solidFill>
                <a:srgbClr val="000000"/>
              </a:solidFill>
              <a:latin typeface="+mj-lt"/>
              <a:ea typeface="Times New Roman" panose="02020603050405020304" pitchFamily="18" charset="0"/>
              <a:cs typeface="Arial"/>
              <a:sym typeface="Arial"/>
            </a:endParaRPr>
          </a:p>
        </p:txBody>
      </p:sp>
    </p:spTree>
    <p:extLst>
      <p:ext uri="{BB962C8B-B14F-4D97-AF65-F5344CB8AC3E}">
        <p14:creationId xmlns:p14="http://schemas.microsoft.com/office/powerpoint/2010/main" val="413714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B730689-21F8-4435-B74D-E0586922BF88}"/>
              </a:ext>
            </a:extLst>
          </p:cNvPr>
          <p:cNvSpPr/>
          <p:nvPr/>
        </p:nvSpPr>
        <p:spPr>
          <a:xfrm>
            <a:off x="4133850" y="457200"/>
            <a:ext cx="396240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FF00"/>
                </a:solidFill>
              </a:rPr>
              <a:t>LUẬT CHƠI</a:t>
            </a:r>
            <a:endParaRPr lang="vi-VN" sz="3600">
              <a:solidFill>
                <a:srgbClr val="FFFF00"/>
              </a:solidFill>
            </a:endParaRPr>
          </a:p>
        </p:txBody>
      </p:sp>
      <p:sp>
        <p:nvSpPr>
          <p:cNvPr id="10" name="TextBox 9">
            <a:extLst>
              <a:ext uri="{FF2B5EF4-FFF2-40B4-BE49-F238E27FC236}">
                <a16:creationId xmlns:a16="http://schemas.microsoft.com/office/drawing/2014/main" id="{27126B46-1BF5-4A9A-9DCA-DC596F0D99C0}"/>
              </a:ext>
            </a:extLst>
          </p:cNvPr>
          <p:cNvSpPr txBox="1"/>
          <p:nvPr/>
        </p:nvSpPr>
        <p:spPr>
          <a:xfrm>
            <a:off x="4809784" y="1395349"/>
            <a:ext cx="5334000" cy="3970318"/>
          </a:xfrm>
          <a:prstGeom prst="rect">
            <a:avLst/>
          </a:prstGeom>
          <a:solidFill>
            <a:schemeClr val="accent4">
              <a:lumMod val="40000"/>
              <a:lumOff val="60000"/>
            </a:schemeClr>
          </a:solidFill>
        </p:spPr>
        <p:txBody>
          <a:bodyPr wrap="square" rtlCol="0">
            <a:spAutoFit/>
          </a:bodyPr>
          <a:lstStyle/>
          <a:p>
            <a:pPr algn="just"/>
            <a:r>
              <a:rPr lang="en-US" sz="2800">
                <a:latin typeface="Cambria" panose="02040503050406030204" pitchFamily="18" charset="0"/>
                <a:ea typeface="Cambria" panose="02040503050406030204" pitchFamily="18" charset="0"/>
              </a:rPr>
              <a:t>+ Màn hình sẽ hiện thị </a:t>
            </a:r>
            <a:r>
              <a:rPr lang="vi-VN" sz="2800">
                <a:latin typeface="Cambria" panose="02040503050406030204" pitchFamily="18" charset="0"/>
                <a:ea typeface="Cambria" panose="02040503050406030204" pitchFamily="18" charset="0"/>
              </a:rPr>
              <a:t>bộ tranh </a:t>
            </a: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có </a:t>
            </a:r>
            <a:r>
              <a:rPr lang="vi-VN" sz="2800">
                <a:latin typeface="Cambria" panose="02040503050406030204" pitchFamily="18" charset="0"/>
                <a:ea typeface="Cambria" panose="02040503050406030204" pitchFamily="18" charset="0"/>
              </a:rPr>
              <a:t>chủ đề </a:t>
            </a:r>
            <a:r>
              <a:rPr lang="vi-VN" sz="2800" b="1">
                <a:solidFill>
                  <a:srgbClr val="FF0000"/>
                </a:solidFill>
                <a:latin typeface="Cambria" panose="02040503050406030204" pitchFamily="18" charset="0"/>
                <a:ea typeface="Cambria" panose="02040503050406030204" pitchFamily="18" charset="0"/>
              </a:rPr>
              <a:t>"nhất vị"</a:t>
            </a:r>
            <a:r>
              <a:rPr lang="vi-VN" sz="2800">
                <a:solidFill>
                  <a:srgbClr val="FF0000"/>
                </a:solidFill>
                <a:latin typeface="Cambria" panose="02040503050406030204" pitchFamily="18" charset="0"/>
                <a:ea typeface="Cambria" panose="02040503050406030204" pitchFamily="18" charset="0"/>
              </a:rPr>
              <a:t> </a:t>
            </a:r>
            <a:r>
              <a:rPr lang="vi-VN" sz="2800">
                <a:latin typeface="Cambria" panose="02040503050406030204" pitchFamily="18" charset="0"/>
                <a:ea typeface="Cambria" panose="02040503050406030204" pitchFamily="18" charset="0"/>
              </a:rPr>
              <a:t>: Những nội dung có vị trí số 1 của Đông Nam Bộ</a:t>
            </a:r>
            <a:r>
              <a:rPr lang="vi-VN" sz="2800" smtClean="0">
                <a:latin typeface="Cambria" panose="02040503050406030204" pitchFamily="18" charset="0"/>
                <a:ea typeface="Cambria" panose="02040503050406030204" pitchFamily="18" charset="0"/>
              </a:rPr>
              <a:t>.</a:t>
            </a:r>
            <a:endParaRPr lang="en-US" sz="2800">
              <a:latin typeface="Cambria" panose="02040503050406030204" pitchFamily="18" charset="0"/>
              <a:ea typeface="Cambria" panose="02040503050406030204" pitchFamily="18" charset="0"/>
            </a:endParaRPr>
          </a:p>
          <a:p>
            <a:pPr algn="just"/>
            <a:r>
              <a:rPr lang="en-US" sz="2800" smtClean="0">
                <a:latin typeface="Cambria" panose="02040503050406030204" pitchFamily="18" charset="0"/>
                <a:ea typeface="Cambria" panose="02040503050406030204" pitchFamily="18" charset="0"/>
              </a:rPr>
              <a:t>+ HS </a:t>
            </a:r>
            <a:r>
              <a:rPr lang="vi-VN" sz="2800" smtClean="0">
                <a:latin typeface="Cambria" panose="02040503050406030204" pitchFamily="18" charset="0"/>
                <a:ea typeface="Cambria" panose="02040503050406030204" pitchFamily="18" charset="0"/>
              </a:rPr>
              <a:t>Nhìn </a:t>
            </a:r>
            <a:r>
              <a:rPr lang="vi-VN" sz="2800">
                <a:latin typeface="Cambria" panose="02040503050406030204" pitchFamily="18" charset="0"/>
                <a:ea typeface="Cambria" panose="02040503050406030204" pitchFamily="18" charset="0"/>
              </a:rPr>
              <a:t>tranh, </a:t>
            </a:r>
            <a:r>
              <a:rPr lang="vi-VN" sz="2800">
                <a:solidFill>
                  <a:srgbClr val="FF0000"/>
                </a:solidFill>
                <a:latin typeface="Cambria" panose="02040503050406030204" pitchFamily="18" charset="0"/>
                <a:ea typeface="Cambria" panose="02040503050406030204" pitchFamily="18" charset="0"/>
              </a:rPr>
              <a:t>nghe câu hỏi </a:t>
            </a:r>
            <a:r>
              <a:rPr lang="vi-VN" sz="2800">
                <a:latin typeface="Cambria" panose="02040503050406030204" pitchFamily="18" charset="0"/>
                <a:ea typeface="Cambria" panose="02040503050406030204" pitchFamily="18" charset="0"/>
              </a:rPr>
              <a:t>và viết đáp </a:t>
            </a:r>
            <a:r>
              <a:rPr lang="vi-VN" sz="2800" smtClean="0">
                <a:latin typeface="Cambria" panose="02040503050406030204" pitchFamily="18" charset="0"/>
                <a:ea typeface="Cambria" panose="02040503050406030204" pitchFamily="18" charset="0"/>
              </a:rPr>
              <a:t>án</a:t>
            </a:r>
            <a:r>
              <a:rPr lang="en-US" sz="2800" smtClean="0">
                <a:latin typeface="Cambria" panose="02040503050406030204" pitchFamily="18" charset="0"/>
                <a:ea typeface="Cambria" panose="02040503050406030204" pitchFamily="18" charset="0"/>
              </a:rPr>
              <a:t>.</a:t>
            </a:r>
            <a:endParaRPr lang="en-US" sz="2800">
              <a:latin typeface="Cambria" panose="02040503050406030204" pitchFamily="18" charset="0"/>
              <a:ea typeface="Cambria" panose="02040503050406030204" pitchFamily="18" charset="0"/>
            </a:endParaRPr>
          </a:p>
          <a:p>
            <a:pPr algn="just"/>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Mỗi </a:t>
            </a:r>
            <a:r>
              <a:rPr lang="vi-VN" sz="2800">
                <a:latin typeface="Cambria" panose="02040503050406030204" pitchFamily="18" charset="0"/>
                <a:ea typeface="Cambria" panose="02040503050406030204" pitchFamily="18" charset="0"/>
              </a:rPr>
              <a:t>một phát hiện </a:t>
            </a:r>
            <a:r>
              <a:rPr lang="vi-VN" sz="2800">
                <a:solidFill>
                  <a:srgbClr val="FF0000"/>
                </a:solidFill>
                <a:latin typeface="Cambria" panose="02040503050406030204" pitchFamily="18" charset="0"/>
                <a:ea typeface="Cambria" panose="02040503050406030204" pitchFamily="18" charset="0"/>
              </a:rPr>
              <a:t>nhanh nhất, đúng nhất </a:t>
            </a:r>
            <a:r>
              <a:rPr lang="vi-VN" sz="2800">
                <a:latin typeface="Cambria" panose="02040503050406030204" pitchFamily="18" charset="0"/>
                <a:ea typeface="Cambria" panose="02040503050406030204" pitchFamily="18" charset="0"/>
              </a:rPr>
              <a:t>sẽ được nhận một phần thưởng </a:t>
            </a:r>
            <a:r>
              <a:rPr lang="en-US" sz="2800" smtClean="0">
                <a:latin typeface="Cambria" panose="02040503050406030204" pitchFamily="18" charset="0"/>
                <a:ea typeface="Cambria" panose="02040503050406030204" pitchFamily="18" charset="0"/>
              </a:rPr>
              <a:t>.</a:t>
            </a:r>
            <a:endParaRPr lang="en-US" sz="280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3394" y="1375793"/>
            <a:ext cx="1501018" cy="182981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2812" y="4076700"/>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0" y="67176"/>
            <a:ext cx="671513" cy="94247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983706" y="124326"/>
            <a:ext cx="671513" cy="94247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94216"/>
            <a:ext cx="12192000" cy="116378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038" y="1104900"/>
            <a:ext cx="3736712" cy="4258542"/>
          </a:xfrm>
          <a:prstGeom prst="rect">
            <a:avLst/>
          </a:prstGeom>
        </p:spPr>
      </p:pic>
    </p:spTree>
    <p:extLst>
      <p:ext uri="{BB962C8B-B14F-4D97-AF65-F5344CB8AC3E}">
        <p14:creationId xmlns:p14="http://schemas.microsoft.com/office/powerpoint/2010/main" val="367310621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05.jpg" descr="Image result for Dáº§u Tiáº¿n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400800"/>
          </a:xfrm>
          <a:prstGeom prst="rect">
            <a:avLst/>
          </a:prstGeom>
          <a:noFill/>
          <a:ln>
            <a:noFill/>
          </a:ln>
        </p:spPr>
      </p:pic>
      <p:sp>
        <p:nvSpPr>
          <p:cNvPr id="3" name="Rectangle 2"/>
          <p:cNvSpPr/>
          <p:nvPr/>
        </p:nvSpPr>
        <p:spPr>
          <a:xfrm>
            <a:off x="-38100" y="6150114"/>
            <a:ext cx="12230100" cy="707886"/>
          </a:xfrm>
          <a:prstGeom prst="rect">
            <a:avLst/>
          </a:prstGeom>
          <a:solidFill>
            <a:srgbClr val="002060"/>
          </a:solidFill>
          <a:ln>
            <a:noFill/>
          </a:ln>
        </p:spPr>
        <p:txBody>
          <a:bodyPr wrap="square">
            <a:spAutoFit/>
          </a:bodyPr>
          <a:lstStyle/>
          <a:p>
            <a:pPr algn="ctr"/>
            <a:r>
              <a:rPr lang="vi-VN" sz="4000" dirty="0">
                <a:solidFill>
                  <a:schemeClr val="bg1"/>
                </a:solidFill>
              </a:rPr>
              <a:t>Tỉnh nào có hồ thủy lợi lớn nhất nước?</a:t>
            </a:r>
            <a:endParaRPr lang="en-US" sz="4000" dirty="0">
              <a:solidFill>
                <a:schemeClr val="bg1"/>
              </a:solidFill>
            </a:endParaRPr>
          </a:p>
        </p:txBody>
      </p:sp>
      <p:sp>
        <p:nvSpPr>
          <p:cNvPr id="4" name="Rectangle 3"/>
          <p:cNvSpPr/>
          <p:nvPr/>
        </p:nvSpPr>
        <p:spPr>
          <a:xfrm>
            <a:off x="8027377" y="385290"/>
            <a:ext cx="3798278" cy="707886"/>
          </a:xfrm>
          <a:prstGeom prst="rect">
            <a:avLst/>
          </a:prstGeom>
          <a:solidFill>
            <a:srgbClr val="002060"/>
          </a:solidFill>
          <a:ln>
            <a:noFill/>
          </a:ln>
        </p:spPr>
        <p:txBody>
          <a:bodyPr wrap="square">
            <a:spAutoFit/>
          </a:bodyPr>
          <a:lstStyle/>
          <a:p>
            <a:pPr algn="ctr"/>
            <a:r>
              <a:rPr lang="vi-VN" sz="4000" dirty="0" smtClean="0">
                <a:solidFill>
                  <a:srgbClr val="FF0000"/>
                </a:solidFill>
              </a:rPr>
              <a:t>Bình Dương</a:t>
            </a:r>
            <a:endParaRPr lang="en-US" sz="4000" dirty="0">
              <a:solidFill>
                <a:srgbClr val="FF0000"/>
              </a:solidFill>
            </a:endParaRPr>
          </a:p>
        </p:txBody>
      </p:sp>
    </p:spTree>
    <p:extLst>
      <p:ext uri="{BB962C8B-B14F-4D97-AF65-F5344CB8AC3E}">
        <p14:creationId xmlns:p14="http://schemas.microsoft.com/office/powerpoint/2010/main" val="20403200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06.jpg" descr="Image result for NÃºi bÃ  Äen"/>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
        <p:nvSpPr>
          <p:cNvPr id="3" name="Rectangle 2"/>
          <p:cNvSpPr/>
          <p:nvPr/>
        </p:nvSpPr>
        <p:spPr>
          <a:xfrm>
            <a:off x="0" y="6211669"/>
            <a:ext cx="12192000" cy="646331"/>
          </a:xfrm>
          <a:prstGeom prst="rect">
            <a:avLst/>
          </a:prstGeom>
          <a:solidFill>
            <a:srgbClr val="002060"/>
          </a:solidFill>
          <a:ln>
            <a:noFill/>
          </a:ln>
        </p:spPr>
        <p:txBody>
          <a:bodyPr wrap="square">
            <a:spAutoFit/>
          </a:bodyPr>
          <a:lstStyle/>
          <a:p>
            <a:pPr algn="ctr"/>
            <a:r>
              <a:rPr lang="vi-VN" sz="3600" b="1">
                <a:solidFill>
                  <a:schemeClr val="bg1"/>
                </a:solidFill>
                <a:latin typeface="Cambria" panose="02040503050406030204" pitchFamily="18" charset="0"/>
                <a:ea typeface="Cambria" panose="02040503050406030204" pitchFamily="18" charset="0"/>
              </a:rPr>
              <a:t>Đây là tỉnh </a:t>
            </a:r>
            <a:r>
              <a:rPr lang="vi-VN" sz="3600" b="1" smtClean="0">
                <a:solidFill>
                  <a:schemeClr val="bg1"/>
                </a:solidFill>
                <a:latin typeface="Cambria" panose="02040503050406030204" pitchFamily="18" charset="0"/>
                <a:ea typeface="Cambria" panose="02040503050406030204" pitchFamily="18" charset="0"/>
              </a:rPr>
              <a:t>có </a:t>
            </a:r>
            <a:r>
              <a:rPr lang="vi-VN" sz="3600" b="1">
                <a:solidFill>
                  <a:schemeClr val="bg1"/>
                </a:solidFill>
                <a:latin typeface="Cambria" panose="02040503050406030204" pitchFamily="18" charset="0"/>
                <a:ea typeface="Cambria" panose="02040503050406030204" pitchFamily="18" charset="0"/>
              </a:rPr>
              <a:t>ngọn núi cao nhất Nam </a:t>
            </a:r>
            <a:r>
              <a:rPr lang="vi-VN" sz="3600" b="1" smtClean="0">
                <a:solidFill>
                  <a:schemeClr val="bg1"/>
                </a:solidFill>
                <a:latin typeface="Cambria" panose="02040503050406030204" pitchFamily="18" charset="0"/>
                <a:ea typeface="Cambria" panose="02040503050406030204" pitchFamily="18" charset="0"/>
              </a:rPr>
              <a:t>Bộ</a:t>
            </a:r>
            <a:endParaRPr lang="en-US" sz="3600" b="1" smtClean="0">
              <a:solidFill>
                <a:schemeClr val="bg1"/>
              </a:solidFill>
              <a:latin typeface="Cambria" panose="02040503050406030204" pitchFamily="18" charset="0"/>
              <a:ea typeface="Cambria" panose="02040503050406030204" pitchFamily="18" charset="0"/>
            </a:endParaRPr>
          </a:p>
        </p:txBody>
      </p:sp>
      <p:sp>
        <p:nvSpPr>
          <p:cNvPr id="5" name="Rectangle 4"/>
          <p:cNvSpPr/>
          <p:nvPr/>
        </p:nvSpPr>
        <p:spPr>
          <a:xfrm>
            <a:off x="8027377" y="385290"/>
            <a:ext cx="3798278" cy="707886"/>
          </a:xfrm>
          <a:prstGeom prst="rect">
            <a:avLst/>
          </a:prstGeom>
          <a:solidFill>
            <a:srgbClr val="002060"/>
          </a:solidFill>
          <a:ln>
            <a:noFill/>
          </a:ln>
        </p:spPr>
        <p:txBody>
          <a:bodyPr wrap="square">
            <a:spAutoFit/>
          </a:bodyPr>
          <a:lstStyle/>
          <a:p>
            <a:pPr algn="ctr"/>
            <a:r>
              <a:rPr lang="vi-VN" sz="4000" dirty="0" smtClean="0">
                <a:solidFill>
                  <a:srgbClr val="FF0000"/>
                </a:solidFill>
              </a:rPr>
              <a:t>Tây Ninh</a:t>
            </a:r>
            <a:endParaRPr lang="en-US" sz="4000" dirty="0">
              <a:solidFill>
                <a:srgbClr val="FF0000"/>
              </a:solidFill>
            </a:endParaRPr>
          </a:p>
        </p:txBody>
      </p:sp>
    </p:spTree>
    <p:extLst>
      <p:ext uri="{BB962C8B-B14F-4D97-AF65-F5344CB8AC3E}">
        <p14:creationId xmlns:p14="http://schemas.microsoft.com/office/powerpoint/2010/main" val="37324312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509.jpg" descr="Image result for landmark 8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476999"/>
          </a:xfrm>
          <a:prstGeom prst="rect">
            <a:avLst/>
          </a:prstGeom>
          <a:noFill/>
          <a:ln>
            <a:noFill/>
          </a:ln>
        </p:spPr>
      </p:pic>
      <p:sp>
        <p:nvSpPr>
          <p:cNvPr id="3" name="Rectangle 2"/>
          <p:cNvSpPr/>
          <p:nvPr/>
        </p:nvSpPr>
        <p:spPr>
          <a:xfrm>
            <a:off x="-1" y="6248400"/>
            <a:ext cx="12192000" cy="646331"/>
          </a:xfrm>
          <a:prstGeom prst="rect">
            <a:avLst/>
          </a:prstGeom>
          <a:solidFill>
            <a:srgbClr val="002060"/>
          </a:solidFill>
          <a:ln>
            <a:noFill/>
          </a:ln>
        </p:spPr>
        <p:txBody>
          <a:bodyPr wrap="square">
            <a:spAutoFit/>
          </a:bodyPr>
          <a:lstStyle/>
          <a:p>
            <a:pPr algn="ctr"/>
            <a:r>
              <a:rPr lang="vi-VN" sz="3600" b="1">
                <a:solidFill>
                  <a:schemeClr val="bg1"/>
                </a:solidFill>
                <a:latin typeface="Cambria" panose="02040503050406030204" pitchFamily="18" charset="0"/>
                <a:ea typeface="Cambria" panose="02040503050406030204" pitchFamily="18" charset="0"/>
              </a:rPr>
              <a:t>Đây là địa phương </a:t>
            </a:r>
            <a:r>
              <a:rPr lang="vi-VN" sz="3600" b="1" smtClean="0">
                <a:solidFill>
                  <a:schemeClr val="bg1"/>
                </a:solidFill>
                <a:latin typeface="Cambria" panose="02040503050406030204" pitchFamily="18" charset="0"/>
                <a:ea typeface="Cambria" panose="02040503050406030204" pitchFamily="18" charset="0"/>
              </a:rPr>
              <a:t>có </a:t>
            </a:r>
            <a:r>
              <a:rPr lang="vi-VN" sz="3600" b="1">
                <a:solidFill>
                  <a:schemeClr val="bg1"/>
                </a:solidFill>
                <a:latin typeface="Cambria" panose="02040503050406030204" pitchFamily="18" charset="0"/>
                <a:ea typeface="Cambria" panose="02040503050406030204" pitchFamily="18" charset="0"/>
              </a:rPr>
              <a:t>dân số đông nhất </a:t>
            </a:r>
            <a:r>
              <a:rPr lang="vi-VN" sz="3600" b="1" smtClean="0">
                <a:solidFill>
                  <a:schemeClr val="bg1"/>
                </a:solidFill>
                <a:latin typeface="Cambria" panose="02040503050406030204" pitchFamily="18" charset="0"/>
                <a:ea typeface="Cambria" panose="02040503050406030204" pitchFamily="18" charset="0"/>
              </a:rPr>
              <a:t>nước</a:t>
            </a:r>
            <a:r>
              <a:rPr lang="en-US" sz="3600" b="1" smtClean="0">
                <a:solidFill>
                  <a:schemeClr val="bg1"/>
                </a:solidFill>
                <a:latin typeface="Cambria" panose="02040503050406030204" pitchFamily="18" charset="0"/>
                <a:ea typeface="Cambria" panose="02040503050406030204" pitchFamily="18" charset="0"/>
              </a:rPr>
              <a:t> ?</a:t>
            </a:r>
            <a:endParaRPr lang="en-US" sz="3600">
              <a:solidFill>
                <a:schemeClr val="bg1"/>
              </a:solidFill>
              <a:latin typeface="Cambria" panose="02040503050406030204" pitchFamily="18" charset="0"/>
              <a:ea typeface="Cambria" panose="02040503050406030204" pitchFamily="18" charset="0"/>
            </a:endParaRPr>
          </a:p>
        </p:txBody>
      </p:sp>
      <p:sp>
        <p:nvSpPr>
          <p:cNvPr id="4" name="Rectangle 3"/>
          <p:cNvSpPr/>
          <p:nvPr/>
        </p:nvSpPr>
        <p:spPr>
          <a:xfrm>
            <a:off x="8027377" y="385290"/>
            <a:ext cx="3798278" cy="707886"/>
          </a:xfrm>
          <a:prstGeom prst="rect">
            <a:avLst/>
          </a:prstGeom>
          <a:solidFill>
            <a:srgbClr val="002060"/>
          </a:solidFill>
          <a:ln>
            <a:noFill/>
          </a:ln>
        </p:spPr>
        <p:txBody>
          <a:bodyPr wrap="square">
            <a:spAutoFit/>
          </a:bodyPr>
          <a:lstStyle/>
          <a:p>
            <a:pPr algn="ctr"/>
            <a:r>
              <a:rPr lang="vi-VN" sz="4000" dirty="0" smtClean="0">
                <a:solidFill>
                  <a:srgbClr val="FF0000"/>
                </a:solidFill>
              </a:rPr>
              <a:t>TP Hồ Chí Minh</a:t>
            </a:r>
            <a:endParaRPr lang="en-US" sz="4000" dirty="0">
              <a:solidFill>
                <a:srgbClr val="FF0000"/>
              </a:solidFill>
            </a:endParaRPr>
          </a:p>
        </p:txBody>
      </p:sp>
    </p:spTree>
    <p:extLst>
      <p:ext uri="{BB962C8B-B14F-4D97-AF65-F5344CB8AC3E}">
        <p14:creationId xmlns:p14="http://schemas.microsoft.com/office/powerpoint/2010/main" val="21456559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08.jpg" descr="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400800"/>
          </a:xfrm>
          <a:prstGeom prst="rect">
            <a:avLst/>
          </a:prstGeom>
          <a:noFill/>
          <a:ln>
            <a:noFill/>
          </a:ln>
        </p:spPr>
      </p:pic>
      <p:sp>
        <p:nvSpPr>
          <p:cNvPr id="3" name="Rectangle 2"/>
          <p:cNvSpPr/>
          <p:nvPr/>
        </p:nvSpPr>
        <p:spPr>
          <a:xfrm>
            <a:off x="0" y="6108412"/>
            <a:ext cx="12192000" cy="584775"/>
          </a:xfrm>
          <a:prstGeom prst="rect">
            <a:avLst/>
          </a:prstGeom>
          <a:solidFill>
            <a:srgbClr val="002060"/>
          </a:solidFill>
          <a:ln>
            <a:noFill/>
          </a:ln>
        </p:spPr>
        <p:txBody>
          <a:bodyPr wrap="square">
            <a:spAutoFit/>
          </a:bodyPr>
          <a:lstStyle/>
          <a:p>
            <a:pPr algn="ctr"/>
            <a:r>
              <a:rPr lang="vi-VN" sz="3200" b="1" dirty="0">
                <a:solidFill>
                  <a:schemeClr val="bg1"/>
                </a:solidFill>
                <a:latin typeface="Cambria" panose="02040503050406030204" pitchFamily="18" charset="0"/>
                <a:ea typeface="Cambria" panose="02040503050406030204" pitchFamily="18" charset="0"/>
              </a:rPr>
              <a:t>Đây là tỉnh có dòng sông chảy trong lãnh thổ dài nhất nước</a:t>
            </a:r>
            <a:endParaRPr lang="en-US" sz="5400" dirty="0">
              <a:solidFill>
                <a:schemeClr val="bg1"/>
              </a:solidFill>
              <a:latin typeface="Cambria" panose="02040503050406030204" pitchFamily="18" charset="0"/>
              <a:ea typeface="Cambria" panose="02040503050406030204" pitchFamily="18" charset="0"/>
            </a:endParaRPr>
          </a:p>
        </p:txBody>
      </p:sp>
      <p:sp>
        <p:nvSpPr>
          <p:cNvPr id="5" name="Rectangle 4"/>
          <p:cNvSpPr/>
          <p:nvPr/>
        </p:nvSpPr>
        <p:spPr>
          <a:xfrm>
            <a:off x="8027377" y="385290"/>
            <a:ext cx="3798278" cy="707886"/>
          </a:xfrm>
          <a:prstGeom prst="rect">
            <a:avLst/>
          </a:prstGeom>
          <a:solidFill>
            <a:srgbClr val="002060"/>
          </a:solidFill>
          <a:ln>
            <a:noFill/>
          </a:ln>
        </p:spPr>
        <p:txBody>
          <a:bodyPr wrap="square">
            <a:spAutoFit/>
          </a:bodyPr>
          <a:lstStyle/>
          <a:p>
            <a:pPr algn="ctr"/>
            <a:r>
              <a:rPr lang="vi-VN" sz="4000" dirty="0" smtClean="0">
                <a:solidFill>
                  <a:srgbClr val="FF0000"/>
                </a:solidFill>
              </a:rPr>
              <a:t>Đồng Nai</a:t>
            </a:r>
            <a:endParaRPr lang="en-US" sz="4000" dirty="0">
              <a:solidFill>
                <a:srgbClr val="FF0000"/>
              </a:solidFill>
            </a:endParaRPr>
          </a:p>
        </p:txBody>
      </p:sp>
    </p:spTree>
    <p:extLst>
      <p:ext uri="{BB962C8B-B14F-4D97-AF65-F5344CB8AC3E}">
        <p14:creationId xmlns:p14="http://schemas.microsoft.com/office/powerpoint/2010/main" val="63436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523.jpg" descr="Image result for khai thÃ¡c dáº§u khÃ­ viá»t na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191999" cy="6553199"/>
          </a:xfrm>
          <a:prstGeom prst="rect">
            <a:avLst/>
          </a:prstGeom>
          <a:noFill/>
          <a:ln>
            <a:noFill/>
          </a:ln>
        </p:spPr>
      </p:pic>
      <p:sp>
        <p:nvSpPr>
          <p:cNvPr id="3" name="Rectangle 2"/>
          <p:cNvSpPr/>
          <p:nvPr/>
        </p:nvSpPr>
        <p:spPr>
          <a:xfrm>
            <a:off x="-1" y="6230033"/>
            <a:ext cx="12192000" cy="646331"/>
          </a:xfrm>
          <a:prstGeom prst="rect">
            <a:avLst/>
          </a:prstGeom>
          <a:solidFill>
            <a:srgbClr val="002060"/>
          </a:solidFill>
          <a:ln>
            <a:noFill/>
          </a:ln>
        </p:spPr>
        <p:txBody>
          <a:bodyPr wrap="square">
            <a:spAutoFit/>
          </a:bodyPr>
          <a:lstStyle/>
          <a:p>
            <a:pPr algn="ctr"/>
            <a:r>
              <a:rPr lang="vi-VN" sz="3600" b="1">
                <a:solidFill>
                  <a:schemeClr val="bg1"/>
                </a:solidFill>
                <a:latin typeface="Cambria" panose="02040503050406030204" pitchFamily="18" charset="0"/>
                <a:ea typeface="Cambria" panose="02040503050406030204" pitchFamily="18" charset="0"/>
              </a:rPr>
              <a:t>Tỉnh nào khai thác dầu khí nhất nước?</a:t>
            </a:r>
            <a:endParaRPr lang="en-US" sz="8800">
              <a:solidFill>
                <a:schemeClr val="bg1"/>
              </a:solidFill>
              <a:latin typeface="Cambria" panose="02040503050406030204" pitchFamily="18" charset="0"/>
              <a:ea typeface="Cambria" panose="02040503050406030204" pitchFamily="18" charset="0"/>
            </a:endParaRPr>
          </a:p>
        </p:txBody>
      </p:sp>
      <p:sp>
        <p:nvSpPr>
          <p:cNvPr id="4" name="Rectangle 3"/>
          <p:cNvSpPr/>
          <p:nvPr/>
        </p:nvSpPr>
        <p:spPr>
          <a:xfrm>
            <a:off x="8027377" y="385290"/>
            <a:ext cx="3798278" cy="646331"/>
          </a:xfrm>
          <a:prstGeom prst="rect">
            <a:avLst/>
          </a:prstGeom>
          <a:solidFill>
            <a:srgbClr val="002060"/>
          </a:solidFill>
          <a:ln>
            <a:noFill/>
          </a:ln>
        </p:spPr>
        <p:txBody>
          <a:bodyPr wrap="square">
            <a:spAutoFit/>
          </a:bodyPr>
          <a:lstStyle/>
          <a:p>
            <a:pPr algn="ctr"/>
            <a:r>
              <a:rPr lang="vi-VN" sz="3600" dirty="0" smtClean="0">
                <a:solidFill>
                  <a:srgbClr val="FF0000"/>
                </a:solidFill>
                <a:latin typeface="+mj-lt"/>
              </a:rPr>
              <a:t>Bà </a:t>
            </a:r>
            <a:r>
              <a:rPr lang="vi-VN" sz="3600" dirty="0">
                <a:solidFill>
                  <a:srgbClr val="FF0000"/>
                </a:solidFill>
                <a:latin typeface="+mj-lt"/>
              </a:rPr>
              <a:t>Rịa - Vũng Tàu</a:t>
            </a:r>
            <a:endParaRPr lang="en-US" sz="3600" dirty="0">
              <a:solidFill>
                <a:srgbClr val="FF0000"/>
              </a:solidFill>
              <a:latin typeface="+mj-lt"/>
            </a:endParaRPr>
          </a:p>
        </p:txBody>
      </p:sp>
    </p:spTree>
    <p:extLst>
      <p:ext uri="{BB962C8B-B14F-4D97-AF65-F5344CB8AC3E}">
        <p14:creationId xmlns:p14="http://schemas.microsoft.com/office/powerpoint/2010/main" val="17427895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MỤC TIÊU BÀI HỌC"/>
  <p:tag name="ISPRING_SLIDE_INDENT_LEVEL" val="0"/>
  <p:tag name="ISPRING_CUSTOM_TIMING_USED" val="0"/>
  <p:tag name="GENSWF_ADVANCE_TIME" val="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TotalTime>
  <Words>1841</Words>
  <Application>Microsoft Office PowerPoint</Application>
  <PresentationFormat>Widescreen</PresentationFormat>
  <Paragraphs>207</Paragraphs>
  <Slides>37</Slides>
  <Notes>9</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맑은 고딕</vt:lpstr>
      <vt:lpstr>Microsoft YaHei</vt:lpstr>
      <vt:lpstr>宋体</vt:lpstr>
      <vt:lpstr>#9Slide03 Arima Madurai Medium</vt:lpstr>
      <vt:lpstr>#9Slide03 Bebas Neue Bold</vt:lpstr>
      <vt:lpstr>#9Slide03 Bebas Neue ZSmall</vt:lpstr>
      <vt:lpstr>.VnTime</vt:lpstr>
      <vt:lpstr>Arial</vt:lpstr>
      <vt:lpstr>Calibri</vt:lpstr>
      <vt:lpstr>Calibri Light</vt:lpstr>
      <vt:lpstr>Cambria</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 KHOẢN ĐÓNG ĐẦU NĂM HỌC</dc:title>
  <dc:creator>User</dc:creator>
  <cp:lastModifiedBy>vungocbao1997d@gmail.com</cp:lastModifiedBy>
  <cp:revision>124</cp:revision>
  <dcterms:created xsi:type="dcterms:W3CDTF">2019-08-24T01:58:51Z</dcterms:created>
  <dcterms:modified xsi:type="dcterms:W3CDTF">2024-07-27T23:53:32Z</dcterms:modified>
</cp:coreProperties>
</file>