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Lst>
  <p:notesMasterIdLst>
    <p:notesMasterId r:id="rId18"/>
  </p:notesMasterIdLst>
  <p:sldIdLst>
    <p:sldId id="256" r:id="rId3"/>
    <p:sldId id="279" r:id="rId4"/>
    <p:sldId id="257" r:id="rId5"/>
    <p:sldId id="258" r:id="rId6"/>
    <p:sldId id="317" r:id="rId7"/>
    <p:sldId id="286" r:id="rId8"/>
    <p:sldId id="318" r:id="rId9"/>
    <p:sldId id="319" r:id="rId10"/>
    <p:sldId id="322" r:id="rId11"/>
    <p:sldId id="316" r:id="rId12"/>
    <p:sldId id="320" r:id="rId13"/>
    <p:sldId id="321" r:id="rId14"/>
    <p:sldId id="306" r:id="rId15"/>
    <p:sldId id="307" r:id="rId16"/>
    <p:sldId id="303"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B4CBA5"/>
    <a:srgbClr val="E59782"/>
    <a:srgbClr val="FEFCFD"/>
    <a:srgbClr val="D1DCDE"/>
    <a:srgbClr val="F9F9F9"/>
    <a:srgbClr val="478BB7"/>
    <a:srgbClr val="F5F5F5"/>
    <a:srgbClr val="8D8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1" autoAdjust="0"/>
    <p:restoredTop sz="95274" autoAdjust="0"/>
  </p:normalViewPr>
  <p:slideViewPr>
    <p:cSldViewPr>
      <p:cViewPr varScale="1">
        <p:scale>
          <a:sx n="70" d="100"/>
          <a:sy n="70" d="100"/>
        </p:scale>
        <p:origin x="78"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06B79-93F6-4B4B-96E2-204533529FB5}" type="datetimeFigureOut">
              <a:rPr lang="zh-CN" altLang="en-US" smtClean="0"/>
              <a:t>2024/3/20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7574E-7EDA-47C7-A177-609015E859E6}" type="slidenum">
              <a:rPr lang="zh-CN" altLang="en-US" smtClean="0"/>
              <a:t>‹#›</a:t>
            </a:fld>
            <a:endParaRPr lang="zh-CN" altLang="en-US"/>
          </a:p>
        </p:txBody>
      </p:sp>
    </p:spTree>
    <p:extLst>
      <p:ext uri="{BB962C8B-B14F-4D97-AF65-F5344CB8AC3E}">
        <p14:creationId xmlns:p14="http://schemas.microsoft.com/office/powerpoint/2010/main" val="3245845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47574E-7EDA-47C7-A177-609015E859E6}" type="slidenum">
              <a:rPr lang="zh-CN" altLang="en-US" smtClean="0"/>
              <a:t>1</a:t>
            </a:fld>
            <a:endParaRPr lang="zh-CN" altLang="en-US"/>
          </a:p>
        </p:txBody>
      </p:sp>
    </p:spTree>
    <p:extLst>
      <p:ext uri="{BB962C8B-B14F-4D97-AF65-F5344CB8AC3E}">
        <p14:creationId xmlns:p14="http://schemas.microsoft.com/office/powerpoint/2010/main" val="343996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47574E-7EDA-47C7-A177-609015E859E6}" type="slidenum">
              <a:rPr lang="zh-CN" altLang="en-US" smtClean="0"/>
              <a:t>2</a:t>
            </a:fld>
            <a:endParaRPr lang="zh-CN" altLang="en-US"/>
          </a:p>
        </p:txBody>
      </p:sp>
    </p:spTree>
    <p:extLst>
      <p:ext uri="{BB962C8B-B14F-4D97-AF65-F5344CB8AC3E}">
        <p14:creationId xmlns:p14="http://schemas.microsoft.com/office/powerpoint/2010/main" val="35669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47574E-7EDA-47C7-A177-609015E859E6}" type="slidenum">
              <a:rPr lang="zh-CN" altLang="en-US" smtClean="0"/>
              <a:t>3</a:t>
            </a:fld>
            <a:endParaRPr lang="zh-CN" altLang="en-US"/>
          </a:p>
        </p:txBody>
      </p:sp>
    </p:spTree>
    <p:extLst>
      <p:ext uri="{BB962C8B-B14F-4D97-AF65-F5344CB8AC3E}">
        <p14:creationId xmlns:p14="http://schemas.microsoft.com/office/powerpoint/2010/main" val="354711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47574E-7EDA-47C7-A177-609015E859E6}" type="slidenum">
              <a:rPr lang="zh-CN" altLang="en-US" smtClean="0"/>
              <a:t>4</a:t>
            </a:fld>
            <a:endParaRPr lang="zh-CN" altLang="en-US"/>
          </a:p>
        </p:txBody>
      </p:sp>
    </p:spTree>
    <p:extLst>
      <p:ext uri="{BB962C8B-B14F-4D97-AF65-F5344CB8AC3E}">
        <p14:creationId xmlns:p14="http://schemas.microsoft.com/office/powerpoint/2010/main" val="59088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47574E-7EDA-47C7-A177-609015E859E6}" type="slidenum">
              <a:rPr lang="zh-CN" altLang="en-US" smtClean="0"/>
              <a:t>5</a:t>
            </a:fld>
            <a:endParaRPr lang="zh-CN" altLang="en-US"/>
          </a:p>
        </p:txBody>
      </p:sp>
    </p:spTree>
    <p:extLst>
      <p:ext uri="{BB962C8B-B14F-4D97-AF65-F5344CB8AC3E}">
        <p14:creationId xmlns:p14="http://schemas.microsoft.com/office/powerpoint/2010/main" val="352451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47574E-7EDA-47C7-A177-609015E859E6}" type="slidenum">
              <a:rPr lang="zh-CN" altLang="en-US" smtClean="0"/>
              <a:t>9</a:t>
            </a:fld>
            <a:endParaRPr lang="zh-CN" altLang="en-US"/>
          </a:p>
        </p:txBody>
      </p:sp>
    </p:spTree>
    <p:extLst>
      <p:ext uri="{BB962C8B-B14F-4D97-AF65-F5344CB8AC3E}">
        <p14:creationId xmlns:p14="http://schemas.microsoft.com/office/powerpoint/2010/main" val="1572866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A7F7-5529-4069-ABD4-1576FBF377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A76C0-4848-4737-89CD-477705D872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89C5F-F005-4EC3-99C9-6F399E0B900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5CB2714-F2A3-4042-986F-77C9A06BDA4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064CC59-9942-45B8-B6C1-3F192229B0C4}"/>
              </a:ext>
            </a:extLst>
          </p:cNvPr>
          <p:cNvSpPr>
            <a:spLocks noGrp="1"/>
          </p:cNvSpPr>
          <p:nvPr>
            <p:ph type="sldNum" sz="quarter" idx="12"/>
          </p:nvPr>
        </p:nvSpPr>
        <p:spPr/>
        <p:txBody>
          <a:bodyPr/>
          <a:lstStyle/>
          <a:p>
            <a:pPr>
              <a:defRPr/>
            </a:pPr>
            <a:fld id="{D0D87B74-8FA7-4A6C-AE2C-F0A6C12902F2}" type="slidenum">
              <a:rPr lang="en-US" altLang="en-US" smtClean="0"/>
              <a:pPr>
                <a:defRPr/>
              </a:pPr>
              <a:t>‹#›</a:t>
            </a:fld>
            <a:endParaRPr lang="en-US" altLang="en-US"/>
          </a:p>
        </p:txBody>
      </p:sp>
    </p:spTree>
    <p:extLst>
      <p:ext uri="{BB962C8B-B14F-4D97-AF65-F5344CB8AC3E}">
        <p14:creationId xmlns:p14="http://schemas.microsoft.com/office/powerpoint/2010/main" val="3483428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FDC4-417A-4307-A7DF-BA1FC1647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F6A1DE-0AB0-4B53-ACA4-84DB232B07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84FC7-78C2-4D3B-A29F-56220660DE6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CC55097-D0CE-4E40-8A10-CC65AFF13BC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29A0D4A-B746-499C-81A3-E00AF7DBDB86}"/>
              </a:ext>
            </a:extLst>
          </p:cNvPr>
          <p:cNvSpPr>
            <a:spLocks noGrp="1"/>
          </p:cNvSpPr>
          <p:nvPr>
            <p:ph type="sldNum" sz="quarter" idx="12"/>
          </p:nvPr>
        </p:nvSpPr>
        <p:spPr/>
        <p:txBody>
          <a:bodyPr/>
          <a:lstStyle/>
          <a:p>
            <a:pPr>
              <a:defRPr/>
            </a:pPr>
            <a:fld id="{BDEF694E-7A5A-45D4-B028-F91FC7A30B14}" type="slidenum">
              <a:rPr lang="en-US" altLang="en-US" smtClean="0"/>
              <a:pPr>
                <a:defRPr/>
              </a:pPr>
              <a:t>‹#›</a:t>
            </a:fld>
            <a:endParaRPr lang="en-US" altLang="en-US"/>
          </a:p>
        </p:txBody>
      </p:sp>
    </p:spTree>
    <p:extLst>
      <p:ext uri="{BB962C8B-B14F-4D97-AF65-F5344CB8AC3E}">
        <p14:creationId xmlns:p14="http://schemas.microsoft.com/office/powerpoint/2010/main" val="1636914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D30E-6FE0-4B7D-B155-35B95180A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29729F-82FD-4015-938D-40715D0AD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6AB3D8-5855-4CC5-85D2-B124B45192D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348FBB9-6582-4355-BF98-A825DD84D8E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320188D-1676-457D-B2D7-443821BC146A}"/>
              </a:ext>
            </a:extLst>
          </p:cNvPr>
          <p:cNvSpPr>
            <a:spLocks noGrp="1"/>
          </p:cNvSpPr>
          <p:nvPr>
            <p:ph type="sldNum" sz="quarter" idx="12"/>
          </p:nvPr>
        </p:nvSpPr>
        <p:spPr/>
        <p:txBody>
          <a:bodyPr/>
          <a:lstStyle/>
          <a:p>
            <a:pPr>
              <a:defRPr/>
            </a:pPr>
            <a:fld id="{371FD1DB-7CA7-42F6-83EC-0F52EA9335BF}" type="slidenum">
              <a:rPr lang="en-US" altLang="en-US" smtClean="0"/>
              <a:pPr>
                <a:defRPr/>
              </a:pPr>
              <a:t>‹#›</a:t>
            </a:fld>
            <a:endParaRPr lang="en-US" altLang="en-US"/>
          </a:p>
        </p:txBody>
      </p:sp>
    </p:spTree>
    <p:extLst>
      <p:ext uri="{BB962C8B-B14F-4D97-AF65-F5344CB8AC3E}">
        <p14:creationId xmlns:p14="http://schemas.microsoft.com/office/powerpoint/2010/main" val="3419500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2FABA-488C-4BFA-81EE-A6D0CAE65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EE0E5-9B4A-4ABE-BE76-4BFA099E7C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4502AF-63FA-47BB-ADEE-8B42F1D266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717FC-C6C0-47BF-93A6-9E50B1A49B2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83BBE57-E796-4116-87D0-3001A95B1CE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9D533CC-2E36-4B09-82DA-6D2E8B9D0B09}"/>
              </a:ext>
            </a:extLst>
          </p:cNvPr>
          <p:cNvSpPr>
            <a:spLocks noGrp="1"/>
          </p:cNvSpPr>
          <p:nvPr>
            <p:ph type="sldNum" sz="quarter" idx="12"/>
          </p:nvPr>
        </p:nvSpPr>
        <p:spPr/>
        <p:txBody>
          <a:bodyPr/>
          <a:lstStyle/>
          <a:p>
            <a:pPr>
              <a:defRPr/>
            </a:pPr>
            <a:fld id="{42308CE8-2620-4B49-A2AB-E8A4761974AC}" type="slidenum">
              <a:rPr lang="en-US" altLang="en-US" smtClean="0"/>
              <a:pPr>
                <a:defRPr/>
              </a:pPr>
              <a:t>‹#›</a:t>
            </a:fld>
            <a:endParaRPr lang="en-US" altLang="en-US"/>
          </a:p>
        </p:txBody>
      </p:sp>
    </p:spTree>
    <p:extLst>
      <p:ext uri="{BB962C8B-B14F-4D97-AF65-F5344CB8AC3E}">
        <p14:creationId xmlns:p14="http://schemas.microsoft.com/office/powerpoint/2010/main" val="3950903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9EE3-AF08-4B01-9D35-E62F8BDEB0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FEF4D9-606C-4A12-BB96-2CFD8E8FD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2F8F0-3733-4BCC-9738-72E6125BF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7B6EEA-8254-462E-B543-DA25F0C32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521044-F8E9-4450-88D1-84606D015A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A58AD5-F943-4536-BADD-BA5AF2EE230B}"/>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5D9532C0-3709-4272-9806-B4C9EB1F578A}"/>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61FFE445-B8AE-48D3-A07C-6310F5F69C7F}"/>
              </a:ext>
            </a:extLst>
          </p:cNvPr>
          <p:cNvSpPr>
            <a:spLocks noGrp="1"/>
          </p:cNvSpPr>
          <p:nvPr>
            <p:ph type="sldNum" sz="quarter" idx="12"/>
          </p:nvPr>
        </p:nvSpPr>
        <p:spPr/>
        <p:txBody>
          <a:bodyPr/>
          <a:lstStyle/>
          <a:p>
            <a:pPr>
              <a:defRPr/>
            </a:pPr>
            <a:fld id="{C77D986C-DC84-400D-94CA-905F960D84FB}" type="slidenum">
              <a:rPr lang="en-US" altLang="en-US" smtClean="0"/>
              <a:pPr>
                <a:defRPr/>
              </a:pPr>
              <a:t>‹#›</a:t>
            </a:fld>
            <a:endParaRPr lang="en-US" altLang="en-US"/>
          </a:p>
        </p:txBody>
      </p:sp>
    </p:spTree>
    <p:extLst>
      <p:ext uri="{BB962C8B-B14F-4D97-AF65-F5344CB8AC3E}">
        <p14:creationId xmlns:p14="http://schemas.microsoft.com/office/powerpoint/2010/main" val="1613919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95B5-0B25-451B-91D8-DFEA62040B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47807-C874-4256-BAA2-A2193199256F}"/>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658613D8-A946-4ECA-AC22-3E125F96FC82}"/>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38C757CD-26C9-4A08-8959-22E79F60382D}"/>
              </a:ext>
            </a:extLst>
          </p:cNvPr>
          <p:cNvSpPr>
            <a:spLocks noGrp="1"/>
          </p:cNvSpPr>
          <p:nvPr>
            <p:ph type="sldNum" sz="quarter" idx="12"/>
          </p:nvPr>
        </p:nvSpPr>
        <p:spPr/>
        <p:txBody>
          <a:bodyPr/>
          <a:lstStyle/>
          <a:p>
            <a:pPr>
              <a:defRPr/>
            </a:pPr>
            <a:fld id="{7DE4A1AD-4276-4CA2-B37D-FEDD62F0EEDA}" type="slidenum">
              <a:rPr lang="en-US" altLang="en-US" smtClean="0"/>
              <a:pPr>
                <a:defRPr/>
              </a:pPr>
              <a:t>‹#›</a:t>
            </a:fld>
            <a:endParaRPr lang="en-US" altLang="en-US"/>
          </a:p>
        </p:txBody>
      </p:sp>
    </p:spTree>
    <p:extLst>
      <p:ext uri="{BB962C8B-B14F-4D97-AF65-F5344CB8AC3E}">
        <p14:creationId xmlns:p14="http://schemas.microsoft.com/office/powerpoint/2010/main" val="4067233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1F3D75-5444-4217-A3A7-89B765E5397E}"/>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826E555-38D4-4E55-BC52-5872A97E1D7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9FC7CCC-E6C4-4E06-B142-614FFFF48C08}"/>
              </a:ext>
            </a:extLst>
          </p:cNvPr>
          <p:cNvSpPr>
            <a:spLocks noGrp="1"/>
          </p:cNvSpPr>
          <p:nvPr>
            <p:ph type="sldNum" sz="quarter" idx="12"/>
          </p:nvPr>
        </p:nvSpPr>
        <p:spPr/>
        <p:txBody>
          <a:bodyPr/>
          <a:lstStyle/>
          <a:p>
            <a:pPr>
              <a:defRPr/>
            </a:pPr>
            <a:fld id="{A7F5CB39-5F5E-43A2-A8CE-693998A3A9E8}" type="slidenum">
              <a:rPr lang="en-US" altLang="en-US" smtClean="0"/>
              <a:pPr>
                <a:defRPr/>
              </a:pPr>
              <a:t>‹#›</a:t>
            </a:fld>
            <a:endParaRPr lang="en-US" altLang="en-US"/>
          </a:p>
        </p:txBody>
      </p:sp>
    </p:spTree>
    <p:extLst>
      <p:ext uri="{BB962C8B-B14F-4D97-AF65-F5344CB8AC3E}">
        <p14:creationId xmlns:p14="http://schemas.microsoft.com/office/powerpoint/2010/main" val="151063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10E6-57AA-4AF4-B353-F984CF1EE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0D2916-9FCD-4FE9-8BDA-6F7799B910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0712C4-1A4D-4ADC-8A49-43A9677A9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BB97F-D7E2-46F2-94D6-0A9657A175B7}"/>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BAEF10B-4F30-4012-A39E-488B6341A0C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EF813CE-5460-44DF-AF17-41D6A2817CED}"/>
              </a:ext>
            </a:extLst>
          </p:cNvPr>
          <p:cNvSpPr>
            <a:spLocks noGrp="1"/>
          </p:cNvSpPr>
          <p:nvPr>
            <p:ph type="sldNum" sz="quarter" idx="12"/>
          </p:nvPr>
        </p:nvSpPr>
        <p:spPr/>
        <p:txBody>
          <a:bodyPr/>
          <a:lstStyle/>
          <a:p>
            <a:pPr>
              <a:defRPr/>
            </a:pPr>
            <a:fld id="{58C4BA56-C113-4D6B-BB90-56E5485CAE84}" type="slidenum">
              <a:rPr lang="en-US" altLang="en-US" smtClean="0"/>
              <a:pPr>
                <a:defRPr/>
              </a:pPr>
              <a:t>‹#›</a:t>
            </a:fld>
            <a:endParaRPr lang="en-US" altLang="en-US"/>
          </a:p>
        </p:txBody>
      </p:sp>
    </p:spTree>
    <p:extLst>
      <p:ext uri="{BB962C8B-B14F-4D97-AF65-F5344CB8AC3E}">
        <p14:creationId xmlns:p14="http://schemas.microsoft.com/office/powerpoint/2010/main" val="1822729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9D97-CB4B-47B8-989C-169BE0884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BED066-79A3-4A03-9E19-A45B619B8E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EBC89A-21A3-4C14-A4A6-C38A676FD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E3A82-BBB9-4CB4-935C-B30E0C39F9D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69438C0-F640-4D01-A4B0-18BCD4274C4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6D5157AB-70ED-4A83-89E5-FB55328363C5}"/>
              </a:ext>
            </a:extLst>
          </p:cNvPr>
          <p:cNvSpPr>
            <a:spLocks noGrp="1"/>
          </p:cNvSpPr>
          <p:nvPr>
            <p:ph type="sldNum" sz="quarter" idx="12"/>
          </p:nvPr>
        </p:nvSpPr>
        <p:spPr/>
        <p:txBody>
          <a:bodyPr/>
          <a:lstStyle/>
          <a:p>
            <a:pPr>
              <a:defRPr/>
            </a:pPr>
            <a:fld id="{42BF0EBA-F490-4595-B4B5-82EDA50FBCCA}" type="slidenum">
              <a:rPr lang="en-US" altLang="en-US" smtClean="0"/>
              <a:pPr>
                <a:defRPr/>
              </a:pPr>
              <a:t>‹#›</a:t>
            </a:fld>
            <a:endParaRPr lang="en-US" altLang="en-US"/>
          </a:p>
        </p:txBody>
      </p:sp>
    </p:spTree>
    <p:extLst>
      <p:ext uri="{BB962C8B-B14F-4D97-AF65-F5344CB8AC3E}">
        <p14:creationId xmlns:p14="http://schemas.microsoft.com/office/powerpoint/2010/main" val="1069182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ABB2-8D68-48A5-937C-6A39757017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4F3E9-D51B-49E4-BEE4-14FB7D9AD1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1DFD8-1216-4FB7-87B4-72039792118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DD092C1-274E-45B0-955F-A63A36CBA4F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D09D90F-0DBE-4C0D-8D12-958DCF812C8D}"/>
              </a:ext>
            </a:extLst>
          </p:cNvPr>
          <p:cNvSpPr>
            <a:spLocks noGrp="1"/>
          </p:cNvSpPr>
          <p:nvPr>
            <p:ph type="sldNum" sz="quarter" idx="12"/>
          </p:nvPr>
        </p:nvSpPr>
        <p:spPr/>
        <p:txBody>
          <a:bodyPr/>
          <a:lstStyle/>
          <a:p>
            <a:pPr>
              <a:defRPr/>
            </a:pPr>
            <a:fld id="{2633F9D5-6E40-495C-A702-0E75B9770513}" type="slidenum">
              <a:rPr lang="en-US" altLang="en-US" smtClean="0"/>
              <a:pPr>
                <a:defRPr/>
              </a:pPr>
              <a:t>‹#›</a:t>
            </a:fld>
            <a:endParaRPr lang="en-US" altLang="en-US"/>
          </a:p>
        </p:txBody>
      </p:sp>
    </p:spTree>
    <p:extLst>
      <p:ext uri="{BB962C8B-B14F-4D97-AF65-F5344CB8AC3E}">
        <p14:creationId xmlns:p14="http://schemas.microsoft.com/office/powerpoint/2010/main" val="1109504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A9639-E2AD-4498-A1FA-7AD2EAC84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45778-47EB-471D-87FF-9E49FEE01F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A02B1-945F-42CF-8414-91E3C2507D8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F40AAA3-A657-4F7A-97DF-6666FCDE28D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47DC47C-E898-437D-96D0-0BEE85586CE2}"/>
              </a:ext>
            </a:extLst>
          </p:cNvPr>
          <p:cNvSpPr>
            <a:spLocks noGrp="1"/>
          </p:cNvSpPr>
          <p:nvPr>
            <p:ph type="sldNum" sz="quarter" idx="12"/>
          </p:nvPr>
        </p:nvSpPr>
        <p:spPr/>
        <p:txBody>
          <a:bodyPr/>
          <a:lstStyle/>
          <a:p>
            <a:pPr>
              <a:defRPr/>
            </a:pPr>
            <a:fld id="{CDC2E425-CCA0-4B38-8445-332A2523DED2}" type="slidenum">
              <a:rPr lang="en-US" altLang="en-US" smtClean="0"/>
              <a:pPr>
                <a:defRPr/>
              </a:pPr>
              <a:t>‹#›</a:t>
            </a:fld>
            <a:endParaRPr lang="en-US" altLang="en-US"/>
          </a:p>
        </p:txBody>
      </p:sp>
    </p:spTree>
    <p:extLst>
      <p:ext uri="{BB962C8B-B14F-4D97-AF65-F5344CB8AC3E}">
        <p14:creationId xmlns:p14="http://schemas.microsoft.com/office/powerpoint/2010/main" val="70836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440386">
            <a:off x="234792" y="116632"/>
            <a:ext cx="1058571" cy="108012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8568" y="5464086"/>
            <a:ext cx="983432" cy="1370430"/>
          </a:xfrm>
          <a:prstGeom prst="rect">
            <a:avLst/>
          </a:prstGeom>
        </p:spPr>
      </p:pic>
    </p:spTree>
    <p:extLst>
      <p:ext uri="{BB962C8B-B14F-4D97-AF65-F5344CB8AC3E}">
        <p14:creationId xmlns:p14="http://schemas.microsoft.com/office/powerpoint/2010/main" val="331861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2024/3/20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60E9E-C18B-4A20-B0DB-34DB5CE5B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1FC11C-02A6-4E83-8660-175EABAC3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8721B-664F-42F4-9EC4-7B8E9D087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2024/3/20</a:t>
            </a:fld>
            <a:endParaRPr lang="zh-CN" altLang="en-US"/>
          </a:p>
        </p:txBody>
      </p:sp>
      <p:sp>
        <p:nvSpPr>
          <p:cNvPr id="5" name="Footer Placeholder 4">
            <a:extLst>
              <a:ext uri="{FF2B5EF4-FFF2-40B4-BE49-F238E27FC236}">
                <a16:creationId xmlns:a16="http://schemas.microsoft.com/office/drawing/2014/main" id="{9867025E-6386-4E43-9EB1-4440BB86F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2B0C4784-648D-48E7-9139-0A5E38295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735734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5 phút biết tuốt về Gút - “Bệnh của nhà giàu”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0535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ọc kết quả xét nghiệm nồng độ glucose và uric acid trong má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1484784"/>
            <a:ext cx="10862973" cy="27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8537" y="4149080"/>
            <a:ext cx="11670111" cy="2677656"/>
          </a:xfrm>
          <a:prstGeom prst="rect">
            <a:avLst/>
          </a:prstGeom>
          <a:noFill/>
        </p:spPr>
        <p:txBody>
          <a:bodyPr wrap="square" rtlCol="0">
            <a:spAutoFit/>
          </a:bodyPr>
          <a:lstStyle/>
          <a:p>
            <a:r>
              <a:rPr lang="vi-VN" sz="2800">
                <a:solidFill>
                  <a:srgbClr val="0033CC"/>
                </a:solidFill>
                <a:latin typeface="+mj-lt"/>
              </a:rPr>
              <a:t>Kết quả xét nghiệm của bệnh nhân này cho thấy:</a:t>
            </a:r>
          </a:p>
          <a:p>
            <a:r>
              <a:rPr lang="vi-VN" sz="2800">
                <a:solidFill>
                  <a:srgbClr val="0033CC"/>
                </a:solidFill>
                <a:latin typeface="+mj-lt"/>
              </a:rPr>
              <a:t>+ Chỉ số glucose trong máu là 9,8 mmol/L, cao hơn nhiều so với mức bình thường → Dự đoán: Bệnh nhân này đã mắc bệnh tiểu đường nếu mẫu máu được lấy xét nghiệm vào lúc bệnh nhân chưa  ăn trong vòng 8 giờ trở lên.</a:t>
            </a:r>
          </a:p>
          <a:p>
            <a:r>
              <a:rPr lang="vi-VN" sz="2800">
                <a:solidFill>
                  <a:srgbClr val="0033CC"/>
                </a:solidFill>
                <a:latin typeface="+mj-lt"/>
              </a:rPr>
              <a:t>+ Chỉ số uric acid trong máu là 171 µmol/L, thấp hơn so với mức bình thường → Dự đoán: Bệnh nhân có nguy cơ mắc các bệnh rối loạn chức năng gan, thận.</a:t>
            </a:r>
          </a:p>
        </p:txBody>
      </p:sp>
      <p:sp>
        <p:nvSpPr>
          <p:cNvPr id="4" name="Rectangle 3"/>
          <p:cNvSpPr/>
          <p:nvPr/>
        </p:nvSpPr>
        <p:spPr>
          <a:xfrm>
            <a:off x="252028" y="202842"/>
            <a:ext cx="11676620" cy="1384995"/>
          </a:xfrm>
          <a:prstGeom prst="rect">
            <a:avLst/>
          </a:prstGeom>
        </p:spPr>
        <p:txBody>
          <a:bodyPr wrap="square">
            <a:spAutoFit/>
          </a:bodyPr>
          <a:lstStyle/>
          <a:p>
            <a:r>
              <a:rPr lang="vi-VN" sz="2800">
                <a:solidFill>
                  <a:srgbClr val="000000"/>
                </a:solidFill>
                <a:latin typeface="+mj-lt"/>
              </a:rPr>
              <a:t>Giả sử Bảng 36.1 là kết quả xét nghiệm của một bệnh nhân nam. Thảo luận nhóm, nhận xét về kết quả xét nghiệm, dự đoán các nguy cơ về sức khỏe của bệnh (nếu có) và đưa ra lời khuyên phù hợp.</a:t>
            </a:r>
            <a:endParaRPr lang="en-US" sz="2800">
              <a:latin typeface="+mj-lt"/>
            </a:endParaRPr>
          </a:p>
        </p:txBody>
      </p:sp>
    </p:spTree>
    <p:extLst>
      <p:ext uri="{BB962C8B-B14F-4D97-AF65-F5344CB8AC3E}">
        <p14:creationId xmlns:p14="http://schemas.microsoft.com/office/powerpoint/2010/main" val="8783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charRg st="274" end="425"/>
                                            </p:txEl>
                                          </p:spTgt>
                                        </p:tgtEl>
                                        <p:attrNameLst>
                                          <p:attrName>style.visibility</p:attrName>
                                        </p:attrNameLst>
                                      </p:cBhvr>
                                      <p:to>
                                        <p:strVal val="visible"/>
                                      </p:to>
                                    </p:set>
                                    <p:animEffect transition="in" filter="fade">
                                      <p:cBhvr>
                                        <p:cTn id="17" dur="500"/>
                                        <p:tgtEl>
                                          <p:spTgt spid="3">
                                            <p:txEl>
                                              <p:charRg st="274" end="4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537" y="4299070"/>
            <a:ext cx="11670111" cy="1815882"/>
          </a:xfrm>
          <a:prstGeom prst="rect">
            <a:avLst/>
          </a:prstGeom>
          <a:noFill/>
        </p:spPr>
        <p:txBody>
          <a:bodyPr wrap="square" rtlCol="0">
            <a:spAutoFit/>
          </a:bodyPr>
          <a:lstStyle/>
          <a:p>
            <a:r>
              <a:rPr lang="vi-VN" sz="2800">
                <a:solidFill>
                  <a:srgbClr val="0033CC"/>
                </a:solidFill>
                <a:latin typeface="+mj-lt"/>
              </a:rPr>
              <a:t>Lời khuyên: Bệnh nhân cần điều chỉnh chế độ ăn ít tinh bột, hạn chế các loại thực phẩm làm tăng đường huyết, giảm lượng muối, giữ cân nặng ở mức hợp lí, sống lạc quan và duy trì hoạt động thể dục thể thao đều đặn. Đồng thời, cần tiến hành điều trị theo chỉ định của bác sĩ.</a:t>
            </a:r>
            <a:endParaRPr lang="vi-VN" sz="3600">
              <a:solidFill>
                <a:srgbClr val="0033CC"/>
              </a:solidFill>
              <a:latin typeface="+mj-lt"/>
            </a:endParaRPr>
          </a:p>
        </p:txBody>
      </p:sp>
      <p:sp>
        <p:nvSpPr>
          <p:cNvPr id="4" name="Rectangle 3"/>
          <p:cNvSpPr/>
          <p:nvPr/>
        </p:nvSpPr>
        <p:spPr>
          <a:xfrm>
            <a:off x="252028" y="202842"/>
            <a:ext cx="11676620" cy="1384995"/>
          </a:xfrm>
          <a:prstGeom prst="rect">
            <a:avLst/>
          </a:prstGeom>
        </p:spPr>
        <p:txBody>
          <a:bodyPr wrap="square">
            <a:spAutoFit/>
          </a:bodyPr>
          <a:lstStyle/>
          <a:p>
            <a:r>
              <a:rPr lang="vi-VN" sz="2800">
                <a:solidFill>
                  <a:srgbClr val="000000"/>
                </a:solidFill>
                <a:latin typeface="+mj-lt"/>
              </a:rPr>
              <a:t>Giả sử Bảng 36.1 là kết quả xét nghiệm của một bệnh nhân nam. Thảo luận nhóm, nhận xét về kết quả xét nghiệm, dự đoán các nguy cơ về sức khỏe của bệnh (nếu có) và đưa ra lời khuyên phù hợp.</a:t>
            </a:r>
            <a:endParaRPr lang="en-US" sz="2800">
              <a:latin typeface="+mj-lt"/>
            </a:endParaRPr>
          </a:p>
        </p:txBody>
      </p:sp>
      <p:pic>
        <p:nvPicPr>
          <p:cNvPr id="2050" name="Picture 2" descr="Đọc kết quả xét nghiệm nồng độ glucose và uric acid trong má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1570456"/>
            <a:ext cx="10862973" cy="27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3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0922" y="4313280"/>
            <a:ext cx="4101078" cy="259323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676" y="4259871"/>
            <a:ext cx="3575649" cy="138746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987" y="3183379"/>
            <a:ext cx="3470927" cy="1362124"/>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28" y="1995576"/>
            <a:ext cx="6643558" cy="270504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1217" y="1263811"/>
            <a:ext cx="2984103" cy="176697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1217" y="970126"/>
            <a:ext cx="2824151" cy="111466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8329" y="124427"/>
            <a:ext cx="2354292" cy="142457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763" y="896988"/>
            <a:ext cx="4372210" cy="183981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368" y="1086294"/>
            <a:ext cx="3683001" cy="304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079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03404-07FB-42EB-BC0C-AE77D7D0096F}"/>
              </a:ext>
            </a:extLst>
          </p:cNvPr>
          <p:cNvSpPr txBox="1"/>
          <p:nvPr/>
        </p:nvSpPr>
        <p:spPr>
          <a:xfrm>
            <a:off x="397200" y="1253747"/>
            <a:ext cx="8928992" cy="523220"/>
          </a:xfrm>
          <a:prstGeom prst="rect">
            <a:avLst/>
          </a:prstGeom>
          <a:noFill/>
        </p:spPr>
        <p:txBody>
          <a:bodyPr wrap="square" rtlCol="0">
            <a:spAutoFit/>
          </a:bodyPr>
          <a:lstStyle/>
          <a:p>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1.</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Môi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trường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cơ</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bao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gồm</a:t>
            </a:r>
            <a:endParaRPr lang="en-US" sz="2800" dirty="0">
              <a:solidFill>
                <a:srgbClr val="0033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115A7C9-CCA2-4A35-8DFA-66511537DDB5}"/>
              </a:ext>
            </a:extLst>
          </p:cNvPr>
          <p:cNvSpPr txBox="1"/>
          <p:nvPr/>
        </p:nvSpPr>
        <p:spPr>
          <a:xfrm>
            <a:off x="946554" y="1715412"/>
            <a:ext cx="250135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nước</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mô.</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3B5D453-7B57-4789-8A6A-B011C9D2B8F5}"/>
              </a:ext>
            </a:extLst>
          </p:cNvPr>
          <p:cNvSpPr txBox="1"/>
          <p:nvPr/>
        </p:nvSpPr>
        <p:spPr>
          <a:xfrm>
            <a:off x="6168008" y="1726965"/>
            <a:ext cx="273849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bạch</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huyết.</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5D84463-9585-479C-8041-737D2087E627}"/>
              </a:ext>
            </a:extLst>
          </p:cNvPr>
          <p:cNvSpPr txBox="1"/>
          <p:nvPr/>
        </p:nvSpPr>
        <p:spPr>
          <a:xfrm>
            <a:off x="946554" y="2206846"/>
            <a:ext cx="439943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bạch</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huyết.</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6912DE4-BEDF-4B5E-A5F4-7C749B60D258}"/>
              </a:ext>
            </a:extLst>
          </p:cNvPr>
          <p:cNvSpPr txBox="1"/>
          <p:nvPr/>
        </p:nvSpPr>
        <p:spPr>
          <a:xfrm>
            <a:off x="6168007" y="2172272"/>
            <a:ext cx="436558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bạch</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huyết.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B5B5CD6-DE32-45C9-8D18-80D72C01A3A0}"/>
              </a:ext>
            </a:extLst>
          </p:cNvPr>
          <p:cNvSpPr txBox="1"/>
          <p:nvPr/>
        </p:nvSpPr>
        <p:spPr>
          <a:xfrm>
            <a:off x="380462" y="2895327"/>
            <a:ext cx="10153128" cy="523220"/>
          </a:xfrm>
          <a:prstGeom prst="rect">
            <a:avLst/>
          </a:prstGeom>
          <a:noFill/>
        </p:spPr>
        <p:txBody>
          <a:bodyPr wrap="square" rtlCol="0">
            <a:spAutoFit/>
          </a:bodyPr>
          <a:lstStyle/>
          <a:p>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2.</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Cân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bằng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môi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trường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cơ</a:t>
            </a:r>
            <a:r>
              <a:rPr lang="en-US" sz="2800" dirty="0">
                <a:solidFill>
                  <a:srgbClr val="0033CC"/>
                </a:solidFill>
                <a:latin typeface="Times New Roman" panose="02020603050405020304" pitchFamily="18" charset="0"/>
                <a:cs typeface="Times New Roman" panose="02020603050405020304" pitchFamily="18" charset="0"/>
              </a:rPr>
              <a:t> </a:t>
            </a:r>
            <a:r>
              <a:rPr lang="en-US" sz="2800" err="1">
                <a:solidFill>
                  <a:srgbClr val="0033CC"/>
                </a:solidFill>
                <a:latin typeface="Times New Roman" panose="02020603050405020304" pitchFamily="18" charset="0"/>
                <a:cs typeface="Times New Roman" panose="02020603050405020304" pitchFamily="18" charset="0"/>
              </a:rPr>
              <a:t>thể</a:t>
            </a:r>
            <a:r>
              <a:rPr lang="en-US" sz="2800">
                <a:solidFill>
                  <a:srgbClr val="0033CC"/>
                </a:solidFill>
                <a:latin typeface="Times New Roman" panose="02020603050405020304" pitchFamily="18" charset="0"/>
                <a:cs typeface="Times New Roman" panose="02020603050405020304" pitchFamily="18" charset="0"/>
              </a:rPr>
              <a:t> </a:t>
            </a:r>
            <a:r>
              <a:rPr lang="en-US" sz="2800" smtClean="0">
                <a:solidFill>
                  <a:srgbClr val="0033CC"/>
                </a:solidFill>
                <a:latin typeface="Times New Roman" panose="02020603050405020304" pitchFamily="18" charset="0"/>
                <a:cs typeface="Times New Roman" panose="02020603050405020304" pitchFamily="18" charset="0"/>
              </a:rPr>
              <a:t>là</a:t>
            </a:r>
            <a:endParaRPr lang="en-US" sz="2800" dirty="0">
              <a:solidFill>
                <a:srgbClr val="0033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BF0221A-AC8B-4ECC-9A1A-C9978F792AA9}"/>
              </a:ext>
            </a:extLst>
          </p:cNvPr>
          <p:cNvSpPr txBox="1"/>
          <p:nvPr/>
        </p:nvSpPr>
        <p:spPr>
          <a:xfrm>
            <a:off x="970290" y="5301208"/>
            <a:ext cx="735795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a:t>
            </a:r>
            <a:r>
              <a:rPr lang="en-US"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d</a:t>
            </a:r>
            <a:r>
              <a:rPr lang="en-US" sz="2400" smtClean="0">
                <a:latin typeface="Times New Roman" panose="02020603050405020304" pitchFamily="18" charset="0"/>
                <a:cs typeface="Times New Roman" panose="02020603050405020304" pitchFamily="18" charset="0"/>
              </a:rPr>
              <a:t>uy trì nồng độ các chất trong máu được ổn định.</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17755B5-CC68-493B-82CF-1B55E61689A3}"/>
              </a:ext>
            </a:extLst>
          </p:cNvPr>
          <p:cNvSpPr txBox="1"/>
          <p:nvPr/>
        </p:nvSpPr>
        <p:spPr>
          <a:xfrm>
            <a:off x="970291" y="4797152"/>
            <a:ext cx="941310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t>
            </a:r>
            <a:r>
              <a:rPr lang="en-US" sz="2400" smtClean="0">
                <a:latin typeface="Times New Roman" panose="02020603050405020304" pitchFamily="18" charset="0"/>
                <a:cs typeface="Times New Roman" panose="02020603050405020304" pitchFamily="18" charset="0"/>
              </a:rPr>
              <a:t>ảm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205868B-FD9A-44F2-98BA-AC98DE02C34C}"/>
              </a:ext>
            </a:extLst>
          </p:cNvPr>
          <p:cNvSpPr txBox="1"/>
          <p:nvPr/>
        </p:nvSpPr>
        <p:spPr>
          <a:xfrm>
            <a:off x="970291" y="4313401"/>
            <a:ext cx="936104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a:t>
            </a: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t>
            </a:r>
            <a:r>
              <a:rPr lang="en-US" sz="2400" smtClean="0">
                <a:latin typeface="Times New Roman" panose="02020603050405020304" pitchFamily="18" charset="0"/>
                <a:cs typeface="Times New Roman" panose="02020603050405020304" pitchFamily="18" charset="0"/>
              </a:rPr>
              <a:t>uy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0A9D4108-0A48-48A2-B0A7-9E693557FEEE}"/>
              </a:ext>
            </a:extLst>
          </p:cNvPr>
          <p:cNvSpPr txBox="1"/>
          <p:nvPr/>
        </p:nvSpPr>
        <p:spPr>
          <a:xfrm>
            <a:off x="970291" y="3458648"/>
            <a:ext cx="1072919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t>
            </a:r>
            <a:r>
              <a:rPr lang="en-US" sz="2400" smtClean="0">
                <a:latin typeface="Times New Roman" panose="02020603050405020304" pitchFamily="18" charset="0"/>
                <a:cs typeface="Times New Roman" panose="02020603050405020304" pitchFamily="18" charset="0"/>
              </a:rPr>
              <a:t>ự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bình</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thường.</a:t>
            </a:r>
            <a:endParaRPr lang="en-US" sz="2400" dirty="0">
              <a:latin typeface="Times New Roman" panose="02020603050405020304" pitchFamily="18" charset="0"/>
              <a:cs typeface="Times New Roman" panose="02020603050405020304" pitchFamily="18" charset="0"/>
            </a:endParaRPr>
          </a:p>
        </p:txBody>
      </p:sp>
      <p:pic>
        <p:nvPicPr>
          <p:cNvPr id="15" name="Graphic 14" descr="Trophy">
            <a:extLst>
              <a:ext uri="{FF2B5EF4-FFF2-40B4-BE49-F238E27FC236}">
                <a16:creationId xmlns:a16="http://schemas.microsoft.com/office/drawing/2014/main" id="{0366DAB1-DD7A-440F-855F-1423982587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25844" y="4293096"/>
            <a:ext cx="520710" cy="520710"/>
          </a:xfrm>
          <a:prstGeom prst="rect">
            <a:avLst/>
          </a:prstGeom>
        </p:spPr>
      </p:pic>
      <p:pic>
        <p:nvPicPr>
          <p:cNvPr id="16" name="Graphic 15" descr="Trophy">
            <a:extLst>
              <a:ext uri="{FF2B5EF4-FFF2-40B4-BE49-F238E27FC236}">
                <a16:creationId xmlns:a16="http://schemas.microsoft.com/office/drawing/2014/main" id="{A5D21DD2-1C94-426A-AE69-114A1A74AA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90714" y="2142749"/>
            <a:ext cx="520710" cy="520710"/>
          </a:xfrm>
          <a:prstGeom prst="rect">
            <a:avLst/>
          </a:prstGeom>
        </p:spPr>
      </p:pic>
      <p:sp>
        <p:nvSpPr>
          <p:cNvPr id="14" name="文本框 4"/>
          <p:cNvSpPr txBox="1"/>
          <p:nvPr/>
        </p:nvSpPr>
        <p:spPr>
          <a:xfrm>
            <a:off x="3146269" y="147336"/>
            <a:ext cx="4985346" cy="646331"/>
          </a:xfrm>
          <a:prstGeom prst="rect">
            <a:avLst/>
          </a:prstGeom>
          <a:noFill/>
          <a:ln w="19050">
            <a:noFill/>
            <a:prstDash val="dash"/>
          </a:ln>
          <a:effectLst>
            <a:outerShdw blurRad="50800" dist="38100" dir="5400000" algn="ctr" rotWithShape="0">
              <a:srgbClr val="000000">
                <a:alpha val="43137"/>
              </a:srgbClr>
            </a:outerShdw>
          </a:effectLst>
        </p:spPr>
        <p:txBody>
          <a:bodyPr wrap="square" rtlCol="0">
            <a:spAutoFit/>
          </a:bodyPr>
          <a:lstStyle/>
          <a:p>
            <a:pPr algn="ctr"/>
            <a:r>
              <a:rPr lang="en-US" altLang="zh-CN" sz="3600" b="1"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9897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anim calcmode="lin" valueType="num">
                                      <p:cBhvr>
                                        <p:cTn id="35" dur="2000" fill="hold"/>
                                        <p:tgtEl>
                                          <p:spTgt spid="16"/>
                                        </p:tgtEl>
                                        <p:attrNameLst>
                                          <p:attrName>ppt_w</p:attrName>
                                        </p:attrNameLst>
                                      </p:cBhvr>
                                      <p:tavLst>
                                        <p:tav tm="0" fmla="#ppt_w*sin(2.5*pi*$)">
                                          <p:val>
                                            <p:fltVal val="0"/>
                                          </p:val>
                                        </p:tav>
                                        <p:tav tm="100000">
                                          <p:val>
                                            <p:fltVal val="1"/>
                                          </p:val>
                                        </p:tav>
                                      </p:tavLst>
                                    </p:anim>
                                    <p:anim calcmode="lin" valueType="num">
                                      <p:cBhvr>
                                        <p:cTn id="36"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000"/>
                                        <p:tgtEl>
                                          <p:spTgt spid="15"/>
                                        </p:tgtEl>
                                      </p:cBhvr>
                                    </p:animEffect>
                                    <p:anim calcmode="lin" valueType="num">
                                      <p:cBhvr>
                                        <p:cTn id="69" dur="2000" fill="hold"/>
                                        <p:tgtEl>
                                          <p:spTgt spid="15"/>
                                        </p:tgtEl>
                                        <p:attrNameLst>
                                          <p:attrName>ppt_w</p:attrName>
                                        </p:attrNameLst>
                                      </p:cBhvr>
                                      <p:tavLst>
                                        <p:tav tm="0" fmla="#ppt_w*sin(2.5*pi*$)">
                                          <p:val>
                                            <p:fltVal val="0"/>
                                          </p:val>
                                        </p:tav>
                                        <p:tav tm="100000">
                                          <p:val>
                                            <p:fltVal val="1"/>
                                          </p:val>
                                        </p:tav>
                                      </p:tavLst>
                                    </p:anim>
                                    <p:anim calcmode="lin" valueType="num">
                                      <p:cBhvr>
                                        <p:cTn id="7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AEC6-C0F2-4729-ADE4-33E72FA1E744}"/>
              </a:ext>
            </a:extLst>
          </p:cNvPr>
          <p:cNvSpPr>
            <a:spLocks noGrp="1"/>
          </p:cNvSpPr>
          <p:nvPr>
            <p:ph type="title"/>
          </p:nvPr>
        </p:nvSpPr>
        <p:spPr>
          <a:xfrm>
            <a:off x="135110" y="916320"/>
            <a:ext cx="11649522" cy="1296144"/>
          </a:xfrm>
        </p:spPr>
        <p:txBody>
          <a:bodyPr>
            <a:normAutofit/>
          </a:bodyPr>
          <a:lstStyle/>
          <a:p>
            <a:pPr algn="just"/>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3</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Hiện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tượng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nào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đây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ví</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dụ</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về</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sự</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hòa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ổn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định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môi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trường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cơ</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thể</a:t>
            </a:r>
            <a:endParaRPr lang="en-US" sz="2800" dirty="0">
              <a:solidFill>
                <a:srgbClr val="0033CC"/>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D0CAAC6-B51E-42D6-9729-163CE99695A9}"/>
              </a:ext>
            </a:extLst>
          </p:cNvPr>
          <p:cNvSpPr txBox="1"/>
          <p:nvPr/>
        </p:nvSpPr>
        <p:spPr>
          <a:xfrm>
            <a:off x="911424" y="1959223"/>
            <a:ext cx="69847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no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buồn</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ngủ.</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C3154D-E163-4C82-8B98-257495CA5E19}"/>
              </a:ext>
            </a:extLst>
          </p:cNvPr>
          <p:cNvSpPr txBox="1"/>
          <p:nvPr/>
        </p:nvSpPr>
        <p:spPr>
          <a:xfrm>
            <a:off x="885046" y="2466807"/>
            <a:ext cx="824491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5D5449A-BB8B-4C50-A4CA-2CAB946C63EA}"/>
              </a:ext>
            </a:extLst>
          </p:cNvPr>
          <p:cNvSpPr txBox="1"/>
          <p:nvPr/>
        </p:nvSpPr>
        <p:spPr>
          <a:xfrm>
            <a:off x="849819" y="2974391"/>
            <a:ext cx="69847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uống</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nước</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ngọt. </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96A67F4-A032-4D52-ABDC-9FC6579C4369}"/>
              </a:ext>
            </a:extLst>
          </p:cNvPr>
          <p:cNvSpPr txBox="1"/>
          <p:nvPr/>
        </p:nvSpPr>
        <p:spPr>
          <a:xfrm>
            <a:off x="855609" y="3481974"/>
            <a:ext cx="69847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Sau khi tập thể dục sẽ </a:t>
            </a:r>
            <a:r>
              <a:rPr lang="vi-VN" sz="2400">
                <a:latin typeface="Times New Roman" panose="02020603050405020304" pitchFamily="18" charset="0"/>
                <a:cs typeface="Times New Roman" panose="02020603050405020304" pitchFamily="18" charset="0"/>
              </a:rPr>
              <a:t>khát </a:t>
            </a:r>
            <a:r>
              <a:rPr lang="vi-VN" sz="2400" smtClean="0">
                <a:latin typeface="Times New Roman" panose="02020603050405020304" pitchFamily="18" charset="0"/>
                <a:cs typeface="Times New Roman" panose="02020603050405020304" pitchFamily="18" charset="0"/>
              </a:rPr>
              <a:t>nước</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7" name="Graphic 6" descr="Trophy">
            <a:extLst>
              <a:ext uri="{FF2B5EF4-FFF2-40B4-BE49-F238E27FC236}">
                <a16:creationId xmlns:a16="http://schemas.microsoft.com/office/drawing/2014/main" id="{2235EB6D-9B92-4C11-A5BC-427B47FFD9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46698" y="2420888"/>
            <a:ext cx="520710" cy="520710"/>
          </a:xfrm>
          <a:prstGeom prst="rect">
            <a:avLst/>
          </a:prstGeom>
        </p:spPr>
      </p:pic>
      <p:sp>
        <p:nvSpPr>
          <p:cNvPr id="9" name="TextBox 8">
            <a:extLst>
              <a:ext uri="{FF2B5EF4-FFF2-40B4-BE49-F238E27FC236}">
                <a16:creationId xmlns:a16="http://schemas.microsoft.com/office/drawing/2014/main" id="{31824DA2-B46A-4094-86BA-051B12CA7779}"/>
              </a:ext>
            </a:extLst>
          </p:cNvPr>
          <p:cNvSpPr txBox="1"/>
          <p:nvPr/>
        </p:nvSpPr>
        <p:spPr>
          <a:xfrm>
            <a:off x="165306" y="3933056"/>
            <a:ext cx="12026694" cy="1384995"/>
          </a:xfrm>
          <a:prstGeom prst="rect">
            <a:avLst/>
          </a:prstGeom>
          <a:noFill/>
        </p:spPr>
        <p:txBody>
          <a:bodyPr wrap="square" rtlCol="0">
            <a:spAutoFit/>
          </a:bodyPr>
          <a:lstStyle/>
          <a:p>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4</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Một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khi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xét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nghiệm</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máu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khi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đói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thấy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chỉ</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số</a:t>
            </a:r>
            <a:r>
              <a:rPr lang="en-US" sz="2800" dirty="0">
                <a:solidFill>
                  <a:srgbClr val="0033CC"/>
                </a:solidFill>
                <a:latin typeface="Times New Roman" panose="02020603050405020304" pitchFamily="18" charset="0"/>
                <a:cs typeface="Times New Roman" panose="02020603050405020304" pitchFamily="18" charset="0"/>
              </a:rPr>
              <a:t> Glucose </a:t>
            </a:r>
            <a:r>
              <a:rPr lang="en-US" sz="2800" err="1">
                <a:solidFill>
                  <a:srgbClr val="0033CC"/>
                </a:solidFill>
                <a:latin typeface="Times New Roman" panose="02020603050405020304" pitchFamily="18" charset="0"/>
                <a:cs typeface="Times New Roman" panose="02020603050405020304" pitchFamily="18" charset="0"/>
              </a:rPr>
              <a:t>là</a:t>
            </a:r>
            <a:r>
              <a:rPr lang="en-US" sz="2800">
                <a:solidFill>
                  <a:srgbClr val="0033CC"/>
                </a:solidFill>
                <a:latin typeface="Times New Roman" panose="02020603050405020304" pitchFamily="18" charset="0"/>
                <a:cs typeface="Times New Roman" panose="02020603050405020304" pitchFamily="18" charset="0"/>
              </a:rPr>
              <a:t> </a:t>
            </a:r>
            <a:r>
              <a:rPr lang="en-US" sz="2800" smtClean="0">
                <a:solidFill>
                  <a:srgbClr val="0033CC"/>
                </a:solidFill>
                <a:latin typeface="Times New Roman" panose="02020603050405020304" pitchFamily="18" charset="0"/>
                <a:cs typeface="Times New Roman" panose="02020603050405020304" pitchFamily="18" charset="0"/>
              </a:rPr>
              <a:t>12.6mmol/L</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Hãy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biết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này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có</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nguy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cơ</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mắc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bệnh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biết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chỉ</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số</a:t>
            </a:r>
            <a:r>
              <a:rPr lang="en-US" sz="2800" dirty="0">
                <a:solidFill>
                  <a:srgbClr val="0033CC"/>
                </a:solidFill>
                <a:latin typeface="Times New Roman" panose="02020603050405020304" pitchFamily="18" charset="0"/>
                <a:cs typeface="Times New Roman" panose="02020603050405020304" pitchFamily="18" charset="0"/>
              </a:rPr>
              <a:t> glucose </a:t>
            </a:r>
            <a:r>
              <a:rPr lang="en-US" sz="2800" dirty="0" err="1">
                <a:solidFill>
                  <a:srgbClr val="0033CC"/>
                </a:solidFill>
                <a:latin typeface="Times New Roman" panose="02020603050405020304" pitchFamily="18" charset="0"/>
                <a:cs typeface="Times New Roman" panose="02020603050405020304" pitchFamily="18" charset="0"/>
              </a:rPr>
              <a:t>bình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thường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máu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a:t>
            </a:r>
            <a:r>
              <a:rPr lang="en-US" sz="2800" err="1">
                <a:solidFill>
                  <a:srgbClr val="0033CC"/>
                </a:solidFill>
                <a:latin typeface="Times New Roman" panose="02020603050405020304" pitchFamily="18" charset="0"/>
                <a:cs typeface="Times New Roman" panose="02020603050405020304" pitchFamily="18" charset="0"/>
              </a:rPr>
              <a:t>là</a:t>
            </a:r>
            <a:r>
              <a:rPr lang="en-US" sz="2800">
                <a:solidFill>
                  <a:srgbClr val="0033CC"/>
                </a:solidFill>
                <a:latin typeface="Times New Roman" panose="02020603050405020304" pitchFamily="18" charset="0"/>
                <a:cs typeface="Times New Roman" panose="02020603050405020304" pitchFamily="18" charset="0"/>
              </a:rPr>
              <a:t> </a:t>
            </a:r>
            <a:r>
              <a:rPr lang="en-US" sz="2800" smtClean="0">
                <a:solidFill>
                  <a:srgbClr val="0033CC"/>
                </a:solidFill>
                <a:latin typeface="Times New Roman" panose="02020603050405020304" pitchFamily="18" charset="0"/>
                <a:cs typeface="Times New Roman" panose="02020603050405020304" pitchFamily="18" charset="0"/>
              </a:rPr>
              <a:t>3,9-6,4mmol/L.</a:t>
            </a:r>
            <a:endParaRPr lang="en-US" sz="2800" dirty="0">
              <a:solidFill>
                <a:srgbClr val="0033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A56FB7-DDC3-4B70-9BA0-4D7E4A1D2625}"/>
              </a:ext>
            </a:extLst>
          </p:cNvPr>
          <p:cNvSpPr txBox="1"/>
          <p:nvPr/>
        </p:nvSpPr>
        <p:spPr>
          <a:xfrm>
            <a:off x="885385" y="5425221"/>
            <a:ext cx="237626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Gout</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418CFFB-C54A-4F73-8E61-40D8D546A8D3}"/>
              </a:ext>
            </a:extLst>
          </p:cNvPr>
          <p:cNvSpPr txBox="1"/>
          <p:nvPr/>
        </p:nvSpPr>
        <p:spPr>
          <a:xfrm>
            <a:off x="6862051" y="5425221"/>
            <a:ext cx="2088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Tiểu </a:t>
            </a:r>
            <a:r>
              <a:rPr lang="vi-VN" sz="2400" smtClean="0">
                <a:latin typeface="Times New Roman" panose="02020603050405020304" pitchFamily="18" charset="0"/>
                <a:cs typeface="Times New Roman" panose="02020603050405020304" pitchFamily="18" charset="0"/>
              </a:rPr>
              <a:t>đường</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B9C24AE-8992-44AB-B58A-E625B9EBC435}"/>
              </a:ext>
            </a:extLst>
          </p:cNvPr>
          <p:cNvSpPr txBox="1"/>
          <p:nvPr/>
        </p:nvSpPr>
        <p:spPr>
          <a:xfrm>
            <a:off x="885385" y="5945931"/>
            <a:ext cx="2088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Viêm </a:t>
            </a:r>
            <a:r>
              <a:rPr lang="vi-VN" sz="2400" smtClean="0">
                <a:latin typeface="Times New Roman" panose="02020603050405020304" pitchFamily="18" charset="0"/>
                <a:cs typeface="Times New Roman" panose="02020603050405020304" pitchFamily="18" charset="0"/>
              </a:rPr>
              <a:t>gan</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28C78AF-DBA8-4589-AD3C-B15064020A5D}"/>
              </a:ext>
            </a:extLst>
          </p:cNvPr>
          <p:cNvSpPr txBox="1"/>
          <p:nvPr/>
        </p:nvSpPr>
        <p:spPr>
          <a:xfrm>
            <a:off x="6872153" y="5945931"/>
            <a:ext cx="237626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Đau </a:t>
            </a:r>
            <a:r>
              <a:rPr lang="vi-VN" sz="2400">
                <a:latin typeface="Times New Roman" panose="02020603050405020304" pitchFamily="18" charset="0"/>
                <a:cs typeface="Times New Roman" panose="02020603050405020304" pitchFamily="18" charset="0"/>
              </a:rPr>
              <a:t>dạ </a:t>
            </a:r>
            <a:r>
              <a:rPr lang="vi-VN" sz="2400" smtClean="0">
                <a:latin typeface="Times New Roman" panose="02020603050405020304" pitchFamily="18" charset="0"/>
                <a:cs typeface="Times New Roman" panose="02020603050405020304" pitchFamily="18" charset="0"/>
              </a:rPr>
              <a:t>dày</a:t>
            </a:r>
            <a:r>
              <a:rPr lang="en-US" sz="240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4" name="Graphic 11" descr="Trophy">
            <a:extLst>
              <a:ext uri="{FF2B5EF4-FFF2-40B4-BE49-F238E27FC236}">
                <a16:creationId xmlns:a16="http://schemas.microsoft.com/office/drawing/2014/main" id="{4F836831-5C2C-4AE1-AD22-8144DC57142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351443" y="5418473"/>
            <a:ext cx="520710" cy="520710"/>
          </a:xfrm>
          <a:prstGeom prst="rect">
            <a:avLst/>
          </a:prstGeom>
        </p:spPr>
      </p:pic>
      <p:sp>
        <p:nvSpPr>
          <p:cNvPr id="15" name="文本框 4"/>
          <p:cNvSpPr txBox="1"/>
          <p:nvPr/>
        </p:nvSpPr>
        <p:spPr>
          <a:xfrm>
            <a:off x="3146269" y="147336"/>
            <a:ext cx="4985346" cy="646331"/>
          </a:xfrm>
          <a:prstGeom prst="rect">
            <a:avLst/>
          </a:prstGeom>
          <a:noFill/>
          <a:ln w="19050">
            <a:noFill/>
            <a:prstDash val="dash"/>
          </a:ln>
          <a:effectLst>
            <a:outerShdw blurRad="50800" dist="38100" dir="5400000" algn="ctr" rotWithShape="0">
              <a:srgbClr val="000000">
                <a:alpha val="43137"/>
              </a:srgbClr>
            </a:outerShdw>
          </a:effectLst>
        </p:spPr>
        <p:txBody>
          <a:bodyPr wrap="square" rtlCol="0">
            <a:spAutoFit/>
          </a:bodyPr>
          <a:lstStyle/>
          <a:p>
            <a:pPr algn="ctr"/>
            <a:r>
              <a:rPr lang="en-US" altLang="zh-CN" sz="3600" b="1"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chemeClr val="tx1">
                  <a:lumMod val="95000"/>
                  <a:lumOff val="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4790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anim calcmode="lin" valueType="num">
                                      <p:cBhvr>
                                        <p:cTn id="35" dur="2000" fill="hold"/>
                                        <p:tgtEl>
                                          <p:spTgt spid="7"/>
                                        </p:tgtEl>
                                        <p:attrNameLst>
                                          <p:attrName>ppt_w</p:attrName>
                                        </p:attrNameLst>
                                      </p:cBhvr>
                                      <p:tavLst>
                                        <p:tav tm="0" fmla="#ppt_w*sin(2.5*pi*$)">
                                          <p:val>
                                            <p:fltVal val="0"/>
                                          </p:val>
                                        </p:tav>
                                        <p:tav tm="100000">
                                          <p:val>
                                            <p:fltVal val="1"/>
                                          </p:val>
                                        </p:tav>
                                      </p:tavLst>
                                    </p:anim>
                                    <p:anim calcmode="lin" valueType="num">
                                      <p:cBhvr>
                                        <p:cTn id="3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000"/>
                                        <p:tgtEl>
                                          <p:spTgt spid="14"/>
                                        </p:tgtEl>
                                      </p:cBhvr>
                                    </p:animEffect>
                                    <p:anim calcmode="lin" valueType="num">
                                      <p:cBhvr>
                                        <p:cTn id="69" dur="2000" fill="hold"/>
                                        <p:tgtEl>
                                          <p:spTgt spid="14"/>
                                        </p:tgtEl>
                                        <p:attrNameLst>
                                          <p:attrName>ppt_w</p:attrName>
                                        </p:attrNameLst>
                                      </p:cBhvr>
                                      <p:tavLst>
                                        <p:tav tm="0" fmla="#ppt_w*sin(2.5*pi*$)">
                                          <p:val>
                                            <p:fltVal val="0"/>
                                          </p:val>
                                        </p:tav>
                                        <p:tav tm="100000">
                                          <p:val>
                                            <p:fltVal val="1"/>
                                          </p:val>
                                        </p:tav>
                                      </p:tavLst>
                                    </p:anim>
                                    <p:anim calcmode="lin" valueType="num">
                                      <p:cBhvr>
                                        <p:cTn id="70"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0C14-B67B-44E4-88A7-4A8936033354}"/>
              </a:ext>
            </a:extLst>
          </p:cNvPr>
          <p:cNvSpPr txBox="1">
            <a:spLocks/>
          </p:cNvSpPr>
          <p:nvPr/>
        </p:nvSpPr>
        <p:spPr>
          <a:xfrm>
            <a:off x="1981200" y="54868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solidFill>
                  <a:srgbClr val="002060"/>
                </a:solidFill>
                <a:latin typeface="Times New Roman" panose="02020603050405020304" pitchFamily="18" charset="0"/>
                <a:ea typeface="Yu Mincho Demibold" panose="02020600000000000000" pitchFamily="18" charset="-128"/>
                <a:cs typeface="Times New Roman" panose="02020603050405020304" pitchFamily="18" charset="0"/>
              </a:rPr>
              <a:t>HƯỚNG DẪN VỀ NHÀ</a:t>
            </a:r>
          </a:p>
        </p:txBody>
      </p:sp>
      <p:sp>
        <p:nvSpPr>
          <p:cNvPr id="3" name="Content Placeholder 2">
            <a:extLst>
              <a:ext uri="{FF2B5EF4-FFF2-40B4-BE49-F238E27FC236}">
                <a16:creationId xmlns:a16="http://schemas.microsoft.com/office/drawing/2014/main" id="{E2F89500-4C21-4C26-9143-8D8A84D8DEE7}"/>
              </a:ext>
            </a:extLst>
          </p:cNvPr>
          <p:cNvSpPr txBox="1">
            <a:spLocks/>
          </p:cNvSpPr>
          <p:nvPr/>
        </p:nvSpPr>
        <p:spPr>
          <a:xfrm>
            <a:off x="1524000" y="2204864"/>
            <a:ext cx="9144000" cy="41044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M</a:t>
            </a:r>
            <a:r>
              <a:rPr lang="en-US" dirty="0" err="1">
                <a:latin typeface="Times New Roman" panose="02020603050405020304" pitchFamily="18" charset="0"/>
                <a:cs typeface="Times New Roman" panose="02020603050405020304" pitchFamily="18" charset="0"/>
              </a:rPr>
              <a:t>ỗi</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thực</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đơn </a:t>
            </a:r>
            <a:r>
              <a:rPr lang="en-US" dirty="0" err="1">
                <a:latin typeface="Times New Roman" panose="02020603050405020304" pitchFamily="18" charset="0"/>
                <a:cs typeface="Times New Roman" panose="02020603050405020304" pitchFamily="18" charset="0"/>
              </a:rPr>
              <a:t>tốt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khỏe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bệnh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gout</a:t>
            </a:r>
            <a:r>
              <a:rPr lang="en-US" smtClean="0">
                <a:latin typeface="Times New Roman" panose="02020603050405020304" pitchFamily="18" charset="0"/>
                <a:cs typeface="Times New Roman" panose="02020603050405020304" pitchFamily="18" charset="0"/>
              </a:rPr>
              <a:t>…</a:t>
            </a:r>
          </a:p>
          <a:p>
            <a:pPr marL="0" indent="0">
              <a:buNone/>
              <a:defRPr/>
            </a:pPr>
            <a:r>
              <a:rPr lang="en-US" sz="2800" smtClean="0">
                <a:latin typeface="Times New Roman" panose="02020603050405020304" pitchFamily="18" charset="0"/>
                <a:cs typeface="Times New Roman" panose="02020603050405020304" pitchFamily="18" charset="0"/>
              </a:rPr>
              <a:t>- Xem trước bài 37.</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8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965435" y="426976"/>
            <a:ext cx="8528804" cy="6004048"/>
          </a:xfrm>
          <a:prstGeom prst="ellipse">
            <a:avLst/>
          </a:prstGeom>
          <a:solidFill>
            <a:srgbClr val="D1DCDE"/>
          </a:solidFill>
          <a:ln>
            <a:noFill/>
          </a:ln>
          <a:effectLst>
            <a:softEdge rad="38100"/>
          </a:effectLst>
          <a:scene3d>
            <a:camera prst="orthographicFront"/>
            <a:lightRig rig="contrasting" dir="t"/>
          </a:scene3d>
          <a:sp3d prstMaterial="matte">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203" y="3212975"/>
            <a:ext cx="3121315" cy="3645025"/>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b="31622"/>
          <a:stretch/>
        </p:blipFill>
        <p:spPr>
          <a:xfrm>
            <a:off x="4061" y="2722799"/>
            <a:ext cx="3167188" cy="4131007"/>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590002" y="-149539"/>
            <a:ext cx="3711769" cy="2166153"/>
          </a:xfrm>
          <a:prstGeom prst="rect">
            <a:avLst/>
          </a:prstGeom>
        </p:spPr>
      </p:pic>
      <p:sp>
        <p:nvSpPr>
          <p:cNvPr id="4" name="TextBox 3"/>
          <p:cNvSpPr txBox="1"/>
          <p:nvPr/>
        </p:nvSpPr>
        <p:spPr>
          <a:xfrm>
            <a:off x="2377409" y="1517935"/>
            <a:ext cx="7704856" cy="3416320"/>
          </a:xfrm>
          <a:prstGeom prst="rect">
            <a:avLst/>
          </a:prstGeom>
          <a:noFill/>
        </p:spPr>
        <p:txBody>
          <a:bodyPr wrap="square" rtlCol="0">
            <a:spAutoFit/>
          </a:bodyPr>
          <a:lstStyle/>
          <a:p>
            <a:pPr algn="ctr"/>
            <a:r>
              <a:rPr lang="vi-VN" sz="5400" b="1" dirty="0">
                <a:solidFill>
                  <a:srgbClr val="002060"/>
                </a:solidFill>
                <a:latin typeface="+mj-lt"/>
              </a:rPr>
              <a:t>BÀI 36:</a:t>
            </a:r>
          </a:p>
          <a:p>
            <a:pPr algn="ctr"/>
            <a:r>
              <a:rPr lang="vi-VN" sz="5400" b="1" dirty="0">
                <a:solidFill>
                  <a:srgbClr val="002060"/>
                </a:solidFill>
                <a:latin typeface="+mj-lt"/>
              </a:rPr>
              <a:t>ĐIỀU HÒA MÔI TRƯỜNG TRONG CƠ THỂ NGƯỜI</a:t>
            </a:r>
            <a:endParaRPr lang="en-US" sz="5400" b="1" dirty="0">
              <a:solidFill>
                <a:srgbClr val="002060"/>
              </a:solidFill>
              <a:latin typeface="+mj-lt"/>
            </a:endParaRPr>
          </a:p>
        </p:txBody>
      </p:sp>
    </p:spTree>
    <p:extLst>
      <p:ext uri="{BB962C8B-B14F-4D97-AF65-F5344CB8AC3E}">
        <p14:creationId xmlns:p14="http://schemas.microsoft.com/office/powerpoint/2010/main" val="339993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barn(inVertical)">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937337" y="604639"/>
            <a:ext cx="6158730" cy="575144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r="37965"/>
          <a:stretch/>
        </p:blipFill>
        <p:spPr>
          <a:xfrm>
            <a:off x="1489188" y="1637871"/>
            <a:ext cx="2620786" cy="4642136"/>
          </a:xfrm>
          <a:prstGeom prst="rect">
            <a:avLst/>
          </a:prstGeom>
        </p:spPr>
      </p:pic>
      <p:sp>
        <p:nvSpPr>
          <p:cNvPr id="9" name="文本框 8"/>
          <p:cNvSpPr txBox="1"/>
          <p:nvPr/>
        </p:nvSpPr>
        <p:spPr>
          <a:xfrm>
            <a:off x="6777583" y="1774652"/>
            <a:ext cx="2741290" cy="707886"/>
          </a:xfrm>
          <a:prstGeom prst="rect">
            <a:avLst/>
          </a:prstGeom>
          <a:noFill/>
        </p:spPr>
        <p:txBody>
          <a:bodyPr wrap="square" rtlCol="0">
            <a:spAutoFit/>
          </a:bodyPr>
          <a:lstStyle/>
          <a:p>
            <a:pPr algn="ctr"/>
            <a:r>
              <a:rPr lang="en-US" altLang="zh-CN" sz="4000" b="1" dirty="0" err="1">
                <a:latin typeface="Times New Roman" panose="02020603050405020304" pitchFamily="18" charset="0"/>
                <a:ea typeface="方正正中黑简体" panose="02000000000000000000" pitchFamily="2" charset="-122"/>
                <a:cs typeface="Times New Roman" panose="02020603050405020304" pitchFamily="18" charset="0"/>
              </a:rPr>
              <a:t>Nội</a:t>
            </a:r>
            <a:r>
              <a:rPr lang="en-US" altLang="zh-CN" sz="4000" b="1" dirty="0">
                <a:latin typeface="Times New Roman" panose="02020603050405020304" pitchFamily="18" charset="0"/>
                <a:ea typeface="方正正中黑简体" panose="02000000000000000000" pitchFamily="2" charset="-122"/>
                <a:cs typeface="Times New Roman" panose="02020603050405020304" pitchFamily="18" charset="0"/>
              </a:rPr>
              <a:t> dung</a:t>
            </a:r>
            <a:endParaRPr lang="zh-CN" altLang="en-US" sz="4000" b="1" dirty="0">
              <a:latin typeface="Times New Roman" panose="02020603050405020304" pitchFamily="18" charset="0"/>
              <a:ea typeface="方正正中黑简体" panose="02000000000000000000" pitchFamily="2" charset="-122"/>
              <a:cs typeface="Times New Roman" panose="02020603050405020304" pitchFamily="18" charset="0"/>
            </a:endParaRPr>
          </a:p>
        </p:txBody>
      </p:sp>
      <p:sp>
        <p:nvSpPr>
          <p:cNvPr id="3" name="文本框 2"/>
          <p:cNvSpPr txBox="1"/>
          <p:nvPr/>
        </p:nvSpPr>
        <p:spPr>
          <a:xfrm>
            <a:off x="5879976" y="3177890"/>
            <a:ext cx="4824536" cy="584775"/>
          </a:xfrm>
          <a:prstGeom prst="rect">
            <a:avLst/>
          </a:prstGeom>
          <a:noFill/>
        </p:spPr>
        <p:txBody>
          <a:bodyPr wrap="square" rtlCol="0">
            <a:spAutoFit/>
          </a:bodyPr>
          <a:lstStyle/>
          <a:p>
            <a:r>
              <a:rPr lang="en-US" altLang="zh-CN" sz="3200" smtClean="0">
                <a:latin typeface="Times New Roman" panose="02020603050405020304" pitchFamily="18" charset="0"/>
                <a:ea typeface="华康俪金黑W8(P)" panose="020B0800000000000000" pitchFamily="34" charset="-122"/>
                <a:cs typeface="Times New Roman" panose="02020603050405020304" pitchFamily="18" charset="0"/>
              </a:rPr>
              <a:t>I-</a:t>
            </a:r>
            <a:r>
              <a:rPr lang="vi-VN" altLang="zh-CN" sz="3200" smtClean="0">
                <a:latin typeface="Times New Roman" panose="02020603050405020304" pitchFamily="18" charset="0"/>
                <a:ea typeface="华康俪金黑W8(P)" panose="020B0800000000000000" pitchFamily="34" charset="-122"/>
                <a:cs typeface="Times New Roman" panose="02020603050405020304" pitchFamily="18" charset="0"/>
              </a:rPr>
              <a:t>Môi </a:t>
            </a:r>
            <a:r>
              <a:rPr lang="vi-VN" altLang="zh-CN" sz="3200" dirty="0">
                <a:latin typeface="Times New Roman" panose="02020603050405020304" pitchFamily="18" charset="0"/>
                <a:ea typeface="华康俪金黑W8(P)" panose="020B0800000000000000" pitchFamily="34" charset="-122"/>
                <a:cs typeface="Times New Roman" panose="02020603050405020304" pitchFamily="18" charset="0"/>
              </a:rPr>
              <a:t>trường trong cơ thể</a:t>
            </a:r>
            <a:endParaRPr lang="zh-CN" altLang="en-US" sz="3200" dirty="0">
              <a:latin typeface="Times New Roman" panose="02020603050405020304" pitchFamily="18" charset="0"/>
              <a:ea typeface="华康俪金黑W8(P)" panose="020B0800000000000000" pitchFamily="34" charset="-122"/>
              <a:cs typeface="Times New Roman" panose="02020603050405020304" pitchFamily="18" charset="0"/>
            </a:endParaRPr>
          </a:p>
        </p:txBody>
      </p:sp>
      <p:sp>
        <p:nvSpPr>
          <p:cNvPr id="12" name="文本框 11"/>
          <p:cNvSpPr txBox="1"/>
          <p:nvPr/>
        </p:nvSpPr>
        <p:spPr>
          <a:xfrm>
            <a:off x="5879976" y="3864588"/>
            <a:ext cx="4824536" cy="1077218"/>
          </a:xfrm>
          <a:prstGeom prst="rect">
            <a:avLst/>
          </a:prstGeom>
          <a:noFill/>
        </p:spPr>
        <p:txBody>
          <a:bodyPr wrap="square" rtlCol="0">
            <a:spAutoFit/>
          </a:bodyPr>
          <a:lstStyle/>
          <a:p>
            <a:r>
              <a:rPr lang="en-US" altLang="zh-CN" sz="3200" smtClean="0">
                <a:latin typeface="Times New Roman" panose="02020603050405020304" pitchFamily="18" charset="0"/>
                <a:ea typeface="华康俪金黑W8(P)" panose="020B0800000000000000" pitchFamily="34" charset="-122"/>
                <a:cs typeface="Times New Roman" panose="02020603050405020304" pitchFamily="18" charset="0"/>
              </a:rPr>
              <a:t>II-</a:t>
            </a:r>
            <a:r>
              <a:rPr lang="vi-VN" altLang="zh-CN" sz="3200" smtClean="0">
                <a:latin typeface="Times New Roman" panose="02020603050405020304" pitchFamily="18" charset="0"/>
                <a:ea typeface="华康俪金黑W8(P)" panose="020B0800000000000000" pitchFamily="34" charset="-122"/>
                <a:cs typeface="Times New Roman" panose="02020603050405020304" pitchFamily="18" charset="0"/>
              </a:rPr>
              <a:t>Cân </a:t>
            </a:r>
            <a:r>
              <a:rPr lang="vi-VN" altLang="zh-CN" sz="3200" dirty="0">
                <a:latin typeface="Times New Roman" panose="02020603050405020304" pitchFamily="18" charset="0"/>
                <a:ea typeface="华康俪金黑W8(P)" panose="020B0800000000000000" pitchFamily="34" charset="-122"/>
                <a:cs typeface="Times New Roman" panose="02020603050405020304" pitchFamily="18" charset="0"/>
              </a:rPr>
              <a:t>bằng môi trường trong cơ thể</a:t>
            </a:r>
            <a:endParaRPr lang="zh-CN" altLang="en-US" sz="3200" dirty="0">
              <a:latin typeface="+mj-lt"/>
              <a:ea typeface="华康俪金黑W8(P)" panose="020B0800000000000000" pitchFamily="34" charset="-122"/>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874"/>
            <a:ext cx="2196046" cy="3207977"/>
          </a:xfrm>
          <a:prstGeom prst="rect">
            <a:avLst/>
          </a:prstGeom>
        </p:spPr>
      </p:pic>
      <p:pic>
        <p:nvPicPr>
          <p:cNvPr id="1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097" y="4913649"/>
            <a:ext cx="1905561" cy="1944351"/>
          </a:xfrm>
          <a:prstGeom prst="rect">
            <a:avLst/>
          </a:prstGeom>
        </p:spPr>
      </p:pic>
      <p:pic>
        <p:nvPicPr>
          <p:cNvPr id="19"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0746" y="10057"/>
            <a:ext cx="1645784" cy="2121233"/>
          </a:xfrm>
          <a:prstGeom prst="rect">
            <a:avLst/>
          </a:prstGeom>
        </p:spPr>
      </p:pic>
    </p:spTree>
    <p:extLst>
      <p:ext uri="{BB962C8B-B14F-4D97-AF65-F5344CB8AC3E}">
        <p14:creationId xmlns:p14="http://schemas.microsoft.com/office/powerpoint/2010/main" val="364908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F2F596AE-E248-4A54-A65F-7252CD5CECDF}"/>
              </a:ext>
            </a:extLst>
          </p:cNvPr>
          <p:cNvSpPr txBox="1">
            <a:spLocks noChangeArrowheads="1"/>
          </p:cNvSpPr>
          <p:nvPr/>
        </p:nvSpPr>
        <p:spPr bwMode="auto">
          <a:xfrm>
            <a:off x="144216" y="673532"/>
            <a:ext cx="78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Môi trường trong </a:t>
            </a: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cơ thể</a:t>
            </a:r>
            <a:endParaRPr kumimoji="0" lang="en-US" alt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Rectangle 13"/>
          <p:cNvSpPr/>
          <p:nvPr/>
        </p:nvSpPr>
        <p:spPr>
          <a:xfrm>
            <a:off x="1603971" y="1233762"/>
            <a:ext cx="8984058" cy="553357"/>
          </a:xfrm>
          <a:prstGeom prst="rect">
            <a:avLst/>
          </a:prstGeom>
        </p:spPr>
        <p:txBody>
          <a:bodyPr wrap="square">
            <a:spAutoFit/>
          </a:bodyPr>
          <a:lstStyle/>
          <a:p>
            <a:pPr indent="270510" algn="just">
              <a:lnSpc>
                <a:spcPct val="107000"/>
              </a:lnSpc>
              <a:spcBef>
                <a:spcPts val="600"/>
              </a:spcBef>
              <a:spcAft>
                <a:spcPts val="600"/>
              </a:spcAft>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p:cNvSpPr txBox="1"/>
          <p:nvPr/>
        </p:nvSpPr>
        <p:spPr>
          <a:xfrm>
            <a:off x="0" y="79785"/>
            <a:ext cx="12192000" cy="584775"/>
          </a:xfrm>
          <a:prstGeom prst="rect">
            <a:avLst/>
          </a:prstGeom>
          <a:noFill/>
        </p:spPr>
        <p:txBody>
          <a:bodyPr wrap="square" rtlCol="0">
            <a:spAutoFit/>
          </a:bodyPr>
          <a:lstStyle/>
          <a:p>
            <a:pPr algn="ctr"/>
            <a:r>
              <a:rPr lang="vi-VN" sz="3200" b="1">
                <a:solidFill>
                  <a:srgbClr val="002060"/>
                </a:solidFill>
                <a:latin typeface="+mj-lt"/>
              </a:rPr>
              <a:t>BÀI </a:t>
            </a:r>
            <a:r>
              <a:rPr lang="vi-VN" sz="3200" b="1" smtClean="0">
                <a:solidFill>
                  <a:srgbClr val="002060"/>
                </a:solidFill>
                <a:latin typeface="+mj-lt"/>
              </a:rPr>
              <a:t>36:</a:t>
            </a:r>
            <a:r>
              <a:rPr lang="en-US" sz="3200" b="1" smtClean="0">
                <a:solidFill>
                  <a:srgbClr val="002060"/>
                </a:solidFill>
                <a:latin typeface="+mj-lt"/>
              </a:rPr>
              <a:t> </a:t>
            </a:r>
            <a:r>
              <a:rPr lang="vi-VN" sz="3200" b="1" smtClean="0">
                <a:solidFill>
                  <a:srgbClr val="002060"/>
                </a:solidFill>
                <a:latin typeface="+mj-lt"/>
              </a:rPr>
              <a:t>ĐIỀU </a:t>
            </a:r>
            <a:r>
              <a:rPr lang="vi-VN" sz="3200" b="1" dirty="0">
                <a:solidFill>
                  <a:srgbClr val="002060"/>
                </a:solidFill>
                <a:latin typeface="+mj-lt"/>
              </a:rPr>
              <a:t>HÒA MÔI TRƯỜNG TRONG CƠ THỂ NGƯỜI</a:t>
            </a:r>
            <a:endParaRPr lang="en-US" sz="3200" b="1" dirty="0">
              <a:solidFill>
                <a:srgbClr val="002060"/>
              </a:solidFill>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135" y="1765734"/>
            <a:ext cx="6031729" cy="3653504"/>
          </a:xfrm>
          <a:prstGeom prst="rect">
            <a:avLst/>
          </a:prstGeom>
        </p:spPr>
      </p:pic>
      <p:sp>
        <p:nvSpPr>
          <p:cNvPr id="16" name="Text Box 19">
            <a:extLst>
              <a:ext uri="{FF2B5EF4-FFF2-40B4-BE49-F238E27FC236}">
                <a16:creationId xmlns:a16="http://schemas.microsoft.com/office/drawing/2014/main" id="{7BE17E12-AF0E-44E6-8C3B-9F1C20178C2B}"/>
              </a:ext>
            </a:extLst>
          </p:cNvPr>
          <p:cNvSpPr txBox="1">
            <a:spLocks noChangeArrowheads="1"/>
          </p:cNvSpPr>
          <p:nvPr/>
        </p:nvSpPr>
        <p:spPr bwMode="auto">
          <a:xfrm>
            <a:off x="332028" y="4024300"/>
            <a:ext cx="3962400" cy="1631216"/>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b="1" dirty="0">
                <a:solidFill>
                  <a:srgbClr val="000000"/>
                </a:solidFill>
                <a:latin typeface="Times New Roman" panose="02020603050405020304" pitchFamily="18" charset="0"/>
                <a:cs typeface="Times New Roman" panose="02020603050405020304" pitchFamily="18" charset="0"/>
              </a:rPr>
              <a:t>Khi </a:t>
            </a:r>
            <a:r>
              <a:rPr lang="en-US" altLang="en-US" sz="2000" b="1" dirty="0" err="1">
                <a:solidFill>
                  <a:srgbClr val="000000"/>
                </a:solidFill>
                <a:latin typeface="Times New Roman" panose="02020603050405020304" pitchFamily="18" charset="0"/>
                <a:cs typeface="Times New Roman" panose="02020603050405020304" pitchFamily="18" charset="0"/>
              </a:rPr>
              <a:t>máu</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chảy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tới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mao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một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số</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phần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của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máu</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thẩm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thấu</a:t>
            </a:r>
            <a:r>
              <a:rPr lang="en-US" altLang="en-US" sz="2000" b="1" dirty="0">
                <a:solidFill>
                  <a:srgbClr val="000000"/>
                </a:solidFill>
                <a:latin typeface="Times New Roman" panose="02020603050405020304" pitchFamily="18" charset="0"/>
                <a:cs typeface="Times New Roman" panose="02020603050405020304" pitchFamily="18" charset="0"/>
              </a:rPr>
              <a:t> qua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mao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chảy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khe</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hở</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của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các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tế</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tạo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err="1">
                <a:solidFill>
                  <a:srgbClr val="000000"/>
                </a:solidFill>
                <a:latin typeface="Times New Roman" panose="02020603050405020304" pitchFamily="18" charset="0"/>
                <a:cs typeface="Times New Roman" panose="02020603050405020304" pitchFamily="18" charset="0"/>
              </a:rPr>
              <a:t>nước</a:t>
            </a:r>
            <a:r>
              <a:rPr lang="en-US" altLang="en-US" sz="2000" b="1">
                <a:solidFill>
                  <a:srgbClr val="000000"/>
                </a:solidFill>
                <a:latin typeface="Times New Roman" panose="02020603050405020304" pitchFamily="18" charset="0"/>
                <a:cs typeface="Times New Roman" panose="02020603050405020304" pitchFamily="18" charset="0"/>
              </a:rPr>
              <a:t> </a:t>
            </a:r>
            <a:r>
              <a:rPr lang="en-US" altLang="en-US" sz="2000" b="1" smtClean="0">
                <a:solidFill>
                  <a:srgbClr val="000000"/>
                </a:solidFill>
                <a:latin typeface="Times New Roman" panose="02020603050405020304" pitchFamily="18" charset="0"/>
                <a:cs typeface="Times New Roman" panose="02020603050405020304" pitchFamily="18" charset="0"/>
              </a:rPr>
              <a:t>mô.</a:t>
            </a:r>
            <a:endParaRPr lang="en-US" altLang="en-US" sz="2000" b="1" dirty="0">
              <a:solidFill>
                <a:srgbClr val="000000"/>
              </a:solidFill>
              <a:latin typeface="Times New Roman" panose="02020603050405020304" pitchFamily="18" charset="0"/>
              <a:cs typeface="Times New Roman" panose="02020603050405020304" pitchFamily="18" charset="0"/>
            </a:endParaRPr>
          </a:p>
        </p:txBody>
      </p:sp>
      <p:sp>
        <p:nvSpPr>
          <p:cNvPr id="17" name="Text Box 34">
            <a:extLst>
              <a:ext uri="{FF2B5EF4-FFF2-40B4-BE49-F238E27FC236}">
                <a16:creationId xmlns:a16="http://schemas.microsoft.com/office/drawing/2014/main" id="{CA493C37-6B4D-47F9-9DAB-3DA7CEB2CEBE}"/>
              </a:ext>
            </a:extLst>
          </p:cNvPr>
          <p:cNvSpPr txBox="1">
            <a:spLocks noChangeArrowheads="1"/>
          </p:cNvSpPr>
          <p:nvPr/>
        </p:nvSpPr>
        <p:spPr bwMode="auto">
          <a:xfrm>
            <a:off x="7536160" y="4626790"/>
            <a:ext cx="4464496" cy="193899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000" b="1" dirty="0" err="1">
                <a:solidFill>
                  <a:srgbClr val="000000"/>
                </a:solidFill>
                <a:latin typeface="Times New Roman" panose="02020603050405020304" pitchFamily="18" charset="0"/>
                <a:cs typeface="Times New Roman" panose="02020603050405020304" pitchFamily="18" charset="0"/>
              </a:rPr>
              <a:t>Nước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mô</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sau</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khi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trao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đổi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chất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với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tế</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Thẩm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thấu</a:t>
            </a:r>
            <a:r>
              <a:rPr lang="en-US" altLang="en-US" sz="2000" b="1" dirty="0">
                <a:solidFill>
                  <a:srgbClr val="000000"/>
                </a:solidFill>
                <a:latin typeface="Times New Roman" panose="02020603050405020304" pitchFamily="18" charset="0"/>
                <a:cs typeface="Times New Roman" panose="02020603050405020304" pitchFamily="18" charset="0"/>
              </a:rPr>
              <a:t> qua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huyết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tạo</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err="1">
                <a:solidFill>
                  <a:srgbClr val="000000"/>
                </a:solidFill>
                <a:latin typeface="Times New Roman" panose="02020603050405020304" pitchFamily="18" charset="0"/>
                <a:cs typeface="Times New Roman" panose="02020603050405020304" pitchFamily="18" charset="0"/>
              </a:rPr>
              <a:t>bạch</a:t>
            </a:r>
            <a:r>
              <a:rPr lang="en-US" altLang="en-US" sz="2000" b="1">
                <a:solidFill>
                  <a:srgbClr val="000000"/>
                </a:solidFill>
                <a:latin typeface="Times New Roman" panose="02020603050405020304" pitchFamily="18" charset="0"/>
                <a:cs typeface="Times New Roman" panose="02020603050405020304" pitchFamily="18" charset="0"/>
              </a:rPr>
              <a:t> </a:t>
            </a:r>
            <a:r>
              <a:rPr lang="en-US" altLang="en-US" sz="2000" b="1" smtClean="0">
                <a:solidFill>
                  <a:srgbClr val="000000"/>
                </a:solidFill>
                <a:latin typeface="Times New Roman" panose="02020603050405020304" pitchFamily="18" charset="0"/>
                <a:cs typeface="Times New Roman" panose="02020603050405020304" pitchFamily="18" charset="0"/>
              </a:rPr>
              <a:t>huyết, bạch </a:t>
            </a:r>
            <a:r>
              <a:rPr lang="en-US" altLang="en-US" sz="2000" b="1" dirty="0" err="1">
                <a:solidFill>
                  <a:srgbClr val="000000"/>
                </a:solidFill>
                <a:latin typeface="Times New Roman" panose="02020603050405020304" pitchFamily="18" charset="0"/>
                <a:cs typeface="Times New Roman" panose="02020603050405020304" pitchFamily="18" charset="0"/>
              </a:rPr>
              <a:t>huyết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lưu</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thông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trong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huyết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rồi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lại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đổ</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về</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tĩnh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mạch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máu</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hoà</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err="1">
                <a:solidFill>
                  <a:srgbClr val="000000"/>
                </a:solidFill>
                <a:latin typeface="Times New Roman" panose="02020603050405020304" pitchFamily="18" charset="0"/>
                <a:cs typeface="Times New Roman" panose="02020603050405020304" pitchFamily="18" charset="0"/>
              </a:rPr>
              <a:t>vào</a:t>
            </a:r>
            <a:r>
              <a:rPr lang="en-US" altLang="en-US" sz="2000" b="1">
                <a:solidFill>
                  <a:srgbClr val="000000"/>
                </a:solidFill>
                <a:latin typeface="Times New Roman" panose="02020603050405020304" pitchFamily="18" charset="0"/>
                <a:cs typeface="Times New Roman" panose="02020603050405020304" pitchFamily="18" charset="0"/>
              </a:rPr>
              <a:t> </a:t>
            </a:r>
            <a:r>
              <a:rPr lang="en-US" altLang="en-US" sz="2000" b="1" smtClean="0">
                <a:solidFill>
                  <a:srgbClr val="000000"/>
                </a:solidFill>
                <a:latin typeface="Times New Roman" panose="02020603050405020304" pitchFamily="18" charset="0"/>
                <a:cs typeface="Times New Roman" panose="02020603050405020304" pitchFamily="18" charset="0"/>
              </a:rPr>
              <a:t>máu</a:t>
            </a:r>
            <a:r>
              <a:rPr lang="en-US" altLang="en-US" sz="2000" b="1" dirty="0">
                <a:solidFill>
                  <a:srgbClr val="000000"/>
                </a:solidFill>
                <a:latin typeface="Times New Roman" panose="02020603050405020304" pitchFamily="18" charset="0"/>
                <a:cs typeface="Times New Roman" panose="02020603050405020304" pitchFamily="18" charset="0"/>
              </a:rPr>
              <a:t>.</a:t>
            </a:r>
            <a:endParaRPr lang="en-US" alt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edge">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F2F596AE-E248-4A54-A65F-7252CD5CECDF}"/>
              </a:ext>
            </a:extLst>
          </p:cNvPr>
          <p:cNvSpPr txBox="1">
            <a:spLocks noChangeArrowheads="1"/>
          </p:cNvSpPr>
          <p:nvPr/>
        </p:nvSpPr>
        <p:spPr bwMode="auto">
          <a:xfrm>
            <a:off x="144216" y="673532"/>
            <a:ext cx="78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Môi trường trong </a:t>
            </a: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cơ thể</a:t>
            </a:r>
            <a:endParaRPr kumimoji="0" lang="en-US" alt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0" y="79785"/>
            <a:ext cx="12192000" cy="584775"/>
          </a:xfrm>
          <a:prstGeom prst="rect">
            <a:avLst/>
          </a:prstGeom>
          <a:noFill/>
        </p:spPr>
        <p:txBody>
          <a:bodyPr wrap="square" rtlCol="0">
            <a:spAutoFit/>
          </a:bodyPr>
          <a:lstStyle/>
          <a:p>
            <a:pPr algn="ctr"/>
            <a:r>
              <a:rPr lang="vi-VN" sz="3200" b="1">
                <a:solidFill>
                  <a:srgbClr val="002060"/>
                </a:solidFill>
                <a:latin typeface="+mj-lt"/>
              </a:rPr>
              <a:t>BÀI </a:t>
            </a:r>
            <a:r>
              <a:rPr lang="vi-VN" sz="3200" b="1" smtClean="0">
                <a:solidFill>
                  <a:srgbClr val="002060"/>
                </a:solidFill>
                <a:latin typeface="+mj-lt"/>
              </a:rPr>
              <a:t>36:</a:t>
            </a:r>
            <a:r>
              <a:rPr lang="en-US" sz="3200" b="1" smtClean="0">
                <a:solidFill>
                  <a:srgbClr val="002060"/>
                </a:solidFill>
                <a:latin typeface="+mj-lt"/>
              </a:rPr>
              <a:t> </a:t>
            </a:r>
            <a:r>
              <a:rPr lang="vi-VN" sz="3200" b="1" smtClean="0">
                <a:solidFill>
                  <a:srgbClr val="002060"/>
                </a:solidFill>
                <a:latin typeface="+mj-lt"/>
              </a:rPr>
              <a:t>ĐIỀU </a:t>
            </a:r>
            <a:r>
              <a:rPr lang="vi-VN" sz="3200" b="1" dirty="0">
                <a:solidFill>
                  <a:srgbClr val="002060"/>
                </a:solidFill>
                <a:latin typeface="+mj-lt"/>
              </a:rPr>
              <a:t>HÒA MÔI TRƯỜNG TRONG CƠ THỂ NGƯỜI</a:t>
            </a:r>
            <a:endParaRPr lang="en-US" sz="3200" b="1" dirty="0">
              <a:solidFill>
                <a:srgbClr val="002060"/>
              </a:solidFill>
              <a:latin typeface="+mj-lt"/>
            </a:endParaRPr>
          </a:p>
        </p:txBody>
      </p:sp>
      <p:sp>
        <p:nvSpPr>
          <p:cNvPr id="9" name="Text Box 11">
            <a:extLst>
              <a:ext uri="{FF2B5EF4-FFF2-40B4-BE49-F238E27FC236}">
                <a16:creationId xmlns:a16="http://schemas.microsoft.com/office/drawing/2014/main" id="{081AFFA5-1ECD-4D1C-8787-42EE5C634267}"/>
              </a:ext>
            </a:extLst>
          </p:cNvPr>
          <p:cNvSpPr txBox="1">
            <a:spLocks noChangeArrowheads="1"/>
          </p:cNvSpPr>
          <p:nvPr/>
        </p:nvSpPr>
        <p:spPr bwMode="auto">
          <a:xfrm>
            <a:off x="554374" y="1913060"/>
            <a:ext cx="1137427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spcBef>
                <a:spcPct val="50000"/>
              </a:spcBef>
              <a:spcAft>
                <a:spcPct val="0"/>
              </a:spcAft>
              <a:buNone/>
              <a:defRPr/>
            </a:pPr>
            <a:r>
              <a:rPr lang="en-US" altLang="en-US" ker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Môi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trường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cơ</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giúp</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tế</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bào</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thường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xuyên</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liên</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hệ</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môi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trường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ngoài</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qua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quá</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trình</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trao</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err="1">
                <a:ln>
                  <a:noFill/>
                </a:ln>
                <a:effectLst/>
                <a:uLnTx/>
                <a:uFillTx/>
                <a:latin typeface="Times New Roman" panose="02020603050405020304" pitchFamily="18" charset="0"/>
                <a:cs typeface="Times New Roman" panose="02020603050405020304" pitchFamily="18" charset="0"/>
              </a:rPr>
              <a:t>đổi</a:t>
            </a:r>
            <a:r>
              <a:rPr kumimoji="0" lang="en-US" altLang="en-US" u="none" strike="noStrike" kern="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chất</a:t>
            </a:r>
            <a:r>
              <a:rPr lang="en-US" altLang="en-US" kern="0" smtClean="0">
                <a:latin typeface="Times New Roman" panose="02020603050405020304" pitchFamily="18" charset="0"/>
                <a:cs typeface="Times New Roman" panose="02020603050405020304" pitchFamily="18" charset="0"/>
              </a:rPr>
              <a:t>.</a:t>
            </a:r>
            <a:endPar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Text Box 11">
            <a:extLst>
              <a:ext uri="{FF2B5EF4-FFF2-40B4-BE49-F238E27FC236}">
                <a16:creationId xmlns:a16="http://schemas.microsoft.com/office/drawing/2014/main" id="{8DD51B70-A04B-43BD-8ABD-23287F2A2D6A}"/>
              </a:ext>
            </a:extLst>
          </p:cNvPr>
          <p:cNvSpPr txBox="1">
            <a:spLocks noChangeArrowheads="1"/>
          </p:cNvSpPr>
          <p:nvPr/>
        </p:nvSpPr>
        <p:spPr bwMode="auto">
          <a:xfrm>
            <a:off x="551384" y="1319313"/>
            <a:ext cx="113772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Môi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trường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cơ</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gồm</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máu</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mô</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err="1">
                <a:ln>
                  <a:noFill/>
                </a:ln>
                <a:effectLst/>
                <a:uLnTx/>
                <a:uFillTx/>
                <a:latin typeface="Times New Roman" panose="02020603050405020304" pitchFamily="18" charset="0"/>
                <a:cs typeface="Times New Roman" panose="02020603050405020304" pitchFamily="18" charset="0"/>
              </a:rPr>
              <a:t>bạch</a:t>
            </a:r>
            <a:r>
              <a:rPr kumimoji="0" lang="en-US" altLang="en-US" u="none" strike="noStrike" kern="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huyết. </a:t>
            </a:r>
            <a:endPar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Text Box 2">
            <a:extLst>
              <a:ext uri="{FF2B5EF4-FFF2-40B4-BE49-F238E27FC236}">
                <a16:creationId xmlns:a16="http://schemas.microsoft.com/office/drawing/2014/main" id="{F2F596AE-E248-4A54-A65F-7252CD5CECDF}"/>
              </a:ext>
            </a:extLst>
          </p:cNvPr>
          <p:cNvSpPr txBox="1">
            <a:spLocks noChangeArrowheads="1"/>
          </p:cNvSpPr>
          <p:nvPr/>
        </p:nvSpPr>
        <p:spPr bwMode="auto">
          <a:xfrm>
            <a:off x="176592" y="2990278"/>
            <a:ext cx="78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II-Cân</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bằng m</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ôi trường trong </a:t>
            </a: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cơ thể</a:t>
            </a:r>
            <a:endParaRPr kumimoji="0" lang="en-US" alt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20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109">
            <a:extLst>
              <a:ext uri="{FF2B5EF4-FFF2-40B4-BE49-F238E27FC236}">
                <a16:creationId xmlns:a16="http://schemas.microsoft.com/office/drawing/2014/main" id="{80AA22E1-F601-41ED-8B0D-6E3326386E52}"/>
              </a:ext>
            </a:extLst>
          </p:cNvPr>
          <p:cNvSpPr txBox="1">
            <a:spLocks noChangeArrowheads="1"/>
          </p:cNvSpPr>
          <p:nvPr/>
        </p:nvSpPr>
        <p:spPr bwMode="auto">
          <a:xfrm>
            <a:off x="5715000" y="5105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FFFFFF"/>
                </a:solidFill>
              </a:rPr>
              <a:t>2</a:t>
            </a:r>
          </a:p>
        </p:txBody>
      </p:sp>
      <p:sp>
        <p:nvSpPr>
          <p:cNvPr id="24" name="Rectangle 23"/>
          <p:cNvSpPr/>
          <p:nvPr/>
        </p:nvSpPr>
        <p:spPr>
          <a:xfrm>
            <a:off x="455104" y="1196752"/>
            <a:ext cx="11401536" cy="2328010"/>
          </a:xfrm>
          <a:prstGeom prst="rect">
            <a:avLst/>
          </a:prstGeom>
        </p:spPr>
        <p:txBody>
          <a:bodyPr wrap="square">
            <a:spAutoFit/>
          </a:bodyPr>
          <a:lstStyle/>
          <a:p>
            <a:pPr algn="just">
              <a:lnSpc>
                <a:spcPct val="107000"/>
              </a:lnSpc>
              <a:spcBef>
                <a:spcPts val="600"/>
              </a:spcBef>
              <a:spcAft>
                <a:spcPts val="600"/>
              </a:spcAft>
            </a:pPr>
            <a:r>
              <a:rPr lang="en-US" sz="3200" smtClean="0">
                <a:latin typeface="Times New Roman" panose="02020603050405020304" pitchFamily="18" charset="0"/>
                <a:ea typeface="Calibri" panose="020F0502020204030204" pitchFamily="34" charset="0"/>
                <a:cs typeface="Times New Roman" panose="02020603050405020304" pitchFamily="18" charset="0"/>
              </a:rPr>
              <a:t>1. Nêu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p>
          <a:p>
            <a:pPr algn="just">
              <a:lnSpc>
                <a:spcPct val="107000"/>
              </a:lnSpc>
              <a:spcBef>
                <a:spcPts val="600"/>
              </a:spcBef>
              <a:spcAft>
                <a:spcPts val="600"/>
              </a:spcAft>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Thảo luận nhóm về một vấn đề SGK 7 trang 77 - Sách mới Văn Cánh diề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35969" cy="962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5632" y="202500"/>
            <a:ext cx="4320480" cy="584775"/>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HOẠT ĐỘNG NHÓM</a:t>
            </a:r>
            <a:endParaRPr 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109">
            <a:extLst>
              <a:ext uri="{FF2B5EF4-FFF2-40B4-BE49-F238E27FC236}">
                <a16:creationId xmlns:a16="http://schemas.microsoft.com/office/drawing/2014/main" id="{80AA22E1-F601-41ED-8B0D-6E3326386E52}"/>
              </a:ext>
            </a:extLst>
          </p:cNvPr>
          <p:cNvSpPr txBox="1">
            <a:spLocks noChangeArrowheads="1"/>
          </p:cNvSpPr>
          <p:nvPr/>
        </p:nvSpPr>
        <p:spPr bwMode="auto">
          <a:xfrm>
            <a:off x="5715000" y="5105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FFFFFF"/>
                </a:solidFill>
              </a:rPr>
              <a:t>2</a:t>
            </a:r>
          </a:p>
        </p:txBody>
      </p:sp>
      <p:sp>
        <p:nvSpPr>
          <p:cNvPr id="24" name="Rectangle 23"/>
          <p:cNvSpPr/>
          <p:nvPr/>
        </p:nvSpPr>
        <p:spPr>
          <a:xfrm>
            <a:off x="455104" y="1196752"/>
            <a:ext cx="11401536" cy="1110689"/>
          </a:xfrm>
          <a:prstGeom prst="rect">
            <a:avLst/>
          </a:prstGeom>
        </p:spPr>
        <p:txBody>
          <a:bodyPr wrap="square">
            <a:spAutoFit/>
          </a:bodyPr>
          <a:lstStyle/>
          <a:p>
            <a:pPr algn="just">
              <a:lnSpc>
                <a:spcPct val="107000"/>
              </a:lnSpc>
              <a:spcBef>
                <a:spcPts val="600"/>
              </a:spcBef>
              <a:spcAft>
                <a:spcPts val="600"/>
              </a:spcAft>
            </a:pPr>
            <a:r>
              <a:rPr lang="en-US" sz="3200" smtClean="0">
                <a:latin typeface="Times New Roman" panose="02020603050405020304" pitchFamily="18" charset="0"/>
                <a:ea typeface="Calibri" panose="020F0502020204030204" pitchFamily="34" charset="0"/>
                <a:cs typeface="Times New Roman" panose="02020603050405020304" pitchFamily="18" charset="0"/>
              </a:rPr>
              <a:t>1. Nêu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ổn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p>
        </p:txBody>
      </p:sp>
      <p:pic>
        <p:nvPicPr>
          <p:cNvPr id="1030" name="Picture 6" descr="Thảo luận nhóm về một vấn đề SGK 7 trang 77 - Sách mới Văn Cánh diề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35969" cy="962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5632" y="202500"/>
            <a:ext cx="4320480" cy="584775"/>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HOẠT ĐỘNG NHÓM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9032" y="2541621"/>
            <a:ext cx="11401536" cy="1673150"/>
          </a:xfrm>
          <a:prstGeom prst="rect">
            <a:avLst/>
          </a:prstGeom>
        </p:spPr>
        <p:txBody>
          <a:bodyPr wrap="square">
            <a:spAutoFit/>
          </a:bodyPr>
          <a:lstStyle/>
          <a:p>
            <a:pPr indent="270510" algn="just">
              <a:lnSpc>
                <a:spcPct val="107000"/>
              </a:lnSpc>
              <a:spcBef>
                <a:spcPts val="600"/>
              </a:spcBef>
              <a:spcAft>
                <a:spcPts val="600"/>
              </a:spcAft>
            </a:pPr>
            <a:r>
              <a:rPr lang="en-US" sz="3200">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Cân bằng môi trường trong cơ thể là duy trì sự ổn định của môi trường trong cơ thể, đảm bảo cho các hoạt động sống diễn ra bình thường</a:t>
            </a:r>
            <a:endParaRPr lang="en-US" sz="32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813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109">
            <a:extLst>
              <a:ext uri="{FF2B5EF4-FFF2-40B4-BE49-F238E27FC236}">
                <a16:creationId xmlns:a16="http://schemas.microsoft.com/office/drawing/2014/main" id="{80AA22E1-F601-41ED-8B0D-6E3326386E52}"/>
              </a:ext>
            </a:extLst>
          </p:cNvPr>
          <p:cNvSpPr txBox="1">
            <a:spLocks noChangeArrowheads="1"/>
          </p:cNvSpPr>
          <p:nvPr/>
        </p:nvSpPr>
        <p:spPr bwMode="auto">
          <a:xfrm>
            <a:off x="5715000" y="510540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FFFFFF"/>
                </a:solidFill>
              </a:rPr>
              <a:t>2</a:t>
            </a:r>
          </a:p>
        </p:txBody>
      </p:sp>
      <p:sp>
        <p:nvSpPr>
          <p:cNvPr id="24" name="Rectangle 23"/>
          <p:cNvSpPr/>
          <p:nvPr/>
        </p:nvSpPr>
        <p:spPr>
          <a:xfrm>
            <a:off x="455104" y="1196752"/>
            <a:ext cx="11401536" cy="1120243"/>
          </a:xfrm>
          <a:prstGeom prst="rect">
            <a:avLst/>
          </a:prstGeom>
        </p:spPr>
        <p:txBody>
          <a:bodyPr wrap="square">
            <a:spAutoFit/>
          </a:bodyPr>
          <a:lstStyle/>
          <a:p>
            <a:pPr algn="just">
              <a:lnSpc>
                <a:spcPct val="107000"/>
              </a:lnSpc>
              <a:spcBef>
                <a:spcPts val="600"/>
              </a:spcBef>
              <a:spcAft>
                <a:spcPts val="600"/>
              </a:spcAft>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Thảo luận nhóm về một vấn đề SGK 7 trang 77 - Sách mới Văn Cánh diề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35969" cy="962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5632" y="202500"/>
            <a:ext cx="4320480" cy="584775"/>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HOẠT ĐỘNG NHÓM</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9794" y="2276872"/>
            <a:ext cx="11401536" cy="4281878"/>
          </a:xfrm>
          <a:prstGeom prst="rect">
            <a:avLst/>
          </a:prstGeom>
        </p:spPr>
        <p:txBody>
          <a:bodyPr wrap="square">
            <a:spAutoFit/>
          </a:bodyPr>
          <a:lstStyle/>
          <a:p>
            <a:pPr indent="270510" algn="just">
              <a:lnSpc>
                <a:spcPct val="107000"/>
              </a:lnSpc>
              <a:spcBef>
                <a:spcPts val="600"/>
              </a:spcBef>
              <a:spcAft>
                <a:spcPts val="600"/>
              </a:spcAft>
            </a:pPr>
            <a:r>
              <a:rPr lang="de-DE" sz="3200">
                <a:solidFill>
                  <a:srgbClr val="0033CC"/>
                </a:solidFill>
                <a:latin typeface="Times New Roman" panose="02020603050405020304" pitchFamily="18" charset="0"/>
                <a:ea typeface="Times New Roman" panose="02020603050405020304" pitchFamily="18" charset="0"/>
                <a:cs typeface="Times New Roman" panose="02020603050405020304" pitchFamily="18" charset="0"/>
              </a:rPr>
              <a:t>Sau khi ăn quá nhiều muối, muối sẽ di chuyển qua thành ruột non và được hấp thụ vào máu làm cho hàm lượng muối trong máu tăng lên, môi trường trong cơ thể vì thế trở nên mất cân bằng. Khi đó, các tín hiệu hóa học sẽ truyền lên não để cảnh báo nồng độ muối trong cơ thể quá cao. Trung tâm cảm nhận cơn khát của cơ thể sẽ gửi thông tin để chúng ta bổ sung nước cho cơ thể nhằm điều hòa nồng độ muối, giúp môi trường trong cơ thể trở về trạng thái cân bằng, giúp các hoạt động của cơ thể diễn ra bình thường.</a:t>
            </a:r>
            <a:endParaRPr lang="en-US" sz="3200" dirty="0">
              <a:solidFill>
                <a:srgbClr val="0033CC"/>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53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F2F596AE-E248-4A54-A65F-7252CD5CECDF}"/>
              </a:ext>
            </a:extLst>
          </p:cNvPr>
          <p:cNvSpPr txBox="1">
            <a:spLocks noChangeArrowheads="1"/>
          </p:cNvSpPr>
          <p:nvPr/>
        </p:nvSpPr>
        <p:spPr bwMode="auto">
          <a:xfrm>
            <a:off x="144216" y="673532"/>
            <a:ext cx="78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Môi trường trong </a:t>
            </a: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cơ thể</a:t>
            </a:r>
            <a:endParaRPr kumimoji="0" lang="en-US" alt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0" y="79785"/>
            <a:ext cx="12192000" cy="584775"/>
          </a:xfrm>
          <a:prstGeom prst="rect">
            <a:avLst/>
          </a:prstGeom>
          <a:noFill/>
        </p:spPr>
        <p:txBody>
          <a:bodyPr wrap="square" rtlCol="0">
            <a:spAutoFit/>
          </a:bodyPr>
          <a:lstStyle/>
          <a:p>
            <a:pPr algn="ctr"/>
            <a:r>
              <a:rPr lang="vi-VN" sz="3200" b="1">
                <a:solidFill>
                  <a:srgbClr val="002060"/>
                </a:solidFill>
                <a:latin typeface="+mj-lt"/>
              </a:rPr>
              <a:t>BÀI </a:t>
            </a:r>
            <a:r>
              <a:rPr lang="vi-VN" sz="3200" b="1" smtClean="0">
                <a:solidFill>
                  <a:srgbClr val="002060"/>
                </a:solidFill>
                <a:latin typeface="+mj-lt"/>
              </a:rPr>
              <a:t>36:</a:t>
            </a:r>
            <a:r>
              <a:rPr lang="en-US" sz="3200" b="1" smtClean="0">
                <a:solidFill>
                  <a:srgbClr val="002060"/>
                </a:solidFill>
                <a:latin typeface="+mj-lt"/>
              </a:rPr>
              <a:t> </a:t>
            </a:r>
            <a:r>
              <a:rPr lang="vi-VN" sz="3200" b="1" smtClean="0">
                <a:solidFill>
                  <a:srgbClr val="002060"/>
                </a:solidFill>
                <a:latin typeface="+mj-lt"/>
              </a:rPr>
              <a:t>ĐIỀU </a:t>
            </a:r>
            <a:r>
              <a:rPr lang="vi-VN" sz="3200" b="1" dirty="0">
                <a:solidFill>
                  <a:srgbClr val="002060"/>
                </a:solidFill>
                <a:latin typeface="+mj-lt"/>
              </a:rPr>
              <a:t>HÒA MÔI TRƯỜNG TRONG CƠ THỂ NGƯỜI</a:t>
            </a:r>
            <a:endParaRPr lang="en-US" sz="3200" b="1" dirty="0">
              <a:solidFill>
                <a:srgbClr val="002060"/>
              </a:solidFill>
              <a:latin typeface="+mj-lt"/>
            </a:endParaRPr>
          </a:p>
        </p:txBody>
      </p:sp>
      <p:sp>
        <p:nvSpPr>
          <p:cNvPr id="10" name="Text Box 11">
            <a:extLst>
              <a:ext uri="{FF2B5EF4-FFF2-40B4-BE49-F238E27FC236}">
                <a16:creationId xmlns:a16="http://schemas.microsoft.com/office/drawing/2014/main" id="{8DD51B70-A04B-43BD-8ABD-23287F2A2D6A}"/>
              </a:ext>
            </a:extLst>
          </p:cNvPr>
          <p:cNvSpPr txBox="1">
            <a:spLocks noChangeArrowheads="1"/>
          </p:cNvSpPr>
          <p:nvPr/>
        </p:nvSpPr>
        <p:spPr bwMode="auto">
          <a:xfrm>
            <a:off x="145537" y="1810206"/>
            <a:ext cx="1137726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u="none" strike="noStrike" kern="0" cap="none" spc="0" normalizeH="0" baseline="0" noProof="0" smtClean="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Môi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trường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cơ</a:t>
            </a:r>
            <a:r>
              <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u="none" strike="noStrike" kern="0" cap="none" spc="0" normalizeH="0" baseline="0" noProof="0" err="1">
                <a:ln>
                  <a:noFill/>
                </a:ln>
                <a:effectLst/>
                <a:uLnTx/>
                <a:uFillTx/>
                <a:latin typeface="Times New Roman" panose="02020603050405020304" pitchFamily="18" charset="0"/>
                <a:cs typeface="Times New Roman" panose="02020603050405020304" pitchFamily="18" charset="0"/>
              </a:rPr>
              <a:t>thể</a:t>
            </a:r>
            <a:r>
              <a:rPr kumimoji="0" lang="en-US" altLang="en-US" u="none" strike="noStrike" kern="0" cap="none" spc="0" normalizeH="0" baseline="0" noProof="0">
                <a:ln>
                  <a:noFill/>
                </a:ln>
                <a:effectLst/>
                <a:uLnTx/>
                <a:uFillTx/>
                <a:latin typeface="Times New Roman" panose="02020603050405020304" pitchFamily="18" charset="0"/>
                <a:cs typeface="Times New Roman" panose="02020603050405020304" pitchFamily="18" charset="0"/>
              </a:rPr>
              <a:t> </a:t>
            </a:r>
            <a:r>
              <a:rPr lang="en-US" altLang="en-US" kern="0" smtClean="0">
                <a:latin typeface="Times New Roman" panose="02020603050405020304" pitchFamily="18" charset="0"/>
                <a:cs typeface="Times New Roman" panose="02020603050405020304" pitchFamily="18" charset="0"/>
              </a:rPr>
              <a:t>được duy trì ổn định giúp cơ thể hoạt động bình thường. Mất cân bằng môi trường trong, cơ thể có nguy cơ mắc một số bệnh nguy hiểm.</a:t>
            </a:r>
            <a:endParaRPr kumimoji="0" lang="en-US" altLang="en-US"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Text Box 2">
            <a:extLst>
              <a:ext uri="{FF2B5EF4-FFF2-40B4-BE49-F238E27FC236}">
                <a16:creationId xmlns:a16="http://schemas.microsoft.com/office/drawing/2014/main" id="{F2F596AE-E248-4A54-A65F-7252CD5CECDF}"/>
              </a:ext>
            </a:extLst>
          </p:cNvPr>
          <p:cNvSpPr txBox="1">
            <a:spLocks noChangeArrowheads="1"/>
          </p:cNvSpPr>
          <p:nvPr/>
        </p:nvSpPr>
        <p:spPr bwMode="auto">
          <a:xfrm>
            <a:off x="134097" y="1243103"/>
            <a:ext cx="78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II-Cân</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bằng m</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ôi trường trong </a:t>
            </a:r>
            <a:r>
              <a:rPr kumimoji="0" lang="en-US"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b="1" i="0" u="none" strike="noStrike" kern="0" cap="none" spc="0" normalizeH="0" noProof="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altLang="en-US" b="1"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cơ thể</a:t>
            </a:r>
            <a:endParaRPr kumimoji="0" lang="en-US" alt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49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彩风格清新素雅日式和风PPT模板"/>
</p:tagLst>
</file>

<file path=ppt/theme/theme1.xml><?xml version="1.0" encoding="utf-8"?>
<a:theme xmlns:a="http://schemas.openxmlformats.org/drawingml/2006/main" name="Office 主题">
  <a:themeElements>
    <a:clrScheme name="自定义 13">
      <a:dk1>
        <a:sysClr val="windowText" lastClr="000000"/>
      </a:dk1>
      <a:lt1>
        <a:sysClr val="window" lastClr="FFFFFF"/>
      </a:lt1>
      <a:dk2>
        <a:srgbClr val="1F497D"/>
      </a:dk2>
      <a:lt2>
        <a:srgbClr val="EEECE1"/>
      </a:lt2>
      <a:accent1>
        <a:srgbClr val="478BB7"/>
      </a:accent1>
      <a:accent2>
        <a:srgbClr val="B4CBA5"/>
      </a:accent2>
      <a:accent3>
        <a:srgbClr val="E59782"/>
      </a:accent3>
      <a:accent4>
        <a:srgbClr val="D1DCDE"/>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2268</TotalTime>
  <Words>1067</Words>
  <Application>Microsoft Office PowerPoint</Application>
  <PresentationFormat>Widescreen</PresentationFormat>
  <Paragraphs>68</Paragraphs>
  <Slides>15</Slides>
  <Notes>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微软雅黑</vt:lpstr>
      <vt:lpstr>宋体</vt:lpstr>
      <vt:lpstr>Arial</vt:lpstr>
      <vt:lpstr>Calibri</vt:lpstr>
      <vt:lpstr>Calibri Light</vt:lpstr>
      <vt:lpstr>等线</vt:lpstr>
      <vt:lpstr>Times New Roman</vt:lpstr>
      <vt:lpstr>Wingdings</vt:lpstr>
      <vt:lpstr>Yu Mincho Demibold</vt:lpstr>
      <vt:lpstr>华康俪金黑W8(P)</vt:lpstr>
      <vt:lpstr>方正正中黑简体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3. Hiện tượng nào sau đây là ví dụ về sự điều hòa ổn định môi trường trong cơ thể</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Thuy Duong</cp:lastModifiedBy>
  <cp:revision>10</cp:revision>
  <dcterms:created xsi:type="dcterms:W3CDTF">2017-01-06T02:36:34Z</dcterms:created>
  <dcterms:modified xsi:type="dcterms:W3CDTF">2024-03-20T08:01:00Z</dcterms:modified>
</cp:coreProperties>
</file>