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4" r:id="rId3"/>
    <p:sldMasterId id="2147483719" r:id="rId4"/>
    <p:sldMasterId id="2147483742" r:id="rId5"/>
  </p:sldMasterIdLst>
  <p:notesMasterIdLst>
    <p:notesMasterId r:id="rId29"/>
  </p:notesMasterIdLst>
  <p:sldIdLst>
    <p:sldId id="2007579398" r:id="rId6"/>
    <p:sldId id="2007577995" r:id="rId7"/>
    <p:sldId id="2007579392" r:id="rId8"/>
    <p:sldId id="2007579380" r:id="rId9"/>
    <p:sldId id="2007579393" r:id="rId10"/>
    <p:sldId id="2007578002" r:id="rId11"/>
    <p:sldId id="2007578111" r:id="rId12"/>
    <p:sldId id="2007579305" r:id="rId13"/>
    <p:sldId id="2007577881" r:id="rId14"/>
    <p:sldId id="2007579234" r:id="rId15"/>
    <p:sldId id="2007579350" r:id="rId16"/>
    <p:sldId id="2007579245" r:id="rId17"/>
    <p:sldId id="2007579300" r:id="rId18"/>
    <p:sldId id="2007579394" r:id="rId19"/>
    <p:sldId id="2007579395" r:id="rId20"/>
    <p:sldId id="2007579282" r:id="rId21"/>
    <p:sldId id="2007579396" r:id="rId22"/>
    <p:sldId id="2007579247" r:id="rId23"/>
    <p:sldId id="2007579249" r:id="rId24"/>
    <p:sldId id="2007579375" r:id="rId25"/>
    <p:sldId id="2007579397" r:id="rId26"/>
    <p:sldId id="2007579237" r:id="rId27"/>
    <p:sldId id="2007579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6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3D8FF-38A7-44BE-96A6-07AC18298C40}" type="datetimeFigureOut">
              <a:rPr lang="en-SG" smtClean="0"/>
              <a:t>14/4/2025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71E33-FEC8-4D7F-A7AB-42991A5B09D7}" type="slidenum">
              <a:rPr lang="en-SG" smtClean="0"/>
              <a:t>‹#›</a:t>
            </a:fld>
            <a:endParaRPr lang="en-SG"/>
          </a:p>
        </p:txBody>
      </p:sp>
    </p:spTree>
    <p:extLst>
      <p:ext uri="{BB962C8B-B14F-4D97-AF65-F5344CB8AC3E}">
        <p14:creationId xmlns:p14="http://schemas.microsoft.com/office/powerpoint/2010/main" val="224928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93C71E33-FEC8-4D7F-A7AB-42991A5B09D7}" type="slidenum">
              <a:rPr lang="en-SG" smtClean="0"/>
              <a:t>2</a:t>
            </a:fld>
            <a:endParaRPr lang="en-SG"/>
          </a:p>
        </p:txBody>
      </p:sp>
    </p:spTree>
    <p:extLst>
      <p:ext uri="{BB962C8B-B14F-4D97-AF65-F5344CB8AC3E}">
        <p14:creationId xmlns:p14="http://schemas.microsoft.com/office/powerpoint/2010/main" val="233875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71E33-FEC8-4D7F-A7AB-42991A5B09D7}" type="slidenum">
              <a:rPr lang="en-SG" smtClean="0"/>
              <a:t>6</a:t>
            </a:fld>
            <a:endParaRPr lang="en-SG"/>
          </a:p>
        </p:txBody>
      </p:sp>
    </p:spTree>
    <p:extLst>
      <p:ext uri="{BB962C8B-B14F-4D97-AF65-F5344CB8AC3E}">
        <p14:creationId xmlns:p14="http://schemas.microsoft.com/office/powerpoint/2010/main" val="135438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18469BB-294E-C18F-BAC7-6BDDEFF2181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F88D517-F5EB-6F38-A726-FEAE4F2D6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3D3D7B89-70F3-DDB1-566C-4351C35A55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36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93C71E33-FEC8-4D7F-A7AB-42991A5B09D7}" type="slidenum">
              <a:rPr lang="en-SG" smtClean="0"/>
              <a:t>10</a:t>
            </a:fld>
            <a:endParaRPr lang="en-SG"/>
          </a:p>
        </p:txBody>
      </p:sp>
    </p:spTree>
    <p:extLst>
      <p:ext uri="{BB962C8B-B14F-4D97-AF65-F5344CB8AC3E}">
        <p14:creationId xmlns:p14="http://schemas.microsoft.com/office/powerpoint/2010/main" val="146755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4D0303E9-695A-5930-7632-C8C9F34B516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2192E2F9-19B8-93BD-6085-300190F033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495DE39-0E7B-2BED-A2B7-396B98E81D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623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SG" dirty="0"/>
          </a:p>
        </p:txBody>
      </p:sp>
      <p:sp>
        <p:nvSpPr>
          <p:cNvPr id="4" name="Slide Number Placeholder 3"/>
          <p:cNvSpPr>
            <a:spLocks noGrp="1"/>
          </p:cNvSpPr>
          <p:nvPr>
            <p:ph type="sldNum" sz="quarter" idx="5"/>
          </p:nvPr>
        </p:nvSpPr>
        <p:spPr/>
        <p:txBody>
          <a:bodyPr/>
          <a:lstStyle/>
          <a:p>
            <a:fld id="{93C71E33-FEC8-4D7F-A7AB-42991A5B09D7}" type="slidenum">
              <a:rPr lang="en-SG" smtClean="0"/>
              <a:t>15</a:t>
            </a:fld>
            <a:endParaRPr lang="en-SG"/>
          </a:p>
        </p:txBody>
      </p:sp>
    </p:spTree>
    <p:extLst>
      <p:ext uri="{BB962C8B-B14F-4D97-AF65-F5344CB8AC3E}">
        <p14:creationId xmlns:p14="http://schemas.microsoft.com/office/powerpoint/2010/main" val="215439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a:p>
        </p:txBody>
      </p:sp>
      <p:sp>
        <p:nvSpPr>
          <p:cNvPr id="4" name="Slide Number Placeholder 3"/>
          <p:cNvSpPr>
            <a:spLocks noGrp="1"/>
          </p:cNvSpPr>
          <p:nvPr>
            <p:ph type="sldNum" sz="quarter" idx="10"/>
          </p:nvPr>
        </p:nvSpPr>
        <p:spPr/>
        <p:txBody>
          <a:bodyPr/>
          <a:lstStyle/>
          <a:p>
            <a:fld id="{93C71E33-FEC8-4D7F-A7AB-42991A5B09D7}" type="slidenum">
              <a:rPr lang="en-SG" smtClean="0"/>
              <a:t>22</a:t>
            </a:fld>
            <a:endParaRPr lang="en-SG"/>
          </a:p>
        </p:txBody>
      </p:sp>
    </p:spTree>
    <p:extLst>
      <p:ext uri="{BB962C8B-B14F-4D97-AF65-F5344CB8AC3E}">
        <p14:creationId xmlns:p14="http://schemas.microsoft.com/office/powerpoint/2010/main" val="316972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34389D9-342A-4E96-DDA2-4B0F88AB7AE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FC39716-47A1-AF3D-09D7-D88158AB9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682DBAED-5EDB-707F-88B1-5ECF17A9F4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932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985137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450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1079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13343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94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47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8265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087370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64066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89063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44248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9856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60920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998402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3666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676277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53154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83364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2538169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182371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95049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836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12782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16390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98502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49407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73294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3626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2013785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2025/4/14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9263036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189476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643213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2025/4/14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615189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87878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2025/4/14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710715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027397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2025/4/14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168048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2025/4/14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48304068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0388239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6272412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6605269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721978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110924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9347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523944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74424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731769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637335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362015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22005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140568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83331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4195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77835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12297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61205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14/4/2025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213606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14/4/2025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313273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t>2025/4/14</a:t>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590085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725687451"/>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2025/4/14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1812298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4/14/2025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61792876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53.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A39BBA-FCF8-124C-356E-BF00420960D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18BF31-9B71-4DAD-B73D-3097E2D254FD}"/>
              </a:ext>
            </a:extLst>
          </p:cNvPr>
          <p:cNvSpPr txBox="1"/>
          <p:nvPr/>
        </p:nvSpPr>
        <p:spPr>
          <a:xfrm>
            <a:off x="2503715" y="2173145"/>
            <a:ext cx="7511143" cy="120032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DE8C3184-C789-1B3D-CE2C-743EC5F294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7A3BF56-0CE6-BFD7-FED0-890D3C6FF96D}"/>
              </a:ext>
            </a:extLst>
          </p:cNvPr>
          <p:cNvSpPr txBox="1"/>
          <p:nvPr/>
        </p:nvSpPr>
        <p:spPr>
          <a:xfrm>
            <a:off x="2125884" y="232806"/>
            <a:ext cx="7940232" cy="98636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LUYỆN TẬP</a:t>
            </a:r>
            <a:endParaRPr kumimoji="0" lang="en-SG" sz="4400" b="0"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57CB1165-9731-02D8-6F7F-96AB18DE05E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F5D40A8-6921-2B35-DCCA-AFAEA8F168C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8E417255-EC62-223E-54CF-1FD937452C6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descr="A person writing on a book&#10;&#10;Description automatically generated">
            <a:extLst>
              <a:ext uri="{FF2B5EF4-FFF2-40B4-BE49-F238E27FC236}">
                <a16:creationId xmlns:a16="http://schemas.microsoft.com/office/drawing/2014/main" id="{06099F8C-738C-D38E-74C9-41C3C925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1" y="2632928"/>
            <a:ext cx="5406552" cy="4507107"/>
          </a:xfrm>
          <a:prstGeom prst="rect">
            <a:avLst/>
          </a:prstGeom>
        </p:spPr>
      </p:pic>
      <p:grpSp>
        <p:nvGrpSpPr>
          <p:cNvPr id="8" name="组合 15">
            <a:extLst>
              <a:ext uri="{FF2B5EF4-FFF2-40B4-BE49-F238E27FC236}">
                <a16:creationId xmlns:a16="http://schemas.microsoft.com/office/drawing/2014/main" id="{CF6B2959-55ED-512F-134D-9B79347155C5}"/>
              </a:ext>
            </a:extLst>
          </p:cNvPr>
          <p:cNvGrpSpPr/>
          <p:nvPr/>
        </p:nvGrpSpPr>
        <p:grpSpPr>
          <a:xfrm>
            <a:off x="4307840" y="1084461"/>
            <a:ext cx="7814984" cy="5534463"/>
            <a:chOff x="7388353" y="2526841"/>
            <a:chExt cx="3873506" cy="3873506"/>
          </a:xfrm>
        </p:grpSpPr>
        <p:pic>
          <p:nvPicPr>
            <p:cNvPr id="10" name="图片 14">
              <a:extLst>
                <a:ext uri="{FF2B5EF4-FFF2-40B4-BE49-F238E27FC236}">
                  <a16:creationId xmlns:a16="http://schemas.microsoft.com/office/drawing/2014/main" id="{1849BA01-9CB6-FC06-03D6-942DCCD7C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353" y="2526841"/>
              <a:ext cx="3873506" cy="3873506"/>
            </a:xfrm>
            <a:prstGeom prst="rect">
              <a:avLst/>
            </a:prstGeom>
          </p:spPr>
        </p:pic>
        <p:sp>
          <p:nvSpPr>
            <p:cNvPr id="25" name="矩形 13">
              <a:extLst>
                <a:ext uri="{FF2B5EF4-FFF2-40B4-BE49-F238E27FC236}">
                  <a16:creationId xmlns:a16="http://schemas.microsoft.com/office/drawing/2014/main" id="{7E3A8474-86EA-847D-BE6F-2D88135A6F05}"/>
                </a:ext>
              </a:extLst>
            </p:cNvPr>
            <p:cNvSpPr/>
            <p:nvPr/>
          </p:nvSpPr>
          <p:spPr>
            <a:xfrm>
              <a:off x="8542339" y="3429000"/>
              <a:ext cx="1797050" cy="54965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字魂95号-手刻宋" panose="00000500000000000000" pitchFamily="2" charset="-122"/>
                <a:cs typeface="+mn-cs"/>
                <a:sym typeface="Arial" panose="020B060402020202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Arial"/>
                <a:ea typeface="宋体" panose="02010600030101010101" pitchFamily="2" charset="-122"/>
                <a:cs typeface="+mn-cs"/>
                <a:sym typeface="Arial"/>
              </a:endParaRPr>
            </a:p>
          </p:txBody>
        </p:sp>
      </p:grpSp>
      <p:sp>
        <p:nvSpPr>
          <p:cNvPr id="26" name="TextBox 25">
            <a:extLst>
              <a:ext uri="{FF2B5EF4-FFF2-40B4-BE49-F238E27FC236}">
                <a16:creationId xmlns:a16="http://schemas.microsoft.com/office/drawing/2014/main" id="{B7692548-54BF-CCF0-04E8-661D0EA14A0D}"/>
              </a:ext>
            </a:extLst>
          </p:cNvPr>
          <p:cNvSpPr txBox="1"/>
          <p:nvPr/>
        </p:nvSpPr>
        <p:spPr>
          <a:xfrm>
            <a:off x="6440481" y="2268033"/>
            <a:ext cx="3625635"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HS làm bài tập 1 - 2 – 3</a:t>
            </a:r>
            <a:r>
              <a:rPr kumimoji="0" lang="en-US"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 – 4 - 5 </a:t>
            </a:r>
            <a:endParaRPr kumimoji="0" lang="en-SG" sz="6000" b="1" i="0" u="none" strike="noStrike" kern="1200" cap="none" spc="0" normalizeH="0" baseline="0" noProof="0" dirty="0">
              <a:ln>
                <a:noFill/>
              </a:ln>
              <a:solidFill>
                <a:srgbClr val="27373A"/>
              </a:solidFill>
              <a:effectLst/>
              <a:uLnTx/>
              <a:uFillTx/>
              <a:latin typeface="Arial"/>
              <a:ea typeface="+mn-ea"/>
              <a:cs typeface="+mn-cs"/>
            </a:endParaRPr>
          </a:p>
        </p:txBody>
      </p:sp>
    </p:spTree>
    <p:extLst>
      <p:ext uri="{BB962C8B-B14F-4D97-AF65-F5344CB8AC3E}">
        <p14:creationId xmlns:p14="http://schemas.microsoft.com/office/powerpoint/2010/main" val="156923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417488" y="1525684"/>
            <a:ext cx="5216159" cy="2951111"/>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5001" y="1461783"/>
            <a:ext cx="5490589" cy="3046988"/>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26" y="1977549"/>
            <a:ext cx="808422" cy="832289"/>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a1</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872098" y="1915187"/>
            <a:ext cx="804558" cy="817435"/>
            <a:chOff x="0" y="0"/>
            <a:chExt cx="2021352" cy="2190025"/>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76913"/>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a2</a:t>
              </a: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68906" y="4845287"/>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693984" y="4668027"/>
            <a:ext cx="11282936" cy="2677656"/>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765666" y="1497723"/>
            <a:ext cx="4808068" cy="3108543"/>
          </a:xfrm>
          <a:prstGeom prst="rect">
            <a:avLst/>
          </a:prstGeom>
          <a:noFill/>
        </p:spPr>
        <p:txBody>
          <a:bodyPr wrap="square">
            <a:spAutoFit/>
          </a:bodyPr>
          <a:lstStyle/>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650439" y="4670981"/>
            <a:ext cx="11237293" cy="2677656"/>
          </a:xfrm>
          <a:prstGeom prst="rect">
            <a:avLst/>
          </a:prstGeom>
          <a:noFill/>
        </p:spPr>
        <p:txBody>
          <a:bodyPr wrap="square">
            <a:spAutoFit/>
          </a:bodyPr>
          <a:lstStyle/>
          <a:p>
            <a:pPr marL="285750" lvl="0" indent="-285750" algn="just">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Ở câu a</a:t>
            </a:r>
            <a:r>
              <a:rPr lang="en-US"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phần trạng ngữ "để có được những bài học quý" được đặt ở đầu câu, có tác dụng nhấn mạnh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của việc "nếm trải khó khăn, vượt qua thử thách</a:t>
            </a:r>
            <a:r>
              <a:rPr lang="en-US" sz="28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câu a2, phần thông tin này được đặt ở cuối câu</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hấn mạnh vào kết quả của việc "nếm trải khó khăn, vượt qua thử thách" là để có được "những bài học quý".</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778864" y="-88464"/>
            <a:ext cx="9118774" cy="1384995"/>
          </a:xfrm>
          <a:prstGeom prst="rect">
            <a:avLst/>
          </a:prstGeom>
          <a:noFill/>
        </p:spPr>
        <p:txBody>
          <a:bodyPr wrap="square">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650204" y="1477162"/>
            <a:ext cx="5214897" cy="3108543"/>
          </a:xfrm>
          <a:prstGeom prst="rect">
            <a:avLst/>
          </a:prstGeom>
          <a:noFill/>
        </p:spPr>
        <p:txBody>
          <a:bodyPr wrap="square">
            <a:spAutoFit/>
          </a:bodyPr>
          <a:lstStyle/>
          <a:p>
            <a:pPr marL="30480" marR="30480" algn="just">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9847684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4ECF-1800-7C29-1291-089A47C7A9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0812C5-9EBA-A759-3E3C-5F931B60EE43}"/>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BF609C61-1B8E-84A5-3080-781D4AE7322A}"/>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7C516AB4-175D-6C72-B23F-C2732DC30126}"/>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45916EC-2C74-ABA4-3C6A-2D5323B9CCA2}"/>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E7DB9FBF-EA83-7EDE-9F7F-AE100A043216}"/>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DF8FC55D-E9E8-A4BE-876A-35AA1D2D0FA1}"/>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B788ED8F-D89A-F103-89E5-6FB9BF68DB2A}"/>
              </a:ext>
            </a:extLst>
          </p:cNvPr>
          <p:cNvGrpSpPr/>
          <p:nvPr/>
        </p:nvGrpSpPr>
        <p:grpSpPr>
          <a:xfrm>
            <a:off x="417488" y="1525684"/>
            <a:ext cx="5216159" cy="2618753"/>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5323B971-F3FF-D9A8-8EFF-1EEE187E2B84}"/>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EFE136BB-18BE-C160-31BF-7819F64AB1CF}"/>
              </a:ext>
            </a:extLst>
          </p:cNvPr>
          <p:cNvGrpSpPr/>
          <p:nvPr/>
        </p:nvGrpSpPr>
        <p:grpSpPr>
          <a:xfrm>
            <a:off x="6345001" y="1461783"/>
            <a:ext cx="5490589" cy="2712843"/>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98557D38-F030-2F2F-6417-15C47855C52D}"/>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80B40F16-F90C-615E-48B2-AC9F707DD074}"/>
              </a:ext>
            </a:extLst>
          </p:cNvPr>
          <p:cNvGrpSpPr/>
          <p:nvPr/>
        </p:nvGrpSpPr>
        <p:grpSpPr>
          <a:xfrm>
            <a:off x="-26" y="1977549"/>
            <a:ext cx="808422" cy="832289"/>
            <a:chOff x="0" y="0"/>
            <a:chExt cx="2021352" cy="2177661"/>
          </a:xfrm>
        </p:grpSpPr>
        <p:sp>
          <p:nvSpPr>
            <p:cNvPr id="16" name="Freeform 14">
              <a:extLst>
                <a:ext uri="{FF2B5EF4-FFF2-40B4-BE49-F238E27FC236}">
                  <a16:creationId xmlns:a16="http://schemas.microsoft.com/office/drawing/2014/main" id="{52776677-6425-8F9A-8FBF-D13B16F159C4}"/>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90814BA0-9D64-BE23-82A3-32C5AE31A5F2}"/>
                </a:ext>
              </a:extLst>
            </p:cNvPr>
            <p:cNvSpPr txBox="1"/>
            <p:nvPr/>
          </p:nvSpPr>
          <p:spPr>
            <a:xfrm>
              <a:off x="366571" y="513111"/>
              <a:ext cx="1436826" cy="1107273"/>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2800" b="1" dirty="0">
                  <a:solidFill>
                    <a:srgbClr val="FFF8EF"/>
                  </a:solidFill>
                  <a:latin typeface="Darumadrop One"/>
                  <a:ea typeface="微软雅黑"/>
                </a:rPr>
                <a:t>b</a:t>
              </a: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1</a:t>
              </a:r>
            </a:p>
          </p:txBody>
        </p:sp>
      </p:grpSp>
      <p:grpSp>
        <p:nvGrpSpPr>
          <p:cNvPr id="18" name="Group 16">
            <a:extLst>
              <a:ext uri="{FF2B5EF4-FFF2-40B4-BE49-F238E27FC236}">
                <a16:creationId xmlns:a16="http://schemas.microsoft.com/office/drawing/2014/main" id="{3CE5E6B4-9FCC-F13D-F371-9E5A957D137E}"/>
              </a:ext>
            </a:extLst>
          </p:cNvPr>
          <p:cNvGrpSpPr/>
          <p:nvPr/>
        </p:nvGrpSpPr>
        <p:grpSpPr>
          <a:xfrm>
            <a:off x="5872098" y="1915187"/>
            <a:ext cx="804558" cy="812820"/>
            <a:chOff x="0" y="0"/>
            <a:chExt cx="2021352" cy="2177661"/>
          </a:xfrm>
        </p:grpSpPr>
        <p:sp>
          <p:nvSpPr>
            <p:cNvPr id="21" name="Freeform 17">
              <a:extLst>
                <a:ext uri="{FF2B5EF4-FFF2-40B4-BE49-F238E27FC236}">
                  <a16:creationId xmlns:a16="http://schemas.microsoft.com/office/drawing/2014/main" id="{86E1FC04-4A78-1C87-147A-D7E95176F0BA}"/>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6B34C428-C3D4-DD0A-B404-1870517D7A91}"/>
                </a:ext>
              </a:extLst>
            </p:cNvPr>
            <p:cNvSpPr txBox="1"/>
            <p:nvPr/>
          </p:nvSpPr>
          <p:spPr>
            <a:xfrm>
              <a:off x="366573" y="513112"/>
              <a:ext cx="1436828" cy="1133794"/>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2800" b="1" dirty="0">
                  <a:solidFill>
                    <a:srgbClr val="FFF8EF"/>
                  </a:solidFill>
                  <a:latin typeface="Darumadrop One"/>
                  <a:ea typeface="微软雅黑"/>
                </a:rPr>
                <a:t>b</a:t>
              </a: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2</a:t>
              </a:r>
            </a:p>
          </p:txBody>
        </p:sp>
      </p:grpSp>
      <p:sp>
        <p:nvSpPr>
          <p:cNvPr id="23" name="Freeform 11">
            <a:extLst>
              <a:ext uri="{FF2B5EF4-FFF2-40B4-BE49-F238E27FC236}">
                <a16:creationId xmlns:a16="http://schemas.microsoft.com/office/drawing/2014/main" id="{8D0540D6-6406-C056-E736-147363D508DD}"/>
              </a:ext>
            </a:extLst>
          </p:cNvPr>
          <p:cNvSpPr/>
          <p:nvPr/>
        </p:nvSpPr>
        <p:spPr>
          <a:xfrm rot="10050019" flipH="1">
            <a:off x="78430" y="417752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913B18AE-4C99-1361-8B2E-21E42345C24A}"/>
              </a:ext>
            </a:extLst>
          </p:cNvPr>
          <p:cNvGrpSpPr/>
          <p:nvPr/>
        </p:nvGrpSpPr>
        <p:grpSpPr>
          <a:xfrm>
            <a:off x="693983" y="4297722"/>
            <a:ext cx="11282936" cy="2044776"/>
            <a:chOff x="0" y="0"/>
            <a:chExt cx="5740378" cy="584912"/>
          </a:xfrm>
        </p:grpSpPr>
        <p:sp>
          <p:nvSpPr>
            <p:cNvPr id="25" name="Freeform 4">
              <a:extLst>
                <a:ext uri="{FF2B5EF4-FFF2-40B4-BE49-F238E27FC236}">
                  <a16:creationId xmlns:a16="http://schemas.microsoft.com/office/drawing/2014/main" id="{AFA050EC-6750-EF90-2749-71BEC479900A}"/>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0D4C2C21-7B29-89F9-473C-84AE9A36C06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0CA1BE12-95C9-0199-6BB2-2ED57653636B}"/>
              </a:ext>
            </a:extLst>
          </p:cNvPr>
          <p:cNvSpPr txBox="1"/>
          <p:nvPr/>
        </p:nvSpPr>
        <p:spPr>
          <a:xfrm>
            <a:off x="800794" y="1525590"/>
            <a:ext cx="4888820" cy="2554545"/>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Vậy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dở</a:t>
            </a:r>
            <a:r>
              <a:rPr lang="en-US" sz="3200" i="1" dirty="0">
                <a:latin typeface="Times New Roman" panose="02020603050405020304" pitchFamily="18" charset="0"/>
                <a:cs typeface="Times New Roman" panose="02020603050405020304" pitchFamily="18" charset="0"/>
              </a:rPr>
              <a:t> hay, </a:t>
            </a:r>
            <a:r>
              <a:rPr lang="en-US" sz="3200" i="1" dirty="0" err="1">
                <a:latin typeface="Times New Roman" panose="02020603050405020304" pitchFamily="18" charset="0"/>
                <a:cs typeface="Times New Roman" panose="02020603050405020304" pitchFamily="18" charset="0"/>
              </a:rPr>
              <a:t>cả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riêng</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nguyện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riêng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ư?</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Quang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Quang Vũ, </a:t>
            </a:r>
            <a:r>
              <a:rPr lang="en-US" sz="3200" i="1" dirty="0" err="1">
                <a:latin typeface="Times New Roman" panose="02020603050405020304" pitchFamily="18" charset="0"/>
                <a:cs typeface="Times New Roman" panose="02020603050405020304" pitchFamily="18" charset="0"/>
              </a:rPr>
              <a:t>Nàng</a:t>
            </a:r>
            <a:r>
              <a:rPr lang="en-US" sz="3200" i="1" dirty="0">
                <a:latin typeface="Times New Roman" panose="02020603050405020304" pitchFamily="18" charset="0"/>
                <a:cs typeface="Times New Roman" panose="02020603050405020304" pitchFamily="18" charset="0"/>
              </a:rPr>
              <a:t> Si-ta</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088FF4A-EF8E-C4D9-0078-91FE51236367}"/>
              </a:ext>
            </a:extLst>
          </p:cNvPr>
          <p:cNvSpPr txBox="1"/>
          <p:nvPr/>
        </p:nvSpPr>
        <p:spPr>
          <a:xfrm>
            <a:off x="766767" y="4395759"/>
            <a:ext cx="11237293" cy="954107"/>
          </a:xfrm>
          <a:prstGeom prst="rect">
            <a:avLst/>
          </a:prstGeom>
          <a:noFill/>
        </p:spPr>
        <p:txBody>
          <a:bodyPr wrap="square">
            <a:spAutoFit/>
          </a:bodyPr>
          <a:lstStyle/>
          <a:p>
            <a:pPr lvl="0" algn="just"/>
            <a:r>
              <a:rPr lang="en-US" sz="2800" dirty="0">
                <a:latin typeface="Times New Roman" panose="02020603050405020304" pitchFamily="18" charset="0"/>
                <a:cs typeface="Times New Roman" panose="02020603050405020304" pitchFamily="18" charset="0"/>
              </a:rPr>
              <a:t>b1: </a:t>
            </a:r>
            <a:r>
              <a:rPr lang="vi-VN" sz="2800" dirty="0">
                <a:latin typeface="Times New Roman" panose="02020603050405020304" pitchFamily="18" charset="0"/>
                <a:cs typeface="Times New Roman" panose="02020603050405020304" pitchFamily="18" charset="0"/>
              </a:rPr>
              <a:t>Nhấn mạnh sự nghi ngờ của người nói về việc "không có lẽ dở hay, sở thích riêng, ý nguyện riêng".</a:t>
            </a:r>
            <a:endParaRPr kumimoji="0" lang="en-SG" sz="28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a:extLst>
              <a:ext uri="{FF2B5EF4-FFF2-40B4-BE49-F238E27FC236}">
                <a16:creationId xmlns:a16="http://schemas.microsoft.com/office/drawing/2014/main" id="{905F148A-9592-105C-4681-D928F6552053}"/>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9D273E36-ABF9-A071-87A9-F849D67E4814}"/>
              </a:ext>
            </a:extLst>
          </p:cNvPr>
          <p:cNvSpPr txBox="1"/>
          <p:nvPr/>
        </p:nvSpPr>
        <p:spPr>
          <a:xfrm>
            <a:off x="778864" y="-88464"/>
            <a:ext cx="9118774" cy="1384995"/>
          </a:xfrm>
          <a:prstGeom prst="rect">
            <a:avLst/>
          </a:prstGeom>
          <a:noFill/>
        </p:spPr>
        <p:txBody>
          <a:bodyPr wrap="square">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4AFAE1E5-E52F-8EE4-4EE9-D0D2320798E0}"/>
              </a:ext>
            </a:extLst>
          </p:cNvPr>
          <p:cNvSpPr txBox="1"/>
          <p:nvPr/>
        </p:nvSpPr>
        <p:spPr>
          <a:xfrm>
            <a:off x="6620693" y="1525590"/>
            <a:ext cx="5214897" cy="2062103"/>
          </a:xfrm>
          <a:prstGeom prst="rect">
            <a:avLst/>
          </a:prstGeom>
          <a:noFill/>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Vậy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dở</a:t>
            </a:r>
            <a:r>
              <a:rPr lang="en-US" sz="3200" i="1" dirty="0">
                <a:latin typeface="Times New Roman" panose="02020603050405020304" pitchFamily="18" charset="0"/>
                <a:cs typeface="Times New Roman" panose="02020603050405020304" pitchFamily="18" charset="0"/>
              </a:rPr>
              <a:t> hay,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riêng</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nguyện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riêng</a:t>
            </a:r>
            <a:r>
              <a:rPr lang="en-US" sz="3200" i="1" dirty="0">
                <a:latin typeface="Times New Roman" panose="02020603050405020304" pitchFamily="18" charset="0"/>
                <a:cs typeface="Times New Roman" panose="02020603050405020304" pitchFamily="18" charset="0"/>
              </a:rPr>
              <a:t> ư?</a:t>
            </a:r>
            <a:endParaRPr lang="en-SG" sz="32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BB8FC3D-7392-B84F-84F2-2ACDF6DC080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
        <p:nvSpPr>
          <p:cNvPr id="20" name="TextBox 19">
            <a:extLst>
              <a:ext uri="{FF2B5EF4-FFF2-40B4-BE49-F238E27FC236}">
                <a16:creationId xmlns:a16="http://schemas.microsoft.com/office/drawing/2014/main" id="{32C4C8A9-7A09-EBB0-9A38-653D481E4688}"/>
              </a:ext>
            </a:extLst>
          </p:cNvPr>
          <p:cNvSpPr txBox="1"/>
          <p:nvPr/>
        </p:nvSpPr>
        <p:spPr>
          <a:xfrm>
            <a:off x="685308" y="5388391"/>
            <a:ext cx="11237293" cy="954107"/>
          </a:xfrm>
          <a:prstGeom prst="rect">
            <a:avLst/>
          </a:prstGeom>
          <a:noFill/>
        </p:spPr>
        <p:txBody>
          <a:bodyPr wrap="square">
            <a:spAutoFit/>
          </a:bodyPr>
          <a:lstStyle/>
          <a:p>
            <a:pPr lvl="0" algn="just"/>
            <a:r>
              <a:rPr lang="en-US" sz="2800" dirty="0">
                <a:latin typeface="Times New Roman" panose="02020603050405020304" pitchFamily="18" charset="0"/>
                <a:cs typeface="Times New Roman" panose="02020603050405020304" pitchFamily="18" charset="0"/>
              </a:rPr>
              <a:t>b2: </a:t>
            </a:r>
            <a:r>
              <a:rPr lang="vi-VN" sz="2800" dirty="0">
                <a:latin typeface="Times New Roman" panose="02020603050405020304" pitchFamily="18" charset="0"/>
                <a:cs typeface="Times New Roman" panose="02020603050405020304" pitchFamily="18" charset="0"/>
              </a:rPr>
              <a:t>Nhấn mạnh sự nghi ngờ của người nói về việc "không có lẽ dở hay, sở thích riêng, ý nguyện riêng".</a:t>
            </a:r>
            <a:endParaRPr kumimoji="0" lang="en-SG" sz="280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156225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1A18C-250D-3AE8-6C4D-3D61B4B097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B21EBA-67A9-BE31-E2D3-919F3C1A8117}"/>
              </a:ext>
            </a:extLst>
          </p:cNvPr>
          <p:cNvPicPr>
            <a:picLocks noChangeAspect="1"/>
          </p:cNvPicPr>
          <p:nvPr/>
        </p:nvPicPr>
        <p:blipFill>
          <a:blip r:embed="rId3"/>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E5DA05D0-6E82-2278-BECF-F9C5EC14F9CC}"/>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04C04C27-F101-872A-D137-53D170639779}"/>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4BA8B2C-CC0F-44C9-70ED-D383FACD43D0}"/>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CB6F9DEB-DB20-B314-B189-9690ABDD5F3A}"/>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6BFBC461-0F69-D5AB-B612-7282B9A0C325}"/>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01C3DBF5-655A-6681-6131-CB16ACAC6EB3}"/>
              </a:ext>
            </a:extLst>
          </p:cNvPr>
          <p:cNvGrpSpPr/>
          <p:nvPr/>
        </p:nvGrpSpPr>
        <p:grpSpPr>
          <a:xfrm>
            <a:off x="417488" y="1525684"/>
            <a:ext cx="5216159" cy="2390777"/>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A981ECF-2BEE-F363-C2B8-5459C013C54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D87FA28B-31C2-3B85-EFC1-7217DFB8D6CB}"/>
              </a:ext>
            </a:extLst>
          </p:cNvPr>
          <p:cNvGrpSpPr/>
          <p:nvPr/>
        </p:nvGrpSpPr>
        <p:grpSpPr>
          <a:xfrm>
            <a:off x="6714757" y="1461783"/>
            <a:ext cx="5120833" cy="2468450"/>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C5C9ECC1-97FD-4852-9886-CA5865607B5A}"/>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BAB2EDE8-C35D-F228-F41E-7B3EEB66A4DB}"/>
              </a:ext>
            </a:extLst>
          </p:cNvPr>
          <p:cNvGrpSpPr/>
          <p:nvPr/>
        </p:nvGrpSpPr>
        <p:grpSpPr>
          <a:xfrm>
            <a:off x="-26" y="1977549"/>
            <a:ext cx="808422" cy="832289"/>
            <a:chOff x="0" y="0"/>
            <a:chExt cx="2021352" cy="2177661"/>
          </a:xfrm>
        </p:grpSpPr>
        <p:sp>
          <p:nvSpPr>
            <p:cNvPr id="16" name="Freeform 14">
              <a:extLst>
                <a:ext uri="{FF2B5EF4-FFF2-40B4-BE49-F238E27FC236}">
                  <a16:creationId xmlns:a16="http://schemas.microsoft.com/office/drawing/2014/main" id="{E82031E1-F0EC-C839-D915-6B8491614FE6}"/>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6FC99F97-8432-DCC1-E938-02C7E3081977}"/>
                </a:ext>
              </a:extLst>
            </p:cNvPr>
            <p:cNvSpPr txBox="1"/>
            <p:nvPr/>
          </p:nvSpPr>
          <p:spPr>
            <a:xfrm>
              <a:off x="366571" y="513111"/>
              <a:ext cx="1436826" cy="1107273"/>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2800" b="1" dirty="0">
                  <a:solidFill>
                    <a:srgbClr val="FFF8EF"/>
                  </a:solidFill>
                  <a:latin typeface="Darumadrop One"/>
                  <a:ea typeface="微软雅黑"/>
                </a:rPr>
                <a:t>c</a:t>
              </a: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1</a:t>
              </a:r>
            </a:p>
          </p:txBody>
        </p:sp>
      </p:grpSp>
      <p:grpSp>
        <p:nvGrpSpPr>
          <p:cNvPr id="18" name="Group 16">
            <a:extLst>
              <a:ext uri="{FF2B5EF4-FFF2-40B4-BE49-F238E27FC236}">
                <a16:creationId xmlns:a16="http://schemas.microsoft.com/office/drawing/2014/main" id="{6C935605-006C-B3C2-881D-244E778B8AE2}"/>
              </a:ext>
            </a:extLst>
          </p:cNvPr>
          <p:cNvGrpSpPr/>
          <p:nvPr/>
        </p:nvGrpSpPr>
        <p:grpSpPr>
          <a:xfrm>
            <a:off x="6377031" y="1913539"/>
            <a:ext cx="804558" cy="812820"/>
            <a:chOff x="0" y="0"/>
            <a:chExt cx="2021352" cy="2177661"/>
          </a:xfrm>
        </p:grpSpPr>
        <p:sp>
          <p:nvSpPr>
            <p:cNvPr id="21" name="Freeform 17">
              <a:extLst>
                <a:ext uri="{FF2B5EF4-FFF2-40B4-BE49-F238E27FC236}">
                  <a16:creationId xmlns:a16="http://schemas.microsoft.com/office/drawing/2014/main" id="{82BA2701-AC84-B559-EC1A-CA86241556B1}"/>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050" b="1"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0CB1CF50-D5BD-F6CE-5C70-BCB9D4512C60}"/>
                </a:ext>
              </a:extLst>
            </p:cNvPr>
            <p:cNvSpPr txBox="1"/>
            <p:nvPr/>
          </p:nvSpPr>
          <p:spPr>
            <a:xfrm>
              <a:off x="366573" y="513112"/>
              <a:ext cx="1436828" cy="1133794"/>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2800" b="1" dirty="0">
                  <a:solidFill>
                    <a:srgbClr val="FFF8EF"/>
                  </a:solidFill>
                  <a:latin typeface="Darumadrop One"/>
                  <a:ea typeface="微软雅黑"/>
                </a:rPr>
                <a:t>c</a:t>
              </a:r>
              <a:r>
                <a:rPr kumimoji="0" lang="en-US" sz="2800" b="1" i="0" u="none" strike="noStrike" kern="1200" cap="none" spc="0" normalizeH="0" baseline="0" noProof="0" dirty="0">
                  <a:ln>
                    <a:noFill/>
                  </a:ln>
                  <a:solidFill>
                    <a:srgbClr val="FFF8EF"/>
                  </a:solidFill>
                  <a:effectLst/>
                  <a:uLnTx/>
                  <a:uFillTx/>
                  <a:latin typeface="Darumadrop One"/>
                  <a:ea typeface="微软雅黑"/>
                  <a:cs typeface="+mn-cs"/>
                </a:rPr>
                <a:t>2</a:t>
              </a:r>
            </a:p>
          </p:txBody>
        </p:sp>
      </p:grpSp>
      <p:sp>
        <p:nvSpPr>
          <p:cNvPr id="23" name="Freeform 11">
            <a:extLst>
              <a:ext uri="{FF2B5EF4-FFF2-40B4-BE49-F238E27FC236}">
                <a16:creationId xmlns:a16="http://schemas.microsoft.com/office/drawing/2014/main" id="{8ABEC9FE-F9A2-06D3-91F3-5B7B7E8E13FE}"/>
              </a:ext>
            </a:extLst>
          </p:cNvPr>
          <p:cNvSpPr/>
          <p:nvPr/>
        </p:nvSpPr>
        <p:spPr>
          <a:xfrm rot="10050019" flipH="1">
            <a:off x="68906" y="4845287"/>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1A05ED1D-B672-531B-B6B7-F1C26EC5DA5C}"/>
              </a:ext>
            </a:extLst>
          </p:cNvPr>
          <p:cNvGrpSpPr/>
          <p:nvPr/>
        </p:nvGrpSpPr>
        <p:grpSpPr>
          <a:xfrm>
            <a:off x="711353" y="4093679"/>
            <a:ext cx="11282936" cy="3024763"/>
            <a:chOff x="0" y="0"/>
            <a:chExt cx="5740378" cy="584912"/>
          </a:xfrm>
        </p:grpSpPr>
        <p:sp>
          <p:nvSpPr>
            <p:cNvPr id="25" name="Freeform 4">
              <a:extLst>
                <a:ext uri="{FF2B5EF4-FFF2-40B4-BE49-F238E27FC236}">
                  <a16:creationId xmlns:a16="http://schemas.microsoft.com/office/drawing/2014/main" id="{0A512477-7667-1110-0235-7F6C87415914}"/>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A0DCE9C8-D6DC-0F01-CED7-93592D139A24}"/>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7DD458FD-8F00-CB86-539C-FD15BEE90DFF}"/>
              </a:ext>
            </a:extLst>
          </p:cNvPr>
          <p:cNvSpPr txBox="1"/>
          <p:nvPr/>
        </p:nvSpPr>
        <p:spPr>
          <a:xfrm>
            <a:off x="765666" y="1497723"/>
            <a:ext cx="4808068" cy="2246769"/>
          </a:xfrm>
          <a:prstGeom prst="rect">
            <a:avLst/>
          </a:prstGeom>
          <a:noFill/>
        </p:spPr>
        <p:txBody>
          <a:bodyPr wrap="square">
            <a:spAutoFit/>
          </a:bodyPr>
          <a:lstStyle/>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A2D8BDF-13F9-C1BE-1485-AF83B7A897DB}"/>
              </a:ext>
            </a:extLst>
          </p:cNvPr>
          <p:cNvSpPr txBox="1"/>
          <p:nvPr/>
        </p:nvSpPr>
        <p:spPr>
          <a:xfrm>
            <a:off x="711353" y="4169629"/>
            <a:ext cx="11237293" cy="1815882"/>
          </a:xfrm>
          <a:prstGeom prst="rect">
            <a:avLst/>
          </a:prstGeom>
          <a:noFill/>
        </p:spPr>
        <p:txBody>
          <a:bodyPr wrap="square">
            <a:spAutoFit/>
          </a:bodyPr>
          <a:lstStyle/>
          <a:p>
            <a:pPr lvl="0" algn="just"/>
            <a:r>
              <a:rPr lang="en-US" sz="2800" dirty="0">
                <a:latin typeface="Times New Roman" panose="02020603050405020304" pitchFamily="18" charset="0"/>
                <a:cs typeface="Times New Roman" panose="02020603050405020304" pitchFamily="18" charset="0"/>
              </a:rPr>
              <a:t>c1: - </a:t>
            </a:r>
            <a:r>
              <a:rPr lang="vi-VN" sz="2800" dirty="0">
                <a:latin typeface="Times New Roman" panose="02020603050405020304" pitchFamily="18" charset="0"/>
                <a:cs typeface="Times New Roman" panose="02020603050405020304" pitchFamily="18" charset="0"/>
              </a:rPr>
              <a:t>So với câu 02, câu c</a:t>
            </a:r>
            <a:r>
              <a:rPr lang="en-US"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có thêm thành phần trạng ngữ "trong y phục của một người hành hương" với mục đích cung cấp thêm thông tin. </a:t>
            </a:r>
            <a:endParaRPr lang="en-US" sz="2800" dirty="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Ngoài ra, trạng ngữ "tại buổi dạ hội đó" được đưa lên đầu câu c</a:t>
            </a:r>
            <a:r>
              <a:rPr lang="en-US"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nhằm nhấn mạnh thông tin về địa điểm.</a:t>
            </a:r>
            <a:endParaRPr kumimoji="0" lang="en-SG" sz="7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a:extLst>
              <a:ext uri="{FF2B5EF4-FFF2-40B4-BE49-F238E27FC236}">
                <a16:creationId xmlns:a16="http://schemas.microsoft.com/office/drawing/2014/main" id="{CB31A24C-B59D-9937-BE39-28C290CAF608}"/>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92F65F47-CF3F-B9CF-A28B-0F7E09C39F27}"/>
              </a:ext>
            </a:extLst>
          </p:cNvPr>
          <p:cNvSpPr txBox="1"/>
          <p:nvPr/>
        </p:nvSpPr>
        <p:spPr>
          <a:xfrm>
            <a:off x="778864" y="-88464"/>
            <a:ext cx="9118774" cy="1384995"/>
          </a:xfrm>
          <a:prstGeom prst="rect">
            <a:avLst/>
          </a:prstGeom>
          <a:noFill/>
        </p:spPr>
        <p:txBody>
          <a:bodyPr wrap="square">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C922660-3292-A972-5AEE-C7F3A90BCD82}"/>
              </a:ext>
            </a:extLst>
          </p:cNvPr>
          <p:cNvSpPr txBox="1"/>
          <p:nvPr/>
        </p:nvSpPr>
        <p:spPr>
          <a:xfrm>
            <a:off x="7250965" y="1469039"/>
            <a:ext cx="4584625" cy="1815882"/>
          </a:xfrm>
          <a:prstGeom prst="rect">
            <a:avLst/>
          </a:prstGeom>
          <a:noFill/>
        </p:spPr>
        <p:txBody>
          <a:bodyPr wrap="square">
            <a:spAutoFit/>
          </a:bodyPr>
          <a:lstStyle/>
          <a:p>
            <a:pPr marL="30480" marR="30480" algn="just">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038F581E-57BB-1BEE-3F39-680ACE94CE6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t="-10527" r="31208" b="-1"/>
          <a:stretch/>
        </p:blipFill>
        <p:spPr>
          <a:xfrm>
            <a:off x="9410218" y="-137451"/>
            <a:ext cx="2637302" cy="1382426"/>
          </a:xfrm>
          <a:prstGeom prst="rect">
            <a:avLst/>
          </a:prstGeom>
        </p:spPr>
      </p:pic>
      <p:sp>
        <p:nvSpPr>
          <p:cNvPr id="20" name="TextBox 19">
            <a:extLst>
              <a:ext uri="{FF2B5EF4-FFF2-40B4-BE49-F238E27FC236}">
                <a16:creationId xmlns:a16="http://schemas.microsoft.com/office/drawing/2014/main" id="{C298B3AD-C454-A012-BE7D-05A215FF3F35}"/>
              </a:ext>
            </a:extLst>
          </p:cNvPr>
          <p:cNvSpPr txBox="1"/>
          <p:nvPr/>
        </p:nvSpPr>
        <p:spPr>
          <a:xfrm>
            <a:off x="650439" y="5877127"/>
            <a:ext cx="11237293" cy="954107"/>
          </a:xfrm>
          <a:prstGeom prst="rect">
            <a:avLst/>
          </a:prstGeom>
          <a:noFill/>
        </p:spPr>
        <p:txBody>
          <a:bodyPr wrap="square">
            <a:spAutoFit/>
          </a:bodyPr>
          <a:lstStyle/>
          <a:p>
            <a:pPr lvl="0" algn="just"/>
            <a:r>
              <a:rPr lang="vi-VN" sz="2800" dirty="0">
                <a:latin typeface="Times New Roman" panose="02020603050405020304" pitchFamily="18" charset="0"/>
                <a:cs typeface="Times New Roman" panose="02020603050405020304" pitchFamily="18" charset="0"/>
              </a:rPr>
              <a:t>c2: Nhấn mạnh vào sự kiện "Rô-mê-ô gặp Giu-li-ét" và kết quả của sự kiện này.</a:t>
            </a:r>
            <a:endParaRPr kumimoji="0" lang="en-SG" sz="7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2935095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DD795A3-8607-A0CD-4DFD-C546F2DB64A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FE30FE5-AAB7-8616-A6A0-FCDDD34900F8}"/>
              </a:ext>
            </a:extLst>
          </p:cNvPr>
          <p:cNvSpPr txBox="1"/>
          <p:nvPr/>
        </p:nvSpPr>
        <p:spPr>
          <a:xfrm>
            <a:off x="627926" y="123495"/>
            <a:ext cx="11085654" cy="1774845"/>
          </a:xfrm>
          <a:prstGeom prst="rect">
            <a:avLst/>
          </a:prstGeom>
          <a:noFill/>
        </p:spPr>
        <p:txBody>
          <a:bodyPr wrap="square">
            <a:spAutoFit/>
          </a:bodyPr>
          <a:lstStyle/>
          <a:p>
            <a:pPr marL="30480" marR="30480"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Rô</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b="1"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D83D2C-2C56-A9F5-9F6A-F7C720877849}"/>
              </a:ext>
            </a:extLst>
          </p:cNvPr>
          <p:cNvSpPr txBox="1"/>
          <p:nvPr/>
        </p:nvSpPr>
        <p:spPr>
          <a:xfrm>
            <a:off x="189054" y="2029407"/>
            <a:ext cx="3352799" cy="1200329"/>
          </a:xfrm>
          <a:prstGeom prst="rect">
            <a:avLst/>
          </a:prstGeom>
          <a:noFill/>
        </p:spPr>
        <p:txBody>
          <a:bodyPr wrap="square">
            <a:spAutoFit/>
          </a:bodyPr>
          <a:lstStyle/>
          <a:p>
            <a:pPr algn="just">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Tối hôm qua, anh ấy đã xem bộ phim "Rô-mê-ô và Giu-li-ét".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9E1FB9-F395-409F-9B67-C5A8B7DF4A8C}"/>
              </a:ext>
            </a:extLst>
          </p:cNvPr>
          <p:cNvSpPr txBox="1"/>
          <p:nvPr/>
        </p:nvSpPr>
        <p:spPr>
          <a:xfrm>
            <a:off x="3823065" y="2036929"/>
            <a:ext cx="4271278" cy="1569660"/>
          </a:xfrm>
          <a:prstGeom prst="rect">
            <a:avLst/>
          </a:prstGeom>
          <a:noFill/>
        </p:spPr>
        <p:txBody>
          <a:bodyPr wrap="square">
            <a:spAutoFit/>
          </a:bodyPr>
          <a:lstStyle/>
          <a:p>
            <a:pPr algn="just">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Anh ấy đã xem bộ phim "Rô-mê-ô và Giu-li-ét" - một bộ phim chuyển thể từ vở bi kịch cùng tên của nhà văn Sếch-xpia.</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8E36AA-1E57-E2BF-82C3-9E52E8BFA4C4}"/>
              </a:ext>
            </a:extLst>
          </p:cNvPr>
          <p:cNvSpPr txBox="1"/>
          <p:nvPr/>
        </p:nvSpPr>
        <p:spPr>
          <a:xfrm>
            <a:off x="8410845" y="2009992"/>
            <a:ext cx="3592101" cy="1200329"/>
          </a:xfrm>
          <a:prstGeom prst="rect">
            <a:avLst/>
          </a:prstGeom>
          <a:noFill/>
        </p:spPr>
        <p:txBody>
          <a:bodyPr wrap="square">
            <a:spAutoFit/>
          </a:bodyPr>
          <a:lstStyle/>
          <a:p>
            <a:pPr algn="just">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Ái chà, tối hôm qua, anh ấy đã xem bộ phim "Rô-mê-ô và Giu-li-ét".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A38D100-4103-A2B9-B058-78D325FA7391}"/>
              </a:ext>
            </a:extLst>
          </p:cNvPr>
          <p:cNvSpPr txBox="1"/>
          <p:nvPr/>
        </p:nvSpPr>
        <p:spPr>
          <a:xfrm>
            <a:off x="189054" y="3425779"/>
            <a:ext cx="3225353" cy="2308324"/>
          </a:xfrm>
          <a:prstGeom prst="rect">
            <a:avLst/>
          </a:prstGeom>
          <a:noFill/>
        </p:spPr>
        <p:txBody>
          <a:bodyPr wrap="square">
            <a:spAutoFit/>
          </a:bodyPr>
          <a:lstStyle/>
          <a:p>
            <a:pPr algn="just"/>
            <a:r>
              <a:rPr lang="vi-VN" sz="2400" dirty="0">
                <a:effectLst/>
                <a:latin typeface="Times New Roman" panose="02020603050405020304" pitchFamily="18" charset="0"/>
                <a:ea typeface="Times New Roman" panose="02020603050405020304" pitchFamily="18" charset="0"/>
              </a:rPr>
              <a:t>việc thêm thành phần trạng ngữ "tối hôm qua" có tác dụng bổ sung thông tin về thời gian (so với câu trong đề bài).</a:t>
            </a:r>
            <a:endParaRPr lang="en-SG" sz="2400" dirty="0"/>
          </a:p>
        </p:txBody>
      </p:sp>
      <p:sp>
        <p:nvSpPr>
          <p:cNvPr id="15" name="TextBox 14">
            <a:extLst>
              <a:ext uri="{FF2B5EF4-FFF2-40B4-BE49-F238E27FC236}">
                <a16:creationId xmlns:a16="http://schemas.microsoft.com/office/drawing/2014/main" id="{4B2301BE-B3C5-E3AF-9CA3-44A3A4AE66C7}"/>
              </a:ext>
            </a:extLst>
          </p:cNvPr>
          <p:cNvSpPr txBox="1"/>
          <p:nvPr/>
        </p:nvSpPr>
        <p:spPr>
          <a:xfrm>
            <a:off x="3992676" y="3837592"/>
            <a:ext cx="3839900" cy="2677656"/>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việc thêm thành phần phụ chú "một bộ phim chuyển thể từ vở bi kịch cùng tên của nhà văn Sếch-xpia" có tác dụng bổ sung thông tin về bộ phim Rô-mê-ô và Giu-li-ét (so với câu trong đề bài).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C9224E-1F27-EBC1-E4D7-24B8E21B5B3F}"/>
              </a:ext>
            </a:extLst>
          </p:cNvPr>
          <p:cNvSpPr txBox="1"/>
          <p:nvPr/>
        </p:nvSpPr>
        <p:spPr>
          <a:xfrm>
            <a:off x="8283398" y="3349559"/>
            <a:ext cx="3719547" cy="341632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việc thêm thành phần cảm thán "ái chà" có tác dụng bổ sung cảm xúc của người nói đối với thông tin được đề cập trong câu, còn việc thêm thành phần trạng ngữ "tối hôm qua" có tác dụng bổ sung thông tin về thời gian (so với câu trong đề bài).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06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7D9DA01-1D32-61B3-6C83-1EFFF7A744B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254505" y="44063"/>
            <a:ext cx="647038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vi-VN" sz="2800" b="1" dirty="0">
                <a:latin typeface="Times New Roman" panose="02020603050405020304" pitchFamily="18" charset="0"/>
                <a:cs typeface="Times New Roman" panose="02020603050405020304" pitchFamily="18" charset="0"/>
              </a:rPr>
              <a:t>Bài tập</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rPr>
              <a:t>Si-la</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Kìa</a:t>
            </a:r>
            <a:r>
              <a:rPr lang="en-US" sz="2800" i="1" dirty="0">
                <a:latin typeface="Times New Roman" panose="02020603050405020304" pitchFamily="18" charset="0"/>
                <a:cs typeface="Times New Roman" panose="02020603050405020304" pitchFamily="18" charset="0"/>
              </a:rPr>
              <a:t>! Sao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Pơ-liêm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Chàng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rPr>
              <a:t>Ha-nu-man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trai</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khắp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a:t>
            </a:r>
            <a:r>
              <a:rPr lang="en-US" sz="2800"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Pơ-liêm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Gặp</a:t>
            </a:r>
            <a:r>
              <a:rPr lang="en-US" sz="2800" b="1" i="1" dirty="0">
                <a:latin typeface="Times New Roman" panose="02020603050405020304" pitchFamily="18" charset="0"/>
                <a:cs typeface="Times New Roman" panose="02020603050405020304" pitchFamily="18" charset="0"/>
              </a:rPr>
              <a:t> ta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Quang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Quang Vũ, </a:t>
            </a:r>
            <a:r>
              <a:rPr lang="en-US" sz="2800" i="1" dirty="0" err="1">
                <a:latin typeface="Times New Roman" panose="02020603050405020304" pitchFamily="18" charset="0"/>
                <a:cs typeface="Times New Roman" panose="02020603050405020304" pitchFamily="18" charset="0"/>
              </a:rPr>
              <a:t>Nàng</a:t>
            </a:r>
            <a:r>
              <a:rPr lang="en-US" sz="2800" i="1" dirty="0">
                <a:latin typeface="Times New Roman" panose="02020603050405020304" pitchFamily="18" charset="0"/>
                <a:cs typeface="Times New Roman" panose="02020603050405020304" pitchFamily="18" charset="0"/>
              </a:rPr>
              <a:t> Si-ta</a:t>
            </a:r>
            <a:r>
              <a:rPr lang="en-US" sz="2800"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p>
          <a:p>
            <a:pPr algn="just"/>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a:t>
            </a:r>
            <a:endParaRPr lang="en-SG" sz="28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7407796" y="802305"/>
            <a:ext cx="4414087" cy="954107"/>
          </a:xfrm>
          <a:prstGeom prst="rect">
            <a:avLst/>
          </a:prstGeom>
          <a:noFill/>
        </p:spPr>
        <p:txBody>
          <a:bodyPr wrap="square">
            <a:spAutoFit/>
          </a:bodyPr>
          <a:lstStyle/>
          <a:p>
            <a:r>
              <a:rPr lang="vi-VN" sz="2800" dirty="0">
                <a:latin typeface="+mj-lt"/>
              </a:rPr>
              <a:t>Câu “Gặp ta có việc gì?” là một câu rút gọn.</a:t>
            </a:r>
            <a:endParaRPr lang="en-SG" sz="2800" dirty="0">
              <a:latin typeface="+mj-lt"/>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7615141" y="3635698"/>
            <a:ext cx="4322353" cy="3108543"/>
          </a:xfrm>
          <a:prstGeom prst="rect">
            <a:avLst/>
          </a:prstGeom>
          <a:noFill/>
        </p:spPr>
        <p:txBody>
          <a:bodyPr wrap="square">
            <a:spAutoFit/>
          </a:bodyPr>
          <a:lstStyle/>
          <a:p>
            <a:pPr lvl="0" algn="just"/>
            <a:r>
              <a:rPr lang="vi-VN" sz="2800" dirty="0">
                <a:latin typeface="+mj-lt"/>
              </a:rPr>
              <a:t>Việc sử dụng cấu trúc câu rút gọn trong trường hợp này giúp câu ngắn gọn hơn, khiến cho nhịp độ của cuộc đối thoại nhanh hơn</a:t>
            </a:r>
            <a:r>
              <a:rPr lang="en-US" sz="2800" dirty="0">
                <a:latin typeface="+mj-lt"/>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vi-VN" sz="2800" dirty="0">
                <a:latin typeface="Times New Roman" panose="02020603050405020304" pitchFamily="18" charset="0"/>
                <a:cs typeface="Times New Roman" panose="02020603050405020304" pitchFamily="18" charset="0"/>
              </a:rPr>
              <a:t>.</a:t>
            </a:r>
            <a:endParaRPr kumimoji="0" lang="en-SG"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8929589" y="2910014"/>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b</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8929589" y="74841"/>
            <a:ext cx="57845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5">
            <a:extLst>
              <a:ext uri="{FF2B5EF4-FFF2-40B4-BE49-F238E27FC236}">
                <a16:creationId xmlns:a16="http://schemas.microsoft.com/office/drawing/2014/main" id="{44BF4CE7-E0FD-6D25-A46F-694B63C273B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7" r="31208" b="-1"/>
          <a:stretch/>
        </p:blipFill>
        <p:spPr>
          <a:xfrm>
            <a:off x="4803494" y="5317070"/>
            <a:ext cx="3023746" cy="1584993"/>
          </a:xfrm>
          <a:prstGeom prst="rect">
            <a:avLst/>
          </a:prstGeom>
        </p:spPr>
      </p:pic>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3"/>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4">
            <a:clrChange>
              <a:clrFrom>
                <a:srgbClr val="FFFFFF"/>
              </a:clrFrom>
              <a:clrTo>
                <a:srgbClr val="FFFFFF">
                  <a:alpha val="0"/>
                </a:srgbClr>
              </a:clrTo>
            </a:clrChange>
          </a:blip>
          <a:srcRect r="48982" b="62305"/>
          <a:stretch/>
        </p:blipFill>
        <p:spPr>
          <a:xfrm>
            <a:off x="5235328" y="-512290"/>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147588" y="545313"/>
            <a:ext cx="4601028" cy="7078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THTV</a:t>
            </a:r>
            <a:endParaRPr kumimoji="0" lang="en-SG" sz="40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556A30D2-B60B-EF70-EE4D-7E3186F9EC2D}"/>
              </a:ext>
            </a:extLst>
          </p:cNvPr>
          <p:cNvPicPr>
            <a:picLocks noChangeAspect="1"/>
          </p:cNvPicPr>
          <p:nvPr/>
        </p:nvPicPr>
        <p:blipFill>
          <a:blip r:embed="rId5">
            <a:clrChange>
              <a:clrFrom>
                <a:srgbClr val="FFFFFF"/>
              </a:clrFrom>
              <a:clrTo>
                <a:srgbClr val="FFFFFF">
                  <a:alpha val="0"/>
                </a:srgbClr>
              </a:clrTo>
            </a:clrChange>
          </a:blip>
          <a:srcRect t="16031" r="26401" b="39792"/>
          <a:stretch/>
        </p:blipFill>
        <p:spPr>
          <a:xfrm>
            <a:off x="1328058" y="1545772"/>
            <a:ext cx="10863942" cy="3712028"/>
          </a:xfrm>
          <a:prstGeom prst="rect">
            <a:avLst/>
          </a:prstGeom>
        </p:spPr>
      </p:pic>
      <p:sp>
        <p:nvSpPr>
          <p:cNvPr id="2" name="TextBox 1">
            <a:extLst>
              <a:ext uri="{FF2B5EF4-FFF2-40B4-BE49-F238E27FC236}">
                <a16:creationId xmlns:a16="http://schemas.microsoft.com/office/drawing/2014/main" id="{D3E2B9C9-1072-4C50-378E-4CB4A32F2CAB}"/>
              </a:ext>
            </a:extLst>
          </p:cNvPr>
          <p:cNvSpPr txBox="1"/>
          <p:nvPr/>
        </p:nvSpPr>
        <p:spPr>
          <a:xfrm>
            <a:off x="339365" y="245097"/>
            <a:ext cx="2507530" cy="523220"/>
          </a:xfrm>
          <a:prstGeom prst="rect">
            <a:avLst/>
          </a:prstGeom>
          <a:solidFill>
            <a:srgbClr val="D7DD87"/>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119,120</a:t>
            </a:r>
          </a:p>
        </p:txBody>
      </p:sp>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DAFD-763C-4760-20DD-209F55DAC6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AFCA8E-77F6-5BB4-1709-2CA74349E8B2}"/>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D3A0845-9673-C942-EC14-0DFE447695B8}"/>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Tree>
    <p:extLst>
      <p:ext uri="{BB962C8B-B14F-4D97-AF65-F5344CB8AC3E}">
        <p14:creationId xmlns:p14="http://schemas.microsoft.com/office/powerpoint/2010/main" val="1171425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74FC8E-0549-626E-C760-8E7DDA96807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300395A-7390-48DF-BA32-DD55E9F0F325}"/>
              </a:ext>
            </a:extLst>
          </p:cNvPr>
          <p:cNvSpPr txBox="1"/>
          <p:nvPr/>
        </p:nvSpPr>
        <p:spPr>
          <a:xfrm>
            <a:off x="-1" y="-69448"/>
            <a:ext cx="12191999" cy="3082895"/>
          </a:xfrm>
          <a:prstGeom prst="rect">
            <a:avLst/>
          </a:prstGeom>
          <a:noFill/>
        </p:spPr>
        <p:txBody>
          <a:bodyPr wrap="square">
            <a:spAutoFit/>
          </a:bodyPr>
          <a:lstStyle/>
          <a:p>
            <a:pPr marL="30480" marR="30480" algn="just">
              <a:spcAft>
                <a:spcPts val="800"/>
              </a:spcAft>
            </a:pPr>
            <a:r>
              <a:rPr lang="vi-VN" sz="2300" b="1" dirty="0">
                <a:effectLst/>
                <a:latin typeface="Times New Roman" panose="02020603050405020304" pitchFamily="18" charset="0"/>
                <a:ea typeface="Times New Roman" panose="02020603050405020304" pitchFamily="18" charset="0"/>
                <a:cs typeface="Times New Roman" panose="02020603050405020304" pitchFamily="18" charset="0"/>
              </a:rPr>
              <a:t>Bài tập 4: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Pơ-liêm</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ta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Hỡi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Quang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Quang Vũ, </a:t>
            </a:r>
            <a:r>
              <a:rPr lang="en-US" sz="23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3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Si-ta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gộp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83F09ED-364C-E1D0-3FE2-BD8AE6B1F284}"/>
              </a:ext>
            </a:extLst>
          </p:cNvPr>
          <p:cNvSpPr txBox="1"/>
          <p:nvPr/>
        </p:nvSpPr>
        <p:spPr>
          <a:xfrm>
            <a:off x="319752" y="3721754"/>
            <a:ext cx="3591045" cy="2780248"/>
          </a:xfrm>
          <a:prstGeom prst="rect">
            <a:avLst/>
          </a:prstGeom>
          <a:noFill/>
        </p:spPr>
        <p:txBody>
          <a:bodyPr wrap="square">
            <a:spAutoFit/>
          </a:bodyPr>
          <a:lstStyle/>
          <a:p>
            <a:pPr algn="just">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Trời ơi!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là câu đặc biệt dùng để bộc lộ cảm xúc của người nói.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Hỡi chàng trai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(thành phần gọi - đáp),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em</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(CN) /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hãy nói nữa đi, nói cho ta nghe nhiều nữa đi</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807B27F-A73B-5D98-6780-792ACD6D7A43}"/>
              </a:ext>
            </a:extLst>
          </p:cNvPr>
          <p:cNvSpPr txBox="1"/>
          <p:nvPr/>
        </p:nvSpPr>
        <p:spPr>
          <a:xfrm>
            <a:off x="4230548" y="3721754"/>
            <a:ext cx="4346293" cy="2780248"/>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Viết lại lời thoại bằng cách tách/ gộp câu:</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Trời ơi,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đến hôm nay ta mới được nghe một lời nói, lời nói của chàng trai trẻ. </a:t>
            </a:r>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Hỡi chàng trai!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nói nữa đi, nói cho ta nghe nhiều nữa đi.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6BA1753-FFC1-4029-A6DC-E10F7843D688}"/>
              </a:ext>
            </a:extLst>
          </p:cNvPr>
          <p:cNvSpPr txBox="1"/>
          <p:nvPr/>
        </p:nvSpPr>
        <p:spPr>
          <a:xfrm>
            <a:off x="9063941" y="3721754"/>
            <a:ext cx="2853160" cy="1938992"/>
          </a:xfrm>
          <a:prstGeom prst="rect">
            <a:avLst/>
          </a:prstGeom>
          <a:noFill/>
        </p:spPr>
        <p:txBody>
          <a:bodyPr wrap="square">
            <a:spAutoFit/>
          </a:bodyPr>
          <a:lstStyle/>
          <a:p>
            <a:pPr algn="just"/>
            <a:r>
              <a:rPr lang="vi-VN" sz="2400" dirty="0">
                <a:effectLst/>
                <a:latin typeface="Times New Roman" panose="02020603050405020304" pitchFamily="18" charset="0"/>
                <a:ea typeface="Times New Roman" panose="02020603050405020304" pitchFamily="18" charset="0"/>
              </a:rPr>
              <a:t>HS nhận xét sự khác biệt giữa cấu trúc của phần lời thoại đã cho và phần lời thoại do HS viết.</a:t>
            </a:r>
            <a:endParaRPr lang="en-SG" sz="2400" dirty="0"/>
          </a:p>
        </p:txBody>
      </p:sp>
    </p:spTree>
    <p:extLst>
      <p:ext uri="{BB962C8B-B14F-4D97-AF65-F5344CB8AC3E}">
        <p14:creationId xmlns:p14="http://schemas.microsoft.com/office/powerpoint/2010/main" val="217391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F2054-2D01-767F-DC82-F1B2F4785E7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53E07B4-5205-C1C1-4483-1C43256222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84046A-8DE9-5AC2-20E3-5924430D29F8}"/>
              </a:ext>
            </a:extLst>
          </p:cNvPr>
          <p:cNvSpPr txBox="1"/>
          <p:nvPr/>
        </p:nvSpPr>
        <p:spPr>
          <a:xfrm>
            <a:off x="1529080" y="446942"/>
            <a:ext cx="913384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VẬN DỤNG</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C37AE75-5985-0ACA-D918-3B72351C4A8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68A6B7C7-04F3-3988-B7C9-F78D2187EC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8AD3296E-DA64-535E-5116-F95A7BAB45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C0428F1F-1F0A-5C10-664A-A5AF7E94F2E6}"/>
              </a:ext>
            </a:extLst>
          </p:cNvPr>
          <p:cNvSpPr/>
          <p:nvPr/>
        </p:nvSpPr>
        <p:spPr>
          <a:xfrm>
            <a:off x="4368799" y="1363924"/>
            <a:ext cx="7050315" cy="5047134"/>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8BE6E83C-28AD-5802-9028-B997F4943BA2}"/>
              </a:ext>
            </a:extLst>
          </p:cNvPr>
          <p:cNvSpPr txBox="1"/>
          <p:nvPr/>
        </p:nvSpPr>
        <p:spPr>
          <a:xfrm>
            <a:off x="4649615" y="2742371"/>
            <a:ext cx="6547605" cy="3416320"/>
          </a:xfrm>
          <a:prstGeom prst="rect">
            <a:avLst/>
          </a:prstGeom>
          <a:noFill/>
        </p:spPr>
        <p:txBody>
          <a:bodyPr wrap="square">
            <a:spAutoFit/>
          </a:bodyPr>
          <a:lstStyle/>
          <a:p>
            <a:pPr lvl="0" algn="ctr">
              <a:defRPr/>
            </a:pPr>
            <a:r>
              <a:rPr lang="vi-VN" sz="3600" dirty="0">
                <a:latin typeface="+mj-lt"/>
              </a:rPr>
              <a:t>Viết một đoạn văn (khoảng 8 - 10 dòng) nêu cảm nghĩ của em sau khi học văn bản </a:t>
            </a:r>
            <a:r>
              <a:rPr lang="vi-VN" sz="3600" i="1" dirty="0">
                <a:latin typeface="+mj-lt"/>
              </a:rPr>
              <a:t>Cái bóng trên tường</a:t>
            </a:r>
            <a:r>
              <a:rPr lang="vi-VN" sz="3600" dirty="0">
                <a:latin typeface="+mj-lt"/>
              </a:rPr>
              <a:t>, trong đó có áp dụng các biện pháp mở rộng cấu trúc câu và biến đổi cấu trúc câu. </a:t>
            </a:r>
            <a:endParaRPr kumimoji="0" lang="en-SG" sz="8000" b="0" i="0" u="none" strike="noStrike" kern="1200" cap="none" spc="0" normalizeH="0" baseline="0" noProof="0" dirty="0">
              <a:ln>
                <a:noFill/>
              </a:ln>
              <a:solidFill>
                <a:srgbClr val="27373A"/>
              </a:solidFill>
              <a:effectLst/>
              <a:uLnTx/>
              <a:uFillTx/>
              <a:latin typeface="+mj-lt"/>
            </a:endParaRPr>
          </a:p>
        </p:txBody>
      </p:sp>
      <p:grpSp>
        <p:nvGrpSpPr>
          <p:cNvPr id="4" name="Group 3">
            <a:extLst>
              <a:ext uri="{FF2B5EF4-FFF2-40B4-BE49-F238E27FC236}">
                <a16:creationId xmlns:a16="http://schemas.microsoft.com/office/drawing/2014/main" id="{E5AA090C-41A6-8F1D-A20C-8BAB18B643F0}"/>
              </a:ext>
            </a:extLst>
          </p:cNvPr>
          <p:cNvGrpSpPr/>
          <p:nvPr/>
        </p:nvGrpSpPr>
        <p:grpSpPr>
          <a:xfrm>
            <a:off x="-409265" y="2731625"/>
            <a:ext cx="4182612" cy="4126375"/>
            <a:chOff x="-596410" y="2542769"/>
            <a:chExt cx="4412343" cy="4580045"/>
          </a:xfrm>
        </p:grpSpPr>
        <p:pic>
          <p:nvPicPr>
            <p:cNvPr id="6" name="Picture 5">
              <a:extLst>
                <a:ext uri="{FF2B5EF4-FFF2-40B4-BE49-F238E27FC236}">
                  <a16:creationId xmlns:a16="http://schemas.microsoft.com/office/drawing/2014/main" id="{2104027D-8595-C67B-899E-D6ABDF4658E0}"/>
                </a:ext>
              </a:extLst>
            </p:cNvPr>
            <p:cNvPicPr>
              <a:picLocks noChangeAspect="1"/>
            </p:cNvPicPr>
            <p:nvPr/>
          </p:nvPicPr>
          <p:blipFill rotWithShape="1">
            <a:blip r:embed="rId4"/>
            <a:srcRect l="35827" b="1892"/>
            <a:stretch/>
          </p:blipFill>
          <p:spPr>
            <a:xfrm>
              <a:off x="875370" y="2542769"/>
              <a:ext cx="2940563" cy="3779704"/>
            </a:xfrm>
            <a:prstGeom prst="rect">
              <a:avLst/>
            </a:prstGeom>
          </p:spPr>
        </p:pic>
        <p:pic>
          <p:nvPicPr>
            <p:cNvPr id="7" name="Picture 6" descr="A person holding a baby&#10;&#10;Description automatically generated">
              <a:extLst>
                <a:ext uri="{FF2B5EF4-FFF2-40B4-BE49-F238E27FC236}">
                  <a16:creationId xmlns:a16="http://schemas.microsoft.com/office/drawing/2014/main" id="{284F3846-922F-4FA8-6AC4-82AFE14C4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10" y="3067119"/>
              <a:ext cx="3864960" cy="4055695"/>
            </a:xfrm>
            <a:prstGeom prst="rect">
              <a:avLst/>
            </a:prstGeom>
          </p:spPr>
        </p:pic>
      </p:grpSp>
    </p:spTree>
    <p:extLst>
      <p:ext uri="{BB962C8B-B14F-4D97-AF65-F5344CB8AC3E}">
        <p14:creationId xmlns:p14="http://schemas.microsoft.com/office/powerpoint/2010/main" val="15638276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DB3CF-21DF-15A2-23C3-E34C0F82669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C586ED8-2228-E2A0-44DE-D46B40305ACB}"/>
              </a:ext>
            </a:extLst>
          </p:cNvPr>
          <p:cNvSpPr txBox="1"/>
          <p:nvPr/>
        </p:nvSpPr>
        <p:spPr>
          <a:xfrm>
            <a:off x="968704" y="1001227"/>
            <a:ext cx="10420784" cy="1077218"/>
          </a:xfrm>
          <a:prstGeom prst="rect">
            <a:avLst/>
          </a:prstGeom>
          <a:noFill/>
        </p:spPr>
        <p:txBody>
          <a:bodyPr wrap="square">
            <a:spAutoFit/>
          </a:bodyPr>
          <a:lstStyle/>
          <a:p>
            <a:pPr algn="ctr">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Hãy cho biết những những câu in đậm có đảm bảo cấu trúc chủ ngữ - vị ngữ hay không? Giải thích vì sao.</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A2E561B-3D42-EB6F-E07C-2E72CE1CE242}"/>
              </a:ext>
            </a:extLst>
          </p:cNvPr>
          <p:cNvSpPr txBox="1"/>
          <p:nvPr/>
        </p:nvSpPr>
        <p:spPr>
          <a:xfrm>
            <a:off x="746761" y="3333510"/>
            <a:ext cx="3093720" cy="1672253"/>
          </a:xfrm>
          <a:prstGeom prst="rect">
            <a:avLst/>
          </a:prstGeom>
          <a:noFill/>
        </p:spPr>
        <p:txBody>
          <a:bodyPr wrap="square">
            <a:spAutoFit/>
          </a:bodyPr>
          <a:lstStyle/>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Anh đang làm gì đấy?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Đang học.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991FAA2-DF5E-CC21-6F30-2A2879ECB0EF}"/>
              </a:ext>
            </a:extLst>
          </p:cNvPr>
          <p:cNvSpPr txBox="1"/>
          <p:nvPr/>
        </p:nvSpPr>
        <p:spPr>
          <a:xfrm>
            <a:off x="4427220" y="3333510"/>
            <a:ext cx="3337560" cy="1179810"/>
          </a:xfrm>
          <a:prstGeom prst="rect">
            <a:avLst/>
          </a:prstGeom>
          <a:noFill/>
        </p:spPr>
        <p:txBody>
          <a:bodyPr wrap="square">
            <a:spAutoFit/>
          </a:bodyPr>
          <a:lstStyle/>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Ai làm việc này?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Bạn Bình.</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A44A604-A0A9-9F54-8DBD-78DC8FA1D73D}"/>
              </a:ext>
            </a:extLst>
          </p:cNvPr>
          <p:cNvSpPr txBox="1"/>
          <p:nvPr/>
        </p:nvSpPr>
        <p:spPr>
          <a:xfrm>
            <a:off x="8328659" y="3333510"/>
            <a:ext cx="4450080" cy="1179810"/>
          </a:xfrm>
          <a:prstGeom prst="rect">
            <a:avLst/>
          </a:prstGeom>
          <a:noFill/>
        </p:spPr>
        <p:txBody>
          <a:bodyPr wrap="square">
            <a:spAutoFit/>
          </a:bodyPr>
          <a:lstStyle/>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Bao giờ bạn về?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Ngày mai.</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A580B71-30D3-3A06-4C12-739861167E65}"/>
              </a:ext>
            </a:extLst>
          </p:cNvPr>
          <p:cNvSpPr txBox="1"/>
          <p:nvPr/>
        </p:nvSpPr>
        <p:spPr>
          <a:xfrm>
            <a:off x="8328659" y="5366921"/>
            <a:ext cx="3185160" cy="1077218"/>
          </a:xfrm>
          <a:prstGeom prst="rect">
            <a:avLst/>
          </a:prstGeom>
          <a:noFill/>
        </p:spPr>
        <p:txBody>
          <a:bodyPr wrap="square">
            <a:spAutoFit/>
          </a:bodyPr>
          <a:lstStyle/>
          <a:p>
            <a:pPr lvl="0" algn="ctr"/>
            <a:r>
              <a:rPr lang="vi-VN" sz="3200" dirty="0">
                <a:latin typeface="+mj-lt"/>
              </a:rPr>
              <a:t>Thiếu cả chủ ngữ lẫn vị ngữ</a:t>
            </a:r>
            <a:endParaRPr kumimoji="0" lang="en-SG" sz="44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5CA0CB3A-A5DB-6BE8-5BE7-1225C7A2C408}"/>
              </a:ext>
            </a:extLst>
          </p:cNvPr>
          <p:cNvSpPr txBox="1"/>
          <p:nvPr/>
        </p:nvSpPr>
        <p:spPr>
          <a:xfrm>
            <a:off x="4889532" y="5564384"/>
            <a:ext cx="3185160" cy="584775"/>
          </a:xfrm>
          <a:prstGeom prst="rect">
            <a:avLst/>
          </a:prstGeom>
          <a:noFill/>
        </p:spPr>
        <p:txBody>
          <a:bodyPr wrap="square">
            <a:spAutoFit/>
          </a:bodyPr>
          <a:lstStyle/>
          <a:p>
            <a:r>
              <a:rPr lang="vi-VN" sz="3200" dirty="0">
                <a:latin typeface="+mj-lt"/>
              </a:rPr>
              <a:t>Thiếu vị ngữ</a:t>
            </a:r>
            <a:endParaRPr lang="en-SG" sz="3200" dirty="0">
              <a:latin typeface="+mj-lt"/>
            </a:endParaRPr>
          </a:p>
        </p:txBody>
      </p:sp>
      <p:sp>
        <p:nvSpPr>
          <p:cNvPr id="15" name="TextBox 14">
            <a:extLst>
              <a:ext uri="{FF2B5EF4-FFF2-40B4-BE49-F238E27FC236}">
                <a16:creationId xmlns:a16="http://schemas.microsoft.com/office/drawing/2014/main" id="{0F5A2D7C-157D-E5F3-0EE0-18CB5B1BFD1F}"/>
              </a:ext>
            </a:extLst>
          </p:cNvPr>
          <p:cNvSpPr txBox="1"/>
          <p:nvPr/>
        </p:nvSpPr>
        <p:spPr>
          <a:xfrm>
            <a:off x="968704" y="5564385"/>
            <a:ext cx="3337560" cy="584775"/>
          </a:xfrm>
          <a:prstGeom prst="rect">
            <a:avLst/>
          </a:prstGeom>
          <a:noFill/>
        </p:spPr>
        <p:txBody>
          <a:bodyPr wrap="square">
            <a:spAutoFit/>
          </a:bodyPr>
          <a:lstStyle/>
          <a:p>
            <a:r>
              <a:rPr lang="vi-VN" sz="3200" dirty="0">
                <a:latin typeface="+mj-lt"/>
              </a:rPr>
              <a:t>Thiếu chủ ngữ</a:t>
            </a:r>
            <a:endParaRPr lang="en-SG" sz="3200" dirty="0">
              <a:latin typeface="+mj-lt"/>
            </a:endParaRPr>
          </a:p>
        </p:txBody>
      </p:sp>
      <p:sp>
        <p:nvSpPr>
          <p:cNvPr id="6" name="TextBox 5">
            <a:extLst>
              <a:ext uri="{FF2B5EF4-FFF2-40B4-BE49-F238E27FC236}">
                <a16:creationId xmlns:a16="http://schemas.microsoft.com/office/drawing/2014/main" id="{249C0DD0-3126-1E9F-B231-9244FABB4BBC}"/>
              </a:ext>
            </a:extLst>
          </p:cNvPr>
          <p:cNvSpPr txBox="1"/>
          <p:nvPr/>
        </p:nvSpPr>
        <p:spPr>
          <a:xfrm>
            <a:off x="2372810" y="2170105"/>
            <a:ext cx="7891330" cy="752065"/>
          </a:xfrm>
          <a:prstGeom prst="rect">
            <a:avLst/>
          </a:prstGeom>
          <a:noFill/>
        </p:spPr>
        <p:txBody>
          <a:bodyPr wrap="square">
            <a:spAutoFit/>
          </a:bodyPr>
          <a:lstStyle/>
          <a:p>
            <a:pPr algn="just">
              <a:lnSpc>
                <a:spcPct val="15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đảm bảo cấu trúc chủ ngữ - vị ngữ. </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55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1ED12-C8EC-362D-B5C6-D09C0A7B66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D64DCB-9D99-457C-2831-FAB5EAB95D7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108EB800-F146-EC38-54F6-07281A72632F}"/>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EB1CAF67-3F0E-E3EB-0935-F31750E8F176}"/>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C325897-4BE5-B7C3-AFF4-2AB88FF7F3AF}"/>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7444B3F7-3019-9C8E-C4A8-01F5F7CAC4CB}"/>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B2B37279-0F82-5108-8AED-A204F66B9599}"/>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9D453CB1-867E-23C0-4C5F-8B650034EC9A}"/>
              </a:ext>
            </a:extLst>
          </p:cNvPr>
          <p:cNvGrpSpPr/>
          <p:nvPr/>
        </p:nvGrpSpPr>
        <p:grpSpPr>
          <a:xfrm>
            <a:off x="300597" y="3178725"/>
            <a:ext cx="6060161" cy="3586958"/>
            <a:chOff x="-50165" y="-1836227"/>
            <a:chExt cx="16054595" cy="14885013"/>
          </a:xfrm>
          <a:solidFill>
            <a:srgbClr val="ED7D31">
              <a:lumMod val="20000"/>
              <a:lumOff val="80000"/>
            </a:srgbClr>
          </a:solidFill>
        </p:grpSpPr>
        <p:sp>
          <p:nvSpPr>
            <p:cNvPr id="10" name="Freeform 3">
              <a:extLst>
                <a:ext uri="{FF2B5EF4-FFF2-40B4-BE49-F238E27FC236}">
                  <a16:creationId xmlns:a16="http://schemas.microsoft.com/office/drawing/2014/main" id="{5F7DCEB1-6B82-2940-DB19-5219914E1B85}"/>
                </a:ext>
              </a:extLst>
            </p:cNvPr>
            <p:cNvSpPr/>
            <p:nvPr/>
          </p:nvSpPr>
          <p:spPr>
            <a:xfrm>
              <a:off x="-50165" y="-1836227"/>
              <a:ext cx="16054595" cy="14885013"/>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BE323C71-7DC6-9D63-29D7-9CA88AB99F0C}"/>
              </a:ext>
            </a:extLst>
          </p:cNvPr>
          <p:cNvGrpSpPr/>
          <p:nvPr/>
        </p:nvGrpSpPr>
        <p:grpSpPr>
          <a:xfrm>
            <a:off x="6828109" y="3178725"/>
            <a:ext cx="4925174" cy="3556708"/>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DDAA611F-9F74-62A5-A3A8-3FDC9424370B}"/>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133BBC7D-9CDC-2945-2012-0CF9AA3BE6FE}"/>
              </a:ext>
            </a:extLst>
          </p:cNvPr>
          <p:cNvGrpSpPr/>
          <p:nvPr/>
        </p:nvGrpSpPr>
        <p:grpSpPr>
          <a:xfrm>
            <a:off x="32152" y="4275230"/>
            <a:ext cx="774963" cy="930608"/>
            <a:chOff x="0" y="0"/>
            <a:chExt cx="2021352" cy="2177661"/>
          </a:xfrm>
        </p:grpSpPr>
        <p:sp>
          <p:nvSpPr>
            <p:cNvPr id="16" name="Freeform 14">
              <a:extLst>
                <a:ext uri="{FF2B5EF4-FFF2-40B4-BE49-F238E27FC236}">
                  <a16:creationId xmlns:a16="http://schemas.microsoft.com/office/drawing/2014/main" id="{10EA6AF0-C173-3D0D-C35B-C6A923F2EEA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A4B080F5-4D12-5D4A-6087-82F62B4A5017}"/>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8B36E2A1-BA45-3D7F-E750-61A79B880FD0}"/>
              </a:ext>
            </a:extLst>
          </p:cNvPr>
          <p:cNvGrpSpPr/>
          <p:nvPr/>
        </p:nvGrpSpPr>
        <p:grpSpPr>
          <a:xfrm>
            <a:off x="6461902" y="4233253"/>
            <a:ext cx="934564" cy="972585"/>
            <a:chOff x="0" y="0"/>
            <a:chExt cx="2021352" cy="2177661"/>
          </a:xfrm>
        </p:grpSpPr>
        <p:sp>
          <p:nvSpPr>
            <p:cNvPr id="21" name="Freeform 17">
              <a:extLst>
                <a:ext uri="{FF2B5EF4-FFF2-40B4-BE49-F238E27FC236}">
                  <a16:creationId xmlns:a16="http://schemas.microsoft.com/office/drawing/2014/main" id="{2721819D-F24D-DD6B-EDA8-CA0E055CE6BF}"/>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D2F3BBDF-3173-A6B2-888D-3D6CCA4DE3F0}"/>
                </a:ext>
              </a:extLst>
            </p:cNvPr>
            <p:cNvSpPr txBox="1"/>
            <p:nvPr/>
          </p:nvSpPr>
          <p:spPr>
            <a:xfrm>
              <a:off x="366574" y="513113"/>
              <a:ext cx="1436829" cy="96348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E808818E-E9FA-F2C2-6CD8-5A54062EEEF6}"/>
              </a:ext>
            </a:extLst>
          </p:cNvPr>
          <p:cNvSpPr/>
          <p:nvPr/>
        </p:nvSpPr>
        <p:spPr>
          <a:xfrm rot="10050019" flipH="1">
            <a:off x="191563" y="1284393"/>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2E706A13-A2FA-FE9A-0F4F-E5BF25DBDCD8}"/>
              </a:ext>
            </a:extLst>
          </p:cNvPr>
          <p:cNvGrpSpPr/>
          <p:nvPr/>
        </p:nvGrpSpPr>
        <p:grpSpPr>
          <a:xfrm>
            <a:off x="949413" y="1527684"/>
            <a:ext cx="11044876" cy="1445072"/>
            <a:chOff x="0" y="0"/>
            <a:chExt cx="5740378" cy="584912"/>
          </a:xfrm>
        </p:grpSpPr>
        <p:sp>
          <p:nvSpPr>
            <p:cNvPr id="25" name="Freeform 4">
              <a:extLst>
                <a:ext uri="{FF2B5EF4-FFF2-40B4-BE49-F238E27FC236}">
                  <a16:creationId xmlns:a16="http://schemas.microsoft.com/office/drawing/2014/main" id="{EEC85FE4-6DBA-6DBD-4470-D268837CD79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BFF8F316-C292-58AD-9476-DA1621B7B7C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76344E95-9326-E148-1208-074DF5EE7E8D}"/>
              </a:ext>
            </a:extLst>
          </p:cNvPr>
          <p:cNvSpPr txBox="1"/>
          <p:nvPr/>
        </p:nvSpPr>
        <p:spPr>
          <a:xfrm>
            <a:off x="924564" y="3306716"/>
            <a:ext cx="5020458" cy="2657138"/>
          </a:xfrm>
          <a:prstGeom prst="rect">
            <a:avLst/>
          </a:prstGeom>
          <a:noFill/>
        </p:spPr>
        <p:txBody>
          <a:bodyPr wrap="square">
            <a:spAutoFit/>
          </a:bodyPr>
          <a:lstStyle/>
          <a:p>
            <a:pPr lvl="0" algn="just">
              <a:spcAft>
                <a:spcPts val="800"/>
              </a:spcAft>
            </a:pPr>
            <a:r>
              <a:rPr lang="vi-VN" sz="4000" dirty="0">
                <a:latin typeface="Times New Roman" panose="02020603050405020304" pitchFamily="18" charset="0"/>
                <a:cs typeface="Times New Roman" panose="02020603050405020304" pitchFamily="18" charset="0"/>
              </a:rPr>
              <a:t>“Gió thổi” thêm trạng ngữ: </a:t>
            </a:r>
            <a:endParaRPr lang="en-US" sz="4000" dirty="0">
              <a:latin typeface="Times New Roman" panose="02020603050405020304" pitchFamily="18" charset="0"/>
              <a:cs typeface="Times New Roman" panose="02020603050405020304" pitchFamily="18" charset="0"/>
            </a:endParaRPr>
          </a:p>
          <a:p>
            <a:pPr lvl="0" algn="just">
              <a:spcAft>
                <a:spcPts val="800"/>
              </a:spcAft>
            </a:pPr>
            <a:r>
              <a:rPr lang="en-US" sz="4000" b="1" dirty="0">
                <a:latin typeface="Times New Roman" panose="02020603050405020304" pitchFamily="18" charset="0"/>
                <a:cs typeface="Times New Roman" panose="02020603050405020304" pitchFamily="18" charset="0"/>
              </a:rPr>
              <a:t>………………………………………………</a:t>
            </a:r>
            <a:endParaRPr kumimoji="0" lang="en-SG" sz="9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a:extLst>
              <a:ext uri="{FF2B5EF4-FFF2-40B4-BE49-F238E27FC236}">
                <a16:creationId xmlns:a16="http://schemas.microsoft.com/office/drawing/2014/main" id="{43B2EC37-8462-F56A-6E71-D4AF9AACE74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76B8347E-EEF9-4947-67E7-621D563A2C31}"/>
              </a:ext>
            </a:extLst>
          </p:cNvPr>
          <p:cNvSpPr txBox="1"/>
          <p:nvPr/>
        </p:nvSpPr>
        <p:spPr>
          <a:xfrm>
            <a:off x="949413" y="148538"/>
            <a:ext cx="866923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HOẠT ĐỘNG MỞ ĐẦU</a:t>
            </a:r>
            <a:endParaRPr kumimoji="0" lang="en-SG"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9" name="TextBox 18">
            <a:extLst>
              <a:ext uri="{FF2B5EF4-FFF2-40B4-BE49-F238E27FC236}">
                <a16:creationId xmlns:a16="http://schemas.microsoft.com/office/drawing/2014/main" id="{E767512F-D1F3-6A85-2C3E-84A82C62E72B}"/>
              </a:ext>
            </a:extLst>
          </p:cNvPr>
          <p:cNvSpPr txBox="1"/>
          <p:nvPr/>
        </p:nvSpPr>
        <p:spPr>
          <a:xfrm>
            <a:off x="7452279" y="3306716"/>
            <a:ext cx="4062563" cy="3170099"/>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“Gió thổi” mở rộng thêm vị ngữ:</a:t>
            </a:r>
            <a:endParaRPr lang="en-US" sz="4000" dirty="0">
              <a:latin typeface="Times New Roman" panose="02020603050405020304" pitchFamily="18" charset="0"/>
              <a:cs typeface="Times New Roman" panose="02020603050405020304" pitchFamily="18" charset="0"/>
            </a:endParaRPr>
          </a:p>
          <a:p>
            <a:pPr algn="just"/>
            <a:r>
              <a:rPr lang="vi-VN"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endParaRPr lang="en-SG" sz="4000" b="1"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A3FCDBC4-0CFA-5F71-A4B8-84F282153F3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
        <p:nvSpPr>
          <p:cNvPr id="30" name="TextBox 29">
            <a:extLst>
              <a:ext uri="{FF2B5EF4-FFF2-40B4-BE49-F238E27FC236}">
                <a16:creationId xmlns:a16="http://schemas.microsoft.com/office/drawing/2014/main" id="{8870CA62-E42C-9ADA-D56E-575683B3B645}"/>
              </a:ext>
            </a:extLst>
          </p:cNvPr>
          <p:cNvSpPr txBox="1"/>
          <p:nvPr/>
        </p:nvSpPr>
        <p:spPr>
          <a:xfrm>
            <a:off x="1009404" y="1599896"/>
            <a:ext cx="10886176" cy="1200329"/>
          </a:xfrm>
          <a:prstGeom prst="rect">
            <a:avLst/>
          </a:prstGeom>
          <a:noFill/>
        </p:spPr>
        <p:txBody>
          <a:bodyPr wrap="square">
            <a:spAutoFit/>
          </a:bodyPr>
          <a:lstStyle/>
          <a:p>
            <a:pPr algn="just">
              <a:spcAft>
                <a:spcPts val="800"/>
              </a:spcAft>
            </a:pP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hãy thay đổi câu văn </a:t>
            </a:r>
            <a:r>
              <a:rPr lang="vi-VN"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 thổi” </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các yêu cầu sau: thêm trạng ngữ cho câu, mở rộng phần vị ngữ cho câu.</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4410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7964-48A3-2C76-89BA-D223629912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AE5466-DE37-E37C-8D7E-B1112840920C}"/>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EFA4F472-B5BD-DBCF-E28E-3E43185317C8}"/>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CA92716-A565-D2C9-5423-B129E4CF3C5C}"/>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68AAFF33-639D-3694-0308-EEA7135DD4A0}"/>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A11182C-51FB-FB5E-2278-62499349C8E6}"/>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DF6C3F32-766F-5EBF-2F50-F45C2F08EEFF}"/>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82DA4F81-452A-9657-D7D3-8179F373BECA}"/>
              </a:ext>
            </a:extLst>
          </p:cNvPr>
          <p:cNvGrpSpPr/>
          <p:nvPr/>
        </p:nvGrpSpPr>
        <p:grpSpPr>
          <a:xfrm>
            <a:off x="300597" y="3178725"/>
            <a:ext cx="6060161" cy="3586958"/>
            <a:chOff x="-50165" y="-1836227"/>
            <a:chExt cx="16054595" cy="14885013"/>
          </a:xfrm>
          <a:solidFill>
            <a:srgbClr val="ED7D31">
              <a:lumMod val="20000"/>
              <a:lumOff val="80000"/>
            </a:srgbClr>
          </a:solidFill>
        </p:grpSpPr>
        <p:sp>
          <p:nvSpPr>
            <p:cNvPr id="10" name="Freeform 3">
              <a:extLst>
                <a:ext uri="{FF2B5EF4-FFF2-40B4-BE49-F238E27FC236}">
                  <a16:creationId xmlns:a16="http://schemas.microsoft.com/office/drawing/2014/main" id="{F7C6E5D6-B362-30C6-9500-8DEEB538EE9B}"/>
                </a:ext>
              </a:extLst>
            </p:cNvPr>
            <p:cNvSpPr/>
            <p:nvPr/>
          </p:nvSpPr>
          <p:spPr>
            <a:xfrm>
              <a:off x="-50165" y="-1836227"/>
              <a:ext cx="16054595" cy="14885013"/>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DA987718-2014-E47C-28E3-3C22D329C881}"/>
              </a:ext>
            </a:extLst>
          </p:cNvPr>
          <p:cNvGrpSpPr/>
          <p:nvPr/>
        </p:nvGrpSpPr>
        <p:grpSpPr>
          <a:xfrm>
            <a:off x="6828109" y="3178725"/>
            <a:ext cx="4925174" cy="3556708"/>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5290D814-E99B-431F-EC34-2D17592676AF}"/>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11E93EE5-D8A6-9A7F-01C3-F5C2E173BAC3}"/>
              </a:ext>
            </a:extLst>
          </p:cNvPr>
          <p:cNvGrpSpPr/>
          <p:nvPr/>
        </p:nvGrpSpPr>
        <p:grpSpPr>
          <a:xfrm>
            <a:off x="32152" y="4275230"/>
            <a:ext cx="774963" cy="930608"/>
            <a:chOff x="0" y="0"/>
            <a:chExt cx="2021352" cy="2177661"/>
          </a:xfrm>
        </p:grpSpPr>
        <p:sp>
          <p:nvSpPr>
            <p:cNvPr id="16" name="Freeform 14">
              <a:extLst>
                <a:ext uri="{FF2B5EF4-FFF2-40B4-BE49-F238E27FC236}">
                  <a16:creationId xmlns:a16="http://schemas.microsoft.com/office/drawing/2014/main" id="{7607AE31-3740-D545-D7C9-6B6EBC73AF8B}"/>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A5385587-A33C-C437-2DC1-64C69DD5CAC9}"/>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D475AD75-33E6-0D48-484A-9EE20EB68B23}"/>
              </a:ext>
            </a:extLst>
          </p:cNvPr>
          <p:cNvGrpSpPr/>
          <p:nvPr/>
        </p:nvGrpSpPr>
        <p:grpSpPr>
          <a:xfrm>
            <a:off x="6461902" y="4233253"/>
            <a:ext cx="934564" cy="972585"/>
            <a:chOff x="0" y="0"/>
            <a:chExt cx="2021352" cy="2177661"/>
          </a:xfrm>
        </p:grpSpPr>
        <p:sp>
          <p:nvSpPr>
            <p:cNvPr id="21" name="Freeform 17">
              <a:extLst>
                <a:ext uri="{FF2B5EF4-FFF2-40B4-BE49-F238E27FC236}">
                  <a16:creationId xmlns:a16="http://schemas.microsoft.com/office/drawing/2014/main" id="{2A6CF474-3D79-4595-0A4F-1478DE0C18F7}"/>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A68E6ED-60E4-5A7A-9C32-FE3D1E8346B4}"/>
                </a:ext>
              </a:extLst>
            </p:cNvPr>
            <p:cNvSpPr txBox="1"/>
            <p:nvPr/>
          </p:nvSpPr>
          <p:spPr>
            <a:xfrm>
              <a:off x="366574" y="513113"/>
              <a:ext cx="1436829" cy="96348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9FB20A7E-2725-3610-B466-465E0BFF197C}"/>
              </a:ext>
            </a:extLst>
          </p:cNvPr>
          <p:cNvSpPr/>
          <p:nvPr/>
        </p:nvSpPr>
        <p:spPr>
          <a:xfrm rot="10050019" flipH="1">
            <a:off x="191563" y="1284393"/>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F5359806-4DA0-CD33-1945-AC7E530D62DC}"/>
              </a:ext>
            </a:extLst>
          </p:cNvPr>
          <p:cNvGrpSpPr/>
          <p:nvPr/>
        </p:nvGrpSpPr>
        <p:grpSpPr>
          <a:xfrm>
            <a:off x="949413" y="1527684"/>
            <a:ext cx="11044876" cy="1445072"/>
            <a:chOff x="0" y="0"/>
            <a:chExt cx="5740378" cy="584912"/>
          </a:xfrm>
        </p:grpSpPr>
        <p:sp>
          <p:nvSpPr>
            <p:cNvPr id="25" name="Freeform 4">
              <a:extLst>
                <a:ext uri="{FF2B5EF4-FFF2-40B4-BE49-F238E27FC236}">
                  <a16:creationId xmlns:a16="http://schemas.microsoft.com/office/drawing/2014/main" id="{1476315A-A4A4-378F-41EC-13F020AAF4F6}"/>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EF05C3E2-0947-07E9-6526-F520BD98DE6C}"/>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C54870C2-7454-557B-6FE0-BE68184B53E3}"/>
              </a:ext>
            </a:extLst>
          </p:cNvPr>
          <p:cNvSpPr txBox="1"/>
          <p:nvPr/>
        </p:nvSpPr>
        <p:spPr>
          <a:xfrm>
            <a:off x="924564" y="3306716"/>
            <a:ext cx="5020458" cy="2041585"/>
          </a:xfrm>
          <a:prstGeom prst="rect">
            <a:avLst/>
          </a:prstGeom>
          <a:noFill/>
        </p:spPr>
        <p:txBody>
          <a:bodyPr wrap="square">
            <a:spAutoFit/>
          </a:bodyPr>
          <a:lstStyle/>
          <a:p>
            <a:pPr lvl="0" algn="just">
              <a:spcAft>
                <a:spcPts val="800"/>
              </a:spcAft>
            </a:pPr>
            <a:r>
              <a:rPr lang="vi-VN" sz="4000" dirty="0">
                <a:latin typeface="Times New Roman" panose="02020603050405020304" pitchFamily="18" charset="0"/>
                <a:cs typeface="Times New Roman" panose="02020603050405020304" pitchFamily="18" charset="0"/>
              </a:rPr>
              <a:t>“Gió thổi” thêm trạng ngữ: </a:t>
            </a:r>
            <a:endParaRPr lang="en-US" sz="4000" dirty="0">
              <a:latin typeface="Times New Roman" panose="02020603050405020304" pitchFamily="18" charset="0"/>
              <a:cs typeface="Times New Roman" panose="02020603050405020304" pitchFamily="18" charset="0"/>
            </a:endParaRPr>
          </a:p>
          <a:p>
            <a:pPr lvl="0" algn="just">
              <a:spcAft>
                <a:spcPts val="800"/>
              </a:spcAft>
            </a:pPr>
            <a:r>
              <a:rPr lang="vi-VN" sz="4000" b="1" dirty="0">
                <a:latin typeface="Times New Roman" panose="02020603050405020304" pitchFamily="18" charset="0"/>
                <a:cs typeface="Times New Roman" panose="02020603050405020304" pitchFamily="18" charset="0"/>
              </a:rPr>
              <a:t>Ngoài kia, gió thổi.</a:t>
            </a:r>
            <a:endParaRPr kumimoji="0" lang="en-SG" sz="9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a:extLst>
              <a:ext uri="{FF2B5EF4-FFF2-40B4-BE49-F238E27FC236}">
                <a16:creationId xmlns:a16="http://schemas.microsoft.com/office/drawing/2014/main" id="{E6BD5C4E-3FB6-2F4E-F325-161D80C97266}"/>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9" name="TextBox 18">
            <a:extLst>
              <a:ext uri="{FF2B5EF4-FFF2-40B4-BE49-F238E27FC236}">
                <a16:creationId xmlns:a16="http://schemas.microsoft.com/office/drawing/2014/main" id="{20AD54F9-8BAD-A07C-56A2-A147F350070C}"/>
              </a:ext>
            </a:extLst>
          </p:cNvPr>
          <p:cNvSpPr txBox="1"/>
          <p:nvPr/>
        </p:nvSpPr>
        <p:spPr>
          <a:xfrm>
            <a:off x="7452279" y="3306716"/>
            <a:ext cx="4062563" cy="3170099"/>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“Gió thổi” mở rộng thêm vị ngữ:</a:t>
            </a:r>
            <a:endParaRPr lang="en-US" sz="4000" dirty="0">
              <a:latin typeface="Times New Roman" panose="02020603050405020304" pitchFamily="18" charset="0"/>
              <a:cs typeface="Times New Roman" panose="02020603050405020304" pitchFamily="18" charset="0"/>
            </a:endParaRPr>
          </a:p>
          <a:p>
            <a:pPr algn="just"/>
            <a:r>
              <a:rPr lang="vi-VN" sz="4000" b="1" dirty="0">
                <a:latin typeface="Times New Roman" panose="02020603050405020304" pitchFamily="18" charset="0"/>
                <a:cs typeface="Times New Roman" panose="02020603050405020304" pitchFamily="18" charset="0"/>
              </a:rPr>
              <a:t> Gió thổi làm mái tóc Linh tung bay.</a:t>
            </a:r>
            <a:endParaRPr lang="en-SG" sz="4000" b="1"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69104847-A492-33A1-C4D0-B053BD63920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
        <p:nvSpPr>
          <p:cNvPr id="30" name="TextBox 29">
            <a:extLst>
              <a:ext uri="{FF2B5EF4-FFF2-40B4-BE49-F238E27FC236}">
                <a16:creationId xmlns:a16="http://schemas.microsoft.com/office/drawing/2014/main" id="{9341BE0C-C329-4782-8B8B-A6A6EDE43431}"/>
              </a:ext>
            </a:extLst>
          </p:cNvPr>
          <p:cNvSpPr txBox="1"/>
          <p:nvPr/>
        </p:nvSpPr>
        <p:spPr>
          <a:xfrm>
            <a:off x="1018814" y="1613914"/>
            <a:ext cx="10886176" cy="1200329"/>
          </a:xfrm>
          <a:prstGeom prst="rect">
            <a:avLst/>
          </a:prstGeom>
          <a:noFill/>
        </p:spPr>
        <p:txBody>
          <a:bodyPr wrap="square">
            <a:spAutoFit/>
          </a:bodyPr>
          <a:lstStyle/>
          <a:p>
            <a:pPr algn="just">
              <a:spcAft>
                <a:spcPts val="800"/>
              </a:spcAft>
            </a:pP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hãy thay đổi câu văn </a:t>
            </a:r>
            <a:r>
              <a:rPr lang="vi-VN"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 thổi” </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các yêu cầu sau: thêm trạng ngữ cho câu, mở rộng phần vị ngữ cho câu.</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4852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 THÀNH KIẾN THỨC</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772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910286"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Tri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thức</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tiếng Việt</a:t>
            </a:r>
            <a:endParaRPr kumimoji="0" lang="en-SG" sz="80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D2C771A-BB08-97B7-24D3-3CE6F03D75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A3161C-E58C-04A4-8C87-9BCF17B7DB5E}"/>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5D23CA3-F7DA-305A-46BE-AA802A9558D8}"/>
              </a:ext>
            </a:extLst>
          </p:cNvPr>
          <p:cNvPicPr>
            <a:picLocks noChangeAspect="1"/>
          </p:cNvPicPr>
          <p:nvPr/>
        </p:nvPicPr>
        <p:blipFill>
          <a:blip r:embed="rId4"/>
          <a:srcRect l="28724" t="-233"/>
          <a:stretch/>
        </p:blipFill>
        <p:spPr>
          <a:xfrm flipV="1">
            <a:off x="4780344" y="-15920"/>
            <a:ext cx="7411656" cy="6873919"/>
          </a:xfrm>
          <a:prstGeom prst="rect">
            <a:avLst/>
          </a:prstGeom>
        </p:spPr>
      </p:pic>
      <p:grpSp>
        <p:nvGrpSpPr>
          <p:cNvPr id="13" name="Google Shape;1022;p21">
            <a:extLst>
              <a:ext uri="{FF2B5EF4-FFF2-40B4-BE49-F238E27FC236}">
                <a16:creationId xmlns:a16="http://schemas.microsoft.com/office/drawing/2014/main" id="{83D30DE6-8B8F-AABB-1C8A-8BBD813EF85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ACEA9ACA-51BB-0426-F3D0-F48D3E8569DB}"/>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E89F3B87-FC33-237D-F552-977292DFDA2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TextBox 8">
            <a:extLst>
              <a:ext uri="{FF2B5EF4-FFF2-40B4-BE49-F238E27FC236}">
                <a16:creationId xmlns:a16="http://schemas.microsoft.com/office/drawing/2014/main" id="{CAFFAC98-32B5-2B90-F01B-590ABE4CDDD4}"/>
              </a:ext>
            </a:extLst>
          </p:cNvPr>
          <p:cNvSpPr txBox="1"/>
          <p:nvPr/>
        </p:nvSpPr>
        <p:spPr>
          <a:xfrm>
            <a:off x="818357" y="580462"/>
            <a:ext cx="3533724" cy="3108543"/>
          </a:xfrm>
          <a:prstGeom prst="rect">
            <a:avLst/>
          </a:prstGeom>
          <a:noFill/>
        </p:spPr>
        <p:txBody>
          <a:bodyPr wrap="square">
            <a:spAutoFit/>
          </a:bodyPr>
          <a:lstStyle/>
          <a:p>
            <a:pPr algn="ctr">
              <a:spcAft>
                <a:spcPts val="800"/>
              </a:spcAft>
            </a:pPr>
            <a:r>
              <a:rPr lang="vi-VN" sz="2800" b="1" dirty="0">
                <a:solidFill>
                  <a:schemeClr val="bg1"/>
                </a:solidFill>
                <a:effectLst/>
                <a:latin typeface="Times New Roman" panose="02020603050405020304" pitchFamily="18" charset="0"/>
                <a:ea typeface="Courier New" panose="02070309020205020404" pitchFamily="49" charset="0"/>
                <a:cs typeface="Times New Roman" panose="02020603050405020304" pitchFamily="18" charset="0"/>
              </a:rPr>
              <a:t>Nhóm 2 HS lần lượt đọc và so sánh các cặp câu trong các ví dụ 1, 2, 3 của SGK, từ đó, rút ra các cách biến đổi và mở rộng cấu trúc câu.</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0C353B1-D641-D96E-0CBB-D2B681F40840}"/>
              </a:ext>
            </a:extLst>
          </p:cNvPr>
          <p:cNvSpPr txBox="1"/>
          <p:nvPr/>
        </p:nvSpPr>
        <p:spPr>
          <a:xfrm>
            <a:off x="5070762" y="63640"/>
            <a:ext cx="6909033" cy="2862322"/>
          </a:xfrm>
          <a:prstGeom prst="rect">
            <a:avLst/>
          </a:prstGeom>
          <a:noFill/>
        </p:spPr>
        <p:txBody>
          <a:bodyPr wrap="square">
            <a:spAutoFit/>
          </a:bodyPr>
          <a:lstStyle/>
          <a:p>
            <a:pPr algn="just"/>
            <a:r>
              <a:rPr lang="en-US" sz="3000" b="1" dirty="0" err="1">
                <a:solidFill>
                  <a:schemeClr val="accent5">
                    <a:lumMod val="50000"/>
                  </a:schemeClr>
                </a:solidFill>
                <a:latin typeface="Times New Roman" panose="02020603050405020304" pitchFamily="18" charset="0"/>
                <a:cs typeface="Times New Roman" panose="02020603050405020304" pitchFamily="18" charset="0"/>
              </a:rPr>
              <a:t>Ví</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dụ</a:t>
            </a:r>
            <a:r>
              <a:rPr lang="en-US" sz="3000" b="1" dirty="0">
                <a:solidFill>
                  <a:schemeClr val="accent5">
                    <a:lumMod val="50000"/>
                  </a:schemeClr>
                </a:solidFill>
                <a:latin typeface="Times New Roman" panose="02020603050405020304" pitchFamily="18" charset="0"/>
                <a:cs typeface="Times New Roman" panose="02020603050405020304" pitchFamily="18" charset="0"/>
              </a:rPr>
              <a:t> 1: Thay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đổi</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trật</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thành</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phần</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câu</a:t>
            </a:r>
            <a:endParaRPr lang="en-SG" sz="3000" b="1" dirty="0">
              <a:solidFill>
                <a:schemeClr val="accent5">
                  <a:lumMod val="50000"/>
                </a:schemeClr>
              </a:solidFill>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(1a) </a:t>
            </a:r>
            <a:r>
              <a:rPr lang="en-US" sz="3000" i="1" dirty="0" err="1">
                <a:latin typeface="Times New Roman" panose="02020603050405020304" pitchFamily="18" charset="0"/>
                <a:cs typeface="Times New Roman" panose="02020603050405020304" pitchFamily="18" charset="0"/>
              </a:rPr>
              <a:t>Chúng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tôi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nghĩ</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những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vấn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đề</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này</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(1b) </a:t>
            </a:r>
            <a:r>
              <a:rPr lang="en-US" sz="3000" b="1" i="1" dirty="0" err="1">
                <a:latin typeface="Times New Roman" panose="02020603050405020304" pitchFamily="18" charset="0"/>
                <a:cs typeface="Times New Roman" panose="02020603050405020304" pitchFamily="18" charset="0"/>
              </a:rPr>
              <a:t>Những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vấn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đề</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này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chúng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tôi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nghĩ</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5BFE71E-4AA5-64C0-5991-BAA378BFD1D9}"/>
              </a:ext>
            </a:extLst>
          </p:cNvPr>
          <p:cNvSpPr txBox="1"/>
          <p:nvPr/>
        </p:nvSpPr>
        <p:spPr>
          <a:xfrm>
            <a:off x="5070762" y="3045029"/>
            <a:ext cx="6909033" cy="1938992"/>
          </a:xfrm>
          <a:prstGeom prst="rect">
            <a:avLst/>
          </a:prstGeom>
          <a:noFill/>
        </p:spPr>
        <p:txBody>
          <a:bodyPr wrap="square">
            <a:spAutoFit/>
          </a:bodyPr>
          <a:lstStyle/>
          <a:p>
            <a:r>
              <a:rPr lang="en-US" sz="3000" b="1" dirty="0" err="1">
                <a:solidFill>
                  <a:schemeClr val="accent4">
                    <a:lumMod val="50000"/>
                  </a:schemeClr>
                </a:solidFill>
                <a:latin typeface="Times New Roman" panose="02020603050405020304" pitchFamily="18" charset="0"/>
                <a:cs typeface="Times New Roman" panose="02020603050405020304" pitchFamily="18" charset="0"/>
              </a:rPr>
              <a:t>Ví</a:t>
            </a:r>
            <a:r>
              <a:rPr lang="en-US" sz="3000" b="1" dirty="0">
                <a:solidFill>
                  <a:schemeClr val="accent4">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4">
                    <a:lumMod val="50000"/>
                  </a:schemeClr>
                </a:solidFill>
                <a:latin typeface="Times New Roman" panose="02020603050405020304" pitchFamily="18" charset="0"/>
                <a:cs typeface="Times New Roman" panose="02020603050405020304" pitchFamily="18" charset="0"/>
              </a:rPr>
              <a:t>dụ</a:t>
            </a:r>
            <a:r>
              <a:rPr lang="en-US" sz="3000" b="1" dirty="0">
                <a:solidFill>
                  <a:schemeClr val="accent4">
                    <a:lumMod val="50000"/>
                  </a:schemeClr>
                </a:solidFill>
                <a:latin typeface="Times New Roman" panose="02020603050405020304" pitchFamily="18" charset="0"/>
                <a:cs typeface="Times New Roman" panose="02020603050405020304" pitchFamily="18" charset="0"/>
              </a:rPr>
              <a:t> 2: </a:t>
            </a:r>
            <a:r>
              <a:rPr lang="en-US" sz="3000" b="1" dirty="0" err="1">
                <a:solidFill>
                  <a:schemeClr val="accent4">
                    <a:lumMod val="50000"/>
                  </a:schemeClr>
                </a:solidFill>
                <a:latin typeface="Times New Roman" panose="02020603050405020304" pitchFamily="18" charset="0"/>
                <a:cs typeface="Times New Roman" panose="02020603050405020304" pitchFamily="18" charset="0"/>
              </a:rPr>
              <a:t>Tách</a:t>
            </a:r>
            <a:r>
              <a:rPr lang="en-US" sz="3000" b="1" dirty="0">
                <a:solidFill>
                  <a:schemeClr val="accent4">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4">
                    <a:lumMod val="50000"/>
                  </a:schemeClr>
                </a:solidFill>
                <a:latin typeface="Times New Roman" panose="02020603050405020304" pitchFamily="18" charset="0"/>
                <a:cs typeface="Times New Roman" panose="02020603050405020304" pitchFamily="18" charset="0"/>
              </a:rPr>
              <a:t>câu</a:t>
            </a:r>
            <a:endParaRPr lang="en-SG" sz="30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(2a) </a:t>
            </a:r>
            <a:r>
              <a:rPr lang="en-US" sz="3000" b="1" i="1" dirty="0" err="1">
                <a:latin typeface="Times New Roman" panose="02020603050405020304" pitchFamily="18" charset="0"/>
                <a:cs typeface="Times New Roman" panose="02020603050405020304" pitchFamily="18" charset="0"/>
              </a:rPr>
              <a:t>Ôi</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quá</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(2b) </a:t>
            </a:r>
            <a:r>
              <a:rPr lang="en-US" sz="3000" b="1" i="1" dirty="0" err="1">
                <a:latin typeface="Times New Roman" panose="02020603050405020304" pitchFamily="18" charset="0"/>
                <a:cs typeface="Times New Roman" panose="02020603050405020304" pitchFamily="18" charset="0"/>
              </a:rPr>
              <a:t>Ôi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quá</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000" b="0" i="0" u="none" strike="noStrike" kern="1200" cap="none" spc="0" normalizeH="0" baseline="0" noProof="0" dirty="0">
              <a:ln>
                <a:noFill/>
              </a:ln>
              <a:solidFill>
                <a:srgbClr val="27373A"/>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F62E83F-69CE-DBD6-9362-ECA65ED94459}"/>
              </a:ext>
            </a:extLst>
          </p:cNvPr>
          <p:cNvSpPr txBox="1"/>
          <p:nvPr/>
        </p:nvSpPr>
        <p:spPr>
          <a:xfrm>
            <a:off x="5070763" y="4984022"/>
            <a:ext cx="6909033" cy="1477328"/>
          </a:xfrm>
          <a:prstGeom prst="rect">
            <a:avLst/>
          </a:prstGeom>
          <a:noFill/>
        </p:spPr>
        <p:txBody>
          <a:bodyPr wrap="square">
            <a:spAutoFit/>
          </a:bodyPr>
          <a:lstStyle/>
          <a:p>
            <a:r>
              <a:rPr lang="en-US" sz="3000" b="1" dirty="0" err="1">
                <a:solidFill>
                  <a:srgbClr val="00B0F0"/>
                </a:solidFill>
                <a:latin typeface="Times New Roman" panose="02020603050405020304" pitchFamily="18" charset="0"/>
                <a:cs typeface="Times New Roman" panose="02020603050405020304" pitchFamily="18" charset="0"/>
              </a:rPr>
              <a:t>Ví</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dụ</a:t>
            </a:r>
            <a:r>
              <a:rPr lang="en-US" sz="3000" b="1" dirty="0">
                <a:solidFill>
                  <a:srgbClr val="00B0F0"/>
                </a:solidFill>
                <a:latin typeface="Times New Roman" panose="02020603050405020304" pitchFamily="18" charset="0"/>
                <a:cs typeface="Times New Roman" panose="02020603050405020304" pitchFamily="18" charset="0"/>
              </a:rPr>
              <a:t> 3: </a:t>
            </a:r>
            <a:r>
              <a:rPr lang="en-US" sz="3000" b="1" dirty="0" err="1">
                <a:solidFill>
                  <a:srgbClr val="00B0F0"/>
                </a:solidFill>
                <a:latin typeface="Times New Roman" panose="02020603050405020304" pitchFamily="18" charset="0"/>
                <a:cs typeface="Times New Roman" panose="02020603050405020304" pitchFamily="18" charset="0"/>
              </a:rPr>
              <a:t>Thêm</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thành</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phần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phụ</a:t>
            </a:r>
            <a:endParaRPr lang="en-SG" sz="3000" b="1" dirty="0">
              <a:solidFill>
                <a:srgbClr val="00B0F0"/>
              </a:solidFill>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(3a) </a:t>
            </a:r>
            <a:r>
              <a:rPr lang="en-US" sz="3000" i="1" dirty="0">
                <a:latin typeface="Times New Roman" panose="02020603050405020304" pitchFamily="18" charset="0"/>
                <a:cs typeface="Times New Roman" panose="02020603050405020304" pitchFamily="18" charset="0"/>
              </a:rPr>
              <a:t>Nam </a:t>
            </a:r>
            <a:r>
              <a:rPr lang="en-US" sz="3000" i="1" dirty="0" err="1">
                <a:latin typeface="Times New Roman" panose="02020603050405020304" pitchFamily="18" charset="0"/>
                <a:cs typeface="Times New Roman" panose="02020603050405020304" pitchFamily="18" charset="0"/>
              </a:rPr>
              <a:t>không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(3b) </a:t>
            </a:r>
            <a:r>
              <a:rPr lang="en-US" sz="3000" b="1" i="1" dirty="0" err="1">
                <a:latin typeface="Times New Roman" panose="02020603050405020304" pitchFamily="18" charset="0"/>
                <a:cs typeface="Times New Roman" panose="02020603050405020304" pitchFamily="18" charset="0"/>
              </a:rPr>
              <a:t>Hình</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như</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hôm</a:t>
            </a:r>
            <a:r>
              <a:rPr lang="en-US" sz="3000" b="1" i="1" dirty="0">
                <a:latin typeface="Times New Roman" panose="02020603050405020304" pitchFamily="18" charset="0"/>
                <a:cs typeface="Times New Roman" panose="02020603050405020304" pitchFamily="18" charset="0"/>
              </a:rPr>
              <a:t> nay,</a:t>
            </a:r>
            <a:r>
              <a:rPr lang="en-US" sz="3000" i="1" dirty="0">
                <a:latin typeface="Times New Roman" panose="02020603050405020304" pitchFamily="18" charset="0"/>
                <a:cs typeface="Times New Roman" panose="02020603050405020304" pitchFamily="18" charset="0"/>
              </a:rPr>
              <a:t> Nam </a:t>
            </a:r>
            <a:r>
              <a:rPr lang="en-US" sz="3000" i="1" dirty="0" err="1">
                <a:latin typeface="Times New Roman" panose="02020603050405020304" pitchFamily="18" charset="0"/>
                <a:cs typeface="Times New Roman" panose="02020603050405020304" pitchFamily="18" charset="0"/>
              </a:rPr>
              <a:t>không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580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4EEA-D521-D73F-354D-2601238C31FF}"/>
              </a:ext>
            </a:extLst>
          </p:cNvPr>
          <p:cNvPicPr>
            <a:picLocks noChangeAspect="1"/>
          </p:cNvPicPr>
          <p:nvPr/>
        </p:nvPicPr>
        <p:blipFill>
          <a:blip r:embed="rId2"/>
          <a:stretch>
            <a:fillRect/>
          </a:stretch>
        </p:blipFill>
        <p:spPr>
          <a:xfrm>
            <a:off x="0" y="1674"/>
            <a:ext cx="12192000" cy="6854653"/>
          </a:xfrm>
          <a:prstGeom prst="rect">
            <a:avLst/>
          </a:prstGeom>
        </p:spPr>
      </p:pic>
      <p:cxnSp>
        <p:nvCxnSpPr>
          <p:cNvPr id="11" name="Straight Connector 10">
            <a:extLst>
              <a:ext uri="{FF2B5EF4-FFF2-40B4-BE49-F238E27FC236}">
                <a16:creationId xmlns:a16="http://schemas.microsoft.com/office/drawing/2014/main" id="{DE75F195-B710-AC29-CA3C-E41C41D54F84}"/>
              </a:ext>
            </a:extLst>
          </p:cNvPr>
          <p:cNvCxnSpPr>
            <a:cxnSpLocks/>
          </p:cNvCxnSpPr>
          <p:nvPr/>
        </p:nvCxnSpPr>
        <p:spPr>
          <a:xfrm>
            <a:off x="6082937" y="2010795"/>
            <a:ext cx="1" cy="4858595"/>
          </a:xfrm>
          <a:prstGeom prst="line">
            <a:avLst/>
          </a:prstGeom>
          <a:ln w="28575"/>
        </p:spPr>
        <p:style>
          <a:lnRef idx="1">
            <a:schemeClr val="dk1"/>
          </a:lnRef>
          <a:fillRef idx="0">
            <a:schemeClr val="dk1"/>
          </a:fillRef>
          <a:effectRef idx="0">
            <a:schemeClr val="dk1"/>
          </a:effectRef>
          <a:fontRef idx="minor">
            <a:schemeClr val="tx1"/>
          </a:fontRef>
        </p:style>
      </p:cxnSp>
      <p:sp>
        <p:nvSpPr>
          <p:cNvPr id="4" name="Google Shape;1858;p14">
            <a:extLst>
              <a:ext uri="{FF2B5EF4-FFF2-40B4-BE49-F238E27FC236}">
                <a16:creationId xmlns:a16="http://schemas.microsoft.com/office/drawing/2014/main" id="{1106EBC1-DA83-0EC8-8E77-6383D23F7294}"/>
              </a:ext>
            </a:extLst>
          </p:cNvPr>
          <p:cNvSpPr/>
          <p:nvPr/>
        </p:nvSpPr>
        <p:spPr>
          <a:xfrm rot="10800000" flipH="1">
            <a:off x="628928" y="1991058"/>
            <a:ext cx="4587430" cy="7520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8" name="TextBox 7">
            <a:extLst>
              <a:ext uri="{FF2B5EF4-FFF2-40B4-BE49-F238E27FC236}">
                <a16:creationId xmlns:a16="http://schemas.microsoft.com/office/drawing/2014/main" id="{39760A8F-69D3-6E81-8FEC-FE211244B163}"/>
              </a:ext>
            </a:extLst>
          </p:cNvPr>
          <p:cNvSpPr txBox="1"/>
          <p:nvPr/>
        </p:nvSpPr>
        <p:spPr>
          <a:xfrm>
            <a:off x="2326633" y="384112"/>
            <a:ext cx="767477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 THỨC TIẾNG VIỆT</a:t>
            </a:r>
            <a:endParaRPr kumimoji="0" lang="en-SG"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1858;p14">
            <a:extLst>
              <a:ext uri="{FF2B5EF4-FFF2-40B4-BE49-F238E27FC236}">
                <a16:creationId xmlns:a16="http://schemas.microsoft.com/office/drawing/2014/main" id="{DB0876A1-F113-DB6C-2501-51498F8F3F33}"/>
              </a:ext>
            </a:extLst>
          </p:cNvPr>
          <p:cNvSpPr/>
          <p:nvPr/>
        </p:nvSpPr>
        <p:spPr>
          <a:xfrm rot="10800000" flipH="1">
            <a:off x="6645437" y="1944145"/>
            <a:ext cx="4848222" cy="77667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7" name="TextBox 6">
            <a:extLst>
              <a:ext uri="{FF2B5EF4-FFF2-40B4-BE49-F238E27FC236}">
                <a16:creationId xmlns:a16="http://schemas.microsoft.com/office/drawing/2014/main" id="{26639EAC-CC8E-CF2F-870E-279F8729B703}"/>
              </a:ext>
            </a:extLst>
          </p:cNvPr>
          <p:cNvSpPr txBox="1"/>
          <p:nvPr/>
        </p:nvSpPr>
        <p:spPr>
          <a:xfrm>
            <a:off x="477924" y="1902795"/>
            <a:ext cx="4682903" cy="752065"/>
          </a:xfrm>
          <a:prstGeom prst="rect">
            <a:avLst/>
          </a:prstGeom>
          <a:noFill/>
        </p:spPr>
        <p:txBody>
          <a:bodyPr wrap="square">
            <a:spAutoFit/>
          </a:bodyPr>
          <a:lstStyle/>
          <a:p>
            <a:pPr algn="ctr">
              <a:lnSpc>
                <a:spcPct val="150000"/>
              </a:lnSpc>
              <a:spcAft>
                <a:spcPts val="80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Biến đổi cấu trúc câu</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1FCEE6B-B67F-5FEB-41F6-9986537C2440}"/>
              </a:ext>
            </a:extLst>
          </p:cNvPr>
          <p:cNvSpPr txBox="1"/>
          <p:nvPr/>
        </p:nvSpPr>
        <p:spPr>
          <a:xfrm>
            <a:off x="6949517" y="1826263"/>
            <a:ext cx="4537986" cy="752065"/>
          </a:xfrm>
          <a:prstGeom prst="rect">
            <a:avLst/>
          </a:prstGeom>
          <a:noFill/>
        </p:spPr>
        <p:txBody>
          <a:bodyPr wrap="square">
            <a:spAutoFit/>
          </a:bodyPr>
          <a:lstStyle/>
          <a:p>
            <a:pPr algn="ctr">
              <a:lnSpc>
                <a:spcPct val="150000"/>
              </a:lnSpc>
              <a:spcAft>
                <a:spcPts val="800"/>
              </a:spcAft>
            </a:pPr>
            <a:r>
              <a:rPr lang="vi-VN" sz="32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 Mở rộng cấu trúc câu</a:t>
            </a:r>
            <a:endParaRPr lang="en-SG" sz="3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CC9DBF9-6F5A-8CC7-2D7D-938A050A4C02}"/>
              </a:ext>
            </a:extLst>
          </p:cNvPr>
          <p:cNvSpPr txBox="1"/>
          <p:nvPr/>
        </p:nvSpPr>
        <p:spPr>
          <a:xfrm>
            <a:off x="75247" y="2754563"/>
            <a:ext cx="5932443" cy="486287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Biến đổi cấu trúc câu có thể thực hiện bằng nhiều cách khác nhau như: thay đổi trật tự các thành phần trong câu, tách câu, gộp câu, rút gọn câu,... nhằm đáp ứng các mục đích khác nhau (nhấn mạnh thông tin, cung cấp thêm thông tin, làm cho câu ngắn gọn hơn,...).</a:t>
            </a:r>
            <a:endParaRPr lang="en-SG" sz="3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spcBef>
                <a:spcPts val="0"/>
              </a:spcBef>
              <a:spcAft>
                <a:spcPts val="800"/>
              </a:spcAft>
              <a:buClrTx/>
              <a:buSzTx/>
              <a:tabLst/>
              <a:defRPr/>
            </a:pPr>
            <a:endParaRPr kumimoji="0" lang="en-SG"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BDD6993-EC82-6F6C-AA63-9DE47DAFC691}"/>
              </a:ext>
            </a:extLst>
          </p:cNvPr>
          <p:cNvSpPr txBox="1"/>
          <p:nvPr/>
        </p:nvSpPr>
        <p:spPr>
          <a:xfrm>
            <a:off x="6268033" y="2795646"/>
            <a:ext cx="5603029" cy="3046988"/>
          </a:xfrm>
          <a:prstGeom prst="rect">
            <a:avLst/>
          </a:prstGeom>
          <a:noFill/>
        </p:spPr>
        <p:txBody>
          <a:bodyPr wrap="square">
            <a:spAutoFit/>
          </a:bodyPr>
          <a:lstStyle/>
          <a:p>
            <a:pPr lvl="0" algn="just">
              <a:spcAft>
                <a:spcPts val="800"/>
              </a:spcAft>
              <a:defRPr/>
            </a:pPr>
            <a:r>
              <a:rPr lang="vi-VN" sz="3200" dirty="0">
                <a:latin typeface="Times New Roman" panose="02020603050405020304" pitchFamily="18" charset="0"/>
                <a:cs typeface="Times New Roman" panose="02020603050405020304" pitchFamily="18" charset="0"/>
              </a:rPr>
              <a:t>Mở rộng cấu trúc câu có thể thực hiện bằng cách thêm thành phần phụ, dùng cụm từ mở rộng thành phần câu nhằm cung cấp thêm thông tin về một khía cạnh nào đó.</a:t>
            </a:r>
            <a:endParaRPr kumimoji="0" lang="en-SG" sz="5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78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2476</Words>
  <Application>Microsoft Office PowerPoint</Application>
  <PresentationFormat>Widescreen</PresentationFormat>
  <Paragraphs>146</Paragraphs>
  <Slides>23</Slides>
  <Notes>8</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23</vt:i4>
      </vt:variant>
    </vt:vector>
  </HeadingPairs>
  <TitlesOfParts>
    <vt:vector size="45" baseType="lpstr">
      <vt:lpstr>Albert Sans</vt:lpstr>
      <vt:lpstr>Albert Sans Light</vt:lpstr>
      <vt:lpstr>Aptos</vt:lpstr>
      <vt:lpstr>Aptos Display</vt:lpstr>
      <vt:lpstr>Arial</vt:lpstr>
      <vt:lpstr>Baloo 2 ExtraBold</vt:lpstr>
      <vt:lpstr>Bebas Neue</vt:lpstr>
      <vt:lpstr>Calibri</vt:lpstr>
      <vt:lpstr>Calibri Light</vt:lpstr>
      <vt:lpstr>Darumadrop One</vt:lpstr>
      <vt:lpstr>Nunito Light</vt:lpstr>
      <vt:lpstr>Poppins Light</vt:lpstr>
      <vt:lpstr>Poppins Medium</vt:lpstr>
      <vt:lpstr>Times New Roman</vt:lpstr>
      <vt:lpstr>Wingdings</vt:lpstr>
      <vt:lpstr>字魂27号-布丁体</vt:lpstr>
      <vt:lpstr>思源黑体 CN</vt:lpstr>
      <vt:lpstr>1_Office Theme</vt:lpstr>
      <vt:lpstr>1_Office 主题</vt:lpstr>
      <vt:lpstr>Classroom Game: Word of the Day by Slidesgo</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DELL</cp:lastModifiedBy>
  <cp:revision>17</cp:revision>
  <dcterms:created xsi:type="dcterms:W3CDTF">2025-02-28T15:01:05Z</dcterms:created>
  <dcterms:modified xsi:type="dcterms:W3CDTF">2025-04-14T08:10:11Z</dcterms:modified>
</cp:coreProperties>
</file>