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8" r:id="rId4"/>
    <p:sldId id="259" r:id="rId5"/>
    <p:sldId id="261" r:id="rId6"/>
    <p:sldId id="263" r:id="rId7"/>
    <p:sldId id="264" r:id="rId8"/>
    <p:sldId id="267" r:id="rId9"/>
    <p:sldId id="266" r:id="rId10"/>
    <p:sldId id="265" r:id="rId11"/>
    <p:sldId id="268" r:id="rId12"/>
    <p:sldId id="275" r:id="rId13"/>
    <p:sldId id="270" r:id="rId14"/>
    <p:sldId id="271" r:id="rId15"/>
    <p:sldId id="272" r:id="rId16"/>
    <p:sldId id="273" r:id="rId17"/>
    <p:sldId id="274"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691" y="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AE525F2-8C43-47E8-ACC4-78AEB1C3AB1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A3374A-6A25-417F-ABC5-4C8DD6799093}"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7AE525F2-8C43-47E8-ACC4-78AEB1C3AB1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A3374A-6A25-417F-ABC5-4C8DD6799093}"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7AE525F2-8C43-47E8-ACC4-78AEB1C3AB1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A3374A-6A25-417F-ABC5-4C8DD6799093}"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7AE525F2-8C43-47E8-ACC4-78AEB1C3AB1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A3374A-6A25-417F-ABC5-4C8DD6799093}"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7AE525F2-8C43-47E8-ACC4-78AEB1C3AB1D}"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A3374A-6A25-417F-ABC5-4C8DD6799093}"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7AE525F2-8C43-47E8-ACC4-78AEB1C3AB1D}"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A3374A-6A25-417F-ABC5-4C8DD6799093}"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7AE525F2-8C43-47E8-ACC4-78AEB1C3AB1D}"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A3374A-6A25-417F-ABC5-4C8DD6799093}"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E525F2-8C43-47E8-ACC4-78AEB1C3AB1D}"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A3374A-6A25-417F-ABC5-4C8DD6799093}"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E525F2-8C43-47E8-ACC4-78AEB1C3AB1D}"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A3374A-6A25-417F-ABC5-4C8DD6799093}"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7AE525F2-8C43-47E8-ACC4-78AEB1C3AB1D}"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A3374A-6A25-417F-ABC5-4C8DD6799093}"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7AE525F2-8C43-47E8-ACC4-78AEB1C3AB1D}"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A3374A-6A25-417F-ABC5-4C8DD6799093}"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E525F2-8C43-47E8-ACC4-78AEB1C3AB1D}" type="datetimeFigureOut">
              <a:rPr lang="en-US" smtClean="0"/>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A3374A-6A25-417F-ABC5-4C8DD6799093}"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8.jpe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8.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8.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8.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8.jpe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8.jpe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8.jpeg"/></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5.png"/><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image" Target="../media/image8.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1.jpeg"/><Relationship Id="rId1"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2.jpeg"/><Relationship Id="rId1" Type="http://schemas.openxmlformats.org/officeDocument/2006/relationships/image" Target="../media/image8.jpe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3.jpeg"/><Relationship Id="rId1"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4.jpeg"/><Relationship Id="rId1"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1028" name="Picture 4" descr="Background trẻ em đẹp"/>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530928" y="0"/>
            <a:ext cx="9137073"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2286000" y="381000"/>
            <a:ext cx="7848600" cy="42672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latin typeface="Times New Roman" panose="02020603050405020304" pitchFamily="18" charset="0"/>
              <a:cs typeface="Times New Roman" panose="02020603050405020304" pitchFamily="18" charset="0"/>
            </a:endParaRPr>
          </a:p>
        </p:txBody>
      </p:sp>
      <p:sp>
        <p:nvSpPr>
          <p:cNvPr id="8" name="TextBox 7"/>
          <p:cNvSpPr txBox="1"/>
          <p:nvPr/>
        </p:nvSpPr>
        <p:spPr>
          <a:xfrm>
            <a:off x="2590801" y="1447800"/>
            <a:ext cx="7543799" cy="523220"/>
          </a:xfrm>
          <a:prstGeom prst="rect">
            <a:avLst/>
          </a:prstGeom>
          <a:noFill/>
        </p:spPr>
        <p:txBody>
          <a:bodyPr wrap="square" rtlCol="0">
            <a:spAutoFit/>
          </a:bodyPr>
          <a:lstStyle/>
          <a:p>
            <a:pPr algn="ct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SINH HOẠT CHUYÊN ĐỀ</a:t>
            </a:r>
            <a:endPar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endParaRPr>
          </a:p>
        </p:txBody>
      </p:sp>
      <p:sp>
        <p:nvSpPr>
          <p:cNvPr id="11" name="TextBox 10"/>
          <p:cNvSpPr txBox="1"/>
          <p:nvPr/>
        </p:nvSpPr>
        <p:spPr>
          <a:xfrm>
            <a:off x="2743201" y="2209801"/>
            <a:ext cx="7166262" cy="1384995"/>
          </a:xfrm>
          <a:prstGeom prst="rect">
            <a:avLst/>
          </a:prstGeom>
          <a:noFill/>
        </p:spPr>
        <p:txBody>
          <a:bodyPr wrap="square" rtlCol="0">
            <a:spAutoFit/>
          </a:bodyPr>
          <a:lstStyle/>
          <a:p>
            <a:pPr algn="ctr">
              <a:lnSpc>
                <a:spcPct val="150000"/>
              </a:lnSpc>
            </a:pPr>
            <a:r>
              <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cs typeface="Times New Roman" panose="02020603050405020304" pitchFamily="18" charset="0"/>
              </a:rPr>
              <a:t>XÂY DỰNG TÌNH BẠN ĐẸP</a:t>
            </a:r>
            <a:endPar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cs typeface="Times New Roman" panose="02020603050405020304" pitchFamily="18" charset="0"/>
            </a:endParaRPr>
          </a:p>
          <a:p>
            <a:pPr algn="ctr">
              <a:lnSpc>
                <a:spcPct val="150000"/>
              </a:lnSpc>
            </a:pPr>
            <a:r>
              <a:rPr lang="en-US" sz="28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Times New Roman" panose="02020603050405020304" pitchFamily="18" charset="0"/>
                <a:cs typeface="Times New Roman" panose="02020603050405020304" pitchFamily="18" charset="0"/>
              </a:rPr>
              <a:t>NÓI KHÔNG VỚI BẠO LỰC HỌC ĐƯỜNG</a:t>
            </a:r>
            <a:endParaRPr 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2757055" y="381000"/>
            <a:ext cx="7606145" cy="990600"/>
          </a:xfrm>
          <a:prstGeom prst="rect">
            <a:avLst/>
          </a:prstGeom>
          <a:ln w="76200"/>
        </p:spPr>
        <p:style>
          <a:lnRef idx="2">
            <a:schemeClr val="accent4"/>
          </a:lnRef>
          <a:fillRef idx="1">
            <a:schemeClr val="lt1"/>
          </a:fillRef>
          <a:effectRef idx="0">
            <a:schemeClr val="accent4"/>
          </a:effectRef>
          <a:fontRef idx="minor">
            <a:schemeClr val="dk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rPr>
              <a:t>GIẢI PHÁP PHÒNG CHỐNG BLHĐ?</a:t>
            </a:r>
            <a:endPar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endParaRPr>
          </a:p>
        </p:txBody>
      </p:sp>
      <p:sp>
        <p:nvSpPr>
          <p:cNvPr id="5" name="Rectangle 4"/>
          <p:cNvSpPr/>
          <p:nvPr/>
        </p:nvSpPr>
        <p:spPr>
          <a:xfrm>
            <a:off x="2590800" y="1905001"/>
            <a:ext cx="7924800" cy="4401205"/>
          </a:xfrm>
          <a:prstGeom prst="rect">
            <a:avLst/>
          </a:prstGeom>
        </p:spPr>
        <p:txBody>
          <a:bodyPr wrap="square">
            <a:spAutoFit/>
          </a:bodyPr>
          <a:lstStyle/>
          <a:p>
            <a:pPr fontAlgn="base"/>
            <a:r>
              <a:rPr lang="en-US"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Tích </a:t>
            </a:r>
            <a:r>
              <a:rPr lang="vi-VN" sz="2800" dirty="0">
                <a:latin typeface="Times New Roman" panose="02020603050405020304" pitchFamily="18" charset="0"/>
                <a:cs typeface="Times New Roman" panose="02020603050405020304" pitchFamily="18" charset="0"/>
              </a:rPr>
              <a:t>cực rèn luyện kĩ năng sống, ngoan ngoãn lễ phép với ông bà, bố mẹ, với thầy cô giáo.</a:t>
            </a:r>
            <a:endParaRPr lang="vi-VN" sz="2800" dirty="0">
              <a:latin typeface="Times New Roman" panose="02020603050405020304" pitchFamily="18" charset="0"/>
              <a:cs typeface="Times New Roman" panose="02020603050405020304" pitchFamily="18" charset="0"/>
            </a:endParaRPr>
          </a:p>
          <a:p>
            <a:pPr fontAlgn="base"/>
            <a:r>
              <a:rPr lang="vi-VN" sz="2800" dirty="0">
                <a:latin typeface="Times New Roman" panose="02020603050405020304" pitchFamily="18" charset="0"/>
                <a:cs typeface="Times New Roman" panose="02020603050405020304" pitchFamily="18" charset="0"/>
              </a:rPr>
              <a:t>– Chấp hành tốt nội quy trường lớp.</a:t>
            </a:r>
            <a:endParaRPr lang="vi-VN" sz="2800" dirty="0">
              <a:latin typeface="Times New Roman" panose="02020603050405020304" pitchFamily="18" charset="0"/>
              <a:cs typeface="Times New Roman" panose="02020603050405020304" pitchFamily="18" charset="0"/>
            </a:endParaRPr>
          </a:p>
          <a:p>
            <a:pPr fontAlgn="base"/>
            <a:r>
              <a:rPr lang="vi-VN" sz="2800" dirty="0">
                <a:latin typeface="Times New Roman" panose="02020603050405020304" pitchFamily="18" charset="0"/>
                <a:cs typeface="Times New Roman" panose="02020603050405020304" pitchFamily="18" charset="0"/>
              </a:rPr>
              <a:t>– Tránh xa </a:t>
            </a:r>
            <a:r>
              <a:rPr lang="vi-VN" sz="2800">
                <a:latin typeface="Times New Roman" panose="02020603050405020304" pitchFamily="18" charset="0"/>
                <a:cs typeface="Times New Roman" panose="02020603050405020304" pitchFamily="18" charset="0"/>
              </a:rPr>
              <a:t>bạo </a:t>
            </a:r>
            <a:r>
              <a:rPr lang="vi-VN" sz="2800">
                <a:latin typeface="Times New Roman" panose="02020603050405020304" pitchFamily="18" charset="0"/>
                <a:cs typeface="Times New Roman" panose="02020603050405020304" pitchFamily="18" charset="0"/>
              </a:rPr>
              <a:t>lực</a:t>
            </a:r>
            <a:r>
              <a:rPr lang="en-US" sz="2800">
                <a:latin typeface="Times New Roman" panose="02020603050405020304" pitchFamily="18" charset="0"/>
                <a:cs typeface="Times New Roman" panose="02020603050405020304" pitchFamily="18" charset="0"/>
              </a:rPr>
              <a:t>,</a:t>
            </a:r>
            <a:r>
              <a:rPr lang="vi-VN" sz="280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nói không với bạo lực.</a:t>
            </a:r>
            <a:endParaRPr lang="vi-VN" sz="2800" dirty="0">
              <a:latin typeface="Times New Roman" panose="02020603050405020304" pitchFamily="18" charset="0"/>
              <a:cs typeface="Times New Roman" panose="02020603050405020304" pitchFamily="18" charset="0"/>
            </a:endParaRPr>
          </a:p>
          <a:p>
            <a:pPr fontAlgn="base"/>
            <a:r>
              <a:rPr lang="vi-VN" sz="2800" dirty="0">
                <a:latin typeface="Times New Roman" panose="02020603050405020304" pitchFamily="18" charset="0"/>
                <a:cs typeface="Times New Roman" panose="02020603050405020304" pitchFamily="18" charset="0"/>
              </a:rPr>
              <a:t>– Nếu thấy hiện tượng bạo lực phải kịp thời báo ngay cho nhà trường, thầy cô giáo hoặc cơ quan có thẩm quyền để kịp thời can thiệp và xử lí.</a:t>
            </a:r>
            <a:endParaRPr lang="vi-VN" sz="2800" dirty="0">
              <a:latin typeface="Times New Roman" panose="02020603050405020304" pitchFamily="18" charset="0"/>
              <a:cs typeface="Times New Roman" panose="02020603050405020304" pitchFamily="18" charset="0"/>
            </a:endParaRPr>
          </a:p>
          <a:p>
            <a:pPr fontAlgn="base"/>
            <a:r>
              <a:rPr lang="vi-VN" sz="2800" dirty="0">
                <a:latin typeface="Times New Roman" panose="02020603050405020304" pitchFamily="18" charset="0"/>
                <a:cs typeface="Times New Roman" panose="02020603050405020304" pitchFamily="18" charset="0"/>
              </a:rPr>
              <a:t>– Học cách kiềm chế cảm </a:t>
            </a:r>
            <a:r>
              <a:rPr lang="en-US" sz="2800" dirty="0">
                <a:latin typeface="Times New Roman" panose="02020603050405020304" pitchFamily="18" charset="0"/>
                <a:cs typeface="Times New Roman" panose="02020603050405020304" pitchFamily="18" charset="0"/>
              </a:rPr>
              <a:t>x</a:t>
            </a:r>
            <a:r>
              <a:rPr lang="vi-VN" sz="2800" dirty="0">
                <a:latin typeface="Times New Roman" panose="02020603050405020304" pitchFamily="18" charset="0"/>
                <a:cs typeface="Times New Roman" panose="02020603050405020304" pitchFamily="18" charset="0"/>
              </a:rPr>
              <a:t>úc</a:t>
            </a:r>
            <a:r>
              <a:rPr lang="vi-VN" sz="2800" dirty="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a:p>
            <a:pPr fontAlgn="base"/>
            <a:r>
              <a:rPr lang="vi-VN" sz="2800" dirty="0">
                <a:latin typeface="Times New Roman" panose="02020603050405020304" pitchFamily="18" charset="0"/>
                <a:cs typeface="Times New Roman" panose="02020603050405020304" pitchFamily="18" charset="0"/>
              </a:rPr>
              <a:t>– Tích </a:t>
            </a:r>
            <a:r>
              <a:rPr lang="vi-VN" sz="2800" dirty="0">
                <a:latin typeface="Times New Roman" panose="02020603050405020304" pitchFamily="18" charset="0"/>
                <a:cs typeface="Times New Roman" panose="02020603050405020304" pitchFamily="18" charset="0"/>
              </a:rPr>
              <a:t>cự</a:t>
            </a:r>
            <a:r>
              <a:rPr lang="en-US" sz="2800" dirty="0">
                <a:latin typeface="Times New Roman" panose="02020603050405020304" pitchFamily="18" charset="0"/>
                <a:cs typeface="Times New Roman" panose="02020603050405020304" pitchFamily="18" charset="0"/>
              </a:rPr>
              <a:t>c</a:t>
            </a:r>
            <a:r>
              <a:rPr lang="vi-VN" sz="2800" dirty="0">
                <a:latin typeface="Times New Roman" panose="02020603050405020304" pitchFamily="18"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tham gia vào các hoạt động tình nguyện mà nhà trường </a:t>
            </a:r>
            <a:r>
              <a:rPr lang="vi-VN" sz="2800">
                <a:latin typeface="Times New Roman" panose="02020603050405020304" pitchFamily="18" charset="0"/>
                <a:cs typeface="Times New Roman" panose="02020603050405020304" pitchFamily="18" charset="0"/>
              </a:rPr>
              <a:t>tổ </a:t>
            </a:r>
            <a:r>
              <a:rPr lang="vi-VN" sz="2800">
                <a:latin typeface="Times New Roman" panose="02020603050405020304" pitchFamily="18" charset="0"/>
                <a:cs typeface="Times New Roman" panose="02020603050405020304" pitchFamily="18" charset="0"/>
              </a:rPr>
              <a:t>chức</a:t>
            </a:r>
            <a:r>
              <a:rPr lang="en-US" sz="280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7" name="Flowchart: Alternate Process 26"/>
          <p:cNvSpPr/>
          <p:nvPr/>
        </p:nvSpPr>
        <p:spPr>
          <a:xfrm>
            <a:off x="3276599" y="673387"/>
            <a:ext cx="6248400" cy="1244025"/>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lvl="0" algn="ctr"/>
            <a:r>
              <a:rPr lang="en-US" sz="3200" b="1" u="sng" dirty="0">
                <a:solidFill>
                  <a:srgbClr val="FF0000"/>
                </a:solidFill>
                <a:latin typeface="Times New Roman" panose="02020603050405020304" pitchFamily="18" charset="0"/>
                <a:cs typeface="Times New Roman" panose="02020603050405020304" pitchFamily="18" charset="0"/>
              </a:rPr>
              <a:t>Câu </a:t>
            </a:r>
            <a:r>
              <a:rPr lang="en-US" sz="3200" b="1" u="sng" err="1">
                <a:solidFill>
                  <a:srgbClr val="FF0000"/>
                </a:solidFill>
                <a:latin typeface="Times New Roman" panose="02020603050405020304" pitchFamily="18" charset="0"/>
                <a:cs typeface="Times New Roman" panose="02020603050405020304" pitchFamily="18" charset="0"/>
              </a:rPr>
              <a:t>1</a:t>
            </a:r>
            <a:r>
              <a:rPr lang="en-US" sz="3200" b="1" u="sng">
                <a:solidFill>
                  <a:srgbClr val="FF0000"/>
                </a:solidFill>
                <a:latin typeface="Times New Roman" panose="02020603050405020304" pitchFamily="18" charset="0"/>
                <a:cs typeface="Times New Roman" panose="02020603050405020304" pitchFamily="18" charset="0"/>
              </a:rPr>
              <a:t>:</a:t>
            </a:r>
            <a:endParaRPr lang="en-US" sz="3200" b="1" u="sng">
              <a:solidFill>
                <a:srgbClr val="FF0000"/>
              </a:solidFill>
              <a:latin typeface="Times New Roman" panose="02020603050405020304" pitchFamily="18" charset="0"/>
              <a:cs typeface="Times New Roman" panose="02020603050405020304" pitchFamily="18" charset="0"/>
            </a:endParaRPr>
          </a:p>
          <a:p>
            <a:pPr lvl="0"/>
            <a:r>
              <a:rPr lang="en-US" sz="3200">
                <a:solidFill>
                  <a:schemeClr val="tx1"/>
                </a:solidFill>
                <a:latin typeface="Times New Roman" panose="02020603050405020304" pitchFamily="18" charset="0"/>
                <a:cs typeface="Times New Roman" panose="02020603050405020304" pitchFamily="18" charset="0"/>
              </a:rPr>
              <a:t>Tình </a:t>
            </a:r>
            <a:r>
              <a:rPr lang="en-US" sz="3200" dirty="0" err="1">
                <a:solidFill>
                  <a:schemeClr val="tx1"/>
                </a:solidFill>
                <a:latin typeface="Times New Roman" panose="02020603050405020304" pitchFamily="18" charset="0"/>
                <a:cs typeface="Times New Roman" panose="02020603050405020304" pitchFamily="18" charset="0"/>
              </a:rPr>
              <a:t>bạn</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có</a:t>
            </a:r>
            <a:r>
              <a:rPr lang="en-US" sz="3200" dirty="0">
                <a:solidFill>
                  <a:schemeClr val="tx1"/>
                </a:solidFill>
                <a:latin typeface="Times New Roman" panose="02020603050405020304" pitchFamily="18" charset="0"/>
                <a:cs typeface="Times New Roman" panose="02020603050405020304" pitchFamily="18" charset="0"/>
              </a:rPr>
              <a:t> </a:t>
            </a:r>
            <a:r>
              <a:rPr lang="en-US" sz="3200">
                <a:solidFill>
                  <a:schemeClr val="tx1"/>
                </a:solidFill>
                <a:latin typeface="Times New Roman" panose="02020603050405020304" pitchFamily="18" charset="0"/>
                <a:cs typeface="Times New Roman" panose="02020603050405020304" pitchFamily="18" charset="0"/>
              </a:rPr>
              <a:t>ở đâu ?</a:t>
            </a:r>
            <a:endParaRPr lang="en-US" sz="3200" dirty="0">
              <a:solidFill>
                <a:schemeClr val="tx1"/>
              </a:solidFill>
              <a:latin typeface="Times New Roman" panose="02020603050405020304" pitchFamily="18" charset="0"/>
              <a:cs typeface="Times New Roman" panose="02020603050405020304" pitchFamily="18" charset="0"/>
            </a:endParaRPr>
          </a:p>
        </p:txBody>
      </p:sp>
      <p:sp>
        <p:nvSpPr>
          <p:cNvPr id="28" name="Flowchart: Alternate Process 27"/>
          <p:cNvSpPr/>
          <p:nvPr/>
        </p:nvSpPr>
        <p:spPr>
          <a:xfrm>
            <a:off x="3276599" y="2209800"/>
            <a:ext cx="6858000" cy="914400"/>
          </a:xfrm>
          <a:prstGeom prst="flowChartAlternateProcess">
            <a:avLst/>
          </a:prstGeom>
        </p:spPr>
        <p:style>
          <a:lnRef idx="2">
            <a:schemeClr val="accent2"/>
          </a:lnRef>
          <a:fillRef idx="1">
            <a:schemeClr val="lt1"/>
          </a:fillRef>
          <a:effectRef idx="0">
            <a:schemeClr val="accent2"/>
          </a:effectRef>
          <a:fontRef idx="minor">
            <a:schemeClr val="dk1"/>
          </a:fontRef>
        </p:style>
        <p:txBody>
          <a:bodyPr rtlCol="0" anchor="ctr"/>
          <a:lstStyle/>
          <a:p>
            <a:r>
              <a:rPr lang="en-US" sz="2800" dirty="0">
                <a:latin typeface="Times New Roman" panose="02020603050405020304" pitchFamily="18" charset="0"/>
                <a:cs typeface="Times New Roman" panose="02020603050405020304" pitchFamily="18" charset="0"/>
              </a:rPr>
              <a:t>A. </a:t>
            </a:r>
            <a:r>
              <a:rPr lang="en-US" sz="2800" dirty="0" err="1">
                <a:latin typeface="Times New Roman" panose="02020603050405020304" pitchFamily="18" charset="0"/>
                <a:cs typeface="Times New Roman" panose="02020603050405020304" pitchFamily="18" charset="0"/>
              </a:rPr>
              <a:t>Giữa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nhau</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29" name="Flowchart: Alternate Process 28"/>
          <p:cNvSpPr/>
          <p:nvPr/>
        </p:nvSpPr>
        <p:spPr>
          <a:xfrm>
            <a:off x="3311235" y="3332018"/>
            <a:ext cx="6823364" cy="782782"/>
          </a:xfrm>
          <a:prstGeom prst="flowChartAlternateProcess">
            <a:avLst/>
          </a:prstGeom>
        </p:spPr>
        <p:style>
          <a:lnRef idx="2">
            <a:schemeClr val="accent5"/>
          </a:lnRef>
          <a:fillRef idx="1">
            <a:schemeClr val="lt1"/>
          </a:fillRef>
          <a:effectRef idx="0">
            <a:schemeClr val="accent5"/>
          </a:effectRef>
          <a:fontRef idx="minor">
            <a:schemeClr val="dk1"/>
          </a:fontRef>
        </p:style>
        <p:txBody>
          <a:bodyPr rtlCol="0" anchor="ctr"/>
          <a:lstStyle/>
          <a:p>
            <a:r>
              <a:rPr lang="en-US" sz="2800" dirty="0">
                <a:latin typeface="Times New Roman" panose="02020603050405020304" pitchFamily="18" charset="0"/>
                <a:cs typeface="Times New Roman" panose="02020603050405020304" pitchFamily="18" charset="0"/>
              </a:rPr>
              <a:t>B.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thiếu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thanh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niên</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30" name="Flowchart: Alternate Process 29"/>
          <p:cNvSpPr/>
          <p:nvPr/>
        </p:nvSpPr>
        <p:spPr>
          <a:xfrm>
            <a:off x="3276599" y="4475018"/>
            <a:ext cx="6858000" cy="838200"/>
          </a:xfrm>
          <a:prstGeom prst="flowChartAlternateProcess">
            <a:avLst/>
          </a:prstGeom>
        </p:spPr>
        <p:style>
          <a:lnRef idx="2">
            <a:schemeClr val="accent1"/>
          </a:lnRef>
          <a:fillRef idx="1">
            <a:schemeClr val="lt1"/>
          </a:fillRef>
          <a:effectRef idx="0">
            <a:schemeClr val="accent1"/>
          </a:effectRef>
          <a:fontRef idx="minor">
            <a:schemeClr val="dk1"/>
          </a:fontRef>
        </p:style>
        <p:txBody>
          <a:bodyPr rtlCol="0" anchor="ctr"/>
          <a:lstStyle/>
          <a:p>
            <a:pPr lvl="0"/>
            <a:r>
              <a:rPr lang="en-US" sz="2800" dirty="0">
                <a:solidFill>
                  <a:prstClr val="black"/>
                </a:solidFill>
                <a:latin typeface="Times New Roman" panose="02020603050405020304" pitchFamily="18" charset="0"/>
                <a:cs typeface="Times New Roman" panose="02020603050405020304" pitchFamily="18" charset="0"/>
              </a:rPr>
              <a:t>C. </a:t>
            </a:r>
            <a:r>
              <a:rPr lang="en-US" sz="2800" dirty="0" err="1">
                <a:solidFill>
                  <a:prstClr val="black"/>
                </a:solidFill>
                <a:latin typeface="Times New Roman" panose="02020603050405020304" pitchFamily="18" charset="0"/>
                <a:cs typeface="Times New Roman" panose="02020603050405020304" pitchFamily="18" charset="0"/>
              </a:rPr>
              <a:t>G</a:t>
            </a:r>
            <a:r>
              <a:rPr lang="en-US" sz="2800" dirty="0" err="1">
                <a:solidFill>
                  <a:prstClr val="black"/>
                </a:solidFill>
                <a:latin typeface="Times New Roman" panose="02020603050405020304" pitchFamily="18" charset="0"/>
                <a:cs typeface="Times New Roman" panose="02020603050405020304" pitchFamily="18" charset="0"/>
              </a:rPr>
              <a:t>iữa</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những</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người</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già</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với</a:t>
            </a:r>
            <a:r>
              <a:rPr lang="en-US" sz="2800" dirty="0">
                <a:solidFill>
                  <a:prstClr val="black"/>
                </a:solidFill>
                <a:latin typeface="Times New Roman" panose="02020603050405020304" pitchFamily="18" charset="0"/>
                <a:cs typeface="Times New Roman" panose="02020603050405020304" pitchFamily="18" charset="0"/>
              </a:rPr>
              <a:t> </a:t>
            </a:r>
            <a:r>
              <a:rPr lang="en-US" sz="2800" dirty="0" err="1">
                <a:solidFill>
                  <a:prstClr val="black"/>
                </a:solidFill>
                <a:latin typeface="Times New Roman" panose="02020603050405020304" pitchFamily="18" charset="0"/>
                <a:cs typeface="Times New Roman" panose="02020603050405020304" pitchFamily="18" charset="0"/>
              </a:rPr>
              <a:t>nhau</a:t>
            </a:r>
            <a:r>
              <a:rPr lang="en-US" sz="2800" dirty="0">
                <a:solidFill>
                  <a:prstClr val="black"/>
                </a:solidFill>
                <a:latin typeface="Times New Roman" panose="02020603050405020304" pitchFamily="18" charset="0"/>
                <a:cs typeface="Times New Roman" panose="02020603050405020304" pitchFamily="18" charset="0"/>
              </a:rPr>
              <a:t>.</a:t>
            </a:r>
            <a:endParaRPr lang="en-US" sz="2800" dirty="0">
              <a:solidFill>
                <a:prstClr val="black"/>
              </a:solidFill>
              <a:latin typeface="Times New Roman" panose="02020603050405020304" pitchFamily="18" charset="0"/>
              <a:cs typeface="Times New Roman" panose="02020603050405020304" pitchFamily="18" charset="0"/>
            </a:endParaRPr>
          </a:p>
        </p:txBody>
      </p:sp>
      <p:sp>
        <p:nvSpPr>
          <p:cNvPr id="31" name="Flowchart: Alternate Process 30"/>
          <p:cNvSpPr/>
          <p:nvPr/>
        </p:nvSpPr>
        <p:spPr>
          <a:xfrm>
            <a:off x="3248894" y="5444836"/>
            <a:ext cx="6885706" cy="651164"/>
          </a:xfrm>
          <a:prstGeom prst="flowChartAlternateProcess">
            <a:avLst/>
          </a:prstGeom>
        </p:spPr>
        <p:style>
          <a:lnRef idx="2">
            <a:schemeClr val="accent4"/>
          </a:lnRef>
          <a:fillRef idx="1">
            <a:schemeClr val="lt1"/>
          </a:fillRef>
          <a:effectRef idx="0">
            <a:schemeClr val="accent4"/>
          </a:effectRef>
          <a:fontRef idx="minor">
            <a:schemeClr val="dk1"/>
          </a:fontRef>
        </p:style>
        <p:txBody>
          <a:bodyPr rtlCol="0" anchor="ctr"/>
          <a:lstStyle/>
          <a:p>
            <a:r>
              <a:rPr lang="en-US" sz="2800" dirty="0">
                <a:latin typeface="Times New Roman" panose="02020603050405020304" pitchFamily="18" charset="0"/>
                <a:cs typeface="Times New Roman" panose="02020603050405020304" pitchFamily="18" charset="0"/>
              </a:rPr>
              <a:t>D. Ở </a:t>
            </a:r>
            <a:r>
              <a:rPr lang="en-US" sz="2800" dirty="0" err="1">
                <a:latin typeface="Times New Roman" panose="02020603050405020304" pitchFamily="18" charset="0"/>
                <a:cs typeface="Times New Roman" panose="02020603050405020304" pitchFamily="18" charset="0"/>
              </a:rPr>
              <a:t>tất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mọi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lứa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tuổi</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32" name="Oval 31"/>
          <p:cNvSpPr/>
          <p:nvPr/>
        </p:nvSpPr>
        <p:spPr>
          <a:xfrm>
            <a:off x="3276599" y="5444837"/>
            <a:ext cx="381000" cy="6953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45" name="Flowchart: Alternate Process 44"/>
          <p:cNvSpPr/>
          <p:nvPr/>
        </p:nvSpPr>
        <p:spPr>
          <a:xfrm>
            <a:off x="2971799" y="533400"/>
            <a:ext cx="6400800" cy="1219200"/>
          </a:xfrm>
          <a:prstGeom prst="flowChartAlternateProcess">
            <a:avLst/>
          </a:prstGeom>
        </p:spPr>
        <p:style>
          <a:lnRef idx="2">
            <a:schemeClr val="accent3"/>
          </a:lnRef>
          <a:fillRef idx="1">
            <a:schemeClr val="lt1"/>
          </a:fillRef>
          <a:effectRef idx="0">
            <a:schemeClr val="accent3"/>
          </a:effectRef>
          <a:fontRef idx="minor">
            <a:schemeClr val="dk1"/>
          </a:fontRef>
        </p:style>
        <p:txBody>
          <a:bodyPr rtlCol="0" anchor="ctr"/>
          <a:lstStyle/>
          <a:p>
            <a:pPr lvl="0" algn="ctr"/>
            <a:r>
              <a:rPr lang="en-US" sz="3200" b="1" u="sng" dirty="0" err="1">
                <a:solidFill>
                  <a:srgbClr val="C00000"/>
                </a:solidFill>
                <a:latin typeface="Times New Roman" panose="02020603050405020304" pitchFamily="18" charset="0"/>
                <a:cs typeface="Times New Roman" panose="02020603050405020304" pitchFamily="18" charset="0"/>
              </a:rPr>
              <a:t>Câu</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a:solidFill>
                  <a:srgbClr val="C00000"/>
                </a:solidFill>
                <a:latin typeface="Times New Roman" panose="02020603050405020304" pitchFamily="18" charset="0"/>
                <a:cs typeface="Times New Roman" panose="02020603050405020304" pitchFamily="18" charset="0"/>
              </a:rPr>
              <a:t>2</a:t>
            </a:r>
            <a:r>
              <a:rPr lang="en-US" sz="3200" b="1" u="sng">
                <a:solidFill>
                  <a:srgbClr val="C00000"/>
                </a:solidFill>
                <a:latin typeface="Times New Roman" panose="02020603050405020304" pitchFamily="18" charset="0"/>
                <a:cs typeface="Times New Roman" panose="02020603050405020304" pitchFamily="18" charset="0"/>
              </a:rPr>
              <a:t>: </a:t>
            </a:r>
            <a:endParaRPr lang="en-US" sz="3200" b="1" u="sng">
              <a:solidFill>
                <a:srgbClr val="C00000"/>
              </a:solidFill>
              <a:latin typeface="Times New Roman" panose="02020603050405020304" pitchFamily="18" charset="0"/>
              <a:cs typeface="Times New Roman" panose="02020603050405020304" pitchFamily="18" charset="0"/>
            </a:endParaRPr>
          </a:p>
          <a:p>
            <a:pPr lvl="0" algn="ctr"/>
            <a:r>
              <a:rPr lang="en-US" sz="3600">
                <a:latin typeface="Times New Roman" panose="02020603050405020304" pitchFamily="18" charset="0"/>
                <a:cs typeface="Times New Roman" panose="02020603050405020304" pitchFamily="18" charset="0"/>
              </a:rPr>
              <a:t>Một </a:t>
            </a:r>
            <a:r>
              <a:rPr lang="en-US" sz="3600" dirty="0" err="1">
                <a:latin typeface="Times New Roman" panose="02020603050405020304" pitchFamily="18" charset="0"/>
                <a:cs typeface="Times New Roman" panose="02020603050405020304" pitchFamily="18" charset="0"/>
              </a:rPr>
              <a:t>tình</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bạn</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tốt</a:t>
            </a:r>
            <a:r>
              <a:rPr lang="en-US" sz="3600" dirty="0">
                <a:latin typeface="Times New Roman" panose="02020603050405020304" pitchFamily="18" charset="0"/>
                <a:cs typeface="Times New Roman" panose="02020603050405020304" pitchFamily="18" charset="0"/>
              </a:rPr>
              <a:t> </a:t>
            </a:r>
            <a:r>
              <a:rPr lang="en-US" sz="3600" dirty="0" err="1">
                <a:latin typeface="Times New Roman" panose="02020603050405020304" pitchFamily="18" charset="0"/>
                <a:cs typeface="Times New Roman" panose="02020603050405020304" pitchFamily="18" charset="0"/>
              </a:rPr>
              <a:t>là</a:t>
            </a:r>
            <a:endParaRPr lang="en-US" sz="3600" dirty="0">
              <a:latin typeface="Times New Roman" panose="02020603050405020304" pitchFamily="18" charset="0"/>
              <a:cs typeface="Times New Roman" panose="02020603050405020304" pitchFamily="18" charset="0"/>
            </a:endParaRPr>
          </a:p>
        </p:txBody>
      </p:sp>
      <p:sp>
        <p:nvSpPr>
          <p:cNvPr id="46" name="Flowchart: Alternate Process 45"/>
          <p:cNvSpPr/>
          <p:nvPr/>
        </p:nvSpPr>
        <p:spPr>
          <a:xfrm>
            <a:off x="2819401" y="2133600"/>
            <a:ext cx="7086599" cy="914400"/>
          </a:xfrm>
          <a:prstGeom prst="flowChartAlternateProcess">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2800" dirty="0">
                <a:latin typeface="Times New Roman" panose="02020603050405020304" pitchFamily="18" charset="0"/>
                <a:cs typeface="Times New Roman" panose="02020603050405020304" pitchFamily="18" charset="0"/>
              </a:rPr>
              <a:t>A.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gánh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vác</a:t>
            </a:r>
            <a:r>
              <a:rPr lang="en-US" sz="2800" dirty="0">
                <a:latin typeface="Times New Roman" panose="02020603050405020304" pitchFamily="18" charset="0"/>
                <a:cs typeface="Times New Roman" panose="02020603050405020304" pitchFamily="18" charset="0"/>
              </a:rPr>
              <a:t>, chia </a:t>
            </a:r>
            <a:r>
              <a:rPr lang="en-US" sz="2800" dirty="0" err="1">
                <a:latin typeface="Times New Roman" panose="02020603050405020304" pitchFamily="18" charset="0"/>
                <a:cs typeface="Times New Roman" panose="02020603050405020304" pitchFamily="18" charset="0"/>
              </a:rPr>
              <a:t>sẻ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vươn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hoài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lý</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tưởng</a:t>
            </a:r>
            <a:r>
              <a:rPr lang="en-US" sz="2800"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
        <p:nvSpPr>
          <p:cNvPr id="47" name="Flowchart: Alternate Process 46"/>
          <p:cNvSpPr/>
          <p:nvPr/>
        </p:nvSpPr>
        <p:spPr>
          <a:xfrm>
            <a:off x="2819400" y="3200400"/>
            <a:ext cx="7086600" cy="838200"/>
          </a:xfrm>
          <a:prstGeom prst="flowChartAlternateProcess">
            <a:avLst/>
          </a:prstGeom>
        </p:spPr>
        <p:style>
          <a:lnRef idx="2">
            <a:schemeClr val="accent3"/>
          </a:lnRef>
          <a:fillRef idx="1">
            <a:schemeClr val="lt1"/>
          </a:fillRef>
          <a:effectRef idx="0">
            <a:schemeClr val="accent3"/>
          </a:effectRef>
          <a:fontRef idx="minor">
            <a:schemeClr val="dk1"/>
          </a:fontRef>
        </p:style>
        <p:txBody>
          <a:bodyPr rtlCol="0" anchor="ctr"/>
          <a:lstStyle/>
          <a:p>
            <a:r>
              <a:rPr lang="en-US" sz="2800" dirty="0">
                <a:latin typeface="Times New Roman" panose="02020603050405020304" pitchFamily="18" charset="0"/>
                <a:cs typeface="Times New Roman" panose="02020603050405020304" pitchFamily="18" charset="0"/>
              </a:rPr>
              <a:t>B. </a:t>
            </a:r>
            <a:r>
              <a:rPr lang="en-US" sz="2800" dirty="0" err="1">
                <a:latin typeface="Times New Roman" panose="02020603050405020304" pitchFamily="18" charset="0"/>
                <a:cs typeface="Times New Roman" panose="02020603050405020304" pitchFamily="18" charset="0"/>
              </a:rPr>
              <a:t>bao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khuyết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điểm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nhau</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48" name="Flowchart: Alternate Process 47"/>
          <p:cNvSpPr/>
          <p:nvPr/>
        </p:nvSpPr>
        <p:spPr>
          <a:xfrm>
            <a:off x="2819400" y="4191000"/>
            <a:ext cx="7086601" cy="838200"/>
          </a:xfrm>
          <a:prstGeom prst="flowChartAlternateProcess">
            <a:avLst/>
          </a:prstGeom>
        </p:spPr>
        <p:style>
          <a:lnRef idx="2">
            <a:schemeClr val="accent2"/>
          </a:lnRef>
          <a:fillRef idx="1">
            <a:schemeClr val="lt1"/>
          </a:fillRef>
          <a:effectRef idx="0">
            <a:schemeClr val="accent2"/>
          </a:effectRef>
          <a:fontRef idx="minor">
            <a:schemeClr val="dk1"/>
          </a:fontRef>
        </p:style>
        <p:txBody>
          <a:bodyPr rtlCol="0" anchor="ctr"/>
          <a:lstStyle/>
          <a:p>
            <a:r>
              <a:rPr lang="en-US" sz="2800" dirty="0">
                <a:latin typeface="Times New Roman" panose="02020603050405020304" pitchFamily="18" charset="0"/>
                <a:cs typeface="Times New Roman" panose="02020603050405020304" pitchFamily="18" charset="0"/>
              </a:rPr>
              <a:t>C. </a:t>
            </a:r>
            <a:r>
              <a:rPr lang="en-US" sz="2800" dirty="0" err="1">
                <a:latin typeface="Times New Roman" panose="02020603050405020304" pitchFamily="18" charset="0"/>
                <a:cs typeface="Times New Roman" panose="02020603050405020304" pitchFamily="18" charset="0"/>
              </a:rPr>
              <a:t>c</a:t>
            </a:r>
            <a:r>
              <a:rPr lang="en-US" sz="2800" dirty="0" err="1">
                <a:latin typeface="Times New Roman" panose="02020603050405020304" pitchFamily="18" charset="0"/>
                <a:cs typeface="Times New Roman" panose="02020603050405020304" pitchFamily="18" charset="0"/>
              </a:rPr>
              <a:t>ả</a:t>
            </a:r>
            <a:r>
              <a:rPr lang="en-US" sz="2800" dirty="0">
                <a:latin typeface="Times New Roman" panose="02020603050405020304" pitchFamily="18" charset="0"/>
                <a:cs typeface="Times New Roman" panose="02020603050405020304" pitchFamily="18" charset="0"/>
              </a:rPr>
              <a:t> A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B </a:t>
            </a:r>
            <a:r>
              <a:rPr lang="en-US" sz="2800" dirty="0" err="1">
                <a:latin typeface="Times New Roman" panose="02020603050405020304" pitchFamily="18" charset="0"/>
                <a:cs typeface="Times New Roman" panose="02020603050405020304" pitchFamily="18" charset="0"/>
              </a:rPr>
              <a:t>đều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sai</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49" name="Flowchart: Alternate Process 48"/>
          <p:cNvSpPr/>
          <p:nvPr/>
        </p:nvSpPr>
        <p:spPr>
          <a:xfrm>
            <a:off x="2819400" y="5334000"/>
            <a:ext cx="7086601" cy="838200"/>
          </a:xfrm>
          <a:prstGeom prst="flowChartAlternateProcess">
            <a:avLst/>
          </a:prstGeom>
        </p:spPr>
        <p:style>
          <a:lnRef idx="2">
            <a:schemeClr val="accent5"/>
          </a:lnRef>
          <a:fillRef idx="1">
            <a:schemeClr val="lt1"/>
          </a:fillRef>
          <a:effectRef idx="0">
            <a:schemeClr val="accent5"/>
          </a:effectRef>
          <a:fontRef idx="minor">
            <a:schemeClr val="dk1"/>
          </a:fontRef>
        </p:style>
        <p:txBody>
          <a:bodyPr rtlCol="0" anchor="ctr"/>
          <a:lstStyle/>
          <a:p>
            <a:r>
              <a:rPr lang="en-US" sz="2800" dirty="0">
                <a:latin typeface="Times New Roman" panose="02020603050405020304" pitchFamily="18" charset="0"/>
                <a:cs typeface="Times New Roman" panose="02020603050405020304" pitchFamily="18" charset="0"/>
              </a:rPr>
              <a:t>D. </a:t>
            </a:r>
            <a:r>
              <a:rPr lang="en-US" sz="2800" dirty="0" err="1">
                <a:latin typeface="Times New Roman" panose="02020603050405020304" pitchFamily="18" charset="0"/>
                <a:cs typeface="Times New Roman" panose="02020603050405020304" pitchFamily="18" charset="0"/>
              </a:rPr>
              <a:t>c</a:t>
            </a:r>
            <a:r>
              <a:rPr lang="en-US" sz="2800" dirty="0" err="1">
                <a:latin typeface="Times New Roman" panose="02020603050405020304" pitchFamily="18" charset="0"/>
                <a:cs typeface="Times New Roman" panose="02020603050405020304" pitchFamily="18" charset="0"/>
              </a:rPr>
              <a:t>ả</a:t>
            </a:r>
            <a:r>
              <a:rPr lang="en-US" sz="2800" dirty="0">
                <a:latin typeface="Times New Roman" panose="02020603050405020304" pitchFamily="18" charset="0"/>
                <a:cs typeface="Times New Roman" panose="02020603050405020304" pitchFamily="18" charset="0"/>
              </a:rPr>
              <a:t> A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B </a:t>
            </a:r>
            <a:r>
              <a:rPr lang="en-US" sz="2800" dirty="0" err="1">
                <a:latin typeface="Times New Roman" panose="02020603050405020304" pitchFamily="18" charset="0"/>
                <a:cs typeface="Times New Roman" panose="02020603050405020304" pitchFamily="18" charset="0"/>
              </a:rPr>
              <a:t>đều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đúng</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50" name="Oval 49"/>
          <p:cNvSpPr/>
          <p:nvPr/>
        </p:nvSpPr>
        <p:spPr>
          <a:xfrm>
            <a:off x="2912920" y="2133600"/>
            <a:ext cx="381000" cy="6953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barn(inVertical)">
                                      <p:cBhvr>
                                        <p:cTn id="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1" name="Rounded Rectangle 20"/>
          <p:cNvSpPr/>
          <p:nvPr/>
        </p:nvSpPr>
        <p:spPr>
          <a:xfrm>
            <a:off x="3581400" y="457200"/>
            <a:ext cx="6400800" cy="1524000"/>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US" sz="3200" b="1" u="sng" dirty="0" err="1">
                <a:solidFill>
                  <a:srgbClr val="FF0000"/>
                </a:solidFill>
                <a:latin typeface="Times New Roman" panose="02020603050405020304" pitchFamily="18" charset="0"/>
                <a:cs typeface="Times New Roman" panose="02020603050405020304" pitchFamily="18" charset="0"/>
              </a:rPr>
              <a:t>Câu</a:t>
            </a:r>
            <a:r>
              <a:rPr lang="en-US" sz="3200" b="1" u="sng" dirty="0">
                <a:solidFill>
                  <a:srgbClr val="FF0000"/>
                </a:solidFill>
                <a:latin typeface="Times New Roman" panose="02020603050405020304" pitchFamily="18" charset="0"/>
                <a:cs typeface="Times New Roman" panose="02020603050405020304" pitchFamily="18" charset="0"/>
              </a:rPr>
              <a:t> 3</a:t>
            </a:r>
            <a:r>
              <a:rPr lang="en-US" sz="3200" b="1" u="sng">
                <a:solidFill>
                  <a:srgbClr val="FF0000"/>
                </a:solidFill>
                <a:latin typeface="Times New Roman" panose="02020603050405020304" pitchFamily="18" charset="0"/>
                <a:cs typeface="Times New Roman" panose="02020603050405020304" pitchFamily="18" charset="0"/>
              </a:rPr>
              <a:t>:</a:t>
            </a:r>
            <a:r>
              <a:rPr lang="en-US" sz="3200" b="1">
                <a:solidFill>
                  <a:srgbClr val="FF0000"/>
                </a:solidFill>
                <a:latin typeface="Times New Roman" panose="02020603050405020304" pitchFamily="18" charset="0"/>
                <a:cs typeface="Times New Roman" panose="02020603050405020304" pitchFamily="18" charset="0"/>
              </a:rPr>
              <a:t> </a:t>
            </a:r>
            <a:endParaRPr lang="en-US" sz="3200" b="1">
              <a:solidFill>
                <a:srgbClr val="FF0000"/>
              </a:solidFill>
              <a:latin typeface="Times New Roman" panose="02020603050405020304" pitchFamily="18" charset="0"/>
              <a:cs typeface="Times New Roman" panose="02020603050405020304" pitchFamily="18" charset="0"/>
            </a:endParaRPr>
          </a:p>
          <a:p>
            <a:pPr algn="ctr"/>
            <a:r>
              <a:rPr lang="en-US" sz="2800">
                <a:solidFill>
                  <a:schemeClr val="tx1"/>
                </a:solidFill>
                <a:latin typeface="Times New Roman" panose="02020603050405020304" pitchFamily="18" charset="0"/>
                <a:cs typeface="Times New Roman" panose="02020603050405020304" pitchFamily="18" charset="0"/>
              </a:rPr>
              <a:t>Để </a:t>
            </a:r>
            <a:r>
              <a:rPr lang="en-US" sz="2800" dirty="0" err="1">
                <a:solidFill>
                  <a:schemeClr val="tx1"/>
                </a:solidFill>
                <a:latin typeface="Times New Roman" panose="02020603050405020304" pitchFamily="18" charset="0"/>
                <a:cs typeface="Times New Roman" panose="02020603050405020304" pitchFamily="18" charset="0"/>
              </a:rPr>
              <a:t>ngăn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chặn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bạo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lực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học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đường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em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phải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làm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gì</a:t>
            </a:r>
            <a:r>
              <a:rPr lang="en-US" sz="2800" dirty="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22" name="Rounded Rectangle 21"/>
          <p:cNvSpPr/>
          <p:nvPr/>
        </p:nvSpPr>
        <p:spPr>
          <a:xfrm>
            <a:off x="3581400" y="2205519"/>
            <a:ext cx="6705600" cy="365067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marL="514350" indent="-514350">
              <a:buAutoNum type="alphaUcPeriod"/>
            </a:pPr>
            <a:r>
              <a:rPr lang="en-US" sz="2800" dirty="0" err="1">
                <a:solidFill>
                  <a:schemeClr val="tx1"/>
                </a:solidFill>
                <a:latin typeface="Times New Roman" panose="02020603050405020304" pitchFamily="18" charset="0"/>
                <a:cs typeface="Times New Roman" panose="02020603050405020304" pitchFamily="18" charset="0"/>
              </a:rPr>
              <a:t>Tuyên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truyền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bạn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bè</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gia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đình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về</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tác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hại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hậu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quả</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của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bạo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lực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học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đường</a:t>
            </a:r>
            <a:r>
              <a:rPr lang="en-US" sz="2800" dirty="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a:p>
            <a:pPr marL="514350" indent="-514350">
              <a:buAutoNum type="alphaUcPeriod"/>
            </a:pPr>
            <a:r>
              <a:rPr lang="en-US" sz="2800" dirty="0" err="1">
                <a:solidFill>
                  <a:schemeClr val="tx1"/>
                </a:solidFill>
                <a:latin typeface="Times New Roman" panose="02020603050405020304" pitchFamily="18" charset="0"/>
                <a:cs typeface="Times New Roman" panose="02020603050405020304" pitchFamily="18" charset="0"/>
              </a:rPr>
              <a:t>Xây</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dựng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mối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quan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hệ</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gắn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bó</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giữa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bạn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bè</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và</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nhà</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trường</a:t>
            </a:r>
            <a:r>
              <a:rPr lang="en-US" sz="2800" dirty="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a:p>
            <a:pPr marL="514350" indent="-514350">
              <a:buAutoNum type="alphaUcPeriod"/>
            </a:pPr>
            <a:r>
              <a:rPr lang="en-US" sz="2800" dirty="0" err="1">
                <a:solidFill>
                  <a:schemeClr val="tx1"/>
                </a:solidFill>
                <a:latin typeface="Times New Roman" panose="02020603050405020304" pitchFamily="18" charset="0"/>
                <a:cs typeface="Times New Roman" panose="02020603050405020304" pitchFamily="18" charset="0"/>
              </a:rPr>
              <a:t>Lên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án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đấu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tranh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chống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bạo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lực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học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đường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bằng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các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biện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pháp</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cần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thiết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phù</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hợp</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với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khả</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năng</a:t>
            </a:r>
            <a:r>
              <a:rPr lang="en-US" sz="2800" dirty="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a:p>
            <a:pPr marL="514350" indent="-514350">
              <a:buAutoNum type="alphaUcPeriod"/>
            </a:pPr>
            <a:r>
              <a:rPr lang="en-US" sz="2800" dirty="0" err="1">
                <a:solidFill>
                  <a:schemeClr val="tx1"/>
                </a:solidFill>
                <a:latin typeface="Times New Roman" panose="02020603050405020304" pitchFamily="18" charset="0"/>
                <a:cs typeface="Times New Roman" panose="02020603050405020304" pitchFamily="18" charset="0"/>
              </a:rPr>
              <a:t>Tất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cả</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các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việc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làm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nêu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trên</a:t>
            </a:r>
            <a:r>
              <a:rPr lang="en-US" sz="2800" dirty="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23" name="Oval 22"/>
          <p:cNvSpPr/>
          <p:nvPr/>
        </p:nvSpPr>
        <p:spPr>
          <a:xfrm>
            <a:off x="3744195" y="5257801"/>
            <a:ext cx="381000" cy="6953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7" name="Rounded Rectangle 6"/>
          <p:cNvSpPr/>
          <p:nvPr/>
        </p:nvSpPr>
        <p:spPr>
          <a:xfrm>
            <a:off x="3276600" y="609600"/>
            <a:ext cx="6477000" cy="17526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lvl="0" algn="ctr"/>
            <a:r>
              <a:rPr lang="en-US" sz="3600" b="1" u="sng" dirty="0" err="1">
                <a:solidFill>
                  <a:srgbClr val="FF0000"/>
                </a:solidFill>
                <a:latin typeface="Times New Roman" panose="02020603050405020304" pitchFamily="18" charset="0"/>
                <a:cs typeface="Times New Roman" panose="02020603050405020304" pitchFamily="18" charset="0"/>
              </a:rPr>
              <a:t>Câu</a:t>
            </a:r>
            <a:r>
              <a:rPr lang="en-US" sz="3600" b="1" u="sng" dirty="0">
                <a:solidFill>
                  <a:srgbClr val="FF0000"/>
                </a:solidFill>
                <a:latin typeface="Times New Roman" panose="02020603050405020304" pitchFamily="18" charset="0"/>
                <a:cs typeface="Times New Roman" panose="02020603050405020304" pitchFamily="18" charset="0"/>
              </a:rPr>
              <a:t> </a:t>
            </a:r>
            <a:r>
              <a:rPr lang="en-US" sz="3600" b="1" u="sng" dirty="0">
                <a:solidFill>
                  <a:srgbClr val="FF0000"/>
                </a:solidFill>
                <a:latin typeface="Times New Roman" panose="02020603050405020304" pitchFamily="18" charset="0"/>
                <a:cs typeface="Times New Roman" panose="02020603050405020304" pitchFamily="18" charset="0"/>
              </a:rPr>
              <a:t>4:</a:t>
            </a:r>
            <a:endParaRPr lang="en-US" sz="3600" b="1" u="sng" dirty="0">
              <a:solidFill>
                <a:srgbClr val="FF0000"/>
              </a:solidFill>
              <a:latin typeface="Times New Roman" panose="02020603050405020304" pitchFamily="18" charset="0"/>
              <a:cs typeface="Times New Roman" panose="02020603050405020304" pitchFamily="18" charset="0"/>
            </a:endParaRPr>
          </a:p>
          <a:p>
            <a:pPr algn="ctr"/>
            <a:r>
              <a:rPr lang="en-US" sz="3600" dirty="0" err="1">
                <a:solidFill>
                  <a:schemeClr val="tx1"/>
                </a:solidFill>
                <a:latin typeface="Times New Roman" panose="02020603050405020304" pitchFamily="18" charset="0"/>
                <a:cs typeface="Times New Roman" panose="02020603050405020304" pitchFamily="18" charset="0"/>
              </a:rPr>
              <a:t>Đặc</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điểm</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cơ</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bản</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của</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tình</a:t>
            </a:r>
            <a:r>
              <a:rPr lang="en-US" sz="3600" dirty="0">
                <a:solidFill>
                  <a:schemeClr val="tx1"/>
                </a:solidFill>
                <a:latin typeface="Times New Roman" panose="02020603050405020304" pitchFamily="18" charset="0"/>
                <a:cs typeface="Times New Roman" panose="02020603050405020304" pitchFamily="18" charset="0"/>
              </a:rPr>
              <a:t> </a:t>
            </a:r>
            <a:r>
              <a:rPr lang="en-US" sz="3600" dirty="0" err="1">
                <a:solidFill>
                  <a:schemeClr val="tx1"/>
                </a:solidFill>
                <a:latin typeface="Times New Roman" panose="02020603050405020304" pitchFamily="18" charset="0"/>
                <a:cs typeface="Times New Roman" panose="02020603050405020304" pitchFamily="18" charset="0"/>
              </a:rPr>
              <a:t>bạn</a:t>
            </a:r>
            <a:r>
              <a:rPr lang="en-US" sz="3600" dirty="0">
                <a:solidFill>
                  <a:schemeClr val="tx1"/>
                </a:solidFill>
                <a:latin typeface="Times New Roman" panose="02020603050405020304" pitchFamily="18" charset="0"/>
                <a:cs typeface="Times New Roman" panose="02020603050405020304" pitchFamily="18" charset="0"/>
              </a:rPr>
              <a:t>?</a:t>
            </a:r>
            <a:endParaRPr lang="en-US" sz="3600" dirty="0">
              <a:solidFill>
                <a:schemeClr val="tx1"/>
              </a:solidFill>
              <a:latin typeface="Times New Roman" panose="02020603050405020304" pitchFamily="18" charset="0"/>
              <a:cs typeface="Times New Roman" panose="02020603050405020304" pitchFamily="18" charset="0"/>
            </a:endParaRPr>
          </a:p>
        </p:txBody>
      </p:sp>
      <p:sp>
        <p:nvSpPr>
          <p:cNvPr id="8" name="Rounded Rectangle 7"/>
          <p:cNvSpPr/>
          <p:nvPr/>
        </p:nvSpPr>
        <p:spPr>
          <a:xfrm>
            <a:off x="3352800" y="2438400"/>
            <a:ext cx="6553200" cy="8382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sz="3200" dirty="0">
                <a:latin typeface="Times New Roman" panose="02020603050405020304" pitchFamily="18" charset="0"/>
                <a:cs typeface="Times New Roman" panose="02020603050405020304" pitchFamily="18" charset="0"/>
              </a:rPr>
              <a:t>A. </a:t>
            </a:r>
            <a:r>
              <a:rPr lang="en-US" sz="3200" dirty="0" err="1">
                <a:latin typeface="Times New Roman" panose="02020603050405020304" pitchFamily="18" charset="0"/>
                <a:cs typeface="Times New Roman" panose="02020603050405020304" pitchFamily="18" charset="0"/>
              </a:rPr>
              <a:t>Bình</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đẳng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tôn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trọng</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lẫn</a:t>
            </a:r>
            <a:r>
              <a:rPr lang="en-US" sz="3200" dirty="0">
                <a:latin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cs typeface="Times New Roman" panose="02020603050405020304" pitchFamily="18" charset="0"/>
              </a:rPr>
              <a:t>nhau</a:t>
            </a:r>
            <a:r>
              <a:rPr lang="en-US" sz="3200" dirty="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
        <p:nvSpPr>
          <p:cNvPr id="9" name="Rounded Rectangle 8"/>
          <p:cNvSpPr/>
          <p:nvPr/>
        </p:nvSpPr>
        <p:spPr>
          <a:xfrm>
            <a:off x="3352800" y="3429000"/>
            <a:ext cx="6553200" cy="83820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r>
              <a:rPr lang="en-US" sz="2800" dirty="0">
                <a:latin typeface="Times New Roman" panose="02020603050405020304" pitchFamily="18" charset="0"/>
                <a:cs typeface="Times New Roman" panose="02020603050405020304" pitchFamily="18" charset="0"/>
              </a:rPr>
              <a:t>B. </a:t>
            </a:r>
            <a:r>
              <a:rPr lang="en-US" sz="2800" dirty="0" err="1">
                <a:latin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sắc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nhau</a:t>
            </a:r>
            <a:endParaRPr lang="en-US" sz="2800" dirty="0">
              <a:latin typeface="Times New Roman" panose="02020603050405020304" pitchFamily="18" charset="0"/>
              <a:cs typeface="Times New Roman" panose="02020603050405020304" pitchFamily="18" charset="0"/>
            </a:endParaRPr>
          </a:p>
        </p:txBody>
      </p:sp>
      <p:sp>
        <p:nvSpPr>
          <p:cNvPr id="10" name="Rounded Rectangle 9"/>
          <p:cNvSpPr/>
          <p:nvPr/>
        </p:nvSpPr>
        <p:spPr>
          <a:xfrm>
            <a:off x="3352800" y="4419600"/>
            <a:ext cx="6553200" cy="8382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sz="2800" dirty="0">
                <a:latin typeface="Times New Roman" panose="02020603050405020304" pitchFamily="18" charset="0"/>
                <a:cs typeface="Times New Roman" panose="02020603050405020304" pitchFamily="18" charset="0"/>
              </a:rPr>
              <a:t>C.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quyến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luyến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sắc</a:t>
            </a:r>
            <a:endParaRPr lang="en-US" sz="2800" dirty="0">
              <a:latin typeface="Times New Roman" panose="02020603050405020304" pitchFamily="18" charset="0"/>
              <a:cs typeface="Times New Roman" panose="02020603050405020304" pitchFamily="18" charset="0"/>
            </a:endParaRPr>
          </a:p>
        </p:txBody>
      </p:sp>
      <p:sp>
        <p:nvSpPr>
          <p:cNvPr id="11" name="Rounded Rectangle 10"/>
          <p:cNvSpPr/>
          <p:nvPr/>
        </p:nvSpPr>
        <p:spPr>
          <a:xfrm>
            <a:off x="3352800" y="5379027"/>
            <a:ext cx="6553200" cy="869373"/>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sz="2800" dirty="0">
                <a:latin typeface="Times New Roman" panose="02020603050405020304" pitchFamily="18" charset="0"/>
                <a:cs typeface="Times New Roman" panose="02020603050405020304" pitchFamily="18" charset="0"/>
              </a:rPr>
              <a:t>D. </a:t>
            </a:r>
            <a:r>
              <a:rPr lang="en-US" sz="2800" dirty="0" err="1">
                <a:latin typeface="Times New Roman" panose="02020603050405020304" pitchFamily="18" charset="0"/>
                <a:cs typeface="Times New Roman" panose="02020603050405020304" pitchFamily="18" charset="0"/>
              </a:rPr>
              <a:t>cả</a:t>
            </a:r>
            <a:r>
              <a:rPr lang="en-US" sz="2800" dirty="0">
                <a:latin typeface="Times New Roman" panose="02020603050405020304" pitchFamily="18" charset="0"/>
                <a:cs typeface="Times New Roman" panose="02020603050405020304" pitchFamily="18" charset="0"/>
              </a:rPr>
              <a:t> A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B  </a:t>
            </a:r>
            <a:endParaRPr lang="en-US" sz="2800" dirty="0">
              <a:latin typeface="Times New Roman" panose="02020603050405020304" pitchFamily="18" charset="0"/>
              <a:cs typeface="Times New Roman" panose="02020603050405020304" pitchFamily="18" charset="0"/>
            </a:endParaRPr>
          </a:p>
        </p:txBody>
      </p:sp>
      <p:sp>
        <p:nvSpPr>
          <p:cNvPr id="29" name="Oval 28"/>
          <p:cNvSpPr/>
          <p:nvPr/>
        </p:nvSpPr>
        <p:spPr>
          <a:xfrm>
            <a:off x="3439391" y="5565250"/>
            <a:ext cx="3810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barn(inVertical)">
                                      <p:cBhvr>
                                        <p:cTn id="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5" name="Flowchart: Alternate Process 4"/>
          <p:cNvSpPr/>
          <p:nvPr/>
        </p:nvSpPr>
        <p:spPr>
          <a:xfrm>
            <a:off x="3415146" y="381000"/>
            <a:ext cx="6719455" cy="1524000"/>
          </a:xfrm>
          <a:prstGeom prst="flowChartAlternateProcess">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3200" b="1" u="sng" dirty="0" err="1">
                <a:solidFill>
                  <a:srgbClr val="C00000"/>
                </a:solidFill>
                <a:latin typeface="Times New Roman" panose="02020603050405020304" pitchFamily="18" charset="0"/>
                <a:cs typeface="Times New Roman" panose="02020603050405020304" pitchFamily="18" charset="0"/>
              </a:rPr>
              <a:t>Câu</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a:solidFill>
                  <a:srgbClr val="C00000"/>
                </a:solidFill>
                <a:latin typeface="Times New Roman" panose="02020603050405020304" pitchFamily="18" charset="0"/>
                <a:cs typeface="Times New Roman" panose="02020603050405020304" pitchFamily="18" charset="0"/>
              </a:rPr>
              <a:t>5:</a:t>
            </a:r>
            <a:endParaRPr lang="en-US" sz="3200" b="1" u="sng" dirty="0">
              <a:solidFill>
                <a:srgbClr val="C00000"/>
              </a:solidFill>
              <a:latin typeface="Times New Roman" panose="02020603050405020304" pitchFamily="18" charset="0"/>
              <a:cs typeface="Times New Roman" panose="02020603050405020304" pitchFamily="18" charset="0"/>
            </a:endParaRPr>
          </a:p>
          <a:p>
            <a:pPr algn="ctr"/>
            <a:r>
              <a:rPr lang="en-US" sz="3200" b="1" dirty="0" err="1">
                <a:latin typeface="Times New Roman" panose="02020603050405020304" pitchFamily="18" charset="0"/>
                <a:cs typeface="Times New Roman" panose="02020603050405020304" pitchFamily="18" charset="0"/>
              </a:rPr>
              <a:t>Bạo</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lực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học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đường</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gây</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ra</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tác</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hại</a:t>
            </a:r>
            <a:r>
              <a:rPr lang="en-US" sz="3200" b="1" dirty="0">
                <a:latin typeface="Times New Roman" panose="02020603050405020304" pitchFamily="18" charset="0"/>
                <a:cs typeface="Times New Roman" panose="02020603050405020304" pitchFamily="18" charset="0"/>
              </a:rPr>
              <a:t> </a:t>
            </a:r>
            <a:r>
              <a:rPr lang="en-US" sz="3200" b="1" dirty="0" err="1">
                <a:latin typeface="Times New Roman" panose="02020603050405020304" pitchFamily="18" charset="0"/>
                <a:cs typeface="Times New Roman" panose="02020603050405020304" pitchFamily="18" charset="0"/>
              </a:rPr>
              <a:t>gì</a:t>
            </a:r>
            <a:r>
              <a:rPr lang="en-US" sz="3200" b="1" dirty="0">
                <a:latin typeface="Times New Roman" panose="02020603050405020304" pitchFamily="18" charset="0"/>
                <a:cs typeface="Times New Roman" panose="02020603050405020304" pitchFamily="18" charset="0"/>
              </a:rPr>
              <a:t>?</a:t>
            </a:r>
            <a:endParaRPr lang="en-US" sz="3200" b="1" dirty="0">
              <a:latin typeface="Times New Roman" panose="02020603050405020304" pitchFamily="18" charset="0"/>
              <a:cs typeface="Times New Roman" panose="02020603050405020304" pitchFamily="18" charset="0"/>
            </a:endParaRPr>
          </a:p>
        </p:txBody>
      </p:sp>
      <p:sp>
        <p:nvSpPr>
          <p:cNvPr id="8" name="Flowchart: Alternate Process 7"/>
          <p:cNvSpPr/>
          <p:nvPr/>
        </p:nvSpPr>
        <p:spPr>
          <a:xfrm>
            <a:off x="3429000" y="1905000"/>
            <a:ext cx="6477000" cy="914400"/>
          </a:xfrm>
          <a:prstGeom prst="flowChartAlternateProcess">
            <a:avLst/>
          </a:prstGeom>
        </p:spPr>
        <p:style>
          <a:lnRef idx="2">
            <a:schemeClr val="accent1"/>
          </a:lnRef>
          <a:fillRef idx="1">
            <a:schemeClr val="lt1"/>
          </a:fillRef>
          <a:effectRef idx="0">
            <a:schemeClr val="accent1"/>
          </a:effectRef>
          <a:fontRef idx="minor">
            <a:schemeClr val="dk1"/>
          </a:fontRef>
        </p:style>
        <p:txBody>
          <a:bodyPr rtlCol="0" anchor="ctr"/>
          <a:lstStyle/>
          <a:p>
            <a:pPr lvl="0"/>
            <a:r>
              <a:rPr lang="en-US" sz="2800" dirty="0">
                <a:solidFill>
                  <a:schemeClr val="tx1"/>
                </a:solidFill>
                <a:latin typeface="Times New Roman" panose="02020603050405020304" pitchFamily="18" charset="0"/>
                <a:cs typeface="Times New Roman" panose="02020603050405020304" pitchFamily="18" charset="0"/>
              </a:rPr>
              <a:t>A. </a:t>
            </a:r>
            <a:r>
              <a:rPr lang="en-US" sz="2800" dirty="0" err="1">
                <a:solidFill>
                  <a:schemeClr val="tx1"/>
                </a:solidFill>
                <a:latin typeface="Times New Roman" panose="02020603050405020304" pitchFamily="18" charset="0"/>
                <a:cs typeface="Times New Roman" panose="02020603050405020304" pitchFamily="18" charset="0"/>
              </a:rPr>
              <a:t>Gây</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ra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tổn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thương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về</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thân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thể</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và</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tâm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lý</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của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nạn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nhân</a:t>
            </a:r>
            <a:r>
              <a:rPr lang="en-US" sz="2800" dirty="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9" name="Flowchart: Alternate Process 8"/>
          <p:cNvSpPr/>
          <p:nvPr/>
        </p:nvSpPr>
        <p:spPr>
          <a:xfrm>
            <a:off x="3429000" y="2895601"/>
            <a:ext cx="6477000" cy="1073727"/>
          </a:xfrm>
          <a:prstGeom prst="flowChartAlternateProcess">
            <a:avLst/>
          </a:prstGeom>
        </p:spPr>
        <p:style>
          <a:lnRef idx="2">
            <a:schemeClr val="accent2"/>
          </a:lnRef>
          <a:fillRef idx="1">
            <a:schemeClr val="lt1"/>
          </a:fillRef>
          <a:effectRef idx="0">
            <a:schemeClr val="accent2"/>
          </a:effectRef>
          <a:fontRef idx="minor">
            <a:schemeClr val="dk1"/>
          </a:fontRef>
        </p:style>
        <p:txBody>
          <a:bodyPr rtlCol="0" anchor="ctr"/>
          <a:lstStyle/>
          <a:p>
            <a:r>
              <a:rPr lang="en-US" sz="2800" dirty="0">
                <a:solidFill>
                  <a:schemeClr val="tx1"/>
                </a:solidFill>
                <a:latin typeface="Times New Roman" panose="02020603050405020304" pitchFamily="18" charset="0"/>
                <a:cs typeface="Times New Roman" panose="02020603050405020304" pitchFamily="18" charset="0"/>
              </a:rPr>
              <a:t>B. </a:t>
            </a:r>
            <a:r>
              <a:rPr lang="en-US" sz="2800" dirty="0" err="1">
                <a:solidFill>
                  <a:schemeClr val="tx1"/>
                </a:solidFill>
                <a:latin typeface="Times New Roman" panose="02020603050405020304" pitchFamily="18" charset="0"/>
                <a:cs typeface="Times New Roman" panose="02020603050405020304" pitchFamily="18" charset="0"/>
              </a:rPr>
              <a:t>Tạo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ra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sự</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phát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triển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nhân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cách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lệch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lạc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trong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học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sinh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sinh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viên</a:t>
            </a:r>
            <a:r>
              <a:rPr lang="en-US" sz="2800" dirty="0">
                <a:solidFill>
                  <a:schemeClr val="tx1"/>
                </a:solidFill>
                <a:latin typeface="Times New Roman" panose="02020603050405020304" pitchFamily="18" charset="0"/>
                <a:cs typeface="Times New Roman" panose="02020603050405020304" pitchFamily="18" charset="0"/>
              </a:rPr>
              <a:t>. </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11" name="Flowchart: Alternate Process 10"/>
          <p:cNvSpPr/>
          <p:nvPr/>
        </p:nvSpPr>
        <p:spPr>
          <a:xfrm>
            <a:off x="3429000" y="4031674"/>
            <a:ext cx="6477000" cy="997528"/>
          </a:xfrm>
          <a:prstGeom prst="flowChartAlternateProcess">
            <a:avLst/>
          </a:prstGeom>
        </p:spPr>
        <p:style>
          <a:lnRef idx="2">
            <a:schemeClr val="accent4"/>
          </a:lnRef>
          <a:fillRef idx="1">
            <a:schemeClr val="lt1"/>
          </a:fillRef>
          <a:effectRef idx="0">
            <a:schemeClr val="accent4"/>
          </a:effectRef>
          <a:fontRef idx="minor">
            <a:schemeClr val="dk1"/>
          </a:fontRef>
        </p:style>
        <p:txBody>
          <a:bodyPr rtlCol="0" anchor="ctr"/>
          <a:lstStyle/>
          <a:p>
            <a:pPr algn="just"/>
            <a:r>
              <a:rPr lang="en-US" sz="2800" dirty="0">
                <a:solidFill>
                  <a:schemeClr val="tx1"/>
                </a:solidFill>
                <a:latin typeface="Times New Roman" panose="02020603050405020304" pitchFamily="18" charset="0"/>
                <a:cs typeface="Times New Roman" panose="02020603050405020304" pitchFamily="18" charset="0"/>
              </a:rPr>
              <a:t>C. </a:t>
            </a:r>
            <a:r>
              <a:rPr lang="en-US" sz="2800" dirty="0" err="1">
                <a:solidFill>
                  <a:schemeClr val="tx1"/>
                </a:solidFill>
                <a:latin typeface="Times New Roman" panose="02020603050405020304" pitchFamily="18" charset="0"/>
                <a:cs typeface="Times New Roman" panose="02020603050405020304" pitchFamily="18" charset="0"/>
              </a:rPr>
              <a:t>Làm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giảm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sút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học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tập</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của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học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sinh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và</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ảnh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hưởng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tới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giáo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dục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của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nhà</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trường</a:t>
            </a:r>
            <a:r>
              <a:rPr lang="en-US" sz="2800" dirty="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13" name="Flowchart: Alternate Process 12"/>
          <p:cNvSpPr/>
          <p:nvPr/>
        </p:nvSpPr>
        <p:spPr>
          <a:xfrm>
            <a:off x="3429000" y="5138410"/>
            <a:ext cx="6477000" cy="728990"/>
          </a:xfrm>
          <a:prstGeom prst="flowChartAlternateProcess">
            <a:avLst/>
          </a:prstGeom>
        </p:spPr>
        <p:style>
          <a:lnRef idx="2">
            <a:schemeClr val="accent5"/>
          </a:lnRef>
          <a:fillRef idx="1">
            <a:schemeClr val="lt1"/>
          </a:fillRef>
          <a:effectRef idx="0">
            <a:schemeClr val="accent5"/>
          </a:effectRef>
          <a:fontRef idx="minor">
            <a:schemeClr val="dk1"/>
          </a:fontRef>
        </p:style>
        <p:txBody>
          <a:bodyPr rtlCol="0" anchor="ctr"/>
          <a:lstStyle/>
          <a:p>
            <a:r>
              <a:rPr lang="en-US" sz="2800" dirty="0">
                <a:solidFill>
                  <a:schemeClr val="tx1"/>
                </a:solidFill>
                <a:latin typeface="Times New Roman" panose="02020603050405020304" pitchFamily="18" charset="0"/>
                <a:cs typeface="Times New Roman" panose="02020603050405020304" pitchFamily="18" charset="0"/>
              </a:rPr>
              <a:t>D. </a:t>
            </a:r>
            <a:r>
              <a:rPr lang="en-US" sz="2800" dirty="0" err="1">
                <a:solidFill>
                  <a:schemeClr val="tx1"/>
                </a:solidFill>
                <a:latin typeface="Times New Roman" panose="02020603050405020304" pitchFamily="18" charset="0"/>
                <a:cs typeface="Times New Roman" panose="02020603050405020304" pitchFamily="18" charset="0"/>
              </a:rPr>
              <a:t>Gây</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ra</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tất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cả</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những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tác</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hại</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trên</a:t>
            </a:r>
            <a:r>
              <a:rPr lang="en-US" sz="2800" dirty="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2" name="Oval 1"/>
          <p:cNvSpPr/>
          <p:nvPr/>
        </p:nvSpPr>
        <p:spPr>
          <a:xfrm>
            <a:off x="3487882" y="5260450"/>
            <a:ext cx="381000" cy="609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1" name="TextBox 20"/>
          <p:cNvSpPr txBox="1"/>
          <p:nvPr/>
        </p:nvSpPr>
        <p:spPr>
          <a:xfrm>
            <a:off x="1981200" y="275649"/>
            <a:ext cx="2286000" cy="584775"/>
          </a:xfrm>
          <a:prstGeom prst="rect">
            <a:avLst/>
          </a:prstGeom>
          <a:noFill/>
        </p:spPr>
        <p:txBody>
          <a:bodyPr wrap="square" rtlCol="0">
            <a:spAutoFit/>
          </a:bodyPr>
          <a:lstStyle/>
          <a:p>
            <a:endParaRPr lang="en-US" sz="3200" u="sng" dirty="0">
              <a:solidFill>
                <a:srgbClr val="C00000"/>
              </a:solidFill>
              <a:latin typeface="Times New Roman" panose="02020603050405020304" pitchFamily="18" charset="0"/>
              <a:cs typeface="Times New Roman" panose="02020603050405020304" pitchFamily="18" charset="0"/>
            </a:endParaRPr>
          </a:p>
        </p:txBody>
      </p:sp>
      <p:sp>
        <p:nvSpPr>
          <p:cNvPr id="22" name="Flowchart: Alternate Process 21"/>
          <p:cNvSpPr/>
          <p:nvPr/>
        </p:nvSpPr>
        <p:spPr>
          <a:xfrm>
            <a:off x="3422074" y="381001"/>
            <a:ext cx="6331527" cy="1752600"/>
          </a:xfrm>
          <a:prstGeom prst="flowChartAlternateProcess">
            <a:avLst/>
          </a:prstGeom>
        </p:spPr>
        <p:style>
          <a:lnRef idx="1">
            <a:schemeClr val="accent1"/>
          </a:lnRef>
          <a:fillRef idx="2">
            <a:schemeClr val="accent1"/>
          </a:fillRef>
          <a:effectRef idx="1">
            <a:schemeClr val="accent1"/>
          </a:effectRef>
          <a:fontRef idx="minor">
            <a:schemeClr val="dk1"/>
          </a:fontRef>
        </p:style>
        <p:txBody>
          <a:bodyPr rtlCol="0" anchor="ctr"/>
          <a:lstStyle/>
          <a:p>
            <a:pPr lvl="0" algn="ctr"/>
            <a:r>
              <a:rPr lang="en-US" sz="3200" b="1" u="sng" dirty="0" err="1">
                <a:solidFill>
                  <a:srgbClr val="C00000"/>
                </a:solidFill>
                <a:latin typeface="Times New Roman" panose="02020603050405020304" pitchFamily="18" charset="0"/>
                <a:cs typeface="Times New Roman" panose="02020603050405020304" pitchFamily="18" charset="0"/>
              </a:rPr>
              <a:t>Câu</a:t>
            </a:r>
            <a:r>
              <a:rPr lang="en-US" sz="3200" b="1" u="sng" dirty="0">
                <a:solidFill>
                  <a:srgbClr val="C00000"/>
                </a:solidFill>
                <a:latin typeface="Times New Roman" panose="02020603050405020304" pitchFamily="18" charset="0"/>
                <a:cs typeface="Times New Roman" panose="02020603050405020304" pitchFamily="18" charset="0"/>
              </a:rPr>
              <a:t> </a:t>
            </a:r>
            <a:r>
              <a:rPr lang="en-US" sz="3200" b="1" u="sng" dirty="0">
                <a:solidFill>
                  <a:srgbClr val="C00000"/>
                </a:solidFill>
                <a:latin typeface="Times New Roman" panose="02020603050405020304" pitchFamily="18" charset="0"/>
                <a:cs typeface="Times New Roman" panose="02020603050405020304" pitchFamily="18" charset="0"/>
              </a:rPr>
              <a:t>6:</a:t>
            </a:r>
            <a:endParaRPr lang="en-US" sz="3200" b="1" u="sng" dirty="0">
              <a:solidFill>
                <a:srgbClr val="C00000"/>
              </a:solidFill>
              <a:latin typeface="Times New Roman" panose="02020603050405020304" pitchFamily="18" charset="0"/>
              <a:cs typeface="Times New Roman" panose="02020603050405020304" pitchFamily="18" charset="0"/>
            </a:endParaRPr>
          </a:p>
          <a:p>
            <a:pPr algn="ctr"/>
            <a:r>
              <a:rPr lang="en-US" sz="3200" dirty="0" err="1">
                <a:solidFill>
                  <a:schemeClr val="tx1"/>
                </a:solidFill>
                <a:latin typeface="Times New Roman" panose="02020603050405020304" pitchFamily="18" charset="0"/>
                <a:cs typeface="Times New Roman" panose="02020603050405020304" pitchFamily="18" charset="0"/>
              </a:rPr>
              <a:t>Đặc</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điểm</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của</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tình</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bạn</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trong</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sáng</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lành</a:t>
            </a:r>
            <a:r>
              <a:rPr lang="en-US" sz="3200" dirty="0">
                <a:solidFill>
                  <a:schemeClr val="tx1"/>
                </a:solidFill>
                <a:latin typeface="Times New Roman" panose="02020603050405020304" pitchFamily="18" charset="0"/>
                <a:cs typeface="Times New Roman" panose="02020603050405020304" pitchFamily="18" charset="0"/>
              </a:rPr>
              <a:t> </a:t>
            </a:r>
            <a:r>
              <a:rPr lang="en-US" sz="3200" dirty="0" err="1">
                <a:solidFill>
                  <a:schemeClr val="tx1"/>
                </a:solidFill>
                <a:latin typeface="Times New Roman" panose="02020603050405020304" pitchFamily="18" charset="0"/>
                <a:cs typeface="Times New Roman" panose="02020603050405020304" pitchFamily="18" charset="0"/>
              </a:rPr>
              <a:t>mạnh</a:t>
            </a:r>
            <a:r>
              <a:rPr lang="en-US" sz="3200" dirty="0">
                <a:solidFill>
                  <a:schemeClr val="tx1"/>
                </a:solidFill>
                <a:latin typeface="Times New Roman" panose="02020603050405020304" pitchFamily="18" charset="0"/>
                <a:cs typeface="Times New Roman" panose="02020603050405020304" pitchFamily="18" charset="0"/>
              </a:rPr>
              <a:t>?</a:t>
            </a:r>
            <a:endParaRPr lang="en-US" sz="3200" dirty="0">
              <a:solidFill>
                <a:schemeClr val="tx1"/>
              </a:solidFill>
              <a:latin typeface="Times New Roman" panose="02020603050405020304" pitchFamily="18" charset="0"/>
              <a:cs typeface="Times New Roman" panose="02020603050405020304" pitchFamily="18" charset="0"/>
            </a:endParaRPr>
          </a:p>
        </p:txBody>
      </p:sp>
      <p:sp>
        <p:nvSpPr>
          <p:cNvPr id="23" name="Flowchart: Alternate Process 22"/>
          <p:cNvSpPr/>
          <p:nvPr/>
        </p:nvSpPr>
        <p:spPr>
          <a:xfrm>
            <a:off x="3429000" y="2438400"/>
            <a:ext cx="7010400" cy="838200"/>
          </a:xfrm>
          <a:prstGeom prst="flowChartAlternateProcess">
            <a:avLst/>
          </a:prstGeom>
        </p:spPr>
        <p:style>
          <a:lnRef idx="1">
            <a:schemeClr val="accent3"/>
          </a:lnRef>
          <a:fillRef idx="2">
            <a:schemeClr val="accent3"/>
          </a:fillRef>
          <a:effectRef idx="1">
            <a:schemeClr val="accent3"/>
          </a:effectRef>
          <a:fontRef idx="minor">
            <a:schemeClr val="dk1"/>
          </a:fontRef>
        </p:style>
        <p:txBody>
          <a:bodyPr rtlCol="0" anchor="ctr"/>
          <a:lstStyle/>
          <a:p>
            <a:r>
              <a:rPr lang="en-US" sz="2800" dirty="0">
                <a:solidFill>
                  <a:schemeClr val="tx1"/>
                </a:solidFill>
                <a:latin typeface="Times New Roman" panose="02020603050405020304" pitchFamily="18" charset="0"/>
                <a:cs typeface="Times New Roman" panose="02020603050405020304" pitchFamily="18" charset="0"/>
              </a:rPr>
              <a:t>A. </a:t>
            </a:r>
            <a:r>
              <a:rPr lang="en-US" sz="2800" dirty="0" err="1">
                <a:solidFill>
                  <a:schemeClr val="tx1"/>
                </a:solidFill>
                <a:latin typeface="Times New Roman" panose="02020603050405020304" pitchFamily="18" charset="0"/>
                <a:cs typeface="Times New Roman" panose="02020603050405020304" pitchFamily="18" charset="0"/>
              </a:rPr>
              <a:t>Bao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che</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khuyết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điểm</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cho</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bạn</a:t>
            </a:r>
            <a:r>
              <a:rPr lang="en-US" sz="2800" dirty="0">
                <a:solidFill>
                  <a:schemeClr val="tx1"/>
                </a:solidFill>
                <a:latin typeface="Times New Roman" panose="02020603050405020304" pitchFamily="18" charset="0"/>
                <a:cs typeface="Times New Roman" panose="02020603050405020304" pitchFamily="18" charset="0"/>
              </a:rPr>
              <a:t>. </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24" name="Flowchart: Alternate Process 23"/>
          <p:cNvSpPr/>
          <p:nvPr/>
        </p:nvSpPr>
        <p:spPr>
          <a:xfrm>
            <a:off x="3422074" y="3352800"/>
            <a:ext cx="7017327" cy="762000"/>
          </a:xfrm>
          <a:prstGeom prst="flowChartAlternateProcess">
            <a:avLst/>
          </a:prstGeom>
        </p:spPr>
        <p:style>
          <a:lnRef idx="1">
            <a:schemeClr val="accent2"/>
          </a:lnRef>
          <a:fillRef idx="2">
            <a:schemeClr val="accent2"/>
          </a:fillRef>
          <a:effectRef idx="1">
            <a:schemeClr val="accent2"/>
          </a:effectRef>
          <a:fontRef idx="minor">
            <a:schemeClr val="dk1"/>
          </a:fontRef>
        </p:style>
        <p:txBody>
          <a:bodyPr rtlCol="0" anchor="ctr"/>
          <a:lstStyle/>
          <a:p>
            <a:r>
              <a:rPr lang="en-US" sz="2800" dirty="0">
                <a:solidFill>
                  <a:schemeClr val="tx1"/>
                </a:solidFill>
                <a:latin typeface="Times New Roman" panose="02020603050405020304" pitchFamily="18" charset="0"/>
                <a:cs typeface="Times New Roman" panose="02020603050405020304" pitchFamily="18" charset="0"/>
              </a:rPr>
              <a:t>B. </a:t>
            </a:r>
            <a:r>
              <a:rPr lang="en-US" sz="2800" dirty="0" err="1">
                <a:solidFill>
                  <a:schemeClr val="tx1"/>
                </a:solidFill>
                <a:latin typeface="Times New Roman" panose="02020603050405020304" pitchFamily="18" charset="0"/>
                <a:cs typeface="Times New Roman" panose="02020603050405020304" pitchFamily="18" charset="0"/>
              </a:rPr>
              <a:t>Thường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xuyên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tụ</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tập</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ăn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chơi</a:t>
            </a:r>
            <a:r>
              <a:rPr lang="en-US" sz="2800" dirty="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25" name="Flowchart: Alternate Process 24"/>
          <p:cNvSpPr/>
          <p:nvPr/>
        </p:nvSpPr>
        <p:spPr>
          <a:xfrm>
            <a:off x="3429000" y="4267200"/>
            <a:ext cx="7010400" cy="838200"/>
          </a:xfrm>
          <a:prstGeom prst="flowChartAlternateProcess">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sz="2800" dirty="0">
                <a:solidFill>
                  <a:schemeClr val="tx1"/>
                </a:solidFill>
                <a:latin typeface="Times New Roman" panose="02020603050405020304" pitchFamily="18" charset="0"/>
                <a:cs typeface="Times New Roman" panose="02020603050405020304" pitchFamily="18" charset="0"/>
              </a:rPr>
              <a:t>C. </a:t>
            </a:r>
            <a:r>
              <a:rPr lang="en-US" sz="2800" dirty="0" err="1">
                <a:solidFill>
                  <a:schemeClr val="tx1"/>
                </a:solidFill>
                <a:latin typeface="Times New Roman" panose="02020603050405020304" pitchFamily="18" charset="0"/>
                <a:cs typeface="Times New Roman" panose="02020603050405020304" pitchFamily="18" charset="0"/>
              </a:rPr>
              <a:t>Bình</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đẳng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tôn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trọng</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lẫn</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nhau</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26" name="Flowchart: Alternate Process 25"/>
          <p:cNvSpPr/>
          <p:nvPr/>
        </p:nvSpPr>
        <p:spPr>
          <a:xfrm>
            <a:off x="3422074" y="5306291"/>
            <a:ext cx="7017327" cy="914400"/>
          </a:xfrm>
          <a:prstGeom prst="flowChartAlternateProcess">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en-US" sz="2800" dirty="0">
                <a:solidFill>
                  <a:schemeClr val="tx1"/>
                </a:solidFill>
                <a:latin typeface="Times New Roman" panose="02020603050405020304" pitchFamily="18" charset="0"/>
                <a:cs typeface="Times New Roman" panose="02020603050405020304" pitchFamily="18" charset="0"/>
              </a:rPr>
              <a:t>D. </a:t>
            </a:r>
            <a:r>
              <a:rPr lang="en-US" sz="2800" dirty="0" err="1">
                <a:solidFill>
                  <a:schemeClr val="tx1"/>
                </a:solidFill>
                <a:latin typeface="Times New Roman" panose="02020603050405020304" pitchFamily="18" charset="0"/>
                <a:cs typeface="Times New Roman" panose="02020603050405020304" pitchFamily="18" charset="0"/>
              </a:rPr>
              <a:t>Tất</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cả</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đều</a:t>
            </a:r>
            <a:r>
              <a:rPr lang="en-US" sz="2800" dirty="0">
                <a:solidFill>
                  <a:schemeClr val="tx1"/>
                </a:solidFill>
                <a:latin typeface="Times New Roman" panose="02020603050405020304" pitchFamily="18" charset="0"/>
                <a:cs typeface="Times New Roman" panose="02020603050405020304" pitchFamily="18" charset="0"/>
              </a:rPr>
              <a:t> </a:t>
            </a:r>
            <a:r>
              <a:rPr lang="en-US" sz="2800" dirty="0" err="1">
                <a:solidFill>
                  <a:schemeClr val="tx1"/>
                </a:solidFill>
                <a:latin typeface="Times New Roman" panose="02020603050405020304" pitchFamily="18" charset="0"/>
                <a:cs typeface="Times New Roman" panose="02020603050405020304" pitchFamily="18" charset="0"/>
              </a:rPr>
              <a:t>sai</a:t>
            </a:r>
            <a:r>
              <a:rPr lang="en-US" sz="2800" dirty="0">
                <a:solidFill>
                  <a:schemeClr val="tx1"/>
                </a:solidFill>
                <a:latin typeface="Times New Roman" panose="02020603050405020304" pitchFamily="18" charset="0"/>
                <a:cs typeface="Times New Roman" panose="02020603050405020304" pitchFamily="18" charset="0"/>
              </a:rPr>
              <a:t>.</a:t>
            </a:r>
            <a:endParaRPr lang="en-US" sz="2800" dirty="0">
              <a:solidFill>
                <a:schemeClr val="tx1"/>
              </a:solidFill>
              <a:latin typeface="Times New Roman" panose="02020603050405020304" pitchFamily="18" charset="0"/>
              <a:cs typeface="Times New Roman" panose="02020603050405020304" pitchFamily="18" charset="0"/>
            </a:endParaRPr>
          </a:p>
        </p:txBody>
      </p:sp>
      <p:sp>
        <p:nvSpPr>
          <p:cNvPr id="27" name="Oval 26"/>
          <p:cNvSpPr/>
          <p:nvPr/>
        </p:nvSpPr>
        <p:spPr>
          <a:xfrm>
            <a:off x="3491348" y="4441197"/>
            <a:ext cx="381000" cy="69537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arn(inVertical)">
                                      <p:cBhvr>
                                        <p:cTn id="7"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descr="Hình nền Powerpoint màu sá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524000" y="3630"/>
            <a:ext cx="9144000" cy="685437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2667000" y="58882"/>
            <a:ext cx="6781800" cy="990600"/>
          </a:xfrm>
          <a:prstGeom prst="rect">
            <a:avLst/>
          </a:prstGeom>
          <a:ln w="57150">
            <a:prstDash val="solid"/>
          </a:ln>
        </p:spPr>
        <p:style>
          <a:lnRef idx="2">
            <a:schemeClr val="accent3"/>
          </a:lnRef>
          <a:fillRef idx="1">
            <a:schemeClr val="lt1"/>
          </a:fillRef>
          <a:effectRef idx="0">
            <a:schemeClr val="accent3"/>
          </a:effectRef>
          <a:fontRef idx="minor">
            <a:schemeClr val="dk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rPr>
              <a:t>BẠO LỰC HỌC ĐƯỜNG LÀ GÌ ?</a:t>
            </a:r>
            <a:endPar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endParaRPr>
          </a:p>
        </p:txBody>
      </p:sp>
      <p:sp>
        <p:nvSpPr>
          <p:cNvPr id="7" name="Horizontal Scroll 3"/>
          <p:cNvSpPr>
            <a:spLocks noChangeArrowheads="1"/>
          </p:cNvSpPr>
          <p:nvPr/>
        </p:nvSpPr>
        <p:spPr bwMode="auto">
          <a:xfrm>
            <a:off x="2209800" y="833378"/>
            <a:ext cx="7772400" cy="3162300"/>
          </a:xfrm>
          <a:prstGeom prst="horizontalScroll">
            <a:avLst>
              <a:gd name="adj" fmla="val 12500"/>
            </a:avLst>
          </a:prstGeom>
          <a:solidFill>
            <a:schemeClr val="bg1"/>
          </a:solidFill>
          <a:ln w="25400" algn="ctr">
            <a:solidFill>
              <a:srgbClr val="239595"/>
            </a:solidFill>
            <a:round/>
          </a:ln>
        </p:spPr>
        <p:txBody>
          <a:bodyPr anchor="ctr"/>
          <a:lstStyle/>
          <a:p>
            <a:pPr marL="168275">
              <a:lnSpc>
                <a:spcPct val="200000"/>
              </a:lnSpc>
            </a:pPr>
            <a:endParaRPr lang="en-US">
              <a:latin typeface="Times New Roman" panose="02020603050405020304" pitchFamily="18" charset="0"/>
              <a:cs typeface="Times New Roman" panose="02020603050405020304" pitchFamily="18" charset="0"/>
            </a:endParaRPr>
          </a:p>
        </p:txBody>
      </p:sp>
      <p:sp>
        <p:nvSpPr>
          <p:cNvPr id="8" name="Text Box 3"/>
          <p:cNvSpPr txBox="1">
            <a:spLocks noChangeArrowheads="1"/>
          </p:cNvSpPr>
          <p:nvPr/>
        </p:nvSpPr>
        <p:spPr bwMode="auto">
          <a:xfrm>
            <a:off x="2667001" y="1252478"/>
            <a:ext cx="7315199"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omic Sans MS" panose="030F0702030302020204" pitchFamily="66" charset="0"/>
                <a:cs typeface="Arial" panose="020B0604020202020204" pitchFamily="34" charset="0"/>
              </a:defRPr>
            </a:lvl1pPr>
            <a:lvl2pPr marL="742950" indent="-285750">
              <a:defRPr>
                <a:solidFill>
                  <a:schemeClr val="tx1"/>
                </a:solidFill>
                <a:latin typeface="Comic Sans MS" panose="030F0702030302020204" pitchFamily="66" charset="0"/>
                <a:cs typeface="Arial" panose="020B0604020202020204" pitchFamily="34" charset="0"/>
              </a:defRPr>
            </a:lvl2pPr>
            <a:lvl3pPr marL="1143000" indent="-228600">
              <a:defRPr>
                <a:solidFill>
                  <a:schemeClr val="tx1"/>
                </a:solidFill>
                <a:latin typeface="Comic Sans MS" panose="030F0702030302020204" pitchFamily="66" charset="0"/>
                <a:cs typeface="Arial" panose="020B0604020202020204" pitchFamily="34" charset="0"/>
              </a:defRPr>
            </a:lvl3pPr>
            <a:lvl4pPr marL="1600200" indent="-228600">
              <a:defRPr>
                <a:solidFill>
                  <a:schemeClr val="tx1"/>
                </a:solidFill>
                <a:latin typeface="Comic Sans MS" panose="030F0702030302020204" pitchFamily="66" charset="0"/>
                <a:cs typeface="Arial" panose="020B0604020202020204" pitchFamily="34" charset="0"/>
              </a:defRPr>
            </a:lvl4pPr>
            <a:lvl5pPr marL="2057400" indent="-228600">
              <a:defRPr>
                <a:solidFill>
                  <a:schemeClr val="tx1"/>
                </a:solidFill>
                <a:latin typeface="Comic Sans MS" panose="030F0702030302020204" pitchFamily="66"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omic Sans MS" panose="030F0702030302020204" pitchFamily="66" charset="0"/>
                <a:cs typeface="Arial" panose="020B0604020202020204" pitchFamily="34" charset="0"/>
              </a:defRPr>
            </a:lvl9pPr>
          </a:lstStyle>
          <a:p>
            <a:pPr algn="just"/>
            <a:r>
              <a:rPr lang="vi-VN" sz="2400" i="1" dirty="0">
                <a:latin typeface="Times New Roman" panose="02020603050405020304" pitchFamily="18" charset="0"/>
                <a:cs typeface="Times New Roman" panose="02020603050405020304" pitchFamily="18" charset="0"/>
              </a:rPr>
              <a:t> </a:t>
            </a:r>
            <a:r>
              <a:rPr lang="en-US" sz="2800" i="1" dirty="0">
                <a:latin typeface="Times New Roman" panose="02020603050405020304" pitchFamily="18" charset="0"/>
                <a:cs typeface="Times New Roman" panose="02020603050405020304" pitchFamily="18" charset="0"/>
              </a:rPr>
              <a:t>	</a:t>
            </a:r>
            <a:r>
              <a:rPr lang="vi-VN" sz="2400" dirty="0">
                <a:latin typeface="Times New Roman" panose="02020603050405020304" pitchFamily="18" charset="0"/>
                <a:cs typeface="Times New Roman" panose="02020603050405020304" pitchFamily="18" charset="0"/>
              </a:rPr>
              <a:t> Bạo lực học đường là hành vi </a:t>
            </a:r>
            <a:r>
              <a:rPr lang="vi-VN" sz="2400" b="1" dirty="0">
                <a:solidFill>
                  <a:srgbClr val="FF0000"/>
                </a:solidFill>
                <a:latin typeface="Times New Roman" panose="02020603050405020304" pitchFamily="18" charset="0"/>
                <a:cs typeface="Times New Roman" panose="02020603050405020304" pitchFamily="18" charset="0"/>
              </a:rPr>
              <a:t>hành hạ, ngược đãi, đánh đập; xâm hại thân thể, sức khỏe;</a:t>
            </a:r>
            <a:r>
              <a:rPr lang="vi-VN" sz="2400" dirty="0">
                <a:latin typeface="Times New Roman" panose="02020603050405020304" pitchFamily="18" charset="0"/>
                <a:cs typeface="Times New Roman" panose="02020603050405020304" pitchFamily="18" charset="0"/>
              </a:rPr>
              <a:t> </a:t>
            </a:r>
            <a:r>
              <a:rPr lang="vi-VN" sz="2400" b="1" dirty="0">
                <a:solidFill>
                  <a:srgbClr val="002060"/>
                </a:solidFill>
                <a:latin typeface="Times New Roman" panose="02020603050405020304" pitchFamily="18" charset="0"/>
                <a:cs typeface="Times New Roman" panose="02020603050405020304" pitchFamily="18" charset="0"/>
              </a:rPr>
              <a:t>lăng mạ, xúc phạm danh dự, nhân phẩm; cô lập, xua đuổi </a:t>
            </a:r>
            <a:r>
              <a:rPr lang="vi-VN" sz="2400" dirty="0">
                <a:latin typeface="Times New Roman" panose="02020603050405020304" pitchFamily="18" charset="0"/>
                <a:cs typeface="Times New Roman" panose="02020603050405020304" pitchFamily="18" charset="0"/>
              </a:rPr>
              <a:t>và </a:t>
            </a:r>
            <a:r>
              <a:rPr lang="vi-VN" sz="2400" b="1" dirty="0">
                <a:solidFill>
                  <a:srgbClr val="990033"/>
                </a:solidFill>
                <a:latin typeface="Times New Roman" panose="02020603050405020304" pitchFamily="18" charset="0"/>
                <a:cs typeface="Times New Roman" panose="02020603050405020304" pitchFamily="18" charset="0"/>
              </a:rPr>
              <a:t>các hành vi cố ý khác </a:t>
            </a:r>
            <a:r>
              <a:rPr lang="vi-VN" sz="2400" dirty="0">
                <a:latin typeface="Times New Roman" panose="02020603050405020304" pitchFamily="18" charset="0"/>
                <a:cs typeface="Times New Roman" panose="02020603050405020304" pitchFamily="18" charset="0"/>
              </a:rPr>
              <a:t>gây tổn hại về </a:t>
            </a:r>
            <a:r>
              <a:rPr lang="vi-VN" sz="2400" b="1" dirty="0">
                <a:solidFill>
                  <a:srgbClr val="990033"/>
                </a:solidFill>
                <a:latin typeface="Times New Roman" panose="02020603050405020304" pitchFamily="18" charset="0"/>
                <a:cs typeface="Times New Roman" panose="02020603050405020304" pitchFamily="18" charset="0"/>
              </a:rPr>
              <a:t>thể chất</a:t>
            </a:r>
            <a:r>
              <a:rPr lang="vi-VN" sz="2400" dirty="0">
                <a:latin typeface="Times New Roman" panose="02020603050405020304" pitchFamily="18" charset="0"/>
                <a:cs typeface="Times New Roman" panose="02020603050405020304" pitchFamily="18" charset="0"/>
              </a:rPr>
              <a:t>, </a:t>
            </a:r>
            <a:r>
              <a:rPr lang="vi-VN" sz="2400" b="1" dirty="0">
                <a:solidFill>
                  <a:srgbClr val="990033"/>
                </a:solidFill>
                <a:latin typeface="Times New Roman" panose="02020603050405020304" pitchFamily="18" charset="0"/>
                <a:cs typeface="Times New Roman" panose="02020603050405020304" pitchFamily="18" charset="0"/>
              </a:rPr>
              <a:t>tinh thần </a:t>
            </a:r>
            <a:r>
              <a:rPr lang="vi-VN" sz="2400" dirty="0">
                <a:latin typeface="Times New Roman" panose="02020603050405020304" pitchFamily="18" charset="0"/>
                <a:cs typeface="Times New Roman" panose="02020603050405020304" pitchFamily="18" charset="0"/>
              </a:rPr>
              <a:t>của người học xảy ra trong cơ sở giáo dục hoặc lớp độc lập.</a:t>
            </a:r>
            <a:endParaRPr lang="en-US" sz="2400" dirty="0">
              <a:solidFill>
                <a:srgbClr val="1A5C43"/>
              </a:solidFill>
              <a:latin typeface="Times New Roman" panose="02020603050405020304" pitchFamily="18" charset="0"/>
              <a:cs typeface="Times New Roman" panose="02020603050405020304" pitchFamily="18" charset="0"/>
            </a:endParaRPr>
          </a:p>
          <a:p>
            <a:pPr algn="just"/>
            <a:r>
              <a:rPr lang="en-US" sz="3200" dirty="0">
                <a:solidFill>
                  <a:srgbClr val="990033"/>
                </a:solidFill>
                <a:latin typeface="Times New Roman" panose="02020603050405020304" pitchFamily="18" charset="0"/>
                <a:cs typeface="Times New Roman" panose="02020603050405020304" pitchFamily="18" charset="0"/>
              </a:rPr>
              <a:t>			</a:t>
            </a:r>
            <a:endParaRPr lang="en-US" sz="3200" dirty="0">
              <a:solidFill>
                <a:srgbClr val="990033"/>
              </a:solidFill>
              <a:latin typeface="Times New Roman" panose="02020603050405020304" pitchFamily="18" charset="0"/>
              <a:cs typeface="Times New Roman" panose="02020603050405020304" pitchFamily="18" charset="0"/>
            </a:endParaRPr>
          </a:p>
        </p:txBody>
      </p:sp>
      <p:pic>
        <p:nvPicPr>
          <p:cNvPr id="9" name="Picture 2" descr="Nghị luận về bạo lực học đường (25 bài) - Văn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4114801"/>
            <a:ext cx="2971800" cy="27110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Nghị luận về bạo lưc học đường ngắn gọn - Dàn ý và 5 bài văn mẫ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33856" y="4114802"/>
            <a:ext cx="3034145" cy="2710998"/>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Pháp Luật Plus - Ngăn chặn bạo lực học đường: Chỉ nói thôi chưa đủ!"/>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5801" y="4182914"/>
            <a:ext cx="3138054" cy="267508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decel="50000" fill="hold">
                                          <p:stCondLst>
                                            <p:cond delay="0"/>
                                          </p:stCondLst>
                                        </p:cTn>
                                        <p:tgtEl>
                                          <p:spTgt spid="8"/>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8"/>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8"/>
                                        </p:tgtEl>
                                        <p:attrNameLst>
                                          <p:attrName>ppt_w</p:attrName>
                                        </p:attrNameLst>
                                      </p:cBhvr>
                                      <p:tavLst>
                                        <p:tav tm="0">
                                          <p:val>
                                            <p:strVal val="#ppt_w*.05"/>
                                          </p:val>
                                        </p:tav>
                                        <p:tav tm="100000">
                                          <p:val>
                                            <p:strVal val="#ppt_w"/>
                                          </p:val>
                                        </p:tav>
                                      </p:tavLst>
                                    </p:anim>
                                    <p:anim calcmode="lin" valueType="num">
                                      <p:cBhvr>
                                        <p:cTn id="10" dur="1000" fill="hold"/>
                                        <p:tgtEl>
                                          <p:spTgt spid="8"/>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8"/>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8"/>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8"/>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descr="Hình nền Powerpoint màu sá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524000" y="1"/>
            <a:ext cx="9144000" cy="685437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txBox="1">
            <a:spLocks noChangeArrowheads="1"/>
          </p:cNvSpPr>
          <p:nvPr/>
        </p:nvSpPr>
        <p:spPr>
          <a:xfrm>
            <a:off x="2272146" y="2286000"/>
            <a:ext cx="8229599" cy="335280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514350">
              <a:buAutoNum type="arabicPeriod"/>
            </a:pPr>
            <a:r>
              <a:rPr lang="en-US" dirty="0" err="1">
                <a:solidFill>
                  <a:srgbClr val="FF0000"/>
                </a:solidFill>
                <a:latin typeface="Times New Roman" panose="02020603050405020304" pitchFamily="18" charset="0"/>
                <a:cs typeface="Times New Roman" panose="02020603050405020304" pitchFamily="18" charset="0"/>
              </a:rPr>
              <a:t>Bạo</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lực</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về</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thể</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chất</a:t>
            </a:r>
            <a:r>
              <a:rPr lang="en-US" dirty="0">
                <a:solidFill>
                  <a:srgbClr val="FF0000"/>
                </a:solidFill>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là</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hình</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thức</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bạo</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lực</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làm</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tổn</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hại</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đến</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sức</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khỏe</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thể</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chất</a:t>
            </a:r>
            <a:r>
              <a:rPr lang="en-US" dirty="0">
                <a:solidFill>
                  <a:srgbClr val="1A5C43"/>
                </a:solidFill>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đánh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đập</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giật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tóc,cào</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cấu</a:t>
            </a:r>
            <a:r>
              <a:rPr lang="en-US">
                <a:latin typeface="Times New Roman" panose="02020603050405020304" pitchFamily="18" charset="0"/>
                <a:cs typeface="Times New Roman" panose="02020603050405020304" pitchFamily="18" charset="0"/>
              </a:rPr>
              <a:t>, cắn,…)</a:t>
            </a:r>
            <a:endParaRPr lang="en-US" dirty="0">
              <a:latin typeface="Times New Roman" panose="02020603050405020304" pitchFamily="18" charset="0"/>
              <a:cs typeface="Times New Roman" panose="02020603050405020304" pitchFamily="18" charset="0"/>
            </a:endParaRPr>
          </a:p>
          <a:p>
            <a:pPr marL="0" indent="0">
              <a:buNone/>
            </a:pPr>
            <a:r>
              <a:rPr lang="en-US" dirty="0">
                <a:solidFill>
                  <a:srgbClr val="FF0000"/>
                </a:solidFill>
                <a:latin typeface="Times New Roman" panose="02020603050405020304" pitchFamily="18" charset="0"/>
                <a:cs typeface="Times New Roman" panose="02020603050405020304" pitchFamily="18" charset="0"/>
              </a:rPr>
              <a:t>2. </a:t>
            </a:r>
            <a:r>
              <a:rPr lang="en-US" dirty="0" err="1">
                <a:solidFill>
                  <a:srgbClr val="FF0000"/>
                </a:solidFill>
                <a:latin typeface="Times New Roman" panose="02020603050405020304" pitchFamily="18" charset="0"/>
                <a:cs typeface="Times New Roman" panose="02020603050405020304" pitchFamily="18" charset="0"/>
              </a:rPr>
              <a:t>Bạo</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lực</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về</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tinh</a:t>
            </a:r>
            <a:r>
              <a:rPr lang="en-US" dirty="0">
                <a:solidFill>
                  <a:srgbClr val="FF0000"/>
                </a:solidFill>
                <a:latin typeface="Times New Roman" panose="02020603050405020304" pitchFamily="18" charset="0"/>
                <a:cs typeface="Times New Roman" panose="02020603050405020304" pitchFamily="18" charset="0"/>
              </a:rPr>
              <a:t> </a:t>
            </a:r>
            <a:r>
              <a:rPr lang="en-US" dirty="0" err="1">
                <a:solidFill>
                  <a:srgbClr val="FF0000"/>
                </a:solidFill>
                <a:latin typeface="Times New Roman" panose="02020603050405020304" pitchFamily="18" charset="0"/>
                <a:cs typeface="Times New Roman" panose="02020603050405020304" pitchFamily="18" charset="0"/>
              </a:rPr>
              <a:t>thần</a:t>
            </a:r>
            <a:r>
              <a:rPr lang="en-US" dirty="0">
                <a:solidFill>
                  <a:srgbClr val="FF0000"/>
                </a:solidFill>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là</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hình</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thức</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bạo</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lực</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làm</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tổn</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hại</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đến</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sự</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phát</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triển</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tâm</a:t>
            </a:r>
            <a:r>
              <a:rPr lang="en-US" dirty="0">
                <a:solidFill>
                  <a:srgbClr val="1A5C43"/>
                </a:solidFill>
                <a:latin typeface="Times New Roman" panose="02020603050405020304" pitchFamily="18" charset="0"/>
                <a:cs typeface="Times New Roman" panose="02020603050405020304" pitchFamily="18" charset="0"/>
              </a:rPr>
              <a:t> </a:t>
            </a:r>
            <a:r>
              <a:rPr lang="en-US" dirty="0" err="1">
                <a:solidFill>
                  <a:srgbClr val="1A5C43"/>
                </a:solidFill>
                <a:latin typeface="Times New Roman" panose="02020603050405020304" pitchFamily="18" charset="0"/>
                <a:cs typeface="Times New Roman" panose="02020603050405020304" pitchFamily="18" charset="0"/>
              </a:rPr>
              <a:t>lý</a:t>
            </a:r>
            <a:r>
              <a:rPr lang="en-US" dirty="0">
                <a:solidFill>
                  <a:srgbClr val="1A5C43"/>
                </a:solidFill>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mắng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chửi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dọa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bắt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phạt</a:t>
            </a:r>
            <a:r>
              <a:rPr lang="en-US" dirty="0">
                <a:latin typeface="Times New Roman" panose="02020603050405020304" pitchFamily="18" charset="0"/>
                <a:cs typeface="Times New Roman" panose="02020603050405020304" pitchFamily="18" charset="0"/>
              </a:rPr>
              <a:t>,…)</a:t>
            </a:r>
            <a:endParaRPr lang="en-US" dirty="0">
              <a:solidFill>
                <a:srgbClr val="1A5C43"/>
              </a:solidFill>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a:buNone/>
            </a:pPr>
            <a:endParaRPr lang="en-US" dirty="0">
              <a:latin typeface="Times New Roman" panose="02020603050405020304" pitchFamily="18" charset="0"/>
              <a:cs typeface="Times New Roman" panose="02020603050405020304" pitchFamily="18" charset="0"/>
            </a:endParaRPr>
          </a:p>
          <a:p>
            <a:pPr>
              <a:buNone/>
            </a:pPr>
            <a:endParaRPr lang="en-US" dirty="0">
              <a:latin typeface="Times New Roman" panose="02020603050405020304" pitchFamily="18" charset="0"/>
              <a:cs typeface="Times New Roman" panose="02020603050405020304" pitchFamily="18" charset="0"/>
            </a:endParaRPr>
          </a:p>
          <a:p>
            <a:pPr>
              <a:buFont typeface="Wingdings" panose="05000000000000000000" pitchFamily="2" charset="2"/>
              <a:buNone/>
            </a:pPr>
            <a:endParaRPr lang="en-US" dirty="0">
              <a:solidFill>
                <a:srgbClr val="1A5C43"/>
              </a:solidFill>
              <a:latin typeface="Times New Roman" panose="02020603050405020304" pitchFamily="18" charset="0"/>
              <a:cs typeface="Times New Roman" panose="02020603050405020304" pitchFamily="18" charset="0"/>
            </a:endParaRPr>
          </a:p>
        </p:txBody>
      </p:sp>
      <p:sp>
        <p:nvSpPr>
          <p:cNvPr id="7" name="Rectangle 6"/>
          <p:cNvSpPr/>
          <p:nvPr/>
        </p:nvSpPr>
        <p:spPr>
          <a:xfrm>
            <a:off x="2894013" y="491836"/>
            <a:ext cx="6781800" cy="9906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rPr>
              <a:t>CÁC HÌNH THỨC </a:t>
            </a:r>
            <a:r>
              <a:rPr lang="en-US" sz="3200" b="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rPr>
              <a:t>CỦA BLHĐ ?</a:t>
            </a:r>
            <a:endPar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Hình nền Powerpoint màu sán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487714" y="1"/>
            <a:ext cx="9144000" cy="6854371"/>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3"/>
          <p:cNvSpPr txBox="1">
            <a:spLocks noChangeArrowheads="1"/>
          </p:cNvSpPr>
          <p:nvPr/>
        </p:nvSpPr>
        <p:spPr>
          <a:xfrm>
            <a:off x="2667001" y="1600200"/>
            <a:ext cx="7540625" cy="4724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b="1" dirty="0">
                <a:solidFill>
                  <a:srgbClr val="990033"/>
                </a:solidFill>
                <a:latin typeface="Times New Roman" panose="02020603050405020304" pitchFamily="18" charset="0"/>
                <a:cs typeface="Times New Roman" panose="02020603050405020304" pitchFamily="18" charset="0"/>
              </a:rPr>
              <a:t>1/ </a:t>
            </a:r>
            <a:r>
              <a:rPr lang="en-US" b="1" dirty="0" err="1">
                <a:solidFill>
                  <a:srgbClr val="990033"/>
                </a:solidFill>
                <a:latin typeface="Times New Roman" panose="02020603050405020304" pitchFamily="18" charset="0"/>
                <a:cs typeface="Times New Roman" panose="02020603050405020304" pitchFamily="18" charset="0"/>
              </a:rPr>
              <a:t>Về</a:t>
            </a:r>
            <a:r>
              <a:rPr lang="en-US" b="1" dirty="0">
                <a:solidFill>
                  <a:srgbClr val="990033"/>
                </a:solidFill>
                <a:latin typeface="Times New Roman" panose="02020603050405020304" pitchFamily="18" charset="0"/>
                <a:cs typeface="Times New Roman" panose="02020603050405020304" pitchFamily="18" charset="0"/>
              </a:rPr>
              <a:t> </a:t>
            </a:r>
            <a:r>
              <a:rPr lang="en-US" b="1" dirty="0" err="1">
                <a:solidFill>
                  <a:srgbClr val="990033"/>
                </a:solidFill>
                <a:latin typeface="Times New Roman" panose="02020603050405020304" pitchFamily="18" charset="0"/>
                <a:cs typeface="Times New Roman" panose="02020603050405020304" pitchFamily="18" charset="0"/>
              </a:rPr>
              <a:t>thể</a:t>
            </a:r>
            <a:r>
              <a:rPr lang="en-US" b="1" dirty="0">
                <a:solidFill>
                  <a:srgbClr val="990033"/>
                </a:solidFill>
                <a:latin typeface="Times New Roman" panose="02020603050405020304" pitchFamily="18" charset="0"/>
                <a:cs typeface="Times New Roman" panose="02020603050405020304" pitchFamily="18" charset="0"/>
              </a:rPr>
              <a:t> </a:t>
            </a:r>
            <a:r>
              <a:rPr lang="en-US" b="1" dirty="0" err="1">
                <a:solidFill>
                  <a:srgbClr val="990033"/>
                </a:solidFill>
                <a:latin typeface="Times New Roman" panose="02020603050405020304" pitchFamily="18" charset="0"/>
                <a:cs typeface="Times New Roman" panose="02020603050405020304" pitchFamily="18" charset="0"/>
              </a:rPr>
              <a:t>chất</a:t>
            </a:r>
            <a:r>
              <a:rPr lang="en-US" b="1" dirty="0">
                <a:solidFill>
                  <a:srgbClr val="990033"/>
                </a:solidFill>
                <a:latin typeface="Times New Roman" panose="02020603050405020304" pitchFamily="18" charset="0"/>
                <a:cs typeface="Times New Roman" panose="02020603050405020304" pitchFamily="18" charset="0"/>
              </a:rPr>
              <a:t>:</a:t>
            </a:r>
            <a:endParaRPr lang="en-US" b="1" dirty="0">
              <a:solidFill>
                <a:srgbClr val="990033"/>
              </a:solidFill>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Làm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ảnh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hưởng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đến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sức</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khỏe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tổn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thương</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về</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thể</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chất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thậm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chí</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là</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tính</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mạng</a:t>
            </a:r>
            <a:r>
              <a:rPr lang="en-US"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pic>
        <p:nvPicPr>
          <p:cNvPr id="9" name="Picture 5" descr="Kết quả hình ảnh cho Bạo lực học đường ở An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4600" y="3505200"/>
            <a:ext cx="35052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2757055" y="381000"/>
            <a:ext cx="6781800" cy="990600"/>
          </a:xfrm>
          <a:prstGeom prst="rect">
            <a:avLst/>
          </a:prstGeom>
          <a:ln w="76200"/>
        </p:spPr>
        <p:style>
          <a:lnRef idx="2">
            <a:schemeClr val="accent4"/>
          </a:lnRef>
          <a:fillRef idx="1">
            <a:schemeClr val="lt1"/>
          </a:fillRef>
          <a:effectRef idx="0">
            <a:schemeClr val="accent4"/>
          </a:effectRef>
          <a:fontRef idx="minor">
            <a:schemeClr val="dk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rPr>
              <a:t>HẬU QUẢ CỦA BLHĐ?</a:t>
            </a:r>
            <a:endPar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endParaRPr>
          </a:p>
        </p:txBody>
      </p:sp>
      <p:pic>
        <p:nvPicPr>
          <p:cNvPr id="11" name="Picture 7" descr="Kết quả hình ảnh cho học sinh đánh thầy giáo gãy ră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3456214"/>
            <a:ext cx="32766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2667001" y="1524000"/>
            <a:ext cx="7540625" cy="4724400"/>
          </a:xfrm>
        </p:spPr>
        <p:txBody>
          <a:bodyPr/>
          <a:lstStyle/>
          <a:p>
            <a:pPr marL="0" indent="0">
              <a:buNone/>
            </a:pPr>
            <a:r>
              <a:rPr lang="en-US" sz="2800" b="1" dirty="0">
                <a:solidFill>
                  <a:srgbClr val="990033"/>
                </a:solidFill>
                <a:latin typeface="Times New Roman" panose="02020603050405020304" pitchFamily="18" charset="0"/>
                <a:cs typeface="Times New Roman" panose="02020603050405020304" pitchFamily="18" charset="0"/>
              </a:rPr>
              <a:t>2/ </a:t>
            </a:r>
            <a:r>
              <a:rPr lang="en-US" sz="2800" b="1" err="1">
                <a:solidFill>
                  <a:srgbClr val="990033"/>
                </a:solidFill>
                <a:latin typeface="Times New Roman" panose="02020603050405020304" pitchFamily="18" charset="0"/>
                <a:cs typeface="Times New Roman" panose="02020603050405020304" pitchFamily="18" charset="0"/>
              </a:rPr>
              <a:t>Về</a:t>
            </a:r>
            <a:r>
              <a:rPr lang="en-US" sz="2800" b="1">
                <a:solidFill>
                  <a:srgbClr val="990033"/>
                </a:solidFill>
                <a:latin typeface="Times New Roman" panose="02020603050405020304" pitchFamily="18" charset="0"/>
                <a:cs typeface="Times New Roman" panose="02020603050405020304" pitchFamily="18" charset="0"/>
              </a:rPr>
              <a:t> tinh </a:t>
            </a:r>
            <a:r>
              <a:rPr lang="en-US" sz="2800" b="1" dirty="0" err="1">
                <a:solidFill>
                  <a:srgbClr val="990033"/>
                </a:solidFill>
                <a:latin typeface="Times New Roman" panose="02020603050405020304" pitchFamily="18" charset="0"/>
                <a:cs typeface="Times New Roman" panose="02020603050405020304" pitchFamily="18" charset="0"/>
              </a:rPr>
              <a:t>thần</a:t>
            </a:r>
            <a:r>
              <a:rPr lang="en-US" sz="2800" b="1" dirty="0">
                <a:solidFill>
                  <a:srgbClr val="990033"/>
                </a:solidFill>
                <a:latin typeface="Times New Roman" panose="02020603050405020304" pitchFamily="18" charset="0"/>
                <a:cs typeface="Times New Roman" panose="02020603050405020304" pitchFamily="18" charset="0"/>
              </a:rPr>
              <a:t>:</a:t>
            </a:r>
            <a:endParaRPr lang="en-US" sz="2800" b="1" dirty="0">
              <a:solidFill>
                <a:srgbClr val="990033"/>
              </a:solidFill>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Lo </a:t>
            </a:r>
            <a:r>
              <a:rPr lang="en-US" sz="2800" dirty="0" err="1">
                <a:latin typeface="Times New Roman" panose="02020603050405020304" pitchFamily="18" charset="0"/>
                <a:cs typeface="Times New Roman" panose="02020603050405020304" pitchFamily="18" charset="0"/>
              </a:rPr>
              <a:t>sợ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ngại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tiếp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trầm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tiêu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cực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tâm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lý</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pic>
        <p:nvPicPr>
          <p:cNvPr id="12292" name="Picture 7" descr="Kết quả hình ảnh cho Bạo lực học đườ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3429000"/>
            <a:ext cx="32004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9" descr="Kết quả hình ảnh cho Bạo lực học đườ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3352800"/>
            <a:ext cx="38862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endParaRPr lang="en-US"/>
          </a:p>
        </p:txBody>
      </p:sp>
      <p:sp>
        <p:nvSpPr>
          <p:cNvPr id="7" name="Rectangle 6"/>
          <p:cNvSpPr/>
          <p:nvPr/>
        </p:nvSpPr>
        <p:spPr>
          <a:xfrm>
            <a:off x="2757055" y="381000"/>
            <a:ext cx="6781800" cy="990600"/>
          </a:xfrm>
          <a:prstGeom prst="rect">
            <a:avLst/>
          </a:prstGeom>
          <a:ln w="76200"/>
        </p:spPr>
        <p:style>
          <a:lnRef idx="2">
            <a:schemeClr val="accent4"/>
          </a:lnRef>
          <a:fillRef idx="1">
            <a:schemeClr val="lt1"/>
          </a:fillRef>
          <a:effectRef idx="0">
            <a:schemeClr val="accent4"/>
          </a:effectRef>
          <a:fontRef idx="minor">
            <a:schemeClr val="dk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rPr>
              <a:t>HẬU QUẢ CỦA BLHĐ?</a:t>
            </a:r>
            <a:endPar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endParaRPr>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2667001" y="1524000"/>
            <a:ext cx="7540625" cy="4724400"/>
          </a:xfrm>
        </p:spPr>
        <p:txBody>
          <a:bodyPr/>
          <a:lstStyle/>
          <a:p>
            <a:pPr marL="0" indent="0">
              <a:buNone/>
            </a:pPr>
            <a:r>
              <a:rPr lang="en-US" sz="2800" b="1" dirty="0">
                <a:solidFill>
                  <a:srgbClr val="990033"/>
                </a:solidFill>
                <a:latin typeface="Times New Roman" panose="02020603050405020304" pitchFamily="18" charset="0"/>
                <a:cs typeface="Times New Roman" panose="02020603050405020304" pitchFamily="18" charset="0"/>
              </a:rPr>
              <a:t>3/ </a:t>
            </a:r>
            <a:r>
              <a:rPr lang="en-US" sz="2800" b="1" dirty="0" err="1">
                <a:solidFill>
                  <a:srgbClr val="990033"/>
                </a:solidFill>
                <a:latin typeface="Times New Roman" panose="02020603050405020304" pitchFamily="18" charset="0"/>
                <a:cs typeface="Times New Roman" panose="02020603050405020304" pitchFamily="18" charset="0"/>
              </a:rPr>
              <a:t>Về</a:t>
            </a:r>
            <a:r>
              <a:rPr lang="en-US" sz="2800" b="1" dirty="0">
                <a:solidFill>
                  <a:srgbClr val="990033"/>
                </a:solidFill>
                <a:latin typeface="Times New Roman" panose="02020603050405020304" pitchFamily="18" charset="0"/>
                <a:cs typeface="Times New Roman" panose="02020603050405020304" pitchFamily="18" charset="0"/>
              </a:rPr>
              <a:t> </a:t>
            </a:r>
            <a:r>
              <a:rPr lang="en-US" sz="2800" b="1" dirty="0" err="1">
                <a:solidFill>
                  <a:srgbClr val="990033"/>
                </a:solidFill>
                <a:latin typeface="Times New Roman" panose="02020603050405020304" pitchFamily="18" charset="0"/>
                <a:cs typeface="Times New Roman" panose="02020603050405020304" pitchFamily="18" charset="0"/>
              </a:rPr>
              <a:t>học</a:t>
            </a:r>
            <a:r>
              <a:rPr lang="en-US" sz="2800" b="1" dirty="0">
                <a:solidFill>
                  <a:srgbClr val="990033"/>
                </a:solidFill>
                <a:latin typeface="Times New Roman" panose="02020603050405020304" pitchFamily="18" charset="0"/>
                <a:cs typeface="Times New Roman" panose="02020603050405020304" pitchFamily="18" charset="0"/>
              </a:rPr>
              <a:t> </a:t>
            </a:r>
            <a:r>
              <a:rPr lang="en-US" sz="2800" b="1" dirty="0" err="1">
                <a:solidFill>
                  <a:srgbClr val="990033"/>
                </a:solidFill>
                <a:latin typeface="Times New Roman" panose="02020603050405020304" pitchFamily="18" charset="0"/>
                <a:cs typeface="Times New Roman" panose="02020603050405020304" pitchFamily="18" charset="0"/>
              </a:rPr>
              <a:t>tập</a:t>
            </a:r>
            <a:r>
              <a:rPr lang="en-US" sz="2800" b="1" dirty="0">
                <a:solidFill>
                  <a:srgbClr val="990033"/>
                </a:solidFill>
                <a:latin typeface="Times New Roman" panose="02020603050405020304" pitchFamily="18" charset="0"/>
                <a:cs typeface="Times New Roman" panose="02020603050405020304" pitchFamily="18" charset="0"/>
              </a:rPr>
              <a:t>:</a:t>
            </a:r>
            <a:endParaRPr lang="en-US" sz="2800" b="1" dirty="0">
              <a:solidFill>
                <a:srgbClr val="990033"/>
              </a:solidFill>
              <a:latin typeface="Times New Roman" panose="02020603050405020304" pitchFamily="18" charset="0"/>
              <a:cs typeface="Times New Roman" panose="02020603050405020304" pitchFamily="18" charset="0"/>
            </a:endParaRPr>
          </a:p>
          <a:p>
            <a:r>
              <a:rPr lang="en-US" sz="2800" dirty="0" err="1">
                <a:latin typeface="Times New Roman" panose="02020603050405020304" pitchFamily="18" charset="0"/>
                <a:cs typeface="Times New Roman" panose="02020603050405020304" pitchFamily="18" charset="0"/>
              </a:rPr>
              <a:t>Kết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kém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đoạn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hoặc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vĩnh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tập</a:t>
            </a:r>
            <a:endParaRPr lang="en-US" sz="2800" dirty="0">
              <a:latin typeface="Times New Roman" panose="02020603050405020304" pitchFamily="18" charset="0"/>
              <a:cs typeface="Times New Roman" panose="02020603050405020304" pitchFamily="18" charset="0"/>
            </a:endParaRPr>
          </a:p>
        </p:txBody>
      </p:sp>
      <p:sp>
        <p:nvSpPr>
          <p:cNvPr id="13316" name="AutoShape 7" descr="Kết quả hình ảnh cho bạo lực học đường"/>
          <p:cNvSpPr>
            <a:spLocks noChangeAspect="1" noChangeArrowheads="1"/>
          </p:cNvSpPr>
          <p:nvPr/>
        </p:nvSpPr>
        <p:spPr bwMode="auto">
          <a:xfrm>
            <a:off x="5943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2800">
              <a:latin typeface="Times New Roman" panose="02020603050405020304" pitchFamily="18" charset="0"/>
              <a:cs typeface="Times New Roman" panose="02020603050405020304" pitchFamily="18" charset="0"/>
            </a:endParaRPr>
          </a:p>
        </p:txBody>
      </p:sp>
      <p:sp>
        <p:nvSpPr>
          <p:cNvPr id="13317" name="AutoShape 9" descr="Kết quả hình ảnh cho bạo lực học đường"/>
          <p:cNvSpPr>
            <a:spLocks noChangeAspect="1" noChangeArrowheads="1"/>
          </p:cNvSpPr>
          <p:nvPr/>
        </p:nvSpPr>
        <p:spPr bwMode="auto">
          <a:xfrm>
            <a:off x="5943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2800">
              <a:latin typeface="Times New Roman" panose="02020603050405020304" pitchFamily="18" charset="0"/>
              <a:cs typeface="Times New Roman" panose="02020603050405020304" pitchFamily="18" charset="0"/>
            </a:endParaRPr>
          </a:p>
        </p:txBody>
      </p:sp>
      <p:pic>
        <p:nvPicPr>
          <p:cNvPr id="13318" name="Picture 11" descr="5bgMan1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8601" y="3200400"/>
            <a:ext cx="4081463"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endParaRPr lang="en-US"/>
          </a:p>
        </p:txBody>
      </p:sp>
      <p:sp>
        <p:nvSpPr>
          <p:cNvPr id="8" name="Rectangle 7"/>
          <p:cNvSpPr/>
          <p:nvPr/>
        </p:nvSpPr>
        <p:spPr>
          <a:xfrm>
            <a:off x="2757055" y="381000"/>
            <a:ext cx="6781800" cy="990600"/>
          </a:xfrm>
          <a:prstGeom prst="rect">
            <a:avLst/>
          </a:prstGeom>
          <a:ln w="76200"/>
        </p:spPr>
        <p:style>
          <a:lnRef idx="2">
            <a:schemeClr val="accent4"/>
          </a:lnRef>
          <a:fillRef idx="1">
            <a:schemeClr val="lt1"/>
          </a:fillRef>
          <a:effectRef idx="0">
            <a:schemeClr val="accent4"/>
          </a:effectRef>
          <a:fontRef idx="minor">
            <a:schemeClr val="dk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rPr>
              <a:t>HẬU QUẢ CỦA BLHĐ?</a:t>
            </a:r>
            <a:endPar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endParaRP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2667001" y="1447800"/>
            <a:ext cx="7540625" cy="4800600"/>
          </a:xfrm>
        </p:spPr>
        <p:txBody>
          <a:bodyPr/>
          <a:lstStyle/>
          <a:p>
            <a:pPr marL="0" indent="0">
              <a:buNone/>
            </a:pPr>
            <a:r>
              <a:rPr lang="en-US" sz="2800" dirty="0">
                <a:solidFill>
                  <a:srgbClr val="990033"/>
                </a:solidFill>
                <a:latin typeface="Times New Roman" panose="02020603050405020304" pitchFamily="18" charset="0"/>
                <a:cs typeface="Times New Roman" panose="02020603050405020304" pitchFamily="18" charset="0"/>
              </a:rPr>
              <a:t>4</a:t>
            </a:r>
            <a:r>
              <a:rPr lang="en-US" sz="2800" dirty="0">
                <a:solidFill>
                  <a:srgbClr val="990033"/>
                </a:solidFill>
                <a:latin typeface="Times New Roman" panose="02020603050405020304" pitchFamily="18" charset="0"/>
                <a:cs typeface="Times New Roman" panose="02020603050405020304" pitchFamily="18" charset="0"/>
              </a:rPr>
              <a:t>/</a:t>
            </a:r>
            <a:r>
              <a:rPr lang="en-US" sz="2800" dirty="0">
                <a:solidFill>
                  <a:srgbClr val="990033"/>
                </a:solidFill>
                <a:latin typeface="Times New Roman" panose="02020603050405020304" pitchFamily="18" charset="0"/>
                <a:cs typeface="Times New Roman" panose="02020603050405020304" pitchFamily="18" charset="0"/>
              </a:rPr>
              <a:t> </a:t>
            </a:r>
            <a:r>
              <a:rPr lang="en-US" sz="2800" dirty="0" err="1">
                <a:solidFill>
                  <a:srgbClr val="990033"/>
                </a:solidFill>
                <a:latin typeface="Times New Roman" panose="02020603050405020304" pitchFamily="18" charset="0"/>
                <a:cs typeface="Times New Roman" panose="02020603050405020304" pitchFamily="18" charset="0"/>
              </a:rPr>
              <a:t>Đối</a:t>
            </a:r>
            <a:r>
              <a:rPr lang="en-US" sz="2800" dirty="0">
                <a:solidFill>
                  <a:srgbClr val="990033"/>
                </a:solidFill>
                <a:latin typeface="Times New Roman" panose="02020603050405020304" pitchFamily="18" charset="0"/>
                <a:cs typeface="Times New Roman" panose="02020603050405020304" pitchFamily="18" charset="0"/>
              </a:rPr>
              <a:t> </a:t>
            </a:r>
            <a:r>
              <a:rPr lang="en-US" sz="2800" dirty="0" err="1">
                <a:solidFill>
                  <a:srgbClr val="990033"/>
                </a:solidFill>
                <a:latin typeface="Times New Roman" panose="02020603050405020304" pitchFamily="18" charset="0"/>
                <a:cs typeface="Times New Roman" panose="02020603050405020304" pitchFamily="18" charset="0"/>
              </a:rPr>
              <a:t>với</a:t>
            </a:r>
            <a:r>
              <a:rPr lang="en-US" sz="2800" dirty="0">
                <a:solidFill>
                  <a:srgbClr val="990033"/>
                </a:solidFill>
                <a:latin typeface="Times New Roman" panose="02020603050405020304" pitchFamily="18" charset="0"/>
                <a:cs typeface="Times New Roman" panose="02020603050405020304" pitchFamily="18" charset="0"/>
              </a:rPr>
              <a:t> </a:t>
            </a:r>
            <a:r>
              <a:rPr lang="en-US" sz="2800" dirty="0" err="1">
                <a:solidFill>
                  <a:srgbClr val="990033"/>
                </a:solidFill>
                <a:latin typeface="Times New Roman" panose="02020603050405020304" pitchFamily="18" charset="0"/>
                <a:cs typeface="Times New Roman" panose="02020603050405020304" pitchFamily="18" charset="0"/>
              </a:rPr>
              <a:t>gia</a:t>
            </a:r>
            <a:r>
              <a:rPr lang="en-US" sz="2800" dirty="0">
                <a:solidFill>
                  <a:srgbClr val="990033"/>
                </a:solidFill>
                <a:latin typeface="Times New Roman" panose="02020603050405020304" pitchFamily="18" charset="0"/>
                <a:cs typeface="Times New Roman" panose="02020603050405020304" pitchFamily="18" charset="0"/>
              </a:rPr>
              <a:t> </a:t>
            </a:r>
            <a:r>
              <a:rPr lang="en-US" sz="2800" dirty="0" err="1">
                <a:solidFill>
                  <a:srgbClr val="990033"/>
                </a:solidFill>
                <a:latin typeface="Times New Roman" panose="02020603050405020304" pitchFamily="18" charset="0"/>
                <a:cs typeface="Times New Roman" panose="02020603050405020304" pitchFamily="18" charset="0"/>
              </a:rPr>
              <a:t>đình</a:t>
            </a:r>
            <a:r>
              <a:rPr lang="en-US" sz="2800" dirty="0">
                <a:solidFill>
                  <a:srgbClr val="990033"/>
                </a:solidFill>
                <a:latin typeface="Times New Roman" panose="02020603050405020304" pitchFamily="18" charset="0"/>
                <a:cs typeface="Times New Roman" panose="02020603050405020304" pitchFamily="18" charset="0"/>
              </a:rPr>
              <a:t>:</a:t>
            </a:r>
            <a:endParaRPr lang="en-US" sz="2800" dirty="0">
              <a:solidFill>
                <a:srgbClr val="990033"/>
              </a:solidFill>
              <a:latin typeface="Times New Roman" panose="02020603050405020304" pitchFamily="18" charset="0"/>
              <a:cs typeface="Times New Roman" panose="02020603050405020304" pitchFamily="18" charset="0"/>
            </a:endParaRPr>
          </a:p>
          <a:p>
            <a:r>
              <a:rPr lang="en-US" sz="2800" dirty="0" err="1">
                <a:latin typeface="Times New Roman" panose="02020603050405020304" pitchFamily="18" charset="0"/>
                <a:cs typeface="Times New Roman" panose="02020603050405020304" pitchFamily="18" charset="0"/>
              </a:rPr>
              <a:t>Gây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xúc</a:t>
            </a:r>
            <a:r>
              <a:rPr lang="en-US" sz="2800" dirty="0">
                <a:latin typeface="Times New Roman" panose="02020603050405020304" pitchFamily="18" charset="0"/>
                <a:cs typeface="Times New Roman" panose="02020603050405020304" pitchFamily="18" charset="0"/>
              </a:rPr>
              <a:t>, lo </a:t>
            </a:r>
            <a:r>
              <a:rPr lang="en-US" sz="2800" dirty="0" err="1">
                <a:latin typeface="Times New Roman" panose="02020603050405020304" pitchFamily="18" charset="0"/>
                <a:cs typeface="Times New Roman" panose="02020603050405020304" pitchFamily="18" charset="0"/>
              </a:rPr>
              <a:t>lắng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nỗi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đau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phụ</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huynh</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r>
              <a:rPr lang="en-US" sz="2800" dirty="0" err="1">
                <a:latin typeface="Times New Roman" panose="02020603050405020304" pitchFamily="18" charset="0"/>
                <a:cs typeface="Times New Roman" panose="02020603050405020304" pitchFamily="18" charset="0"/>
              </a:rPr>
              <a:t>Niềm</a:t>
            </a:r>
            <a:r>
              <a:rPr lang="en-US" sz="2800" dirty="0">
                <a:latin typeface="Times New Roman" panose="02020603050405020304" pitchFamily="18" charset="0"/>
                <a:cs typeface="Times New Roman" panose="02020603050405020304" pitchFamily="18" charset="0"/>
              </a:rPr>
              <a:t> tin </a:t>
            </a:r>
            <a:r>
              <a:rPr lang="en-US" sz="2800" dirty="0" err="1">
                <a:latin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giảm</a:t>
            </a:r>
            <a:endParaRPr lang="en-US" sz="2800" dirty="0">
              <a:latin typeface="Times New Roman" panose="02020603050405020304" pitchFamily="18" charset="0"/>
              <a:cs typeface="Times New Roman" panose="02020603050405020304" pitchFamily="18" charset="0"/>
            </a:endParaRPr>
          </a:p>
        </p:txBody>
      </p:sp>
      <p:pic>
        <p:nvPicPr>
          <p:cNvPr id="16388" name="Picture 6" descr="Kết quả hình ảnh cho Học sinh bị đán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3429000"/>
            <a:ext cx="4572000"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endParaRPr lang="en-US"/>
          </a:p>
        </p:txBody>
      </p:sp>
      <p:sp>
        <p:nvSpPr>
          <p:cNvPr id="6" name="Rectangle 5"/>
          <p:cNvSpPr/>
          <p:nvPr/>
        </p:nvSpPr>
        <p:spPr>
          <a:xfrm>
            <a:off x="2757055" y="381000"/>
            <a:ext cx="6781800" cy="990600"/>
          </a:xfrm>
          <a:prstGeom prst="rect">
            <a:avLst/>
          </a:prstGeom>
          <a:ln w="76200"/>
        </p:spPr>
        <p:style>
          <a:lnRef idx="2">
            <a:schemeClr val="accent4"/>
          </a:lnRef>
          <a:fillRef idx="1">
            <a:schemeClr val="lt1"/>
          </a:fillRef>
          <a:effectRef idx="0">
            <a:schemeClr val="accent4"/>
          </a:effectRef>
          <a:fontRef idx="minor">
            <a:schemeClr val="dk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rPr>
              <a:t>HẬU QUẢ CỦA BLHĐ?</a:t>
            </a:r>
            <a:endPar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endParaRPr>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819401" y="685801"/>
            <a:ext cx="7313613" cy="536575"/>
          </a:xfrm>
        </p:spPr>
        <p:txBody>
          <a:bodyPr>
            <a:normAutofit fontScale="90000"/>
          </a:bodyPr>
          <a:lstStyle/>
          <a:p>
            <a:r>
              <a:rPr lang="en-GB" sz="3200" b="1">
                <a:solidFill>
                  <a:srgbClr val="FF3300"/>
                </a:solidFill>
                <a:latin typeface="Times New Roman" panose="02020603050405020304" pitchFamily="18" charset="0"/>
                <a:cs typeface="Times New Roman" panose="02020603050405020304" pitchFamily="18" charset="0"/>
              </a:rPr>
              <a:t>4. Hậu quả của BLHĐ</a:t>
            </a:r>
            <a:endParaRPr lang="en-US" sz="3200" b="1">
              <a:solidFill>
                <a:srgbClr val="FF3300"/>
              </a:solidFill>
              <a:latin typeface="Times New Roman" panose="02020603050405020304" pitchFamily="18" charset="0"/>
              <a:cs typeface="Times New Roman" panose="02020603050405020304" pitchFamily="18" charset="0"/>
            </a:endParaRPr>
          </a:p>
        </p:txBody>
      </p:sp>
      <p:sp>
        <p:nvSpPr>
          <p:cNvPr id="15363" name="Rectangle 3"/>
          <p:cNvSpPr>
            <a:spLocks noGrp="1" noChangeArrowheads="1"/>
          </p:cNvSpPr>
          <p:nvPr>
            <p:ph type="body" idx="1"/>
          </p:nvPr>
        </p:nvSpPr>
        <p:spPr>
          <a:xfrm>
            <a:off x="2667001" y="1447800"/>
            <a:ext cx="7540625" cy="4800600"/>
          </a:xfrm>
        </p:spPr>
        <p:txBody>
          <a:bodyPr/>
          <a:lstStyle/>
          <a:p>
            <a:pPr marL="0" indent="0">
              <a:buNone/>
            </a:pPr>
            <a:r>
              <a:rPr lang="en-US" sz="2800" dirty="0">
                <a:solidFill>
                  <a:srgbClr val="990033"/>
                </a:solidFill>
                <a:latin typeface="Times New Roman" panose="02020603050405020304" pitchFamily="18" charset="0"/>
                <a:cs typeface="Times New Roman" panose="02020603050405020304" pitchFamily="18" charset="0"/>
              </a:rPr>
              <a:t>5/  </a:t>
            </a:r>
            <a:r>
              <a:rPr lang="en-US" sz="2800" dirty="0" err="1">
                <a:solidFill>
                  <a:srgbClr val="990033"/>
                </a:solidFill>
                <a:latin typeface="Times New Roman" panose="02020603050405020304" pitchFamily="18" charset="0"/>
                <a:cs typeface="Times New Roman" panose="02020603050405020304" pitchFamily="18" charset="0"/>
              </a:rPr>
              <a:t>Đối</a:t>
            </a:r>
            <a:r>
              <a:rPr lang="en-US" sz="2800" dirty="0">
                <a:solidFill>
                  <a:srgbClr val="990033"/>
                </a:solidFill>
                <a:latin typeface="Times New Roman" panose="02020603050405020304" pitchFamily="18" charset="0"/>
                <a:cs typeface="Times New Roman" panose="02020603050405020304" pitchFamily="18" charset="0"/>
              </a:rPr>
              <a:t> </a:t>
            </a:r>
            <a:r>
              <a:rPr lang="en-US" sz="2800" dirty="0" err="1">
                <a:solidFill>
                  <a:srgbClr val="990033"/>
                </a:solidFill>
                <a:latin typeface="Times New Roman" panose="02020603050405020304" pitchFamily="18" charset="0"/>
                <a:cs typeface="Times New Roman" panose="02020603050405020304" pitchFamily="18" charset="0"/>
              </a:rPr>
              <a:t>với</a:t>
            </a:r>
            <a:r>
              <a:rPr lang="en-US" sz="2800" dirty="0">
                <a:solidFill>
                  <a:srgbClr val="990033"/>
                </a:solidFill>
                <a:latin typeface="Times New Roman" panose="02020603050405020304" pitchFamily="18" charset="0"/>
                <a:cs typeface="Times New Roman" panose="02020603050405020304" pitchFamily="18" charset="0"/>
              </a:rPr>
              <a:t> </a:t>
            </a:r>
            <a:r>
              <a:rPr lang="en-US" sz="2800" dirty="0" err="1">
                <a:solidFill>
                  <a:srgbClr val="990033"/>
                </a:solidFill>
                <a:latin typeface="Times New Roman" panose="02020603050405020304" pitchFamily="18" charset="0"/>
                <a:cs typeface="Times New Roman" panose="02020603050405020304" pitchFamily="18" charset="0"/>
              </a:rPr>
              <a:t>nhà</a:t>
            </a:r>
            <a:r>
              <a:rPr lang="en-US" sz="2800" dirty="0">
                <a:solidFill>
                  <a:srgbClr val="990033"/>
                </a:solidFill>
                <a:latin typeface="Times New Roman" panose="02020603050405020304" pitchFamily="18" charset="0"/>
                <a:cs typeface="Times New Roman" panose="02020603050405020304" pitchFamily="18" charset="0"/>
              </a:rPr>
              <a:t> </a:t>
            </a:r>
            <a:r>
              <a:rPr lang="en-US" sz="2800" dirty="0" err="1">
                <a:solidFill>
                  <a:srgbClr val="990033"/>
                </a:solidFill>
                <a:latin typeface="Times New Roman" panose="02020603050405020304" pitchFamily="18" charset="0"/>
                <a:cs typeface="Times New Roman" panose="02020603050405020304" pitchFamily="18" charset="0"/>
              </a:rPr>
              <a:t>trường</a:t>
            </a:r>
            <a:r>
              <a:rPr lang="en-US" sz="2800" dirty="0">
                <a:solidFill>
                  <a:srgbClr val="990033"/>
                </a:solidFill>
                <a:latin typeface="Times New Roman" panose="02020603050405020304" pitchFamily="18" charset="0"/>
                <a:cs typeface="Times New Roman" panose="02020603050405020304" pitchFamily="18" charset="0"/>
              </a:rPr>
              <a:t>:</a:t>
            </a:r>
            <a:endParaRPr lang="en-US" sz="2800" dirty="0">
              <a:solidFill>
                <a:srgbClr val="990033"/>
              </a:solidFill>
              <a:latin typeface="Times New Roman" panose="02020603050405020304" pitchFamily="18" charset="0"/>
              <a:cs typeface="Times New Roman" panose="02020603050405020304" pitchFamily="18" charset="0"/>
            </a:endParaRPr>
          </a:p>
          <a:p>
            <a:r>
              <a:rPr lang="en-US" sz="2800" dirty="0" err="1">
                <a:latin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hưởng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dục</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r>
              <a:rPr lang="en-US" sz="2800" dirty="0" err="1">
                <a:latin typeface="Times New Roman" panose="02020603050405020304" pitchFamily="18" charset="0"/>
                <a:cs typeface="Times New Roman" panose="02020603050405020304" pitchFamily="18" charset="0"/>
              </a:rPr>
              <a:t>Môi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học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tập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cs typeface="Times New Roman" panose="02020603050405020304" pitchFamily="18" charset="0"/>
              </a:rPr>
              <a:t> an </a:t>
            </a:r>
            <a:r>
              <a:rPr lang="en-US" sz="2800" dirty="0" err="1">
                <a:latin typeface="Times New Roman" panose="02020603050405020304" pitchFamily="18" charset="0"/>
                <a:cs typeface="Times New Roman" panose="02020603050405020304" pitchFamily="18" charset="0"/>
              </a:rPr>
              <a:t>toàn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thiện</a:t>
            </a:r>
            <a:endParaRPr lang="en-US" sz="2800" dirty="0">
              <a:latin typeface="Times New Roman" panose="02020603050405020304" pitchFamily="18" charset="0"/>
              <a:cs typeface="Times New Roman" panose="02020603050405020304" pitchFamily="18" charset="0"/>
            </a:endParaRPr>
          </a:p>
          <a:p>
            <a:r>
              <a:rPr lang="en-US" sz="2800" dirty="0" err="1">
                <a:latin typeface="Times New Roman" panose="02020603050405020304" pitchFamily="18" charset="0"/>
                <a:cs typeface="Times New Roman" panose="02020603050405020304" pitchFamily="18" charset="0"/>
              </a:rPr>
              <a:t>Uy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sút</a:t>
            </a:r>
            <a:r>
              <a:rPr lang="en-US" sz="2800" dirty="0">
                <a:latin typeface="Times New Roman" panose="02020603050405020304" pitchFamily="18" charset="0"/>
                <a:cs typeface="Times New Roman" panose="02020603050405020304" pitchFamily="18" charset="0"/>
              </a:rPr>
              <a:t>, . . . .</a:t>
            </a:r>
            <a:endParaRPr lang="en-US" sz="2800" dirty="0">
              <a:latin typeface="Times New Roman" panose="02020603050405020304" pitchFamily="18" charset="0"/>
              <a:cs typeface="Times New Roman" panose="02020603050405020304" pitchFamily="18" charset="0"/>
            </a:endParaRPr>
          </a:p>
        </p:txBody>
      </p:sp>
      <p:pic>
        <p:nvPicPr>
          <p:cNvPr id="15364" name="Picture 4" descr="Kết quả hình ảnh cho Bạo lực học đườ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3810000"/>
            <a:ext cx="52578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2757055" y="381000"/>
            <a:ext cx="6781800" cy="990600"/>
          </a:xfrm>
          <a:prstGeom prst="rect">
            <a:avLst/>
          </a:prstGeom>
          <a:ln w="76200"/>
        </p:spPr>
        <p:style>
          <a:lnRef idx="2">
            <a:schemeClr val="accent4"/>
          </a:lnRef>
          <a:fillRef idx="1">
            <a:schemeClr val="lt1"/>
          </a:fillRef>
          <a:effectRef idx="0">
            <a:schemeClr val="accent4"/>
          </a:effectRef>
          <a:fontRef idx="minor">
            <a:schemeClr val="dk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rPr>
              <a:t>HẬU QUẢ CỦA BLHĐ?</a:t>
            </a:r>
            <a:endPar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endParaRPr>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2667001" y="1447800"/>
            <a:ext cx="7540625" cy="4800600"/>
          </a:xfrm>
        </p:spPr>
        <p:txBody>
          <a:bodyPr/>
          <a:lstStyle/>
          <a:p>
            <a:pPr marL="0" indent="0">
              <a:buNone/>
            </a:pPr>
            <a:r>
              <a:rPr lang="en-US" sz="2800" b="1" dirty="0">
                <a:solidFill>
                  <a:srgbClr val="990033"/>
                </a:solidFill>
                <a:latin typeface="Times New Roman" panose="02020603050405020304" pitchFamily="18" charset="0"/>
                <a:cs typeface="Times New Roman" panose="02020603050405020304" pitchFamily="18" charset="0"/>
              </a:rPr>
              <a:t>6/  </a:t>
            </a:r>
            <a:r>
              <a:rPr lang="en-US" sz="2800" b="1" dirty="0" err="1">
                <a:solidFill>
                  <a:srgbClr val="990033"/>
                </a:solidFill>
                <a:latin typeface="Times New Roman" panose="02020603050405020304" pitchFamily="18" charset="0"/>
                <a:cs typeface="Times New Roman" panose="02020603050405020304" pitchFamily="18" charset="0"/>
              </a:rPr>
              <a:t>Đối</a:t>
            </a:r>
            <a:r>
              <a:rPr lang="en-US" sz="2800" b="1" dirty="0">
                <a:solidFill>
                  <a:srgbClr val="990033"/>
                </a:solidFill>
                <a:latin typeface="Times New Roman" panose="02020603050405020304" pitchFamily="18" charset="0"/>
                <a:cs typeface="Times New Roman" panose="02020603050405020304" pitchFamily="18" charset="0"/>
              </a:rPr>
              <a:t> </a:t>
            </a:r>
            <a:r>
              <a:rPr lang="en-US" sz="2800" b="1" dirty="0" err="1">
                <a:solidFill>
                  <a:srgbClr val="990033"/>
                </a:solidFill>
                <a:latin typeface="Times New Roman" panose="02020603050405020304" pitchFamily="18" charset="0"/>
                <a:cs typeface="Times New Roman" panose="02020603050405020304" pitchFamily="18" charset="0"/>
              </a:rPr>
              <a:t>với</a:t>
            </a:r>
            <a:r>
              <a:rPr lang="en-US" sz="2800" b="1" dirty="0">
                <a:solidFill>
                  <a:srgbClr val="990033"/>
                </a:solidFill>
                <a:latin typeface="Times New Roman" panose="02020603050405020304" pitchFamily="18" charset="0"/>
                <a:cs typeface="Times New Roman" panose="02020603050405020304" pitchFamily="18" charset="0"/>
              </a:rPr>
              <a:t> </a:t>
            </a:r>
            <a:r>
              <a:rPr lang="en-US" sz="2800" b="1" dirty="0" err="1">
                <a:solidFill>
                  <a:srgbClr val="990033"/>
                </a:solidFill>
                <a:latin typeface="Times New Roman" panose="02020603050405020304" pitchFamily="18" charset="0"/>
                <a:cs typeface="Times New Roman" panose="02020603050405020304" pitchFamily="18" charset="0"/>
              </a:rPr>
              <a:t>xã</a:t>
            </a:r>
            <a:r>
              <a:rPr lang="en-US" sz="2800" b="1" dirty="0">
                <a:solidFill>
                  <a:srgbClr val="990033"/>
                </a:solidFill>
                <a:latin typeface="Times New Roman" panose="02020603050405020304" pitchFamily="18" charset="0"/>
                <a:cs typeface="Times New Roman" panose="02020603050405020304" pitchFamily="18" charset="0"/>
              </a:rPr>
              <a:t> </a:t>
            </a:r>
            <a:r>
              <a:rPr lang="en-US" sz="2800" b="1" dirty="0" err="1">
                <a:solidFill>
                  <a:srgbClr val="990033"/>
                </a:solidFill>
                <a:latin typeface="Times New Roman" panose="02020603050405020304" pitchFamily="18" charset="0"/>
                <a:cs typeface="Times New Roman" panose="02020603050405020304" pitchFamily="18" charset="0"/>
              </a:rPr>
              <a:t>hội</a:t>
            </a:r>
            <a:r>
              <a:rPr lang="en-US" sz="2800" b="1" dirty="0">
                <a:solidFill>
                  <a:srgbClr val="990033"/>
                </a:solidFill>
                <a:latin typeface="Times New Roman" panose="02020603050405020304" pitchFamily="18" charset="0"/>
                <a:cs typeface="Times New Roman" panose="02020603050405020304" pitchFamily="18" charset="0"/>
              </a:rPr>
              <a:t>:</a:t>
            </a:r>
            <a:endParaRPr lang="en-US" sz="2800" b="1" dirty="0">
              <a:solidFill>
                <a:srgbClr val="990033"/>
              </a:solidFill>
              <a:latin typeface="Times New Roman" panose="02020603050405020304" pitchFamily="18" charset="0"/>
              <a:cs typeface="Times New Roman" panose="02020603050405020304" pitchFamily="18" charset="0"/>
            </a:endParaRPr>
          </a:p>
          <a:p>
            <a:r>
              <a:rPr lang="en-US" sz="2800" dirty="0" err="1">
                <a:latin typeface="Times New Roman" panose="02020603050405020304" pitchFamily="18" charset="0"/>
                <a:cs typeface="Times New Roman" panose="02020603050405020304" pitchFamily="18" charset="0"/>
              </a:rPr>
              <a:t>Gây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luận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xúc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r>
              <a:rPr lang="en-US" sz="2800" dirty="0" err="1">
                <a:latin typeface="Times New Roman" panose="02020603050405020304" pitchFamily="18" charset="0"/>
                <a:cs typeface="Times New Roman" panose="02020603050405020304" pitchFamily="18" charset="0"/>
              </a:rPr>
              <a:t>Tăng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tỷ</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lệ</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Vi </a:t>
            </a:r>
            <a:r>
              <a:rPr lang="en-US" sz="2800" dirty="0" err="1">
                <a:latin typeface="Times New Roman" panose="02020603050405020304" pitchFamily="18" charset="0"/>
                <a:cs typeface="Times New Roman" panose="02020603050405020304" pitchFamily="18" charset="0"/>
              </a:rPr>
              <a:t>phạm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luật</a:t>
            </a:r>
            <a:endParaRPr lang="en-US" sz="2800" dirty="0">
              <a:latin typeface="Times New Roman" panose="02020603050405020304" pitchFamily="18" charset="0"/>
              <a:cs typeface="Times New Roman" panose="02020603050405020304" pitchFamily="18" charset="0"/>
            </a:endParaRPr>
          </a:p>
          <a:p>
            <a:r>
              <a:rPr lang="en-US" sz="2800" dirty="0" err="1">
                <a:latin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hưởng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triển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đức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trẻ</a:t>
            </a:r>
            <a:r>
              <a:rPr lang="en-US" sz="2800" dirty="0">
                <a:latin typeface="Times New Roman" panose="02020603050405020304" pitchFamily="18" charset="0"/>
                <a:cs typeface="Times New Roman" panose="02020603050405020304" pitchFamily="18" charset="0"/>
              </a:rPr>
              <a:t>, . . .</a:t>
            </a:r>
            <a:endParaRPr lang="en-US" sz="2800" dirty="0">
              <a:latin typeface="Times New Roman" panose="02020603050405020304" pitchFamily="18" charset="0"/>
              <a:cs typeface="Times New Roman" panose="02020603050405020304" pitchFamily="18" charset="0"/>
            </a:endParaRPr>
          </a:p>
        </p:txBody>
      </p:sp>
      <p:sp>
        <p:nvSpPr>
          <p:cNvPr id="14340" name="AutoShape 9" descr="Kết quả hình ảnh cho bạo lực học đường và gia đình"/>
          <p:cNvSpPr>
            <a:spLocks noChangeAspect="1" noChangeArrowheads="1"/>
          </p:cNvSpPr>
          <p:nvPr/>
        </p:nvSpPr>
        <p:spPr bwMode="auto">
          <a:xfrm>
            <a:off x="5943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pic>
        <p:nvPicPr>
          <p:cNvPr id="14341" name="Picture 11" descr="Kết quả hình ảnh cho bạo lực học đường và gia đìn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90455" y="4038600"/>
            <a:ext cx="57150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endParaRPr lang="en-US"/>
          </a:p>
        </p:txBody>
      </p:sp>
      <p:sp>
        <p:nvSpPr>
          <p:cNvPr id="7" name="Rectangle 6"/>
          <p:cNvSpPr/>
          <p:nvPr/>
        </p:nvSpPr>
        <p:spPr>
          <a:xfrm>
            <a:off x="2757055" y="381000"/>
            <a:ext cx="6781800" cy="990600"/>
          </a:xfrm>
          <a:prstGeom prst="rect">
            <a:avLst/>
          </a:prstGeom>
          <a:ln w="76200"/>
        </p:spPr>
        <p:style>
          <a:lnRef idx="2">
            <a:schemeClr val="accent4"/>
          </a:lnRef>
          <a:fillRef idx="1">
            <a:schemeClr val="lt1"/>
          </a:fillRef>
          <a:effectRef idx="0">
            <a:schemeClr val="accent4"/>
          </a:effectRef>
          <a:fontRef idx="minor">
            <a:schemeClr val="dk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rPr>
              <a:t>HẬU QUẢ CỦA BLHĐ?</a:t>
            </a:r>
            <a:endPar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innerShdw blurRad="114300">
                  <a:prstClr val="black"/>
                </a:innerShdw>
              </a:effectLst>
              <a:latin typeface="Times New Roman" panose="02020603050405020304" pitchFamily="18" charset="0"/>
              <a:cs typeface="Times New Roman" panose="02020603050405020304" pitchFamily="18" charset="0"/>
            </a:endParaRPr>
          </a:p>
        </p:txBody>
      </p:sp>
    </p:spTree>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3076</Words>
  <Application>WPS Presentation</Application>
  <PresentationFormat>Widescreen</PresentationFormat>
  <Paragraphs>128</Paragraphs>
  <Slides>16</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16</vt:i4>
      </vt:variant>
    </vt:vector>
  </HeadingPairs>
  <TitlesOfParts>
    <vt:vector size="25" baseType="lpstr">
      <vt:lpstr>Arial</vt:lpstr>
      <vt:lpstr>SimSun</vt:lpstr>
      <vt:lpstr>Wingdings</vt:lpstr>
      <vt:lpstr>Times New Roman</vt:lpstr>
      <vt:lpstr>Comic Sans MS</vt:lpstr>
      <vt:lpstr>Microsoft YaHei</vt:lpstr>
      <vt:lpstr>Arial Unicode MS</vt:lpstr>
      <vt:lpstr>Calibri</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4. Hậu quả của BLHĐ</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Admin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BC</dc:creator>
  <cp:lastModifiedBy>DELL</cp:lastModifiedBy>
  <cp:revision>35</cp:revision>
  <dcterms:created xsi:type="dcterms:W3CDTF">2021-11-27T09:12:00Z</dcterms:created>
  <dcterms:modified xsi:type="dcterms:W3CDTF">2022-09-21T02:39:17Z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39850190D0F047C7B78F102C671395F3</vt:lpwstr>
  </property>
  <property fmtid="{D5CDD505-2E9C-101B-9397-08002B2CF9AE}" pid="3" name="KSOProductBuildVer">
    <vt:lpwstr>1033-11.2.0.11306</vt:lpwstr>
  </property>
</Properties>
</file>