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1" r:id="rId6"/>
    <p:sldId id="263" r:id="rId7"/>
    <p:sldId id="264" r:id="rId8"/>
    <p:sldId id="267" r:id="rId9"/>
    <p:sldId id="266" r:id="rId10"/>
    <p:sldId id="265" r:id="rId11"/>
    <p:sldId id="268" r:id="rId12"/>
    <p:sldId id="275"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7AE525F2-8C43-47E8-ACC4-78AEB1C3AB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AE525F2-8C43-47E8-ACC4-78AEB1C3AB1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525F2-8C43-47E8-ACC4-78AEB1C3AB1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525F2-8C43-47E8-ACC4-78AEB1C3AB1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AE525F2-8C43-47E8-ACC4-78AEB1C3AB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AE525F2-8C43-47E8-ACC4-78AEB1C3AB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525F2-8C43-47E8-ACC4-78AEB1C3AB1D}"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3374A-6A25-417F-ABC5-4C8DD679909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jpeg"/><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jpeg"/><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8" name="Picture 4" descr="Background trẻ em đẹp"/>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30928" y="0"/>
            <a:ext cx="9137073"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286000" y="381000"/>
            <a:ext cx="7848600" cy="426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 name="TextBox 7"/>
          <p:cNvSpPr txBox="1"/>
          <p:nvPr/>
        </p:nvSpPr>
        <p:spPr>
          <a:xfrm>
            <a:off x="2590801" y="1447800"/>
            <a:ext cx="7543799" cy="523220"/>
          </a:xfrm>
          <a:prstGeom prst="rect">
            <a:avLst/>
          </a:prstGeom>
          <a:noFill/>
        </p:spPr>
        <p:txBody>
          <a:bodyPr wrap="square" rtlCol="0">
            <a:spAutoFit/>
          </a:bodyPr>
          <a:lstStyle/>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SINH HOẠT CHUYÊN ĐỀ</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11" name="TextBox 10"/>
          <p:cNvSpPr txBox="1"/>
          <p:nvPr/>
        </p:nvSpPr>
        <p:spPr>
          <a:xfrm>
            <a:off x="2743201" y="2209801"/>
            <a:ext cx="7166262" cy="1384995"/>
          </a:xfrm>
          <a:prstGeom prst="rect">
            <a:avLst/>
          </a:prstGeom>
          <a:noFill/>
        </p:spPr>
        <p:txBody>
          <a:bodyPr wrap="square" rtlCol="0">
            <a:spAutoFit/>
          </a:bodyPr>
          <a:lstStyle/>
          <a:p>
            <a:pPr algn="ctr">
              <a:lnSpc>
                <a:spcPct val="150000"/>
              </a:lnSpc>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XÂY DỰNG TÌNH BẠN ĐẸP</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endParaRPr>
          </a:p>
          <a:p>
            <a:pPr algn="ctr">
              <a:lnSpc>
                <a:spcPct val="150000"/>
              </a:lnSpc>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NÓI KHÔNG VỚI BẠO LỰC HỌC ĐƯỜNG</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57055" y="381000"/>
            <a:ext cx="7606145"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GIẢI PHÁP PHÒNG CHỐNG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2590800" y="1905001"/>
            <a:ext cx="7924800" cy="4401205"/>
          </a:xfrm>
          <a:prstGeom prst="rect">
            <a:avLst/>
          </a:prstGeom>
        </p:spPr>
        <p:txBody>
          <a:bodyPr wrap="square">
            <a:spAutoFit/>
          </a:bodyPr>
          <a:lstStyle/>
          <a:p>
            <a:pPr fontAlgn="base"/>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Tích </a:t>
            </a:r>
            <a:r>
              <a:rPr lang="vi-VN" sz="2800" dirty="0">
                <a:latin typeface="Times New Roman" panose="02020603050405020304" pitchFamily="18" charset="0"/>
                <a:cs typeface="Times New Roman" panose="02020603050405020304" pitchFamily="18" charset="0"/>
              </a:rPr>
              <a:t>cực rèn luyện kĩ năng sống, ngoan ngoãn lễ phép với ông bà, bố mẹ, với thầy cô giáo.</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Chấp hành tốt nội quy trường lớp.</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Tránh xa </a:t>
            </a:r>
            <a:r>
              <a:rPr lang="vi-VN" sz="2800">
                <a:latin typeface="Times New Roman" panose="02020603050405020304" pitchFamily="18" charset="0"/>
                <a:cs typeface="Times New Roman" panose="02020603050405020304" pitchFamily="18" charset="0"/>
              </a:rPr>
              <a:t>bạo </a:t>
            </a:r>
            <a:r>
              <a:rPr lang="vi-VN" sz="2800">
                <a:latin typeface="Times New Roman" panose="02020603050405020304" pitchFamily="18" charset="0"/>
                <a:cs typeface="Times New Roman" panose="02020603050405020304" pitchFamily="18" charset="0"/>
              </a:rPr>
              <a:t>lực</a:t>
            </a:r>
            <a:r>
              <a:rPr lang="en-US" sz="2800">
                <a:latin typeface="Times New Roman" panose="02020603050405020304" pitchFamily="18" charset="0"/>
                <a:cs typeface="Times New Roman" panose="02020603050405020304" pitchFamily="18" charset="0"/>
              </a:rPr>
              <a:t>,</a:t>
            </a:r>
            <a:r>
              <a:rPr lang="vi-VN" sz="280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nói không với bạo lực.</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Nếu thấy hiện tượng bạo lực phải kịp thời báo ngay cho nhà trường, thầy cô giáo hoặc cơ quan có thẩm quyền để kịp thời can thiệp và xử lí.</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Học cách kiềm chế cảm </a:t>
            </a:r>
            <a:r>
              <a:rPr lang="en-US" sz="2800" dirty="0">
                <a:latin typeface="Times New Roman" panose="02020603050405020304" pitchFamily="18" charset="0"/>
                <a:cs typeface="Times New Roman" panose="02020603050405020304" pitchFamily="18" charset="0"/>
              </a:rPr>
              <a:t>x</a:t>
            </a:r>
            <a:r>
              <a:rPr lang="vi-VN" sz="2800" dirty="0">
                <a:latin typeface="Times New Roman" panose="02020603050405020304" pitchFamily="18" charset="0"/>
                <a:cs typeface="Times New Roman" panose="02020603050405020304" pitchFamily="18" charset="0"/>
              </a:rPr>
              <a:t>úc</a:t>
            </a:r>
            <a:r>
              <a:rPr lang="vi-VN"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Tích </a:t>
            </a:r>
            <a:r>
              <a:rPr lang="vi-VN" sz="2800" dirty="0">
                <a:latin typeface="Times New Roman" panose="02020603050405020304" pitchFamily="18" charset="0"/>
                <a:cs typeface="Times New Roman" panose="02020603050405020304" pitchFamily="18" charset="0"/>
              </a:rPr>
              <a:t>cự</a:t>
            </a:r>
            <a:r>
              <a:rPr lang="en-US" sz="2800" dirty="0">
                <a:latin typeface="Times New Roman" panose="02020603050405020304" pitchFamily="18" charset="0"/>
                <a:cs typeface="Times New Roman" panose="02020603050405020304" pitchFamily="18" charset="0"/>
              </a:rPr>
              <a:t>c</a:t>
            </a:r>
            <a:r>
              <a:rPr lang="vi-VN"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tham gia vào các hoạt động tình nguyện mà nhà trường </a:t>
            </a:r>
            <a:r>
              <a:rPr lang="vi-VN" sz="2800">
                <a:latin typeface="Times New Roman" panose="02020603050405020304" pitchFamily="18" charset="0"/>
                <a:cs typeface="Times New Roman" panose="02020603050405020304" pitchFamily="18" charset="0"/>
              </a:rPr>
              <a:t>tổ </a:t>
            </a:r>
            <a:r>
              <a:rPr lang="vi-VN" sz="2800">
                <a:latin typeface="Times New Roman" panose="02020603050405020304" pitchFamily="18" charset="0"/>
                <a:cs typeface="Times New Roman" panose="02020603050405020304" pitchFamily="18" charset="0"/>
              </a:rPr>
              <a:t>chức</a:t>
            </a:r>
            <a:r>
              <a:rPr lang="en-US" sz="280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7" name="Flowchart: Alternate Process 26"/>
          <p:cNvSpPr/>
          <p:nvPr/>
        </p:nvSpPr>
        <p:spPr>
          <a:xfrm>
            <a:off x="3276599" y="673387"/>
            <a:ext cx="6248400" cy="1244025"/>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sz="3200" b="1" u="sng" dirty="0">
                <a:solidFill>
                  <a:srgbClr val="FF0000"/>
                </a:solidFill>
                <a:latin typeface="Times New Roman" panose="02020603050405020304" pitchFamily="18" charset="0"/>
                <a:cs typeface="Times New Roman" panose="02020603050405020304" pitchFamily="18" charset="0"/>
              </a:rPr>
              <a:t>Câu </a:t>
            </a:r>
            <a:r>
              <a:rPr lang="en-US" sz="3200" b="1" u="sng" err="1">
                <a:solidFill>
                  <a:srgbClr val="FF0000"/>
                </a:solidFill>
                <a:latin typeface="Times New Roman" panose="02020603050405020304" pitchFamily="18" charset="0"/>
                <a:cs typeface="Times New Roman" panose="02020603050405020304" pitchFamily="18" charset="0"/>
              </a:rPr>
              <a:t>1</a:t>
            </a:r>
            <a:r>
              <a:rPr lang="en-US" sz="3200" b="1" u="sng">
                <a:solidFill>
                  <a:srgbClr val="FF0000"/>
                </a:solidFill>
                <a:latin typeface="Times New Roman" panose="02020603050405020304" pitchFamily="18" charset="0"/>
                <a:cs typeface="Times New Roman" panose="02020603050405020304" pitchFamily="18" charset="0"/>
              </a:rPr>
              <a:t>:</a:t>
            </a:r>
            <a:endParaRPr lang="en-US" sz="3200" b="1" u="sng">
              <a:solidFill>
                <a:srgbClr val="FF0000"/>
              </a:solidFill>
              <a:latin typeface="Times New Roman" panose="02020603050405020304" pitchFamily="18" charset="0"/>
              <a:cs typeface="Times New Roman" panose="02020603050405020304" pitchFamily="18" charset="0"/>
            </a:endParaRPr>
          </a:p>
          <a:p>
            <a:pPr lvl="0"/>
            <a:r>
              <a:rPr lang="en-US" sz="3200">
                <a:solidFill>
                  <a:schemeClr val="tx1"/>
                </a:solidFill>
                <a:latin typeface="Times New Roman" panose="02020603050405020304" pitchFamily="18" charset="0"/>
                <a:cs typeface="Times New Roman" panose="02020603050405020304" pitchFamily="18" charset="0"/>
              </a:rPr>
              <a:t>Tình </a:t>
            </a:r>
            <a:r>
              <a:rPr lang="en-US" sz="3200" dirty="0" err="1">
                <a:solidFill>
                  <a:schemeClr val="tx1"/>
                </a:solidFill>
                <a:latin typeface="Times New Roman" panose="02020603050405020304" pitchFamily="18" charset="0"/>
                <a:cs typeface="Times New Roman" panose="02020603050405020304" pitchFamily="18" charset="0"/>
              </a:rPr>
              <a:t>bạn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có</a:t>
            </a:r>
            <a:r>
              <a:rPr lang="en-US" sz="3200" dirty="0">
                <a:solidFill>
                  <a:schemeClr val="tx1"/>
                </a:solidFill>
                <a:latin typeface="Times New Roman" panose="02020603050405020304" pitchFamily="18" charset="0"/>
                <a:cs typeface="Times New Roman" panose="02020603050405020304" pitchFamily="18" charset="0"/>
              </a:rPr>
              <a:t> </a:t>
            </a:r>
            <a:r>
              <a:rPr lang="en-US" sz="3200">
                <a:solidFill>
                  <a:schemeClr val="tx1"/>
                </a:solidFill>
                <a:latin typeface="Times New Roman" panose="02020603050405020304" pitchFamily="18" charset="0"/>
                <a:cs typeface="Times New Roman" panose="02020603050405020304" pitchFamily="18" charset="0"/>
              </a:rPr>
              <a:t>ở đâu ?</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28" name="Flowchart: Alternate Process 27"/>
          <p:cNvSpPr/>
          <p:nvPr/>
        </p:nvSpPr>
        <p:spPr>
          <a:xfrm>
            <a:off x="3276599" y="2209800"/>
            <a:ext cx="6858000" cy="914400"/>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9" name="Flowchart: Alternate Process 28"/>
          <p:cNvSpPr/>
          <p:nvPr/>
        </p:nvSpPr>
        <p:spPr>
          <a:xfrm>
            <a:off x="3311235" y="3332018"/>
            <a:ext cx="6823364" cy="782782"/>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niên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0" name="Flowchart: Alternate Process 29"/>
          <p:cNvSpPr/>
          <p:nvPr/>
        </p:nvSpPr>
        <p:spPr>
          <a:xfrm>
            <a:off x="3276599" y="4475018"/>
            <a:ext cx="6858000" cy="8382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2800" dirty="0">
                <a:solidFill>
                  <a:prstClr val="black"/>
                </a:solidFill>
                <a:latin typeface="Times New Roman" panose="02020603050405020304" pitchFamily="18" charset="0"/>
                <a:cs typeface="Times New Roman" panose="02020603050405020304" pitchFamily="18" charset="0"/>
              </a:rPr>
              <a:t>C. </a:t>
            </a:r>
            <a:r>
              <a:rPr lang="en-US" sz="2800" dirty="0" err="1">
                <a:solidFill>
                  <a:prstClr val="black"/>
                </a:solidFill>
                <a:latin typeface="Times New Roman" panose="02020603050405020304" pitchFamily="18" charset="0"/>
                <a:cs typeface="Times New Roman" panose="02020603050405020304" pitchFamily="18" charset="0"/>
              </a:rPr>
              <a:t>G</a:t>
            </a:r>
            <a:r>
              <a:rPr lang="en-US" sz="2800" dirty="0" err="1">
                <a:solidFill>
                  <a:prstClr val="black"/>
                </a:solidFill>
                <a:latin typeface="Times New Roman" panose="02020603050405020304" pitchFamily="18" charset="0"/>
                <a:cs typeface="Times New Roman" panose="02020603050405020304" pitchFamily="18" charset="0"/>
              </a:rPr>
              <a:t>iữa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những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người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với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nhau</a:t>
            </a:r>
            <a:r>
              <a:rPr lang="en-US" sz="2800" dirty="0">
                <a:solidFill>
                  <a:prstClr val="black"/>
                </a:solidFill>
                <a:latin typeface="Times New Roman" panose="02020603050405020304" pitchFamily="18" charset="0"/>
                <a:cs typeface="Times New Roman" panose="02020603050405020304" pitchFamily="18" charset="0"/>
              </a:rPr>
              <a:t>.</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31" name="Flowchart: Alternate Process 30"/>
          <p:cNvSpPr/>
          <p:nvPr/>
        </p:nvSpPr>
        <p:spPr>
          <a:xfrm>
            <a:off x="3248894" y="5444836"/>
            <a:ext cx="6885706" cy="651164"/>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D. Ở </a:t>
            </a:r>
            <a:r>
              <a:rPr lang="en-US" sz="2800" dirty="0" err="1">
                <a:latin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2" name="Oval 31"/>
          <p:cNvSpPr/>
          <p:nvPr/>
        </p:nvSpPr>
        <p:spPr>
          <a:xfrm>
            <a:off x="3276599" y="5444837"/>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5" name="Flowchart: Alternate Process 44"/>
          <p:cNvSpPr/>
          <p:nvPr/>
        </p:nvSpPr>
        <p:spPr>
          <a:xfrm>
            <a:off x="2971799" y="533400"/>
            <a:ext cx="6400800" cy="1219200"/>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3200" b="1" u="sng" dirty="0" err="1">
                <a:solidFill>
                  <a:srgbClr val="C00000"/>
                </a:solidFill>
                <a:latin typeface="Times New Roman" panose="02020603050405020304" pitchFamily="18" charset="0"/>
                <a:cs typeface="Times New Roman" panose="02020603050405020304" pitchFamily="18" charset="0"/>
              </a:rPr>
              <a:t>Câu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a:solidFill>
                  <a:srgbClr val="C00000"/>
                </a:solidFill>
                <a:latin typeface="Times New Roman" panose="02020603050405020304" pitchFamily="18" charset="0"/>
                <a:cs typeface="Times New Roman" panose="02020603050405020304" pitchFamily="18" charset="0"/>
              </a:rPr>
              <a:t>2</a:t>
            </a:r>
            <a:r>
              <a:rPr lang="en-US" sz="3200" b="1" u="sng">
                <a:solidFill>
                  <a:srgbClr val="C00000"/>
                </a:solidFill>
                <a:latin typeface="Times New Roman" panose="02020603050405020304" pitchFamily="18" charset="0"/>
                <a:cs typeface="Times New Roman" panose="02020603050405020304" pitchFamily="18" charset="0"/>
              </a:rPr>
              <a:t>: </a:t>
            </a:r>
            <a:endParaRPr lang="en-US" sz="3200" b="1" u="sng">
              <a:solidFill>
                <a:srgbClr val="C00000"/>
              </a:solidFill>
              <a:latin typeface="Times New Roman" panose="02020603050405020304" pitchFamily="18" charset="0"/>
              <a:cs typeface="Times New Roman" panose="02020603050405020304" pitchFamily="18" charset="0"/>
            </a:endParaRPr>
          </a:p>
          <a:p>
            <a:pPr lvl="0" algn="ctr"/>
            <a:r>
              <a:rPr lang="en-US" sz="3600">
                <a:latin typeface="Times New Roman" panose="02020603050405020304" pitchFamily="18" charset="0"/>
                <a:cs typeface="Times New Roman" panose="02020603050405020304" pitchFamily="18" charset="0"/>
              </a:rPr>
              <a:t>Một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tốt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endParaRPr lang="en-US" sz="3600" dirty="0">
              <a:latin typeface="Times New Roman" panose="02020603050405020304" pitchFamily="18" charset="0"/>
              <a:cs typeface="Times New Roman" panose="02020603050405020304" pitchFamily="18" charset="0"/>
            </a:endParaRPr>
          </a:p>
        </p:txBody>
      </p:sp>
      <p:sp>
        <p:nvSpPr>
          <p:cNvPr id="46" name="Flowchart: Alternate Process 45"/>
          <p:cNvSpPr/>
          <p:nvPr/>
        </p:nvSpPr>
        <p:spPr>
          <a:xfrm>
            <a:off x="2819401" y="2133600"/>
            <a:ext cx="7086599" cy="914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vác</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tưởng</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7" name="Flowchart: Alternate Process 46"/>
          <p:cNvSpPr/>
          <p:nvPr/>
        </p:nvSpPr>
        <p:spPr>
          <a:xfrm>
            <a:off x="2819400" y="3200400"/>
            <a:ext cx="7086600" cy="838200"/>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8" name="Flowchart: Alternate Process 47"/>
          <p:cNvSpPr/>
          <p:nvPr/>
        </p:nvSpPr>
        <p:spPr>
          <a:xfrm>
            <a:off x="2819400" y="4191000"/>
            <a:ext cx="7086601" cy="838200"/>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a:t>
            </a:r>
            <a:r>
              <a:rPr lang="en-US" sz="2800" dirty="0" err="1">
                <a:latin typeface="Times New Roman" panose="02020603050405020304" pitchFamily="18" charset="0"/>
                <a:cs typeface="Times New Roman" panose="02020603050405020304" pitchFamily="18" charset="0"/>
              </a:rPr>
              <a:t>ả</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9" name="Flowchart: Alternate Process 48"/>
          <p:cNvSpPr/>
          <p:nvPr/>
        </p:nvSpPr>
        <p:spPr>
          <a:xfrm>
            <a:off x="2819400" y="5334000"/>
            <a:ext cx="7086601" cy="838200"/>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a:t>
            </a:r>
            <a:r>
              <a:rPr lang="en-US" sz="2800" dirty="0" err="1">
                <a:latin typeface="Times New Roman" panose="02020603050405020304" pitchFamily="18" charset="0"/>
                <a:cs typeface="Times New Roman" panose="02020603050405020304" pitchFamily="18" charset="0"/>
              </a:rPr>
              <a:t>ả</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50" name="Oval 49"/>
          <p:cNvSpPr/>
          <p:nvPr/>
        </p:nvSpPr>
        <p:spPr>
          <a:xfrm>
            <a:off x="2912920" y="2133600"/>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arn(inVertical)">
                                      <p:cBhvr>
                                        <p:cTn id="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1" name="Rounded Rectangle 20"/>
          <p:cNvSpPr/>
          <p:nvPr/>
        </p:nvSpPr>
        <p:spPr>
          <a:xfrm>
            <a:off x="3581400" y="457200"/>
            <a:ext cx="6400800" cy="1524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b="1" u="sng" dirty="0" err="1">
                <a:solidFill>
                  <a:srgbClr val="FF0000"/>
                </a:solidFill>
                <a:latin typeface="Times New Roman" panose="02020603050405020304" pitchFamily="18" charset="0"/>
                <a:cs typeface="Times New Roman" panose="02020603050405020304" pitchFamily="18" charset="0"/>
              </a:rPr>
              <a:t>Câu</a:t>
            </a:r>
            <a:r>
              <a:rPr lang="en-US" sz="3200" b="1" u="sng" dirty="0">
                <a:solidFill>
                  <a:srgbClr val="FF0000"/>
                </a:solidFill>
                <a:latin typeface="Times New Roman" panose="02020603050405020304" pitchFamily="18" charset="0"/>
                <a:cs typeface="Times New Roman" panose="02020603050405020304" pitchFamily="18" charset="0"/>
              </a:rPr>
              <a:t> 3</a:t>
            </a:r>
            <a:r>
              <a:rPr lang="en-US" sz="3200" b="1" u="sng">
                <a:solidFill>
                  <a:srgbClr val="FF0000"/>
                </a:solidFill>
                <a:latin typeface="Times New Roman" panose="02020603050405020304" pitchFamily="18" charset="0"/>
                <a:cs typeface="Times New Roman" panose="02020603050405020304" pitchFamily="18" charset="0"/>
              </a:rPr>
              <a:t>:</a:t>
            </a:r>
            <a:r>
              <a:rPr lang="en-US" sz="3200" b="1">
                <a:solidFill>
                  <a:srgbClr val="FF0000"/>
                </a:solidFill>
                <a:latin typeface="Times New Roman" panose="02020603050405020304" pitchFamily="18" charset="0"/>
                <a:cs typeface="Times New Roman" panose="02020603050405020304" pitchFamily="18" charset="0"/>
              </a:rPr>
              <a:t> </a:t>
            </a:r>
            <a:endParaRPr lang="en-US" sz="3200" b="1">
              <a:solidFill>
                <a:srgbClr val="FF0000"/>
              </a:solidFill>
              <a:latin typeface="Times New Roman" panose="02020603050405020304" pitchFamily="18" charset="0"/>
              <a:cs typeface="Times New Roman" panose="02020603050405020304" pitchFamily="18" charset="0"/>
            </a:endParaRPr>
          </a:p>
          <a:p>
            <a:pPr algn="ctr"/>
            <a:r>
              <a:rPr lang="en-US" sz="2800">
                <a:solidFill>
                  <a:schemeClr val="tx1"/>
                </a:solidFill>
                <a:latin typeface="Times New Roman" panose="02020603050405020304" pitchFamily="18" charset="0"/>
                <a:cs typeface="Times New Roman" panose="02020603050405020304" pitchFamily="18" charset="0"/>
              </a:rPr>
              <a:t>Để </a:t>
            </a:r>
            <a:r>
              <a:rPr lang="en-US" sz="2800" dirty="0" err="1">
                <a:solidFill>
                  <a:schemeClr val="tx1"/>
                </a:solidFill>
                <a:latin typeface="Times New Roman" panose="02020603050405020304" pitchFamily="18" charset="0"/>
                <a:cs typeface="Times New Roman" panose="02020603050405020304" pitchFamily="18" charset="0"/>
              </a:rPr>
              <a:t>ngăn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chặn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gì</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2" name="Rounded Rectangle 21"/>
          <p:cNvSpPr/>
          <p:nvPr/>
        </p:nvSpPr>
        <p:spPr>
          <a:xfrm>
            <a:off x="3581400" y="2205519"/>
            <a:ext cx="6705600" cy="36506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Tuyên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truyền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bè</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hậu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đường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Xây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dựng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mối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hệ</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gắn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giữa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bè</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trường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Lên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đấu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tranh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chống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bằng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biện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cần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thiết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khả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Tất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việc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trên</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3" name="Oval 22"/>
          <p:cNvSpPr/>
          <p:nvPr/>
        </p:nvSpPr>
        <p:spPr>
          <a:xfrm>
            <a:off x="3744195" y="5257801"/>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276600" y="609600"/>
            <a:ext cx="6477000" cy="1752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n-US" sz="3600" b="1" u="sng" dirty="0" err="1">
                <a:solidFill>
                  <a:srgbClr val="FF0000"/>
                </a:solidFill>
                <a:latin typeface="Times New Roman" panose="02020603050405020304" pitchFamily="18" charset="0"/>
                <a:cs typeface="Times New Roman" panose="02020603050405020304" pitchFamily="18" charset="0"/>
              </a:rPr>
              <a:t>Câu</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a:solidFill>
                  <a:srgbClr val="FF0000"/>
                </a:solidFill>
                <a:latin typeface="Times New Roman" panose="02020603050405020304" pitchFamily="18" charset="0"/>
                <a:cs typeface="Times New Roman" panose="02020603050405020304" pitchFamily="18" charset="0"/>
              </a:rPr>
              <a:t>4:</a:t>
            </a:r>
            <a:endParaRPr lang="en-US" sz="3600" b="1" u="sng" dirty="0">
              <a:solidFill>
                <a:srgbClr val="FF0000"/>
              </a:solidFill>
              <a:latin typeface="Times New Roman" panose="02020603050405020304" pitchFamily="18" charset="0"/>
              <a:cs typeface="Times New Roman" panose="02020603050405020304" pitchFamily="18" charset="0"/>
            </a:endParaRPr>
          </a:p>
          <a:p>
            <a:pPr algn="ctr"/>
            <a:r>
              <a:rPr lang="en-US" sz="3600" dirty="0" err="1">
                <a:solidFill>
                  <a:schemeClr val="tx1"/>
                </a:solidFill>
                <a:latin typeface="Times New Roman" panose="02020603050405020304" pitchFamily="18" charset="0"/>
                <a:cs typeface="Times New Roman" panose="02020603050405020304" pitchFamily="18" charset="0"/>
              </a:rPr>
              <a:t>Đặc</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điểm</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cơ</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bản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của</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tình</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bạn</a:t>
            </a:r>
            <a:r>
              <a:rPr lang="en-US" sz="3600" dirty="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3352800" y="2438400"/>
            <a:ext cx="65532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Bình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3352800" y="3429000"/>
            <a:ext cx="6553200" cy="838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endParaRPr lang="en-US" sz="28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3352800" y="4419600"/>
            <a:ext cx="65532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endParaRPr lang="en-US" sz="2800" dirty="0">
              <a:latin typeface="Times New Roman" panose="02020603050405020304" pitchFamily="18" charset="0"/>
              <a:cs typeface="Times New Roman" panose="02020603050405020304" pitchFamily="18" charset="0"/>
            </a:endParaRPr>
          </a:p>
        </p:txBody>
      </p:sp>
      <p:sp>
        <p:nvSpPr>
          <p:cNvPr id="11" name="Rounded Rectangle 10"/>
          <p:cNvSpPr/>
          <p:nvPr/>
        </p:nvSpPr>
        <p:spPr>
          <a:xfrm>
            <a:off x="3352800" y="5379027"/>
            <a:ext cx="6553200" cy="86937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B  </a:t>
            </a:r>
            <a:endParaRPr lang="en-US" sz="2800" dirty="0">
              <a:latin typeface="Times New Roman" panose="02020603050405020304" pitchFamily="18" charset="0"/>
              <a:cs typeface="Times New Roman" panose="02020603050405020304" pitchFamily="18" charset="0"/>
            </a:endParaRPr>
          </a:p>
        </p:txBody>
      </p:sp>
      <p:sp>
        <p:nvSpPr>
          <p:cNvPr id="29" name="Oval 28"/>
          <p:cNvSpPr/>
          <p:nvPr/>
        </p:nvSpPr>
        <p:spPr>
          <a:xfrm>
            <a:off x="3439391" y="5565250"/>
            <a:ext cx="381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5" name="Flowchart: Alternate Process 4"/>
          <p:cNvSpPr/>
          <p:nvPr/>
        </p:nvSpPr>
        <p:spPr>
          <a:xfrm>
            <a:off x="3415146" y="381000"/>
            <a:ext cx="6719455" cy="15240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b="1" u="sng" dirty="0" err="1">
                <a:solidFill>
                  <a:srgbClr val="C00000"/>
                </a:solidFill>
                <a:latin typeface="Times New Roman" panose="02020603050405020304" pitchFamily="18" charset="0"/>
                <a:cs typeface="Times New Roman" panose="02020603050405020304" pitchFamily="18" charset="0"/>
              </a:rPr>
              <a:t>Câu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a:solidFill>
                  <a:srgbClr val="C00000"/>
                </a:solidFill>
                <a:latin typeface="Times New Roman" panose="02020603050405020304" pitchFamily="18" charset="0"/>
                <a:cs typeface="Times New Roman" panose="02020603050405020304" pitchFamily="18" charset="0"/>
              </a:rPr>
              <a:t>5:</a:t>
            </a:r>
            <a:endParaRPr lang="en-US" sz="3200" b="1" u="sng" dirty="0">
              <a:solidFill>
                <a:srgbClr val="C00000"/>
              </a:solidFill>
              <a:latin typeface="Times New Roman" panose="02020603050405020304" pitchFamily="18" charset="0"/>
              <a:cs typeface="Times New Roman" panose="02020603050405020304" pitchFamily="18" charset="0"/>
            </a:endParaRPr>
          </a:p>
          <a:p>
            <a:pPr algn="ctr"/>
            <a:r>
              <a:rPr lang="en-US" sz="3200" b="1" dirty="0" err="1">
                <a:latin typeface="Times New Roman" panose="02020603050405020304" pitchFamily="18" charset="0"/>
                <a:cs typeface="Times New Roman" panose="02020603050405020304" pitchFamily="18" charset="0"/>
              </a:rPr>
              <a:t>Bạo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đường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gây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8" name="Flowchart: Alternate Process 7"/>
          <p:cNvSpPr/>
          <p:nvPr/>
        </p:nvSpPr>
        <p:spPr>
          <a:xfrm>
            <a:off x="3429000" y="1905000"/>
            <a:ext cx="6477000" cy="914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2800" dirty="0">
                <a:solidFill>
                  <a:schemeClr val="tx1"/>
                </a:solidFill>
                <a:latin typeface="Times New Roman" panose="02020603050405020304" pitchFamily="18" charset="0"/>
                <a:cs typeface="Times New Roman" panose="02020603050405020304" pitchFamily="18" charset="0"/>
              </a:rPr>
              <a:t>A. </a:t>
            </a:r>
            <a:r>
              <a:rPr lang="en-US" sz="2800" dirty="0" err="1">
                <a:solidFill>
                  <a:schemeClr val="tx1"/>
                </a:solidFill>
                <a:latin typeface="Times New Roman" panose="02020603050405020304" pitchFamily="18" charset="0"/>
                <a:cs typeface="Times New Roman" panose="02020603050405020304" pitchFamily="18" charset="0"/>
              </a:rPr>
              <a:t>Gây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tổn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tâm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lý</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9" name="Flowchart: Alternate Process 8"/>
          <p:cNvSpPr/>
          <p:nvPr/>
        </p:nvSpPr>
        <p:spPr>
          <a:xfrm>
            <a:off x="3429000" y="2895601"/>
            <a:ext cx="6477000" cy="1073727"/>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B. </a:t>
            </a:r>
            <a:r>
              <a:rPr lang="en-US" sz="2800" dirty="0" err="1">
                <a:solidFill>
                  <a:schemeClr val="tx1"/>
                </a:solidFill>
                <a:latin typeface="Times New Roman" panose="02020603050405020304" pitchFamily="18" charset="0"/>
                <a:cs typeface="Times New Roman" panose="02020603050405020304" pitchFamily="18" charset="0"/>
              </a:rPr>
              <a:t>Tạo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triển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lệch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viên</a:t>
            </a:r>
            <a:r>
              <a:rPr lang="en-US" sz="2800"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1" name="Flowchart: Alternate Process 10"/>
          <p:cNvSpPr/>
          <p:nvPr/>
        </p:nvSpPr>
        <p:spPr>
          <a:xfrm>
            <a:off x="3429000" y="4031674"/>
            <a:ext cx="6477000" cy="997528"/>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sz="2800" dirty="0">
                <a:solidFill>
                  <a:schemeClr val="tx1"/>
                </a:solidFill>
                <a:latin typeface="Times New Roman" panose="02020603050405020304" pitchFamily="18" charset="0"/>
                <a:cs typeface="Times New Roman" panose="02020603050405020304" pitchFamily="18" charset="0"/>
              </a:rPr>
              <a:t>C. </a:t>
            </a: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sút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tập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ảnh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hưởng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trường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3" name="Flowchart: Alternate Process 12"/>
          <p:cNvSpPr/>
          <p:nvPr/>
        </p:nvSpPr>
        <p:spPr>
          <a:xfrm>
            <a:off x="3429000" y="5138410"/>
            <a:ext cx="6477000" cy="728990"/>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D. </a:t>
            </a:r>
            <a:r>
              <a:rPr lang="en-US" sz="2800" dirty="0" err="1">
                <a:solidFill>
                  <a:schemeClr val="tx1"/>
                </a:solidFill>
                <a:latin typeface="Times New Roman" panose="02020603050405020304" pitchFamily="18" charset="0"/>
                <a:cs typeface="Times New Roman" panose="02020603050405020304" pitchFamily="18" charset="0"/>
              </a:rPr>
              <a:t>Gây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trên</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 name="Oval 1"/>
          <p:cNvSpPr/>
          <p:nvPr/>
        </p:nvSpPr>
        <p:spPr>
          <a:xfrm>
            <a:off x="3487882" y="5260450"/>
            <a:ext cx="381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1" name="TextBox 20"/>
          <p:cNvSpPr txBox="1"/>
          <p:nvPr/>
        </p:nvSpPr>
        <p:spPr>
          <a:xfrm>
            <a:off x="1981200" y="275649"/>
            <a:ext cx="2286000" cy="584775"/>
          </a:xfrm>
          <a:prstGeom prst="rect">
            <a:avLst/>
          </a:prstGeom>
          <a:noFill/>
        </p:spPr>
        <p:txBody>
          <a:bodyPr wrap="square" rtlCol="0">
            <a:spAutoFit/>
          </a:bodyPr>
          <a:lstStyle/>
          <a:p>
            <a:endParaRPr lang="en-US" sz="3200" u="sng" dirty="0">
              <a:solidFill>
                <a:srgbClr val="C00000"/>
              </a:solidFill>
              <a:latin typeface="Times New Roman" panose="02020603050405020304" pitchFamily="18" charset="0"/>
              <a:cs typeface="Times New Roman" panose="02020603050405020304" pitchFamily="18" charset="0"/>
            </a:endParaRPr>
          </a:p>
        </p:txBody>
      </p:sp>
      <p:sp>
        <p:nvSpPr>
          <p:cNvPr id="22" name="Flowchart: Alternate Process 21"/>
          <p:cNvSpPr/>
          <p:nvPr/>
        </p:nvSpPr>
        <p:spPr>
          <a:xfrm>
            <a:off x="3422074" y="381001"/>
            <a:ext cx="6331527" cy="17526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3200" b="1" u="sng" dirty="0" err="1">
                <a:solidFill>
                  <a:srgbClr val="C00000"/>
                </a:solidFill>
                <a:latin typeface="Times New Roman" panose="02020603050405020304" pitchFamily="18" charset="0"/>
                <a:cs typeface="Times New Roman" panose="02020603050405020304" pitchFamily="18" charset="0"/>
              </a:rPr>
              <a:t>Câu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a:solidFill>
                  <a:srgbClr val="C00000"/>
                </a:solidFill>
                <a:latin typeface="Times New Roman" panose="02020603050405020304" pitchFamily="18" charset="0"/>
                <a:cs typeface="Times New Roman" panose="02020603050405020304" pitchFamily="18" charset="0"/>
              </a:rPr>
              <a:t>6:</a:t>
            </a:r>
            <a:endParaRPr lang="en-US" sz="3200" b="1" u="sng" dirty="0">
              <a:solidFill>
                <a:srgbClr val="C00000"/>
              </a:solidFill>
              <a:latin typeface="Times New Roman" panose="02020603050405020304" pitchFamily="18" charset="0"/>
              <a:cs typeface="Times New Roman" panose="02020603050405020304" pitchFamily="18" charset="0"/>
            </a:endParaRPr>
          </a:p>
          <a:p>
            <a:pPr algn="ctr"/>
            <a:r>
              <a:rPr lang="en-US" sz="3200" dirty="0" err="1">
                <a:solidFill>
                  <a:schemeClr val="tx1"/>
                </a:solidFill>
                <a:latin typeface="Times New Roman" panose="02020603050405020304" pitchFamily="18" charset="0"/>
                <a:cs typeface="Times New Roman" panose="02020603050405020304" pitchFamily="18" charset="0"/>
              </a:rPr>
              <a:t>Đặc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điểm</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của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bạn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trong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sáng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lành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mạnh</a:t>
            </a:r>
            <a:r>
              <a:rPr lang="en-US" sz="3200" dirty="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23" name="Flowchart: Alternate Process 22"/>
          <p:cNvSpPr/>
          <p:nvPr/>
        </p:nvSpPr>
        <p:spPr>
          <a:xfrm>
            <a:off x="3429000" y="2438400"/>
            <a:ext cx="7010400" cy="838200"/>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A. </a:t>
            </a:r>
            <a:r>
              <a:rPr lang="en-US" sz="2800" dirty="0" err="1">
                <a:solidFill>
                  <a:schemeClr val="tx1"/>
                </a:solidFill>
                <a:latin typeface="Times New Roman" panose="02020603050405020304" pitchFamily="18" charset="0"/>
                <a:cs typeface="Times New Roman" panose="02020603050405020304" pitchFamily="18" charset="0"/>
              </a:rPr>
              <a:t>Bao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khuyết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điểm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bạn</a:t>
            </a:r>
            <a:r>
              <a:rPr lang="en-US" sz="2800"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4" name="Flowchart: Alternate Process 23"/>
          <p:cNvSpPr/>
          <p:nvPr/>
        </p:nvSpPr>
        <p:spPr>
          <a:xfrm>
            <a:off x="3422074" y="3352800"/>
            <a:ext cx="7017327" cy="76200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B. </a:t>
            </a:r>
            <a:r>
              <a:rPr lang="en-US" sz="2800" dirty="0" err="1">
                <a:solidFill>
                  <a:schemeClr val="tx1"/>
                </a:solidFill>
                <a:latin typeface="Times New Roman" panose="02020603050405020304" pitchFamily="18" charset="0"/>
                <a:cs typeface="Times New Roman" panose="02020603050405020304" pitchFamily="18" charset="0"/>
              </a:rPr>
              <a:t>Thường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tụ</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tập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chơi</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5" name="Flowchart: Alternate Process 24"/>
          <p:cNvSpPr/>
          <p:nvPr/>
        </p:nvSpPr>
        <p:spPr>
          <a:xfrm>
            <a:off x="3429000" y="4267200"/>
            <a:ext cx="7010400" cy="838200"/>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C. </a:t>
            </a:r>
            <a:r>
              <a:rPr lang="en-US" sz="2800" dirty="0" err="1">
                <a:solidFill>
                  <a:schemeClr val="tx1"/>
                </a:solidFill>
                <a:latin typeface="Times New Roman" panose="02020603050405020304" pitchFamily="18" charset="0"/>
                <a:cs typeface="Times New Roman" panose="02020603050405020304" pitchFamily="18" charset="0"/>
              </a:rPr>
              <a:t>Bình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đẳng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tôn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lẫn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nhau</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6" name="Flowchart: Alternate Process 25"/>
          <p:cNvSpPr/>
          <p:nvPr/>
        </p:nvSpPr>
        <p:spPr>
          <a:xfrm>
            <a:off x="3422074" y="5306291"/>
            <a:ext cx="7017327" cy="914400"/>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D. </a:t>
            </a:r>
            <a:r>
              <a:rPr lang="en-US" sz="2800" dirty="0" err="1">
                <a:solidFill>
                  <a:schemeClr val="tx1"/>
                </a:solidFill>
                <a:latin typeface="Times New Roman" panose="02020603050405020304" pitchFamily="18" charset="0"/>
                <a:cs typeface="Times New Roman" panose="02020603050405020304" pitchFamily="18" charset="0"/>
              </a:rPr>
              <a:t>Tất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đều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sai</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7" name="Oval 26"/>
          <p:cNvSpPr/>
          <p:nvPr/>
        </p:nvSpPr>
        <p:spPr>
          <a:xfrm>
            <a:off x="3491348" y="4441197"/>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ình nền Powerpoint màu sá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24000" y="3630"/>
            <a:ext cx="9144000" cy="685437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667000" y="58882"/>
            <a:ext cx="6781800" cy="990600"/>
          </a:xfrm>
          <a:prstGeom prst="rect">
            <a:avLst/>
          </a:prstGeom>
          <a:ln w="57150">
            <a:prstDash val="solid"/>
          </a:ln>
        </p:spPr>
        <p:style>
          <a:lnRef idx="2">
            <a:schemeClr val="accent3"/>
          </a:lnRef>
          <a:fillRef idx="1">
            <a:schemeClr val="lt1"/>
          </a:fillRef>
          <a:effectRef idx="0">
            <a:schemeClr val="accent3"/>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BẠO LỰC HỌC ĐƯỜNG LÀ GÌ ?</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
        <p:nvSpPr>
          <p:cNvPr id="7" name="Horizontal Scroll 3"/>
          <p:cNvSpPr>
            <a:spLocks noChangeArrowheads="1"/>
          </p:cNvSpPr>
          <p:nvPr/>
        </p:nvSpPr>
        <p:spPr bwMode="auto">
          <a:xfrm>
            <a:off x="2209800" y="833378"/>
            <a:ext cx="7772400" cy="3162300"/>
          </a:xfrm>
          <a:prstGeom prst="horizontalScroll">
            <a:avLst>
              <a:gd name="adj" fmla="val 12500"/>
            </a:avLst>
          </a:prstGeom>
          <a:solidFill>
            <a:schemeClr val="bg1"/>
          </a:solidFill>
          <a:ln w="25400" algn="ctr">
            <a:solidFill>
              <a:srgbClr val="239595"/>
            </a:solidFill>
            <a:round/>
          </a:ln>
        </p:spPr>
        <p:txBody>
          <a:bodyPr anchor="ctr"/>
          <a:lstStyle/>
          <a:p>
            <a:pPr marL="168275">
              <a:lnSpc>
                <a:spcPct val="200000"/>
              </a:lnSpc>
            </a:pPr>
            <a:endParaRPr lang="en-US">
              <a:latin typeface="Times New Roman" panose="02020603050405020304" pitchFamily="18" charset="0"/>
              <a:cs typeface="Times New Roman" panose="02020603050405020304" pitchFamily="18" charset="0"/>
            </a:endParaRPr>
          </a:p>
        </p:txBody>
      </p:sp>
      <p:sp>
        <p:nvSpPr>
          <p:cNvPr id="8" name="Text Box 3"/>
          <p:cNvSpPr txBox="1">
            <a:spLocks noChangeArrowheads="1"/>
          </p:cNvSpPr>
          <p:nvPr/>
        </p:nvSpPr>
        <p:spPr bwMode="auto">
          <a:xfrm>
            <a:off x="2667001" y="1252478"/>
            <a:ext cx="731519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just"/>
            <a:r>
              <a:rPr lang="vi-VN" sz="2400" i="1"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 Bạo lực học đường là hành vi </a:t>
            </a:r>
            <a:r>
              <a:rPr lang="vi-VN" sz="2400" b="1" dirty="0">
                <a:solidFill>
                  <a:srgbClr val="FF0000"/>
                </a:solidFill>
                <a:latin typeface="Times New Roman" panose="02020603050405020304" pitchFamily="18" charset="0"/>
                <a:cs typeface="Times New Roman" panose="02020603050405020304" pitchFamily="18" charset="0"/>
              </a:rPr>
              <a:t>hành hạ, ngược đãi, đánh đập; xâm hại thân thể, sức khỏe;</a:t>
            </a:r>
            <a:r>
              <a:rPr lang="vi-VN" sz="2400" dirty="0">
                <a:latin typeface="Times New Roman" panose="02020603050405020304" pitchFamily="18" charset="0"/>
                <a:cs typeface="Times New Roman" panose="02020603050405020304" pitchFamily="18" charset="0"/>
              </a:rPr>
              <a:t> </a:t>
            </a:r>
            <a:r>
              <a:rPr lang="vi-VN" sz="2400" b="1" dirty="0">
                <a:solidFill>
                  <a:srgbClr val="002060"/>
                </a:solidFill>
                <a:latin typeface="Times New Roman" panose="02020603050405020304" pitchFamily="18" charset="0"/>
                <a:cs typeface="Times New Roman" panose="02020603050405020304" pitchFamily="18" charset="0"/>
              </a:rPr>
              <a:t>lăng mạ, xúc phạm danh dự, nhân phẩm; cô lập, xua đuổi </a:t>
            </a:r>
            <a:r>
              <a:rPr lang="vi-VN" sz="2400" dirty="0">
                <a:latin typeface="Times New Roman" panose="02020603050405020304" pitchFamily="18" charset="0"/>
                <a:cs typeface="Times New Roman" panose="02020603050405020304" pitchFamily="18" charset="0"/>
              </a:rPr>
              <a:t>và </a:t>
            </a:r>
            <a:r>
              <a:rPr lang="vi-VN" sz="2400" b="1" dirty="0">
                <a:solidFill>
                  <a:srgbClr val="990033"/>
                </a:solidFill>
                <a:latin typeface="Times New Roman" panose="02020603050405020304" pitchFamily="18" charset="0"/>
                <a:cs typeface="Times New Roman" panose="02020603050405020304" pitchFamily="18" charset="0"/>
              </a:rPr>
              <a:t>các hành vi cố ý khác </a:t>
            </a:r>
            <a:r>
              <a:rPr lang="vi-VN" sz="2400" dirty="0">
                <a:latin typeface="Times New Roman" panose="02020603050405020304" pitchFamily="18" charset="0"/>
                <a:cs typeface="Times New Roman" panose="02020603050405020304" pitchFamily="18" charset="0"/>
              </a:rPr>
              <a:t>gây tổn hại về </a:t>
            </a:r>
            <a:r>
              <a:rPr lang="vi-VN" sz="2400" b="1" dirty="0">
                <a:solidFill>
                  <a:srgbClr val="990033"/>
                </a:solidFill>
                <a:latin typeface="Times New Roman" panose="02020603050405020304" pitchFamily="18" charset="0"/>
                <a:cs typeface="Times New Roman" panose="02020603050405020304" pitchFamily="18" charset="0"/>
              </a:rPr>
              <a:t>thể chất</a:t>
            </a:r>
            <a:r>
              <a:rPr lang="vi-VN" sz="2400" dirty="0">
                <a:latin typeface="Times New Roman" panose="02020603050405020304" pitchFamily="18" charset="0"/>
                <a:cs typeface="Times New Roman" panose="02020603050405020304" pitchFamily="18" charset="0"/>
              </a:rPr>
              <a:t>, </a:t>
            </a:r>
            <a:r>
              <a:rPr lang="vi-VN" sz="2400" b="1" dirty="0">
                <a:solidFill>
                  <a:srgbClr val="990033"/>
                </a:solidFill>
                <a:latin typeface="Times New Roman" panose="02020603050405020304" pitchFamily="18" charset="0"/>
                <a:cs typeface="Times New Roman" panose="02020603050405020304" pitchFamily="18" charset="0"/>
              </a:rPr>
              <a:t>tinh thần </a:t>
            </a:r>
            <a:r>
              <a:rPr lang="vi-VN" sz="2400" dirty="0">
                <a:latin typeface="Times New Roman" panose="02020603050405020304" pitchFamily="18" charset="0"/>
                <a:cs typeface="Times New Roman" panose="02020603050405020304" pitchFamily="18" charset="0"/>
              </a:rPr>
              <a:t>của người học xảy ra trong cơ sở giáo dục hoặc lớp độc lập.</a:t>
            </a:r>
            <a:endParaRPr lang="en-US" sz="2400" dirty="0">
              <a:solidFill>
                <a:srgbClr val="1A5C43"/>
              </a:solidFill>
              <a:latin typeface="Times New Roman" panose="02020603050405020304" pitchFamily="18" charset="0"/>
              <a:cs typeface="Times New Roman" panose="02020603050405020304" pitchFamily="18" charset="0"/>
            </a:endParaRPr>
          </a:p>
          <a:p>
            <a:pPr algn="just"/>
            <a:r>
              <a:rPr lang="en-US" sz="3200" dirty="0">
                <a:solidFill>
                  <a:srgbClr val="990033"/>
                </a:solidFill>
                <a:latin typeface="Times New Roman" panose="02020603050405020304" pitchFamily="18" charset="0"/>
                <a:cs typeface="Times New Roman" panose="02020603050405020304" pitchFamily="18" charset="0"/>
              </a:rPr>
              <a:t>			</a:t>
            </a:r>
            <a:endParaRPr lang="en-US" sz="3200" dirty="0">
              <a:solidFill>
                <a:srgbClr val="990033"/>
              </a:solidFill>
              <a:latin typeface="Times New Roman" panose="02020603050405020304" pitchFamily="18" charset="0"/>
              <a:cs typeface="Times New Roman" panose="02020603050405020304" pitchFamily="18" charset="0"/>
            </a:endParaRPr>
          </a:p>
        </p:txBody>
      </p:sp>
      <p:pic>
        <p:nvPicPr>
          <p:cNvPr id="9" name="Picture 2" descr="Nghị luận về bạo lực học đường (25 bài) - Văn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114801"/>
            <a:ext cx="2971800" cy="2711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ghị luận về bạo lưc học đường ngắn gọn - Dàn ý và 5 bài văn mẫ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3856" y="4114802"/>
            <a:ext cx="3034145" cy="271099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háp Luật Plus - Ngăn chặn bạo lực học đường: Chỉ nói thôi chưa đủ!"/>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1" y="4182914"/>
            <a:ext cx="3138054" cy="2675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ình nền Powerpoint màu sá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24000" y="1"/>
            <a:ext cx="9144000" cy="685437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2272146" y="2286000"/>
            <a:ext cx="8229599" cy="3352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rabicPeriod"/>
            </a:pPr>
            <a:r>
              <a:rPr lang="en-US" dirty="0" err="1">
                <a:solidFill>
                  <a:srgbClr val="FF0000"/>
                </a:solidFill>
                <a:latin typeface="Times New Roman" panose="02020603050405020304" pitchFamily="18" charset="0"/>
                <a:cs typeface="Times New Roman" panose="02020603050405020304" pitchFamily="18" charset="0"/>
              </a:rPr>
              <a:t>Bạo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hình</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thức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bạo</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lực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làm</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tổn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hại</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đến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sức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khỏe</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thể</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chất</a:t>
            </a:r>
            <a:r>
              <a:rPr lang="en-US" dirty="0">
                <a:solidFill>
                  <a:srgbClr val="1A5C43"/>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tóc,cào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a:latin typeface="Times New Roman" panose="02020603050405020304" pitchFamily="18" charset="0"/>
                <a:cs typeface="Times New Roman" panose="02020603050405020304" pitchFamily="18" charset="0"/>
              </a:rPr>
              <a:t>, cắn,…)</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2. </a:t>
            </a:r>
            <a:r>
              <a:rPr lang="en-US" dirty="0" err="1">
                <a:solidFill>
                  <a:srgbClr val="FF0000"/>
                </a:solidFill>
                <a:latin typeface="Times New Roman" panose="02020603050405020304" pitchFamily="18" charset="0"/>
                <a:cs typeface="Times New Roman" panose="02020603050405020304" pitchFamily="18" charset="0"/>
              </a:rPr>
              <a:t>Bạo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thần</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hình</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thức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bạo</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lực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làm</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tổn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hại</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đến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sự</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phát</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triển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tâm</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lý</a:t>
            </a:r>
            <a:r>
              <a:rPr lang="en-US" dirty="0">
                <a:solidFill>
                  <a:srgbClr val="1A5C43"/>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chửi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dọa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phạt</a:t>
            </a:r>
            <a:r>
              <a:rPr lang="en-US" dirty="0">
                <a:latin typeface="Times New Roman" panose="02020603050405020304" pitchFamily="18" charset="0"/>
                <a:cs typeface="Times New Roman" panose="02020603050405020304" pitchFamily="18" charset="0"/>
              </a:rPr>
              <a:t>,…)</a:t>
            </a:r>
            <a:endParaRPr lang="en-US" dirty="0">
              <a:solidFill>
                <a:srgbClr val="1A5C43"/>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None/>
            </a:pPr>
            <a:endParaRPr lang="en-US" dirty="0">
              <a:solidFill>
                <a:srgbClr val="1A5C43"/>
              </a:solidFill>
              <a:latin typeface="Times New Roman" panose="02020603050405020304" pitchFamily="18" charset="0"/>
              <a:cs typeface="Times New Roman" panose="02020603050405020304" pitchFamily="18" charset="0"/>
            </a:endParaRPr>
          </a:p>
        </p:txBody>
      </p:sp>
      <p:sp>
        <p:nvSpPr>
          <p:cNvPr id="7" name="Rectangle 6"/>
          <p:cNvSpPr/>
          <p:nvPr/>
        </p:nvSpPr>
        <p:spPr>
          <a:xfrm>
            <a:off x="2894013" y="491836"/>
            <a:ext cx="67818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CÁC HÌNH THỨC </a:t>
            </a:r>
            <a:r>
              <a:rPr lang="en-US" sz="32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CỦA BLHĐ ?</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ình nền Powerpoint màu sá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487714" y="1"/>
            <a:ext cx="9144000" cy="685437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a:xfrm>
            <a:off x="2667001" y="1600200"/>
            <a:ext cx="7540625"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dirty="0">
                <a:solidFill>
                  <a:srgbClr val="990033"/>
                </a:solidFill>
                <a:latin typeface="Times New Roman" panose="02020603050405020304" pitchFamily="18" charset="0"/>
                <a:cs typeface="Times New Roman" panose="02020603050405020304" pitchFamily="18" charset="0"/>
              </a:rPr>
              <a:t>1/ </a:t>
            </a:r>
            <a:r>
              <a:rPr lang="en-US" b="1" dirty="0" err="1">
                <a:solidFill>
                  <a:srgbClr val="990033"/>
                </a:solidFill>
                <a:latin typeface="Times New Roman" panose="02020603050405020304" pitchFamily="18" charset="0"/>
                <a:cs typeface="Times New Roman" panose="02020603050405020304" pitchFamily="18" charset="0"/>
              </a:rPr>
              <a:t>Về</a:t>
            </a:r>
            <a:r>
              <a:rPr lang="en-US" b="1" dirty="0">
                <a:solidFill>
                  <a:srgbClr val="990033"/>
                </a:solidFill>
                <a:latin typeface="Times New Roman" panose="02020603050405020304" pitchFamily="18" charset="0"/>
                <a:cs typeface="Times New Roman" panose="02020603050405020304" pitchFamily="18" charset="0"/>
              </a:rPr>
              <a:t> </a:t>
            </a:r>
            <a:r>
              <a:rPr lang="en-US" b="1" dirty="0" err="1">
                <a:solidFill>
                  <a:srgbClr val="990033"/>
                </a:solidFill>
                <a:latin typeface="Times New Roman" panose="02020603050405020304" pitchFamily="18" charset="0"/>
                <a:cs typeface="Times New Roman" panose="02020603050405020304" pitchFamily="18" charset="0"/>
              </a:rPr>
              <a:t>thể</a:t>
            </a:r>
            <a:r>
              <a:rPr lang="en-US" b="1" dirty="0">
                <a:solidFill>
                  <a:srgbClr val="990033"/>
                </a:solidFill>
                <a:latin typeface="Times New Roman" panose="02020603050405020304" pitchFamily="18" charset="0"/>
                <a:cs typeface="Times New Roman" panose="02020603050405020304" pitchFamily="18" charset="0"/>
              </a:rPr>
              <a:t> </a:t>
            </a:r>
            <a:r>
              <a:rPr lang="en-US" b="1" dirty="0" err="1">
                <a:solidFill>
                  <a:srgbClr val="990033"/>
                </a:solidFill>
                <a:latin typeface="Times New Roman" panose="02020603050405020304" pitchFamily="18" charset="0"/>
                <a:cs typeface="Times New Roman" panose="02020603050405020304" pitchFamily="18" charset="0"/>
              </a:rPr>
              <a:t>chất</a:t>
            </a:r>
            <a:r>
              <a:rPr lang="en-US" b="1" dirty="0">
                <a:solidFill>
                  <a:srgbClr val="990033"/>
                </a:solidFill>
                <a:latin typeface="Times New Roman" panose="02020603050405020304" pitchFamily="18" charset="0"/>
                <a:cs typeface="Times New Roman" panose="02020603050405020304" pitchFamily="18" charset="0"/>
              </a:rPr>
              <a:t>:</a:t>
            </a:r>
            <a:endParaRPr lang="en-US" b="1" dirty="0">
              <a:solidFill>
                <a:srgbClr val="990033"/>
              </a:solidFill>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thậm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mạng</a:t>
            </a:r>
            <a:r>
              <a:rPr lang="en-US"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pic>
        <p:nvPicPr>
          <p:cNvPr id="9" name="Picture 5" descr="Kết quả hình ảnh cho Bạo lực học đường ở A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505200"/>
            <a:ext cx="3505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pic>
        <p:nvPicPr>
          <p:cNvPr id="11" name="Picture 7" descr="Kết quả hình ảnh cho học sinh đánh thầy giáo gãy ră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456214"/>
            <a:ext cx="3276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667001" y="1524000"/>
            <a:ext cx="7540625" cy="4724400"/>
          </a:xfrm>
        </p:spPr>
        <p:txBody>
          <a:bodyPr/>
          <a:lstStyle/>
          <a:p>
            <a:pPr marL="0" indent="0">
              <a:buNone/>
            </a:pPr>
            <a:r>
              <a:rPr lang="en-US" sz="2800" b="1" dirty="0">
                <a:solidFill>
                  <a:srgbClr val="990033"/>
                </a:solidFill>
                <a:latin typeface="Times New Roman" panose="02020603050405020304" pitchFamily="18" charset="0"/>
                <a:cs typeface="Times New Roman" panose="02020603050405020304" pitchFamily="18" charset="0"/>
              </a:rPr>
              <a:t>2/ </a:t>
            </a:r>
            <a:r>
              <a:rPr lang="en-US" sz="2800" b="1" err="1">
                <a:solidFill>
                  <a:srgbClr val="990033"/>
                </a:solidFill>
                <a:latin typeface="Times New Roman" panose="02020603050405020304" pitchFamily="18" charset="0"/>
                <a:cs typeface="Times New Roman" panose="02020603050405020304" pitchFamily="18" charset="0"/>
              </a:rPr>
              <a:t>Về</a:t>
            </a:r>
            <a:r>
              <a:rPr lang="en-US" sz="2800" b="1">
                <a:solidFill>
                  <a:srgbClr val="990033"/>
                </a:solidFill>
                <a:latin typeface="Times New Roman" panose="02020603050405020304" pitchFamily="18" charset="0"/>
                <a:cs typeface="Times New Roman" panose="02020603050405020304" pitchFamily="18" charset="0"/>
              </a:rPr>
              <a:t> tinh </a:t>
            </a:r>
            <a:r>
              <a:rPr lang="en-US" sz="2800" b="1" dirty="0" err="1">
                <a:solidFill>
                  <a:srgbClr val="990033"/>
                </a:solidFill>
                <a:latin typeface="Times New Roman" panose="02020603050405020304" pitchFamily="18" charset="0"/>
                <a:cs typeface="Times New Roman" panose="02020603050405020304" pitchFamily="18" charset="0"/>
              </a:rPr>
              <a:t>thần</a:t>
            </a:r>
            <a:r>
              <a:rPr lang="en-US" sz="2800" b="1" dirty="0">
                <a:solidFill>
                  <a:srgbClr val="990033"/>
                </a:solidFill>
                <a:latin typeface="Times New Roman" panose="02020603050405020304" pitchFamily="18" charset="0"/>
                <a:cs typeface="Times New Roman" panose="02020603050405020304" pitchFamily="18" charset="0"/>
              </a:rPr>
              <a:t>:</a:t>
            </a:r>
            <a:endParaRPr lang="en-US" sz="2800" b="1" dirty="0">
              <a:solidFill>
                <a:srgbClr val="990033"/>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Lo </a:t>
            </a:r>
            <a:r>
              <a:rPr lang="en-US" sz="2800" dirty="0" err="1">
                <a:latin typeface="Times New Roman" panose="02020603050405020304" pitchFamily="18" charset="0"/>
                <a:cs typeface="Times New Roman" panose="02020603050405020304" pitchFamily="18" charset="0"/>
              </a:rPr>
              <a:t>sợ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pic>
        <p:nvPicPr>
          <p:cNvPr id="12292" name="Picture 7" descr="Kết quả hình ảnh cho Bạo lực học đườ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429000"/>
            <a:ext cx="3200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9" descr="Kết quả hình ảnh cho Bạo lực học đườ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352800"/>
            <a:ext cx="3886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7" name="Rectangle 6"/>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667001" y="1524000"/>
            <a:ext cx="7540625" cy="4724400"/>
          </a:xfrm>
        </p:spPr>
        <p:txBody>
          <a:bodyPr/>
          <a:lstStyle/>
          <a:p>
            <a:pPr marL="0" indent="0">
              <a:buNone/>
            </a:pPr>
            <a:r>
              <a:rPr lang="en-US" sz="2800" b="1" dirty="0">
                <a:solidFill>
                  <a:srgbClr val="990033"/>
                </a:solidFill>
                <a:latin typeface="Times New Roman" panose="02020603050405020304" pitchFamily="18" charset="0"/>
                <a:cs typeface="Times New Roman" panose="02020603050405020304" pitchFamily="18" charset="0"/>
              </a:rPr>
              <a:t>3/ </a:t>
            </a:r>
            <a:r>
              <a:rPr lang="en-US" sz="2800" b="1" dirty="0" err="1">
                <a:solidFill>
                  <a:srgbClr val="990033"/>
                </a:solidFill>
                <a:latin typeface="Times New Roman" panose="02020603050405020304" pitchFamily="18" charset="0"/>
                <a:cs typeface="Times New Roman" panose="02020603050405020304" pitchFamily="18" charset="0"/>
              </a:rPr>
              <a:t>Về</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học</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tập</a:t>
            </a:r>
            <a:r>
              <a:rPr lang="en-US" sz="2800" b="1" dirty="0">
                <a:solidFill>
                  <a:srgbClr val="990033"/>
                </a:solidFill>
                <a:latin typeface="Times New Roman" panose="02020603050405020304" pitchFamily="18" charset="0"/>
                <a:cs typeface="Times New Roman" panose="02020603050405020304" pitchFamily="18" charset="0"/>
              </a:rPr>
              <a:t>:</a:t>
            </a:r>
            <a:endParaRPr lang="en-US" sz="2800" b="1"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vĩnh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endParaRPr lang="en-US" sz="2800" dirty="0">
              <a:latin typeface="Times New Roman" panose="02020603050405020304" pitchFamily="18" charset="0"/>
              <a:cs typeface="Times New Roman" panose="02020603050405020304" pitchFamily="18" charset="0"/>
            </a:endParaRPr>
          </a:p>
        </p:txBody>
      </p:sp>
      <p:sp>
        <p:nvSpPr>
          <p:cNvPr id="13316" name="AutoShape 7" descr="Kết quả hình ảnh cho bạo lực học đường"/>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a:latin typeface="Times New Roman" panose="02020603050405020304" pitchFamily="18" charset="0"/>
              <a:cs typeface="Times New Roman" panose="02020603050405020304" pitchFamily="18" charset="0"/>
            </a:endParaRPr>
          </a:p>
        </p:txBody>
      </p:sp>
      <p:sp>
        <p:nvSpPr>
          <p:cNvPr id="13317" name="AutoShape 9" descr="Kết quả hình ảnh cho bạo lực học đường"/>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a:latin typeface="Times New Roman" panose="02020603050405020304" pitchFamily="18" charset="0"/>
              <a:cs typeface="Times New Roman" panose="02020603050405020304" pitchFamily="18" charset="0"/>
            </a:endParaRPr>
          </a:p>
        </p:txBody>
      </p:sp>
      <p:pic>
        <p:nvPicPr>
          <p:cNvPr id="13318" name="Picture 11" descr="5bgMan1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1" y="3200400"/>
            <a:ext cx="40814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8" name="Rectangle 7"/>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667001" y="1447800"/>
            <a:ext cx="7540625" cy="4800600"/>
          </a:xfrm>
        </p:spPr>
        <p:txBody>
          <a:bodyPr/>
          <a:lstStyle/>
          <a:p>
            <a:pPr marL="0" indent="0">
              <a:buNone/>
            </a:pPr>
            <a:r>
              <a:rPr lang="en-US" sz="2800" dirty="0">
                <a:solidFill>
                  <a:srgbClr val="990033"/>
                </a:solidFill>
                <a:latin typeface="Times New Roman" panose="02020603050405020304" pitchFamily="18" charset="0"/>
                <a:cs typeface="Times New Roman" panose="02020603050405020304" pitchFamily="18" charset="0"/>
              </a:rPr>
              <a:t>4</a:t>
            </a:r>
            <a:r>
              <a:rPr lang="en-US" sz="2800" dirty="0">
                <a:solidFill>
                  <a:srgbClr val="990033"/>
                </a:solidFill>
                <a:latin typeface="Times New Roman" panose="02020603050405020304" pitchFamily="18" charset="0"/>
                <a:cs typeface="Times New Roman" panose="02020603050405020304" pitchFamily="18" charset="0"/>
              </a:rPr>
              <a:t>/</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Đối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với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gia</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đình</a:t>
            </a:r>
            <a:r>
              <a:rPr lang="en-US" sz="2800" dirty="0">
                <a:solidFill>
                  <a:srgbClr val="990033"/>
                </a:solidFill>
                <a:latin typeface="Times New Roman" panose="02020603050405020304" pitchFamily="18" charset="0"/>
                <a:cs typeface="Times New Roman" panose="02020603050405020304" pitchFamily="18" charset="0"/>
              </a:rPr>
              <a:t>:</a:t>
            </a:r>
            <a:endParaRPr lang="en-US" sz="2800"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lo </a:t>
            </a:r>
            <a:r>
              <a:rPr lang="en-US" sz="2800" dirty="0" err="1">
                <a:latin typeface="Times New Roman" panose="02020603050405020304" pitchFamily="18" charset="0"/>
                <a:cs typeface="Times New Roman" panose="02020603050405020304" pitchFamily="18" charset="0"/>
              </a:rPr>
              <a:t>lắng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huynh</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endParaRPr lang="en-US" sz="2800" dirty="0">
              <a:latin typeface="Times New Roman" panose="02020603050405020304" pitchFamily="18" charset="0"/>
              <a:cs typeface="Times New Roman" panose="02020603050405020304" pitchFamily="18" charset="0"/>
            </a:endParaRPr>
          </a:p>
        </p:txBody>
      </p:sp>
      <p:pic>
        <p:nvPicPr>
          <p:cNvPr id="16388" name="Picture 6" descr="Kết quả hình ảnh cho Học sinh bị đá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429000"/>
            <a:ext cx="4572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6" name="Rectangle 5"/>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19401" y="685801"/>
            <a:ext cx="7313613" cy="536575"/>
          </a:xfrm>
        </p:spPr>
        <p:txBody>
          <a:bodyPr>
            <a:normAutofit fontScale="90000"/>
          </a:bodyPr>
          <a:lstStyle/>
          <a:p>
            <a:r>
              <a:rPr lang="en-GB" sz="3200" b="1">
                <a:solidFill>
                  <a:srgbClr val="FF3300"/>
                </a:solidFill>
                <a:latin typeface="Times New Roman" panose="02020603050405020304" pitchFamily="18" charset="0"/>
                <a:cs typeface="Times New Roman" panose="02020603050405020304" pitchFamily="18" charset="0"/>
              </a:rPr>
              <a:t>4. Hậu quả của BLHĐ</a:t>
            </a:r>
            <a:endParaRPr lang="en-US" sz="3200" b="1">
              <a:solidFill>
                <a:srgbClr val="FF3300"/>
              </a:solidFill>
              <a:latin typeface="Times New Roman" panose="02020603050405020304" pitchFamily="18" charset="0"/>
              <a:cs typeface="Times New Roman" panose="02020603050405020304" pitchFamily="18" charset="0"/>
            </a:endParaRPr>
          </a:p>
        </p:txBody>
      </p:sp>
      <p:sp>
        <p:nvSpPr>
          <p:cNvPr id="15363" name="Rectangle 3"/>
          <p:cNvSpPr>
            <a:spLocks noGrp="1" noChangeArrowheads="1"/>
          </p:cNvSpPr>
          <p:nvPr>
            <p:ph type="body" idx="1"/>
          </p:nvPr>
        </p:nvSpPr>
        <p:spPr>
          <a:xfrm>
            <a:off x="2667001" y="1447800"/>
            <a:ext cx="7540625" cy="4800600"/>
          </a:xfrm>
        </p:spPr>
        <p:txBody>
          <a:bodyPr/>
          <a:lstStyle/>
          <a:p>
            <a:pPr marL="0" indent="0">
              <a:buNone/>
            </a:pPr>
            <a:r>
              <a:rPr lang="en-US" sz="2800" dirty="0">
                <a:solidFill>
                  <a:srgbClr val="990033"/>
                </a:solidFill>
                <a:latin typeface="Times New Roman" panose="02020603050405020304" pitchFamily="18" charset="0"/>
                <a:cs typeface="Times New Roman" panose="02020603050405020304" pitchFamily="18" charset="0"/>
              </a:rPr>
              <a:t>5/  </a:t>
            </a:r>
            <a:r>
              <a:rPr lang="en-US" sz="2800" dirty="0" err="1">
                <a:solidFill>
                  <a:srgbClr val="990033"/>
                </a:solidFill>
                <a:latin typeface="Times New Roman" panose="02020603050405020304" pitchFamily="18" charset="0"/>
                <a:cs typeface="Times New Roman" panose="02020603050405020304" pitchFamily="18" charset="0"/>
              </a:rPr>
              <a:t>Đối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với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nhà</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trường</a:t>
            </a:r>
            <a:r>
              <a:rPr lang="en-US" sz="2800" dirty="0">
                <a:solidFill>
                  <a:srgbClr val="990033"/>
                </a:solidFill>
                <a:latin typeface="Times New Roman" panose="02020603050405020304" pitchFamily="18" charset="0"/>
                <a:cs typeface="Times New Roman" panose="02020603050405020304" pitchFamily="18" charset="0"/>
              </a:rPr>
              <a:t>:</a:t>
            </a:r>
            <a:endParaRPr lang="en-US" sz="2800"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thiện</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sút</a:t>
            </a:r>
            <a:r>
              <a:rPr lang="en-US" sz="2800" dirty="0">
                <a:latin typeface="Times New Roman" panose="02020603050405020304" pitchFamily="18" charset="0"/>
                <a:cs typeface="Times New Roman" panose="02020603050405020304" pitchFamily="18" charset="0"/>
              </a:rPr>
              <a:t>, . . . .</a:t>
            </a:r>
            <a:endParaRPr lang="en-US" sz="2800" dirty="0">
              <a:latin typeface="Times New Roman" panose="02020603050405020304" pitchFamily="18" charset="0"/>
              <a:cs typeface="Times New Roman" panose="02020603050405020304" pitchFamily="18" charset="0"/>
            </a:endParaRPr>
          </a:p>
        </p:txBody>
      </p:sp>
      <p:pic>
        <p:nvPicPr>
          <p:cNvPr id="15364" name="Picture 4" descr="Kết quả hình ảnh cho Bạo lực học đườ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810000"/>
            <a:ext cx="5257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667001" y="1447800"/>
            <a:ext cx="7540625" cy="4800600"/>
          </a:xfrm>
        </p:spPr>
        <p:txBody>
          <a:bodyPr/>
          <a:lstStyle/>
          <a:p>
            <a:pPr marL="0" indent="0">
              <a:buNone/>
            </a:pPr>
            <a:r>
              <a:rPr lang="en-US" sz="2800" b="1" dirty="0">
                <a:solidFill>
                  <a:srgbClr val="990033"/>
                </a:solidFill>
                <a:latin typeface="Times New Roman" panose="02020603050405020304" pitchFamily="18" charset="0"/>
                <a:cs typeface="Times New Roman" panose="02020603050405020304" pitchFamily="18" charset="0"/>
              </a:rPr>
              <a:t>6/  </a:t>
            </a:r>
            <a:r>
              <a:rPr lang="en-US" sz="2800" b="1" dirty="0" err="1">
                <a:solidFill>
                  <a:srgbClr val="990033"/>
                </a:solidFill>
                <a:latin typeface="Times New Roman" panose="02020603050405020304" pitchFamily="18" charset="0"/>
                <a:cs typeface="Times New Roman" panose="02020603050405020304" pitchFamily="18" charset="0"/>
              </a:rPr>
              <a:t>Đối</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với</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xã</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hội</a:t>
            </a:r>
            <a:r>
              <a:rPr lang="en-US" sz="2800" b="1" dirty="0">
                <a:solidFill>
                  <a:srgbClr val="990033"/>
                </a:solidFill>
                <a:latin typeface="Times New Roman" panose="02020603050405020304" pitchFamily="18" charset="0"/>
                <a:cs typeface="Times New Roman" panose="02020603050405020304" pitchFamily="18" charset="0"/>
              </a:rPr>
              <a:t>:</a:t>
            </a:r>
            <a:endParaRPr lang="en-US" sz="2800" b="1"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tỷ</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phạm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 . .</a:t>
            </a:r>
            <a:endParaRPr lang="en-US" sz="2800" dirty="0">
              <a:latin typeface="Times New Roman" panose="02020603050405020304" pitchFamily="18" charset="0"/>
              <a:cs typeface="Times New Roman" panose="02020603050405020304" pitchFamily="18" charset="0"/>
            </a:endParaRPr>
          </a:p>
        </p:txBody>
      </p:sp>
      <p:sp>
        <p:nvSpPr>
          <p:cNvPr id="14340" name="AutoShape 9" descr="Kết quả hình ảnh cho bạo lực học đường và gia đình"/>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14341" name="Picture 11" descr="Kết quả hình ảnh cho bạo lực học đường và gia đì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455" y="4038600"/>
            <a:ext cx="5715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7" name="Rectangle 6"/>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3076</Words>
  <Application>WPS Presentation</Application>
  <PresentationFormat>Widescreen</PresentationFormat>
  <Paragraphs>128</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Comic Sans MS</vt:lpstr>
      <vt:lpstr>Microsoft YaHei</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 Hậu quả của BLHĐ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dc:creator>
  <cp:lastModifiedBy>DELL</cp:lastModifiedBy>
  <cp:revision>35</cp:revision>
  <dcterms:created xsi:type="dcterms:W3CDTF">2021-11-27T09:12:00Z</dcterms:created>
  <dcterms:modified xsi:type="dcterms:W3CDTF">2022-09-21T02:39:17Z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39850190D0F047C7B78F102C671395F3</vt:lpwstr>
  </property>
  <property fmtid="{D5CDD505-2E9C-101B-9397-08002B2CF9AE}" pid="3" name="KSOProductBuildVer">
    <vt:lpwstr>1033-11.2.0.11306</vt:lpwstr>
  </property>
</Properties>
</file>