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FD177A-916F-40C2-8234-7F837BC82B88}"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D177A-916F-40C2-8234-7F837BC82B88}"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D177A-916F-40C2-8234-7F837BC82B88}"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D177A-916F-40C2-8234-7F837BC82B88}"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D177A-916F-40C2-8234-7F837BC82B88}" type="datetimeFigureOut">
              <a:rPr lang="en-US" smtClean="0"/>
              <a:pPr/>
              <a:t>9/28/2021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FD177A-916F-40C2-8234-7F837BC82B88}"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FD177A-916F-40C2-8234-7F837BC82B88}" type="datetimeFigureOut">
              <a:rPr lang="en-US" smtClean="0"/>
              <a:pPr/>
              <a:t>9/28/2021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FD177A-916F-40C2-8234-7F837BC82B88}" type="datetimeFigureOut">
              <a:rPr lang="en-US" smtClean="0"/>
              <a:pPr/>
              <a:t>9/28/2021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D177A-916F-40C2-8234-7F837BC82B88}" type="datetimeFigureOut">
              <a:rPr lang="en-US" smtClean="0"/>
              <a:pPr/>
              <a:t>9/28/2021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D177A-916F-40C2-8234-7F837BC82B88}"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D177A-916F-40C2-8234-7F837BC82B88}" type="datetimeFigureOut">
              <a:rPr lang="en-US" smtClean="0"/>
              <a:pPr/>
              <a:t>9/28/2021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AB641-3277-4F46-A7B6-9B1107BA30C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D177A-916F-40C2-8234-7F837BC82B88}" type="datetimeFigureOut">
              <a:rPr lang="en-US" smtClean="0"/>
              <a:pPr/>
              <a:t>9/28/2021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AB641-3277-4F46-A7B6-9B1107BA30C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4724400" cy="1676400"/>
          </a:xfrm>
        </p:spPr>
        <p:txBody>
          <a:bodyPr>
            <a:normAutofit fontScale="90000"/>
          </a:bodyPr>
          <a:lstStyle/>
          <a:p>
            <a:pPr algn="l"/>
            <a:r>
              <a:rPr lang="vi-VN" dirty="0" smtClean="0"/>
              <a:t>21.9.2021</a:t>
            </a:r>
            <a:br>
              <a:rPr lang="vi-VN" dirty="0" smtClean="0"/>
            </a:br>
            <a:r>
              <a:rPr lang="vi-VN" dirty="0" smtClean="0"/>
              <a:t>Tiết 8, 9</a:t>
            </a:r>
            <a:r>
              <a:rPr lang="en-US" dirty="0"/>
              <a:t/>
            </a:r>
            <a:br>
              <a:rPr lang="en-US" dirty="0"/>
            </a:br>
            <a:endParaRPr lang="en-US" dirty="0"/>
          </a:p>
        </p:txBody>
      </p:sp>
      <p:sp>
        <p:nvSpPr>
          <p:cNvPr id="3" name="Subtitle 2"/>
          <p:cNvSpPr>
            <a:spLocks noGrp="1"/>
          </p:cNvSpPr>
          <p:nvPr>
            <p:ph type="subTitle" idx="1"/>
          </p:nvPr>
        </p:nvSpPr>
        <p:spPr>
          <a:xfrm>
            <a:off x="1524000" y="1524000"/>
            <a:ext cx="6400800" cy="1752600"/>
          </a:xfrm>
        </p:spPr>
        <p:txBody>
          <a:bodyPr/>
          <a:lstStyle/>
          <a:p>
            <a:r>
              <a:rPr lang="vi-VN" b="1" dirty="0">
                <a:solidFill>
                  <a:srgbClr val="FF0000"/>
                </a:solidFill>
              </a:rPr>
              <a:t>THỰC HÀNH TIẾNG VIỆT</a:t>
            </a:r>
            <a:endParaRPr lang="en-US" dirty="0">
              <a:solidFill>
                <a:srgbClr val="FF0000"/>
              </a:solidFill>
            </a:endParaRPr>
          </a:p>
          <a:p>
            <a:endParaRPr lang="en-US" dirty="0"/>
          </a:p>
        </p:txBody>
      </p:sp>
      <p:graphicFrame>
        <p:nvGraphicFramePr>
          <p:cNvPr id="4" name="Table 3"/>
          <p:cNvGraphicFramePr>
            <a:graphicFrameLocks noGrp="1"/>
          </p:cNvGraphicFramePr>
          <p:nvPr/>
        </p:nvGraphicFramePr>
        <p:xfrm>
          <a:off x="1143000" y="2438400"/>
          <a:ext cx="6477000" cy="1104741"/>
        </p:xfrm>
        <a:graphic>
          <a:graphicData uri="http://schemas.openxmlformats.org/drawingml/2006/table">
            <a:tbl>
              <a:tblPr/>
              <a:tblGrid>
                <a:gridCol w="6477000"/>
              </a:tblGrid>
              <a:tr h="1104741">
                <a:tc>
                  <a:txBody>
                    <a:bodyPr/>
                    <a:lstStyle/>
                    <a:p>
                      <a:pPr algn="l">
                        <a:lnSpc>
                          <a:spcPct val="107000"/>
                        </a:lnSpc>
                        <a:spcAft>
                          <a:spcPts val="800"/>
                        </a:spcAft>
                      </a:pPr>
                      <a:r>
                        <a:rPr lang="en-US" sz="2800" b="1" dirty="0">
                          <a:solidFill>
                            <a:srgbClr val="000000"/>
                          </a:solidFill>
                          <a:latin typeface="Times New Roman"/>
                          <a:ea typeface="Calibri"/>
                          <a:cs typeface="Times New Roman"/>
                        </a:rPr>
                        <a:t>I. </a:t>
                      </a:r>
                      <a:r>
                        <a:rPr lang="en-US" sz="2800" b="1" dirty="0" err="1">
                          <a:solidFill>
                            <a:srgbClr val="000000"/>
                          </a:solidFill>
                          <a:latin typeface="Times New Roman"/>
                          <a:ea typeface="Calibri"/>
                          <a:cs typeface="Times New Roman"/>
                        </a:rPr>
                        <a:t>Từ</a:t>
                      </a:r>
                      <a:r>
                        <a:rPr lang="en-US" sz="2800" b="1" dirty="0">
                          <a:solidFill>
                            <a:srgbClr val="000000"/>
                          </a:solidFill>
                          <a:latin typeface="Times New Roman"/>
                          <a:ea typeface="Calibri"/>
                          <a:cs typeface="Times New Roman"/>
                        </a:rPr>
                        <a:t> </a:t>
                      </a:r>
                      <a:r>
                        <a:rPr lang="en-US" sz="2800" b="1" dirty="0" err="1">
                          <a:solidFill>
                            <a:srgbClr val="000000"/>
                          </a:solidFill>
                          <a:latin typeface="Times New Roman"/>
                          <a:ea typeface="Calibri"/>
                          <a:cs typeface="Times New Roman"/>
                        </a:rPr>
                        <a:t>đơn</a:t>
                      </a:r>
                      <a:r>
                        <a:rPr lang="en-US" sz="2800" b="1" dirty="0">
                          <a:solidFill>
                            <a:srgbClr val="000000"/>
                          </a:solidFill>
                          <a:latin typeface="Times New Roman"/>
                          <a:ea typeface="Calibri"/>
                          <a:cs typeface="Times New Roman"/>
                        </a:rPr>
                        <a:t> </a:t>
                      </a:r>
                      <a:r>
                        <a:rPr lang="en-US" sz="2800" b="1" dirty="0" err="1">
                          <a:solidFill>
                            <a:srgbClr val="000000"/>
                          </a:solidFill>
                          <a:latin typeface="Times New Roman"/>
                          <a:ea typeface="Calibri"/>
                          <a:cs typeface="Times New Roman"/>
                        </a:rPr>
                        <a:t>và</a:t>
                      </a:r>
                      <a:r>
                        <a:rPr lang="en-US" sz="2800" b="1" dirty="0">
                          <a:solidFill>
                            <a:srgbClr val="000000"/>
                          </a:solidFill>
                          <a:latin typeface="Times New Roman"/>
                          <a:ea typeface="Calibri"/>
                          <a:cs typeface="Times New Roman"/>
                        </a:rPr>
                        <a:t> </a:t>
                      </a:r>
                      <a:r>
                        <a:rPr lang="en-US" sz="2800" b="1" dirty="0" err="1">
                          <a:solidFill>
                            <a:srgbClr val="000000"/>
                          </a:solidFill>
                          <a:latin typeface="Times New Roman"/>
                          <a:ea typeface="Calibri"/>
                          <a:cs typeface="Times New Roman"/>
                        </a:rPr>
                        <a:t>từ</a:t>
                      </a:r>
                      <a:r>
                        <a:rPr lang="en-US" sz="2800" b="1" dirty="0">
                          <a:solidFill>
                            <a:srgbClr val="000000"/>
                          </a:solidFill>
                          <a:latin typeface="Times New Roman"/>
                          <a:ea typeface="Calibri"/>
                          <a:cs typeface="Times New Roman"/>
                        </a:rPr>
                        <a:t> </a:t>
                      </a:r>
                      <a:r>
                        <a:rPr lang="en-US" sz="2800" b="1" dirty="0" err="1">
                          <a:solidFill>
                            <a:srgbClr val="000000"/>
                          </a:solidFill>
                          <a:latin typeface="Times New Roman"/>
                          <a:ea typeface="Calibri"/>
                          <a:cs typeface="Times New Roman"/>
                        </a:rPr>
                        <a:t>phức</a:t>
                      </a:r>
                      <a:endParaRPr lang="en-US" sz="2800" dirty="0">
                        <a:latin typeface="Times New Roman"/>
                        <a:ea typeface="Calibri"/>
                        <a:cs typeface="Times New Roman"/>
                      </a:endParaRPr>
                    </a:p>
                  </a:txBody>
                  <a:tcPr marL="114300" marR="11430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r>
              <a:rPr lang="vi-VN" b="1" dirty="0"/>
              <a:t>Bài 6</a:t>
            </a:r>
            <a:r>
              <a:rPr lang="en-US" b="1" dirty="0"/>
              <a:t>/ </a:t>
            </a:r>
            <a:r>
              <a:rPr lang="en-US" b="1" dirty="0" err="1"/>
              <a:t>trang</a:t>
            </a:r>
            <a:r>
              <a:rPr lang="en-US" b="1" dirty="0"/>
              <a:t> 28:</a:t>
            </a:r>
            <a:r>
              <a:rPr lang="en-US" dirty="0"/>
              <a:t> </a:t>
            </a:r>
          </a:p>
          <a:p>
            <a:pPr>
              <a:buNone/>
            </a:pPr>
            <a:r>
              <a:rPr lang="vi-VN" dirty="0"/>
              <a:t> Nếu dùng từ “khéo” thay cho từ “khéo léo” trong câu văn trên thì độ “khéo” sẽ giảm xuống vì từ láy “khéo léo” giúp ta hình dung được sự việc một cách rõ ràng hơn, cho thấy kinh nghiệm và tài năng của các đội thi khi treo những niêu cơm để dự thi.</a:t>
            </a:r>
            <a:endParaRPr lang="en-US" dirty="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r>
              <a:rPr lang="nl-NL" b="1" dirty="0"/>
              <a:t>Bài 7/ trang 2</a:t>
            </a:r>
            <a:r>
              <a:rPr lang="vi-VN" b="1" dirty="0"/>
              <a:t>8</a:t>
            </a:r>
            <a:endParaRPr lang="en-US" dirty="0"/>
          </a:p>
          <a:p>
            <a:pPr>
              <a:buNone/>
            </a:pPr>
            <a:r>
              <a:rPr lang="en-US" dirty="0" smtClean="0"/>
              <a:t>1</a:t>
            </a:r>
            <a:r>
              <a:rPr lang="vi-VN" dirty="0" smtClean="0"/>
              <a:t> - </a:t>
            </a:r>
            <a:r>
              <a:rPr lang="en-US" dirty="0" smtClean="0"/>
              <a:t>c</a:t>
            </a:r>
            <a:r>
              <a:rPr lang="en-US" dirty="0"/>
              <a:t>, </a:t>
            </a:r>
            <a:r>
              <a:rPr lang="vi-VN" dirty="0" smtClean="0"/>
              <a:t>   </a:t>
            </a:r>
            <a:r>
              <a:rPr lang="en-US" dirty="0" smtClean="0"/>
              <a:t>2</a:t>
            </a:r>
            <a:r>
              <a:rPr lang="vi-VN" dirty="0" smtClean="0"/>
              <a:t>-</a:t>
            </a:r>
            <a:r>
              <a:rPr lang="en-US" dirty="0" smtClean="0"/>
              <a:t>đ</a:t>
            </a:r>
            <a:r>
              <a:rPr lang="en-US" dirty="0"/>
              <a:t>, </a:t>
            </a:r>
            <a:r>
              <a:rPr lang="vi-VN" dirty="0" smtClean="0"/>
              <a:t>    </a:t>
            </a:r>
            <a:r>
              <a:rPr lang="en-US" dirty="0" smtClean="0"/>
              <a:t>3</a:t>
            </a:r>
            <a:r>
              <a:rPr lang="vi-VN" dirty="0" smtClean="0"/>
              <a:t>-</a:t>
            </a:r>
            <a:r>
              <a:rPr lang="en-US" dirty="0" smtClean="0"/>
              <a:t>d</a:t>
            </a:r>
            <a:r>
              <a:rPr lang="en-US" dirty="0"/>
              <a:t>, </a:t>
            </a:r>
            <a:r>
              <a:rPr lang="vi-VN" dirty="0" smtClean="0"/>
              <a:t>    </a:t>
            </a:r>
            <a:r>
              <a:rPr lang="en-US" dirty="0" smtClean="0"/>
              <a:t>4</a:t>
            </a:r>
            <a:r>
              <a:rPr lang="vi-VN" dirty="0" smtClean="0"/>
              <a:t>-</a:t>
            </a:r>
            <a:r>
              <a:rPr lang="en-US" dirty="0" smtClean="0"/>
              <a:t>b,</a:t>
            </a:r>
            <a:r>
              <a:rPr lang="vi-VN" dirty="0" smtClean="0"/>
              <a:t>   </a:t>
            </a:r>
            <a:r>
              <a:rPr lang="en-US" dirty="0" smtClean="0"/>
              <a:t> 5</a:t>
            </a:r>
            <a:r>
              <a:rPr lang="vi-VN" dirty="0" smtClean="0"/>
              <a:t>-</a:t>
            </a:r>
            <a:r>
              <a:rPr lang="en-US" dirty="0" smtClean="0"/>
              <a:t>a</a:t>
            </a:r>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r>
              <a:rPr lang="vi-VN" b="1" i="1" dirty="0"/>
              <a:t>Bài 9</a:t>
            </a:r>
            <a:r>
              <a:rPr lang="nl-NL" b="1" dirty="0"/>
              <a:t>/ trang 2</a:t>
            </a:r>
            <a:r>
              <a:rPr lang="vi-VN" b="1" dirty="0"/>
              <a:t>8</a:t>
            </a:r>
            <a:endParaRPr lang="en-US" dirty="0"/>
          </a:p>
          <a:p>
            <a:pPr>
              <a:buNone/>
            </a:pPr>
            <a:r>
              <a:rPr lang="vi-VN" dirty="0"/>
              <a:t>a. nước chảy đá mòn, nước mặn đồng chua</a:t>
            </a:r>
            <a:endParaRPr lang="en-US" dirty="0"/>
          </a:p>
          <a:p>
            <a:pPr>
              <a:buNone/>
            </a:pPr>
            <a:r>
              <a:rPr lang="vi-VN" dirty="0"/>
              <a:t>b. nằm gai nếm mật, mật ngọt chết ruồi</a:t>
            </a:r>
            <a:endParaRPr lang="en-US" dirty="0"/>
          </a:p>
          <a:p>
            <a:pPr>
              <a:buNone/>
            </a:pPr>
            <a:r>
              <a:rPr lang="vi-VN" dirty="0"/>
              <a:t>c. ngựa quen đường cũ, ngựa non háu đá</a:t>
            </a:r>
            <a:endParaRPr lang="en-US" dirty="0"/>
          </a:p>
          <a:p>
            <a:pPr>
              <a:buNone/>
            </a:pPr>
            <a:r>
              <a:rPr lang="en-US" dirty="0"/>
              <a:t>d. </a:t>
            </a:r>
            <a:r>
              <a:rPr lang="en-US" dirty="0" err="1"/>
              <a:t>nhạt</a:t>
            </a:r>
            <a:r>
              <a:rPr lang="en-US" dirty="0"/>
              <a:t> </a:t>
            </a:r>
            <a:r>
              <a:rPr lang="en-US" dirty="0" err="1"/>
              <a:t>như</a:t>
            </a:r>
            <a:r>
              <a:rPr lang="en-US" dirty="0"/>
              <a:t> </a:t>
            </a:r>
            <a:r>
              <a:rPr lang="en-US" dirty="0" err="1"/>
              <a:t>nước</a:t>
            </a:r>
            <a:r>
              <a:rPr lang="en-US" dirty="0"/>
              <a:t> </a:t>
            </a:r>
            <a:r>
              <a:rPr lang="vi-VN" smtClean="0"/>
              <a:t>hến</a:t>
            </a:r>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sz="9600" b="1" i="1" dirty="0"/>
              <a:t>1</a:t>
            </a:r>
            <a:r>
              <a:rPr lang="vi-VN" sz="8600" b="1" i="1" dirty="0"/>
              <a:t>. Từ </a:t>
            </a:r>
            <a:r>
              <a:rPr lang="en-US" sz="8600" b="1" i="1" dirty="0"/>
              <a:t>đ</a:t>
            </a:r>
            <a:r>
              <a:rPr lang="vi-VN" sz="8600" b="1" i="1" dirty="0"/>
              <a:t>ơn </a:t>
            </a:r>
            <a:endParaRPr lang="en-US" sz="8600" dirty="0"/>
          </a:p>
          <a:p>
            <a:pPr>
              <a:buNone/>
            </a:pPr>
            <a:r>
              <a:rPr lang="vi-VN" sz="8600" dirty="0" smtClean="0"/>
              <a:t>- Từ </a:t>
            </a:r>
            <a:r>
              <a:rPr lang="en-US" sz="8600" dirty="0"/>
              <a:t>đ</a:t>
            </a:r>
            <a:r>
              <a:rPr lang="vi-VN" sz="8600" dirty="0"/>
              <a:t>ơn là từ chỉ có một tiếng. </a:t>
            </a:r>
            <a:endParaRPr lang="en-US" sz="8600" dirty="0"/>
          </a:p>
          <a:p>
            <a:pPr>
              <a:buNone/>
            </a:pPr>
            <a:r>
              <a:rPr lang="vi-VN" sz="8600" i="1" dirty="0" smtClean="0"/>
              <a:t> </a:t>
            </a:r>
          </a:p>
          <a:p>
            <a:pPr>
              <a:buNone/>
            </a:pPr>
            <a:r>
              <a:rPr lang="en-US" sz="8600" b="1" i="1" dirty="0" smtClean="0"/>
              <a:t>2.</a:t>
            </a:r>
            <a:r>
              <a:rPr lang="vi-VN" sz="8600" b="1" i="1" dirty="0" smtClean="0"/>
              <a:t> </a:t>
            </a:r>
            <a:r>
              <a:rPr lang="en-US" sz="8600" b="1" i="1" dirty="0" smtClean="0"/>
              <a:t>T</a:t>
            </a:r>
            <a:r>
              <a:rPr lang="vi-VN" sz="8600" b="1" i="1" dirty="0"/>
              <a:t>ừ phức</a:t>
            </a:r>
            <a:r>
              <a:rPr lang="vi-VN" sz="8600" i="1" dirty="0"/>
              <a:t> (từ ghép, từ láy)</a:t>
            </a:r>
            <a:endParaRPr lang="en-US" sz="8600"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fontScale="32500" lnSpcReduction="20000"/>
          </a:bodyPr>
          <a:lstStyle/>
          <a:p>
            <a:pPr>
              <a:buNone/>
            </a:pPr>
            <a:r>
              <a:rPr lang="en-US" sz="8600" b="1" i="1" dirty="0" smtClean="0"/>
              <a:t>2.</a:t>
            </a:r>
            <a:r>
              <a:rPr lang="vi-VN" sz="8600" b="1" i="1" dirty="0" smtClean="0"/>
              <a:t> </a:t>
            </a:r>
            <a:r>
              <a:rPr lang="en-US" sz="8600" b="1" i="1" dirty="0" smtClean="0"/>
              <a:t>T</a:t>
            </a:r>
            <a:r>
              <a:rPr lang="vi-VN" sz="8600" b="1" i="1" dirty="0"/>
              <a:t>ừ phức</a:t>
            </a:r>
            <a:r>
              <a:rPr lang="vi-VN" sz="8600" i="1" dirty="0"/>
              <a:t> (từ ghép, từ láy)</a:t>
            </a:r>
            <a:endParaRPr lang="en-US" sz="8600" dirty="0"/>
          </a:p>
          <a:p>
            <a:pPr>
              <a:buNone/>
            </a:pPr>
            <a:r>
              <a:rPr lang="en-US" sz="8600" dirty="0" smtClean="0"/>
              <a:t>- </a:t>
            </a:r>
            <a:r>
              <a:rPr lang="vi-VN" sz="8600" dirty="0" smtClean="0"/>
              <a:t>Từ phức là từ có hai hay nhiều tiếng</a:t>
            </a:r>
            <a:r>
              <a:rPr lang="en-US" sz="8600" dirty="0" smtClean="0"/>
              <a:t>.</a:t>
            </a:r>
          </a:p>
          <a:p>
            <a:pPr>
              <a:buNone/>
            </a:pPr>
            <a:r>
              <a:rPr lang="en-US" sz="8600" dirty="0" smtClean="0"/>
              <a:t>- </a:t>
            </a:r>
            <a:r>
              <a:rPr lang="vi-VN" sz="8600" dirty="0" smtClean="0"/>
              <a:t>Từ ghép là những từ phức do hai hay nhiều ti</a:t>
            </a:r>
            <a:r>
              <a:rPr lang="en-US" sz="8600" dirty="0" smtClean="0"/>
              <a:t>ế</a:t>
            </a:r>
            <a:r>
              <a:rPr lang="vi-VN" sz="8600" dirty="0" smtClean="0"/>
              <a:t>ng có quan hệ v</a:t>
            </a:r>
            <a:r>
              <a:rPr lang="en-US" sz="8600" dirty="0" smtClean="0"/>
              <a:t>ề</a:t>
            </a:r>
            <a:r>
              <a:rPr lang="vi-VN" sz="8600" dirty="0" smtClean="0"/>
              <a:t> nghĩa ghép với nhau tạo thành</a:t>
            </a:r>
            <a:r>
              <a:rPr lang="en-US" sz="8600" dirty="0" smtClean="0"/>
              <a:t>.</a:t>
            </a:r>
          </a:p>
          <a:p>
            <a:pPr>
              <a:buNone/>
            </a:pPr>
            <a:r>
              <a:rPr lang="vi-VN" sz="8600" dirty="0" smtClean="0"/>
              <a:t>- Từ láy là những từ phức do hai hay nhi</a:t>
            </a:r>
            <a:r>
              <a:rPr lang="en-US" sz="8600" dirty="0" smtClean="0"/>
              <a:t>ề</a:t>
            </a:r>
            <a:r>
              <a:rPr lang="vi-VN" sz="8600" dirty="0" smtClean="0"/>
              <a:t>u ti</a:t>
            </a:r>
            <a:r>
              <a:rPr lang="en-US" sz="8600" dirty="0" smtClean="0"/>
              <a:t>ế</a:t>
            </a:r>
            <a:r>
              <a:rPr lang="vi-VN" sz="8600" dirty="0" smtClean="0"/>
              <a:t>ng có âm </a:t>
            </a:r>
            <a:r>
              <a:rPr lang="en-US" sz="8600" dirty="0" err="1" smtClean="0"/>
              <a:t>đầ</a:t>
            </a:r>
            <a:r>
              <a:rPr lang="vi-VN" sz="8600" dirty="0" smtClean="0"/>
              <a:t>u hoặc v</a:t>
            </a:r>
            <a:r>
              <a:rPr lang="en-US" sz="8600" dirty="0" smtClean="0"/>
              <a:t>ầ</a:t>
            </a:r>
            <a:r>
              <a:rPr lang="vi-VN" sz="8600" dirty="0" smtClean="0"/>
              <a:t>n (hoặc cả âm đ</a:t>
            </a:r>
            <a:r>
              <a:rPr lang="en-US" sz="8600" dirty="0" smtClean="0"/>
              <a:t>ầ</a:t>
            </a:r>
            <a:r>
              <a:rPr lang="vi-VN" sz="8600" dirty="0" smtClean="0"/>
              <a:t>u và v</a:t>
            </a:r>
            <a:r>
              <a:rPr lang="en-US" sz="8600" dirty="0" smtClean="0"/>
              <a:t>ầ</a:t>
            </a:r>
            <a:r>
              <a:rPr lang="vi-VN" sz="8600" dirty="0" smtClean="0"/>
              <a:t>n) giống nhau tạo thành</a:t>
            </a:r>
            <a:r>
              <a:rPr lang="en-US" sz="8600" dirty="0" smtClean="0"/>
              <a:t>.</a:t>
            </a:r>
          </a:p>
          <a:p>
            <a:pPr>
              <a:buNone/>
            </a:pPr>
            <a:r>
              <a:rPr lang="vi-VN" sz="8600" dirty="0" smtClean="0"/>
              <a:t> </a:t>
            </a:r>
            <a:endParaRPr lang="en-US" sz="86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pPr>
              <a:buNone/>
            </a:pPr>
            <a:r>
              <a:rPr lang="en-US" b="1" dirty="0"/>
              <a:t>II. </a:t>
            </a:r>
            <a:r>
              <a:rPr lang="en-US" b="1" dirty="0" err="1"/>
              <a:t>Thành</a:t>
            </a:r>
            <a:r>
              <a:rPr lang="en-US" b="1" dirty="0"/>
              <a:t> </a:t>
            </a:r>
            <a:r>
              <a:rPr lang="en-US" b="1" dirty="0" err="1"/>
              <a:t>ngữ</a:t>
            </a:r>
            <a:endParaRPr lang="en-US" dirty="0"/>
          </a:p>
          <a:p>
            <a:pPr>
              <a:buNone/>
            </a:pPr>
            <a:r>
              <a:rPr lang="vi-VN" dirty="0" smtClean="0"/>
              <a:t>       </a:t>
            </a:r>
            <a:r>
              <a:rPr lang="en-US" dirty="0" err="1" smtClean="0"/>
              <a:t>Là</a:t>
            </a:r>
            <a:r>
              <a:rPr lang="en-US" dirty="0" smtClean="0"/>
              <a:t> </a:t>
            </a:r>
            <a:r>
              <a:rPr lang="en-US" dirty="0" err="1"/>
              <a:t>một</a:t>
            </a:r>
            <a:r>
              <a:rPr lang="en-US" dirty="0"/>
              <a:t> </a:t>
            </a:r>
            <a:r>
              <a:rPr lang="en-US" dirty="0" err="1"/>
              <a:t>tập</a:t>
            </a:r>
            <a:r>
              <a:rPr lang="en-US" dirty="0"/>
              <a:t> </a:t>
            </a:r>
            <a:r>
              <a:rPr lang="en-US" dirty="0" err="1"/>
              <a:t>hợp</a:t>
            </a:r>
            <a:r>
              <a:rPr lang="en-US" dirty="0"/>
              <a:t> </a:t>
            </a:r>
            <a:r>
              <a:rPr lang="en-US" dirty="0" err="1"/>
              <a:t>từ</a:t>
            </a:r>
            <a:r>
              <a:rPr lang="en-US" dirty="0"/>
              <a:t> </a:t>
            </a:r>
            <a:r>
              <a:rPr lang="en-US" dirty="0" err="1"/>
              <a:t>cố</a:t>
            </a:r>
            <a:r>
              <a:rPr lang="en-US" dirty="0"/>
              <a:t> </a:t>
            </a:r>
            <a:r>
              <a:rPr lang="en-US" dirty="0" err="1"/>
              <a:t>định</a:t>
            </a:r>
            <a:r>
              <a:rPr lang="en-US" dirty="0"/>
              <a:t>, </a:t>
            </a:r>
            <a:r>
              <a:rPr lang="en-US" dirty="0" err="1"/>
              <a:t>quen</a:t>
            </a:r>
            <a:r>
              <a:rPr lang="en-US" dirty="0"/>
              <a:t> </a:t>
            </a:r>
            <a:r>
              <a:rPr lang="en-US" dirty="0" err="1"/>
              <a:t>dùng</a:t>
            </a:r>
            <a:r>
              <a:rPr lang="en-US" dirty="0"/>
              <a:t>. </a:t>
            </a:r>
            <a:r>
              <a:rPr lang="en-US" dirty="0" err="1"/>
              <a:t>Nghĩa</a:t>
            </a:r>
            <a:r>
              <a:rPr lang="en-US" dirty="0"/>
              <a:t> </a:t>
            </a:r>
            <a:r>
              <a:rPr lang="en-US" dirty="0" err="1"/>
              <a:t>của</a:t>
            </a:r>
            <a:r>
              <a:rPr lang="en-US" dirty="0"/>
              <a:t> </a:t>
            </a:r>
            <a:r>
              <a:rPr lang="en-US" dirty="0" err="1"/>
              <a:t>thành</a:t>
            </a:r>
            <a:r>
              <a:rPr lang="en-US" dirty="0"/>
              <a:t> </a:t>
            </a:r>
            <a:r>
              <a:rPr lang="en-US" dirty="0" err="1"/>
              <a:t>ngữ</a:t>
            </a:r>
            <a:r>
              <a:rPr lang="en-US" dirty="0"/>
              <a:t> </a:t>
            </a:r>
            <a:r>
              <a:rPr lang="en-US" dirty="0" err="1"/>
              <a:t>thường</a:t>
            </a:r>
            <a:r>
              <a:rPr lang="en-US" dirty="0"/>
              <a:t> </a:t>
            </a:r>
            <a:r>
              <a:rPr lang="en-US" dirty="0" err="1"/>
              <a:t>là</a:t>
            </a:r>
            <a:r>
              <a:rPr lang="en-US" dirty="0"/>
              <a:t> </a:t>
            </a:r>
            <a:r>
              <a:rPr lang="en-US" dirty="0" err="1"/>
              <a:t>nghĩa</a:t>
            </a:r>
            <a:r>
              <a:rPr lang="en-US" dirty="0"/>
              <a:t> </a:t>
            </a:r>
            <a:r>
              <a:rPr lang="en-US" dirty="0" err="1"/>
              <a:t>của</a:t>
            </a:r>
            <a:r>
              <a:rPr lang="en-US" dirty="0"/>
              <a:t> </a:t>
            </a:r>
            <a:r>
              <a:rPr lang="en-US" dirty="0" err="1"/>
              <a:t>cả</a:t>
            </a:r>
            <a:r>
              <a:rPr lang="en-US" dirty="0"/>
              <a:t> </a:t>
            </a:r>
            <a:r>
              <a:rPr lang="en-US" dirty="0" err="1"/>
              <a:t>tập</a:t>
            </a:r>
            <a:r>
              <a:rPr lang="en-US" dirty="0"/>
              <a:t> </a:t>
            </a:r>
            <a:r>
              <a:rPr lang="en-US" dirty="0" err="1"/>
              <a:t>hợp</a:t>
            </a:r>
            <a:r>
              <a:rPr lang="en-US" dirty="0"/>
              <a:t> </a:t>
            </a:r>
            <a:r>
              <a:rPr lang="en-US" dirty="0" err="1"/>
              <a:t>từ</a:t>
            </a:r>
            <a:r>
              <a:rPr lang="en-US" dirty="0"/>
              <a:t>, </a:t>
            </a:r>
            <a:r>
              <a:rPr lang="en-US" dirty="0" err="1"/>
              <a:t>thường</a:t>
            </a:r>
            <a:r>
              <a:rPr lang="en-US" dirty="0"/>
              <a:t> </a:t>
            </a:r>
            <a:r>
              <a:rPr lang="en-US" dirty="0" err="1"/>
              <a:t>có</a:t>
            </a:r>
            <a:r>
              <a:rPr lang="en-US" dirty="0"/>
              <a:t> t</a:t>
            </a:r>
            <a:r>
              <a:rPr lang="vi-VN" dirty="0"/>
              <a:t>ừ</a:t>
            </a:r>
            <a:r>
              <a:rPr lang="en-US" dirty="0"/>
              <a:t> </a:t>
            </a:r>
            <a:r>
              <a:rPr lang="en-US" dirty="0" err="1"/>
              <a:t>hình</a:t>
            </a:r>
            <a:r>
              <a:rPr lang="en-US" dirty="0"/>
              <a:t> </a:t>
            </a:r>
            <a:r>
              <a:rPr lang="en-US" dirty="0" err="1"/>
              <a:t>tượng</a:t>
            </a:r>
            <a:r>
              <a:rPr lang="en-US" dirty="0"/>
              <a:t> </a:t>
            </a:r>
            <a:r>
              <a:rPr lang="en-US" dirty="0" err="1"/>
              <a:t>và</a:t>
            </a:r>
            <a:r>
              <a:rPr lang="en-US" dirty="0"/>
              <a:t> </a:t>
            </a:r>
            <a:r>
              <a:rPr lang="en-US" dirty="0" err="1"/>
              <a:t>biểu</a:t>
            </a:r>
            <a:r>
              <a:rPr lang="en-US" dirty="0"/>
              <a:t> </a:t>
            </a:r>
            <a:r>
              <a:rPr lang="en-US" dirty="0" err="1"/>
              <a:t>cảm</a:t>
            </a:r>
            <a:r>
              <a:rPr lang="en-US" dirty="0"/>
              <a: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r>
              <a:rPr lang="nl-NL" b="1" dirty="0"/>
              <a:t>Bài tập 1/ trang </a:t>
            </a:r>
            <a:r>
              <a:rPr lang="nl-NL" b="1" dirty="0" smtClean="0"/>
              <a:t>27</a:t>
            </a:r>
            <a:r>
              <a:rPr lang="vi-VN" b="1" dirty="0"/>
              <a:t> </a:t>
            </a:r>
            <a:endParaRPr lang="en-US" dirty="0"/>
          </a:p>
          <a:p>
            <a:r>
              <a:rPr lang="nl-NL" b="1" dirty="0"/>
              <a:t>Từ </a:t>
            </a:r>
            <a:r>
              <a:rPr lang="nl-NL" b="1" dirty="0" smtClean="0"/>
              <a:t>đơn</a:t>
            </a:r>
            <a:r>
              <a:rPr lang="vi-VN" dirty="0" smtClean="0"/>
              <a:t>: </a:t>
            </a:r>
            <a:r>
              <a:rPr lang="en-US" dirty="0" err="1" smtClean="0"/>
              <a:t>vùng</a:t>
            </a:r>
            <a:r>
              <a:rPr lang="en-US" dirty="0"/>
              <a:t>, </a:t>
            </a:r>
            <a:r>
              <a:rPr lang="en-US" dirty="0" err="1"/>
              <a:t>dậy</a:t>
            </a:r>
            <a:r>
              <a:rPr lang="en-US" dirty="0"/>
              <a:t>, </a:t>
            </a:r>
            <a:r>
              <a:rPr lang="en-US" dirty="0" err="1"/>
              <a:t>một</a:t>
            </a:r>
            <a:r>
              <a:rPr lang="en-US" dirty="0"/>
              <a:t>, </a:t>
            </a:r>
            <a:r>
              <a:rPr lang="en-US" dirty="0" err="1"/>
              <a:t>cái</a:t>
            </a:r>
            <a:r>
              <a:rPr lang="en-US" dirty="0"/>
              <a:t>, </a:t>
            </a:r>
            <a:r>
              <a:rPr lang="en-US" dirty="0" err="1"/>
              <a:t>bỗng</a:t>
            </a:r>
            <a:r>
              <a:rPr lang="en-US" dirty="0"/>
              <a:t>, </a:t>
            </a:r>
            <a:r>
              <a:rPr lang="en-US" dirty="0" err="1"/>
              <a:t>biến</a:t>
            </a:r>
            <a:r>
              <a:rPr lang="en-US" dirty="0"/>
              <a:t>, </a:t>
            </a:r>
            <a:r>
              <a:rPr lang="en-US" dirty="0" err="1"/>
              <a:t>thành</a:t>
            </a:r>
            <a:r>
              <a:rPr lang="en-US" dirty="0"/>
              <a:t>, </a:t>
            </a:r>
            <a:r>
              <a:rPr lang="en-US" dirty="0" err="1"/>
              <a:t>một</a:t>
            </a:r>
            <a:r>
              <a:rPr lang="en-US" dirty="0"/>
              <a:t>, </a:t>
            </a:r>
            <a:r>
              <a:rPr lang="en-US" dirty="0" err="1"/>
              <a:t>mình</a:t>
            </a:r>
            <a:r>
              <a:rPr lang="en-US" dirty="0"/>
              <a:t>, </a:t>
            </a:r>
            <a:r>
              <a:rPr lang="en-US" dirty="0" err="1"/>
              <a:t>cao</a:t>
            </a:r>
            <a:r>
              <a:rPr lang="en-US" dirty="0"/>
              <a:t>, </a:t>
            </a:r>
            <a:r>
              <a:rPr lang="en-US" dirty="0" err="1"/>
              <a:t>hơn</a:t>
            </a:r>
            <a:r>
              <a:rPr lang="en-US" dirty="0"/>
              <a:t>, </a:t>
            </a:r>
            <a:r>
              <a:rPr lang="en-US" dirty="0" err="1"/>
              <a:t>trượng</a:t>
            </a:r>
            <a:r>
              <a:rPr lang="en-US" dirty="0"/>
              <a:t>, </a:t>
            </a:r>
            <a:r>
              <a:rPr lang="en-US" dirty="0" err="1"/>
              <a:t>bước</a:t>
            </a:r>
            <a:r>
              <a:rPr lang="en-US" dirty="0"/>
              <a:t>, </a:t>
            </a:r>
            <a:r>
              <a:rPr lang="en-US" dirty="0" err="1"/>
              <a:t>lên</a:t>
            </a:r>
            <a:r>
              <a:rPr lang="en-US" dirty="0"/>
              <a:t>, </a:t>
            </a:r>
            <a:r>
              <a:rPr lang="en-US" dirty="0" err="1"/>
              <a:t>vỗ</a:t>
            </a:r>
            <a:r>
              <a:rPr lang="en-US" dirty="0"/>
              <a:t>, </a:t>
            </a:r>
            <a:r>
              <a:rPr lang="en-US" dirty="0" err="1"/>
              <a:t>vào</a:t>
            </a:r>
            <a:r>
              <a:rPr lang="en-US" dirty="0"/>
              <a:t>, </a:t>
            </a:r>
            <a:r>
              <a:rPr lang="en-US" dirty="0" err="1"/>
              <a:t>ngựa</a:t>
            </a:r>
            <a:r>
              <a:rPr lang="en-US" dirty="0"/>
              <a:t>, </a:t>
            </a:r>
            <a:r>
              <a:rPr lang="en-US" dirty="0" err="1"/>
              <a:t>hí</a:t>
            </a:r>
            <a:r>
              <a:rPr lang="en-US" dirty="0"/>
              <a:t>, </a:t>
            </a:r>
            <a:r>
              <a:rPr lang="en-US" dirty="0" err="1"/>
              <a:t>dài</a:t>
            </a:r>
            <a:r>
              <a:rPr lang="en-US" dirty="0"/>
              <a:t>, </a:t>
            </a:r>
            <a:r>
              <a:rPr lang="en-US" dirty="0" err="1"/>
              <a:t>mấy</a:t>
            </a:r>
            <a:r>
              <a:rPr lang="en-US" dirty="0"/>
              <a:t>, </a:t>
            </a:r>
            <a:r>
              <a:rPr lang="en-US" dirty="0" err="1"/>
              <a:t>tiếng</a:t>
            </a:r>
            <a:r>
              <a:rPr lang="en-US" dirty="0"/>
              <a:t>, </a:t>
            </a:r>
            <a:r>
              <a:rPr lang="en-US" dirty="0" err="1"/>
              <a:t>mặc</a:t>
            </a:r>
            <a:r>
              <a:rPr lang="en-US" dirty="0"/>
              <a:t>, </a:t>
            </a:r>
            <a:r>
              <a:rPr lang="en-US" dirty="0" err="1"/>
              <a:t>cầm</a:t>
            </a:r>
            <a:r>
              <a:rPr lang="en-US" dirty="0"/>
              <a:t>, </a:t>
            </a:r>
            <a:r>
              <a:rPr lang="en-US" dirty="0" err="1"/>
              <a:t>roi</a:t>
            </a:r>
            <a:r>
              <a:rPr lang="en-US" dirty="0"/>
              <a:t>, </a:t>
            </a:r>
            <a:r>
              <a:rPr lang="en-US" dirty="0" err="1"/>
              <a:t>nhảy</a:t>
            </a:r>
            <a:r>
              <a:rPr lang="en-US" dirty="0"/>
              <a:t>, </a:t>
            </a:r>
            <a:r>
              <a:rPr lang="en-US" dirty="0" err="1"/>
              <a:t>lên</a:t>
            </a:r>
            <a:r>
              <a:rPr lang="en-US" dirty="0"/>
              <a:t>, </a:t>
            </a:r>
            <a:r>
              <a:rPr lang="en-US" dirty="0" err="1"/>
              <a:t>mình</a:t>
            </a:r>
            <a:r>
              <a:rPr lang="en-US" dirty="0"/>
              <a:t>, </a:t>
            </a:r>
            <a:r>
              <a:rPr lang="en-US" dirty="0" err="1" smtClean="0"/>
              <a:t>ngựa</a:t>
            </a:r>
            <a:endParaRPr lang="vi-VN" dirty="0" smtClean="0"/>
          </a:p>
          <a:p>
            <a:pPr>
              <a:buNone/>
            </a:pPr>
            <a:r>
              <a:rPr lang="vi-VN" dirty="0" smtClean="0"/>
              <a:t>* </a:t>
            </a:r>
            <a:r>
              <a:rPr lang="nl-NL" b="1" dirty="0" smtClean="0"/>
              <a:t>Từ phức</a:t>
            </a:r>
            <a:r>
              <a:rPr lang="vi-VN" dirty="0" smtClean="0"/>
              <a:t>: </a:t>
            </a:r>
            <a:r>
              <a:rPr lang="en-US" dirty="0" err="1" smtClean="0"/>
              <a:t>chú</a:t>
            </a:r>
            <a:r>
              <a:rPr lang="en-US" dirty="0" smtClean="0"/>
              <a:t> </a:t>
            </a:r>
            <a:r>
              <a:rPr lang="en-US" dirty="0" err="1"/>
              <a:t>bé</a:t>
            </a:r>
            <a:r>
              <a:rPr lang="en-US" dirty="0"/>
              <a:t>, </a:t>
            </a:r>
            <a:r>
              <a:rPr lang="en-US" dirty="0" err="1"/>
              <a:t>tráng</a:t>
            </a:r>
            <a:r>
              <a:rPr lang="en-US" dirty="0"/>
              <a:t> </a:t>
            </a:r>
            <a:r>
              <a:rPr lang="en-US" dirty="0" err="1"/>
              <a:t>sĩ</a:t>
            </a:r>
            <a:r>
              <a:rPr lang="en-US" dirty="0"/>
              <a:t>, </a:t>
            </a:r>
            <a:r>
              <a:rPr lang="en-US" dirty="0" err="1"/>
              <a:t>oai</a:t>
            </a:r>
            <a:r>
              <a:rPr lang="en-US" dirty="0"/>
              <a:t> </a:t>
            </a:r>
            <a:r>
              <a:rPr lang="en-US" dirty="0" err="1"/>
              <a:t>phong</a:t>
            </a:r>
            <a:r>
              <a:rPr lang="en-US" dirty="0"/>
              <a:t>, </a:t>
            </a:r>
            <a:r>
              <a:rPr lang="en-US" dirty="0" err="1"/>
              <a:t>lẫm</a:t>
            </a:r>
            <a:r>
              <a:rPr lang="en-US" dirty="0"/>
              <a:t> </a:t>
            </a:r>
            <a:r>
              <a:rPr lang="en-US" dirty="0" err="1"/>
              <a:t>liệt</a:t>
            </a:r>
            <a:r>
              <a:rPr lang="en-US" dirty="0"/>
              <a:t>, </a:t>
            </a:r>
            <a:r>
              <a:rPr lang="en-US" dirty="0" err="1"/>
              <a:t>vang</a:t>
            </a:r>
            <a:r>
              <a:rPr lang="en-US" dirty="0"/>
              <a:t> </a:t>
            </a:r>
            <a:r>
              <a:rPr lang="en-US" dirty="0" err="1"/>
              <a:t>dội</a:t>
            </a:r>
            <a:r>
              <a:rPr lang="en-US" dirty="0"/>
              <a:t>, </a:t>
            </a:r>
            <a:r>
              <a:rPr lang="en-US" dirty="0" err="1"/>
              <a:t>áo</a:t>
            </a:r>
            <a:r>
              <a:rPr lang="en-US" dirty="0"/>
              <a:t> </a:t>
            </a:r>
            <a:r>
              <a:rPr lang="en-US" dirty="0" err="1"/>
              <a:t>giáp</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r>
              <a:rPr lang="nl-NL" b="1" dirty="0"/>
              <a:t>Bài 2/ trang </a:t>
            </a:r>
            <a:r>
              <a:rPr lang="nl-NL" b="1" dirty="0" smtClean="0"/>
              <a:t>27</a:t>
            </a:r>
            <a:r>
              <a:rPr lang="vi-VN" b="1" dirty="0"/>
              <a:t> </a:t>
            </a:r>
            <a:endParaRPr lang="en-US" dirty="0"/>
          </a:p>
          <a:p>
            <a:pPr>
              <a:buNone/>
            </a:pPr>
            <a:endParaRPr lang="en-US" dirty="0"/>
          </a:p>
          <a:p>
            <a:r>
              <a:rPr lang="nl-NL" dirty="0"/>
              <a:t>Từ </a:t>
            </a:r>
            <a:r>
              <a:rPr lang="nl-NL" dirty="0" smtClean="0"/>
              <a:t>ghép</a:t>
            </a:r>
            <a:r>
              <a:rPr lang="vi-VN" dirty="0" smtClean="0"/>
              <a:t>: </a:t>
            </a:r>
            <a:r>
              <a:rPr lang="en-US" dirty="0" err="1" smtClean="0"/>
              <a:t>giã</a:t>
            </a:r>
            <a:r>
              <a:rPr lang="en-US" dirty="0" smtClean="0"/>
              <a:t> </a:t>
            </a:r>
            <a:r>
              <a:rPr lang="en-US" dirty="0" err="1"/>
              <a:t>thóc</a:t>
            </a:r>
            <a:r>
              <a:rPr lang="en-US" dirty="0"/>
              <a:t>, </a:t>
            </a:r>
            <a:r>
              <a:rPr lang="en-US" dirty="0" err="1"/>
              <a:t>giần</a:t>
            </a:r>
            <a:r>
              <a:rPr lang="en-US" dirty="0"/>
              <a:t> </a:t>
            </a:r>
            <a:r>
              <a:rPr lang="en-US" dirty="0" err="1"/>
              <a:t>sàng</a:t>
            </a:r>
            <a:r>
              <a:rPr lang="en-US" dirty="0"/>
              <a:t>, </a:t>
            </a:r>
            <a:r>
              <a:rPr lang="en-US" dirty="0" err="1"/>
              <a:t>bắt</a:t>
            </a:r>
            <a:r>
              <a:rPr lang="en-US" dirty="0"/>
              <a:t> </a:t>
            </a:r>
            <a:r>
              <a:rPr lang="en-US" dirty="0" err="1"/>
              <a:t>đầu</a:t>
            </a:r>
            <a:r>
              <a:rPr lang="en-US" dirty="0"/>
              <a:t>, </a:t>
            </a:r>
            <a:r>
              <a:rPr lang="en-US" dirty="0" err="1"/>
              <a:t>dự</a:t>
            </a:r>
            <a:r>
              <a:rPr lang="en-US" dirty="0"/>
              <a:t> </a:t>
            </a:r>
            <a:r>
              <a:rPr lang="en-US" dirty="0" err="1"/>
              <a:t>thi</a:t>
            </a:r>
            <a:r>
              <a:rPr lang="en-US" dirty="0"/>
              <a:t>, </a:t>
            </a:r>
            <a:r>
              <a:rPr lang="en-US" dirty="0" err="1"/>
              <a:t>nồi</a:t>
            </a:r>
            <a:r>
              <a:rPr lang="en-US" dirty="0"/>
              <a:t> </a:t>
            </a:r>
            <a:r>
              <a:rPr lang="en-US" dirty="0" err="1"/>
              <a:t>cơm</a:t>
            </a:r>
            <a:r>
              <a:rPr lang="en-US" dirty="0"/>
              <a:t>, </a:t>
            </a:r>
            <a:r>
              <a:rPr lang="en-US" dirty="0" err="1"/>
              <a:t>cánh</a:t>
            </a:r>
            <a:r>
              <a:rPr lang="en-US" dirty="0"/>
              <a:t> </a:t>
            </a:r>
            <a:r>
              <a:rPr lang="en-US" dirty="0" err="1"/>
              <a:t>cung</a:t>
            </a:r>
            <a:r>
              <a:rPr lang="en-US" dirty="0"/>
              <a:t>, </a:t>
            </a:r>
            <a:r>
              <a:rPr lang="en-US" dirty="0" err="1"/>
              <a:t>dây</a:t>
            </a:r>
            <a:r>
              <a:rPr lang="en-US" dirty="0"/>
              <a:t> </a:t>
            </a:r>
            <a:r>
              <a:rPr lang="en-US" dirty="0" err="1"/>
              <a:t>lưng</a:t>
            </a:r>
            <a:endParaRPr lang="en-US" dirty="0"/>
          </a:p>
          <a:p>
            <a:r>
              <a:rPr lang="nl-NL" dirty="0" smtClean="0"/>
              <a:t>Từ láy</a:t>
            </a:r>
            <a:r>
              <a:rPr lang="vi-VN" dirty="0" smtClean="0"/>
              <a:t>: </a:t>
            </a:r>
            <a:r>
              <a:rPr lang="en-US" dirty="0" err="1" smtClean="0"/>
              <a:t>nho</a:t>
            </a:r>
            <a:r>
              <a:rPr lang="en-US" dirty="0" smtClean="0"/>
              <a:t> </a:t>
            </a:r>
            <a:r>
              <a:rPr lang="en-US" dirty="0" err="1"/>
              <a:t>nhỏ</a:t>
            </a:r>
            <a:r>
              <a:rPr lang="en-US" dirty="0"/>
              <a:t>, </a:t>
            </a:r>
            <a:r>
              <a:rPr lang="en-US" dirty="0" err="1"/>
              <a:t>khéo</a:t>
            </a:r>
            <a:r>
              <a:rPr lang="en-US" dirty="0"/>
              <a:t> </a:t>
            </a:r>
            <a:r>
              <a:rPr lang="en-US" dirty="0" err="1"/>
              <a:t>léo</a:t>
            </a:r>
            <a:endParaRPr lang="en-US" dirty="0"/>
          </a:p>
          <a:p>
            <a:pPr>
              <a:buNone/>
            </a:pPr>
            <a:r>
              <a:rPr lang="vi-VN" dirty="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nl-NL" b="1" dirty="0"/>
              <a:t>Bài  3/ trang 28</a:t>
            </a:r>
            <a:r>
              <a:rPr lang="nl-NL" dirty="0"/>
              <a:t>: Tạo các từ ghép</a:t>
            </a:r>
            <a:endParaRPr lang="en-US" dirty="0"/>
          </a:p>
          <a:p>
            <a:pPr>
              <a:buNone/>
            </a:pPr>
            <a:r>
              <a:rPr lang="en-US" dirty="0"/>
              <a:t>a. con </a:t>
            </a:r>
            <a:r>
              <a:rPr lang="en-US" dirty="0" err="1"/>
              <a:t>ngựa</a:t>
            </a:r>
            <a:r>
              <a:rPr lang="en-US" dirty="0"/>
              <a:t>, </a:t>
            </a:r>
            <a:r>
              <a:rPr lang="en-US" dirty="0" err="1"/>
              <a:t>ngựa</a:t>
            </a:r>
            <a:r>
              <a:rPr lang="en-US" dirty="0"/>
              <a:t> </a:t>
            </a:r>
            <a:r>
              <a:rPr lang="en-US" dirty="0" err="1"/>
              <a:t>đực</a:t>
            </a:r>
            <a:endParaRPr lang="en-US" dirty="0"/>
          </a:p>
          <a:p>
            <a:pPr>
              <a:buNone/>
            </a:pPr>
            <a:r>
              <a:rPr lang="en-US" dirty="0"/>
              <a:t>b. </a:t>
            </a:r>
            <a:r>
              <a:rPr lang="en-US" dirty="0" err="1"/>
              <a:t>ngựa</a:t>
            </a:r>
            <a:r>
              <a:rPr lang="en-US" dirty="0"/>
              <a:t> </a:t>
            </a:r>
            <a:r>
              <a:rPr lang="en-US" dirty="0" err="1"/>
              <a:t>sắt</a:t>
            </a:r>
            <a:r>
              <a:rPr lang="en-US" dirty="0"/>
              <a:t>, </a:t>
            </a:r>
            <a:r>
              <a:rPr lang="en-US" dirty="0" err="1"/>
              <a:t>sắt</a:t>
            </a:r>
            <a:r>
              <a:rPr lang="en-US" dirty="0"/>
              <a:t> </a:t>
            </a:r>
            <a:r>
              <a:rPr lang="en-US" dirty="0" err="1"/>
              <a:t>thép</a:t>
            </a:r>
            <a:endParaRPr lang="en-US" dirty="0"/>
          </a:p>
          <a:p>
            <a:pPr>
              <a:buNone/>
            </a:pPr>
            <a:r>
              <a:rPr lang="en-US" dirty="0"/>
              <a:t>c. </a:t>
            </a:r>
            <a:r>
              <a:rPr lang="en-US" dirty="0" err="1"/>
              <a:t>kì</a:t>
            </a:r>
            <a:r>
              <a:rPr lang="en-US" dirty="0"/>
              <a:t> </a:t>
            </a:r>
            <a:r>
              <a:rPr lang="en-US" dirty="0" err="1"/>
              <a:t>thi</a:t>
            </a:r>
            <a:r>
              <a:rPr lang="en-US" dirty="0"/>
              <a:t>, </a:t>
            </a:r>
            <a:r>
              <a:rPr lang="en-US" dirty="0" err="1"/>
              <a:t>thi</a:t>
            </a:r>
            <a:r>
              <a:rPr lang="en-US" dirty="0"/>
              <a:t> </a:t>
            </a:r>
            <a:r>
              <a:rPr lang="en-US" dirty="0" err="1"/>
              <a:t>đua</a:t>
            </a:r>
            <a:endParaRPr lang="en-US" dirty="0"/>
          </a:p>
          <a:p>
            <a:pPr>
              <a:buNone/>
            </a:pPr>
            <a:r>
              <a:rPr lang="en-US" dirty="0"/>
              <a:t>d. </a:t>
            </a:r>
            <a:r>
              <a:rPr lang="en-US" dirty="0" err="1"/>
              <a:t>áo</a:t>
            </a:r>
            <a:r>
              <a:rPr lang="en-US" dirty="0"/>
              <a:t> </a:t>
            </a:r>
            <a:r>
              <a:rPr lang="en-US" dirty="0" err="1"/>
              <a:t>quần</a:t>
            </a:r>
            <a:r>
              <a:rPr lang="en-US" dirty="0"/>
              <a:t>, </a:t>
            </a:r>
            <a:r>
              <a:rPr lang="en-US" dirty="0" err="1"/>
              <a:t>áo</a:t>
            </a:r>
            <a:r>
              <a:rPr lang="en-US" dirty="0"/>
              <a:t> </a:t>
            </a:r>
            <a:r>
              <a:rPr lang="en-US" dirty="0" err="1"/>
              <a:t>giáp</a:t>
            </a:r>
            <a:r>
              <a:rPr lang="en-US" dirty="0"/>
              <a:t>, </a:t>
            </a:r>
            <a:r>
              <a:rPr lang="en-US" dirty="0" err="1"/>
              <a:t>áo</a:t>
            </a:r>
            <a:r>
              <a:rPr lang="en-US" dirty="0"/>
              <a:t> </a:t>
            </a:r>
            <a:r>
              <a:rPr lang="en-US" dirty="0" err="1" smtClean="0"/>
              <a:t>dài</a:t>
            </a:r>
            <a:endParaRPr lang="vi-VN" dirty="0" smtClean="0"/>
          </a:p>
          <a:p>
            <a:pPr>
              <a:buNone/>
            </a:pPr>
            <a:r>
              <a:rPr lang="vi-VN" sz="2800" dirty="0" smtClean="0"/>
              <a:t>Nghĩa của các từ mới tạo có thể rộng hơn hoặc hẹp hơn so với nghĩa của tiếng gốc.</a:t>
            </a:r>
            <a:endParaRPr lang="en-US" sz="2800" dirty="0"/>
          </a:p>
          <a:p>
            <a:endParaRPr lang="en-US" dirty="0"/>
          </a:p>
        </p:txBody>
      </p:sp>
      <p:sp>
        <p:nvSpPr>
          <p:cNvPr id="4" name="Rectangle 3"/>
          <p:cNvSpPr/>
          <p:nvPr/>
        </p:nvSpPr>
        <p:spPr>
          <a:xfrm>
            <a:off x="457200" y="5486400"/>
            <a:ext cx="4572000" cy="830997"/>
          </a:xfrm>
          <a:prstGeom prst="rect">
            <a:avLst/>
          </a:prstGeom>
        </p:spPr>
        <p:txBody>
          <a:bodyPr>
            <a:spAutoFit/>
          </a:bodyPr>
          <a:lstStyle/>
          <a:p>
            <a:r>
              <a:rPr lang="en-US" sz="2400" b="1" dirty="0" err="1" smtClean="0">
                <a:solidFill>
                  <a:srgbClr val="FF0000"/>
                </a:solidFill>
              </a:rPr>
              <a:t>Bài</a:t>
            </a:r>
            <a:r>
              <a:rPr lang="en-US" sz="2400" b="1" dirty="0" smtClean="0">
                <a:solidFill>
                  <a:srgbClr val="FF0000"/>
                </a:solidFill>
              </a:rPr>
              <a:t> 4/ </a:t>
            </a:r>
            <a:r>
              <a:rPr lang="en-US" sz="2400" b="1" dirty="0" err="1" smtClean="0">
                <a:solidFill>
                  <a:srgbClr val="FF0000"/>
                </a:solidFill>
              </a:rPr>
              <a:t>trang</a:t>
            </a:r>
            <a:r>
              <a:rPr lang="en-US" sz="2400" b="1" dirty="0" smtClean="0">
                <a:solidFill>
                  <a:srgbClr val="FF0000"/>
                </a:solidFill>
              </a:rPr>
              <a:t> 28:</a:t>
            </a:r>
            <a:r>
              <a:rPr lang="en-US" sz="2400" dirty="0" smtClean="0">
                <a:solidFill>
                  <a:srgbClr val="FF0000"/>
                </a:solidFill>
              </a:rPr>
              <a:t> </a:t>
            </a:r>
          </a:p>
          <a:p>
            <a:r>
              <a:rPr lang="vi-VN" sz="2400" b="1" dirty="0" smtClean="0"/>
              <a:t>       </a:t>
            </a:r>
            <a:r>
              <a:rPr lang="en-US" sz="2400" b="1" dirty="0" err="1" smtClean="0"/>
              <a:t>Tạo</a:t>
            </a:r>
            <a:r>
              <a:rPr lang="en-US" sz="2400" b="1" dirty="0" smtClean="0"/>
              <a:t> </a:t>
            </a:r>
            <a:r>
              <a:rPr lang="en-US" sz="2400" b="1" dirty="0" err="1" smtClean="0"/>
              <a:t>các</a:t>
            </a:r>
            <a:r>
              <a:rPr lang="en-US" sz="2400" b="1" dirty="0" smtClean="0"/>
              <a:t> </a:t>
            </a:r>
            <a:r>
              <a:rPr lang="en-US" sz="2400" b="1" dirty="0" err="1" smtClean="0"/>
              <a:t>từ</a:t>
            </a:r>
            <a:r>
              <a:rPr lang="en-US" sz="2400" b="1" dirty="0" smtClean="0"/>
              <a:t> </a:t>
            </a:r>
            <a:r>
              <a:rPr lang="en-US" sz="2400" b="1" dirty="0" err="1" smtClean="0"/>
              <a:t>láy</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vi-VN" sz="2200" b="1" dirty="0" smtClean="0">
                <a:solidFill>
                  <a:srgbClr val="FF0000"/>
                </a:solidFill>
              </a:rPr>
              <a:t>24.9.2021</a:t>
            </a:r>
            <a:r>
              <a:rPr lang="vi-VN" b="1" dirty="0" smtClean="0">
                <a:solidFill>
                  <a:srgbClr val="FF0000"/>
                </a:solidFill>
              </a:rPr>
              <a:t>   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r>
              <a:rPr lang="en-US" b="1" dirty="0" err="1"/>
              <a:t>Bài</a:t>
            </a:r>
            <a:r>
              <a:rPr lang="en-US" b="1" dirty="0"/>
              <a:t> 4/ </a:t>
            </a:r>
            <a:r>
              <a:rPr lang="en-US" b="1" dirty="0" err="1"/>
              <a:t>trang</a:t>
            </a:r>
            <a:r>
              <a:rPr lang="en-US" b="1" dirty="0"/>
              <a:t> 28:</a:t>
            </a:r>
            <a:r>
              <a:rPr lang="en-US" dirty="0"/>
              <a:t> </a:t>
            </a:r>
          </a:p>
          <a:p>
            <a:r>
              <a:rPr lang="en-US" b="1" dirty="0" err="1"/>
              <a:t>Tạo</a:t>
            </a:r>
            <a:r>
              <a:rPr lang="en-US" b="1" dirty="0"/>
              <a:t> </a:t>
            </a:r>
            <a:r>
              <a:rPr lang="en-US" b="1" dirty="0" err="1"/>
              <a:t>các</a:t>
            </a:r>
            <a:r>
              <a:rPr lang="en-US" b="1" dirty="0"/>
              <a:t> </a:t>
            </a:r>
            <a:r>
              <a:rPr lang="en-US" b="1" dirty="0" err="1"/>
              <a:t>từ</a:t>
            </a:r>
            <a:r>
              <a:rPr lang="en-US" b="1" dirty="0"/>
              <a:t> </a:t>
            </a:r>
            <a:r>
              <a:rPr lang="en-US" b="1" dirty="0" err="1"/>
              <a:t>láy</a:t>
            </a:r>
            <a:endParaRPr lang="en-US" b="1" dirty="0"/>
          </a:p>
          <a:p>
            <a:pPr>
              <a:buNone/>
            </a:pPr>
            <a:r>
              <a:rPr lang="en-US" dirty="0"/>
              <a:t>a. </a:t>
            </a:r>
            <a:r>
              <a:rPr lang="en-US" dirty="0" err="1"/>
              <a:t>nho</a:t>
            </a:r>
            <a:r>
              <a:rPr lang="en-US" dirty="0"/>
              <a:t> </a:t>
            </a:r>
            <a:r>
              <a:rPr lang="en-US" dirty="0" err="1"/>
              <a:t>nhỏ</a:t>
            </a:r>
            <a:r>
              <a:rPr lang="en-US" dirty="0"/>
              <a:t>, </a:t>
            </a:r>
            <a:r>
              <a:rPr lang="en-US" dirty="0" err="1"/>
              <a:t>nhỏ</a:t>
            </a:r>
            <a:r>
              <a:rPr lang="en-US" dirty="0"/>
              <a:t> </a:t>
            </a:r>
            <a:r>
              <a:rPr lang="en-US" dirty="0" err="1"/>
              <a:t>nhắn</a:t>
            </a:r>
            <a:endParaRPr lang="en-US" dirty="0"/>
          </a:p>
          <a:p>
            <a:pPr>
              <a:buNone/>
            </a:pPr>
            <a:r>
              <a:rPr lang="en-US" dirty="0"/>
              <a:t>b. </a:t>
            </a:r>
            <a:r>
              <a:rPr lang="en-US" dirty="0" err="1"/>
              <a:t>khoẻ</a:t>
            </a:r>
            <a:r>
              <a:rPr lang="en-US" dirty="0"/>
              <a:t> </a:t>
            </a:r>
            <a:r>
              <a:rPr lang="en-US" dirty="0" err="1"/>
              <a:t>khoắn</a:t>
            </a:r>
            <a:endParaRPr lang="en-US" dirty="0"/>
          </a:p>
          <a:p>
            <a:pPr>
              <a:buNone/>
            </a:pPr>
            <a:r>
              <a:rPr lang="en-US" dirty="0"/>
              <a:t>c. </a:t>
            </a:r>
            <a:r>
              <a:rPr lang="en-US" dirty="0" err="1"/>
              <a:t>óng</a:t>
            </a:r>
            <a:r>
              <a:rPr lang="en-US" dirty="0"/>
              <a:t> </a:t>
            </a:r>
            <a:r>
              <a:rPr lang="en-US" dirty="0" err="1"/>
              <a:t>ánh</a:t>
            </a:r>
            <a:r>
              <a:rPr lang="en-US" dirty="0"/>
              <a:t> (</a:t>
            </a:r>
            <a:r>
              <a:rPr lang="en-US" dirty="0" err="1"/>
              <a:t>từ</a:t>
            </a:r>
            <a:r>
              <a:rPr lang="en-US" dirty="0"/>
              <a:t> </a:t>
            </a:r>
            <a:r>
              <a:rPr lang="en-US" dirty="0" err="1"/>
              <a:t>láy</a:t>
            </a:r>
            <a:r>
              <a:rPr lang="en-US" dirty="0"/>
              <a:t> </a:t>
            </a:r>
            <a:r>
              <a:rPr lang="en-US" dirty="0" err="1"/>
              <a:t>đặc</a:t>
            </a:r>
            <a:r>
              <a:rPr lang="en-US" dirty="0"/>
              <a:t> </a:t>
            </a:r>
            <a:r>
              <a:rPr lang="en-US" dirty="0" err="1"/>
              <a:t>biệt</a:t>
            </a:r>
            <a:r>
              <a:rPr lang="en-US" dirty="0"/>
              <a:t>, </a:t>
            </a:r>
            <a:r>
              <a:rPr lang="en-US" dirty="0" err="1"/>
              <a:t>vì</a:t>
            </a:r>
            <a:r>
              <a:rPr lang="en-US" dirty="0"/>
              <a:t> </a:t>
            </a:r>
            <a:r>
              <a:rPr lang="en-US" dirty="0" err="1"/>
              <a:t>cùng</a:t>
            </a:r>
            <a:r>
              <a:rPr lang="en-US" dirty="0"/>
              <a:t> </a:t>
            </a:r>
            <a:r>
              <a:rPr lang="en-US" dirty="0" err="1"/>
              <a:t>vắng</a:t>
            </a:r>
            <a:r>
              <a:rPr lang="en-US" dirty="0"/>
              <a:t> </a:t>
            </a:r>
            <a:r>
              <a:rPr lang="vi-VN" dirty="0"/>
              <a:t>khuyết phụ âm đầu).</a:t>
            </a:r>
            <a:endParaRPr lang="en-US" dirty="0"/>
          </a:p>
          <a:p>
            <a:pPr>
              <a:buNone/>
            </a:pPr>
            <a:r>
              <a:rPr lang="vi-VN" smtClean="0"/>
              <a:t>    Nghĩa của từ láy mới tạo có thể giảm nhẹ hoặc tăng mạnh hơn nghĩa của tiếng gốc.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smtClean="0">
                <a:solidFill>
                  <a:srgbClr val="FF0000"/>
                </a:solidFill>
              </a:rPr>
              <a:t>THỰC HÀNH TIẾNG VIỆT</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r>
              <a:rPr lang="vi-VN" b="1" dirty="0"/>
              <a:t>Bài 5 </a:t>
            </a:r>
            <a:r>
              <a:rPr lang="en-US" b="1" dirty="0"/>
              <a:t>/ </a:t>
            </a:r>
            <a:r>
              <a:rPr lang="en-US" b="1" dirty="0" err="1"/>
              <a:t>trang</a:t>
            </a:r>
            <a:r>
              <a:rPr lang="en-US" b="1" dirty="0"/>
              <a:t> 28:</a:t>
            </a:r>
            <a:r>
              <a:rPr lang="en-US" dirty="0"/>
              <a:t> </a:t>
            </a:r>
          </a:p>
          <a:p>
            <a:r>
              <a:rPr lang="vi-VN" dirty="0"/>
              <a:t>Nếu thay từ “thoăn thoắt” bằng từ “nhanh chóng” thì chỉ giúp người đọc hình dung được mức độ tham gia hoạt động (ngay lập tức tham gia) của người dự thi, không hình dung được động tác của người dự thi ( nhanh </a:t>
            </a:r>
            <a:r>
              <a:rPr lang="vi-VN" dirty="0" smtClean="0"/>
              <a:t>nhẹn)</a:t>
            </a:r>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517</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21.9.2021 Tiết 8, 9 </vt:lpstr>
      <vt:lpstr>THỰC HÀNH TIẾNG VIỆT </vt:lpstr>
      <vt:lpstr>THỰC HÀNH TIẾNG VIỆT </vt:lpstr>
      <vt:lpstr>THỰC HÀNH TIẾNG VIỆT </vt:lpstr>
      <vt:lpstr>THỰC HÀNH TIẾNG VIỆT </vt:lpstr>
      <vt:lpstr>THỰC HÀNH TIẾNG VIỆT </vt:lpstr>
      <vt:lpstr>THỰC HÀNH TIẾNG VIỆT </vt:lpstr>
      <vt:lpstr>24.9.2021   THỰC HÀNH TIẾNG VIỆT </vt:lpstr>
      <vt:lpstr>THỰC HÀNH TIẾNG VIỆT </vt:lpstr>
      <vt:lpstr>THỰC HÀNH TIẾNG VIỆT </vt:lpstr>
      <vt:lpstr>THỰC HÀNH TIẾNG VIỆT </vt:lpstr>
      <vt:lpstr>THỰC HÀNH TIẾNG VIỆT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21.9.2021 Tiết 8, 9 </dc:title>
  <dc:creator>Windows User</dc:creator>
  <cp:lastModifiedBy>Windows User</cp:lastModifiedBy>
  <cp:revision>12</cp:revision>
  <dcterms:created xsi:type="dcterms:W3CDTF">2021-09-21T04:16:03Z</dcterms:created>
  <dcterms:modified xsi:type="dcterms:W3CDTF">2021-09-28T05:23:36Z</dcterms:modified>
</cp:coreProperties>
</file>