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93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0B6F76-BDC2-469F-800B-12181A45C3CC}" type="datetimeFigureOut">
              <a:rPr lang="en-US" smtClean="0"/>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C5A48-090A-4A4F-A629-F27D5D6EC26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0B6F76-BDC2-469F-800B-12181A45C3CC}" type="datetimeFigureOut">
              <a:rPr lang="en-US" smtClean="0"/>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C5A48-090A-4A4F-A629-F27D5D6EC26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0B6F76-BDC2-469F-800B-12181A45C3CC}" type="datetimeFigureOut">
              <a:rPr lang="en-US" smtClean="0"/>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C5A48-090A-4A4F-A629-F27D5D6EC26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0B6F76-BDC2-469F-800B-12181A45C3CC}" type="datetimeFigureOut">
              <a:rPr lang="en-US" smtClean="0"/>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C5A48-090A-4A4F-A629-F27D5D6EC26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0B6F76-BDC2-469F-800B-12181A45C3CC}" type="datetimeFigureOut">
              <a:rPr lang="en-US" smtClean="0"/>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C5A48-090A-4A4F-A629-F27D5D6EC26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0B6F76-BDC2-469F-800B-12181A45C3CC}" type="datetimeFigureOut">
              <a:rPr lang="en-US" smtClean="0"/>
              <a:t>4/4/2022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C5A48-090A-4A4F-A629-F27D5D6EC26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0B6F76-BDC2-469F-800B-12181A45C3CC}" type="datetimeFigureOut">
              <a:rPr lang="en-US" smtClean="0"/>
              <a:t>4/4/2022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C5A48-090A-4A4F-A629-F27D5D6EC26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0B6F76-BDC2-469F-800B-12181A45C3CC}" type="datetimeFigureOut">
              <a:rPr lang="en-US" smtClean="0"/>
              <a:t>4/4/2022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EC5A48-090A-4A4F-A629-F27D5D6EC26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0B6F76-BDC2-469F-800B-12181A45C3CC}" type="datetimeFigureOut">
              <a:rPr lang="en-US" smtClean="0"/>
              <a:t>4/4/2022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EC5A48-090A-4A4F-A629-F27D5D6EC26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0B6F76-BDC2-469F-800B-12181A45C3CC}" type="datetimeFigureOut">
              <a:rPr lang="en-US" smtClean="0"/>
              <a:t>4/4/2022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C5A48-090A-4A4F-A629-F27D5D6EC26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0B6F76-BDC2-469F-800B-12181A45C3CC}" type="datetimeFigureOut">
              <a:rPr lang="en-US" smtClean="0"/>
              <a:t>4/4/2022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C5A48-090A-4A4F-A629-F27D5D6EC26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B6F76-BDC2-469F-800B-12181A45C3CC}" type="datetimeFigureOut">
              <a:rPr lang="en-US" smtClean="0"/>
              <a:t>4/4/2022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EC5A48-090A-4A4F-A629-F27D5D6EC26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28600"/>
            <a:ext cx="7772400" cy="2362200"/>
          </a:xfrm>
        </p:spPr>
        <p:txBody>
          <a:bodyPr>
            <a:noAutofit/>
          </a:bodyPr>
          <a:lstStyle/>
          <a:p>
            <a:r>
              <a:rPr lang="vi-VN" sz="3200" b="1" dirty="0" smtClean="0">
                <a:solidFill>
                  <a:srgbClr val="FF0000"/>
                </a:solidFill>
              </a:rPr>
              <a:t>Bài mở đầu: </a:t>
            </a:r>
            <a:br>
              <a:rPr lang="vi-VN" sz="3200" b="1" dirty="0" smtClean="0">
                <a:solidFill>
                  <a:srgbClr val="FF0000"/>
                </a:solidFill>
              </a:rPr>
            </a:br>
            <a:r>
              <a:rPr lang="vi-VN" sz="3200" b="1" dirty="0" smtClean="0">
                <a:solidFill>
                  <a:srgbClr val="FF0000"/>
                </a:solidFill>
              </a:rPr>
              <a:t>HÒA NHẬP VÀO MÔI TRƯỜNG MỚI</a:t>
            </a:r>
            <a:r>
              <a:rPr lang="vi-VN" sz="3600" b="1" dirty="0" smtClean="0"/>
              <a:t/>
            </a:r>
            <a:br>
              <a:rPr lang="vi-VN" sz="3600" b="1" dirty="0" smtClean="0"/>
            </a:br>
            <a:r>
              <a:rPr lang="vi-VN" sz="3600" b="1" dirty="0" smtClean="0"/>
              <a:t>Chia </a:t>
            </a:r>
            <a:r>
              <a:rPr lang="vi-VN" sz="3600" b="1" dirty="0"/>
              <a:t>sẻ cảm nghĩ về môi trường Trung học cơ sở</a:t>
            </a:r>
            <a:br>
              <a:rPr lang="vi-VN" sz="3600" b="1" dirty="0"/>
            </a:br>
            <a:endParaRPr lang="en-US" sz="3600" dirty="0"/>
          </a:p>
        </p:txBody>
      </p:sp>
      <p:sp>
        <p:nvSpPr>
          <p:cNvPr id="3" name="Subtitle 2"/>
          <p:cNvSpPr>
            <a:spLocks noGrp="1"/>
          </p:cNvSpPr>
          <p:nvPr>
            <p:ph type="subTitle" idx="1"/>
          </p:nvPr>
        </p:nvSpPr>
        <p:spPr>
          <a:xfrm>
            <a:off x="609600" y="3124200"/>
            <a:ext cx="8534400" cy="1752600"/>
          </a:xfrm>
        </p:spPr>
        <p:txBody>
          <a:bodyPr>
            <a:normAutofit fontScale="70000" lnSpcReduction="20000"/>
          </a:bodyPr>
          <a:lstStyle/>
          <a:p>
            <a:pPr marL="514350" indent="-514350">
              <a:buAutoNum type="arabicPeriod"/>
            </a:pPr>
            <a:r>
              <a:rPr lang="vi-VN" dirty="0" smtClean="0">
                <a:solidFill>
                  <a:schemeClr val="tx1"/>
                </a:solidFill>
              </a:rPr>
              <a:t>Em </a:t>
            </a:r>
            <a:r>
              <a:rPr lang="vi-VN" dirty="0">
                <a:solidFill>
                  <a:schemeClr val="tx1"/>
                </a:solidFill>
              </a:rPr>
              <a:t>có cảm xúc gì khi bước vào trường Trung học cơ sở</a:t>
            </a:r>
            <a:r>
              <a:rPr lang="vi-VN" dirty="0" smtClean="0">
                <a:solidFill>
                  <a:schemeClr val="tx1"/>
                </a:solidFill>
              </a:rPr>
              <a:t>?</a:t>
            </a:r>
          </a:p>
          <a:p>
            <a:pPr marL="514350" indent="-514350">
              <a:buAutoNum type="arabicPeriod"/>
            </a:pPr>
            <a:endParaRPr lang="vi-VN" dirty="0">
              <a:solidFill>
                <a:schemeClr val="tx1"/>
              </a:solidFill>
            </a:endParaRPr>
          </a:p>
          <a:p>
            <a:r>
              <a:rPr lang="vi-VN" dirty="0" smtClean="0">
                <a:solidFill>
                  <a:schemeClr val="tx1"/>
                </a:solidFill>
                <a:sym typeface="Wingdings" pitchFamily="2" charset="2"/>
              </a:rPr>
              <a:t> </a:t>
            </a:r>
            <a:r>
              <a:rPr lang="vi-VN" dirty="0" smtClean="0">
                <a:solidFill>
                  <a:schemeClr val="tx1"/>
                </a:solidFill>
              </a:rPr>
              <a:t>Em </a:t>
            </a:r>
            <a:r>
              <a:rPr lang="vi-VN" dirty="0">
                <a:solidFill>
                  <a:schemeClr val="tx1"/>
                </a:solidFill>
              </a:rPr>
              <a:t>cảm thấy còn nhiều bỡ ngỡ vì trường mới, lớp mới, bạn bè và nhiều môn học mới. Em cũng cảm thấy có buồn khi không còn được học cùng những người bạn cũ thân thiết từ tiểu học.</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95600"/>
            <a:ext cx="8229600" cy="3230563"/>
          </a:xfrm>
        </p:spPr>
        <p:txBody>
          <a:bodyPr>
            <a:normAutofit/>
          </a:bodyPr>
          <a:lstStyle/>
          <a:p>
            <a:pPr>
              <a:buNone/>
            </a:pPr>
            <a:r>
              <a:rPr lang="vi-VN" dirty="0" smtClean="0"/>
              <a:t>	</a:t>
            </a:r>
            <a:r>
              <a:rPr lang="vi-VN" sz="2400" dirty="0" smtClean="0"/>
              <a:t>2. Điều </a:t>
            </a:r>
            <a:r>
              <a:rPr lang="vi-VN" sz="2400" dirty="0"/>
              <a:t>gì là thuận lợi với em trong môi trường mới?</a:t>
            </a:r>
          </a:p>
          <a:p>
            <a:pPr>
              <a:buNone/>
            </a:pPr>
            <a:r>
              <a:rPr lang="vi-VN" sz="2400" dirty="0" smtClean="0">
                <a:sym typeface="Wingdings" pitchFamily="2" charset="2"/>
              </a:rPr>
              <a:t></a:t>
            </a:r>
            <a:r>
              <a:rPr lang="vi-VN" sz="2400" dirty="0" smtClean="0"/>
              <a:t>Trong </a:t>
            </a:r>
            <a:r>
              <a:rPr lang="vi-VN" sz="2400" dirty="0"/>
              <a:t>môi trường lớp 6 mới, điều thuận lợi với em là em được học cùng cô giáo chủ nhiệm rất hiền, thân thiện và tận tình quan tâm chúng em. Khi có điều gì không hiểu rõ, cô đều tận tình giảng giải và chỉ bảo, khiến chúng em cảm thấy cô rất gần gũi.</a:t>
            </a:r>
          </a:p>
          <a:p>
            <a:endParaRPr lang="en-US" dirty="0"/>
          </a:p>
        </p:txBody>
      </p:sp>
      <p:sp>
        <p:nvSpPr>
          <p:cNvPr id="4" name="Title 1"/>
          <p:cNvSpPr txBox="1">
            <a:spLocks/>
          </p:cNvSpPr>
          <p:nvPr/>
        </p:nvSpPr>
        <p:spPr>
          <a:xfrm>
            <a:off x="838200" y="228600"/>
            <a:ext cx="7772400" cy="2362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vi-VN" sz="3200" b="1" i="0" u="none" strike="noStrike" kern="1200" cap="none" spc="0" normalizeH="0" baseline="0" noProof="0" dirty="0" smtClean="0">
                <a:ln>
                  <a:noFill/>
                </a:ln>
                <a:solidFill>
                  <a:srgbClr val="FF0000"/>
                </a:solidFill>
                <a:effectLst/>
                <a:uLnTx/>
                <a:uFillTx/>
                <a:latin typeface="+mj-lt"/>
                <a:ea typeface="+mj-ea"/>
                <a:cs typeface="+mj-cs"/>
              </a:rPr>
              <a:t>Bài mở đầu: </a:t>
            </a:r>
            <a:br>
              <a:rPr kumimoji="0" lang="vi-VN" sz="3200" b="1" i="0" u="none" strike="noStrike" kern="1200" cap="none" spc="0" normalizeH="0" baseline="0" noProof="0" dirty="0" smtClean="0">
                <a:ln>
                  <a:noFill/>
                </a:ln>
                <a:solidFill>
                  <a:srgbClr val="FF0000"/>
                </a:solidFill>
                <a:effectLst/>
                <a:uLnTx/>
                <a:uFillTx/>
                <a:latin typeface="+mj-lt"/>
                <a:ea typeface="+mj-ea"/>
                <a:cs typeface="+mj-cs"/>
              </a:rPr>
            </a:br>
            <a:r>
              <a:rPr kumimoji="0" lang="vi-VN" sz="3200" b="1" i="0" u="none" strike="noStrike" kern="1200" cap="none" spc="0" normalizeH="0" baseline="0" noProof="0" dirty="0" smtClean="0">
                <a:ln>
                  <a:noFill/>
                </a:ln>
                <a:solidFill>
                  <a:srgbClr val="FF0000"/>
                </a:solidFill>
                <a:effectLst/>
                <a:uLnTx/>
                <a:uFillTx/>
                <a:latin typeface="+mj-lt"/>
                <a:ea typeface="+mj-ea"/>
                <a:cs typeface="+mj-cs"/>
              </a:rPr>
              <a:t>HÒA NHẬP VÀO MÔI TRƯỜNG MỚI</a:t>
            </a:r>
            <a:r>
              <a:rPr kumimoji="0" lang="vi-VN" sz="3600" b="1" i="0" u="none" strike="noStrike" kern="1200" cap="none" spc="0" normalizeH="0" baseline="0" noProof="0" dirty="0" smtClean="0">
                <a:ln>
                  <a:noFill/>
                </a:ln>
                <a:solidFill>
                  <a:schemeClr val="tx1"/>
                </a:solidFill>
                <a:effectLst/>
                <a:uLnTx/>
                <a:uFillTx/>
                <a:latin typeface="+mj-lt"/>
                <a:ea typeface="+mj-ea"/>
                <a:cs typeface="+mj-cs"/>
              </a:rPr>
              <a:t/>
            </a:r>
            <a:br>
              <a:rPr kumimoji="0" lang="vi-VN" sz="3600" b="1" i="0" u="none" strike="noStrike" kern="1200" cap="none" spc="0" normalizeH="0" baseline="0" noProof="0" dirty="0" smtClean="0">
                <a:ln>
                  <a:noFill/>
                </a:ln>
                <a:solidFill>
                  <a:schemeClr val="tx1"/>
                </a:solidFill>
                <a:effectLst/>
                <a:uLnTx/>
                <a:uFillTx/>
                <a:latin typeface="+mj-lt"/>
                <a:ea typeface="+mj-ea"/>
                <a:cs typeface="+mj-cs"/>
              </a:rPr>
            </a:br>
            <a:r>
              <a:rPr kumimoji="0" lang="vi-VN" sz="3600" b="1" i="0" u="none" strike="noStrike" kern="1200" cap="none" spc="0" normalizeH="0" baseline="0" noProof="0" dirty="0" smtClean="0">
                <a:ln>
                  <a:noFill/>
                </a:ln>
                <a:solidFill>
                  <a:schemeClr val="tx1"/>
                </a:solidFill>
                <a:effectLst/>
                <a:uLnTx/>
                <a:uFillTx/>
                <a:latin typeface="+mj-lt"/>
                <a:ea typeface="+mj-ea"/>
                <a:cs typeface="+mj-cs"/>
              </a:rPr>
              <a:t>Chia sẻ cảm nghĩ về môi trường Trung học cơ sở</a:t>
            </a:r>
            <a:br>
              <a:rPr kumimoji="0" lang="vi-VN" sz="3600" b="1" i="0" u="none" strike="noStrike" kern="1200" cap="none" spc="0" normalizeH="0" baseline="0" noProof="0" dirty="0" smtClean="0">
                <a:ln>
                  <a:noFill/>
                </a:ln>
                <a:solidFill>
                  <a:schemeClr val="tx1"/>
                </a:solidFill>
                <a:effectLst/>
                <a:uLnTx/>
                <a:uFillTx/>
                <a:latin typeface="+mj-lt"/>
                <a:ea typeface="+mj-ea"/>
                <a:cs typeface="+mj-cs"/>
              </a:rPr>
            </a:br>
            <a:endParaRPr kumimoji="0" lang="en-US" sz="36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8229600" cy="3459163"/>
          </a:xfrm>
        </p:spPr>
        <p:txBody>
          <a:bodyPr>
            <a:normAutofit fontScale="70000" lnSpcReduction="20000"/>
          </a:bodyPr>
          <a:lstStyle/>
          <a:p>
            <a:pPr>
              <a:buNone/>
            </a:pPr>
            <a:r>
              <a:rPr lang="vi-VN" dirty="0" smtClean="0"/>
              <a:t>3. Điều </a:t>
            </a:r>
            <a:r>
              <a:rPr lang="vi-VN" dirty="0"/>
              <a:t>gì là thử thách với em trong môi trường mới?</a:t>
            </a:r>
          </a:p>
          <a:p>
            <a:pPr>
              <a:buNone/>
            </a:pPr>
            <a:r>
              <a:rPr lang="vi-VN" dirty="0" smtClean="0"/>
              <a:t>-&gt; Trong </a:t>
            </a:r>
            <a:r>
              <a:rPr lang="vi-VN" dirty="0"/>
              <a:t>môi trường lớp 6 mới, điều khó khăn với em là :</a:t>
            </a:r>
          </a:p>
          <a:p>
            <a:r>
              <a:rPr lang="vi-VN" dirty="0"/>
              <a:t>Lớp 6 có nhiều môn học mới, mỗi môn học là một thầy giáo hoặc cô giáo khác nhau nên chúng em chưa quen cách học.</a:t>
            </a:r>
          </a:p>
          <a:p>
            <a:r>
              <a:rPr lang="vi-VN" dirty="0"/>
              <a:t>Mỗi ngày chúng em đều phải học rất nhiều môn học nên có nhiều bài tập về nhà và bài cũ phải học thuộc.</a:t>
            </a:r>
          </a:p>
          <a:p>
            <a:r>
              <a:rPr lang="vi-VN" dirty="0"/>
              <a:t>Trong lớp em có rất nhiều bạn học giỏi và tích cực trong các hoạt động vì vậy em sẽ luôn phải cố gắng phấn đấu để đạt thành tích học tập tốt.</a:t>
            </a:r>
          </a:p>
          <a:p>
            <a:pPr>
              <a:buNone/>
            </a:pPr>
            <a:r>
              <a:rPr lang="vi-VN" dirty="0"/>
              <a:t> </a:t>
            </a:r>
          </a:p>
          <a:p>
            <a:endParaRPr lang="en-US" dirty="0"/>
          </a:p>
        </p:txBody>
      </p:sp>
      <p:sp>
        <p:nvSpPr>
          <p:cNvPr id="4" name="Title 1"/>
          <p:cNvSpPr txBox="1">
            <a:spLocks/>
          </p:cNvSpPr>
          <p:nvPr/>
        </p:nvSpPr>
        <p:spPr>
          <a:xfrm>
            <a:off x="838200" y="228600"/>
            <a:ext cx="7772400" cy="2362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vi-VN" sz="3200" b="1" i="0" u="none" strike="noStrike" kern="1200" cap="none" spc="0" normalizeH="0" baseline="0" noProof="0" dirty="0" smtClean="0">
                <a:ln>
                  <a:noFill/>
                </a:ln>
                <a:solidFill>
                  <a:srgbClr val="FF0000"/>
                </a:solidFill>
                <a:effectLst/>
                <a:uLnTx/>
                <a:uFillTx/>
                <a:latin typeface="+mj-lt"/>
                <a:ea typeface="+mj-ea"/>
                <a:cs typeface="+mj-cs"/>
              </a:rPr>
              <a:t>Bài mở đầu: </a:t>
            </a:r>
            <a:br>
              <a:rPr kumimoji="0" lang="vi-VN" sz="3200" b="1" i="0" u="none" strike="noStrike" kern="1200" cap="none" spc="0" normalizeH="0" baseline="0" noProof="0" dirty="0" smtClean="0">
                <a:ln>
                  <a:noFill/>
                </a:ln>
                <a:solidFill>
                  <a:srgbClr val="FF0000"/>
                </a:solidFill>
                <a:effectLst/>
                <a:uLnTx/>
                <a:uFillTx/>
                <a:latin typeface="+mj-lt"/>
                <a:ea typeface="+mj-ea"/>
                <a:cs typeface="+mj-cs"/>
              </a:rPr>
            </a:br>
            <a:r>
              <a:rPr kumimoji="0" lang="vi-VN" sz="3200" b="1" i="0" u="none" strike="noStrike" kern="1200" cap="none" spc="0" normalizeH="0" baseline="0" noProof="0" dirty="0" smtClean="0">
                <a:ln>
                  <a:noFill/>
                </a:ln>
                <a:solidFill>
                  <a:srgbClr val="FF0000"/>
                </a:solidFill>
                <a:effectLst/>
                <a:uLnTx/>
                <a:uFillTx/>
                <a:latin typeface="+mj-lt"/>
                <a:ea typeface="+mj-ea"/>
                <a:cs typeface="+mj-cs"/>
              </a:rPr>
              <a:t>HÒA NHẬP VÀO MÔI TRƯỜNG MỚI</a:t>
            </a:r>
            <a:r>
              <a:rPr kumimoji="0" lang="vi-VN" sz="3600" b="1" i="0" u="none" strike="noStrike" kern="1200" cap="none" spc="0" normalizeH="0" baseline="0" noProof="0" dirty="0" smtClean="0">
                <a:ln>
                  <a:noFill/>
                </a:ln>
                <a:solidFill>
                  <a:schemeClr val="tx1"/>
                </a:solidFill>
                <a:effectLst/>
                <a:uLnTx/>
                <a:uFillTx/>
                <a:latin typeface="+mj-lt"/>
                <a:ea typeface="+mj-ea"/>
                <a:cs typeface="+mj-cs"/>
              </a:rPr>
              <a:t/>
            </a:r>
            <a:br>
              <a:rPr kumimoji="0" lang="vi-VN" sz="3600" b="1" i="0" u="none" strike="noStrike" kern="1200" cap="none" spc="0" normalizeH="0" baseline="0" noProof="0" dirty="0" smtClean="0">
                <a:ln>
                  <a:noFill/>
                </a:ln>
                <a:solidFill>
                  <a:schemeClr val="tx1"/>
                </a:solidFill>
                <a:effectLst/>
                <a:uLnTx/>
                <a:uFillTx/>
                <a:latin typeface="+mj-lt"/>
                <a:ea typeface="+mj-ea"/>
                <a:cs typeface="+mj-cs"/>
              </a:rPr>
            </a:br>
            <a:r>
              <a:rPr kumimoji="0" lang="vi-VN" sz="3600" b="1" i="0" u="none" strike="noStrike" kern="1200" cap="none" spc="0" normalizeH="0" baseline="0" noProof="0" dirty="0" smtClean="0">
                <a:ln>
                  <a:noFill/>
                </a:ln>
                <a:solidFill>
                  <a:schemeClr val="tx1"/>
                </a:solidFill>
                <a:effectLst/>
                <a:uLnTx/>
                <a:uFillTx/>
                <a:latin typeface="+mj-lt"/>
                <a:ea typeface="+mj-ea"/>
                <a:cs typeface="+mj-cs"/>
              </a:rPr>
              <a:t>Chia sẻ cảm nghĩ về môi trường Trung học cơ sở</a:t>
            </a:r>
            <a:br>
              <a:rPr kumimoji="0" lang="vi-VN" sz="3600" b="1" i="0" u="none" strike="noStrike" kern="1200" cap="none" spc="0" normalizeH="0" baseline="0" noProof="0" dirty="0" smtClean="0">
                <a:ln>
                  <a:noFill/>
                </a:ln>
                <a:solidFill>
                  <a:schemeClr val="tx1"/>
                </a:solidFill>
                <a:effectLst/>
                <a:uLnTx/>
                <a:uFillTx/>
                <a:latin typeface="+mj-lt"/>
                <a:ea typeface="+mj-ea"/>
                <a:cs typeface="+mj-cs"/>
              </a:rPr>
            </a:br>
            <a:endParaRPr kumimoji="0" lang="en-US" sz="36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Autofit/>
          </a:bodyPr>
          <a:lstStyle/>
          <a:p>
            <a:pPr>
              <a:buNone/>
            </a:pPr>
            <a:r>
              <a:rPr lang="vi-VN" sz="2000" b="1" dirty="0">
                <a:latin typeface="+mj-lt"/>
              </a:rPr>
              <a:t>Câu </a:t>
            </a:r>
            <a:r>
              <a:rPr lang="vi-VN" sz="2000" b="1" dirty="0" smtClean="0">
                <a:latin typeface="+mj-lt"/>
              </a:rPr>
              <a:t>1: </a:t>
            </a:r>
            <a:r>
              <a:rPr lang="vi-VN" sz="2000" dirty="0" smtClean="0">
                <a:latin typeface="+mj-lt"/>
              </a:rPr>
              <a:t>Cuốn </a:t>
            </a:r>
            <a:r>
              <a:rPr lang="vi-VN" sz="2000" dirty="0">
                <a:latin typeface="+mj-lt"/>
              </a:rPr>
              <a:t>sách Ngữ văn 6 gồm mười chủ điểm chia làm ba mạch kết nối chính: kết nối em với thiên nhiên, kết nối em với cộng đồng, kết nối em với chính mình. Dựa vào các tên gọi từng chủ điểm, em hãy thử xác định chủ điểm nào thuộc mạch kết nối </a:t>
            </a:r>
            <a:r>
              <a:rPr lang="vi-VN" sz="2000" dirty="0" smtClean="0">
                <a:latin typeface="+mj-lt"/>
              </a:rPr>
              <a:t>nào?</a:t>
            </a:r>
            <a:endParaRPr lang="vi-VN" sz="2000" dirty="0" smtClean="0">
              <a:latin typeface="+mj-lt"/>
            </a:endParaRPr>
          </a:p>
          <a:p>
            <a:pPr>
              <a:buNone/>
            </a:pPr>
            <a:endParaRPr lang="vi-VN" sz="2000" dirty="0">
              <a:latin typeface="+mj-lt"/>
            </a:endParaRPr>
          </a:p>
          <a:p>
            <a:endParaRPr lang="en-US" sz="2000" dirty="0">
              <a:latin typeface="+mj-lt"/>
            </a:endParaRPr>
          </a:p>
        </p:txBody>
      </p:sp>
      <p:sp>
        <p:nvSpPr>
          <p:cNvPr id="4" name="Title 1"/>
          <p:cNvSpPr>
            <a:spLocks noGrp="1"/>
          </p:cNvSpPr>
          <p:nvPr>
            <p:ph type="title"/>
          </p:nvPr>
        </p:nvSpPr>
        <p:spPr>
          <a:xfrm>
            <a:off x="533400" y="0"/>
            <a:ext cx="8229600" cy="1143000"/>
          </a:xfrm>
        </p:spPr>
        <p:txBody>
          <a:bodyPr>
            <a:normAutofit fontScale="90000"/>
          </a:bodyPr>
          <a:lstStyle/>
          <a:p>
            <a:r>
              <a:rPr lang="vi-VN" b="1" dirty="0" smtClean="0">
                <a:solidFill>
                  <a:srgbClr val="C00000"/>
                </a:solidFill>
              </a:rPr>
              <a:t>KHÁM PHÁ MỘT HÀNH TRÌNH</a:t>
            </a:r>
            <a:endParaRPr lang="en-US"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buNone/>
            </a:pPr>
            <a:r>
              <a:rPr lang="vi-VN" dirty="0"/>
              <a:t>- Mạch kết nối em với thiên nhiên:</a:t>
            </a:r>
          </a:p>
          <a:p>
            <a:r>
              <a:rPr lang="vi-VN" dirty="0"/>
              <a:t>Chủ điểm 3: Vẻ đẹp quê hương</a:t>
            </a:r>
          </a:p>
          <a:p>
            <a:r>
              <a:rPr lang="vi-VN" dirty="0"/>
              <a:t>Chủ điểm 5: Trò chuyện cùng thiên nhiên</a:t>
            </a:r>
          </a:p>
          <a:p>
            <a:r>
              <a:rPr lang="vi-VN" dirty="0"/>
              <a:t>Chủ điểm 10: Mẹ thiên nhiên</a:t>
            </a:r>
          </a:p>
          <a:p>
            <a:pPr>
              <a:buNone/>
            </a:pPr>
            <a:r>
              <a:rPr lang="vi-VN" dirty="0"/>
              <a:t>- Mạch kết nối em với cộng đồng:</a:t>
            </a:r>
          </a:p>
          <a:p>
            <a:r>
              <a:rPr lang="vi-VN" dirty="0"/>
              <a:t>Chủ điểm 1: Lắng nghe lịch sử nước mình</a:t>
            </a:r>
          </a:p>
          <a:p>
            <a:r>
              <a:rPr lang="vi-VN" dirty="0"/>
              <a:t>Chủ điểm 2: Miền cổ tích</a:t>
            </a:r>
          </a:p>
          <a:p>
            <a:r>
              <a:rPr lang="vi-VN" dirty="0"/>
              <a:t>Chủ điểm: 7: Gia đình thương yêu</a:t>
            </a:r>
          </a:p>
          <a:p>
            <a:r>
              <a:rPr lang="vi-VN" dirty="0"/>
              <a:t>Chủ điểm 8: Gia đình thương yêu</a:t>
            </a:r>
          </a:p>
          <a:p>
            <a:pPr>
              <a:buNone/>
            </a:pPr>
            <a:r>
              <a:rPr lang="vi-VN" dirty="0"/>
              <a:t>- Mạch kết nối em với chính mình:</a:t>
            </a:r>
          </a:p>
          <a:p>
            <a:r>
              <a:rPr lang="vi-VN" dirty="0"/>
              <a:t>Chủ điểm 4: Những trải nghiệm trong đời</a:t>
            </a:r>
          </a:p>
          <a:p>
            <a:r>
              <a:rPr lang="vi-VN" dirty="0"/>
              <a:t>Chủ điểm 6: Điểm tựa tinh thần</a:t>
            </a:r>
          </a:p>
          <a:p>
            <a:r>
              <a:rPr lang="vi-VN" dirty="0"/>
              <a:t>Chủ điểm 9: Nuôi dưỡng tinh thần</a:t>
            </a:r>
          </a:p>
          <a:p>
            <a:endParaRPr lang="en-US" dirty="0"/>
          </a:p>
        </p:txBody>
      </p:sp>
      <p:sp>
        <p:nvSpPr>
          <p:cNvPr id="4" name="Title 1"/>
          <p:cNvSpPr>
            <a:spLocks noGrp="1"/>
          </p:cNvSpPr>
          <p:nvPr>
            <p:ph type="title"/>
          </p:nvPr>
        </p:nvSpPr>
        <p:spPr>
          <a:xfrm>
            <a:off x="533400" y="0"/>
            <a:ext cx="8229600" cy="1143000"/>
          </a:xfrm>
        </p:spPr>
        <p:txBody>
          <a:bodyPr>
            <a:normAutofit fontScale="90000"/>
          </a:bodyPr>
          <a:lstStyle/>
          <a:p>
            <a:r>
              <a:rPr lang="vi-VN" b="1" dirty="0" smtClean="0">
                <a:solidFill>
                  <a:srgbClr val="C00000"/>
                </a:solidFill>
              </a:rPr>
              <a:t>KHÁM PHÁ MỘT HÀNH TRÌNH</a:t>
            </a:r>
            <a:endParaRPr lang="en-US"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linds(horizontal)">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linds(horizontal)">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blinds(horizontal)">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blinds(horizontal)">
                                      <p:cBhvr>
                                        <p:cTn id="6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vi-VN" sz="3600" dirty="0" smtClean="0">
                <a:solidFill>
                  <a:srgbClr val="C00000"/>
                </a:solidFill>
              </a:rPr>
              <a:t>KHÁM PHÁ MỘT HÀNH TRÌNH</a:t>
            </a:r>
            <a:endParaRPr lang="en-US" sz="3600" dirty="0">
              <a:solidFill>
                <a:srgbClr val="C00000"/>
              </a:solidFill>
            </a:endParaRPr>
          </a:p>
        </p:txBody>
      </p:sp>
      <p:sp>
        <p:nvSpPr>
          <p:cNvPr id="3" name="Content Placeholder 2"/>
          <p:cNvSpPr>
            <a:spLocks noGrp="1"/>
          </p:cNvSpPr>
          <p:nvPr>
            <p:ph idx="1"/>
          </p:nvPr>
        </p:nvSpPr>
        <p:spPr>
          <a:xfrm>
            <a:off x="457200" y="914400"/>
            <a:ext cx="8229600" cy="5410200"/>
          </a:xfrm>
        </p:spPr>
        <p:txBody>
          <a:bodyPr>
            <a:noAutofit/>
          </a:bodyPr>
          <a:lstStyle/>
          <a:p>
            <a:pPr>
              <a:buNone/>
            </a:pPr>
            <a:r>
              <a:rPr lang="vi-VN" sz="2000" dirty="0" smtClean="0"/>
              <a:t>Câu 2: Trong </a:t>
            </a:r>
            <a:r>
              <a:rPr lang="vi-VN" sz="2000" dirty="0"/>
              <a:t>các phương pháp học tập môn Ngữ văn được trình bày ở trên, em hứng thú với phương pháp nào? Vì sao?</a:t>
            </a:r>
          </a:p>
          <a:p>
            <a:pPr>
              <a:buNone/>
            </a:pPr>
            <a:r>
              <a:rPr lang="vi-VN" sz="2000" dirty="0" smtClean="0">
                <a:sym typeface="Wingdings" pitchFamily="2" charset="2"/>
              </a:rPr>
              <a:t> </a:t>
            </a:r>
            <a:r>
              <a:rPr lang="vi-VN" sz="2000" dirty="0" smtClean="0"/>
              <a:t>Trong </a:t>
            </a:r>
            <a:r>
              <a:rPr lang="vi-VN" sz="2000" dirty="0"/>
              <a:t>các phương pháp học tập môn Ngữ văn được trình bày ở trên, em hứng thú với phương pháp Sưu tầm video clip, tranh ảnh, bài hát về bài học nhất. Vì phương pháp này rất thú vị, nó giúp em được tiếp xúc với nhiều loại hình thông tin khác nhau như tranh ảnh, âm nhạc... khiến việc học không còn đơn điệu và nhàm chán. Ngoài ra, phương pháp học này còn giúp em có được một khối lượng kiến thức đa dạng, phong phú xoay quanh chủ đề học. Đồng thời giúp em rèn luyện kĩ năng tìm kiếm, chọn lọc các thông tin xung quanh mình.</a:t>
            </a:r>
          </a:p>
          <a:p>
            <a:r>
              <a:rPr lang="vi-VN" sz="2000" dirty="0"/>
              <a:t>Trong các phương pháp học tập môn Ngữ văn được trình bày ở trên, em hứng thú với phương pháp Tạp nhóm thảo luận môn học. Vì nhờ phương pháp này, em sẽ rèn luyện được sự tự tin, cách trình bày ý kiến của mình trước tập thể. Đồng thời, khi thảo luận nhóm, em sẽ được học hỏi thêm nhiều điều hay và thú vị từ bạn bè mình, đồng thời khắc phục những thiếu sót của bản thân.</a:t>
            </a:r>
          </a:p>
          <a:p>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vi-VN" sz="3200" b="1" dirty="0" smtClean="0">
                <a:solidFill>
                  <a:srgbClr val="C00000"/>
                </a:solidFill>
              </a:rPr>
              <a:t>LẬP KẾ HOẠCH CÂU LẠC BỘ ĐỌC SÁCH</a:t>
            </a:r>
            <a:endParaRPr lang="en-US" sz="3200" b="1" dirty="0">
              <a:solidFill>
                <a:srgbClr val="C00000"/>
              </a:solidFill>
            </a:endParaRPr>
          </a:p>
        </p:txBody>
      </p:sp>
      <p:sp>
        <p:nvSpPr>
          <p:cNvPr id="3" name="Content Placeholder 2"/>
          <p:cNvSpPr>
            <a:spLocks noGrp="1"/>
          </p:cNvSpPr>
          <p:nvPr>
            <p:ph idx="1"/>
          </p:nvPr>
        </p:nvSpPr>
        <p:spPr/>
        <p:txBody>
          <a:bodyPr>
            <a:normAutofit fontScale="62500" lnSpcReduction="20000"/>
          </a:bodyPr>
          <a:lstStyle/>
          <a:p>
            <a:pPr>
              <a:buNone/>
            </a:pPr>
            <a:r>
              <a:rPr lang="vi-VN" dirty="0" smtClean="0"/>
              <a:t> Tổ chức câu lạc bộ đọc sách là một hoạt động không chỉ hữu ích, cần thiết mà còn mang đến cho các em những trải nghiệm thú vị, hứng khởi nhờ tính tương tác cao. Trong chương trình Ngữ văn, có hai hướng tổ chức câu lạc bộ đọc sách: một là các em học sinh yêu thích sách tự thành lập nhóm, hai là các thầy, cô tổ chức câu lạc bộ đọc sách, tích hợp vào hoạt động Đọc mở rộng theo thể loại. Phần này sẽ hướng dẫn các em lập kế hoạch cho hoạt động của câu lạc bộ đọc sách. </a:t>
            </a:r>
          </a:p>
          <a:p>
            <a:pPr>
              <a:buNone/>
            </a:pPr>
            <a:r>
              <a:rPr lang="vi-VN" dirty="0" smtClean="0"/>
              <a:t> - Bước 1: thành lập nhóm để thực hiện các kế hoạch của CLB sách. </a:t>
            </a:r>
          </a:p>
          <a:p>
            <a:pPr>
              <a:buFontTx/>
              <a:buChar char="-"/>
            </a:pPr>
            <a:r>
              <a:rPr lang="vi-VN" dirty="0" smtClean="0"/>
              <a:t>Bước 2: mỗi thành viên tự đọc sách và làm nhiệm vụ theo phân công.</a:t>
            </a:r>
          </a:p>
          <a:p>
            <a:pPr>
              <a:buNone/>
            </a:pPr>
            <a:r>
              <a:rPr lang="vi-VN" dirty="0" smtClean="0"/>
              <a:t> - Bước 3: sinh hoạt câu lạc bộ sách. </a:t>
            </a:r>
          </a:p>
          <a:p>
            <a:pPr>
              <a:buNone/>
            </a:pPr>
            <a:r>
              <a:rPr lang="vi-VN" dirty="0" smtClean="0"/>
              <a:t>- Các em tham khảo các mẫu phiếu đọc sách trong SGK trang 15 - 16.</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721</Words>
  <Application>Microsoft Office PowerPoint</Application>
  <PresentationFormat>On-screen Show (4:3)</PresentationFormat>
  <Paragraphs>40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Bài mở đầu:  HÒA NHẬP VÀO MÔI TRƯỜNG MỚI Chia sẻ cảm nghĩ về môi trường Trung học cơ sở </vt:lpstr>
      <vt:lpstr>Slide 2</vt:lpstr>
      <vt:lpstr>Slide 3</vt:lpstr>
      <vt:lpstr>KHÁM PHÁ MỘT HÀNH TRÌNH</vt:lpstr>
      <vt:lpstr>KHÁM PHÁ MỘT HÀNH TRÌNH</vt:lpstr>
      <vt:lpstr>KHÁM PHÁ MỘT HÀNH TRÌNH</vt:lpstr>
      <vt:lpstr>LẬP KẾ HOẠCH CÂU LẠC BỘ ĐỌC SÁCH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mở đầu:  HÒA NHẬP VÀO MÔI TRƯỜNG MỚI Chia sẻ cảm nghĩ về môi trường Trung học cơ sở</dc:title>
  <dc:creator>Windows User</dc:creator>
  <cp:lastModifiedBy>Windows User</cp:lastModifiedBy>
  <cp:revision>3</cp:revision>
  <dcterms:created xsi:type="dcterms:W3CDTF">2022-04-04T13:45:07Z</dcterms:created>
  <dcterms:modified xsi:type="dcterms:W3CDTF">2022-04-04T14:07:19Z</dcterms:modified>
</cp:coreProperties>
</file>