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2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83" r:id="rId16"/>
    <p:sldId id="281" r:id="rId17"/>
    <p:sldId id="285" r:id="rId18"/>
    <p:sldId id="288" r:id="rId19"/>
    <p:sldId id="280" r:id="rId20"/>
    <p:sldId id="284" r:id="rId21"/>
    <p:sldId id="286" r:id="rId22"/>
    <p:sldId id="276" r:id="rId23"/>
    <p:sldId id="289" r:id="rId24"/>
    <p:sldId id="290" r:id="rId25"/>
    <p:sldId id="278" r:id="rId26"/>
    <p:sldId id="279" r:id="rId27"/>
  </p:sldIdLst>
  <p:sldSz cx="12192000" cy="6858000"/>
  <p:notesSz cx="6858000" cy="9144000"/>
  <p:embeddedFontLst>
    <p:embeddedFont>
      <p:font typeface="#9Slide03 Arima Madurai ExtraBo" panose="00000900000000000000" pitchFamily="2" charset="0"/>
      <p:bold r:id="rId28"/>
    </p:embeddedFont>
    <p:embeddedFont>
      <p:font typeface="Black Han Sans" panose="020B0604020202020204" charset="0"/>
      <p:regular r:id="rId29"/>
      <p:bold r:id="rId30"/>
      <p:italic r:id="rId31"/>
      <p:boldItalic r:id="rId32"/>
    </p:embeddedFont>
    <p:embeddedFont>
      <p:font typeface="#9Slide06 Broodfath" panose="02000500000000000000" pitchFamily="2" charset="0"/>
      <p:regular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#9Slide03 Arima Madurai Black" panose="00000A00000000000000" pitchFamily="2" charset="0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#9Slide03 Arima Madurai" panose="00000500000000000000" pitchFamily="2" charset="0"/>
      <p:regular r:id="rId43"/>
    </p:embeddedFont>
    <p:embeddedFont>
      <p:font typeface="Chewy" panose="020B0604020202020204" charset="0"/>
      <p:regular r:id="rId44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00"/>
    <a:srgbClr val="FF00FF"/>
    <a:srgbClr val="FF0066"/>
    <a:srgbClr val="00B050"/>
    <a:srgbClr val="FFFF00"/>
    <a:srgbClr val="5B9BD5"/>
    <a:srgbClr val="FFC000"/>
    <a:srgbClr val="00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9" autoAdjust="0"/>
    <p:restoredTop sz="94660"/>
  </p:normalViewPr>
  <p:slideViewPr>
    <p:cSldViewPr snapToGrid="0">
      <p:cViewPr varScale="1">
        <p:scale>
          <a:sx n="70" d="100"/>
          <a:sy n="70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30/06/2023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994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30/06/2023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951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30/06/2023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706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30/06/2023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5596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30/06/2023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541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30/06/2023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764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30/06/2023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454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30/06/2023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914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30/06/2023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737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30/06/2023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14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30/06/2023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144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30/06/2023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134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image" Target="../media/image8.png"/><Relationship Id="rId2" Type="http://schemas.openxmlformats.org/officeDocument/2006/relationships/audio" Target="../media/media1.wav"/><Relationship Id="rId16" Type="http://schemas.openxmlformats.org/officeDocument/2006/relationships/image" Target="../media/image7.gif"/><Relationship Id="rId1" Type="http://schemas.microsoft.com/office/2007/relationships/media" Target="../media/media1.wav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image" Target="../media/image6.gif"/><Relationship Id="rId10" Type="http://schemas.openxmlformats.org/officeDocument/2006/relationships/slide" Target="slide8.xml"/><Relationship Id="rId4" Type="http://schemas.openxmlformats.org/officeDocument/2006/relationships/image" Target="../media/image4.png"/><Relationship Id="rId9" Type="http://schemas.openxmlformats.org/officeDocument/2006/relationships/slide" Target="slide7.xml"/><Relationship Id="rId1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4">
            <a:extLst>
              <a:ext uri="{FF2B5EF4-FFF2-40B4-BE49-F238E27FC236}">
                <a16:creationId xmlns:a16="http://schemas.microsoft.com/office/drawing/2014/main" id="{D2E9269E-D3BF-5CCA-ADC9-5492364A5D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3003" y="3224682"/>
            <a:ext cx="12501797" cy="39427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116EDD-3523-0764-38AA-5C3D588C8FA0}"/>
              </a:ext>
            </a:extLst>
          </p:cNvPr>
          <p:cNvSpPr txBox="1"/>
          <p:nvPr/>
        </p:nvSpPr>
        <p:spPr>
          <a:xfrm>
            <a:off x="4366517" y="2137025"/>
            <a:ext cx="4798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rgbClr val="002060"/>
                </a:solidFill>
                <a:latin typeface="#9Slide06 Broodfath" panose="02000500000000000000" pitchFamily="2" charset="-93"/>
              </a:rPr>
              <a:t>Khởi động</a:t>
            </a: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AB527E3B-F213-25DC-656F-1D9562A0EA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98409" flipH="1">
            <a:off x="8603746" y="-67082"/>
            <a:ext cx="3833231" cy="288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58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8. Số từ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là gì?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#9Slide03 Arima Madurai Black" panose="00000A00000000000000" pitchFamily="2" charset="-93"/>
              <a:ea typeface="Tahoma" panose="020B0604030504040204" pitchFamily="34" charset="0"/>
              <a:cs typeface="#9Slide03 Arima Madurai Black" panose="00000A00000000000000" pitchFamily="2" charset="-93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Là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những từ chỉ số lượng và số thứ tự của sự vật.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Arima Madurai Black" panose="00000A00000000000000" pitchFamily="2" charset="-93"/>
              <a:ea typeface="Tahoma" panose="020B0604030504040204" pitchFamily="34" charset="0"/>
              <a:cs typeface="#9Slide03 Arima Madurai Black" panose="00000A00000000000000" pitchFamily="2" charset="-9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5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#9Slide03 Arima Madurai Black" panose="00000A00000000000000" pitchFamily="2" charset="-93"/>
              <a:ea typeface="Tahoma" panose="020B0604030504040204" pitchFamily="34" charset="0"/>
              <a:cs typeface="#9Slide03 Arima Madurai Black" panose="00000A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88435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88307" y="694387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9. Văn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bản tường trình thuộc kiểu văn bản nào?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#9Slide03 Arima Madurai Black" panose="00000A00000000000000" pitchFamily="2" charset="-93"/>
              <a:ea typeface="Tahoma" panose="020B0604030504040204" pitchFamily="34" charset="0"/>
              <a:cs typeface="#9Slide03 Arima Madurai Black" panose="00000A00000000000000" pitchFamily="2" charset="-93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Văn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bản thông tin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Arima Madurai Black" panose="00000A00000000000000" pitchFamily="2" charset="-93"/>
              <a:ea typeface="Tahoma" panose="020B0604030504040204" pitchFamily="34" charset="0"/>
              <a:cs typeface="#9Slide03 Arima Madurai Black" panose="00000A00000000000000" pitchFamily="2" charset="-9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5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#9Slide03 Arima Madurai Black" panose="00000A00000000000000" pitchFamily="2" charset="-93"/>
              <a:ea typeface="Tahoma" panose="020B0604030504040204" pitchFamily="34" charset="0"/>
              <a:cs typeface="#9Slide03 Arima Madurai Black" panose="00000A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797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AF410AB-8AA4-43AE-2795-BC55A2269CC4}"/>
              </a:ext>
            </a:extLst>
          </p:cNvPr>
          <p:cNvSpPr/>
          <p:nvPr/>
        </p:nvSpPr>
        <p:spPr>
          <a:xfrm>
            <a:off x="4709675" y="2980833"/>
            <a:ext cx="392286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#9Slide03 Arima Madurai ExtraBo" panose="00000900000000000000" pitchFamily="2" charset="-93"/>
                <a:cs typeface="#9Slide03 Arima Madurai ExtraBo" panose="00000900000000000000" pitchFamily="2" charset="-93"/>
              </a:rPr>
              <a:t>ÔN TẬP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E957B-673D-8316-EA6C-F8E7D5FC541E}"/>
              </a:ext>
            </a:extLst>
          </p:cNvPr>
          <p:cNvSpPr txBox="1"/>
          <p:nvPr/>
        </p:nvSpPr>
        <p:spPr>
          <a:xfrm>
            <a:off x="3121282" y="1561185"/>
            <a:ext cx="7099657" cy="1401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 err="1">
                <a:solidFill>
                  <a:srgbClr val="000099"/>
                </a:solidFill>
                <a:latin typeface="#9Slide03 Arima Madurai ExtraBo" panose="00000900000000000000" pitchFamily="2" charset="-93"/>
                <a:ea typeface="+mj-ea"/>
                <a:cs typeface="#9Slide03 Arima Madurai ExtraBo" panose="00000900000000000000" pitchFamily="2" charset="-93"/>
              </a:rPr>
              <a:t>Bài</a:t>
            </a:r>
            <a:r>
              <a:rPr lang="en-US" sz="3600" kern="1200" dirty="0">
                <a:solidFill>
                  <a:srgbClr val="000099"/>
                </a:solidFill>
                <a:latin typeface="#9Slide03 Arima Madurai ExtraBo" panose="00000900000000000000" pitchFamily="2" charset="-93"/>
                <a:ea typeface="+mj-ea"/>
                <a:cs typeface="#9Slide03 Arima Madurai ExtraBo" panose="00000900000000000000" pitchFamily="2" charset="-93"/>
              </a:rPr>
              <a:t> 8: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dirty="0" smtClean="0">
                <a:solidFill>
                  <a:srgbClr val="000099"/>
                </a:solidFill>
                <a:latin typeface="#9Slide03 Arima Madurai ExtraBo" panose="00000900000000000000" pitchFamily="2" charset="-93"/>
                <a:ea typeface="+mj-ea"/>
                <a:cs typeface="#9Slide03 Arima Madurai ExtraBo" panose="00000900000000000000" pitchFamily="2" charset="-93"/>
              </a:rPr>
              <a:t>CÁNH CỬA MỞ RA THẾ GIỚI</a:t>
            </a:r>
            <a:endParaRPr lang="en-US" sz="4400" dirty="0">
              <a:solidFill>
                <a:srgbClr val="000099"/>
              </a:solidFill>
              <a:latin typeface="#9Slide03 Arima Madurai ExtraBo" panose="00000900000000000000" pitchFamily="2" charset="-93"/>
              <a:ea typeface="+mj-ea"/>
              <a:cs typeface="#9Slide03 Arima Madurai ExtraBo" panose="00000900000000000000" pitchFamily="2" charset="-93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31" y="-75914"/>
            <a:ext cx="3938953" cy="37800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54" y="3279648"/>
            <a:ext cx="6804208" cy="39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1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0">
            <a:extLst>
              <a:ext uri="{FF2B5EF4-FFF2-40B4-BE49-F238E27FC236}">
                <a16:creationId xmlns:a16="http://schemas.microsoft.com/office/drawing/2014/main" id="{00CF6ED1-2CC8-E1D2-7041-62C3CBF999DA}"/>
              </a:ext>
            </a:extLst>
          </p:cNvPr>
          <p:cNvSpPr/>
          <p:nvPr/>
        </p:nvSpPr>
        <p:spPr>
          <a:xfrm>
            <a:off x="4850918" y="1501659"/>
            <a:ext cx="3157719" cy="6524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just">
              <a:lnSpc>
                <a:spcPct val="130000"/>
              </a:lnSpc>
              <a:buClr>
                <a:srgbClr val="EC7043"/>
              </a:buClr>
            </a:pPr>
            <a:r>
              <a:rPr lang="en-US" sz="2800" b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I. Phần đọc</a:t>
            </a:r>
            <a:endParaRPr lang="en-US" sz="2800" b="1" dirty="0">
              <a:solidFill>
                <a:srgbClr val="EC7043"/>
              </a:solidFill>
              <a:latin typeface="#9Slide03 Arima Madurai Black" panose="00000A00000000000000" pitchFamily="2" charset="-93"/>
              <a:ea typeface="Calibri" panose="020F0502020204030204" pitchFamily="34" charset="0"/>
              <a:cs typeface="#9Slide03 Arima Madurai Black" panose="00000A00000000000000" pitchFamily="2" charset="-93"/>
            </a:endParaRPr>
          </a:p>
        </p:txBody>
      </p:sp>
      <p:sp>
        <p:nvSpPr>
          <p:cNvPr id="6" name="矩形 12">
            <a:extLst>
              <a:ext uri="{FF2B5EF4-FFF2-40B4-BE49-F238E27FC236}">
                <a16:creationId xmlns:a16="http://schemas.microsoft.com/office/drawing/2014/main" id="{1FA03AA9-4166-CDC5-80B2-5F23C805592C}"/>
              </a:ext>
            </a:extLst>
          </p:cNvPr>
          <p:cNvSpPr/>
          <p:nvPr/>
        </p:nvSpPr>
        <p:spPr>
          <a:xfrm>
            <a:off x="5270481" y="2441336"/>
            <a:ext cx="4838020" cy="6524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just">
              <a:lnSpc>
                <a:spcPct val="130000"/>
              </a:lnSpc>
              <a:buClr>
                <a:srgbClr val="EC7043"/>
              </a:buClr>
            </a:pPr>
            <a:r>
              <a:rPr lang="en-US" sz="2800" b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II. Phần thực hành </a:t>
            </a:r>
            <a:r>
              <a:rPr lang="vi-VN" sz="2800" b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tiếng Việt</a:t>
            </a:r>
            <a:endParaRPr lang="en-VN" sz="2800" dirty="0">
              <a:solidFill>
                <a:srgbClr val="EC7043"/>
              </a:solidFill>
              <a:latin typeface="#9Slide03 Arima Madurai Black" panose="00000A00000000000000" pitchFamily="2" charset="-93"/>
              <a:ea typeface="Calibri" panose="020F0502020204030204" pitchFamily="34" charset="0"/>
              <a:cs typeface="#9Slide03 Arima Madurai Black" panose="00000A00000000000000" pitchFamily="2" charset="-93"/>
            </a:endParaRPr>
          </a:p>
        </p:txBody>
      </p:sp>
      <p:sp>
        <p:nvSpPr>
          <p:cNvPr id="7" name="矩形 16">
            <a:extLst>
              <a:ext uri="{FF2B5EF4-FFF2-40B4-BE49-F238E27FC236}">
                <a16:creationId xmlns:a16="http://schemas.microsoft.com/office/drawing/2014/main" id="{D785ECC6-D876-E6F8-C278-72F204AC5FA5}"/>
              </a:ext>
            </a:extLst>
          </p:cNvPr>
          <p:cNvSpPr/>
          <p:nvPr/>
        </p:nvSpPr>
        <p:spPr>
          <a:xfrm>
            <a:off x="5540126" y="3381013"/>
            <a:ext cx="3157719" cy="6524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EC7043"/>
              </a:buClr>
              <a:tabLst>
                <a:tab pos="342900" algn="l"/>
              </a:tabLst>
            </a:pPr>
            <a:r>
              <a:rPr lang="en-US" sz="2800" b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III. Phần viết</a:t>
            </a:r>
            <a:endParaRPr lang="en-US" sz="2800" b="1" dirty="0">
              <a:solidFill>
                <a:srgbClr val="EC7043"/>
              </a:solidFill>
              <a:latin typeface="#9Slide03 Arima Madurai Black" panose="00000A00000000000000" pitchFamily="2" charset="-93"/>
              <a:ea typeface="Calibri" panose="020F0502020204030204" pitchFamily="34" charset="0"/>
              <a:cs typeface="#9Slide03 Arima Madurai Black" panose="00000A00000000000000" pitchFamily="2" charset="-93"/>
            </a:endParaRPr>
          </a:p>
        </p:txBody>
      </p:sp>
      <p:sp>
        <p:nvSpPr>
          <p:cNvPr id="8" name="矩形 18">
            <a:extLst>
              <a:ext uri="{FF2B5EF4-FFF2-40B4-BE49-F238E27FC236}">
                <a16:creationId xmlns:a16="http://schemas.microsoft.com/office/drawing/2014/main" id="{239A2EC8-CC3F-8A03-4641-E03762187E8F}"/>
              </a:ext>
            </a:extLst>
          </p:cNvPr>
          <p:cNvSpPr/>
          <p:nvPr/>
        </p:nvSpPr>
        <p:spPr>
          <a:xfrm>
            <a:off x="4813318" y="4581659"/>
            <a:ext cx="3529113" cy="6524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EC7043"/>
              </a:buClr>
              <a:tabLst>
                <a:tab pos="342900" algn="l"/>
              </a:tabLst>
            </a:pPr>
            <a:r>
              <a:rPr lang="en-US" sz="2800" b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IV. Phần nói và nghe</a:t>
            </a:r>
            <a:endParaRPr lang="en-VN" sz="2800" dirty="0">
              <a:solidFill>
                <a:srgbClr val="EC7043"/>
              </a:solidFill>
              <a:latin typeface="#9Slide03 Arima Madurai Black" panose="00000A00000000000000" pitchFamily="2" charset="-93"/>
              <a:ea typeface="Calibri" panose="020F0502020204030204" pitchFamily="34" charset="0"/>
              <a:cs typeface="#9Slide03 Arima Madurai Black" panose="00000A00000000000000" pitchFamily="2" charset="-93"/>
            </a:endParaRPr>
          </a:p>
        </p:txBody>
      </p:sp>
      <p:pic>
        <p:nvPicPr>
          <p:cNvPr id="17" name="Picture 16" descr="A picture containing fabric, porcelain&#10;&#10;Description automatically generated">
            <a:extLst>
              <a:ext uri="{FF2B5EF4-FFF2-40B4-BE49-F238E27FC236}">
                <a16:creationId xmlns:a16="http://schemas.microsoft.com/office/drawing/2014/main" id="{5F375150-CC90-1CE2-EF4A-F69895765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606" y="-269751"/>
            <a:ext cx="2199462" cy="31285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32" y="1530431"/>
            <a:ext cx="4117949" cy="370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0856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0">
            <a:extLst>
              <a:ext uri="{FF2B5EF4-FFF2-40B4-BE49-F238E27FC236}">
                <a16:creationId xmlns:a16="http://schemas.microsoft.com/office/drawing/2014/main" id="{27856BD9-E6A7-D2A3-491D-9F320F29EA10}"/>
              </a:ext>
            </a:extLst>
          </p:cNvPr>
          <p:cNvSpPr/>
          <p:nvPr/>
        </p:nvSpPr>
        <p:spPr>
          <a:xfrm>
            <a:off x="779954" y="92704"/>
            <a:ext cx="3157719" cy="8125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just">
              <a:lnSpc>
                <a:spcPct val="130000"/>
              </a:lnSpc>
              <a:buClr>
                <a:srgbClr val="EC7043"/>
              </a:buClr>
            </a:pPr>
            <a:r>
              <a:rPr lang="en-US" sz="3600" b="1" dirty="0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I. </a:t>
            </a:r>
            <a:r>
              <a:rPr lang="en-US" sz="3600" b="1" dirty="0" err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Phần</a:t>
            </a:r>
            <a:r>
              <a:rPr lang="en-US" sz="3600" b="1" dirty="0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3600" b="1" dirty="0" err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đọc</a:t>
            </a:r>
            <a:endParaRPr lang="en-US" sz="3600" b="1" dirty="0">
              <a:solidFill>
                <a:srgbClr val="EC7043"/>
              </a:solidFill>
              <a:latin typeface="#9Slide03 Arima Madurai Black" panose="00000A00000000000000" pitchFamily="2" charset="-93"/>
              <a:ea typeface="Calibri" panose="020F0502020204030204" pitchFamily="34" charset="0"/>
              <a:cs typeface="#9Slide03 Arima Madurai Black" panose="00000A00000000000000" pitchFamily="2" charset="-93"/>
            </a:endParaRPr>
          </a:p>
        </p:txBody>
      </p:sp>
      <p:sp>
        <p:nvSpPr>
          <p:cNvPr id="11" name="Google Shape;291;p31">
            <a:extLst>
              <a:ext uri="{FF2B5EF4-FFF2-40B4-BE49-F238E27FC236}">
                <a16:creationId xmlns:a16="http://schemas.microsoft.com/office/drawing/2014/main" id="{F0A8B4FC-AD83-EF2A-0608-1297B9505EDC}"/>
              </a:ext>
            </a:extLst>
          </p:cNvPr>
          <p:cNvSpPr txBox="1">
            <a:spLocks/>
          </p:cNvSpPr>
          <p:nvPr/>
        </p:nvSpPr>
        <p:spPr>
          <a:xfrm>
            <a:off x="4098092" y="1074511"/>
            <a:ext cx="3424504" cy="721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Black Han Sans"/>
              <a:buNone/>
              <a:defRPr sz="4800" b="0" i="0" u="none" strike="noStrike" cap="none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Phiếu</a:t>
            </a:r>
            <a:r>
              <a:rPr lang="en-US" sz="2800" b="1" dirty="0" smtClean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tập</a:t>
            </a:r>
            <a:r>
              <a:rPr lang="en-US" sz="2800" b="1" dirty="0" smtClean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1</a:t>
            </a:r>
            <a:endParaRPr lang="en-US" sz="2800" b="1" dirty="0">
              <a:solidFill>
                <a:srgbClr val="002060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4B660B-E3CA-B8BB-DCA1-075655D872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091" y="-197074"/>
            <a:ext cx="1583673" cy="22397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7AE568-D568-0740-008F-CDFF65A4C149}"/>
              </a:ext>
            </a:extLst>
          </p:cNvPr>
          <p:cNvSpPr txBox="1"/>
          <p:nvPr/>
        </p:nvSpPr>
        <p:spPr>
          <a:xfrm>
            <a:off x="314779" y="709783"/>
            <a:ext cx="109911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1: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Trình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bày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đặc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điểm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của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văn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bản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giới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thiệu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một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cuốn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sách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hoặc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bộ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phim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: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graphicFrame>
        <p:nvGraphicFramePr>
          <p:cNvPr id="15" name="Table 24">
            <a:extLst>
              <a:ext uri="{FF2B5EF4-FFF2-40B4-BE49-F238E27FC236}">
                <a16:creationId xmlns:a16="http://schemas.microsoft.com/office/drawing/2014/main" id="{EF3C166B-FC7A-664F-D679-AD531B51C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665640"/>
              </p:ext>
            </p:extLst>
          </p:nvPr>
        </p:nvGraphicFramePr>
        <p:xfrm>
          <a:off x="1340898" y="1868460"/>
          <a:ext cx="9479177" cy="4497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037">
                  <a:extLst>
                    <a:ext uri="{9D8B030D-6E8A-4147-A177-3AD203B41FA5}">
                      <a16:colId xmlns:a16="http://schemas.microsoft.com/office/drawing/2014/main" val="2569227745"/>
                    </a:ext>
                  </a:extLst>
                </a:gridCol>
                <a:gridCol w="8109140">
                  <a:extLst>
                    <a:ext uri="{9D8B030D-6E8A-4147-A177-3AD203B41FA5}">
                      <a16:colId xmlns:a16="http://schemas.microsoft.com/office/drawing/2014/main" val="2585978553"/>
                    </a:ext>
                  </a:extLst>
                </a:gridCol>
              </a:tblGrid>
              <a:tr h="6874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Cấu</a:t>
                      </a:r>
                      <a:r>
                        <a:rPr lang="en-US" sz="2000" dirty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trúc</a:t>
                      </a:r>
                      <a:r>
                        <a:rPr lang="en-US" sz="2000" dirty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văn</a:t>
                      </a:r>
                      <a:r>
                        <a:rPr lang="en-US" sz="2000" dirty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bản</a:t>
                      </a:r>
                      <a:endParaRPr lang="en-US" sz="2000" dirty="0">
                        <a:solidFill>
                          <a:srgbClr val="000099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1066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3622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075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Sa-</a:t>
                      </a:r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pô</a:t>
                      </a:r>
                      <a:endParaRPr lang="en-US" sz="2000" dirty="0">
                        <a:solidFill>
                          <a:srgbClr val="000099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1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Pt </a:t>
                      </a:r>
                      <a:r>
                        <a:rPr lang="en-US" sz="2000" baseline="0" dirty="0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 phi </a:t>
                      </a:r>
                      <a:r>
                        <a:rPr lang="en-US" sz="2000" baseline="0" dirty="0" err="1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ngôn</a:t>
                      </a:r>
                      <a:r>
                        <a:rPr lang="en-US" sz="2000" baseline="0" dirty="0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ngữ</a:t>
                      </a:r>
                      <a:endParaRPr lang="en-US" sz="2000" dirty="0">
                        <a:solidFill>
                          <a:srgbClr val="000099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  <a:p>
                      <a:endParaRPr lang="en-US" sz="2000" dirty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717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Chức</a:t>
                      </a:r>
                      <a:r>
                        <a:rPr lang="en-US" sz="2000" baseline="0" dirty="0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năng</a:t>
                      </a:r>
                      <a:r>
                        <a:rPr lang="en-US" sz="2000" baseline="0" dirty="0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 </a:t>
                      </a:r>
                      <a:endParaRPr lang="en-US" sz="2000" dirty="0">
                        <a:solidFill>
                          <a:srgbClr val="000099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  <a:p>
                      <a:endParaRPr lang="en-US" sz="2000" dirty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165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2403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C37ED8-C376-C305-2719-87C6A59F7E0F}"/>
              </a:ext>
            </a:extLst>
          </p:cNvPr>
          <p:cNvSpPr txBox="1"/>
          <p:nvPr/>
        </p:nvSpPr>
        <p:spPr>
          <a:xfrm>
            <a:off x="1767154" y="862449"/>
            <a:ext cx="82638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Văn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bản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thông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tin </a:t>
            </a:r>
            <a:r>
              <a:rPr kumimoji="0" lang="vi-V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giới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thiệu một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cuốn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sách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hoặc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bộ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phim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#9Slide03 Arima Madurai Black" panose="00000A00000000000000" pitchFamily="2" charset="-93"/>
              <a:ea typeface="+mn-ea"/>
              <a:cs typeface="#9Slide03 Arima Madurai Black" panose="00000A00000000000000" pitchFamily="2" charset="-93"/>
            </a:endParaRPr>
          </a:p>
        </p:txBody>
      </p:sp>
      <p:graphicFrame>
        <p:nvGraphicFramePr>
          <p:cNvPr id="3" name="Table 24">
            <a:extLst>
              <a:ext uri="{FF2B5EF4-FFF2-40B4-BE49-F238E27FC236}">
                <a16:creationId xmlns:a16="http://schemas.microsoft.com/office/drawing/2014/main" id="{EF3C166B-FC7A-664F-D679-AD531B51C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391553"/>
              </p:ext>
            </p:extLst>
          </p:nvPr>
        </p:nvGraphicFramePr>
        <p:xfrm>
          <a:off x="1384440" y="1473242"/>
          <a:ext cx="9479177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037">
                  <a:extLst>
                    <a:ext uri="{9D8B030D-6E8A-4147-A177-3AD203B41FA5}">
                      <a16:colId xmlns:a16="http://schemas.microsoft.com/office/drawing/2014/main" val="2569227745"/>
                    </a:ext>
                  </a:extLst>
                </a:gridCol>
                <a:gridCol w="8109140">
                  <a:extLst>
                    <a:ext uri="{9D8B030D-6E8A-4147-A177-3AD203B41FA5}">
                      <a16:colId xmlns:a16="http://schemas.microsoft.com/office/drawing/2014/main" val="2585978553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Cấu</a:t>
                      </a:r>
                      <a:r>
                        <a:rPr lang="en-US" sz="2000" dirty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trúc</a:t>
                      </a:r>
                      <a:r>
                        <a:rPr lang="en-US" sz="2000" dirty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văn</a:t>
                      </a:r>
                      <a:r>
                        <a:rPr lang="en-US" sz="2000" dirty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bản</a:t>
                      </a:r>
                      <a:endParaRPr lang="en-US" sz="2000" dirty="0">
                        <a:solidFill>
                          <a:srgbClr val="000099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  <a:p>
                      <a:endParaRPr lang="en-US" sz="2000" dirty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1066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3622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075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Sa-</a:t>
                      </a:r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pô</a:t>
                      </a:r>
                      <a:endParaRPr lang="en-US" sz="2000" dirty="0">
                        <a:solidFill>
                          <a:srgbClr val="000099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15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P</a:t>
                      </a:r>
                      <a:r>
                        <a:rPr lang="en-US" sz="2000" baseline="0" dirty="0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 phi </a:t>
                      </a:r>
                      <a:r>
                        <a:rPr lang="en-US" sz="2000" baseline="0" dirty="0" err="1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ngôn</a:t>
                      </a:r>
                      <a:r>
                        <a:rPr lang="en-US" sz="2000" baseline="0" dirty="0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ngữ</a:t>
                      </a:r>
                      <a:endParaRPr lang="en-US" sz="2000" dirty="0">
                        <a:solidFill>
                          <a:srgbClr val="000099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  <a:p>
                      <a:endParaRPr lang="en-US" sz="2000" dirty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717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Chúc</a:t>
                      </a:r>
                      <a:r>
                        <a:rPr lang="en-US" sz="2000" baseline="0" dirty="0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năng</a:t>
                      </a:r>
                      <a:r>
                        <a:rPr lang="en-US" sz="2000" baseline="0" dirty="0" smtClean="0">
                          <a:solidFill>
                            <a:srgbClr val="000099"/>
                          </a:solidFill>
                          <a:latin typeface="#9Slide03 Arima Madurai ExtraBo" panose="00000900000000000000" pitchFamily="2" charset="-93"/>
                          <a:cs typeface="#9Slide03 Arima Madurai ExtraBo" panose="00000900000000000000" pitchFamily="2" charset="-93"/>
                        </a:rPr>
                        <a:t> </a:t>
                      </a:r>
                      <a:endParaRPr lang="en-US" sz="2000" dirty="0">
                        <a:solidFill>
                          <a:srgbClr val="000099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  <a:p>
                      <a:endParaRPr lang="en-US" sz="2000" dirty="0" smtClean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  <a:p>
                      <a:endParaRPr lang="en-US" sz="2000" dirty="0">
                        <a:solidFill>
                          <a:srgbClr val="FF0000"/>
                        </a:solidFill>
                        <a:latin typeface="#9Slide03 Arima Madurai ExtraBo" panose="00000900000000000000" pitchFamily="2" charset="-93"/>
                        <a:cs typeface="#9Slide03 Arima Madurai ExtraBo" panose="00000900000000000000" pitchFamily="2" charset="-9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16507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674961" y="1504420"/>
            <a:ext cx="8188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1: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tin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cuốn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hoặc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diễn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diễn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,...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bày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ấn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tượng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hoặc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nhận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xét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quát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cuốn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/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phim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4961" y="2520083"/>
            <a:ext cx="8188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2: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tóm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tắt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gọn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dung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cuốn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/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bày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nhận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xét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gía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cuốn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/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716263" y="3229862"/>
            <a:ext cx="8188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3: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cuốn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/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xuất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khuyến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mọi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đọc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xem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5612" y="3875759"/>
            <a:ext cx="8147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thể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sa-pô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sapo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),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đoạn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nằm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ngay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dưới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nhan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đề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văn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bản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nhằm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giới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thiệu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tóm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tắt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dung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bài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viết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thu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hút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chú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ý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đọc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16262" y="4617086"/>
            <a:ext cx="81267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ảnh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cuồn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/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thiệu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truyền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tin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động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hiệu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qủa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lack" panose="00000A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5610" y="5274719"/>
            <a:ext cx="82093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Cung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cấp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tin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cuốn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hoặc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đồng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bày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nhận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nhằm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thiệu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khuyến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mọi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đọc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cuốn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hoặc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</a:p>
        </p:txBody>
      </p:sp>
      <p:sp>
        <p:nvSpPr>
          <p:cNvPr id="10" name="矩形 10">
            <a:extLst>
              <a:ext uri="{FF2B5EF4-FFF2-40B4-BE49-F238E27FC236}">
                <a16:creationId xmlns:a16="http://schemas.microsoft.com/office/drawing/2014/main" id="{27856BD9-E6A7-D2A3-491D-9F320F29EA10}"/>
              </a:ext>
            </a:extLst>
          </p:cNvPr>
          <p:cNvSpPr/>
          <p:nvPr/>
        </p:nvSpPr>
        <p:spPr>
          <a:xfrm>
            <a:off x="779954" y="92704"/>
            <a:ext cx="3157719" cy="8125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just">
              <a:lnSpc>
                <a:spcPct val="130000"/>
              </a:lnSpc>
              <a:buClr>
                <a:srgbClr val="EC7043"/>
              </a:buClr>
            </a:pPr>
            <a:r>
              <a:rPr lang="en-US" sz="3600" b="1" dirty="0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I. </a:t>
            </a:r>
            <a:r>
              <a:rPr lang="en-US" sz="3600" b="1" dirty="0" err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Phần</a:t>
            </a:r>
            <a:r>
              <a:rPr lang="en-US" sz="3600" b="1" dirty="0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3600" b="1" dirty="0" err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đọc</a:t>
            </a:r>
            <a:endParaRPr lang="en-US" sz="3600" b="1" dirty="0">
              <a:solidFill>
                <a:srgbClr val="EC7043"/>
              </a:solidFill>
              <a:latin typeface="#9Slide03 Arima Madurai Black" panose="00000A00000000000000" pitchFamily="2" charset="-93"/>
              <a:ea typeface="Calibri" panose="020F0502020204030204" pitchFamily="34" charset="0"/>
              <a:cs typeface="#9Slide03 Arima Madurai Black" panose="00000A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75892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106975"/>
              </p:ext>
            </p:extLst>
          </p:nvPr>
        </p:nvGraphicFramePr>
        <p:xfrm>
          <a:off x="435425" y="1281545"/>
          <a:ext cx="11379202" cy="5401259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226052">
                  <a:extLst>
                    <a:ext uri="{9D8B030D-6E8A-4147-A177-3AD203B41FA5}">
                      <a16:colId xmlns:a16="http://schemas.microsoft.com/office/drawing/2014/main" val="3458381500"/>
                    </a:ext>
                  </a:extLst>
                </a:gridCol>
                <a:gridCol w="2919926">
                  <a:extLst>
                    <a:ext uri="{9D8B030D-6E8A-4147-A177-3AD203B41FA5}">
                      <a16:colId xmlns:a16="http://schemas.microsoft.com/office/drawing/2014/main" val="4172435847"/>
                    </a:ext>
                  </a:extLst>
                </a:gridCol>
                <a:gridCol w="3194462">
                  <a:extLst>
                    <a:ext uri="{9D8B030D-6E8A-4147-A177-3AD203B41FA5}">
                      <a16:colId xmlns:a16="http://schemas.microsoft.com/office/drawing/2014/main" val="3694337741"/>
                    </a:ext>
                  </a:extLst>
                </a:gridCol>
                <a:gridCol w="3038762">
                  <a:extLst>
                    <a:ext uri="{9D8B030D-6E8A-4147-A177-3AD203B41FA5}">
                      <a16:colId xmlns:a16="http://schemas.microsoft.com/office/drawing/2014/main" val="130828825"/>
                    </a:ext>
                  </a:extLst>
                </a:gridCol>
              </a:tblGrid>
              <a:tr h="1062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Phương diện tóm tát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Chuyến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du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hành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tuổi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thơ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"Mẹ vắng nhà"- Bộ phim tuyệt đẹp về những đứa trẻ thời chiến tranh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"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Tốt-tô-chan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bên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cửa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sổ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":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Khi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trẻ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con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lớn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lên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tình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thương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905564"/>
                  </a:ext>
                </a:extLst>
              </a:tr>
              <a:tr h="81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Mục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đích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viết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616904"/>
                  </a:ext>
                </a:extLst>
              </a:tr>
              <a:tr h="1148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Nội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dung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chính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548373"/>
                  </a:ext>
                </a:extLst>
              </a:tr>
              <a:tr h="403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Cấu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trúc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205261"/>
                  </a:ext>
                </a:extLst>
              </a:tr>
              <a:tr h="1881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Cách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hiện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thông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96164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21519" y="576285"/>
            <a:ext cx="69076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2.Tóm </a:t>
            </a:r>
            <a:r>
              <a:rPr kumimoji="0" lang="en-US" altLang="en-US" b="0" i="0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tắt</a:t>
            </a:r>
            <a:r>
              <a:rPr kumimoji="0" lang="en-US" altLang="en-US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b="0" i="0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các</a:t>
            </a:r>
            <a:r>
              <a:rPr kumimoji="0" lang="en-US" altLang="en-US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b="0" i="0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đặc</a:t>
            </a:r>
            <a:r>
              <a:rPr kumimoji="0" lang="en-US" altLang="en-US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b="0" i="0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điểm</a:t>
            </a:r>
            <a:r>
              <a:rPr kumimoji="0" lang="en-US" altLang="en-US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b="0" i="0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kumimoji="0" lang="en-US" altLang="en-US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b="0" i="0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những</a:t>
            </a:r>
            <a:r>
              <a:rPr kumimoji="0" lang="en-US" altLang="en-US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b="0" i="0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văn</a:t>
            </a:r>
            <a:r>
              <a:rPr kumimoji="0" lang="en-US" altLang="en-US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b="0" i="0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bản</a:t>
            </a:r>
            <a:r>
              <a:rPr kumimoji="0" lang="en-US" altLang="en-US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b="0" i="0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đã</a:t>
            </a:r>
            <a:r>
              <a:rPr kumimoji="0" lang="en-US" altLang="en-US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b="0" i="0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học</a:t>
            </a:r>
            <a:r>
              <a:rPr kumimoji="0" lang="en-US" altLang="en-US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b="0" i="0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vào</a:t>
            </a:r>
            <a:r>
              <a:rPr kumimoji="0" lang="en-US" altLang="en-US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b="0" i="0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bảng</a:t>
            </a:r>
            <a:r>
              <a:rPr kumimoji="0" lang="en-US" altLang="en-US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b="0" i="0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sau</a:t>
            </a:r>
            <a:r>
              <a:rPr kumimoji="0" lang="en-US" altLang="en-US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:</a:t>
            </a:r>
            <a:endParaRPr kumimoji="0" lang="en-US" altLang="en-US" b="0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矩形 10">
            <a:extLst>
              <a:ext uri="{FF2B5EF4-FFF2-40B4-BE49-F238E27FC236}">
                <a16:creationId xmlns:a16="http://schemas.microsoft.com/office/drawing/2014/main" id="{27856BD9-E6A7-D2A3-491D-9F320F29EA10}"/>
              </a:ext>
            </a:extLst>
          </p:cNvPr>
          <p:cNvSpPr/>
          <p:nvPr/>
        </p:nvSpPr>
        <p:spPr>
          <a:xfrm>
            <a:off x="779954" y="115405"/>
            <a:ext cx="3157719" cy="49244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just">
              <a:lnSpc>
                <a:spcPct val="130000"/>
              </a:lnSpc>
              <a:buClr>
                <a:srgbClr val="EC7043"/>
              </a:buClr>
            </a:pPr>
            <a:r>
              <a:rPr lang="en-US" b="1" dirty="0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I. </a:t>
            </a:r>
            <a:r>
              <a:rPr lang="en-US" b="1" dirty="0" err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Phần</a:t>
            </a:r>
            <a:r>
              <a:rPr lang="en-US" b="1" dirty="0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000" b="1" dirty="0" err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đọc</a:t>
            </a:r>
            <a:endParaRPr lang="en-US" sz="2000" b="1" dirty="0">
              <a:solidFill>
                <a:srgbClr val="EC7043"/>
              </a:solidFill>
              <a:latin typeface="#9Slide03 Arima Madurai Black" panose="00000A00000000000000" pitchFamily="2" charset="-93"/>
              <a:ea typeface="Calibri" panose="020F0502020204030204" pitchFamily="34" charset="0"/>
              <a:cs typeface="#9Slide03 Arima Madurai Black" panose="00000A00000000000000" pitchFamily="2" charset="-93"/>
            </a:endParaRPr>
          </a:p>
        </p:txBody>
      </p:sp>
      <p:sp>
        <p:nvSpPr>
          <p:cNvPr id="5" name="Google Shape;291;p31">
            <a:extLst>
              <a:ext uri="{FF2B5EF4-FFF2-40B4-BE49-F238E27FC236}">
                <a16:creationId xmlns:a16="http://schemas.microsoft.com/office/drawing/2014/main" id="{F0A8B4FC-AD83-EF2A-0608-1297B9505EDC}"/>
              </a:ext>
            </a:extLst>
          </p:cNvPr>
          <p:cNvSpPr txBox="1">
            <a:spLocks/>
          </p:cNvSpPr>
          <p:nvPr/>
        </p:nvSpPr>
        <p:spPr>
          <a:xfrm>
            <a:off x="4028480" y="826634"/>
            <a:ext cx="3424504" cy="51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Black Han Sans"/>
              <a:buNone/>
              <a:defRPr sz="4800" b="0" i="0" u="none" strike="noStrike" cap="none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just"/>
            <a:r>
              <a:rPr lang="en-US" sz="1800" b="1" dirty="0" err="1" smtClean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Phiếu</a:t>
            </a:r>
            <a:r>
              <a:rPr lang="en-US" sz="1800" b="1" dirty="0" smtClean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học</a:t>
            </a:r>
            <a:r>
              <a:rPr lang="en-US" sz="1800" b="1" dirty="0" smtClean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tập</a:t>
            </a:r>
            <a:r>
              <a:rPr lang="en-US" sz="1800" b="1" dirty="0" smtClean="0">
                <a:solidFill>
                  <a:srgbClr val="00206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2</a:t>
            </a:r>
            <a:endParaRPr lang="en-US" sz="1800" b="1" dirty="0">
              <a:solidFill>
                <a:srgbClr val="002060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28418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129691"/>
              </p:ext>
            </p:extLst>
          </p:nvPr>
        </p:nvGraphicFramePr>
        <p:xfrm>
          <a:off x="435425" y="994937"/>
          <a:ext cx="11379202" cy="558908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226052">
                  <a:extLst>
                    <a:ext uri="{9D8B030D-6E8A-4147-A177-3AD203B41FA5}">
                      <a16:colId xmlns:a16="http://schemas.microsoft.com/office/drawing/2014/main" val="3458381500"/>
                    </a:ext>
                  </a:extLst>
                </a:gridCol>
                <a:gridCol w="2919926">
                  <a:extLst>
                    <a:ext uri="{9D8B030D-6E8A-4147-A177-3AD203B41FA5}">
                      <a16:colId xmlns:a16="http://schemas.microsoft.com/office/drawing/2014/main" val="4172435847"/>
                    </a:ext>
                  </a:extLst>
                </a:gridCol>
                <a:gridCol w="3194462">
                  <a:extLst>
                    <a:ext uri="{9D8B030D-6E8A-4147-A177-3AD203B41FA5}">
                      <a16:colId xmlns:a16="http://schemas.microsoft.com/office/drawing/2014/main" val="3694337741"/>
                    </a:ext>
                  </a:extLst>
                </a:gridCol>
                <a:gridCol w="3038762">
                  <a:extLst>
                    <a:ext uri="{9D8B030D-6E8A-4147-A177-3AD203B41FA5}">
                      <a16:colId xmlns:a16="http://schemas.microsoft.com/office/drawing/2014/main" val="130828825"/>
                    </a:ext>
                  </a:extLst>
                </a:gridCol>
              </a:tblGrid>
              <a:tr h="1098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Phương diện tóm tát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Chuyến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du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hành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tuổi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thơ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"Mẹ vắng nhà"- Bộ phim tuyệt đẹp về những đứa trẻ thời chiến tranh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"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Tốt-tô-chan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bên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cửa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sổ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":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Khi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trẻ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con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lớn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lên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tình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thương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905564"/>
                  </a:ext>
                </a:extLst>
              </a:tr>
              <a:tr h="846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Mục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đích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viết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616904"/>
                  </a:ext>
                </a:extLst>
              </a:tr>
              <a:tr h="1221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Nội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dung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chính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548373"/>
                  </a:ext>
                </a:extLst>
              </a:tr>
              <a:tr h="416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Cấu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trúc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20526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21519" y="560896"/>
            <a:ext cx="76402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2.Tóm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tắt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các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đặc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điểm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những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văn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bản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đã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học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vào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bảng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sau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: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矩形 10">
            <a:extLst>
              <a:ext uri="{FF2B5EF4-FFF2-40B4-BE49-F238E27FC236}">
                <a16:creationId xmlns:a16="http://schemas.microsoft.com/office/drawing/2014/main" id="{27856BD9-E6A7-D2A3-491D-9F320F29EA10}"/>
              </a:ext>
            </a:extLst>
          </p:cNvPr>
          <p:cNvSpPr/>
          <p:nvPr/>
        </p:nvSpPr>
        <p:spPr>
          <a:xfrm>
            <a:off x="779954" y="110086"/>
            <a:ext cx="3157719" cy="49244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C7043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I.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Phần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đọc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C7043"/>
              </a:solidFill>
              <a:effectLst/>
              <a:uLnTx/>
              <a:uFillTx/>
              <a:latin typeface="#9Slide03 Arima Madurai Black" panose="00000A00000000000000" pitchFamily="2" charset="-93"/>
              <a:ea typeface="Calibri" panose="020F0502020204030204" pitchFamily="34" charset="0"/>
              <a:cs typeface="#9Slide03 Arima Madurai Black" panose="00000A00000000000000" pitchFamily="2" charset="-93"/>
            </a:endParaRPr>
          </a:p>
        </p:txBody>
      </p:sp>
      <p:sp>
        <p:nvSpPr>
          <p:cNvPr id="5" name="Google Shape;291;p31">
            <a:extLst>
              <a:ext uri="{FF2B5EF4-FFF2-40B4-BE49-F238E27FC236}">
                <a16:creationId xmlns:a16="http://schemas.microsoft.com/office/drawing/2014/main" id="{F0A8B4FC-AD83-EF2A-0608-1297B9505EDC}"/>
              </a:ext>
            </a:extLst>
          </p:cNvPr>
          <p:cNvSpPr txBox="1">
            <a:spLocks/>
          </p:cNvSpPr>
          <p:nvPr/>
        </p:nvSpPr>
        <p:spPr>
          <a:xfrm>
            <a:off x="8726552" y="464429"/>
            <a:ext cx="3424504" cy="51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Black Han Sans"/>
              <a:buNone/>
              <a:defRPr sz="4800" b="0" i="0" u="none" strike="noStrike" cap="none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5200"/>
              <a:buFont typeface="Black Han Sans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Black Han Sans"/>
              </a:rPr>
              <a:t>Phiếu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Black Han San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Black Han Sans"/>
              </a:rPr>
              <a:t>học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Black Han San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Black Han Sans"/>
              </a:rPr>
              <a:t>tập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Black Han Sans"/>
              </a:rPr>
              <a:t> 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 Black" panose="00000A00000000000000" pitchFamily="2" charset="-93"/>
              <a:cs typeface="#9Slide03 Arima Madurai Black" panose="00000A00000000000000" pitchFamily="2" charset="-93"/>
              <a:sym typeface="Black Han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3695" y="2087357"/>
            <a:ext cx="3206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Giới thiệu tài năng của đạo diễn và những nét đặc sắc của bộ phim về nội dung, diễn xuất, cảnh quay.</a:t>
            </a:r>
            <a:endParaRPr lang="en-US" sz="20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9498" y="2084354"/>
            <a:ext cx="29503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Giới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thiệu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bạn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dung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s-MX" sz="20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r>
              <a:rPr lang="es-MX" sz="20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xin</a:t>
            </a:r>
            <a:r>
              <a:rPr lang="es-MX" sz="20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s-MX" sz="20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vé</a:t>
            </a:r>
            <a:r>
              <a:rPr lang="es-MX" sz="20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s-MX" sz="20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tuổi</a:t>
            </a:r>
            <a:r>
              <a:rPr lang="es-MX" sz="20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khuyến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khích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bạn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phẩm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s-MX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này</a:t>
            </a:r>
            <a:r>
              <a:rPr lang="es-MX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0033" y="2068343"/>
            <a:ext cx="30278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t">
              <a:defRPr/>
            </a:pP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Giới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thiệu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lan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toả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nghĩa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phương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pháp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giáo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trẻ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rất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bộ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truởng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truờng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Tô-mô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5307" y="4585436"/>
            <a:ext cx="29120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t">
              <a:defRPr/>
            </a:pP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dòng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hồi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tưởng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Mùi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bạn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trò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chơi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nghịch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ngợm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cậu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bé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tuổi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0699" y="4626449"/>
            <a:ext cx="3172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Kể về những ngày chiến tranh bọn trẻ sống xa mẹ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60033" y="4626449"/>
            <a:ext cx="3054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t">
              <a:defRPr/>
            </a:pP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mong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muốn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khao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đứa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trẻ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lắng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nghe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thấu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hiểu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5705" y="6197555"/>
            <a:ext cx="2915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3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0336" y="6192283"/>
            <a:ext cx="3206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3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26552" y="6202769"/>
            <a:ext cx="3017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3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05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381089"/>
              </p:ext>
            </p:extLst>
          </p:nvPr>
        </p:nvGraphicFramePr>
        <p:xfrm>
          <a:off x="435425" y="1172361"/>
          <a:ext cx="11379202" cy="5161344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226052">
                  <a:extLst>
                    <a:ext uri="{9D8B030D-6E8A-4147-A177-3AD203B41FA5}">
                      <a16:colId xmlns:a16="http://schemas.microsoft.com/office/drawing/2014/main" val="3458381500"/>
                    </a:ext>
                  </a:extLst>
                </a:gridCol>
                <a:gridCol w="2919926">
                  <a:extLst>
                    <a:ext uri="{9D8B030D-6E8A-4147-A177-3AD203B41FA5}">
                      <a16:colId xmlns:a16="http://schemas.microsoft.com/office/drawing/2014/main" val="4172435847"/>
                    </a:ext>
                  </a:extLst>
                </a:gridCol>
                <a:gridCol w="3194462">
                  <a:extLst>
                    <a:ext uri="{9D8B030D-6E8A-4147-A177-3AD203B41FA5}">
                      <a16:colId xmlns:a16="http://schemas.microsoft.com/office/drawing/2014/main" val="3694337741"/>
                    </a:ext>
                  </a:extLst>
                </a:gridCol>
                <a:gridCol w="3038762">
                  <a:extLst>
                    <a:ext uri="{9D8B030D-6E8A-4147-A177-3AD203B41FA5}">
                      <a16:colId xmlns:a16="http://schemas.microsoft.com/office/drawing/2014/main" val="130828825"/>
                    </a:ext>
                  </a:extLst>
                </a:gridCol>
              </a:tblGrid>
              <a:tr h="1098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Phương diện tóm tát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Chuyến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du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hành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tuổi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thơ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"Mẹ vắng nhà"- Bộ phim tuyệt đẹp về những đứa trẻ thời chiến tranh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"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Tốt-tô-chan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bên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cửa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sổ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":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Khi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trẻ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con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lớn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lên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tình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thương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905564"/>
                  </a:ext>
                </a:extLst>
              </a:tr>
              <a:tr h="416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Cấu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trúc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205261"/>
                  </a:ext>
                </a:extLst>
              </a:tr>
              <a:tr h="2000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Cách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hiện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thông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ea typeface="Calibri" panose="020F050202020403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96164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21519" y="586452"/>
            <a:ext cx="84000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2.Tóm </a:t>
            </a:r>
            <a:r>
              <a:rPr kumimoji="0" lang="en-US" alt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tắt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các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đặc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điểm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những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văn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bản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đã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học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vào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bảng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sau</a:t>
            </a: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:</a:t>
            </a: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矩形 10">
            <a:extLst>
              <a:ext uri="{FF2B5EF4-FFF2-40B4-BE49-F238E27FC236}">
                <a16:creationId xmlns:a16="http://schemas.microsoft.com/office/drawing/2014/main" id="{27856BD9-E6A7-D2A3-491D-9F320F29EA10}"/>
              </a:ext>
            </a:extLst>
          </p:cNvPr>
          <p:cNvSpPr/>
          <p:nvPr/>
        </p:nvSpPr>
        <p:spPr>
          <a:xfrm>
            <a:off x="779954" y="123734"/>
            <a:ext cx="3157719" cy="53245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C7043"/>
              </a:buClr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I.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Phần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đọc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EC7043"/>
              </a:solidFill>
              <a:effectLst/>
              <a:uLnTx/>
              <a:uFillTx/>
              <a:latin typeface="#9Slide03 Arima Madurai Black" panose="00000A00000000000000" pitchFamily="2" charset="-93"/>
              <a:ea typeface="Calibri" panose="020F0502020204030204" pitchFamily="34" charset="0"/>
              <a:cs typeface="#9Slide03 Arima Madurai Black" panose="00000A00000000000000" pitchFamily="2" charset="-93"/>
            </a:endParaRPr>
          </a:p>
        </p:txBody>
      </p:sp>
      <p:sp>
        <p:nvSpPr>
          <p:cNvPr id="5" name="Google Shape;291;p31">
            <a:extLst>
              <a:ext uri="{FF2B5EF4-FFF2-40B4-BE49-F238E27FC236}">
                <a16:creationId xmlns:a16="http://schemas.microsoft.com/office/drawing/2014/main" id="{F0A8B4FC-AD83-EF2A-0608-1297B9505EDC}"/>
              </a:ext>
            </a:extLst>
          </p:cNvPr>
          <p:cNvSpPr txBox="1">
            <a:spLocks/>
          </p:cNvSpPr>
          <p:nvPr/>
        </p:nvSpPr>
        <p:spPr>
          <a:xfrm>
            <a:off x="9521575" y="546894"/>
            <a:ext cx="3424504" cy="51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Black Han Sans"/>
              <a:buNone/>
              <a:defRPr sz="4800" b="0" i="0" u="none" strike="noStrike" cap="none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Roboto Slab"/>
              <a:buNone/>
              <a:defRPr sz="52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5200"/>
              <a:buFont typeface="Black Han Sans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Black Han Sans"/>
              </a:rPr>
              <a:t>Phiếu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Black Han Sans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Black Han Sans"/>
              </a:rPr>
              <a:t>học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Black Han Sans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Black Han Sans"/>
              </a:rPr>
              <a:t>tập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Arima Madurai Black" panose="00000A00000000000000" pitchFamily="2" charset="-93"/>
                <a:cs typeface="#9Slide03 Arima Madurai Black" panose="00000A00000000000000" pitchFamily="2" charset="-93"/>
                <a:sym typeface="Black Han Sans"/>
              </a:rPr>
              <a:t> 2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Arima Madurai Black" panose="00000A00000000000000" pitchFamily="2" charset="-93"/>
              <a:cs typeface="#9Slide03 Arima Madurai Black" panose="00000A00000000000000" pitchFamily="2" charset="-93"/>
              <a:sym typeface="Black Han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5705" y="2318316"/>
            <a:ext cx="2915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3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0336" y="2313044"/>
            <a:ext cx="3206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3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26552" y="2296234"/>
            <a:ext cx="3017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3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6673" y="2728894"/>
            <a:ext cx="290366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-T</a:t>
            </a:r>
            <a:r>
              <a:rPr lang="vi-VN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hông tin cơ bản của VB đuợc thể hiện qua các chi tiết</a:t>
            </a:r>
            <a:r>
              <a:rPr lang="en-US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1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Ngược</a:t>
            </a:r>
            <a:r>
              <a:rPr lang="en-US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vi-VN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các chi tiết </a:t>
            </a:r>
            <a:r>
              <a:rPr lang="en-US" sz="21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cũng</a:t>
            </a:r>
            <a:r>
              <a:rPr lang="en-US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góp phần thể hiện thông tin cơ bản.</a:t>
            </a:r>
            <a:endParaRPr lang="en-US" sz="21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just"/>
            <a:r>
              <a:rPr lang="en-US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-T</a:t>
            </a:r>
            <a:r>
              <a:rPr lang="vi-VN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huyết minh</a:t>
            </a:r>
            <a:r>
              <a:rPr lang="en-US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kết</a:t>
            </a:r>
            <a:r>
              <a:rPr lang="en-US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hợp</a:t>
            </a:r>
            <a:r>
              <a:rPr lang="en-US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pt</a:t>
            </a:r>
            <a:r>
              <a:rPr lang="en-US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biểu</a:t>
            </a:r>
            <a:r>
              <a:rPr lang="en-US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đạt</a:t>
            </a:r>
            <a:r>
              <a:rPr lang="en-US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khác</a:t>
            </a:r>
            <a:r>
              <a:rPr lang="en-US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góp phần </a:t>
            </a:r>
            <a:r>
              <a:rPr lang="en-US" sz="21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thông</a:t>
            </a:r>
            <a:r>
              <a:rPr lang="en-US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tin </a:t>
            </a:r>
            <a:r>
              <a:rPr lang="en-US" sz="21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kumimoji="0" lang="vi-VN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1097" y="2730989"/>
            <a:ext cx="320633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-T</a:t>
            </a:r>
            <a:r>
              <a:rPr lang="vi-VN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hông tin cơ bản của VB đuợc thể hiện qua các chi tiết</a:t>
            </a:r>
            <a:r>
              <a:rPr lang="en-US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1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Ngược</a:t>
            </a:r>
            <a:r>
              <a:rPr lang="en-US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vi-VN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các chi tiết </a:t>
            </a:r>
            <a:r>
              <a:rPr lang="en-US" sz="21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cũng</a:t>
            </a:r>
            <a:r>
              <a:rPr lang="en-US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góp phần thể hiện thông tin cơ bản.</a:t>
            </a:r>
            <a:endParaRPr lang="en-US" sz="21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3734" y="2758293"/>
            <a:ext cx="30545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-T</a:t>
            </a:r>
            <a:r>
              <a:rPr lang="vi-VN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hông tin cơ bản của VB đuợc thể hiện qua các chi tiết</a:t>
            </a:r>
            <a:r>
              <a:rPr lang="en-US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1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Ngược</a:t>
            </a:r>
            <a:r>
              <a:rPr lang="en-US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vi-VN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các chi tiết </a:t>
            </a:r>
            <a:r>
              <a:rPr lang="en-US" sz="21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cũng</a:t>
            </a:r>
            <a:r>
              <a:rPr lang="en-US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1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góp phần thể hiện thông tin cơ bản.</a:t>
            </a:r>
            <a:endParaRPr lang="en-US" sz="21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lant&#10;&#10;Description automatically generated">
            <a:extLst>
              <a:ext uri="{FF2B5EF4-FFF2-40B4-BE49-F238E27FC236}">
                <a16:creationId xmlns:a16="http://schemas.microsoft.com/office/drawing/2014/main" id="{0EB6BF89-4846-924D-95B9-6D9F332F7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600" y="3845420"/>
            <a:ext cx="2131400" cy="3012580"/>
          </a:xfrm>
          <a:prstGeom prst="rect">
            <a:avLst/>
          </a:prstGeom>
        </p:spPr>
      </p:pic>
      <p:sp>
        <p:nvSpPr>
          <p:cNvPr id="5" name="矩形 12">
            <a:extLst>
              <a:ext uri="{FF2B5EF4-FFF2-40B4-BE49-F238E27FC236}">
                <a16:creationId xmlns:a16="http://schemas.microsoft.com/office/drawing/2014/main" id="{53AB3173-8CCA-8159-CCDF-1BF020790A3F}"/>
              </a:ext>
            </a:extLst>
          </p:cNvPr>
          <p:cNvSpPr/>
          <p:nvPr/>
        </p:nvSpPr>
        <p:spPr>
          <a:xfrm>
            <a:off x="596573" y="154783"/>
            <a:ext cx="4838020" cy="6524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just">
              <a:lnSpc>
                <a:spcPct val="130000"/>
              </a:lnSpc>
              <a:buClr>
                <a:srgbClr val="EC7043"/>
              </a:buClr>
            </a:pPr>
            <a:r>
              <a:rPr lang="en-US" sz="2800" b="1" dirty="0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II. </a:t>
            </a:r>
            <a:r>
              <a:rPr lang="en-US" sz="2800" b="1" dirty="0" err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Phần</a:t>
            </a:r>
            <a:r>
              <a:rPr lang="en-US" sz="2800" b="1" dirty="0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800" b="1" dirty="0" err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thực</a:t>
            </a:r>
            <a:r>
              <a:rPr lang="en-US" sz="2800" b="1" dirty="0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800" b="1" dirty="0" err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hành</a:t>
            </a:r>
            <a:r>
              <a:rPr lang="en-US" sz="2800" b="1" dirty="0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vi-VN" sz="2800" b="1" dirty="0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tiếng Việt</a:t>
            </a:r>
            <a:endParaRPr lang="en-VN" sz="2800" dirty="0">
              <a:solidFill>
                <a:srgbClr val="EC7043"/>
              </a:solidFill>
              <a:latin typeface="#9Slide03 Arima Madurai Black" panose="00000A00000000000000" pitchFamily="2" charset="-93"/>
              <a:ea typeface="Calibri" panose="020F0502020204030204" pitchFamily="34" charset="0"/>
              <a:cs typeface="#9Slide03 Arima Madurai Black" panose="00000A00000000000000" pitchFamily="2" charset="-93"/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D32CD6D4-BDD4-1336-0ABA-E4F39B15E3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512" y="1888909"/>
            <a:ext cx="1720312" cy="17203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8569" y="1634787"/>
            <a:ext cx="10377715" cy="445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a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Trời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ơi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thật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là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tội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nghiệp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! Con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trăn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đã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cắn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vào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chân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mày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rồi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 Tao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sẽ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bôi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thuốc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chữa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cho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đừng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quên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trả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ơn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đây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nhé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(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Truyện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cổ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tích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Hàn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Quốc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Non-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bu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và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Heng-bu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)</a:t>
            </a:r>
            <a:endParaRPr lang="en-US" sz="2400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b-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Trong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cái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buổi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chiều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nhạt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nắng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ấy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hai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chị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em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tôi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đã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có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một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cuộc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trò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chuyện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thật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đặc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biệt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-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cuộc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trò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chuyện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mở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ra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một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khởi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đầu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mới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cho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mối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quan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hệ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của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chúng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tôi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lang="en-US" sz="2400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(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Giắc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Can-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phiu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&amp;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Mác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Vich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-to Han-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xen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Chị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sẽ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gọi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em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bằng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tên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)</a:t>
            </a:r>
            <a:endParaRPr lang="en-US" sz="2400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c-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Thầy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Phu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bây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giờ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đã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qua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đời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Lợi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đã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rất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lâu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tôi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chưa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gặp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lại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mặc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dù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lần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nào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về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quê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tôi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cũng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đi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tìm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nó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Nghe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nói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nó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đã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đi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lập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nghiệp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ở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phương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xa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lang="en-US" sz="2400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(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Nguyễn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Nhật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Ánh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Tuối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thơ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i="1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tôi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)</a:t>
            </a:r>
            <a:endParaRPr lang="en-US" sz="2400" dirty="0"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8570" y="752109"/>
            <a:ext cx="10377715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3. </a:t>
            </a:r>
            <a:r>
              <a:rPr lang="en-US" sz="2400" i="1" dirty="0" err="1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Xác</a:t>
            </a:r>
            <a:r>
              <a:rPr lang="en-US" sz="2400" i="1" dirty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định</a:t>
            </a:r>
            <a:r>
              <a:rPr lang="en-US" sz="2400" i="1" dirty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thành</a:t>
            </a:r>
            <a:r>
              <a:rPr lang="en-US" sz="2400" i="1" dirty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phần</a:t>
            </a:r>
            <a:r>
              <a:rPr lang="en-US" sz="2400" i="1" dirty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biệt</a:t>
            </a:r>
            <a:r>
              <a:rPr lang="en-US" sz="2400" i="1" dirty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lập</a:t>
            </a:r>
            <a:r>
              <a:rPr lang="en-US" sz="2400" i="1" dirty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và</a:t>
            </a:r>
            <a:r>
              <a:rPr lang="en-US" sz="2400" i="1" dirty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nêu</a:t>
            </a:r>
            <a:r>
              <a:rPr lang="en-US" sz="2400" i="1" dirty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chức</a:t>
            </a:r>
            <a:r>
              <a:rPr lang="en-US" sz="2400" i="1" dirty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năng</a:t>
            </a:r>
            <a:r>
              <a:rPr lang="en-US" sz="2400" i="1" dirty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lang="en-US" sz="2400" i="1" dirty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chúng</a:t>
            </a:r>
            <a:r>
              <a:rPr lang="en-US" sz="2400" i="1" dirty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trong</a:t>
            </a:r>
            <a:r>
              <a:rPr lang="en-US" sz="2400" i="1" dirty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các</a:t>
            </a:r>
            <a:r>
              <a:rPr lang="en-US" sz="2400" i="1" dirty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trường</a:t>
            </a:r>
            <a:r>
              <a:rPr lang="en-US" sz="2400" i="1" dirty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hợp</a:t>
            </a:r>
            <a:r>
              <a:rPr lang="en-US" sz="2400" i="1" dirty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sau</a:t>
            </a:r>
            <a:r>
              <a:rPr lang="en-US" sz="2400" i="1" dirty="0"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3864801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799858" y="462610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vi-VN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0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1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2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3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rId18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16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908393"/>
              </p:ext>
            </p:extLst>
          </p:nvPr>
        </p:nvGraphicFramePr>
        <p:xfrm>
          <a:off x="596573" y="1962790"/>
          <a:ext cx="10949052" cy="3779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26665">
                  <a:extLst>
                    <a:ext uri="{9D8B030D-6E8A-4147-A177-3AD203B41FA5}">
                      <a16:colId xmlns:a16="http://schemas.microsoft.com/office/drawing/2014/main" val="3217568234"/>
                    </a:ext>
                  </a:extLst>
                </a:gridCol>
                <a:gridCol w="4825991">
                  <a:extLst>
                    <a:ext uri="{9D8B030D-6E8A-4147-A177-3AD203B41FA5}">
                      <a16:colId xmlns:a16="http://schemas.microsoft.com/office/drawing/2014/main" val="2739757328"/>
                    </a:ext>
                  </a:extLst>
                </a:gridCol>
                <a:gridCol w="5296396">
                  <a:extLst>
                    <a:ext uri="{9D8B030D-6E8A-4147-A177-3AD203B41FA5}">
                      <a16:colId xmlns:a16="http://schemas.microsoft.com/office/drawing/2014/main" val="2952151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Câu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Thành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phần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biệt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lập</a:t>
                      </a:r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Chức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năng</a:t>
                      </a:r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969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a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74559"/>
                  </a:ext>
                </a:extLst>
              </a:tr>
              <a:tr h="10392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</a:t>
                      </a:r>
                    </a:p>
                    <a:p>
                      <a:pPr algn="ctr"/>
                      <a:endParaRPr lang="en-US" sz="2800" dirty="0" smtClean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65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33083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24224" y="1111684"/>
            <a:ext cx="2656476" cy="523220"/>
          </a:xfrm>
          <a:prstGeom prst="rect">
            <a:avLst/>
          </a:prstGeom>
        </p:spPr>
        <p:txBody>
          <a:bodyPr wrap="none" lIns="91430" tIns="45720" rIns="91430" bIns="4572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Phiếu</a:t>
            </a:r>
            <a:r>
              <a:rPr lang="en-US" sz="2800" b="1" dirty="0" smtClean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sz="2800" b="1" dirty="0" smtClean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3</a:t>
            </a:r>
            <a:endParaRPr lang="en-US" sz="2800" dirty="0">
              <a:solidFill>
                <a:srgbClr val="C0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矩形 12">
            <a:extLst>
              <a:ext uri="{FF2B5EF4-FFF2-40B4-BE49-F238E27FC236}">
                <a16:creationId xmlns:a16="http://schemas.microsoft.com/office/drawing/2014/main" id="{53AB3173-8CCA-8159-CCDF-1BF020790A3F}"/>
              </a:ext>
            </a:extLst>
          </p:cNvPr>
          <p:cNvSpPr/>
          <p:nvPr/>
        </p:nvSpPr>
        <p:spPr>
          <a:xfrm>
            <a:off x="596573" y="154783"/>
            <a:ext cx="4838020" cy="6524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just">
              <a:lnSpc>
                <a:spcPct val="130000"/>
              </a:lnSpc>
              <a:buClr>
                <a:srgbClr val="EC7043"/>
              </a:buClr>
            </a:pPr>
            <a:r>
              <a:rPr lang="en-US" sz="2800" b="1" dirty="0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II. </a:t>
            </a:r>
            <a:r>
              <a:rPr lang="en-US" sz="2800" b="1" dirty="0" err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Phần</a:t>
            </a:r>
            <a:r>
              <a:rPr lang="en-US" sz="2800" b="1" dirty="0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800" b="1" dirty="0" err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thực</a:t>
            </a:r>
            <a:r>
              <a:rPr lang="en-US" sz="2800" b="1" dirty="0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800" b="1" dirty="0" err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hành</a:t>
            </a:r>
            <a:r>
              <a:rPr lang="en-US" sz="2800" b="1" dirty="0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vi-VN" sz="2800" b="1" dirty="0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tiếng Việt</a:t>
            </a:r>
            <a:endParaRPr lang="en-VN" sz="2800" dirty="0">
              <a:solidFill>
                <a:srgbClr val="EC7043"/>
              </a:solidFill>
              <a:latin typeface="#9Slide03 Arima Madurai Black" panose="00000A00000000000000" pitchFamily="2" charset="-93"/>
              <a:ea typeface="Calibri" panose="020F0502020204030204" pitchFamily="34" charset="0"/>
              <a:cs typeface="#9Slide03 Arima Madurai Black" panose="00000A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72449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360974"/>
              </p:ext>
            </p:extLst>
          </p:nvPr>
        </p:nvGraphicFramePr>
        <p:xfrm>
          <a:off x="596573" y="1962790"/>
          <a:ext cx="10949052" cy="3779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26665">
                  <a:extLst>
                    <a:ext uri="{9D8B030D-6E8A-4147-A177-3AD203B41FA5}">
                      <a16:colId xmlns:a16="http://schemas.microsoft.com/office/drawing/2014/main" val="3217568234"/>
                    </a:ext>
                  </a:extLst>
                </a:gridCol>
                <a:gridCol w="4825991">
                  <a:extLst>
                    <a:ext uri="{9D8B030D-6E8A-4147-A177-3AD203B41FA5}">
                      <a16:colId xmlns:a16="http://schemas.microsoft.com/office/drawing/2014/main" val="2739757328"/>
                    </a:ext>
                  </a:extLst>
                </a:gridCol>
                <a:gridCol w="5296396">
                  <a:extLst>
                    <a:ext uri="{9D8B030D-6E8A-4147-A177-3AD203B41FA5}">
                      <a16:colId xmlns:a16="http://schemas.microsoft.com/office/drawing/2014/main" val="2952151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Câu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Thnh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phần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biệt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lập</a:t>
                      </a:r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Chức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năng</a:t>
                      </a:r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969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a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74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</a:t>
                      </a:r>
                    </a:p>
                    <a:p>
                      <a:pPr algn="ctr"/>
                      <a:endParaRPr lang="en-US" sz="2800" dirty="0" smtClean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65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#9Slide03 Arima Madurai Black" panose="00000A00000000000000" pitchFamily="2" charset="0"/>
                        <a:cs typeface="#9Slide03 Arima Madurai Black" panose="00000A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33083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24224" y="1111684"/>
            <a:ext cx="2656476" cy="523220"/>
          </a:xfrm>
          <a:prstGeom prst="rect">
            <a:avLst/>
          </a:prstGeom>
        </p:spPr>
        <p:txBody>
          <a:bodyPr wrap="none" lIns="91430" tIns="45720" rIns="9143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Phiếu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3 Arima Madurai Black" panose="00000A00000000000000" pitchFamily="2" charset="0"/>
              <a:ea typeface="+mn-ea"/>
              <a:cs typeface="#9Slide03 Arima Madurai Black" panose="00000A00000000000000" pitchFamily="2" charset="0"/>
            </a:endParaRPr>
          </a:p>
        </p:txBody>
      </p:sp>
      <p:sp>
        <p:nvSpPr>
          <p:cNvPr id="4" name="矩形 12">
            <a:extLst>
              <a:ext uri="{FF2B5EF4-FFF2-40B4-BE49-F238E27FC236}">
                <a16:creationId xmlns:a16="http://schemas.microsoft.com/office/drawing/2014/main" id="{53AB3173-8CCA-8159-CCDF-1BF020790A3F}"/>
              </a:ext>
            </a:extLst>
          </p:cNvPr>
          <p:cNvSpPr/>
          <p:nvPr/>
        </p:nvSpPr>
        <p:spPr>
          <a:xfrm>
            <a:off x="596573" y="154783"/>
            <a:ext cx="4838020" cy="6524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C7043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tiếng Việt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EC7043"/>
              </a:solidFill>
              <a:effectLst/>
              <a:uLnTx/>
              <a:uFillTx/>
              <a:latin typeface="#9Slide03 Arima Madurai Black" panose="00000A00000000000000" pitchFamily="2" charset="-93"/>
              <a:ea typeface="Calibri" panose="020F0502020204030204" pitchFamily="34" charset="0"/>
              <a:cs typeface="#9Slide03 Arima Madurai Black" panose="00000A00000000000000" pitchFamily="2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6916" y="2501831"/>
            <a:ext cx="3681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trời </a:t>
            </a:r>
            <a:r>
              <a:rPr kumimoji="0" lang="vi-VN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ơi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(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Tp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thán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9227" y="2589097"/>
            <a:ext cx="528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4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dùng để biểu lộ cảm xúc của người nói.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6916" y="3420094"/>
            <a:ext cx="4817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cuộc trò chuyện mở ra một khởi đầu mới cho mối quan hệ của chúng </a:t>
            </a:r>
            <a:r>
              <a:rPr kumimoji="0" lang="vi-VN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(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Tp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phụ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9227" y="3675429"/>
            <a:ext cx="528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24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bổ sung chi tiết cho thông tin “một cuộc trò chuyện thật đặc biệt”.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6916" y="4834313"/>
            <a:ext cx="3681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nghe </a:t>
            </a:r>
            <a:r>
              <a:rPr kumimoji="0" lang="vi-VN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(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Tp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thái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</a:t>
            </a:r>
            <a:r>
              <a:rPr kumimoji="0" lang="vi-VN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9227" y="4834312"/>
            <a:ext cx="5296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4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 hiện sự đánh giá của người nói đối với sự việc được nói đến trong câu.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9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6">
            <a:extLst>
              <a:ext uri="{FF2B5EF4-FFF2-40B4-BE49-F238E27FC236}">
                <a16:creationId xmlns:a16="http://schemas.microsoft.com/office/drawing/2014/main" id="{7EC35BFE-9092-036C-5092-06D2C1AE42FF}"/>
              </a:ext>
            </a:extLst>
          </p:cNvPr>
          <p:cNvSpPr/>
          <p:nvPr/>
        </p:nvSpPr>
        <p:spPr>
          <a:xfrm>
            <a:off x="549026" y="143731"/>
            <a:ext cx="3157719" cy="7325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EC7043"/>
              </a:buClr>
              <a:tabLst>
                <a:tab pos="342900" algn="l"/>
              </a:tabLst>
            </a:pPr>
            <a:r>
              <a:rPr lang="en-US" sz="3200" b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III. Phần viết</a:t>
            </a:r>
            <a:endParaRPr lang="en-US" sz="3200" b="1" dirty="0">
              <a:solidFill>
                <a:srgbClr val="EC7043"/>
              </a:solidFill>
              <a:latin typeface="#9Slide03 Arima Madurai Black" panose="00000A00000000000000" pitchFamily="2" charset="-93"/>
              <a:ea typeface="Calibri" panose="020F0502020204030204" pitchFamily="34" charset="0"/>
              <a:cs typeface="#9Slide03 Arima Madurai Black" panose="00000A00000000000000" pitchFamily="2" charset="-93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B8DB91-AF64-6FFE-C364-C9BD1D5B905B}"/>
              </a:ext>
            </a:extLst>
          </p:cNvPr>
          <p:cNvSpPr txBox="1"/>
          <p:nvPr/>
        </p:nvSpPr>
        <p:spPr>
          <a:xfrm>
            <a:off x="520236" y="809276"/>
            <a:ext cx="10719263" cy="88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4: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Viết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giới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thiệu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cuốn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sách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bộ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phim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thế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hấp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dẫn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đọc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 </a:t>
            </a:r>
          </a:p>
        </p:txBody>
      </p:sp>
      <p:pic>
        <p:nvPicPr>
          <p:cNvPr id="30" name="Picture 29" descr="A picture containing plant&#10;&#10;Description automatically generated">
            <a:extLst>
              <a:ext uri="{FF2B5EF4-FFF2-40B4-BE49-F238E27FC236}">
                <a16:creationId xmlns:a16="http://schemas.microsoft.com/office/drawing/2014/main" id="{0D07CDC4-1844-6BB5-9CB5-A6DF0C4E4D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3" r="-1" b="8930"/>
          <a:stretch/>
        </p:blipFill>
        <p:spPr>
          <a:xfrm>
            <a:off x="13102840" y="1759799"/>
            <a:ext cx="4631108" cy="5192486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320632" y="1802003"/>
            <a:ext cx="114596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rằng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: “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bạn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chính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bông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hoa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đẹp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nhất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điểm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cuộc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đời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mỗi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”.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Cuộc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thật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thật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buồn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tẻ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trống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vắng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sao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thiếu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bạn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bè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Cũng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chính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vì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thế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trở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nguồn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hứng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vô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biên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cây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tài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hoa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Nguyễn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Ánh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bạn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Bêtô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“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Bêtô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hay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bạn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Bêtô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Binô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chuyện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thường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hết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sức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bình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thường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đáo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dưới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lăng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kính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chó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</a:p>
          <a:p>
            <a:pPr algn="just"/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hay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rằng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con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chó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mèo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chó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mèo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Làm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sao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chó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mèo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giống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tâm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hồn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?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biết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chắc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chắn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ấy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sẽ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Nguyễn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Ánh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nhìn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biệt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chó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mèo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tạo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điểm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dùng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hay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kể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chuyện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cháu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nghe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kể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độc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giả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nghe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chuyện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lí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thú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</a:p>
          <a:p>
            <a:pPr algn="just"/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Bêtô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kể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nghe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rằng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tên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cậu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phải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Bêtô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Bêbêtô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chính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ưa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ngắn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gọn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lớn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khiến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tên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cậu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bị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gọn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cậu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cũng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rằng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cậu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rất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thích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cái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tên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2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04885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6">
            <a:extLst>
              <a:ext uri="{FF2B5EF4-FFF2-40B4-BE49-F238E27FC236}">
                <a16:creationId xmlns:a16="http://schemas.microsoft.com/office/drawing/2014/main" id="{7EC35BFE-9092-036C-5092-06D2C1AE42FF}"/>
              </a:ext>
            </a:extLst>
          </p:cNvPr>
          <p:cNvSpPr/>
          <p:nvPr/>
        </p:nvSpPr>
        <p:spPr>
          <a:xfrm>
            <a:off x="549026" y="143731"/>
            <a:ext cx="3157719" cy="7325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C7043"/>
              </a:buClr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III. Phần viết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C7043"/>
              </a:solidFill>
              <a:effectLst/>
              <a:uLnTx/>
              <a:uFillTx/>
              <a:latin typeface="#9Slide03 Arima Madurai Black" panose="00000A00000000000000" pitchFamily="2" charset="-93"/>
              <a:ea typeface="Calibri" panose="020F0502020204030204" pitchFamily="34" charset="0"/>
              <a:cs typeface="#9Slide03 Arima Madurai Black" panose="00000A00000000000000" pitchFamily="2" charset="-93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B8DB91-AF64-6FFE-C364-C9BD1D5B905B}"/>
              </a:ext>
            </a:extLst>
          </p:cNvPr>
          <p:cNvSpPr txBox="1"/>
          <p:nvPr/>
        </p:nvSpPr>
        <p:spPr>
          <a:xfrm>
            <a:off x="520236" y="809276"/>
            <a:ext cx="10719263" cy="88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4: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thiệu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hoặc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bộ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phim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dẫn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</a:p>
        </p:txBody>
      </p:sp>
      <p:pic>
        <p:nvPicPr>
          <p:cNvPr id="30" name="Picture 29" descr="A picture containing plant&#10;&#10;Description automatically generated">
            <a:extLst>
              <a:ext uri="{FF2B5EF4-FFF2-40B4-BE49-F238E27FC236}">
                <a16:creationId xmlns:a16="http://schemas.microsoft.com/office/drawing/2014/main" id="{0D07CDC4-1844-6BB5-9CB5-A6DF0C4E4D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3" r="-1" b="8930"/>
          <a:stretch/>
        </p:blipFill>
        <p:spPr>
          <a:xfrm>
            <a:off x="13102840" y="1759799"/>
            <a:ext cx="4631108" cy="5192486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320632" y="1689459"/>
            <a:ext cx="1145968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Bêtô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rằng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ta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Ni.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thương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đồng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con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nghịch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chú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Bêtô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cùng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thằng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Laica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Laica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sẽ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cùng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bày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đủ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trò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nghịch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mùa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cướp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Ni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Ni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khóc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nhiều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rồi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vẫn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sống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trái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họ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Bêtô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rằng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ta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khác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ghét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ta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tàn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độc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loài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Bêtô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Ngày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chuyển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ngày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niệm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ta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sống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,  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Bêtô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chắc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dù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vẫn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sống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còn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vẫn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sống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dù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còn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Bêtô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rằng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ta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hiền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triết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Binô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ta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rằng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trên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20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điều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điều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thú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làm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ta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rằng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326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điều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điều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thang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dù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Binô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sợ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xuống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thang. Hai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bạn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Bêtô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rằng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giữa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ta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Binô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tuyệt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rằng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vậy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chiêm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nghiệm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ta : “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khi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ai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giản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lòng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Tâm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hồn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chúng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ta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sinh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đáp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niềm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tâm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hồn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khác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giống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sáo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sẵn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sàng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reo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khi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ngọn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mùa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hè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thổi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qua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”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37434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6">
            <a:extLst>
              <a:ext uri="{FF2B5EF4-FFF2-40B4-BE49-F238E27FC236}">
                <a16:creationId xmlns:a16="http://schemas.microsoft.com/office/drawing/2014/main" id="{7EC35BFE-9092-036C-5092-06D2C1AE42FF}"/>
              </a:ext>
            </a:extLst>
          </p:cNvPr>
          <p:cNvSpPr/>
          <p:nvPr/>
        </p:nvSpPr>
        <p:spPr>
          <a:xfrm>
            <a:off x="549026" y="115595"/>
            <a:ext cx="3157719" cy="6524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C7043"/>
              </a:buClr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C7043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viết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C7043"/>
              </a:solidFill>
              <a:effectLst/>
              <a:uLnTx/>
              <a:uFillTx/>
              <a:latin typeface="#9Slide03 Arima Madurai Black" panose="00000A00000000000000" pitchFamily="2" charset="-93"/>
              <a:ea typeface="Calibri" panose="020F0502020204030204" pitchFamily="34" charset="0"/>
              <a:cs typeface="#9Slide03 Arima Madurai Black" panose="00000A00000000000000" pitchFamily="2" charset="-93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B8DB91-AF64-6FFE-C364-C9BD1D5B905B}"/>
              </a:ext>
            </a:extLst>
          </p:cNvPr>
          <p:cNvSpPr txBox="1"/>
          <p:nvPr/>
        </p:nvSpPr>
        <p:spPr>
          <a:xfrm>
            <a:off x="520236" y="626392"/>
            <a:ext cx="10719263" cy="88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4: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giới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thiệu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hoặc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bộ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phim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hấp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dẫn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+mn-ea"/>
                <a:cs typeface="#9Slide03 Arima Madurai Black" panose="00000A00000000000000" pitchFamily="2" charset="-93"/>
              </a:rPr>
              <a:t> </a:t>
            </a:r>
          </a:p>
        </p:txBody>
      </p:sp>
      <p:pic>
        <p:nvPicPr>
          <p:cNvPr id="30" name="Picture 29" descr="A picture containing plant&#10;&#10;Description automatically generated">
            <a:extLst>
              <a:ext uri="{FF2B5EF4-FFF2-40B4-BE49-F238E27FC236}">
                <a16:creationId xmlns:a16="http://schemas.microsoft.com/office/drawing/2014/main" id="{0D07CDC4-1844-6BB5-9CB5-A6DF0C4E4D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3" r="-1" b="8930"/>
          <a:stretch/>
        </p:blipFill>
        <p:spPr>
          <a:xfrm>
            <a:off x="13102840" y="1759799"/>
            <a:ext cx="4631108" cy="5192486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320632" y="1450303"/>
            <a:ext cx="1145968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Trái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Bêtô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cũng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giống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trái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Nguyễn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cũng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giống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trái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ngày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rực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lửa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Bêtô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rằng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ta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con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điều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khiến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chưa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ngẫm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nghĩ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ta hay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nói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Cậu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ta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khuyên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sống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hai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sống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cuộc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tầm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hèn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sống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trời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xúc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lĩnh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thực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hiện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Thực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hoặc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khác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chưa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dám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sống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hai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khi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gặp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Bêtô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còn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sống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cuộc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tầm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Gấp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chứa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đựng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ngôn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tranh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khắc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họa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sống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con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rõ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nét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bao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giờ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hết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: Con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rồi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vẫn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sống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sống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Bêtô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Binô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khi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kiểu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khóc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khóc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khi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kiểu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,…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chút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ý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nghĩa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Nguyễn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đọng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bằng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mắt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nhìn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chú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chó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rồi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khi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trang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sách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cuối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cùng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tôi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vẫn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còn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ngồi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thầm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đáng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trân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“-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Mày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màu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- Tao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màu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trắng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sạch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sẽ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à 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màu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lông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nhất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tao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” 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Bài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viết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của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rPr>
              <a:t> HS)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" panose="00000500000000000000" pitchFamily="2" charset="0"/>
              <a:ea typeface="+mn-ea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9337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n umbrella&#10;&#10;Description automatically generated with low confidence">
            <a:extLst>
              <a:ext uri="{FF2B5EF4-FFF2-40B4-BE49-F238E27FC236}">
                <a16:creationId xmlns:a16="http://schemas.microsoft.com/office/drawing/2014/main" id="{5EBEEE03-0A49-43CD-E3B8-4DA0A93B73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2036"/>
          <a:stretch/>
        </p:blipFill>
        <p:spPr>
          <a:xfrm>
            <a:off x="6893012" y="752945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5" name="矩形 18">
            <a:extLst>
              <a:ext uri="{FF2B5EF4-FFF2-40B4-BE49-F238E27FC236}">
                <a16:creationId xmlns:a16="http://schemas.microsoft.com/office/drawing/2014/main" id="{69C0F00F-2EEC-550E-9380-DB5CB333BA0B}"/>
              </a:ext>
            </a:extLst>
          </p:cNvPr>
          <p:cNvSpPr/>
          <p:nvPr/>
        </p:nvSpPr>
        <p:spPr>
          <a:xfrm>
            <a:off x="319139" y="173444"/>
            <a:ext cx="5417389" cy="8125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EC7043"/>
              </a:buClr>
              <a:tabLst>
                <a:tab pos="342900" algn="l"/>
              </a:tabLst>
            </a:pPr>
            <a:r>
              <a:rPr lang="en-US" sz="3600" b="1" dirty="0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IV. </a:t>
            </a:r>
            <a:r>
              <a:rPr lang="en-US" sz="3600" b="1" dirty="0" err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Phần</a:t>
            </a:r>
            <a:r>
              <a:rPr lang="en-US" sz="3600" b="1" dirty="0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3600" b="1" dirty="0" err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nói</a:t>
            </a:r>
            <a:r>
              <a:rPr lang="en-US" sz="3600" b="1" dirty="0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3600" b="1" dirty="0" err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và</a:t>
            </a:r>
            <a:r>
              <a:rPr lang="en-US" sz="3600" b="1" dirty="0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3600" b="1" dirty="0" err="1">
                <a:solidFill>
                  <a:srgbClr val="EC7043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nghe</a:t>
            </a:r>
            <a:endParaRPr lang="en-VN" sz="3600" dirty="0">
              <a:solidFill>
                <a:srgbClr val="EC7043"/>
              </a:solidFill>
              <a:latin typeface="#9Slide03 Arima Madurai Black" panose="00000A00000000000000" pitchFamily="2" charset="-93"/>
              <a:ea typeface="Calibri" panose="020F0502020204030204" pitchFamily="34" charset="0"/>
              <a:cs typeface="#9Slide03 Arima Madurai Black" panose="00000A00000000000000" pitchFamily="2" charset="-93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450A9CE-97BA-AB61-4900-D9D752FF16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7" b="2"/>
          <a:stretch/>
        </p:blipFill>
        <p:spPr>
          <a:xfrm>
            <a:off x="-3949409" y="2022631"/>
            <a:ext cx="3424116" cy="3940077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6FE441-0D9F-9613-C8AE-A06FD6DDDB7A}"/>
              </a:ext>
            </a:extLst>
          </p:cNvPr>
          <p:cNvSpPr txBox="1"/>
          <p:nvPr/>
        </p:nvSpPr>
        <p:spPr>
          <a:xfrm>
            <a:off x="930884" y="1038308"/>
            <a:ext cx="80063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00FF"/>
                </a:solidFill>
                <a:effectLst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Bài</a:t>
            </a:r>
            <a:r>
              <a:rPr lang="en-US" sz="2400" dirty="0">
                <a:solidFill>
                  <a:srgbClr val="0000FF"/>
                </a:solidFill>
                <a:effectLst/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5.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Ghi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thẻ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kĩ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năng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bày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giới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thiệu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cuốn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sách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chia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sẻ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bạn</a:t>
            </a:r>
            <a:endParaRPr lang="en-US" sz="2400" dirty="0">
              <a:solidFill>
                <a:srgbClr val="0000FF"/>
              </a:solidFill>
              <a:latin typeface="#9Slide03 Arima Madurai Black" panose="00000A00000000000000" pitchFamily="2" charset="-93"/>
              <a:ea typeface="Calibri" panose="020F0502020204030204" pitchFamily="34" charset="0"/>
              <a:cs typeface="#9Slide03 Arima Madurai Black" panose="00000A00000000000000" pitchFamily="2" charset="-9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0884" y="2180492"/>
            <a:ext cx="80063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Hiểu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rõ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hoặc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bộ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phim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giới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thiệu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algn="just"/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Nâng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cao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kĩ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năng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thuyết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trình</a:t>
            </a:r>
            <a:endParaRPr lang="en-US" sz="24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just"/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phương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hỗ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trợ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đồ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tranh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ảnh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ứng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giới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thiệu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tượng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dễ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hiểu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hút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bạn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theo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dõi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06064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0195377-4480-7E00-6D2C-43C1CE3BB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650" y="3633505"/>
            <a:ext cx="2152350" cy="3224495"/>
          </a:xfrm>
          <a:prstGeom prst="rect">
            <a:avLst/>
          </a:prstGeom>
        </p:spPr>
      </p:pic>
      <p:sp>
        <p:nvSpPr>
          <p:cNvPr id="4" name="Google Shape;231;p27">
            <a:extLst>
              <a:ext uri="{FF2B5EF4-FFF2-40B4-BE49-F238E27FC236}">
                <a16:creationId xmlns:a16="http://schemas.microsoft.com/office/drawing/2014/main" id="{00512A7F-9B90-95CC-4C53-360E9544ED27}"/>
              </a:ext>
            </a:extLst>
          </p:cNvPr>
          <p:cNvSpPr txBox="1">
            <a:spLocks/>
          </p:cNvSpPr>
          <p:nvPr/>
        </p:nvSpPr>
        <p:spPr>
          <a:xfrm>
            <a:off x="3135301" y="275511"/>
            <a:ext cx="3544899" cy="764700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hewy"/>
              <a:buNone/>
              <a:defRPr sz="27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hewy"/>
              <a:buNone/>
              <a:defRPr sz="27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hewy"/>
              <a:buNone/>
              <a:defRPr sz="27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hewy"/>
              <a:buNone/>
              <a:defRPr sz="27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hewy"/>
              <a:buNone/>
              <a:defRPr sz="27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hewy"/>
              <a:buNone/>
              <a:defRPr sz="27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hewy"/>
              <a:buNone/>
              <a:defRPr sz="27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hewy"/>
              <a:buNone/>
              <a:defRPr sz="27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hewy"/>
              <a:buNone/>
              <a:defRPr sz="27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VẬN DỤNG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F04DDA-C742-EE44-552B-4A0FFCB78162}"/>
              </a:ext>
            </a:extLst>
          </p:cNvPr>
          <p:cNvSpPr txBox="1"/>
          <p:nvPr/>
        </p:nvSpPr>
        <p:spPr>
          <a:xfrm>
            <a:off x="551543" y="778954"/>
            <a:ext cx="101454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90170" algn="l"/>
                <a:tab pos="180340" algn="l"/>
              </a:tabLst>
            </a:pP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6-Theo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vì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sao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việc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đọc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cuốn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sách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ví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“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chuyến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du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hành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vùng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đất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mới</a:t>
            </a:r>
            <a:r>
              <a:rPr lang="en-US" sz="2400" dirty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” </a:t>
            </a:r>
            <a:r>
              <a:rPr lang="en-US" sz="2400" dirty="0" smtClean="0">
                <a:solidFill>
                  <a:srgbClr val="0000FF"/>
                </a:solidFill>
                <a:latin typeface="#9Slide03 Arima Madurai Black" panose="00000A00000000000000" pitchFamily="2" charset="-93"/>
                <a:ea typeface="Calibri" panose="020F0502020204030204" pitchFamily="34" charset="0"/>
                <a:cs typeface="#9Slide03 Arima Madurai Black" panose="00000A00000000000000" pitchFamily="2" charset="-93"/>
              </a:rPr>
              <a:t>?</a:t>
            </a:r>
            <a:endParaRPr lang="en-US" sz="2400" dirty="0">
              <a:solidFill>
                <a:srgbClr val="0000FF"/>
              </a:solidFill>
              <a:latin typeface="#9Slide03 Arima Madurai Black" panose="00000A00000000000000" pitchFamily="2" charset="-93"/>
              <a:ea typeface="Calibri" panose="020F0502020204030204" pitchFamily="34" charset="0"/>
              <a:cs typeface="#9Slide03 Arima Madurai Black" panose="00000A00000000000000" pitchFamily="2" charset="-93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0704" y="1836898"/>
            <a:ext cx="93390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750"/>
              </a:spcAft>
            </a:pP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Khi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đọc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một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cuốn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sách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 smtClean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chúng</a:t>
            </a:r>
            <a:r>
              <a:rPr lang="en-US" sz="2400" dirty="0" smtClean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ta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như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được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tham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gia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vào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hành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trình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khám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phá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những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vùng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đât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mới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; du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hành</a:t>
            </a:r>
            <a:r>
              <a:rPr lang="en-US" sz="2400" i="1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vào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tâm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hồn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con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để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hiểu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thêm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về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người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khác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và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bản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thân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Những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cuốn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 smtClean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sách</a:t>
            </a:r>
            <a:r>
              <a:rPr lang="en-US" sz="2400" dirty="0" smtClean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 smtClean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đã</a:t>
            </a:r>
            <a:r>
              <a:rPr lang="en-US" sz="2400" dirty="0" smtClean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góp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phần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làm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cho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cuộc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sống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chúng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ta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thêm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phong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phú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thú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vị</a:t>
            </a:r>
            <a:r>
              <a:rPr lang="en-US" sz="2400" dirty="0">
                <a:latin typeface="#9Slide03 Arima Madurai" panose="000005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endParaRPr lang="en-US" sz="2400" dirty="0">
              <a:effectLst/>
              <a:latin typeface="#9Slide03 Arima Madurai" panose="000005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81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1. Chủ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đề bài 8 có tên là gì?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#9Slide03 Arima Madurai Black" panose="00000A00000000000000" pitchFamily="2" charset="-93"/>
              <a:ea typeface="Tahoma" panose="020B0604030504040204" pitchFamily="34" charset="0"/>
              <a:cs typeface="#9Slide03 Arima Madurai Black" panose="00000A00000000000000" pitchFamily="2" charset="-93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Cánh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cửa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mở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ra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thế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giới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Arima Madurai Black" panose="00000A00000000000000" pitchFamily="2" charset="-93"/>
              <a:ea typeface="Tahoma" panose="020B0604030504040204" pitchFamily="34" charset="0"/>
              <a:cs typeface="#9Slide03 Arima Madurai Black" panose="00000A00000000000000" pitchFamily="2" charset="-93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#9Slide03 Arima Madurai Black" panose="00000A00000000000000" pitchFamily="2" charset="-93"/>
              <a:ea typeface="Tahoma" panose="020B0604030504040204" pitchFamily="34" charset="0"/>
              <a:cs typeface="#9Slide03 Arima Madurai Black" panose="00000A00000000000000" pitchFamily="2" charset="-9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2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2. Thể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loại của chủ đề 8 là gì?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#9Slide03 Arima Madurai Black" panose="00000A00000000000000" pitchFamily="2" charset="-93"/>
              <a:ea typeface="Tahoma" panose="020B0604030504040204" pitchFamily="34" charset="0"/>
              <a:cs typeface="#9Slide03 Arima Madurai Black" panose="00000A00000000000000" pitchFamily="2" charset="-93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Văn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bản thông tin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Arima Madurai Black" panose="00000A00000000000000" pitchFamily="2" charset="-93"/>
              <a:ea typeface="Tahoma" panose="020B0604030504040204" pitchFamily="34" charset="0"/>
              <a:cs typeface="#9Slide03 Arima Madurai Black" panose="00000A00000000000000" pitchFamily="2" charset="-9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5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#9Slide03 Arima Madurai Black" panose="00000A00000000000000" pitchFamily="2" charset="-93"/>
              <a:ea typeface="Tahoma" panose="020B0604030504040204" pitchFamily="34" charset="0"/>
              <a:cs typeface="#9Slide03 Arima Madurai Black" panose="00000A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14552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7030A0"/>
                </a:solidFill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3. Kể tên những văn bản có cùng thể loại trong chủ đề 8?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#9Slide03 Arima Madurai Black" panose="00000A00000000000000" pitchFamily="2" charset="-93"/>
              <a:ea typeface="Tahoma" panose="020B0604030504040204" pitchFamily="34" charset="0"/>
              <a:cs typeface="#9Slide03 Arima Madurai Black" panose="00000A00000000000000" pitchFamily="2" charset="-93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Chuyến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du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hành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về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tuổi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thơ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,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Mẹ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vắng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nhà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–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bộ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phim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tuyệt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đẹp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về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những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đứa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trẻ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thời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chiến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tranh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,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Tình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yêu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sách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Arima Madurai Black" panose="00000A00000000000000" pitchFamily="2" charset="-93"/>
              <a:ea typeface="Tahoma" panose="020B0604030504040204" pitchFamily="34" charset="0"/>
              <a:cs typeface="#9Slide03 Arima Madurai Black" panose="00000A00000000000000" pitchFamily="2" charset="-9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5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#9Slide03 Arima Madurai Black" panose="00000A00000000000000" pitchFamily="2" charset="-93"/>
              <a:ea typeface="Tahoma" panose="020B0604030504040204" pitchFamily="34" charset="0"/>
              <a:cs typeface="#9Slide03 Arima Madurai Black" panose="00000A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94860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7030A0"/>
                </a:solidFill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4. Trong 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“Hương khúc” kỉ niệm về món bánh khúc tuổi thơ của cháu gắn liền với hình ảnh của ai?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#9Slide03 Arima Madurai Black" panose="00000A00000000000000" pitchFamily="2" charset="-93"/>
              <a:ea typeface="Tahoma" panose="020B0604030504040204" pitchFamily="34" charset="0"/>
              <a:cs typeface="#9Slide03 Arima Madurai Black" panose="00000A00000000000000" pitchFamily="2" charset="-93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Người bà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Arima Madurai Black" panose="00000A00000000000000" pitchFamily="2" charset="-93"/>
              <a:ea typeface="Tahoma" panose="020B0604030504040204" pitchFamily="34" charset="0"/>
              <a:cs typeface="#9Slide03 Arima Madurai Black" panose="00000A00000000000000" pitchFamily="2" charset="-9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5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#9Slide03 Arima Madurai Black" panose="00000A00000000000000" pitchFamily="2" charset="-93"/>
              <a:ea typeface="Tahoma" panose="020B0604030504040204" pitchFamily="34" charset="0"/>
              <a:cs typeface="#9Slide03 Arima Madurai Black" panose="00000A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16012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7030A0"/>
                </a:solidFill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5. Các văn bản “trò chơi cướp cờ”, “Cách gọt tỉa hoa thủy tiên”, “Kéo co” phương tiện giao tiếp phi ngôn ngữ có gì giống nhau?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#9Slide03 Arima Madurai Black" panose="00000A00000000000000" pitchFamily="2" charset="-93"/>
              <a:ea typeface="Tahoma" panose="020B0604030504040204" pitchFamily="34" charset="0"/>
              <a:cs typeface="#9Slide03 Arima Madurai Black" panose="00000A00000000000000" pitchFamily="2" charset="-93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chemeClr val="bg1"/>
                </a:solidFill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Đều dùng hình ảnh minh họa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Arima Madurai Black" panose="00000A00000000000000" pitchFamily="2" charset="-93"/>
              <a:ea typeface="Tahoma" panose="020B0604030504040204" pitchFamily="34" charset="0"/>
              <a:cs typeface="#9Slide03 Arima Madurai Black" panose="00000A00000000000000" pitchFamily="2" charset="-9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5" y="753896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5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#9Slide03 Arima Madurai Black" panose="00000A00000000000000" pitchFamily="2" charset="-93"/>
              <a:ea typeface="Tahoma" panose="020B0604030504040204" pitchFamily="34" charset="0"/>
              <a:cs typeface="#9Slide03 Arima Madurai Black" panose="00000A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46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6. Cấu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trúc văn bản thông tin thường có mấy phần?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#9Slide03 Arima Madurai Black" panose="00000A00000000000000" pitchFamily="2" charset="-93"/>
              <a:ea typeface="Tahoma" panose="020B0604030504040204" pitchFamily="34" charset="0"/>
              <a:cs typeface="#9Slide03 Arima Madurai Black" panose="00000A00000000000000" pitchFamily="2" charset="-93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3 phần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Arima Madurai Black" panose="00000A00000000000000" pitchFamily="2" charset="-93"/>
              <a:ea typeface="Tahoma" panose="020B0604030504040204" pitchFamily="34" charset="0"/>
              <a:cs typeface="#9Slide03 Arima Madurai Black" panose="00000A00000000000000" pitchFamily="2" charset="-9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5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#9Slide03 Arima Madurai Black" panose="00000A00000000000000" pitchFamily="2" charset="-93"/>
              <a:ea typeface="Tahoma" panose="020B0604030504040204" pitchFamily="34" charset="0"/>
              <a:cs typeface="#9Slide03 Arima Madurai Black" panose="00000A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34603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54743" y="696686"/>
            <a:ext cx="10682514" cy="210457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7. Theo tác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giả Nguyễn Thị Thanh Thủy mục đích của trò chơi kéo co là gì?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#9Slide03 Arima Madurai Black" panose="00000A00000000000000" pitchFamily="2" charset="-93"/>
              <a:ea typeface="Tahoma" panose="020B0604030504040204" pitchFamily="34" charset="0"/>
              <a:cs typeface="#9Slide03 Arima Madurai Black" panose="00000A00000000000000" pitchFamily="2" charset="-93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9028" y="3156858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chemeClr val="bg1"/>
                </a:solidFill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-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Rèn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luyện thể lực, sự khéo léo, nhanh nhẹn, tinh mắt, khả năng phán đoán,…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>
                <a:solidFill>
                  <a:schemeClr val="bg1"/>
                </a:solidFill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- Tạo không</a:t>
            </a:r>
            <a:r>
              <a:rPr lang="en-US" sz="2800" b="1">
                <a:solidFill>
                  <a:schemeClr val="bg1"/>
                </a:solidFill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 khí vui vẻ, thi đua, tính tập thể, tinh thần đoàn kết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Arima Madurai Black" panose="00000A00000000000000" pitchFamily="2" charset="-93"/>
              <a:ea typeface="Tahoma" panose="020B0604030504040204" pitchFamily="34" charset="0"/>
              <a:cs typeface="#9Slide03 Arima Madurai Black" panose="00000A00000000000000" pitchFamily="2" charset="-9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5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#9Slide03 Arima Madurai Black" panose="00000A00000000000000" pitchFamily="2" charset="-93"/>
                <a:ea typeface="Tahoma" panose="020B0604030504040204" pitchFamily="34" charset="0"/>
                <a:cs typeface="#9Slide03 Arima Madurai Black" panose="00000A00000000000000" pitchFamily="2" charset="-93"/>
              </a:rPr>
              <a:t>QUAY VỀ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#9Slide03 Arima Madurai Black" panose="00000A00000000000000" pitchFamily="2" charset="-93"/>
              <a:ea typeface="Tahoma" panose="020B0604030504040204" pitchFamily="34" charset="0"/>
              <a:cs typeface="#9Slide03 Arima Madurai Black" panose="00000A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20865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592</TotalTime>
  <Words>2550</Words>
  <Application>Microsoft Office PowerPoint</Application>
  <PresentationFormat>Widescreen</PresentationFormat>
  <Paragraphs>194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#9Slide03 Arima Madurai ExtraBo</vt:lpstr>
      <vt:lpstr>Black Han Sans</vt:lpstr>
      <vt:lpstr>#9Slide06 Broodfath</vt:lpstr>
      <vt:lpstr>Arial</vt:lpstr>
      <vt:lpstr>Tahoma</vt:lpstr>
      <vt:lpstr>#9Slide03 Arima Madurai Black</vt:lpstr>
      <vt:lpstr>Calibri</vt:lpstr>
      <vt:lpstr>Calibri Light</vt:lpstr>
      <vt:lpstr>#9Slide03 Arima Madurai</vt:lpstr>
      <vt:lpstr>Times New Roman</vt:lpstr>
      <vt:lpstr>Chewy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64</cp:revision>
  <dcterms:created xsi:type="dcterms:W3CDTF">2018-07-11T14:54:56Z</dcterms:created>
  <dcterms:modified xsi:type="dcterms:W3CDTF">2023-06-30T14:24:47Z</dcterms:modified>
</cp:coreProperties>
</file>