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61" r:id="rId3"/>
    <p:sldId id="257" r:id="rId4"/>
    <p:sldId id="258" r:id="rId5"/>
    <p:sldId id="278" r:id="rId6"/>
    <p:sldId id="279" r:id="rId7"/>
    <p:sldId id="260" r:id="rId8"/>
    <p:sldId id="280" r:id="rId9"/>
    <p:sldId id="263" r:id="rId10"/>
    <p:sldId id="264" r:id="rId11"/>
    <p:sldId id="265" r:id="rId12"/>
    <p:sldId id="266" r:id="rId13"/>
    <p:sldId id="283" r:id="rId14"/>
    <p:sldId id="267" r:id="rId15"/>
    <p:sldId id="281" r:id="rId16"/>
    <p:sldId id="308" r:id="rId17"/>
    <p:sldId id="282" r:id="rId18"/>
    <p:sldId id="268" r:id="rId19"/>
    <p:sldId id="285" r:id="rId20"/>
    <p:sldId id="269" r:id="rId21"/>
    <p:sldId id="286" r:id="rId22"/>
    <p:sldId id="287" r:id="rId23"/>
    <p:sldId id="288" r:id="rId24"/>
    <p:sldId id="307" r:id="rId25"/>
    <p:sldId id="270" r:id="rId26"/>
    <p:sldId id="299" r:id="rId27"/>
    <p:sldId id="271" r:id="rId28"/>
    <p:sldId id="289" r:id="rId29"/>
    <p:sldId id="300" r:id="rId30"/>
    <p:sldId id="272" r:id="rId31"/>
    <p:sldId id="290" r:id="rId32"/>
    <p:sldId id="291" r:id="rId33"/>
    <p:sldId id="292" r:id="rId34"/>
    <p:sldId id="293" r:id="rId35"/>
    <p:sldId id="273" r:id="rId36"/>
    <p:sldId id="294" r:id="rId37"/>
    <p:sldId id="295" r:id="rId38"/>
    <p:sldId id="296" r:id="rId39"/>
    <p:sldId id="297" r:id="rId40"/>
    <p:sldId id="298" r:id="rId41"/>
    <p:sldId id="301" r:id="rId42"/>
    <p:sldId id="309" r:id="rId43"/>
    <p:sldId id="277" r:id="rId44"/>
    <p:sldId id="302" r:id="rId45"/>
    <p:sldId id="303" r:id="rId46"/>
    <p:sldId id="304" r:id="rId47"/>
    <p:sldId id="305" r:id="rId48"/>
    <p:sldId id="30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E1"/>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6" autoAdjust="0"/>
    <p:restoredTop sz="94660"/>
  </p:normalViewPr>
  <p:slideViewPr>
    <p:cSldViewPr snapToGrid="0">
      <p:cViewPr varScale="1">
        <p:scale>
          <a:sx n="73" d="100"/>
          <a:sy n="73" d="100"/>
        </p:scale>
        <p:origin x="60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B6835-A7DD-4EA8-BA60-E773FD3ED070}" type="datetimeFigureOut">
              <a:rPr lang="vi-VN" smtClean="0"/>
              <a:t>31/03/2025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BD1C6B-EC55-4BB0-ACE1-A4AB9E82D3C0}"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48</a:t>
            </a:fld>
            <a:endParaRPr/>
          </a:p>
        </p:txBody>
      </p:sp>
    </p:spTree>
    <p:extLst>
      <p:ext uri="{BB962C8B-B14F-4D97-AF65-F5344CB8AC3E}">
        <p14:creationId xmlns:p14="http://schemas.microsoft.com/office/powerpoint/2010/main" val="3978117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D34391-181F-49ED-B80D-3011DDEAF7C3}"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1146206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34391-181F-49ED-B80D-3011DDEAF7C3}"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308813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34391-181F-49ED-B80D-3011DDEAF7C3}"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1011729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lide 1">
  <p:cSld name="Slide 1">
    <p:spTree>
      <p:nvGrpSpPr>
        <p:cNvPr id="1" name="Shape 21"/>
        <p:cNvGrpSpPr/>
        <p:nvPr/>
      </p:nvGrpSpPr>
      <p:grpSpPr>
        <a:xfrm>
          <a:off x="0" y="0"/>
          <a:ext cx="0" cy="0"/>
          <a:chOff x="0" y="0"/>
          <a:chExt cx="0" cy="0"/>
        </a:xfrm>
      </p:grpSpPr>
      <p:sp>
        <p:nvSpPr>
          <p:cNvPr id="22" name="Google Shape;22;p2"/>
          <p:cNvSpPr txBox="1">
            <a:spLocks noGrp="1"/>
          </p:cNvSpPr>
          <p:nvPr>
            <p:ph type="sldNum" idx="12"/>
          </p:nvPr>
        </p:nvSpPr>
        <p:spPr>
          <a:xfrm>
            <a:off x="11096625" y="6294439"/>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34391-181F-49ED-B80D-3011DDEAF7C3}"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4110550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D34391-181F-49ED-B80D-3011DDEAF7C3}"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3839178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D34391-181F-49ED-B80D-3011DDEAF7C3}" type="datetimeFigureOut">
              <a:rPr lang="en-US" smtClean="0"/>
              <a:pPr/>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6259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D34391-181F-49ED-B80D-3011DDEAF7C3}" type="datetimeFigureOut">
              <a:rPr lang="en-US" smtClean="0"/>
              <a:pPr/>
              <a:t>31/3/2025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405506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D34391-181F-49ED-B80D-3011DDEAF7C3}" type="datetimeFigureOut">
              <a:rPr lang="en-US" smtClean="0"/>
              <a:pPr/>
              <a:t>31/3/2025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283178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D34391-181F-49ED-B80D-3011DDEAF7C3}" type="datetimeFigureOut">
              <a:rPr lang="en-US" smtClean="0"/>
              <a:pPr/>
              <a:t>31/3/2025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3563214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D34391-181F-49ED-B80D-3011DDEAF7C3}" type="datetimeFigureOut">
              <a:rPr lang="en-US" smtClean="0"/>
              <a:pPr/>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411048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D34391-181F-49ED-B80D-3011DDEAF7C3}" type="datetimeFigureOut">
              <a:rPr lang="en-US" smtClean="0"/>
              <a:pPr/>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86555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34391-181F-49ED-B80D-3011DDEAF7C3}" type="datetimeFigureOut">
              <a:rPr lang="en-US" smtClean="0"/>
              <a:pPr/>
              <a:t>31/3/2025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BE04B-A3DF-4157-ACCA-29AFFA06B653}" type="slidenum">
              <a:rPr lang="en-US" smtClean="0"/>
              <a:pPr/>
              <a:t>‹#›</a:t>
            </a:fld>
            <a:endParaRPr lang="en-US"/>
          </a:p>
        </p:txBody>
      </p:sp>
    </p:spTree>
    <p:extLst>
      <p:ext uri="{BB962C8B-B14F-4D97-AF65-F5344CB8AC3E}">
        <p14:creationId xmlns:p14="http://schemas.microsoft.com/office/powerpoint/2010/main" val="684424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gi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L_R_69SOtps"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s://www.youtube.com/watch?v=KyomLgXWpeM"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ChangeAspect="1"/>
          </p:cNvGraphicFramePr>
          <p:nvPr>
            <p:extLst>
              <p:ext uri="{D42A27DB-BD31-4B8C-83A1-F6EECF244321}">
                <p14:modId xmlns:p14="http://schemas.microsoft.com/office/powerpoint/2010/main" val="274233912"/>
              </p:ext>
            </p:extLst>
          </p:nvPr>
        </p:nvGraphicFramePr>
        <p:xfrm>
          <a:off x="91441" y="3825702"/>
          <a:ext cx="2468812" cy="2863822"/>
        </p:xfrm>
        <a:graphic>
          <a:graphicData uri="http://schemas.openxmlformats.org/presentationml/2006/ole">
            <mc:AlternateContent xmlns:mc="http://schemas.openxmlformats.org/markup-compatibility/2006">
              <mc:Choice xmlns:v="urn:schemas-microsoft-com:vml" Requires="v">
                <p:oleObj spid="_x0000_s1057" name="Clip" r:id="rId3" imgW="1060704" imgH="1335024" progId="">
                  <p:embed/>
                </p:oleObj>
              </mc:Choice>
              <mc:Fallback>
                <p:oleObj name="Clip" r:id="rId3" imgW="1060704" imgH="1335024" progId="">
                  <p:embed/>
                  <p:pic>
                    <p:nvPicPr>
                      <p:cNvPr id="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1" y="3825702"/>
                        <a:ext cx="2468812" cy="28638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2" descr="flowe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5948" y="4059936"/>
            <a:ext cx="3993211" cy="215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459776" y="428054"/>
            <a:ext cx="8321040" cy="313932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scene3d>
              <a:camera prst="perspectiveRelaxedModerately"/>
              <a:lightRig rig="threePt" dir="t"/>
            </a:scene3d>
          </a:bodyPr>
          <a:lstStyle/>
          <a:p>
            <a:pPr algn="ctr"/>
            <a:endParaRPr lang="en-US" sz="6600" b="1" dirty="0" smtClean="0">
              <a:ln w="9525">
                <a:solidFill>
                  <a:schemeClr val="bg1"/>
                </a:solidFill>
                <a:prstDash val="solid"/>
              </a:ln>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6600" b="1" dirty="0" smtClean="0">
                <a:ln w="9525">
                  <a:solidFill>
                    <a:schemeClr val="bg1"/>
                  </a:solidFill>
                  <a:prstDash val="solid"/>
                </a:ln>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37 SINH SẢN Ở SINH VẬT</a:t>
            </a:r>
            <a:endParaRPr lang="en-US" sz="6600" b="1" dirty="0">
              <a:ln w="9525">
                <a:solidFill>
                  <a:schemeClr val="bg1"/>
                </a:solidFill>
                <a:prstDash val="solid"/>
              </a:ln>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682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76600" y="160132"/>
            <a:ext cx="5422900"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347216" y="1613839"/>
            <a:ext cx="8317992" cy="461665"/>
          </a:xfrm>
          <a:prstGeom prst="rect">
            <a:avLst/>
          </a:prstGeom>
        </p:spPr>
        <p:txBody>
          <a:bodyPr wrap="square">
            <a:spAutoFit/>
          </a:bodyPr>
          <a:lstStyle/>
          <a:p>
            <a:r>
              <a:rPr lang="vi-VN" sz="2400" smtClean="0">
                <a:solidFill>
                  <a:srgbClr val="FF0000"/>
                </a:solidFill>
              </a:rPr>
              <a:t>Quan sát Hình 37.2 và 37.5, hãy hoàn thành bảng sau:</a:t>
            </a:r>
          </a:p>
        </p:txBody>
      </p:sp>
      <p:graphicFrame>
        <p:nvGraphicFramePr>
          <p:cNvPr id="8" name="Table 7"/>
          <p:cNvGraphicFramePr>
            <a:graphicFrameLocks noGrp="1"/>
          </p:cNvGraphicFramePr>
          <p:nvPr>
            <p:extLst>
              <p:ext uri="{D42A27DB-BD31-4B8C-83A1-F6EECF244321}">
                <p14:modId xmlns:p14="http://schemas.microsoft.com/office/powerpoint/2010/main" val="679245524"/>
              </p:ext>
            </p:extLst>
          </p:nvPr>
        </p:nvGraphicFramePr>
        <p:xfrm>
          <a:off x="774700" y="2172508"/>
          <a:ext cx="10172700" cy="3642500"/>
        </p:xfrm>
        <a:graphic>
          <a:graphicData uri="http://schemas.openxmlformats.org/drawingml/2006/table">
            <a:tbl>
              <a:tblPr firstRow="1" firstCol="1" bandRow="1">
                <a:tableStyleId>{5C22544A-7EE6-4342-B048-85BDC9FD1C3A}</a:tableStyleId>
              </a:tblPr>
              <a:tblGrid>
                <a:gridCol w="2412022">
                  <a:extLst>
                    <a:ext uri="{9D8B030D-6E8A-4147-A177-3AD203B41FA5}">
                      <a16:colId xmlns:a16="http://schemas.microsoft.com/office/drawing/2014/main" val="3945958271"/>
                    </a:ext>
                  </a:extLst>
                </a:gridCol>
                <a:gridCol w="7760678">
                  <a:extLst>
                    <a:ext uri="{9D8B030D-6E8A-4147-A177-3AD203B41FA5}">
                      <a16:colId xmlns:a16="http://schemas.microsoft.com/office/drawing/2014/main" val="2809432103"/>
                    </a:ext>
                  </a:extLst>
                </a:gridCol>
              </a:tblGrid>
              <a:tr h="762868">
                <a:tc>
                  <a:txBody>
                    <a:bodyPr/>
                    <a:lstStyle/>
                    <a:p>
                      <a:pPr algn="ctr"/>
                      <a:r>
                        <a:rPr lang="vi-VN" sz="2400" b="1">
                          <a:solidFill>
                            <a:srgbClr val="FF0000"/>
                          </a:solidFill>
                          <a:latin typeface="+mn-lt"/>
                        </a:rPr>
                        <a:t>Đại diện</a:t>
                      </a:r>
                      <a:endParaRPr lang="vi-VN" sz="2400">
                        <a:solidFill>
                          <a:srgbClr val="FF0000"/>
                        </a:solidFill>
                        <a:latin typeface="+mn-lt"/>
                      </a:endParaRPr>
                    </a:p>
                  </a:txBody>
                  <a:tcPr marL="47625" marR="47625" marT="47625" marB="47625" anchor="ctr">
                    <a:solidFill>
                      <a:schemeClr val="accent1">
                        <a:lumMod val="20000"/>
                        <a:lumOff val="80000"/>
                      </a:schemeClr>
                    </a:solidFill>
                  </a:tcPr>
                </a:tc>
                <a:tc>
                  <a:txBody>
                    <a:bodyPr/>
                    <a:lstStyle/>
                    <a:p>
                      <a:pPr algn="ctr"/>
                      <a:r>
                        <a:rPr lang="vi-VN" sz="2400" b="1">
                          <a:solidFill>
                            <a:srgbClr val="FF0000"/>
                          </a:solidFill>
                          <a:latin typeface="+mn-lt"/>
                        </a:rPr>
                        <a:t>Cây con phát triển từ bộ phận nào của cây?</a:t>
                      </a:r>
                      <a:endParaRPr lang="vi-VN" sz="2400">
                        <a:solidFill>
                          <a:srgbClr val="FF0000"/>
                        </a:solidFill>
                        <a:latin typeface="+mn-lt"/>
                      </a:endParaRPr>
                    </a:p>
                  </a:txBody>
                  <a:tcPr marL="47625" marR="47625" marT="47625" marB="47625" anchor="ctr">
                    <a:solidFill>
                      <a:schemeClr val="accent1">
                        <a:lumMod val="20000"/>
                        <a:lumOff val="80000"/>
                      </a:schemeClr>
                    </a:solidFill>
                  </a:tcPr>
                </a:tc>
                <a:extLst>
                  <a:ext uri="{0D108BD9-81ED-4DB2-BD59-A6C34878D82A}">
                    <a16:rowId xmlns:a16="http://schemas.microsoft.com/office/drawing/2014/main" val="4173642532"/>
                  </a:ext>
                </a:extLst>
              </a:tr>
              <a:tr h="587432">
                <a:tc>
                  <a:txBody>
                    <a:bodyPr/>
                    <a:lstStyle/>
                    <a:p>
                      <a:pPr algn="l"/>
                      <a:r>
                        <a:rPr lang="vi-VN" sz="2400" b="1">
                          <a:solidFill>
                            <a:srgbClr val="FF0000"/>
                          </a:solidFill>
                          <a:latin typeface="+mn-lt"/>
                        </a:rPr>
                        <a:t>Cây dâu tây</a:t>
                      </a:r>
                      <a:endParaRPr lang="vi-VN" sz="2400">
                        <a:solidFill>
                          <a:srgbClr val="FF0000"/>
                        </a:solidFill>
                        <a:latin typeface="+mn-lt"/>
                      </a:endParaRPr>
                    </a:p>
                  </a:txBody>
                  <a:tcPr marL="47625" marR="47625" marT="47625" marB="47625" anchor="ctr">
                    <a:solidFill>
                      <a:schemeClr val="accent1">
                        <a:lumMod val="20000"/>
                        <a:lumOff val="80000"/>
                      </a:schemeClr>
                    </a:solidFill>
                  </a:tcPr>
                </a:tc>
                <a:tc>
                  <a:txBody>
                    <a:bodyPr/>
                    <a:lstStyle/>
                    <a:p>
                      <a:pPr algn="ctr"/>
                      <a:r>
                        <a:rPr lang="vi-VN" sz="2400">
                          <a:latin typeface="+mn-lt"/>
                        </a:rPr>
                        <a:t>?</a:t>
                      </a:r>
                    </a:p>
                  </a:txBody>
                  <a:tcPr marL="47625" marR="47625" marT="47625" marB="47625" anchor="ctr">
                    <a:solidFill>
                      <a:schemeClr val="accent1">
                        <a:lumMod val="20000"/>
                        <a:lumOff val="80000"/>
                      </a:schemeClr>
                    </a:solidFill>
                  </a:tcPr>
                </a:tc>
                <a:extLst>
                  <a:ext uri="{0D108BD9-81ED-4DB2-BD59-A6C34878D82A}">
                    <a16:rowId xmlns:a16="http://schemas.microsoft.com/office/drawing/2014/main" val="2183618205"/>
                  </a:ext>
                </a:extLst>
              </a:tr>
              <a:tr h="638660">
                <a:tc>
                  <a:txBody>
                    <a:bodyPr/>
                    <a:lstStyle/>
                    <a:p>
                      <a:pPr algn="l"/>
                      <a:r>
                        <a:rPr lang="vi-VN" sz="2400" b="1">
                          <a:solidFill>
                            <a:srgbClr val="FF0000"/>
                          </a:solidFill>
                          <a:latin typeface="+mn-lt"/>
                        </a:rPr>
                        <a:t>Cây thuốc bỏng</a:t>
                      </a:r>
                      <a:endParaRPr lang="vi-VN" sz="2400">
                        <a:solidFill>
                          <a:srgbClr val="FF0000"/>
                        </a:solidFill>
                        <a:latin typeface="+mn-lt"/>
                      </a:endParaRPr>
                    </a:p>
                  </a:txBody>
                  <a:tcPr marL="47625" marR="47625" marT="47625" marB="47625" anchor="ctr">
                    <a:solidFill>
                      <a:schemeClr val="accent1">
                        <a:lumMod val="20000"/>
                        <a:lumOff val="80000"/>
                      </a:schemeClr>
                    </a:solidFill>
                  </a:tcPr>
                </a:tc>
                <a:tc>
                  <a:txBody>
                    <a:bodyPr/>
                    <a:lstStyle/>
                    <a:p>
                      <a:pPr algn="ctr"/>
                      <a:r>
                        <a:rPr lang="vi-VN" sz="2400">
                          <a:latin typeface="+mn-lt"/>
                        </a:rPr>
                        <a:t>?</a:t>
                      </a:r>
                    </a:p>
                  </a:txBody>
                  <a:tcPr marL="47625" marR="47625" marT="47625" marB="47625" anchor="ctr">
                    <a:solidFill>
                      <a:schemeClr val="accent1">
                        <a:lumMod val="20000"/>
                        <a:lumOff val="80000"/>
                      </a:schemeClr>
                    </a:solidFill>
                  </a:tcPr>
                </a:tc>
                <a:extLst>
                  <a:ext uri="{0D108BD9-81ED-4DB2-BD59-A6C34878D82A}">
                    <a16:rowId xmlns:a16="http://schemas.microsoft.com/office/drawing/2014/main" val="646782834"/>
                  </a:ext>
                </a:extLst>
              </a:tr>
              <a:tr h="587432">
                <a:tc>
                  <a:txBody>
                    <a:bodyPr/>
                    <a:lstStyle/>
                    <a:p>
                      <a:pPr algn="l"/>
                      <a:r>
                        <a:rPr lang="vi-VN" sz="2400" b="1">
                          <a:solidFill>
                            <a:srgbClr val="FF0000"/>
                          </a:solidFill>
                          <a:latin typeface="+mn-lt"/>
                        </a:rPr>
                        <a:t>Cây khoai </a:t>
                      </a:r>
                      <a:r>
                        <a:rPr lang="vi-VN" sz="2400" b="1" smtClean="0">
                          <a:solidFill>
                            <a:srgbClr val="FF0000"/>
                          </a:solidFill>
                          <a:latin typeface="+mn-lt"/>
                        </a:rPr>
                        <a:t>lang</a:t>
                      </a:r>
                    </a:p>
                    <a:p>
                      <a:pPr algn="l"/>
                      <a:endParaRPr lang="vi-VN" sz="2400">
                        <a:solidFill>
                          <a:srgbClr val="FF0000"/>
                        </a:solidFill>
                        <a:latin typeface="+mn-lt"/>
                      </a:endParaRPr>
                    </a:p>
                  </a:txBody>
                  <a:tcPr marL="47625" marR="47625" marT="47625" marB="47625" anchor="ctr">
                    <a:solidFill>
                      <a:schemeClr val="accent1">
                        <a:lumMod val="20000"/>
                        <a:lumOff val="80000"/>
                      </a:schemeClr>
                    </a:solidFill>
                  </a:tcPr>
                </a:tc>
                <a:tc>
                  <a:txBody>
                    <a:bodyPr/>
                    <a:lstStyle/>
                    <a:p>
                      <a:pPr algn="ctr"/>
                      <a:r>
                        <a:rPr lang="vi-VN" sz="2400">
                          <a:latin typeface="+mn-lt"/>
                        </a:rPr>
                        <a:t>?</a:t>
                      </a:r>
                    </a:p>
                  </a:txBody>
                  <a:tcPr marL="47625" marR="47625" marT="47625" marB="47625" anchor="ctr">
                    <a:solidFill>
                      <a:schemeClr val="accent1">
                        <a:lumMod val="20000"/>
                        <a:lumOff val="80000"/>
                      </a:schemeClr>
                    </a:solidFill>
                  </a:tcPr>
                </a:tc>
                <a:extLst>
                  <a:ext uri="{0D108BD9-81ED-4DB2-BD59-A6C34878D82A}">
                    <a16:rowId xmlns:a16="http://schemas.microsoft.com/office/drawing/2014/main" val="986266108"/>
                  </a:ext>
                </a:extLst>
              </a:tr>
              <a:tr h="587432">
                <a:tc>
                  <a:txBody>
                    <a:bodyPr/>
                    <a:lstStyle/>
                    <a:p>
                      <a:pPr algn="l"/>
                      <a:r>
                        <a:rPr lang="vi-VN" sz="2400" b="1">
                          <a:solidFill>
                            <a:srgbClr val="FF0000"/>
                          </a:solidFill>
                          <a:latin typeface="+mn-lt"/>
                        </a:rPr>
                        <a:t>Cây </a:t>
                      </a:r>
                      <a:r>
                        <a:rPr lang="vi-VN" sz="2400" b="1" smtClean="0">
                          <a:solidFill>
                            <a:srgbClr val="FF0000"/>
                          </a:solidFill>
                          <a:latin typeface="+mn-lt"/>
                        </a:rPr>
                        <a:t>nghệ</a:t>
                      </a:r>
                    </a:p>
                    <a:p>
                      <a:pPr algn="l"/>
                      <a:endParaRPr lang="vi-VN" sz="2400">
                        <a:solidFill>
                          <a:srgbClr val="FF0000"/>
                        </a:solidFill>
                        <a:latin typeface="+mn-lt"/>
                      </a:endParaRPr>
                    </a:p>
                  </a:txBody>
                  <a:tcPr marL="47625" marR="47625" marT="47625" marB="47625" anchor="ctr">
                    <a:solidFill>
                      <a:schemeClr val="accent1">
                        <a:lumMod val="20000"/>
                        <a:lumOff val="80000"/>
                      </a:schemeClr>
                    </a:solidFill>
                  </a:tcPr>
                </a:tc>
                <a:tc>
                  <a:txBody>
                    <a:bodyPr/>
                    <a:lstStyle/>
                    <a:p>
                      <a:pPr algn="ctr"/>
                      <a:r>
                        <a:rPr lang="vi-VN" sz="2400">
                          <a:latin typeface="+mn-lt"/>
                        </a:rPr>
                        <a:t>?</a:t>
                      </a:r>
                    </a:p>
                  </a:txBody>
                  <a:tcPr marL="47625" marR="47625" marT="47625" marB="47625" anchor="ctr">
                    <a:solidFill>
                      <a:schemeClr val="accent1">
                        <a:lumMod val="20000"/>
                        <a:lumOff val="80000"/>
                      </a:schemeClr>
                    </a:solidFill>
                  </a:tcPr>
                </a:tc>
                <a:extLst>
                  <a:ext uri="{0D108BD9-81ED-4DB2-BD59-A6C34878D82A}">
                    <a16:rowId xmlns:a16="http://schemas.microsoft.com/office/drawing/2014/main" val="2765752631"/>
                  </a:ext>
                </a:extLst>
              </a:tr>
            </a:tbl>
          </a:graphicData>
        </a:graphic>
      </p:graphicFrame>
      <p:sp>
        <p:nvSpPr>
          <p:cNvPr id="5" name="TextBox 4"/>
          <p:cNvSpPr txBox="1"/>
          <p:nvPr/>
        </p:nvSpPr>
        <p:spPr>
          <a:xfrm>
            <a:off x="3213100" y="3060700"/>
            <a:ext cx="7441461" cy="430887"/>
          </a:xfrm>
          <a:prstGeom prst="rect">
            <a:avLst/>
          </a:prstGeom>
          <a:solidFill>
            <a:schemeClr val="accent1">
              <a:lumMod val="20000"/>
              <a:lumOff val="80000"/>
            </a:schemeClr>
          </a:solidFill>
        </p:spPr>
        <p:txBody>
          <a:bodyPr wrap="none" rtlCol="0">
            <a:spAutoFit/>
          </a:bodyPr>
          <a:lstStyle/>
          <a:p>
            <a:r>
              <a:rPr lang="vi-VN" sz="2200" smtClean="0">
                <a:solidFill>
                  <a:schemeClr val="accent5">
                    <a:lumMod val="50000"/>
                  </a:schemeClr>
                </a:solidFill>
              </a:rPr>
              <a:t>Thân cây (thân bò), trên vị trí thân đã xuất hiện chồi mầm.</a:t>
            </a:r>
            <a:endParaRPr lang="vi-VN" sz="2200">
              <a:solidFill>
                <a:schemeClr val="accent5">
                  <a:lumMod val="50000"/>
                </a:schemeClr>
              </a:solidFill>
            </a:endParaRPr>
          </a:p>
        </p:txBody>
      </p:sp>
      <p:sp>
        <p:nvSpPr>
          <p:cNvPr id="9" name="TextBox 8"/>
          <p:cNvSpPr txBox="1"/>
          <p:nvPr/>
        </p:nvSpPr>
        <p:spPr>
          <a:xfrm>
            <a:off x="3213100" y="3632200"/>
            <a:ext cx="7183377" cy="430887"/>
          </a:xfrm>
          <a:prstGeom prst="rect">
            <a:avLst/>
          </a:prstGeom>
          <a:solidFill>
            <a:schemeClr val="accent1">
              <a:lumMod val="20000"/>
              <a:lumOff val="80000"/>
            </a:schemeClr>
          </a:solidFill>
        </p:spPr>
        <p:txBody>
          <a:bodyPr wrap="none" rtlCol="0">
            <a:spAutoFit/>
          </a:bodyPr>
          <a:lstStyle/>
          <a:p>
            <a:r>
              <a:rPr lang="vi-VN" sz="2200" smtClean="0">
                <a:solidFill>
                  <a:schemeClr val="accent5">
                    <a:lumMod val="50000"/>
                  </a:schemeClr>
                </a:solidFill>
              </a:rPr>
              <a:t>Lá: từ lá của cây mẹ xuất hiện các rễ cây con và lá mới.</a:t>
            </a:r>
            <a:endParaRPr lang="vi-VN" sz="2200">
              <a:solidFill>
                <a:schemeClr val="accent5">
                  <a:lumMod val="50000"/>
                </a:schemeClr>
              </a:solidFill>
            </a:endParaRPr>
          </a:p>
        </p:txBody>
      </p:sp>
      <p:sp>
        <p:nvSpPr>
          <p:cNvPr id="10" name="TextBox 9"/>
          <p:cNvSpPr txBox="1"/>
          <p:nvPr/>
        </p:nvSpPr>
        <p:spPr>
          <a:xfrm>
            <a:off x="3213100" y="4178300"/>
            <a:ext cx="7658100" cy="769441"/>
          </a:xfrm>
          <a:prstGeom prst="rect">
            <a:avLst/>
          </a:prstGeom>
          <a:solidFill>
            <a:schemeClr val="accent1">
              <a:lumMod val="20000"/>
              <a:lumOff val="80000"/>
            </a:schemeClr>
          </a:solidFill>
        </p:spPr>
        <p:txBody>
          <a:bodyPr wrap="square" rtlCol="0">
            <a:spAutoFit/>
          </a:bodyPr>
          <a:lstStyle/>
          <a:p>
            <a:r>
              <a:rPr lang="vi-VN" sz="2200" smtClean="0">
                <a:solidFill>
                  <a:schemeClr val="accent5">
                    <a:lumMod val="50000"/>
                  </a:schemeClr>
                </a:solidFill>
              </a:rPr>
              <a:t>Rễ (rễ củ): trên mỗi củ khoai lang có nhiều chồi mầm, mỗi chồi mầm đều có khả năng hình thành cây con.</a:t>
            </a:r>
            <a:endParaRPr lang="vi-VN" sz="2200">
              <a:solidFill>
                <a:schemeClr val="accent5">
                  <a:lumMod val="50000"/>
                </a:schemeClr>
              </a:solidFill>
            </a:endParaRPr>
          </a:p>
        </p:txBody>
      </p:sp>
      <p:sp>
        <p:nvSpPr>
          <p:cNvPr id="11" name="TextBox 10"/>
          <p:cNvSpPr txBox="1"/>
          <p:nvPr/>
        </p:nvSpPr>
        <p:spPr>
          <a:xfrm>
            <a:off x="3200400" y="5041900"/>
            <a:ext cx="7632700" cy="769441"/>
          </a:xfrm>
          <a:prstGeom prst="rect">
            <a:avLst/>
          </a:prstGeom>
          <a:solidFill>
            <a:schemeClr val="accent1">
              <a:lumMod val="20000"/>
              <a:lumOff val="80000"/>
            </a:schemeClr>
          </a:solidFill>
        </p:spPr>
        <p:txBody>
          <a:bodyPr wrap="square" rtlCol="0">
            <a:spAutoFit/>
          </a:bodyPr>
          <a:lstStyle/>
          <a:p>
            <a:r>
              <a:rPr lang="vi-VN" sz="2200" smtClean="0">
                <a:solidFill>
                  <a:schemeClr val="accent5">
                    <a:lumMod val="50000"/>
                  </a:schemeClr>
                </a:solidFill>
              </a:rPr>
              <a:t>Thân (thân củ): trên mỗi chồi mầm của thân củ nghệ đều có khả năng hình thành nên cây con.</a:t>
            </a:r>
            <a:endParaRPr lang="vi-VN" sz="2200">
              <a:solidFill>
                <a:schemeClr val="accent5">
                  <a:lumMod val="50000"/>
                </a:schemeClr>
              </a:solidFill>
            </a:endParaRPr>
          </a:p>
        </p:txBody>
      </p:sp>
      <p:sp>
        <p:nvSpPr>
          <p:cNvPr id="12" name="TextBox 11"/>
          <p:cNvSpPr txBox="1"/>
          <p:nvPr/>
        </p:nvSpPr>
        <p:spPr>
          <a:xfrm>
            <a:off x="558800" y="1016000"/>
            <a:ext cx="7337265" cy="461665"/>
          </a:xfrm>
          <a:prstGeom prst="rect">
            <a:avLst/>
          </a:prstGeom>
          <a:solidFill>
            <a:schemeClr val="accent4">
              <a:lumMod val="40000"/>
              <a:lumOff val="60000"/>
            </a:schemeClr>
          </a:solidFill>
        </p:spPr>
        <p:txBody>
          <a:bodyPr wrap="none" rtlCol="0">
            <a:spAutoFit/>
          </a:bodyPr>
          <a:lstStyle/>
          <a:p>
            <a:r>
              <a:rPr lang="vi-VN" sz="2400" b="1" smtClean="0"/>
              <a:t>2. Các hình thức sinh sản sinh dưỡng ở thực vật</a:t>
            </a:r>
            <a:endParaRPr lang="vi-VN" sz="2400" b="1"/>
          </a:p>
        </p:txBody>
      </p:sp>
    </p:spTree>
    <p:extLst>
      <p:ext uri="{BB962C8B-B14F-4D97-AF65-F5344CB8AC3E}">
        <p14:creationId xmlns:p14="http://schemas.microsoft.com/office/powerpoint/2010/main" val="376824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23100" y="1903907"/>
            <a:ext cx="4343400" cy="1569660"/>
          </a:xfrm>
          <a:prstGeom prst="rect">
            <a:avLst/>
          </a:prstGeom>
        </p:spPr>
        <p:txBody>
          <a:bodyPr wrap="square">
            <a:spAutoFit/>
          </a:bodyPr>
          <a:lstStyle/>
          <a:p>
            <a:r>
              <a:rPr lang="en-US" sz="2400" dirty="0" err="1">
                <a:solidFill>
                  <a:srgbClr val="FF0000"/>
                </a:solidFill>
                <a:latin typeface="Arial" pitchFamily="34" charset="0"/>
                <a:ea typeface="Arial" panose="020B0604020202020204" pitchFamily="34" charset="0"/>
                <a:cs typeface="Arial" pitchFamily="34" charset="0"/>
              </a:rPr>
              <a:t>Em</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smtClean="0">
                <a:solidFill>
                  <a:srgbClr val="FF0000"/>
                </a:solidFill>
                <a:latin typeface="Arial" pitchFamily="34" charset="0"/>
                <a:ea typeface="Arial" panose="020B0604020202020204" pitchFamily="34" charset="0"/>
                <a:cs typeface="Arial" pitchFamily="34" charset="0"/>
              </a:rPr>
              <a:t>có</a:t>
            </a:r>
            <a:r>
              <a:rPr lang="en-US" sz="2400" dirty="0" smtClean="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nhận</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xét</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về</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đặc</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điểm</a:t>
            </a:r>
            <a:r>
              <a:rPr lang="en-US" sz="2400" dirty="0">
                <a:solidFill>
                  <a:srgbClr val="FF0000"/>
                </a:solidFill>
                <a:latin typeface="Arial" pitchFamily="34" charset="0"/>
                <a:ea typeface="Arial" panose="020B0604020202020204" pitchFamily="34" charset="0"/>
                <a:cs typeface="Arial" pitchFamily="34" charset="0"/>
              </a:rPr>
              <a:t> </a:t>
            </a:r>
            <a:r>
              <a:rPr lang="en-US" sz="2400" err="1">
                <a:solidFill>
                  <a:srgbClr val="FF0000"/>
                </a:solidFill>
                <a:latin typeface="Arial" pitchFamily="34" charset="0"/>
                <a:ea typeface="Arial" panose="020B0604020202020204" pitchFamily="34" charset="0"/>
                <a:cs typeface="Arial" pitchFamily="34" charset="0"/>
              </a:rPr>
              <a:t>và</a:t>
            </a:r>
            <a:r>
              <a:rPr lang="en-US" sz="2400">
                <a:solidFill>
                  <a:srgbClr val="FF0000"/>
                </a:solidFill>
                <a:latin typeface="Arial" pitchFamily="34" charset="0"/>
                <a:ea typeface="Arial" panose="020B0604020202020204" pitchFamily="34" charset="0"/>
                <a:cs typeface="Arial" pitchFamily="34" charset="0"/>
              </a:rPr>
              <a:t> </a:t>
            </a:r>
            <a:r>
              <a:rPr lang="en-US" sz="2400" smtClean="0">
                <a:solidFill>
                  <a:srgbClr val="FF0000"/>
                </a:solidFill>
                <a:latin typeface="Arial" pitchFamily="34" charset="0"/>
                <a:ea typeface="Arial" panose="020B0604020202020204" pitchFamily="34" charset="0"/>
                <a:cs typeface="Arial" pitchFamily="34" charset="0"/>
              </a:rPr>
              <a:t>số </a:t>
            </a:r>
            <a:r>
              <a:rPr lang="en-US" sz="2400" dirty="0" err="1">
                <a:solidFill>
                  <a:srgbClr val="FF0000"/>
                </a:solidFill>
                <a:latin typeface="Arial" pitchFamily="34" charset="0"/>
                <a:ea typeface="Arial" panose="020B0604020202020204" pitchFamily="34" charset="0"/>
                <a:cs typeface="Arial" pitchFamily="34" charset="0"/>
              </a:rPr>
              <a:t>lượng</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cây</a:t>
            </a:r>
            <a:r>
              <a:rPr lang="en-US" sz="2400" dirty="0">
                <a:solidFill>
                  <a:srgbClr val="FF0000"/>
                </a:solidFill>
                <a:latin typeface="Arial" pitchFamily="34" charset="0"/>
                <a:ea typeface="Arial" panose="020B0604020202020204" pitchFamily="34" charset="0"/>
                <a:cs typeface="Arial" pitchFamily="34" charset="0"/>
              </a:rPr>
              <a:t> con </a:t>
            </a:r>
            <a:r>
              <a:rPr lang="en-US" sz="2400" dirty="0" err="1">
                <a:solidFill>
                  <a:srgbClr val="FF0000"/>
                </a:solidFill>
                <a:latin typeface="Arial" pitchFamily="34" charset="0"/>
                <a:ea typeface="Arial" panose="020B0604020202020204" pitchFamily="34" charset="0"/>
                <a:cs typeface="Arial" pitchFamily="34" charset="0"/>
              </a:rPr>
              <a:t>trong</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Hình</a:t>
            </a:r>
            <a:r>
              <a:rPr lang="en-US" sz="2400" dirty="0">
                <a:solidFill>
                  <a:srgbClr val="FF0000"/>
                </a:solidFill>
                <a:latin typeface="Arial" pitchFamily="34" charset="0"/>
                <a:ea typeface="Arial" panose="020B0604020202020204" pitchFamily="34" charset="0"/>
                <a:cs typeface="Arial" pitchFamily="34" charset="0"/>
              </a:rPr>
              <a:t> 37.5 </a:t>
            </a:r>
            <a:r>
              <a:rPr lang="en-US" sz="2400" dirty="0" err="1">
                <a:solidFill>
                  <a:srgbClr val="FF0000"/>
                </a:solidFill>
                <a:latin typeface="Arial" pitchFamily="34" charset="0"/>
                <a:ea typeface="Arial" panose="020B0604020202020204" pitchFamily="34" charset="0"/>
                <a:cs typeface="Arial" pitchFamily="34" charset="0"/>
              </a:rPr>
              <a:t>và</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nêu</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vai</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trò</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của</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sinh</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sản</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vô</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tính</a:t>
            </a:r>
            <a:endParaRPr lang="en-US" sz="2400" dirty="0">
              <a:solidFill>
                <a:srgbClr val="FF0000"/>
              </a:solidFill>
              <a:latin typeface="Arial" pitchFamily="34" charset="0"/>
              <a:cs typeface="Arial" pitchFamily="34" charset="0"/>
            </a:endParaRPr>
          </a:p>
        </p:txBody>
      </p:sp>
      <p:sp>
        <p:nvSpPr>
          <p:cNvPr id="6" name="Rectangle 5"/>
          <p:cNvSpPr/>
          <p:nvPr/>
        </p:nvSpPr>
        <p:spPr>
          <a:xfrm>
            <a:off x="3327400" y="0"/>
            <a:ext cx="5461000"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566164" y="4855167"/>
            <a:ext cx="9889236" cy="2074927"/>
          </a:xfrm>
          <a:prstGeom prst="rect">
            <a:avLst/>
          </a:prstGeom>
        </p:spPr>
        <p:txBody>
          <a:bodyPr wrap="square">
            <a:spAutoFit/>
          </a:bodyPr>
          <a:lstStyle/>
          <a:p>
            <a:pPr indent="254000" algn="just">
              <a:lnSpc>
                <a:spcPct val="129000"/>
              </a:lnSpc>
              <a:spcAft>
                <a:spcPts val="600"/>
              </a:spcAft>
              <a:tabLst>
                <a:tab pos="515620" algn="l"/>
              </a:tabLst>
            </a:pPr>
            <a:r>
              <a:rPr lang="vi-VN" sz="2400" smtClean="0">
                <a:solidFill>
                  <a:schemeClr val="accent5">
                    <a:lumMod val="50000"/>
                  </a:schemeClr>
                </a:solidFill>
              </a:rPr>
              <a:t>Cây con được tạo ra từ các bộ phận như rễ, thân, lá của cây.</a:t>
            </a:r>
          </a:p>
          <a:p>
            <a:pPr indent="254000" algn="just">
              <a:lnSpc>
                <a:spcPct val="129000"/>
              </a:lnSpc>
              <a:spcAft>
                <a:spcPts val="600"/>
              </a:spcAft>
              <a:tabLst>
                <a:tab pos="515620" algn="l"/>
              </a:tabLst>
            </a:pPr>
            <a:r>
              <a:rPr lang="vi-VN" sz="2400" smtClean="0">
                <a:solidFill>
                  <a:schemeClr val="accent5">
                    <a:lumMod val="50000"/>
                  </a:schemeClr>
                </a:solidFill>
                <a:ea typeface="Segoe UI" panose="020B0502040204020203" pitchFamily="34" charset="0"/>
              </a:rPr>
              <a:t>Cây </a:t>
            </a:r>
            <a:r>
              <a:rPr lang="vi-VN" sz="2400" dirty="0">
                <a:solidFill>
                  <a:schemeClr val="accent5">
                    <a:lumMod val="50000"/>
                  </a:schemeClr>
                </a:solidFill>
                <a:ea typeface="Segoe UI" panose="020B0502040204020203" pitchFamily="34" charset="0"/>
              </a:rPr>
              <a:t>con mới hình </a:t>
            </a:r>
            <a:r>
              <a:rPr lang="vi-VN" sz="2400">
                <a:solidFill>
                  <a:schemeClr val="accent5">
                    <a:lumMod val="50000"/>
                  </a:schemeClr>
                </a:solidFill>
                <a:ea typeface="Segoe UI" panose="020B0502040204020203" pitchFamily="34" charset="0"/>
              </a:rPr>
              <a:t>thành </a:t>
            </a:r>
            <a:r>
              <a:rPr lang="vi-VN" sz="2400" smtClean="0">
                <a:solidFill>
                  <a:schemeClr val="accent5">
                    <a:lumMod val="50000"/>
                  </a:schemeClr>
                </a:solidFill>
                <a:ea typeface="Segoe UI" panose="020B0502040204020203" pitchFamily="34" charset="0"/>
              </a:rPr>
              <a:t>giống </a:t>
            </a:r>
            <a:r>
              <a:rPr lang="vi-VN" sz="2400" dirty="0">
                <a:solidFill>
                  <a:schemeClr val="accent5">
                    <a:lumMod val="50000"/>
                  </a:schemeClr>
                </a:solidFill>
                <a:ea typeface="Segoe UI" panose="020B0502040204020203" pitchFamily="34" charset="0"/>
              </a:rPr>
              <a:t>với cây ban đầu, số lượng cây mới tạo thành nhiều, tuỳ thuộc vào </a:t>
            </a:r>
            <a:r>
              <a:rPr lang="vi-VN" sz="2400">
                <a:solidFill>
                  <a:schemeClr val="accent5">
                    <a:lumMod val="50000"/>
                  </a:schemeClr>
                </a:solidFill>
                <a:ea typeface="Segoe UI" panose="020B0502040204020203" pitchFamily="34" charset="0"/>
              </a:rPr>
              <a:t>các </a:t>
            </a:r>
            <a:r>
              <a:rPr lang="vi-VN" sz="2400" smtClean="0">
                <a:solidFill>
                  <a:schemeClr val="accent5">
                    <a:lumMod val="50000"/>
                  </a:schemeClr>
                </a:solidFill>
                <a:ea typeface="Segoe UI" panose="020B0502040204020203" pitchFamily="34" charset="0"/>
              </a:rPr>
              <a:t>chồi mầm </a:t>
            </a:r>
            <a:r>
              <a:rPr lang="vi-VN" sz="2400" dirty="0">
                <a:solidFill>
                  <a:schemeClr val="accent5">
                    <a:lumMod val="50000"/>
                  </a:schemeClr>
                </a:solidFill>
                <a:ea typeface="Segoe UI" panose="020B0502040204020203" pitchFamily="34" charset="0"/>
              </a:rPr>
              <a:t>hình thành nên các bộ phận của cây </a:t>
            </a:r>
            <a:r>
              <a:rPr lang="vi-VN" sz="2400">
                <a:solidFill>
                  <a:schemeClr val="accent5">
                    <a:lumMod val="50000"/>
                  </a:schemeClr>
                </a:solidFill>
                <a:ea typeface="Segoe UI" panose="020B0502040204020203" pitchFamily="34" charset="0"/>
              </a:rPr>
              <a:t>ban </a:t>
            </a:r>
            <a:r>
              <a:rPr lang="vi-VN" sz="2400" smtClean="0">
                <a:solidFill>
                  <a:schemeClr val="accent5">
                    <a:lumMod val="50000"/>
                  </a:schemeClr>
                </a:solidFill>
                <a:ea typeface="Segoe UI" panose="020B0502040204020203" pitchFamily="34" charset="0"/>
              </a:rPr>
              <a:t>đầu</a:t>
            </a:r>
            <a:r>
              <a:rPr lang="vi-VN" sz="2400" dirty="0">
                <a:solidFill>
                  <a:schemeClr val="accent5">
                    <a:lumMod val="50000"/>
                  </a:schemeClr>
                </a:solidFill>
                <a:ea typeface="Segoe UI" panose="020B0502040204020203" pitchFamily="34" charset="0"/>
              </a:rPr>
              <a:t>.</a:t>
            </a:r>
            <a:endParaRPr lang="en-US" sz="2400" dirty="0">
              <a:solidFill>
                <a:schemeClr val="accent5">
                  <a:lumMod val="50000"/>
                </a:schemeClr>
              </a:solidFill>
              <a:effectLst/>
              <a:ea typeface="Segoe UI" panose="020B0502040204020203" pitchFamily="34" charset="0"/>
            </a:endParaRPr>
          </a:p>
        </p:txBody>
      </p:sp>
      <p:sp>
        <p:nvSpPr>
          <p:cNvPr id="9" name="Right Arrow 8"/>
          <p:cNvSpPr/>
          <p:nvPr/>
        </p:nvSpPr>
        <p:spPr>
          <a:xfrm>
            <a:off x="393192" y="5079999"/>
            <a:ext cx="775208" cy="8446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Hình 37.5"/>
          <p:cNvPicPr>
            <a:picLocks noChangeAspect="1" noChangeArrowheads="1"/>
          </p:cNvPicPr>
          <p:nvPr/>
        </p:nvPicPr>
        <p:blipFill>
          <a:blip r:embed="rId2" cstate="print"/>
          <a:srcRect/>
          <a:stretch>
            <a:fillRect/>
          </a:stretch>
        </p:blipFill>
        <p:spPr bwMode="auto">
          <a:xfrm>
            <a:off x="571500" y="1501775"/>
            <a:ext cx="5791200" cy="3425825"/>
          </a:xfrm>
          <a:prstGeom prst="rect">
            <a:avLst/>
          </a:prstGeom>
          <a:noFill/>
        </p:spPr>
      </p:pic>
      <p:sp>
        <p:nvSpPr>
          <p:cNvPr id="10" name="TextBox 9"/>
          <p:cNvSpPr txBox="1"/>
          <p:nvPr/>
        </p:nvSpPr>
        <p:spPr>
          <a:xfrm>
            <a:off x="1562101" y="4991100"/>
            <a:ext cx="9880600" cy="1569660"/>
          </a:xfrm>
          <a:prstGeom prst="rect">
            <a:avLst/>
          </a:prstGeom>
          <a:noFill/>
        </p:spPr>
        <p:txBody>
          <a:bodyPr wrap="square" rtlCol="0">
            <a:spAutoFit/>
          </a:bodyPr>
          <a:lstStyle/>
          <a:p>
            <a:r>
              <a:rPr lang="vi-VN" sz="2400" smtClean="0">
                <a:solidFill>
                  <a:srgbClr val="FF0000"/>
                </a:solidFill>
              </a:rPr>
              <a:t>- Vai trò của sinh sản vô tính:</a:t>
            </a:r>
          </a:p>
          <a:p>
            <a:r>
              <a:rPr lang="vi-VN" sz="2400" smtClean="0">
                <a:solidFill>
                  <a:srgbClr val="FF0000"/>
                </a:solidFill>
              </a:rPr>
              <a:t>+ Có thể giúp tạo ra số lượng cá thể mới trong thời gian ngắn giúp đảm bảo sự phát triển liên tục của loài.</a:t>
            </a:r>
          </a:p>
          <a:p>
            <a:r>
              <a:rPr lang="vi-VN" sz="2400" smtClean="0">
                <a:solidFill>
                  <a:srgbClr val="FF0000"/>
                </a:solidFill>
              </a:rPr>
              <a:t>+ Giúp duy trì các đặc tính của cây mẹ.</a:t>
            </a:r>
            <a:endParaRPr lang="vi-VN" sz="2400">
              <a:solidFill>
                <a:srgbClr val="FF0000"/>
              </a:solidFill>
            </a:endParaRPr>
          </a:p>
        </p:txBody>
      </p:sp>
      <p:sp>
        <p:nvSpPr>
          <p:cNvPr id="8" name="TextBox 7"/>
          <p:cNvSpPr txBox="1"/>
          <p:nvPr/>
        </p:nvSpPr>
        <p:spPr>
          <a:xfrm>
            <a:off x="558800" y="1016000"/>
            <a:ext cx="7337265" cy="461665"/>
          </a:xfrm>
          <a:prstGeom prst="rect">
            <a:avLst/>
          </a:prstGeom>
          <a:solidFill>
            <a:schemeClr val="accent4">
              <a:lumMod val="40000"/>
              <a:lumOff val="60000"/>
            </a:schemeClr>
          </a:solidFill>
        </p:spPr>
        <p:txBody>
          <a:bodyPr wrap="none" rtlCol="0">
            <a:spAutoFit/>
          </a:bodyPr>
          <a:lstStyle/>
          <a:p>
            <a:r>
              <a:rPr lang="vi-VN" sz="2400" b="1" smtClean="0"/>
              <a:t>2. Các hình thức sinh sản sinh dưỡng ở thực vật</a:t>
            </a:r>
            <a:endParaRPr lang="vi-VN" sz="2400" b="1"/>
          </a:p>
        </p:txBody>
      </p:sp>
    </p:spTree>
    <p:extLst>
      <p:ext uri="{BB962C8B-B14F-4D97-AF65-F5344CB8AC3E}">
        <p14:creationId xmlns:p14="http://schemas.microsoft.com/office/powerpoint/2010/main" val="288094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ox(in)">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xit" presetSubtype="16" fill="hold" grpId="1"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ox(i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7400" y="134732"/>
            <a:ext cx="5511800"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30956" y="1462778"/>
            <a:ext cx="5121428" cy="584775"/>
          </a:xfrm>
          <a:prstGeom prst="rect">
            <a:avLst/>
          </a:prstGeom>
        </p:spPr>
        <p:txBody>
          <a:bodyPr wrap="square">
            <a:spAutoFit/>
          </a:bodyPr>
          <a:lstStyle/>
          <a:p>
            <a:r>
              <a:rPr lang="en-US" sz="3200" dirty="0" err="1">
                <a:solidFill>
                  <a:srgbClr val="FF0000"/>
                </a:solidFill>
                <a:latin typeface="Arial" pitchFamily="34" charset="0"/>
                <a:ea typeface="Arial" panose="020B0604020202020204" pitchFamily="34" charset="0"/>
                <a:cs typeface="Arial" pitchFamily="34" charset="0"/>
              </a:rPr>
              <a:t>S</a:t>
            </a:r>
            <a:r>
              <a:rPr lang="en-US" sz="3200" smtClean="0">
                <a:solidFill>
                  <a:srgbClr val="FF0000"/>
                </a:solidFill>
                <a:latin typeface="Arial" pitchFamily="34" charset="0"/>
                <a:ea typeface="Arial" panose="020B0604020202020204" pitchFamily="34" charset="0"/>
                <a:cs typeface="Arial" pitchFamily="34" charset="0"/>
              </a:rPr>
              <a:t>inh </a:t>
            </a:r>
            <a:r>
              <a:rPr lang="en-US" sz="3200" dirty="0" err="1">
                <a:solidFill>
                  <a:srgbClr val="FF0000"/>
                </a:solidFill>
                <a:latin typeface="Arial" pitchFamily="34" charset="0"/>
                <a:ea typeface="Arial" panose="020B0604020202020204" pitchFamily="34" charset="0"/>
                <a:cs typeface="Arial" pitchFamily="34" charset="0"/>
              </a:rPr>
              <a:t>sản</a:t>
            </a:r>
            <a:r>
              <a:rPr lang="en-US" sz="3200" dirty="0">
                <a:solidFill>
                  <a:srgbClr val="FF0000"/>
                </a:solidFill>
                <a:latin typeface="Arial" pitchFamily="34" charset="0"/>
                <a:ea typeface="Arial" panose="020B0604020202020204" pitchFamily="34" charset="0"/>
                <a:cs typeface="Arial" pitchFamily="34" charset="0"/>
              </a:rPr>
              <a:t> </a:t>
            </a:r>
            <a:r>
              <a:rPr lang="en-US" sz="3200" dirty="0" err="1">
                <a:solidFill>
                  <a:srgbClr val="FF0000"/>
                </a:solidFill>
                <a:latin typeface="Arial" pitchFamily="34" charset="0"/>
                <a:ea typeface="Arial" panose="020B0604020202020204" pitchFamily="34" charset="0"/>
                <a:cs typeface="Arial" pitchFamily="34" charset="0"/>
              </a:rPr>
              <a:t>sinh</a:t>
            </a:r>
            <a:r>
              <a:rPr lang="en-US" sz="3200" dirty="0">
                <a:solidFill>
                  <a:srgbClr val="FF0000"/>
                </a:solidFill>
                <a:latin typeface="Arial" pitchFamily="34" charset="0"/>
                <a:ea typeface="Arial" panose="020B0604020202020204" pitchFamily="34" charset="0"/>
                <a:cs typeface="Arial" pitchFamily="34" charset="0"/>
              </a:rPr>
              <a:t> </a:t>
            </a:r>
            <a:r>
              <a:rPr lang="en-US" sz="3200" dirty="0" err="1">
                <a:solidFill>
                  <a:srgbClr val="FF0000"/>
                </a:solidFill>
                <a:latin typeface="Arial" pitchFamily="34" charset="0"/>
                <a:ea typeface="Arial" panose="020B0604020202020204" pitchFamily="34" charset="0"/>
                <a:cs typeface="Arial" pitchFamily="34" charset="0"/>
              </a:rPr>
              <a:t>dưỡng</a:t>
            </a:r>
            <a:r>
              <a:rPr lang="en-US" sz="3200" dirty="0">
                <a:solidFill>
                  <a:srgbClr val="FF0000"/>
                </a:solidFill>
                <a:latin typeface="Arial" pitchFamily="34" charset="0"/>
                <a:ea typeface="Arial" panose="020B0604020202020204" pitchFamily="34" charset="0"/>
                <a:cs typeface="Arial" pitchFamily="34" charset="0"/>
              </a:rPr>
              <a:t> </a:t>
            </a:r>
            <a:r>
              <a:rPr lang="en-US" sz="3200" dirty="0" err="1">
                <a:solidFill>
                  <a:srgbClr val="FF0000"/>
                </a:solidFill>
                <a:latin typeface="Arial" pitchFamily="34" charset="0"/>
                <a:ea typeface="Arial" panose="020B0604020202020204" pitchFamily="34" charset="0"/>
                <a:cs typeface="Arial" pitchFamily="34" charset="0"/>
              </a:rPr>
              <a:t>là</a:t>
            </a:r>
            <a:r>
              <a:rPr lang="en-US" sz="3200" dirty="0">
                <a:solidFill>
                  <a:srgbClr val="FF0000"/>
                </a:solidFill>
                <a:latin typeface="Arial" pitchFamily="34" charset="0"/>
                <a:ea typeface="Arial" panose="020B0604020202020204" pitchFamily="34" charset="0"/>
                <a:cs typeface="Arial" pitchFamily="34" charset="0"/>
              </a:rPr>
              <a:t> </a:t>
            </a:r>
            <a:r>
              <a:rPr lang="en-US" sz="3200" dirty="0" err="1">
                <a:solidFill>
                  <a:srgbClr val="FF0000"/>
                </a:solidFill>
                <a:latin typeface="Arial" pitchFamily="34" charset="0"/>
                <a:ea typeface="Arial" panose="020B0604020202020204" pitchFamily="34" charset="0"/>
                <a:cs typeface="Arial" pitchFamily="34" charset="0"/>
              </a:rPr>
              <a:t>gì</a:t>
            </a:r>
            <a:r>
              <a:rPr lang="en-US" sz="3200" dirty="0">
                <a:solidFill>
                  <a:srgbClr val="FF0000"/>
                </a:solidFill>
                <a:latin typeface="Arial" pitchFamily="34" charset="0"/>
                <a:ea typeface="Arial" panose="020B0604020202020204" pitchFamily="34" charset="0"/>
                <a:cs typeface="Arial" pitchFamily="34" charset="0"/>
              </a:rPr>
              <a:t>?</a:t>
            </a:r>
            <a:endParaRPr lang="en-US" sz="3200" dirty="0">
              <a:solidFill>
                <a:srgbClr val="FF0000"/>
              </a:solidFill>
              <a:latin typeface="Arial" pitchFamily="34" charset="0"/>
              <a:cs typeface="Arial" pitchFamily="34" charset="0"/>
            </a:endParaRPr>
          </a:p>
        </p:txBody>
      </p:sp>
      <p:sp>
        <p:nvSpPr>
          <p:cNvPr id="6" name="Right Arrow 5"/>
          <p:cNvSpPr/>
          <p:nvPr/>
        </p:nvSpPr>
        <p:spPr>
          <a:xfrm>
            <a:off x="528776" y="2565213"/>
            <a:ext cx="832104" cy="1024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03832" y="2432945"/>
            <a:ext cx="9180068" cy="1569660"/>
          </a:xfrm>
          <a:prstGeom prst="rect">
            <a:avLst/>
          </a:prstGeom>
        </p:spPr>
        <p:txBody>
          <a:bodyPr wrap="square">
            <a:spAutoFit/>
          </a:bodyPr>
          <a:lstStyle/>
          <a:p>
            <a:r>
              <a:rPr lang="vi-VN" sz="3200" smtClean="0">
                <a:solidFill>
                  <a:srgbClr val="002060"/>
                </a:solidFill>
              </a:rPr>
              <a:t>Sinh sản sinh dưỡng là hình thức sinh sản vô tính mà cơ thể mới được hình thành từ một bộ phận (rễ, thân, lá) của cơ thể mẹ.</a:t>
            </a:r>
          </a:p>
        </p:txBody>
      </p:sp>
    </p:spTree>
    <p:extLst>
      <p:ext uri="{BB962C8B-B14F-4D97-AF65-F5344CB8AC3E}">
        <p14:creationId xmlns:p14="http://schemas.microsoft.com/office/powerpoint/2010/main" val="151761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7400" y="134732"/>
            <a:ext cx="5511800"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14338" name="Picture 2" descr="Nếu cắt từng lát cây khoai tây (thân củ) như hình bên cạnh"/>
          <p:cNvPicPr>
            <a:picLocks noChangeAspect="1" noChangeArrowheads="1"/>
          </p:cNvPicPr>
          <p:nvPr/>
        </p:nvPicPr>
        <p:blipFill>
          <a:blip r:embed="rId2" cstate="print"/>
          <a:srcRect/>
          <a:stretch>
            <a:fillRect/>
          </a:stretch>
        </p:blipFill>
        <p:spPr bwMode="auto">
          <a:xfrm>
            <a:off x="838200" y="1293812"/>
            <a:ext cx="5003800" cy="3252788"/>
          </a:xfrm>
          <a:prstGeom prst="rect">
            <a:avLst/>
          </a:prstGeom>
          <a:noFill/>
        </p:spPr>
      </p:pic>
      <p:sp>
        <p:nvSpPr>
          <p:cNvPr id="5" name="TextBox 4"/>
          <p:cNvSpPr txBox="1"/>
          <p:nvPr/>
        </p:nvSpPr>
        <p:spPr>
          <a:xfrm>
            <a:off x="5448300" y="5156200"/>
            <a:ext cx="6578600" cy="1200329"/>
          </a:xfrm>
          <a:prstGeom prst="rect">
            <a:avLst/>
          </a:prstGeom>
          <a:solidFill>
            <a:schemeClr val="accent6">
              <a:lumMod val="20000"/>
              <a:lumOff val="80000"/>
            </a:schemeClr>
          </a:solidFill>
        </p:spPr>
        <p:txBody>
          <a:bodyPr wrap="square" rtlCol="0">
            <a:spAutoFit/>
          </a:bodyPr>
          <a:lstStyle/>
          <a:p>
            <a:r>
              <a:rPr lang="vi-VN" sz="2400" smtClean="0">
                <a:solidFill>
                  <a:srgbClr val="0070C0"/>
                </a:solidFill>
                <a:sym typeface="Wingdings"/>
              </a:rPr>
              <a:t> </a:t>
            </a:r>
            <a:r>
              <a:rPr lang="vi-VN" sz="2400" smtClean="0">
                <a:solidFill>
                  <a:srgbClr val="0070C0"/>
                </a:solidFill>
              </a:rPr>
              <a:t>Một lát cắt như hình có thể phát triển thành cây con vì mỗi lát cắt đều có chứa mầm sẽ phát triển thành cây con.</a:t>
            </a:r>
            <a:endParaRPr lang="vi-VN" sz="2400">
              <a:solidFill>
                <a:srgbClr val="0070C0"/>
              </a:solidFill>
            </a:endParaRPr>
          </a:p>
        </p:txBody>
      </p:sp>
      <p:sp>
        <p:nvSpPr>
          <p:cNvPr id="8" name="Oval Callout 7"/>
          <p:cNvSpPr/>
          <p:nvPr/>
        </p:nvSpPr>
        <p:spPr>
          <a:xfrm>
            <a:off x="6057900" y="1117600"/>
            <a:ext cx="5499100" cy="3022600"/>
          </a:xfrm>
          <a:prstGeom prst="wedgeEllipseCallout">
            <a:avLst>
              <a:gd name="adj1" fmla="val -32842"/>
              <a:gd name="adj2" fmla="val 7762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smtClean="0">
                <a:solidFill>
                  <a:srgbClr val="FF0000"/>
                </a:solidFill>
              </a:rPr>
              <a:t>Nếu cắt từng lát cây khoai tây (thân củ) như hình bên cạnh thì một lát cắt có phát triển thành cây con được không? Vì sao?</a:t>
            </a:r>
            <a:endParaRPr lang="vi-VN" sz="24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ox(in)">
                                      <p:cBhvr>
                                        <p:cTn id="7" dur="500"/>
                                        <p:tgtEl>
                                          <p:spTgt spid="1433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60700" y="134732"/>
            <a:ext cx="5867400"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24578" name="Picture 2" descr="Hình 37.6"/>
          <p:cNvPicPr>
            <a:picLocks noChangeAspect="1" noChangeArrowheads="1"/>
          </p:cNvPicPr>
          <p:nvPr/>
        </p:nvPicPr>
        <p:blipFill>
          <a:blip r:embed="rId2" cstate="print"/>
          <a:srcRect/>
          <a:stretch>
            <a:fillRect/>
          </a:stretch>
        </p:blipFill>
        <p:spPr bwMode="auto">
          <a:xfrm>
            <a:off x="2095500" y="1485900"/>
            <a:ext cx="4749800" cy="5372100"/>
          </a:xfrm>
          <a:prstGeom prst="rect">
            <a:avLst/>
          </a:prstGeom>
          <a:noFill/>
        </p:spPr>
      </p:pic>
      <p:sp>
        <p:nvSpPr>
          <p:cNvPr id="11" name="TextBox 10"/>
          <p:cNvSpPr txBox="1"/>
          <p:nvPr/>
        </p:nvSpPr>
        <p:spPr>
          <a:xfrm>
            <a:off x="7416800" y="1727200"/>
            <a:ext cx="4191000" cy="3046988"/>
          </a:xfrm>
          <a:prstGeom prst="rect">
            <a:avLst/>
          </a:prstGeom>
          <a:noFill/>
        </p:spPr>
        <p:txBody>
          <a:bodyPr wrap="square" rtlCol="0">
            <a:spAutoFit/>
          </a:bodyPr>
          <a:lstStyle/>
          <a:p>
            <a:r>
              <a:rPr lang="vi-VN" sz="2400" smtClean="0">
                <a:solidFill>
                  <a:srgbClr val="FF0000"/>
                </a:solidFill>
              </a:rPr>
              <a:t>9. Quan sát Hình 37.6, hãy mô tả sinh sản vô tính ở thủy tức và giun dẹp. Gọi tên hình thức sinh sản vô tính phù hợp với mỗi loài.</a:t>
            </a:r>
          </a:p>
          <a:p>
            <a:r>
              <a:rPr lang="vi-VN" sz="2400" smtClean="0">
                <a:solidFill>
                  <a:srgbClr val="FF0000"/>
                </a:solidFill>
              </a:rPr>
              <a:t>10. Dự đoán đặc điểm cơ thể con so với nhau và so với cơ thể ban đầu.</a:t>
            </a:r>
            <a:endParaRPr lang="vi-VN" sz="2400">
              <a:solidFill>
                <a:srgbClr val="FF0000"/>
              </a:solidFill>
            </a:endParaRPr>
          </a:p>
        </p:txBody>
      </p:sp>
      <p:sp>
        <p:nvSpPr>
          <p:cNvPr id="6" name="TextBox 5"/>
          <p:cNvSpPr txBox="1"/>
          <p:nvPr/>
        </p:nvSpPr>
        <p:spPr>
          <a:xfrm>
            <a:off x="558800" y="977900"/>
            <a:ext cx="6688049" cy="461665"/>
          </a:xfrm>
          <a:prstGeom prst="rect">
            <a:avLst/>
          </a:prstGeom>
          <a:solidFill>
            <a:schemeClr val="accent4">
              <a:lumMod val="40000"/>
              <a:lumOff val="60000"/>
            </a:schemeClr>
          </a:solidFill>
        </p:spPr>
        <p:txBody>
          <a:bodyPr wrap="none" rtlCol="0">
            <a:spAutoFit/>
          </a:bodyPr>
          <a:lstStyle/>
          <a:p>
            <a:r>
              <a:rPr lang="vi-VN" sz="2400" b="1" dirty="0" smtClean="0"/>
              <a:t>3. Các hình thức sinh sản vô tính ở động vật</a:t>
            </a:r>
            <a:endParaRPr lang="vi-VN" sz="2400" b="1" dirty="0"/>
          </a:p>
        </p:txBody>
      </p:sp>
    </p:spTree>
    <p:extLst>
      <p:ext uri="{BB962C8B-B14F-4D97-AF65-F5344CB8AC3E}">
        <p14:creationId xmlns:p14="http://schemas.microsoft.com/office/powerpoint/2010/main" val="304629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60700" y="134732"/>
            <a:ext cx="5867400"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828994342"/>
              </p:ext>
            </p:extLst>
          </p:nvPr>
        </p:nvGraphicFramePr>
        <p:xfrm>
          <a:off x="705224" y="1186211"/>
          <a:ext cx="11308976" cy="4405119"/>
        </p:xfrm>
        <a:graphic>
          <a:graphicData uri="http://schemas.openxmlformats.org/drawingml/2006/table">
            <a:tbl>
              <a:tblPr firstRow="1" firstCol="1" bandRow="1">
                <a:tableStyleId>{5C22544A-7EE6-4342-B048-85BDC9FD1C3A}</a:tableStyleId>
              </a:tblPr>
              <a:tblGrid>
                <a:gridCol w="1956044">
                  <a:extLst>
                    <a:ext uri="{9D8B030D-6E8A-4147-A177-3AD203B41FA5}">
                      <a16:colId xmlns:a16="http://schemas.microsoft.com/office/drawing/2014/main" val="2172838111"/>
                    </a:ext>
                  </a:extLst>
                </a:gridCol>
                <a:gridCol w="6647832">
                  <a:extLst>
                    <a:ext uri="{9D8B030D-6E8A-4147-A177-3AD203B41FA5}">
                      <a16:colId xmlns:a16="http://schemas.microsoft.com/office/drawing/2014/main" val="4194404414"/>
                    </a:ext>
                  </a:extLst>
                </a:gridCol>
                <a:gridCol w="2705100">
                  <a:extLst>
                    <a:ext uri="{9D8B030D-6E8A-4147-A177-3AD203B41FA5}">
                      <a16:colId xmlns:a16="http://schemas.microsoft.com/office/drawing/2014/main" val="1401409797"/>
                    </a:ext>
                  </a:extLst>
                </a:gridCol>
              </a:tblGrid>
              <a:tr h="875526">
                <a:tc>
                  <a:txBody>
                    <a:bodyPr/>
                    <a:lstStyle/>
                    <a:p>
                      <a:pPr indent="254000" algn="ctr">
                        <a:lnSpc>
                          <a:spcPct val="130000"/>
                        </a:lnSpc>
                        <a:spcAft>
                          <a:spcPts val="0"/>
                        </a:spcAft>
                      </a:pPr>
                      <a:r>
                        <a:rPr lang="vi-VN" sz="2400">
                          <a:effectLst/>
                        </a:rPr>
                        <a:t>Đại diện</a:t>
                      </a:r>
                      <a:endParaRPr lang="en-US" sz="2400">
                        <a:effectLst/>
                        <a:latin typeface="Segoe UI" panose="020B0502040204020203" pitchFamily="34" charset="0"/>
                        <a:ea typeface="Segoe UI" panose="020B0502040204020203" pitchFamily="34" charset="0"/>
                      </a:endParaRPr>
                    </a:p>
                  </a:txBody>
                  <a:tcPr marL="6350" marR="6350" marT="0" marB="0" anchor="b">
                    <a:solidFill>
                      <a:schemeClr val="accent2">
                        <a:lumMod val="75000"/>
                      </a:schemeClr>
                    </a:solidFill>
                  </a:tcPr>
                </a:tc>
                <a:tc>
                  <a:txBody>
                    <a:bodyPr/>
                    <a:lstStyle/>
                    <a:p>
                      <a:pPr indent="254000" algn="ctr">
                        <a:lnSpc>
                          <a:spcPct val="130000"/>
                        </a:lnSpc>
                        <a:spcAft>
                          <a:spcPts val="0"/>
                        </a:spcAft>
                      </a:pPr>
                      <a:r>
                        <a:rPr lang="vi-VN" sz="2400">
                          <a:effectLst/>
                        </a:rPr>
                        <a:t>Mô tả</a:t>
                      </a:r>
                      <a:endParaRPr lang="en-US" sz="2400">
                        <a:effectLst/>
                        <a:latin typeface="Segoe UI" panose="020B0502040204020203" pitchFamily="34" charset="0"/>
                        <a:ea typeface="Segoe UI" panose="020B0502040204020203" pitchFamily="34" charset="0"/>
                      </a:endParaRPr>
                    </a:p>
                  </a:txBody>
                  <a:tcPr marL="6350" marR="6350" marT="0" marB="0" anchor="b">
                    <a:solidFill>
                      <a:schemeClr val="accent2">
                        <a:lumMod val="75000"/>
                      </a:schemeClr>
                    </a:solidFill>
                  </a:tcPr>
                </a:tc>
                <a:tc>
                  <a:txBody>
                    <a:bodyPr/>
                    <a:lstStyle/>
                    <a:p>
                      <a:pPr indent="254000" algn="ctr">
                        <a:lnSpc>
                          <a:spcPct val="130000"/>
                        </a:lnSpc>
                        <a:spcAft>
                          <a:spcPts val="0"/>
                        </a:spcAft>
                      </a:pPr>
                      <a:r>
                        <a:rPr lang="vi-VN" sz="2400">
                          <a:effectLst/>
                        </a:rPr>
                        <a:t>Tên </a:t>
                      </a:r>
                      <a:r>
                        <a:rPr lang="vi-VN" sz="2400" smtClean="0">
                          <a:effectLst/>
                        </a:rPr>
                        <a:t>hình </a:t>
                      </a:r>
                      <a:r>
                        <a:rPr lang="vi-VN" sz="2400">
                          <a:effectLst/>
                        </a:rPr>
                        <a:t>thức sinh sản</a:t>
                      </a:r>
                      <a:endParaRPr lang="en-US" sz="2400">
                        <a:effectLst/>
                        <a:latin typeface="Segoe UI" panose="020B0502040204020203" pitchFamily="34" charset="0"/>
                        <a:ea typeface="Segoe UI" panose="020B0502040204020203" pitchFamily="34" charset="0"/>
                      </a:endParaRPr>
                    </a:p>
                  </a:txBody>
                  <a:tcPr marL="6350" marR="6350" marT="0" marB="0" anchor="b">
                    <a:solidFill>
                      <a:schemeClr val="accent2">
                        <a:lumMod val="75000"/>
                      </a:schemeClr>
                    </a:solidFill>
                  </a:tcPr>
                </a:tc>
                <a:extLst>
                  <a:ext uri="{0D108BD9-81ED-4DB2-BD59-A6C34878D82A}">
                    <a16:rowId xmlns:a16="http://schemas.microsoft.com/office/drawing/2014/main" val="1045707238"/>
                  </a:ext>
                </a:extLst>
              </a:tr>
              <a:tr h="1460484">
                <a:tc>
                  <a:txBody>
                    <a:bodyPr/>
                    <a:lstStyle/>
                    <a:p>
                      <a:pPr indent="254000">
                        <a:lnSpc>
                          <a:spcPct val="130000"/>
                        </a:lnSpc>
                        <a:spcBef>
                          <a:spcPts val="500"/>
                        </a:spcBef>
                        <a:spcAft>
                          <a:spcPts val="0"/>
                        </a:spcAft>
                      </a:pPr>
                      <a:r>
                        <a:rPr lang="vi-VN" sz="2400" smtClean="0">
                          <a:solidFill>
                            <a:srgbClr val="002060"/>
                          </a:solidFill>
                          <a:effectLst/>
                        </a:rPr>
                        <a:t>Thuỷ tức</a:t>
                      </a:r>
                    </a:p>
                    <a:p>
                      <a:pPr indent="254000">
                        <a:lnSpc>
                          <a:spcPct val="130000"/>
                        </a:lnSpc>
                        <a:spcBef>
                          <a:spcPts val="500"/>
                        </a:spcBef>
                        <a:spcAft>
                          <a:spcPts val="0"/>
                        </a:spcAft>
                      </a:pPr>
                      <a:endParaRPr lang="vi-VN" sz="2400" smtClean="0">
                        <a:solidFill>
                          <a:srgbClr val="002060"/>
                        </a:solidFill>
                        <a:effectLst/>
                        <a:latin typeface="Segoe UI" panose="020B0502040204020203" pitchFamily="34" charset="0"/>
                        <a:ea typeface="Segoe UI" panose="020B0502040204020203" pitchFamily="34" charset="0"/>
                      </a:endParaRPr>
                    </a:p>
                    <a:p>
                      <a:pPr indent="254000">
                        <a:lnSpc>
                          <a:spcPct val="130000"/>
                        </a:lnSpc>
                        <a:spcBef>
                          <a:spcPts val="500"/>
                        </a:spcBef>
                        <a:spcAft>
                          <a:spcPts val="0"/>
                        </a:spcAft>
                      </a:pPr>
                      <a:endParaRPr lang="en-US" sz="2400">
                        <a:solidFill>
                          <a:srgbClr val="002060"/>
                        </a:solidFill>
                        <a:effectLst/>
                        <a:latin typeface="Segoe UI" panose="020B0502040204020203" pitchFamily="34" charset="0"/>
                        <a:ea typeface="Segoe UI" panose="020B0502040204020203" pitchFamily="34" charset="0"/>
                      </a:endParaRPr>
                    </a:p>
                  </a:txBody>
                  <a:tcPr marL="6350" marR="6350" marT="0" marB="0">
                    <a:solidFill>
                      <a:schemeClr val="accent3">
                        <a:lumMod val="60000"/>
                        <a:lumOff val="40000"/>
                      </a:schemeClr>
                    </a:solidFill>
                  </a:tcPr>
                </a:tc>
                <a:tc>
                  <a:txBody>
                    <a:bodyPr/>
                    <a:lstStyle/>
                    <a:p>
                      <a:pPr indent="254000">
                        <a:lnSpc>
                          <a:spcPct val="130000"/>
                        </a:lnSpc>
                        <a:spcAft>
                          <a:spcPts val="200"/>
                        </a:spcAft>
                        <a:buFontTx/>
                        <a:buNone/>
                      </a:pPr>
                      <a:endParaRPr lang="en-US" sz="2400" u="none" strike="noStrike" spc="0" smtClean="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nchor="b"/>
                </a:tc>
                <a:tc>
                  <a:txBody>
                    <a:bodyPr/>
                    <a:lstStyle/>
                    <a:p>
                      <a:pPr indent="254000">
                        <a:lnSpc>
                          <a:spcPct val="130000"/>
                        </a:lnSpc>
                        <a:spcBef>
                          <a:spcPts val="500"/>
                        </a:spcBef>
                        <a:spcAft>
                          <a:spcPts val="0"/>
                        </a:spcAft>
                      </a:pP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963468583"/>
                  </a:ext>
                </a:extLst>
              </a:tr>
              <a:tr h="1900679">
                <a:tc>
                  <a:txBody>
                    <a:bodyPr/>
                    <a:lstStyle/>
                    <a:p>
                      <a:pPr indent="254000">
                        <a:lnSpc>
                          <a:spcPct val="130000"/>
                        </a:lnSpc>
                        <a:spcBef>
                          <a:spcPts val="500"/>
                        </a:spcBef>
                        <a:spcAft>
                          <a:spcPts val="0"/>
                        </a:spcAft>
                      </a:pPr>
                      <a:r>
                        <a:rPr lang="vi-VN" sz="2400">
                          <a:solidFill>
                            <a:srgbClr val="002060"/>
                          </a:solidFill>
                          <a:effectLst/>
                        </a:rPr>
                        <a:t>Giun </a:t>
                      </a:r>
                      <a:r>
                        <a:rPr lang="vi-VN" sz="2400" smtClean="0">
                          <a:solidFill>
                            <a:srgbClr val="002060"/>
                          </a:solidFill>
                          <a:effectLst/>
                        </a:rPr>
                        <a:t>dẹp</a:t>
                      </a:r>
                    </a:p>
                  </a:txBody>
                  <a:tcPr marL="6350" marR="6350" marT="0" marB="0">
                    <a:solidFill>
                      <a:schemeClr val="accent3">
                        <a:lumMod val="60000"/>
                        <a:lumOff val="40000"/>
                      </a:schemeClr>
                    </a:solidFill>
                  </a:tcPr>
                </a:tc>
                <a:tc>
                  <a:txBody>
                    <a:bodyPr/>
                    <a:lstStyle/>
                    <a:p>
                      <a:pPr marL="342900" lvl="0" indent="-342900">
                        <a:lnSpc>
                          <a:spcPct val="117000"/>
                        </a:lnSpc>
                        <a:spcAft>
                          <a:spcPts val="0"/>
                        </a:spcAft>
                        <a:buClr>
                          <a:srgbClr val="000000"/>
                        </a:buClr>
                        <a:buSzPts val="1100"/>
                        <a:buFont typeface="Symbol" panose="05050102010706020507" pitchFamily="18" charset="2"/>
                        <a:buNone/>
                        <a:tabLst>
                          <a:tab pos="105410" algn="l"/>
                        </a:tabLst>
                      </a:pPr>
                      <a:endParaRPr lang="en-US" sz="2400" u="none" strike="noStrike" spc="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nchor="b"/>
                </a:tc>
                <a:tc>
                  <a:txBody>
                    <a:bodyPr/>
                    <a:lstStyle/>
                    <a:p>
                      <a:pPr indent="254000">
                        <a:lnSpc>
                          <a:spcPct val="130000"/>
                        </a:lnSpc>
                        <a:spcBef>
                          <a:spcPts val="500"/>
                        </a:spcBef>
                        <a:spcAft>
                          <a:spcPts val="0"/>
                        </a:spcAft>
                      </a:pP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374548626"/>
                  </a:ext>
                </a:extLst>
              </a:tr>
            </a:tbl>
          </a:graphicData>
        </a:graphic>
      </p:graphicFrame>
      <p:sp>
        <p:nvSpPr>
          <p:cNvPr id="8" name="TextBox 7"/>
          <p:cNvSpPr txBox="1"/>
          <p:nvPr/>
        </p:nvSpPr>
        <p:spPr>
          <a:xfrm>
            <a:off x="9347200" y="2425700"/>
            <a:ext cx="1840568" cy="652486"/>
          </a:xfrm>
          <a:prstGeom prst="rect">
            <a:avLst/>
          </a:prstGeom>
          <a:noFill/>
        </p:spPr>
        <p:txBody>
          <a:bodyPr wrap="none" rtlCol="0">
            <a:spAutoFit/>
          </a:bodyPr>
          <a:lstStyle/>
          <a:p>
            <a:pPr indent="254000">
              <a:lnSpc>
                <a:spcPct val="130000"/>
              </a:lnSpc>
              <a:spcBef>
                <a:spcPts val="500"/>
              </a:spcBef>
              <a:spcAft>
                <a:spcPts val="0"/>
              </a:spcAft>
            </a:pPr>
            <a:r>
              <a:rPr lang="en-US" sz="2800" smtClean="0">
                <a:solidFill>
                  <a:srgbClr val="FF0000"/>
                </a:solidFill>
                <a:latin typeface="Arial" pitchFamily="34" charset="0"/>
                <a:ea typeface="Segoe UI" panose="020B0502040204020203" pitchFamily="34" charset="0"/>
                <a:cs typeface="Arial" pitchFamily="34" charset="0"/>
              </a:rPr>
              <a:t>Nảy chồi</a:t>
            </a:r>
            <a:endParaRPr lang="en-US" sz="2800" dirty="0">
              <a:solidFill>
                <a:srgbClr val="FF0000"/>
              </a:solidFill>
              <a:latin typeface="Arial" pitchFamily="34" charset="0"/>
              <a:ea typeface="Segoe UI" panose="020B0502040204020203" pitchFamily="34" charset="0"/>
              <a:cs typeface="Arial" pitchFamily="34" charset="0"/>
            </a:endParaRPr>
          </a:p>
        </p:txBody>
      </p:sp>
      <p:sp>
        <p:nvSpPr>
          <p:cNvPr id="10" name="TextBox 9"/>
          <p:cNvSpPr txBox="1"/>
          <p:nvPr/>
        </p:nvSpPr>
        <p:spPr>
          <a:xfrm>
            <a:off x="9448800" y="4203700"/>
            <a:ext cx="2024913" cy="523220"/>
          </a:xfrm>
          <a:prstGeom prst="rect">
            <a:avLst/>
          </a:prstGeom>
          <a:noFill/>
        </p:spPr>
        <p:txBody>
          <a:bodyPr wrap="none" rtlCol="0">
            <a:spAutoFit/>
          </a:bodyPr>
          <a:lstStyle/>
          <a:p>
            <a:r>
              <a:rPr lang="en-US" sz="2800" smtClean="0">
                <a:solidFill>
                  <a:srgbClr val="FF0000"/>
                </a:solidFill>
                <a:latin typeface="Arial" pitchFamily="34" charset="0"/>
                <a:ea typeface="Segoe UI" panose="020B0502040204020203" pitchFamily="34" charset="0"/>
                <a:cs typeface="Arial" pitchFamily="34" charset="0"/>
              </a:rPr>
              <a:t>Phân mảnh</a:t>
            </a:r>
          </a:p>
        </p:txBody>
      </p:sp>
      <p:sp>
        <p:nvSpPr>
          <p:cNvPr id="7" name="TextBox 6"/>
          <p:cNvSpPr txBox="1"/>
          <p:nvPr/>
        </p:nvSpPr>
        <p:spPr>
          <a:xfrm>
            <a:off x="2692400" y="2095500"/>
            <a:ext cx="6578600" cy="1532727"/>
          </a:xfrm>
          <a:prstGeom prst="rect">
            <a:avLst/>
          </a:prstGeom>
          <a:noFill/>
        </p:spPr>
        <p:txBody>
          <a:bodyPr wrap="square" rtlCol="0">
            <a:spAutoFit/>
          </a:bodyPr>
          <a:lstStyle/>
          <a:p>
            <a:pPr indent="254000">
              <a:lnSpc>
                <a:spcPct val="130000"/>
              </a:lnSpc>
              <a:spcAft>
                <a:spcPts val="200"/>
              </a:spcAft>
            </a:pPr>
            <a:r>
              <a:rPr lang="vi-VN" sz="2400" smtClean="0"/>
              <a:t>Trên cơ thể mẹ, mọc ra một chồi. Chồi phát triển hình thành cơ thể mới. Cơ thể mới rời khỏi cơ thể mẹ và sống tự do.</a:t>
            </a:r>
            <a:endParaRPr lang="en-US" sz="2400" smtClean="0">
              <a:latin typeface="Arial" panose="020B0604020202020204" pitchFamily="34" charset="0"/>
              <a:ea typeface="Arial" panose="020B0604020202020204" pitchFamily="34" charset="0"/>
              <a:cs typeface="Arial" panose="020B0604020202020204" pitchFamily="34" charset="0"/>
            </a:endParaRPr>
          </a:p>
        </p:txBody>
      </p:sp>
      <p:sp>
        <p:nvSpPr>
          <p:cNvPr id="11" name="TextBox 10"/>
          <p:cNvSpPr txBox="1"/>
          <p:nvPr/>
        </p:nvSpPr>
        <p:spPr>
          <a:xfrm>
            <a:off x="2692400" y="3619500"/>
            <a:ext cx="6591300" cy="1820755"/>
          </a:xfrm>
          <a:prstGeom prst="rect">
            <a:avLst/>
          </a:prstGeom>
          <a:noFill/>
        </p:spPr>
        <p:txBody>
          <a:bodyPr wrap="square" rtlCol="0">
            <a:spAutoFit/>
          </a:bodyPr>
          <a:lstStyle/>
          <a:p>
            <a:pPr marL="342900" lvl="0" indent="-342900">
              <a:lnSpc>
                <a:spcPct val="117000"/>
              </a:lnSpc>
              <a:spcAft>
                <a:spcPts val="0"/>
              </a:spcAft>
              <a:buClr>
                <a:srgbClr val="000000"/>
              </a:buClr>
              <a:buSzPts val="1100"/>
              <a:tabLst>
                <a:tab pos="105410" algn="l"/>
              </a:tabLst>
            </a:pPr>
            <a:r>
              <a:rPr lang="vi-VN" sz="2400" smtClean="0"/>
              <a:t>Cơ thể ban đầu phân thành những mảnh nhỏ. Mỗi mảnh bắt đầu quá trình sinh sản tạo ra các tế bào mới hoàn chỉnh một cơ thể. Kết quả, mỗi mảnh tạo nên một cơ thể mới.</a:t>
            </a:r>
            <a:endParaRPr lang="en-US" sz="2400" smtClean="0">
              <a:latin typeface="Arial" panose="020B0604020202020204" pitchFamily="34" charset="0"/>
              <a:ea typeface="Arial" panose="020B0604020202020204" pitchFamily="34" charset="0"/>
              <a:cs typeface="Arial" panose="020B0604020202020204" pitchFamily="34" charset="0"/>
            </a:endParaRPr>
          </a:p>
        </p:txBody>
      </p:sp>
      <p:sp>
        <p:nvSpPr>
          <p:cNvPr id="13" name="Rectangle 12"/>
          <p:cNvSpPr/>
          <p:nvPr/>
        </p:nvSpPr>
        <p:spPr>
          <a:xfrm>
            <a:off x="1206500" y="5849035"/>
            <a:ext cx="9499600" cy="461665"/>
          </a:xfrm>
          <a:prstGeom prst="rect">
            <a:avLst/>
          </a:prstGeom>
        </p:spPr>
        <p:txBody>
          <a:bodyPr wrap="square">
            <a:spAutoFit/>
          </a:bodyPr>
          <a:lstStyle/>
          <a:p>
            <a:r>
              <a:rPr lang="vi-VN" sz="2400" smtClean="0">
                <a:solidFill>
                  <a:srgbClr val="002060"/>
                </a:solidFill>
                <a:sym typeface="Wingdings"/>
              </a:rPr>
              <a:t> </a:t>
            </a:r>
            <a:r>
              <a:rPr lang="vi-VN" sz="2400" smtClean="0">
                <a:solidFill>
                  <a:srgbClr val="002060"/>
                </a:solidFill>
              </a:rPr>
              <a:t>Các cơ thể con có đặc điểm giống nhau và giống cơ thể ban đầu.</a:t>
            </a:r>
            <a:endParaRPr lang="vi-VN" sz="2400"/>
          </a:p>
        </p:txBody>
      </p:sp>
    </p:spTree>
    <p:extLst>
      <p:ext uri="{BB962C8B-B14F-4D97-AF65-F5344CB8AC3E}">
        <p14:creationId xmlns:p14="http://schemas.microsoft.com/office/powerpoint/2010/main" val="304629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i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7"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100" y="1542871"/>
            <a:ext cx="8737600" cy="1569660"/>
          </a:xfrm>
          <a:prstGeom prst="rect">
            <a:avLst/>
          </a:prstGeom>
          <a:noFill/>
        </p:spPr>
        <p:txBody>
          <a:bodyPr wrap="square" rtlCol="0">
            <a:spAutoFit/>
          </a:bodyPr>
          <a:lstStyle/>
          <a:p>
            <a:r>
              <a:rPr lang="vi-VN" sz="2400" smtClean="0">
                <a:solidFill>
                  <a:srgbClr val="002060"/>
                </a:solidFill>
              </a:rPr>
              <a:t>- Trong hình thức sinh sản vô tính ở động vật, các cơ thể con có đặc điểm giống nhau và giống cơ thể ban đầu.</a:t>
            </a:r>
          </a:p>
          <a:p>
            <a:r>
              <a:rPr lang="vi-VN" sz="2400" smtClean="0">
                <a:solidFill>
                  <a:srgbClr val="002060"/>
                </a:solidFill>
              </a:rPr>
              <a:t>- Một số hình thức sinh sản vô tính ở động vật: phân mảnh (tái sinh), mọc</a:t>
            </a:r>
            <a:r>
              <a:rPr lang="en-US" sz="2400" smtClean="0">
                <a:solidFill>
                  <a:srgbClr val="002060"/>
                </a:solidFill>
                <a:latin typeface="Arial" pitchFamily="34" charset="0"/>
                <a:ea typeface="Segoe UI" panose="020B0502040204020203" pitchFamily="34" charset="0"/>
                <a:cs typeface="Arial" pitchFamily="34" charset="0"/>
              </a:rPr>
              <a:t> chồi</a:t>
            </a:r>
            <a:r>
              <a:rPr lang="en-US" sz="2400" smtClean="0">
                <a:solidFill>
                  <a:srgbClr val="002060"/>
                </a:solidFill>
              </a:rPr>
              <a:t>.</a:t>
            </a:r>
            <a:endParaRPr lang="vi-VN" sz="2400">
              <a:solidFill>
                <a:srgbClr val="002060"/>
              </a:solidFill>
            </a:endParaRPr>
          </a:p>
        </p:txBody>
      </p:sp>
      <p:sp>
        <p:nvSpPr>
          <p:cNvPr id="3" name="Rectangle 2"/>
          <p:cNvSpPr/>
          <p:nvPr/>
        </p:nvSpPr>
        <p:spPr>
          <a:xfrm>
            <a:off x="3060700" y="134732"/>
            <a:ext cx="5867400"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58800" y="977900"/>
            <a:ext cx="6688049" cy="461665"/>
          </a:xfrm>
          <a:prstGeom prst="rect">
            <a:avLst/>
          </a:prstGeom>
          <a:solidFill>
            <a:schemeClr val="accent4">
              <a:lumMod val="40000"/>
              <a:lumOff val="60000"/>
            </a:schemeClr>
          </a:solidFill>
        </p:spPr>
        <p:txBody>
          <a:bodyPr wrap="none" rtlCol="0">
            <a:spAutoFit/>
          </a:bodyPr>
          <a:lstStyle/>
          <a:p>
            <a:r>
              <a:rPr lang="vi-VN" sz="2400" b="1" smtClean="0"/>
              <a:t>3. Các hình thức sinh sản vô tính ở động vật</a:t>
            </a:r>
            <a:endParaRPr lang="vi-VN"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930400" y="635000"/>
            <a:ext cx="7569200" cy="2362200"/>
          </a:xfrm>
          <a:prstGeom prst="wedgeRoundRectCallout">
            <a:avLst>
              <a:gd name="adj1" fmla="val -38116"/>
              <a:gd name="adj2" fmla="val 77997"/>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smtClean="0">
                <a:solidFill>
                  <a:srgbClr val="FF0000"/>
                </a:solidFill>
              </a:rPr>
              <a:t>• </a:t>
            </a:r>
            <a:r>
              <a:rPr lang="vi-VN" sz="2400" dirty="0" smtClean="0">
                <a:solidFill>
                  <a:srgbClr val="FF0000"/>
                </a:solidFill>
              </a:rPr>
              <a:t>Lấy một số ví dụ về hình thức sinh sản vô tính ở sinh vật.</a:t>
            </a:r>
          </a:p>
          <a:p>
            <a:pPr algn="ctr"/>
            <a:r>
              <a:rPr lang="vi-VN" sz="2400" b="1" dirty="0" smtClean="0">
                <a:solidFill>
                  <a:srgbClr val="FF0000"/>
                </a:solidFill>
              </a:rPr>
              <a:t>•</a:t>
            </a:r>
            <a:r>
              <a:rPr lang="vi-VN" sz="2400" dirty="0" smtClean="0">
                <a:solidFill>
                  <a:srgbClr val="FF0000"/>
                </a:solidFill>
              </a:rPr>
              <a:t>Vẽ sơ đồ một hình thức sinh sản vô tính và mô tả bằng lời.</a:t>
            </a:r>
            <a:endParaRPr lang="vi-VN" sz="2400" dirty="0">
              <a:solidFill>
                <a:srgbClr val="FF0000"/>
              </a:solidFill>
            </a:endParaRPr>
          </a:p>
        </p:txBody>
      </p:sp>
      <p:sp>
        <p:nvSpPr>
          <p:cNvPr id="4" name="TextBox 3"/>
          <p:cNvSpPr txBox="1"/>
          <p:nvPr/>
        </p:nvSpPr>
        <p:spPr>
          <a:xfrm>
            <a:off x="1816100" y="3873500"/>
            <a:ext cx="8305800" cy="1938992"/>
          </a:xfrm>
          <a:prstGeom prst="rect">
            <a:avLst/>
          </a:prstGeom>
          <a:solidFill>
            <a:schemeClr val="accent1">
              <a:lumMod val="20000"/>
              <a:lumOff val="80000"/>
            </a:schemeClr>
          </a:solidFill>
        </p:spPr>
        <p:txBody>
          <a:bodyPr wrap="square" rtlCol="0">
            <a:spAutoFit/>
          </a:bodyPr>
          <a:lstStyle/>
          <a:p>
            <a:r>
              <a:rPr lang="vi-VN" sz="2400" dirty="0" smtClean="0">
                <a:solidFill>
                  <a:srgbClr val="002060"/>
                </a:solidFill>
              </a:rPr>
              <a:t>+ Ở động vật: phân đôi ở trùng roi, nảy chồi ở thủy tức, phân mảnh ở giun dẹp, trinh sản ở ong,…</a:t>
            </a:r>
          </a:p>
          <a:p>
            <a:r>
              <a:rPr lang="vi-VN" sz="2400" dirty="0" smtClean="0">
                <a:solidFill>
                  <a:srgbClr val="002060"/>
                </a:solidFill>
              </a:rPr>
              <a:t>+ Ở thực vật: cây thuốc bỏng mọc ra từ lá, mầm khoai tây mọc ra từ củ khoai tây, sinh sản bằng bào tử ở rêu, giâm cành cây mía,…</a:t>
            </a:r>
            <a:endParaRPr lang="vi-VN" sz="24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73500" y="134732"/>
            <a:ext cx="5486400"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5900" y="939800"/>
            <a:ext cx="7167347" cy="461665"/>
          </a:xfrm>
          <a:prstGeom prst="rect">
            <a:avLst/>
          </a:prstGeom>
          <a:solidFill>
            <a:schemeClr val="accent4">
              <a:lumMod val="40000"/>
              <a:lumOff val="60000"/>
            </a:schemeClr>
          </a:solidFill>
        </p:spPr>
        <p:txBody>
          <a:bodyPr wrap="none" rtlCol="0">
            <a:spAutoFit/>
          </a:bodyPr>
          <a:lstStyle/>
          <a:p>
            <a:r>
              <a:rPr lang="vi-VN" sz="2400" smtClean="0"/>
              <a:t>4. Một số ứng dụng sinh sản vô tính trong thực tiễn</a:t>
            </a:r>
            <a:endParaRPr lang="vi-VN" sz="2400"/>
          </a:p>
        </p:txBody>
      </p:sp>
      <p:pic>
        <p:nvPicPr>
          <p:cNvPr id="25602" name="Picture 2" descr="Hình 37.7 đến 37.10"/>
          <p:cNvPicPr>
            <a:picLocks noChangeAspect="1" noChangeArrowheads="1"/>
          </p:cNvPicPr>
          <p:nvPr/>
        </p:nvPicPr>
        <p:blipFill>
          <a:blip r:embed="rId2" cstate="print"/>
          <a:srcRect/>
          <a:stretch>
            <a:fillRect/>
          </a:stretch>
        </p:blipFill>
        <p:spPr bwMode="auto">
          <a:xfrm>
            <a:off x="523875" y="1487351"/>
            <a:ext cx="6000750" cy="5422900"/>
          </a:xfrm>
          <a:prstGeom prst="rect">
            <a:avLst/>
          </a:prstGeom>
          <a:noFill/>
        </p:spPr>
      </p:pic>
      <p:sp>
        <p:nvSpPr>
          <p:cNvPr id="10" name="Oval 9"/>
          <p:cNvSpPr/>
          <p:nvPr/>
        </p:nvSpPr>
        <p:spPr>
          <a:xfrm>
            <a:off x="6680200" y="1460500"/>
            <a:ext cx="5245100" cy="2286000"/>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smtClean="0">
                <a:solidFill>
                  <a:srgbClr val="FF0000"/>
                </a:solidFill>
              </a:rPr>
              <a:t>Quan sát từ Hình 37.7 đến 37.10, đọc đoạn thông tin và nêu một số ứng dụng sinh sản vô tính trong thực tiễn.</a:t>
            </a:r>
            <a:endParaRPr lang="vi-VN" sz="2400">
              <a:solidFill>
                <a:srgbClr val="FF0000"/>
              </a:solidFill>
            </a:endParaRPr>
          </a:p>
        </p:txBody>
      </p:sp>
      <p:sp>
        <p:nvSpPr>
          <p:cNvPr id="11" name="TextBox 10"/>
          <p:cNvSpPr txBox="1"/>
          <p:nvPr/>
        </p:nvSpPr>
        <p:spPr>
          <a:xfrm>
            <a:off x="546100" y="1482270"/>
            <a:ext cx="10629900" cy="3416320"/>
          </a:xfrm>
          <a:prstGeom prst="rect">
            <a:avLst/>
          </a:prstGeom>
          <a:solidFill>
            <a:srgbClr val="FFF7E1"/>
          </a:solidFill>
        </p:spPr>
        <p:txBody>
          <a:bodyPr wrap="square" rtlCol="0">
            <a:spAutoFit/>
          </a:bodyPr>
          <a:lstStyle/>
          <a:p>
            <a:r>
              <a:rPr lang="vi-VN" sz="2400" dirty="0" smtClean="0">
                <a:solidFill>
                  <a:srgbClr val="002060"/>
                </a:solidFill>
                <a:sym typeface="Wingdings"/>
              </a:rPr>
              <a:t> </a:t>
            </a:r>
            <a:r>
              <a:rPr lang="vi-VN" sz="2400" dirty="0" smtClean="0">
                <a:solidFill>
                  <a:srgbClr val="002060"/>
                </a:solidFill>
              </a:rPr>
              <a:t>Ứng dụng sinh sản vô tính trong thực tiễn là:</a:t>
            </a:r>
          </a:p>
          <a:p>
            <a:r>
              <a:rPr lang="vi-VN" sz="2400" dirty="0" smtClean="0">
                <a:solidFill>
                  <a:srgbClr val="002060"/>
                </a:solidFill>
              </a:rPr>
              <a:t>- Giâm cành: Cắm một đoạn cành (có chồi mầm) vào đất ẩm sẽ tạo thành các cây mới.</a:t>
            </a:r>
          </a:p>
          <a:p>
            <a:r>
              <a:rPr lang="vi-VN" sz="2400" dirty="0" smtClean="0">
                <a:solidFill>
                  <a:srgbClr val="002060"/>
                </a:solidFill>
              </a:rPr>
              <a:t>- Chiết cành: Bóc vỏ đoạn cành cây cần chiết rồi làm bầu và bọc đoạn cành lại, khi cành ra rễ thì cắt chuyển sang đất trồng.</a:t>
            </a:r>
          </a:p>
          <a:p>
            <a:r>
              <a:rPr lang="vi-VN" sz="2400" dirty="0" smtClean="0">
                <a:solidFill>
                  <a:srgbClr val="002060"/>
                </a:solidFill>
              </a:rPr>
              <a:t>- Ghép cành: Lấy một bộ phận (mắt, cành) của cây nhân giống gắn lên một cây khác.</a:t>
            </a:r>
          </a:p>
          <a:p>
            <a:r>
              <a:rPr lang="vi-VN" sz="2400" dirty="0" smtClean="0">
                <a:solidFill>
                  <a:srgbClr val="002060"/>
                </a:solidFill>
              </a:rPr>
              <a:t>- Nuôi cấy tế bào/mô ở thực vật: Nuôi cấy các tế bào, mô hoặc cơ quan thực vật trên môi trường dinh dưỡng thích hợp để tạo thành các cây con.</a:t>
            </a:r>
            <a:endParaRPr lang="vi-VN" sz="2400" dirty="0">
              <a:solidFill>
                <a:srgbClr val="002060"/>
              </a:solidFill>
            </a:endParaRPr>
          </a:p>
        </p:txBody>
      </p:sp>
    </p:spTree>
    <p:extLst>
      <p:ext uri="{BB962C8B-B14F-4D97-AF65-F5344CB8AC3E}">
        <p14:creationId xmlns:p14="http://schemas.microsoft.com/office/powerpoint/2010/main" val="16632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4" presetClass="exit" presetSubtype="16" fill="hold" nodeType="withEffect">
                                  <p:stCondLst>
                                    <p:cond delay="0"/>
                                  </p:stCondLst>
                                  <p:childTnLst>
                                    <p:animEffect transition="out" filter="box(in)">
                                      <p:cBhvr>
                                        <p:cTn id="19" dur="500"/>
                                        <p:tgtEl>
                                          <p:spTgt spid="25602"/>
                                        </p:tgtEl>
                                      </p:cBhvr>
                                    </p:animEffect>
                                    <p:set>
                                      <p:cBhvr>
                                        <p:cTn id="20" dur="1" fill="hold">
                                          <p:stCondLst>
                                            <p:cond delay="499"/>
                                          </p:stCondLst>
                                        </p:cTn>
                                        <p:tgtEl>
                                          <p:spTgt spid="2560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73500" y="134732"/>
            <a:ext cx="5486400"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65100" y="1117600"/>
            <a:ext cx="7730001" cy="461665"/>
          </a:xfrm>
          <a:prstGeom prst="rect">
            <a:avLst/>
          </a:prstGeom>
          <a:solidFill>
            <a:schemeClr val="accent4">
              <a:lumMod val="40000"/>
              <a:lumOff val="60000"/>
            </a:schemeClr>
          </a:solidFill>
        </p:spPr>
        <p:txBody>
          <a:bodyPr wrap="none" rtlCol="0">
            <a:spAutoFit/>
          </a:bodyPr>
          <a:lstStyle/>
          <a:p>
            <a:r>
              <a:rPr lang="vi-VN" sz="2400" b="1" smtClean="0"/>
              <a:t>4. Một số ứng dụng sinh sản vô tính trong thực tiễn</a:t>
            </a:r>
            <a:endParaRPr lang="vi-VN" sz="2400" b="1"/>
          </a:p>
        </p:txBody>
      </p:sp>
      <p:sp>
        <p:nvSpPr>
          <p:cNvPr id="11" name="Rounded Rectangular Callout 10"/>
          <p:cNvSpPr/>
          <p:nvPr/>
        </p:nvSpPr>
        <p:spPr>
          <a:xfrm>
            <a:off x="3441700" y="1689100"/>
            <a:ext cx="4241800" cy="1854200"/>
          </a:xfrm>
          <a:prstGeom prst="wedgeRoundRectCallout">
            <a:avLst>
              <a:gd name="adj1" fmla="val -44785"/>
              <a:gd name="adj2" fmla="val 97279"/>
              <a:gd name="adj3" fmla="val 16667"/>
            </a:avLst>
          </a:prstGeom>
          <a:solidFill>
            <a:srgbClr val="FFF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smtClean="0">
                <a:solidFill>
                  <a:srgbClr val="FF0000"/>
                </a:solidFill>
              </a:rPr>
              <a:t>Nêu cơ sở khoa học của các hình thức nhân giống vô tính cây trồng.</a:t>
            </a:r>
            <a:endParaRPr lang="vi-VN" sz="2400">
              <a:solidFill>
                <a:srgbClr val="FF0000"/>
              </a:solidFill>
            </a:endParaRPr>
          </a:p>
        </p:txBody>
      </p:sp>
      <p:sp>
        <p:nvSpPr>
          <p:cNvPr id="12" name="Rectangle 11"/>
          <p:cNvSpPr/>
          <p:nvPr/>
        </p:nvSpPr>
        <p:spPr>
          <a:xfrm>
            <a:off x="1587500" y="4479836"/>
            <a:ext cx="8839200" cy="1200329"/>
          </a:xfrm>
          <a:prstGeom prst="rect">
            <a:avLst/>
          </a:prstGeom>
          <a:solidFill>
            <a:schemeClr val="accent3">
              <a:lumMod val="20000"/>
              <a:lumOff val="80000"/>
            </a:schemeClr>
          </a:solidFill>
        </p:spPr>
        <p:txBody>
          <a:bodyPr wrap="square">
            <a:spAutoFit/>
          </a:bodyPr>
          <a:lstStyle/>
          <a:p>
            <a:r>
              <a:rPr lang="vi-VN" sz="2400" smtClean="0">
                <a:solidFill>
                  <a:srgbClr val="002060"/>
                </a:solidFill>
              </a:rPr>
              <a:t>Dựa trên kết quả của các hình thức sinh sản sinh dưỡng ở thực vật, mỗi cơ quan sinh dưỡng có bao gồm chồi mầm đều có thể phát triển thành cơ thể mới nếu được tách ra trồng riêng.</a:t>
            </a:r>
            <a:endParaRPr lang="vi-VN" sz="2400">
              <a:solidFill>
                <a:srgbClr val="002060"/>
              </a:solidFill>
            </a:endParaRPr>
          </a:p>
        </p:txBody>
      </p:sp>
    </p:spTree>
    <p:extLst>
      <p:ext uri="{BB962C8B-B14F-4D97-AF65-F5344CB8AC3E}">
        <p14:creationId xmlns:p14="http://schemas.microsoft.com/office/powerpoint/2010/main" val="16632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8224" y="82993"/>
            <a:ext cx="4114800" cy="70408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KHỞI ĐỘNG</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5"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758952" y="1591056"/>
            <a:ext cx="10579608" cy="3776472"/>
          </a:xfrm>
          <a:prstGeom prst="rect">
            <a:avLst/>
          </a:prstGeom>
        </p:spPr>
      </p:pic>
      <p:sp>
        <p:nvSpPr>
          <p:cNvPr id="6" name="Rectangle 5"/>
          <p:cNvSpPr/>
          <p:nvPr/>
        </p:nvSpPr>
        <p:spPr>
          <a:xfrm>
            <a:off x="2493230" y="5742432"/>
            <a:ext cx="6714778" cy="461665"/>
          </a:xfrm>
          <a:prstGeom prst="rect">
            <a:avLst/>
          </a:prstGeom>
        </p:spPr>
        <p:txBody>
          <a:bodyPr wrap="square">
            <a:spAutoFit/>
          </a:bodyPr>
          <a:lstStyle/>
          <a:p>
            <a:pPr algn="ctr"/>
            <a:r>
              <a:rPr lang="en-US" sz="2400" b="1" dirty="0" err="1">
                <a:latin typeface="Times New Roman" panose="02020603050405020304" pitchFamily="18" charset="0"/>
                <a:ea typeface="Arial" panose="020B0604020202020204" pitchFamily="34" charset="0"/>
              </a:rPr>
              <a:t>các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sinh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vật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sinh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sản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bằng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hình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thức</a:t>
            </a:r>
            <a:r>
              <a:rPr lang="en-US" sz="2400" b="1" dirty="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nào</a:t>
            </a:r>
            <a:r>
              <a:rPr lang="en-US" sz="2400" b="1" dirty="0" smtClean="0">
                <a:latin typeface="Times New Roman" panose="02020603050405020304" pitchFamily="18" charset="0"/>
                <a:ea typeface="Arial" panose="020B0604020202020204" pitchFamily="34" charset="0"/>
              </a:rPr>
              <a:t>?</a:t>
            </a:r>
            <a:endParaRPr lang="en-US" sz="2400" dirty="0"/>
          </a:p>
        </p:txBody>
      </p:sp>
      <p:sp>
        <p:nvSpPr>
          <p:cNvPr id="2" name="TextBox 1"/>
          <p:cNvSpPr txBox="1"/>
          <p:nvPr/>
        </p:nvSpPr>
        <p:spPr>
          <a:xfrm>
            <a:off x="640080" y="819736"/>
            <a:ext cx="4059936" cy="369332"/>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MỜI CÁC EM XEM VIDEO DỚI ĐÂY</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624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video>
              <p:cMediaNode vol="80000">
                <p:cTn id="26" fill="hold" display="0">
                  <p:stCondLst>
                    <p:cond delay="indefinite"/>
                  </p:stCondLst>
                </p:cTn>
                <p:tgtEl>
                  <p:spTgt spid="5"/>
                </p:tgtEl>
              </p:cMediaNode>
            </p:video>
          </p:childTnLst>
        </p:cTn>
      </p:par>
    </p:tnLst>
    <p:bldLst>
      <p:bldP spid="4" grpId="0" animBg="1"/>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96" y="228600"/>
            <a:ext cx="5912104"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88320" y="1212334"/>
            <a:ext cx="4658648" cy="461665"/>
          </a:xfrm>
          <a:prstGeom prst="rect">
            <a:avLst/>
          </a:prstGeom>
          <a:solidFill>
            <a:schemeClr val="accent4">
              <a:lumMod val="40000"/>
              <a:lumOff val="60000"/>
            </a:schemeClr>
          </a:solidFill>
        </p:spPr>
        <p:txBody>
          <a:bodyPr wrap="none">
            <a:spAutoFit/>
          </a:bodyPr>
          <a:lstStyle/>
          <a:p>
            <a:r>
              <a:rPr lang="vi-VN" sz="2400" b="1" dirty="0" smtClean="0"/>
              <a:t>1. Khái niệm sinh sản hữu tính</a:t>
            </a:r>
            <a:endParaRPr lang="vi-VN" sz="2400" b="1" dirty="0"/>
          </a:p>
        </p:txBody>
      </p:sp>
      <p:pic>
        <p:nvPicPr>
          <p:cNvPr id="24578" name="Picture 2" descr="Lý thuyết KHTN 7 Chân trời sáng Bài 37: Sinh sản ở sinh vật | Khoa học tự nhiên 7"/>
          <p:cNvPicPr>
            <a:picLocks noChangeAspect="1" noChangeArrowheads="1"/>
          </p:cNvPicPr>
          <p:nvPr/>
        </p:nvPicPr>
        <p:blipFill>
          <a:blip r:embed="rId2" cstate="print"/>
          <a:srcRect/>
          <a:stretch>
            <a:fillRect/>
          </a:stretch>
        </p:blipFill>
        <p:spPr bwMode="auto">
          <a:xfrm>
            <a:off x="892175" y="1820862"/>
            <a:ext cx="8953500" cy="3200401"/>
          </a:xfrm>
          <a:prstGeom prst="rect">
            <a:avLst/>
          </a:prstGeom>
          <a:noFill/>
        </p:spPr>
      </p:pic>
      <p:sp>
        <p:nvSpPr>
          <p:cNvPr id="8" name="Rectangle 7"/>
          <p:cNvSpPr/>
          <p:nvPr/>
        </p:nvSpPr>
        <p:spPr>
          <a:xfrm>
            <a:off x="1587500" y="5048935"/>
            <a:ext cx="8521700" cy="830997"/>
          </a:xfrm>
          <a:prstGeom prst="rect">
            <a:avLst/>
          </a:prstGeom>
        </p:spPr>
        <p:txBody>
          <a:bodyPr wrap="square">
            <a:spAutoFit/>
          </a:bodyPr>
          <a:lstStyle/>
          <a:p>
            <a:r>
              <a:rPr lang="vi-VN" sz="2400" smtClean="0">
                <a:solidFill>
                  <a:srgbClr val="FF0000"/>
                </a:solidFill>
              </a:rPr>
              <a:t>Quan sát Hình 37.11, hãy nhận xét sự hình thành cơ thể mới. Vẽ lại sơ đồ sinh sản hữu tính ở người.</a:t>
            </a:r>
            <a:endParaRPr lang="vi-VN" sz="2400">
              <a:solidFill>
                <a:srgbClr val="FF0000"/>
              </a:solidFill>
            </a:endParaRPr>
          </a:p>
        </p:txBody>
      </p:sp>
      <p:sp>
        <p:nvSpPr>
          <p:cNvPr id="9" name="Rectangle 8"/>
          <p:cNvSpPr/>
          <p:nvPr/>
        </p:nvSpPr>
        <p:spPr>
          <a:xfrm>
            <a:off x="1054100" y="5059740"/>
            <a:ext cx="9931400" cy="1200329"/>
          </a:xfrm>
          <a:prstGeom prst="rect">
            <a:avLst/>
          </a:prstGeom>
        </p:spPr>
        <p:txBody>
          <a:bodyPr wrap="square">
            <a:spAutoFit/>
          </a:bodyPr>
          <a:lstStyle/>
          <a:p>
            <a:r>
              <a:rPr lang="vi-VN" sz="2400" dirty="0" smtClean="0">
                <a:solidFill>
                  <a:srgbClr val="002060"/>
                </a:solidFill>
              </a:rPr>
              <a:t>- Cơ thể mới được sinh ra từ sự kết hợp của giao tử đực và giao tử cái.</a:t>
            </a:r>
          </a:p>
          <a:p>
            <a:r>
              <a:rPr lang="vi-VN" sz="2400" dirty="0" smtClean="0">
                <a:solidFill>
                  <a:srgbClr val="002060"/>
                </a:solidFill>
              </a:rPr>
              <a:t>- Giao tử đực và giao tử cái được sinh ra từ một cơ thể (sinh vật lưỡng tính) hoặc từ hai cơ thể khác nhau (sinh vật đơn tính).</a:t>
            </a:r>
            <a:endParaRPr lang="vi-VN" sz="2400" dirty="0">
              <a:solidFill>
                <a:srgbClr val="002060"/>
              </a:solidFill>
            </a:endParaRPr>
          </a:p>
        </p:txBody>
      </p:sp>
    </p:spTree>
    <p:extLst>
      <p:ext uri="{BB962C8B-B14F-4D97-AF65-F5344CB8AC3E}">
        <p14:creationId xmlns:p14="http://schemas.microsoft.com/office/powerpoint/2010/main" val="33473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nodeType="withEffect">
                                  <p:stCondLst>
                                    <p:cond delay="0"/>
                                  </p:stCondLst>
                                  <p:childTnLst>
                                    <p:set>
                                      <p:cBhvr>
                                        <p:cTn id="9" dur="1" fill="hold">
                                          <p:stCondLst>
                                            <p:cond delay="0"/>
                                          </p:stCondLst>
                                        </p:cTn>
                                        <p:tgtEl>
                                          <p:spTgt spid="24578"/>
                                        </p:tgtEl>
                                        <p:attrNameLst>
                                          <p:attrName>style.visibility</p:attrName>
                                        </p:attrNameLst>
                                      </p:cBhvr>
                                      <p:to>
                                        <p:strVal val="visible"/>
                                      </p:to>
                                    </p:set>
                                    <p:animEffect transition="in" filter="box(in)">
                                      <p:cBhvr>
                                        <p:cTn id="10" dur="500"/>
                                        <p:tgtEl>
                                          <p:spTgt spid="2457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1" nodeType="clickEffect">
                                  <p:stCondLst>
                                    <p:cond delay="0"/>
                                  </p:stCondLst>
                                  <p:childTnLst>
                                    <p:animEffect transition="out" filter="box(in)">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1" nodeType="clickEffect">
                                  <p:stCondLst>
                                    <p:cond delay="0"/>
                                  </p:stCondLst>
                                  <p:iterate type="lt">
                                    <p:tmPct val="0"/>
                                  </p:iterate>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ình 37.11"/>
          <p:cNvPicPr>
            <a:picLocks noChangeAspect="1" noChangeArrowheads="1"/>
          </p:cNvPicPr>
          <p:nvPr/>
        </p:nvPicPr>
        <p:blipFill>
          <a:blip r:embed="rId2" cstate="print"/>
          <a:srcRect/>
          <a:stretch>
            <a:fillRect/>
          </a:stretch>
        </p:blipFill>
        <p:spPr bwMode="auto">
          <a:xfrm>
            <a:off x="1654174" y="1892300"/>
            <a:ext cx="8721726" cy="1435100"/>
          </a:xfrm>
          <a:prstGeom prst="rect">
            <a:avLst/>
          </a:prstGeom>
          <a:noFill/>
        </p:spPr>
      </p:pic>
      <p:sp>
        <p:nvSpPr>
          <p:cNvPr id="3" name="Rectangle 2"/>
          <p:cNvSpPr/>
          <p:nvPr/>
        </p:nvSpPr>
        <p:spPr>
          <a:xfrm>
            <a:off x="1222325" y="1148834"/>
            <a:ext cx="4950394" cy="461665"/>
          </a:xfrm>
          <a:prstGeom prst="rect">
            <a:avLst/>
          </a:prstGeom>
        </p:spPr>
        <p:txBody>
          <a:bodyPr wrap="none">
            <a:spAutoFit/>
          </a:bodyPr>
          <a:lstStyle/>
          <a:p>
            <a:r>
              <a:rPr lang="vi-VN" sz="2400" smtClean="0">
                <a:solidFill>
                  <a:srgbClr val="002060"/>
                </a:solidFill>
              </a:rPr>
              <a:t>- Sơ đồ sinh sản hữu tính ở người:</a:t>
            </a:r>
            <a:endParaRPr lang="vi-VN"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43010"/>
                                        </p:tgtEl>
                                        <p:attrNameLst>
                                          <p:attrName>style.visibility</p:attrName>
                                        </p:attrNameLst>
                                      </p:cBhvr>
                                      <p:to>
                                        <p:strVal val="visible"/>
                                      </p:to>
                                    </p:set>
                                    <p:animEffect transition="in" filter="box(in)">
                                      <p:cBhvr>
                                        <p:cTn id="10"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96" y="228600"/>
            <a:ext cx="5912104"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88320" y="1212334"/>
            <a:ext cx="4658648" cy="461665"/>
          </a:xfrm>
          <a:prstGeom prst="rect">
            <a:avLst/>
          </a:prstGeom>
          <a:solidFill>
            <a:schemeClr val="accent4">
              <a:lumMod val="40000"/>
              <a:lumOff val="60000"/>
            </a:schemeClr>
          </a:solidFill>
        </p:spPr>
        <p:txBody>
          <a:bodyPr wrap="none">
            <a:spAutoFit/>
          </a:bodyPr>
          <a:lstStyle/>
          <a:p>
            <a:r>
              <a:rPr lang="vi-VN" sz="2400" b="1" smtClean="0"/>
              <a:t>1. Khái niệm sinh sản hữu tính</a:t>
            </a:r>
            <a:endParaRPr lang="vi-VN" sz="2400" b="1"/>
          </a:p>
        </p:txBody>
      </p:sp>
      <p:pic>
        <p:nvPicPr>
          <p:cNvPr id="24578" name="Picture 2" descr="Lý thuyết KHTN 7 Chân trời sáng Bài 37: Sinh sản ở sinh vật | Khoa học tự nhiên 7"/>
          <p:cNvPicPr>
            <a:picLocks noChangeAspect="1" noChangeArrowheads="1"/>
          </p:cNvPicPr>
          <p:nvPr/>
        </p:nvPicPr>
        <p:blipFill>
          <a:blip r:embed="rId2" cstate="print"/>
          <a:srcRect/>
          <a:stretch>
            <a:fillRect/>
          </a:stretch>
        </p:blipFill>
        <p:spPr bwMode="auto">
          <a:xfrm>
            <a:off x="892175" y="1820862"/>
            <a:ext cx="8953500" cy="3200401"/>
          </a:xfrm>
          <a:prstGeom prst="rect">
            <a:avLst/>
          </a:prstGeom>
          <a:noFill/>
        </p:spPr>
      </p:pic>
      <p:sp>
        <p:nvSpPr>
          <p:cNvPr id="10" name="Rectangle 9"/>
          <p:cNvSpPr/>
          <p:nvPr/>
        </p:nvSpPr>
        <p:spPr>
          <a:xfrm>
            <a:off x="952500" y="4986635"/>
            <a:ext cx="8788400" cy="1200329"/>
          </a:xfrm>
          <a:prstGeom prst="rect">
            <a:avLst/>
          </a:prstGeom>
        </p:spPr>
        <p:txBody>
          <a:bodyPr wrap="square">
            <a:spAutoFit/>
          </a:bodyPr>
          <a:lstStyle/>
          <a:p>
            <a:r>
              <a:rPr lang="vi-VN" sz="2400" dirty="0" smtClean="0">
                <a:solidFill>
                  <a:srgbClr val="002060"/>
                </a:solidFill>
                <a:sym typeface="Wingdings"/>
              </a:rPr>
              <a:t></a:t>
            </a:r>
            <a:r>
              <a:rPr lang="vi-VN" sz="2400" dirty="0" smtClean="0">
                <a:solidFill>
                  <a:srgbClr val="002060"/>
                </a:solidFill>
              </a:rPr>
              <a:t> Khái niệm: Sinh sản hữu tính là hình thức sinh sản có sự kết hợp giữa giao tử đực và giao tử cái tạo thành hợp tử, hợp tử phát triển thành cơ thể mới.</a:t>
            </a:r>
            <a:endParaRPr lang="vi-VN" sz="2400" dirty="0">
              <a:solidFill>
                <a:srgbClr val="002060"/>
              </a:solidFill>
            </a:endParaRPr>
          </a:p>
        </p:txBody>
      </p:sp>
    </p:spTree>
    <p:extLst>
      <p:ext uri="{BB962C8B-B14F-4D97-AF65-F5344CB8AC3E}">
        <p14:creationId xmlns:p14="http://schemas.microsoft.com/office/powerpoint/2010/main" val="33473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âu 14"/>
          <p:cNvPicPr>
            <a:picLocks noChangeAspect="1" noChangeArrowheads="1"/>
          </p:cNvPicPr>
          <p:nvPr/>
        </p:nvPicPr>
        <p:blipFill>
          <a:blip r:embed="rId2" cstate="print"/>
          <a:srcRect/>
          <a:stretch>
            <a:fillRect/>
          </a:stretch>
        </p:blipFill>
        <p:spPr bwMode="auto">
          <a:xfrm>
            <a:off x="7434262" y="1663700"/>
            <a:ext cx="2954338" cy="3340100"/>
          </a:xfrm>
          <a:prstGeom prst="rect">
            <a:avLst/>
          </a:prstGeom>
          <a:noFill/>
        </p:spPr>
      </p:pic>
      <p:sp>
        <p:nvSpPr>
          <p:cNvPr id="6" name="Rounded Rectangular Callout 5"/>
          <p:cNvSpPr/>
          <p:nvPr/>
        </p:nvSpPr>
        <p:spPr>
          <a:xfrm>
            <a:off x="698500" y="2501900"/>
            <a:ext cx="5524500" cy="1524000"/>
          </a:xfrm>
          <a:prstGeom prst="wedgeRoundRectCallout">
            <a:avLst>
              <a:gd name="adj1" fmla="val -32534"/>
              <a:gd name="adj2" fmla="val 96919"/>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vi-VN" sz="2400" smtClean="0">
                <a:solidFill>
                  <a:srgbClr val="FF0000"/>
                </a:solidFill>
                <a:latin typeface="Arial" pitchFamily="34" charset="0"/>
                <a:cs typeface="Arial" pitchFamily="34" charset="0"/>
              </a:rPr>
              <a:t>Vẽ và hoàn thành sơ đồ sau để phân biệt sinh sản vô tính và sinh sản hữu tính.</a:t>
            </a:r>
          </a:p>
        </p:txBody>
      </p:sp>
      <p:sp>
        <p:nvSpPr>
          <p:cNvPr id="7" name="Rectangle 6"/>
          <p:cNvSpPr/>
          <p:nvPr/>
        </p:nvSpPr>
        <p:spPr>
          <a:xfrm>
            <a:off x="3282696" y="228600"/>
            <a:ext cx="5912104"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488320" y="1212334"/>
            <a:ext cx="4658648" cy="461665"/>
          </a:xfrm>
          <a:prstGeom prst="rect">
            <a:avLst/>
          </a:prstGeom>
          <a:solidFill>
            <a:schemeClr val="accent4">
              <a:lumMod val="40000"/>
              <a:lumOff val="60000"/>
            </a:schemeClr>
          </a:solidFill>
        </p:spPr>
        <p:txBody>
          <a:bodyPr wrap="none">
            <a:spAutoFit/>
          </a:bodyPr>
          <a:lstStyle/>
          <a:p>
            <a:r>
              <a:rPr lang="vi-VN" sz="2400" b="1" smtClean="0"/>
              <a:t>1. Khái niệm sinh sản hữu tính</a:t>
            </a:r>
            <a:endParaRPr lang="vi-VN" sz="2400" b="1"/>
          </a:p>
        </p:txBody>
      </p:sp>
      <p:pic>
        <p:nvPicPr>
          <p:cNvPr id="44036" name="Picture 4" descr="Câu 14"/>
          <p:cNvPicPr>
            <a:picLocks noChangeAspect="1" noChangeArrowheads="1"/>
          </p:cNvPicPr>
          <p:nvPr/>
        </p:nvPicPr>
        <p:blipFill>
          <a:blip r:embed="rId3" cstate="print"/>
          <a:srcRect/>
          <a:stretch>
            <a:fillRect/>
          </a:stretch>
        </p:blipFill>
        <p:spPr bwMode="auto">
          <a:xfrm>
            <a:off x="7483475" y="1193800"/>
            <a:ext cx="3644504" cy="391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nodeType="withEffect">
                                  <p:stCondLst>
                                    <p:cond delay="0"/>
                                  </p:stCondLst>
                                  <p:childTnLst>
                                    <p:set>
                                      <p:cBhvr>
                                        <p:cTn id="9" dur="1" fill="hold">
                                          <p:stCondLst>
                                            <p:cond delay="0"/>
                                          </p:stCondLst>
                                        </p:cTn>
                                        <p:tgtEl>
                                          <p:spTgt spid="44034"/>
                                        </p:tgtEl>
                                        <p:attrNameLst>
                                          <p:attrName>style.visibility</p:attrName>
                                        </p:attrNameLst>
                                      </p:cBhvr>
                                      <p:to>
                                        <p:strVal val="visible"/>
                                      </p:to>
                                    </p:set>
                                    <p:animEffect transition="in" filter="box(in)">
                                      <p:cBhvr>
                                        <p:cTn id="10" dur="500"/>
                                        <p:tgtEl>
                                          <p:spTgt spid="44034"/>
                                        </p:tgtEl>
                                      </p:cBhvr>
                                    </p:animEffect>
                                  </p:childTnLst>
                                </p:cTn>
                              </p:par>
                              <p:par>
                                <p:cTn id="11" presetID="4" presetClass="exit" presetSubtype="16" fill="hold" nodeType="withEffect">
                                  <p:stCondLst>
                                    <p:cond delay="0"/>
                                  </p:stCondLst>
                                  <p:childTnLst>
                                    <p:animEffect transition="out" filter="box(in)">
                                      <p:cBhvr>
                                        <p:cTn id="12" dur="500"/>
                                        <p:tgtEl>
                                          <p:spTgt spid="44034"/>
                                        </p:tgtEl>
                                      </p:cBhvr>
                                    </p:animEffect>
                                    <p:set>
                                      <p:cBhvr>
                                        <p:cTn id="13" dur="1" fill="hold">
                                          <p:stCondLst>
                                            <p:cond delay="499"/>
                                          </p:stCondLst>
                                        </p:cTn>
                                        <p:tgtEl>
                                          <p:spTgt spid="4403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44036"/>
                                        </p:tgtEl>
                                        <p:attrNameLst>
                                          <p:attrName>style.visibility</p:attrName>
                                        </p:attrNameLst>
                                      </p:cBhvr>
                                      <p:to>
                                        <p:strVal val="visible"/>
                                      </p:to>
                                    </p:set>
                                    <p:animEffect transition="in" filter="box(in)">
                                      <p:cBhvr>
                                        <p:cTn id="18"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2696" y="228600"/>
            <a:ext cx="5912104"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488320" y="1212334"/>
            <a:ext cx="4658648" cy="461665"/>
          </a:xfrm>
          <a:prstGeom prst="rect">
            <a:avLst/>
          </a:prstGeom>
          <a:solidFill>
            <a:schemeClr val="accent4">
              <a:lumMod val="40000"/>
              <a:lumOff val="60000"/>
            </a:schemeClr>
          </a:solidFill>
        </p:spPr>
        <p:txBody>
          <a:bodyPr wrap="none">
            <a:spAutoFit/>
          </a:bodyPr>
          <a:lstStyle/>
          <a:p>
            <a:r>
              <a:rPr lang="vi-VN" sz="2400" b="1" smtClean="0"/>
              <a:t>1. Khái niệm sinh sản hữu tính</a:t>
            </a:r>
            <a:endParaRPr lang="vi-VN" sz="2400" b="1"/>
          </a:p>
        </p:txBody>
      </p:sp>
      <p:sp>
        <p:nvSpPr>
          <p:cNvPr id="5" name="Cloud Callout 4"/>
          <p:cNvSpPr/>
          <p:nvPr/>
        </p:nvSpPr>
        <p:spPr>
          <a:xfrm>
            <a:off x="5029200" y="1587500"/>
            <a:ext cx="5232400" cy="1803400"/>
          </a:xfrm>
          <a:prstGeom prst="cloudCallout">
            <a:avLst>
              <a:gd name="adj1" fmla="val 25987"/>
              <a:gd name="adj2" fmla="val 9286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smtClean="0">
                <a:solidFill>
                  <a:srgbClr val="FF0000"/>
                </a:solidFill>
              </a:rPr>
              <a:t>Hãy dự đoán đặc điểm cá thể con được sinh ra từ sinh sản hữu tính.</a:t>
            </a:r>
            <a:endParaRPr lang="vi-VN" sz="2400">
              <a:solidFill>
                <a:srgbClr val="FF0000"/>
              </a:solidFill>
            </a:endParaRPr>
          </a:p>
        </p:txBody>
      </p:sp>
      <p:sp>
        <p:nvSpPr>
          <p:cNvPr id="6" name="Rectangle 5"/>
          <p:cNvSpPr/>
          <p:nvPr/>
        </p:nvSpPr>
        <p:spPr>
          <a:xfrm>
            <a:off x="800100" y="4323140"/>
            <a:ext cx="9296400" cy="1200329"/>
          </a:xfrm>
          <a:prstGeom prst="rect">
            <a:avLst/>
          </a:prstGeom>
          <a:solidFill>
            <a:schemeClr val="accent2">
              <a:lumMod val="20000"/>
              <a:lumOff val="80000"/>
            </a:schemeClr>
          </a:solidFill>
        </p:spPr>
        <p:txBody>
          <a:bodyPr wrap="square">
            <a:spAutoFit/>
          </a:bodyPr>
          <a:lstStyle/>
          <a:p>
            <a:r>
              <a:rPr lang="vi-VN" sz="2400" smtClean="0">
                <a:solidFill>
                  <a:schemeClr val="accent5">
                    <a:lumMod val="75000"/>
                  </a:schemeClr>
                </a:solidFill>
              </a:rPr>
              <a:t>Cơ thể mới sinh ra là kết quả của sự kết hợp giữa giao tử đực và giao tử cái, do đó, con sinh ra sẽ mang đặc điểm của cả cở thể ban đầu (lưỡng tính) hoặc hai cơ thể đực và cái.</a:t>
            </a:r>
            <a:endParaRPr lang="vi-VN" sz="240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2900" y="228600"/>
            <a:ext cx="60706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863600" y="2951726"/>
            <a:ext cx="4113946" cy="830997"/>
          </a:xfrm>
          <a:prstGeom prst="rect">
            <a:avLst/>
          </a:prstGeom>
        </p:spPr>
        <p:txBody>
          <a:bodyPr wrap="square">
            <a:spAutoFit/>
          </a:bodyPr>
          <a:lstStyle/>
          <a:p>
            <a:r>
              <a:rPr lang="vi-VN" sz="2400" smtClean="0">
                <a:solidFill>
                  <a:srgbClr val="FF0000"/>
                </a:solidFill>
              </a:rPr>
              <a:t>Quan sát Hình 37.12, nêu các bộ phận của hoa.</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6981" y="1951160"/>
            <a:ext cx="6625019" cy="4436940"/>
          </a:xfrm>
          <a:prstGeom prst="rect">
            <a:avLst/>
          </a:prstGeom>
        </p:spPr>
      </p:pic>
      <p:sp>
        <p:nvSpPr>
          <p:cNvPr id="6" name="Rectangle 5"/>
          <p:cNvSpPr/>
          <p:nvPr/>
        </p:nvSpPr>
        <p:spPr>
          <a:xfrm>
            <a:off x="445163" y="11615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sp>
        <p:nvSpPr>
          <p:cNvPr id="8" name="Rectangle 7"/>
          <p:cNvSpPr/>
          <p:nvPr/>
        </p:nvSpPr>
        <p:spPr>
          <a:xfrm>
            <a:off x="779055" y="1682234"/>
            <a:ext cx="3826689" cy="369332"/>
          </a:xfrm>
          <a:prstGeom prst="rect">
            <a:avLst/>
          </a:prstGeom>
        </p:spPr>
        <p:txBody>
          <a:bodyPr wrap="none">
            <a:spAutoFit/>
          </a:bodyPr>
          <a:lstStyle/>
          <a:p>
            <a:r>
              <a:rPr lang="vi-VN" b="1" i="1" smtClean="0"/>
              <a:t>a) Cơ quan sinh sản của thực vật</a:t>
            </a:r>
            <a:endParaRPr lang="vi-VN"/>
          </a:p>
        </p:txBody>
      </p:sp>
      <p:sp>
        <p:nvSpPr>
          <p:cNvPr id="9" name="Rectangle 8"/>
          <p:cNvSpPr/>
          <p:nvPr/>
        </p:nvSpPr>
        <p:spPr>
          <a:xfrm>
            <a:off x="482600" y="2738735"/>
            <a:ext cx="4965700" cy="1938992"/>
          </a:xfrm>
          <a:prstGeom prst="rect">
            <a:avLst/>
          </a:prstGeom>
        </p:spPr>
        <p:txBody>
          <a:bodyPr wrap="square">
            <a:spAutoFit/>
          </a:bodyPr>
          <a:lstStyle/>
          <a:p>
            <a:r>
              <a:rPr lang="vi-VN" sz="2400" smtClean="0">
                <a:solidFill>
                  <a:srgbClr val="002060"/>
                </a:solidFill>
              </a:rPr>
              <a:t>Các bộ phận của hoa lưỡng tính trong hình là: đài hoa, tràng hoa (cánh hoa), nhụy hoa (đầu nhụy, vòi nhụy, bầu nhụy), nhị hoa (chỉ nhị, bao phấn).</a:t>
            </a:r>
            <a:endParaRPr lang="vi-VN" sz="2400">
              <a:solidFill>
                <a:srgbClr val="002060"/>
              </a:solidFill>
            </a:endParaRPr>
          </a:p>
        </p:txBody>
      </p:sp>
    </p:spTree>
    <p:extLst>
      <p:ext uri="{BB962C8B-B14F-4D97-AF65-F5344CB8AC3E}">
        <p14:creationId xmlns:p14="http://schemas.microsoft.com/office/powerpoint/2010/main" val="192802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xit" presetSubtype="16" fill="hold" grpId="1" nodeType="clickEffect">
                                  <p:stCondLst>
                                    <p:cond delay="0"/>
                                  </p:stCondLst>
                                  <p:childTnLst>
                                    <p:animEffect transition="out" filter="box(in)">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1"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i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xit" presetSubtype="16" fill="hold" grpId="2" nodeType="clickEffect">
                                  <p:stCondLst>
                                    <p:cond delay="0"/>
                                  </p:stCondLst>
                                  <p:childTnLst>
                                    <p:animEffect transition="out" filter="box(in)">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4" presetClass="exit" presetSubtype="16" fill="hold" grpId="0" nodeType="withEffect">
                                  <p:stCondLst>
                                    <p:cond delay="0"/>
                                  </p:stCondLst>
                                  <p:childTnLst>
                                    <p:animEffect transition="out" filter="box(in)">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animBg="1"/>
      <p:bldP spid="8" grpId="0"/>
      <p:bldP spid="9" grpId="0"/>
      <p:bldP spid="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2900" y="228600"/>
            <a:ext cx="60706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445163" y="11615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sp>
        <p:nvSpPr>
          <p:cNvPr id="8" name="Rectangle 7"/>
          <p:cNvSpPr/>
          <p:nvPr/>
        </p:nvSpPr>
        <p:spPr>
          <a:xfrm>
            <a:off x="779055" y="1682234"/>
            <a:ext cx="3826689" cy="369332"/>
          </a:xfrm>
          <a:prstGeom prst="rect">
            <a:avLst/>
          </a:prstGeom>
        </p:spPr>
        <p:txBody>
          <a:bodyPr wrap="none">
            <a:spAutoFit/>
          </a:bodyPr>
          <a:lstStyle/>
          <a:p>
            <a:r>
              <a:rPr lang="vi-VN" b="1" i="1" smtClean="0"/>
              <a:t>a) Cơ quan sinh sản của thực vật</a:t>
            </a:r>
            <a:endParaRPr lang="vi-VN"/>
          </a:p>
        </p:txBody>
      </p:sp>
      <p:sp>
        <p:nvSpPr>
          <p:cNvPr id="10" name="Rectangle 9"/>
          <p:cNvSpPr/>
          <p:nvPr/>
        </p:nvSpPr>
        <p:spPr>
          <a:xfrm>
            <a:off x="889000" y="2231936"/>
            <a:ext cx="9525000" cy="1200329"/>
          </a:xfrm>
          <a:prstGeom prst="rect">
            <a:avLst/>
          </a:prstGeom>
        </p:spPr>
        <p:txBody>
          <a:bodyPr wrap="square">
            <a:spAutoFit/>
          </a:bodyPr>
          <a:lstStyle/>
          <a:p>
            <a:r>
              <a:rPr lang="vi-VN" sz="2400" smtClean="0">
                <a:solidFill>
                  <a:srgbClr val="002060"/>
                </a:solidFill>
              </a:rPr>
              <a:t> </a:t>
            </a:r>
            <a:r>
              <a:rPr lang="vi-VN" sz="2400" smtClean="0">
                <a:solidFill>
                  <a:srgbClr val="002060"/>
                </a:solidFill>
                <a:sym typeface="Wingdings"/>
              </a:rPr>
              <a:t> </a:t>
            </a:r>
            <a:r>
              <a:rPr lang="vi-VN" sz="2400" smtClean="0">
                <a:solidFill>
                  <a:srgbClr val="002060"/>
                </a:solidFill>
              </a:rPr>
              <a:t>Ở thực vật Hạt kín, hoa là cơ quan sinh sản. Trong đó, nhị là cơ quan sinh sản đực (chứa giao tử đực – hạt phấn), nhụy là cơ quan sinh sản cái (chứa giao tử cái – noãn).</a:t>
            </a:r>
            <a:endParaRPr lang="vi-VN" sz="2400">
              <a:solidFill>
                <a:srgbClr val="002060"/>
              </a:solidFill>
            </a:endParaRPr>
          </a:p>
        </p:txBody>
      </p:sp>
    </p:spTree>
    <p:extLst>
      <p:ext uri="{BB962C8B-B14F-4D97-AF65-F5344CB8AC3E}">
        <p14:creationId xmlns:p14="http://schemas.microsoft.com/office/powerpoint/2010/main" val="192802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5161145"/>
            <a:ext cx="8890000" cy="970266"/>
          </a:xfrm>
          <a:prstGeom prst="rect">
            <a:avLst/>
          </a:prstGeom>
        </p:spPr>
        <p:txBody>
          <a:bodyPr wrap="square">
            <a:spAutoFit/>
          </a:bodyPr>
          <a:lstStyle/>
          <a:p>
            <a:pPr indent="254000" algn="just">
              <a:lnSpc>
                <a:spcPct val="125000"/>
              </a:lnSpc>
              <a:spcAft>
                <a:spcPts val="500"/>
              </a:spcAft>
              <a:tabLst>
                <a:tab pos="650240" algn="l"/>
              </a:tabLst>
            </a:pPr>
            <a:r>
              <a:rPr lang="vi-VN" sz="2400" b="1" smtClean="0">
                <a:solidFill>
                  <a:srgbClr val="FF0000"/>
                </a:solidFill>
                <a:latin typeface="Arial" pitchFamily="34" charset="0"/>
                <a:ea typeface="Segoe UI" panose="020B0502040204020203" pitchFamily="34" charset="0"/>
                <a:cs typeface="Arial" pitchFamily="34" charset="0"/>
              </a:rPr>
              <a:t>Quan </a:t>
            </a:r>
            <a:r>
              <a:rPr lang="vi-VN" sz="2400" b="1" dirty="0">
                <a:solidFill>
                  <a:srgbClr val="FF0000"/>
                </a:solidFill>
                <a:latin typeface="Arial" pitchFamily="34" charset="0"/>
                <a:ea typeface="Segoe UI" panose="020B0502040204020203" pitchFamily="34" charset="0"/>
                <a:cs typeface="Arial" pitchFamily="34" charset="0"/>
              </a:rPr>
              <a:t>sát Hình 37.13 và 37.14, phân biệt hoa lưỡng tính với hoa đơn tính bằng cách hoàn thành </a:t>
            </a:r>
            <a:r>
              <a:rPr lang="en-US" sz="2400" b="1" dirty="0" err="1">
                <a:solidFill>
                  <a:srgbClr val="FF0000"/>
                </a:solidFill>
                <a:latin typeface="Arial" pitchFamily="34" charset="0"/>
                <a:ea typeface="Segoe UI" panose="020B0502040204020203" pitchFamily="34" charset="0"/>
                <a:cs typeface="Arial" pitchFamily="34" charset="0"/>
              </a:rPr>
              <a:t>phiếu</a:t>
            </a:r>
            <a:r>
              <a:rPr lang="en-US" sz="2400" b="1" dirty="0">
                <a:solidFill>
                  <a:srgbClr val="FF0000"/>
                </a:solidFill>
                <a:latin typeface="Arial" pitchFamily="34" charset="0"/>
                <a:ea typeface="Segoe UI" panose="020B0502040204020203" pitchFamily="34" charset="0"/>
                <a:cs typeface="Arial" pitchFamily="34" charset="0"/>
              </a:rPr>
              <a:t> </a:t>
            </a:r>
            <a:r>
              <a:rPr lang="en-US" sz="2400" b="1" dirty="0" err="1">
                <a:solidFill>
                  <a:srgbClr val="FF0000"/>
                </a:solidFill>
                <a:latin typeface="Arial" pitchFamily="34" charset="0"/>
                <a:ea typeface="Segoe UI" panose="020B0502040204020203" pitchFamily="34" charset="0"/>
                <a:cs typeface="Arial" pitchFamily="34" charset="0"/>
              </a:rPr>
              <a:t>học</a:t>
            </a:r>
            <a:r>
              <a:rPr lang="en-US" sz="2400" b="1" dirty="0">
                <a:solidFill>
                  <a:srgbClr val="FF0000"/>
                </a:solidFill>
                <a:latin typeface="Arial" pitchFamily="34" charset="0"/>
                <a:ea typeface="Segoe UI" panose="020B0502040204020203" pitchFamily="34" charset="0"/>
                <a:cs typeface="Arial" pitchFamily="34" charset="0"/>
              </a:rPr>
              <a:t> </a:t>
            </a:r>
            <a:r>
              <a:rPr lang="en-US" sz="2400" b="1" dirty="0" err="1">
                <a:solidFill>
                  <a:srgbClr val="FF0000"/>
                </a:solidFill>
                <a:latin typeface="Arial" pitchFamily="34" charset="0"/>
                <a:ea typeface="Segoe UI" panose="020B0502040204020203" pitchFamily="34" charset="0"/>
                <a:cs typeface="Arial" pitchFamily="34" charset="0"/>
              </a:rPr>
              <a:t>tập</a:t>
            </a:r>
            <a:r>
              <a:rPr lang="en-US" sz="2400" b="1" dirty="0">
                <a:solidFill>
                  <a:srgbClr val="FF0000"/>
                </a:solidFill>
                <a:latin typeface="Arial" pitchFamily="34" charset="0"/>
                <a:ea typeface="Segoe UI" panose="020B0502040204020203" pitchFamily="34" charset="0"/>
                <a:cs typeface="Arial" pitchFamily="34" charset="0"/>
              </a:rPr>
              <a:t> </a:t>
            </a:r>
            <a:r>
              <a:rPr lang="en-US" sz="2400" b="1" dirty="0" err="1">
                <a:solidFill>
                  <a:srgbClr val="FF0000"/>
                </a:solidFill>
                <a:latin typeface="Arial" pitchFamily="34" charset="0"/>
                <a:ea typeface="Segoe UI" panose="020B0502040204020203" pitchFamily="34" charset="0"/>
                <a:cs typeface="Arial" pitchFamily="34" charset="0"/>
              </a:rPr>
              <a:t>sau</a:t>
            </a:r>
            <a:endParaRPr lang="en-US" sz="2400" b="1" dirty="0">
              <a:solidFill>
                <a:srgbClr val="FF0000"/>
              </a:solidFill>
              <a:effectLst/>
              <a:latin typeface="Arial" pitchFamily="34" charset="0"/>
              <a:ea typeface="Segoe UI" panose="020B0502040204020203" pitchFamily="34" charset="0"/>
              <a:cs typeface="Arial" pitchFamily="34" charset="0"/>
            </a:endParaRPr>
          </a:p>
        </p:txBody>
      </p:sp>
      <p:sp>
        <p:nvSpPr>
          <p:cNvPr id="6" name="Rectangle 5"/>
          <p:cNvSpPr/>
          <p:nvPr/>
        </p:nvSpPr>
        <p:spPr>
          <a:xfrm>
            <a:off x="2984500" y="170534"/>
            <a:ext cx="60452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80063" y="11488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sp>
        <p:nvSpPr>
          <p:cNvPr id="9" name="Rectangle 8"/>
          <p:cNvSpPr/>
          <p:nvPr/>
        </p:nvSpPr>
        <p:spPr>
          <a:xfrm>
            <a:off x="779055" y="1682234"/>
            <a:ext cx="3826689" cy="369332"/>
          </a:xfrm>
          <a:prstGeom prst="rect">
            <a:avLst/>
          </a:prstGeom>
        </p:spPr>
        <p:txBody>
          <a:bodyPr wrap="none">
            <a:spAutoFit/>
          </a:bodyPr>
          <a:lstStyle/>
          <a:p>
            <a:r>
              <a:rPr lang="vi-VN" b="1" i="1" smtClean="0"/>
              <a:t>a) Cơ quan sinh sản của thực vật</a:t>
            </a:r>
            <a:endParaRPr lang="vi-VN"/>
          </a:p>
        </p:txBody>
      </p:sp>
      <p:pic>
        <p:nvPicPr>
          <p:cNvPr id="22530" name="Picture 2" descr="Lý thuyết KHTN 7 Chân trời sáng Bài 37: Sinh sản ở sinh vật | Khoa học tự nhiên 7"/>
          <p:cNvPicPr>
            <a:picLocks noChangeAspect="1" noChangeArrowheads="1"/>
          </p:cNvPicPr>
          <p:nvPr/>
        </p:nvPicPr>
        <p:blipFill>
          <a:blip r:embed="rId2" cstate="print"/>
          <a:srcRect/>
          <a:stretch>
            <a:fillRect/>
          </a:stretch>
        </p:blipFill>
        <p:spPr bwMode="auto">
          <a:xfrm>
            <a:off x="1158875" y="2119312"/>
            <a:ext cx="3429000" cy="2266951"/>
          </a:xfrm>
          <a:prstGeom prst="rect">
            <a:avLst/>
          </a:prstGeom>
          <a:noFill/>
        </p:spPr>
      </p:pic>
      <p:pic>
        <p:nvPicPr>
          <p:cNvPr id="22532" name="Picture 4" descr="Lý thuyết KHTN 7 Chân trời sáng Bài 37: Sinh sản ở sinh vật | Khoa học tự nhiên 7"/>
          <p:cNvPicPr>
            <a:picLocks noChangeAspect="1" noChangeArrowheads="1"/>
          </p:cNvPicPr>
          <p:nvPr/>
        </p:nvPicPr>
        <p:blipFill>
          <a:blip r:embed="rId3" cstate="print"/>
          <a:srcRect/>
          <a:stretch>
            <a:fillRect/>
          </a:stretch>
        </p:blipFill>
        <p:spPr bwMode="auto">
          <a:xfrm>
            <a:off x="5489575" y="1954212"/>
            <a:ext cx="4419600" cy="2266951"/>
          </a:xfrm>
          <a:prstGeom prst="rect">
            <a:avLst/>
          </a:prstGeom>
          <a:noFill/>
        </p:spPr>
      </p:pic>
      <p:sp>
        <p:nvSpPr>
          <p:cNvPr id="10" name="Rectangle 9"/>
          <p:cNvSpPr/>
          <p:nvPr/>
        </p:nvSpPr>
        <p:spPr>
          <a:xfrm>
            <a:off x="1781619" y="4654034"/>
            <a:ext cx="1516762" cy="369332"/>
          </a:xfrm>
          <a:prstGeom prst="rect">
            <a:avLst/>
          </a:prstGeom>
        </p:spPr>
        <p:txBody>
          <a:bodyPr wrap="none">
            <a:spAutoFit/>
          </a:bodyPr>
          <a:lstStyle/>
          <a:p>
            <a:r>
              <a:rPr lang="vi-VN" i="1" smtClean="0"/>
              <a:t>Hoa đơn tính</a:t>
            </a:r>
            <a:endParaRPr lang="vi-VN"/>
          </a:p>
        </p:txBody>
      </p:sp>
      <p:sp>
        <p:nvSpPr>
          <p:cNvPr id="11" name="Rectangle 10"/>
          <p:cNvSpPr/>
          <p:nvPr/>
        </p:nvSpPr>
        <p:spPr>
          <a:xfrm>
            <a:off x="5918566" y="4590534"/>
            <a:ext cx="3174267" cy="369332"/>
          </a:xfrm>
          <a:prstGeom prst="rect">
            <a:avLst/>
          </a:prstGeom>
        </p:spPr>
        <p:txBody>
          <a:bodyPr wrap="none">
            <a:spAutoFit/>
          </a:bodyPr>
          <a:lstStyle/>
          <a:p>
            <a:r>
              <a:rPr lang="vi-VN" i="1" smtClean="0"/>
              <a:t>Sơ đồ cấu tạo hoa lưỡng tính</a:t>
            </a:r>
            <a:endParaRPr lang="vi-VN"/>
          </a:p>
        </p:txBody>
      </p:sp>
    </p:spTree>
    <p:extLst>
      <p:ext uri="{BB962C8B-B14F-4D97-AF65-F5344CB8AC3E}">
        <p14:creationId xmlns:p14="http://schemas.microsoft.com/office/powerpoint/2010/main" val="3485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532"/>
                                        </p:tgtEl>
                                        <p:attrNameLst>
                                          <p:attrName>style.visibility</p:attrName>
                                        </p:attrNameLst>
                                      </p:cBhvr>
                                      <p:to>
                                        <p:strVal val="visible"/>
                                      </p:to>
                                    </p:set>
                                    <p:animEffect transition="in" filter="box(in)">
                                      <p:cBhvr>
                                        <p:cTn id="17" dur="500"/>
                                        <p:tgtEl>
                                          <p:spTgt spid="22532"/>
                                        </p:tgtEl>
                                      </p:cBhvr>
                                    </p:animEffect>
                                  </p:childTnLst>
                                </p:cTn>
                              </p:par>
                              <p:par>
                                <p:cTn id="18" presetID="4" presetClass="entr" presetSubtype="16" fill="hold" nodeType="withEffect">
                                  <p:stCondLst>
                                    <p:cond delay="0"/>
                                  </p:stCondLst>
                                  <p:childTnLst>
                                    <p:set>
                                      <p:cBhvr>
                                        <p:cTn id="19" dur="1" fill="hold">
                                          <p:stCondLst>
                                            <p:cond delay="0"/>
                                          </p:stCondLst>
                                        </p:cTn>
                                        <p:tgtEl>
                                          <p:spTgt spid="22530"/>
                                        </p:tgtEl>
                                        <p:attrNameLst>
                                          <p:attrName>style.visibility</p:attrName>
                                        </p:attrNameLst>
                                      </p:cBhvr>
                                      <p:to>
                                        <p:strVal val="visible"/>
                                      </p:to>
                                    </p:set>
                                    <p:animEffect transition="in" filter="box(in)">
                                      <p:cBhvr>
                                        <p:cTn id="20" dur="500"/>
                                        <p:tgtEl>
                                          <p:spTgt spid="2253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500"/>
                                        <p:tgtEl>
                                          <p:spTgt spid="10"/>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ox(i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1000"/>
                                        <p:tgtEl>
                                          <p:spTgt spid="4">
                                            <p:txEl>
                                              <p:pRg st="0" end="0"/>
                                            </p:txEl>
                                          </p:spTgt>
                                        </p:tgtEl>
                                      </p:cBhvr>
                                    </p:animEffect>
                                    <p:anim calcmode="lin" valueType="num">
                                      <p:cBhvr>
                                        <p:cTn id="3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15243920"/>
              </p:ext>
            </p:extLst>
          </p:nvPr>
        </p:nvGraphicFramePr>
        <p:xfrm>
          <a:off x="1460502" y="2248301"/>
          <a:ext cx="8635997" cy="3453998"/>
        </p:xfrm>
        <a:graphic>
          <a:graphicData uri="http://schemas.openxmlformats.org/drawingml/2006/table">
            <a:tbl>
              <a:tblPr firstRow="1" firstCol="1" bandRow="1">
                <a:tableStyleId>{5C22544A-7EE6-4342-B048-85BDC9FD1C3A}</a:tableStyleId>
              </a:tblPr>
              <a:tblGrid>
                <a:gridCol w="2360744">
                  <a:extLst>
                    <a:ext uri="{9D8B030D-6E8A-4147-A177-3AD203B41FA5}">
                      <a16:colId xmlns:a16="http://schemas.microsoft.com/office/drawing/2014/main" val="355241497"/>
                    </a:ext>
                  </a:extLst>
                </a:gridCol>
                <a:gridCol w="2193329">
                  <a:extLst>
                    <a:ext uri="{9D8B030D-6E8A-4147-A177-3AD203B41FA5}">
                      <a16:colId xmlns:a16="http://schemas.microsoft.com/office/drawing/2014/main" val="2651173605"/>
                    </a:ext>
                  </a:extLst>
                </a:gridCol>
                <a:gridCol w="2040962">
                  <a:extLst>
                    <a:ext uri="{9D8B030D-6E8A-4147-A177-3AD203B41FA5}">
                      <a16:colId xmlns:a16="http://schemas.microsoft.com/office/drawing/2014/main" val="3905716486"/>
                    </a:ext>
                  </a:extLst>
                </a:gridCol>
                <a:gridCol w="2040962">
                  <a:extLst>
                    <a:ext uri="{9D8B030D-6E8A-4147-A177-3AD203B41FA5}">
                      <a16:colId xmlns:a16="http://schemas.microsoft.com/office/drawing/2014/main" val="2593687079"/>
                    </a:ext>
                  </a:extLst>
                </a:gridCol>
              </a:tblGrid>
              <a:tr h="1214916">
                <a:tc rowSpan="2">
                  <a:txBody>
                    <a:bodyPr/>
                    <a:lstStyle/>
                    <a:p>
                      <a:pPr indent="254000" algn="ctr">
                        <a:lnSpc>
                          <a:spcPct val="130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Thành </a:t>
                      </a:r>
                      <a:r>
                        <a:rPr lang="vi-VN" sz="2400" smtClean="0">
                          <a:solidFill>
                            <a:schemeClr val="tx1"/>
                          </a:solidFill>
                          <a:effectLst/>
                          <a:latin typeface="Times New Roman" panose="02020603050405020304" pitchFamily="18" charset="0"/>
                          <a:cs typeface="Times New Roman" panose="02020603050405020304" pitchFamily="18" charset="0"/>
                        </a:rPr>
                        <a:t>phần</a:t>
                      </a:r>
                      <a:endParaRPr lang="en-US" sz="240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3">
                        <a:lumMod val="40000"/>
                        <a:lumOff val="60000"/>
                      </a:schemeClr>
                    </a:solidFill>
                  </a:tcPr>
                </a:tc>
                <a:tc rowSpan="2">
                  <a:txBody>
                    <a:bodyPr/>
                    <a:lstStyle/>
                    <a:p>
                      <a:pPr indent="254000" algn="ctr">
                        <a:lnSpc>
                          <a:spcPct val="130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Hoa lưỡng tính</a:t>
                      </a:r>
                      <a:endParaRPr lang="en-US" sz="240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3">
                        <a:lumMod val="40000"/>
                        <a:lumOff val="60000"/>
                      </a:schemeClr>
                    </a:solidFill>
                  </a:tcPr>
                </a:tc>
                <a:tc gridSpan="2">
                  <a:txBody>
                    <a:bodyPr/>
                    <a:lstStyle/>
                    <a:p>
                      <a:pPr indent="254000" algn="ctr">
                        <a:lnSpc>
                          <a:spcPct val="130000"/>
                        </a:lnSpc>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Hoa </a:t>
                      </a:r>
                      <a:r>
                        <a:rPr lang="vi-VN" sz="2400" dirty="0" smtClean="0">
                          <a:solidFill>
                            <a:schemeClr val="tx1"/>
                          </a:solidFill>
                          <a:effectLst/>
                          <a:latin typeface="Times New Roman" panose="02020603050405020304" pitchFamily="18" charset="0"/>
                          <a:cs typeface="Times New Roman" panose="02020603050405020304" pitchFamily="18" charset="0"/>
                        </a:rPr>
                        <a:t>đ</a:t>
                      </a:r>
                      <a:r>
                        <a:rPr lang="en-US" sz="2400" dirty="0" err="1" smtClean="0">
                          <a:solidFill>
                            <a:schemeClr val="tx1"/>
                          </a:solidFill>
                          <a:effectLst/>
                          <a:latin typeface="Times New Roman" panose="02020603050405020304" pitchFamily="18" charset="0"/>
                          <a:cs typeface="Times New Roman" panose="02020603050405020304" pitchFamily="18" charset="0"/>
                        </a:rPr>
                        <a:t>ơn</a:t>
                      </a:r>
                      <a:r>
                        <a:rPr lang="vi-VN" sz="2400" dirty="0" smtClean="0">
                          <a:solidFill>
                            <a:schemeClr val="tx1"/>
                          </a:solidFill>
                          <a:effectLst/>
                          <a:latin typeface="Times New Roman" panose="02020603050405020304" pitchFamily="18" charset="0"/>
                          <a:cs typeface="Times New Roman" panose="02020603050405020304" pitchFamily="18" charset="0"/>
                        </a:rPr>
                        <a:t> </a:t>
                      </a:r>
                      <a:r>
                        <a:rPr lang="vi-VN" sz="2400" dirty="0">
                          <a:solidFill>
                            <a:schemeClr val="tx1"/>
                          </a:solidFill>
                          <a:effectLst/>
                          <a:latin typeface="Times New Roman" panose="02020603050405020304" pitchFamily="18" charset="0"/>
                          <a:cs typeface="Times New Roman" panose="02020603050405020304" pitchFamily="18" charset="0"/>
                        </a:rPr>
                        <a:t>tính</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3">
                        <a:lumMod val="40000"/>
                        <a:lumOff val="60000"/>
                      </a:schemeClr>
                    </a:solidFill>
                  </a:tcPr>
                </a:tc>
                <a:tc hMerge="1">
                  <a:txBody>
                    <a:bodyPr/>
                    <a:lstStyle/>
                    <a:p>
                      <a:endParaRPr lang="en-US"/>
                    </a:p>
                  </a:txBody>
                  <a:tcPr/>
                </a:tc>
                <a:extLst>
                  <a:ext uri="{0D108BD9-81ED-4DB2-BD59-A6C34878D82A}">
                    <a16:rowId xmlns:a16="http://schemas.microsoft.com/office/drawing/2014/main" val="4213932108"/>
                  </a:ext>
                </a:extLst>
              </a:tr>
              <a:tr h="735030">
                <a:tc vMerge="1">
                  <a:txBody>
                    <a:bodyPr/>
                    <a:lstStyle/>
                    <a:p>
                      <a:endParaRPr lang="en-US"/>
                    </a:p>
                  </a:txBody>
                  <a:tcPr/>
                </a:tc>
                <a:tc vMerge="1">
                  <a:txBody>
                    <a:bodyPr/>
                    <a:lstStyle/>
                    <a:p>
                      <a:endParaRPr lang="en-US"/>
                    </a:p>
                  </a:txBody>
                  <a:tcPr/>
                </a:tc>
                <a:tc>
                  <a:txBody>
                    <a:bodyPr/>
                    <a:lstStyle/>
                    <a:p>
                      <a:pPr indent="254000"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Hoa đực</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6">
                        <a:lumMod val="60000"/>
                        <a:lumOff val="40000"/>
                      </a:schemeClr>
                    </a:solidFill>
                  </a:tcPr>
                </a:tc>
                <a:tc>
                  <a:txBody>
                    <a:bodyPr/>
                    <a:lstStyle/>
                    <a:p>
                      <a:pPr indent="254000" algn="ctr">
                        <a:lnSpc>
                          <a:spcPct val="130000"/>
                        </a:lnSpc>
                        <a:spcAft>
                          <a:spcPts val="0"/>
                        </a:spcAft>
                      </a:pPr>
                      <a:r>
                        <a:rPr lang="vi-VN" sz="2400">
                          <a:effectLst/>
                          <a:latin typeface="Times New Roman" panose="02020603050405020304" pitchFamily="18" charset="0"/>
                          <a:cs typeface="Times New Roman" panose="02020603050405020304" pitchFamily="18" charset="0"/>
                        </a:rPr>
                        <a:t>Hoa cái</a:t>
                      </a:r>
                      <a:endParaRPr lang="en-US"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6">
                        <a:lumMod val="60000"/>
                        <a:lumOff val="40000"/>
                      </a:schemeClr>
                    </a:solidFill>
                  </a:tcPr>
                </a:tc>
                <a:extLst>
                  <a:ext uri="{0D108BD9-81ED-4DB2-BD59-A6C34878D82A}">
                    <a16:rowId xmlns:a16="http://schemas.microsoft.com/office/drawing/2014/main" val="2804512465"/>
                  </a:ext>
                </a:extLst>
              </a:tr>
              <a:tr h="735030">
                <a:tc>
                  <a:txBody>
                    <a:bodyPr/>
                    <a:lstStyle/>
                    <a:p>
                      <a:pPr indent="254000">
                        <a:lnSpc>
                          <a:spcPct val="130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Nhị hoa</a:t>
                      </a:r>
                      <a:endParaRPr lang="en-US" sz="240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3">
                        <a:lumMod val="40000"/>
                        <a:lumOff val="60000"/>
                      </a:schemeClr>
                    </a:solidFill>
                  </a:tcPr>
                </a:tc>
                <a:tc>
                  <a:txBody>
                    <a:bodyPr/>
                    <a:lstStyle/>
                    <a:p>
                      <a:pPr algn="ctr"/>
                      <a:endParaRPr lang="vi-VN" sz="2400">
                        <a:solidFill>
                          <a:srgbClr val="FF0000"/>
                        </a:solidFill>
                      </a:endParaRPr>
                    </a:p>
                  </a:txBody>
                  <a:tcPr marL="0" marR="0" marT="0" marB="0" anchor="ctr">
                    <a:solidFill>
                      <a:schemeClr val="accent6">
                        <a:lumMod val="60000"/>
                        <a:lumOff val="40000"/>
                      </a:schemeClr>
                    </a:solidFill>
                  </a:tcPr>
                </a:tc>
                <a:tc>
                  <a:txBody>
                    <a:bodyPr/>
                    <a:lstStyle/>
                    <a:p>
                      <a:pPr algn="ctr"/>
                      <a:endParaRPr lang="vi-VN" sz="2400">
                        <a:solidFill>
                          <a:srgbClr val="FF0000"/>
                        </a:solidFill>
                      </a:endParaRPr>
                    </a:p>
                  </a:txBody>
                  <a:tcPr marL="0" marR="0" marT="0" marB="0" anchor="ctr">
                    <a:solidFill>
                      <a:schemeClr val="accent6">
                        <a:lumMod val="60000"/>
                        <a:lumOff val="40000"/>
                      </a:schemeClr>
                    </a:solidFill>
                  </a:tcPr>
                </a:tc>
                <a:tc>
                  <a:txBody>
                    <a:bodyPr/>
                    <a:lstStyle/>
                    <a:p>
                      <a:pPr algn="ctr"/>
                      <a:endParaRPr lang="vi-VN" sz="2400">
                        <a:solidFill>
                          <a:srgbClr val="FF0000"/>
                        </a:solidFill>
                      </a:endParaRPr>
                    </a:p>
                  </a:txBody>
                  <a:tcPr marL="0" marR="0" marT="0" marB="0" anchor="ctr">
                    <a:solidFill>
                      <a:schemeClr val="accent6">
                        <a:lumMod val="60000"/>
                        <a:lumOff val="40000"/>
                      </a:schemeClr>
                    </a:solidFill>
                  </a:tcPr>
                </a:tc>
                <a:extLst>
                  <a:ext uri="{0D108BD9-81ED-4DB2-BD59-A6C34878D82A}">
                    <a16:rowId xmlns:a16="http://schemas.microsoft.com/office/drawing/2014/main" val="2955630639"/>
                  </a:ext>
                </a:extLst>
              </a:tr>
              <a:tr h="769022">
                <a:tc>
                  <a:txBody>
                    <a:bodyPr/>
                    <a:lstStyle/>
                    <a:p>
                      <a:pPr indent="254000">
                        <a:lnSpc>
                          <a:spcPct val="130000"/>
                        </a:lnSpc>
                        <a:spcAft>
                          <a:spcPts val="0"/>
                        </a:spcAft>
                      </a:pPr>
                      <a:r>
                        <a:rPr lang="vi-VN" sz="2400" smtClean="0">
                          <a:solidFill>
                            <a:schemeClr val="tx1"/>
                          </a:solidFill>
                          <a:effectLst/>
                          <a:latin typeface="Times New Roman" panose="02020603050405020304" pitchFamily="18" charset="0"/>
                          <a:cs typeface="Times New Roman" panose="02020603050405020304" pitchFamily="18" charset="0"/>
                        </a:rPr>
                        <a:t>Nhụy hoa</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400" smtClean="0">
                        <a:solidFill>
                          <a:srgbClr val="FF0000"/>
                        </a:solidFill>
                      </a:endParaRPr>
                    </a:p>
                  </a:txBody>
                  <a:tcPr marL="0" marR="0" marT="0" marB="0"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400" smtClean="0">
                        <a:solidFill>
                          <a:srgbClr val="FF0000"/>
                        </a:solidFill>
                      </a:endParaRPr>
                    </a:p>
                  </a:txBody>
                  <a:tcPr marL="0" marR="0" marT="0" marB="0"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400" smtClean="0">
                        <a:solidFill>
                          <a:srgbClr val="FF0000"/>
                        </a:solidFill>
                      </a:endParaRPr>
                    </a:p>
                  </a:txBody>
                  <a:tcPr marL="0" marR="0" marT="0" marB="0" anchor="ctr">
                    <a:solidFill>
                      <a:schemeClr val="accent6">
                        <a:lumMod val="60000"/>
                        <a:lumOff val="40000"/>
                      </a:schemeClr>
                    </a:solidFill>
                  </a:tcPr>
                </a:tc>
                <a:extLst>
                  <a:ext uri="{0D108BD9-81ED-4DB2-BD59-A6C34878D82A}">
                    <a16:rowId xmlns:a16="http://schemas.microsoft.com/office/drawing/2014/main" val="2512955027"/>
                  </a:ext>
                </a:extLst>
              </a:tr>
            </a:tbl>
          </a:graphicData>
        </a:graphic>
      </p:graphicFrame>
      <p:sp>
        <p:nvSpPr>
          <p:cNvPr id="3" name="TextBox 2"/>
          <p:cNvSpPr txBox="1"/>
          <p:nvPr/>
        </p:nvSpPr>
        <p:spPr>
          <a:xfrm>
            <a:off x="4539963" y="4318000"/>
            <a:ext cx="579005" cy="461665"/>
          </a:xfrm>
          <a:prstGeom prst="rect">
            <a:avLst/>
          </a:prstGeom>
          <a:noFill/>
        </p:spPr>
        <p:txBody>
          <a:bodyPr wrap="none" rtlCol="0">
            <a:spAutoFit/>
          </a:bodyPr>
          <a:lstStyle/>
          <a:p>
            <a:r>
              <a:rPr lang="vi-VN" sz="2400" smtClean="0">
                <a:solidFill>
                  <a:srgbClr val="FF0000"/>
                </a:solidFill>
              </a:rPr>
              <a:t>Có</a:t>
            </a:r>
          </a:p>
        </p:txBody>
      </p:sp>
      <p:sp>
        <p:nvSpPr>
          <p:cNvPr id="4" name="TextBox 3"/>
          <p:cNvSpPr txBox="1"/>
          <p:nvPr/>
        </p:nvSpPr>
        <p:spPr>
          <a:xfrm>
            <a:off x="6673563" y="4292600"/>
            <a:ext cx="579005" cy="461665"/>
          </a:xfrm>
          <a:prstGeom prst="rect">
            <a:avLst/>
          </a:prstGeom>
          <a:noFill/>
        </p:spPr>
        <p:txBody>
          <a:bodyPr wrap="none" rtlCol="0">
            <a:spAutoFit/>
          </a:bodyPr>
          <a:lstStyle/>
          <a:p>
            <a:r>
              <a:rPr lang="vi-VN" sz="2400" smtClean="0">
                <a:solidFill>
                  <a:srgbClr val="FF0000"/>
                </a:solidFill>
              </a:rPr>
              <a:t>Có</a:t>
            </a:r>
          </a:p>
        </p:txBody>
      </p:sp>
      <p:sp>
        <p:nvSpPr>
          <p:cNvPr id="5" name="TextBox 4"/>
          <p:cNvSpPr txBox="1"/>
          <p:nvPr/>
        </p:nvSpPr>
        <p:spPr>
          <a:xfrm>
            <a:off x="4539963" y="5054600"/>
            <a:ext cx="579005" cy="461665"/>
          </a:xfrm>
          <a:prstGeom prst="rect">
            <a:avLst/>
          </a:prstGeom>
          <a:noFill/>
        </p:spPr>
        <p:txBody>
          <a:bodyPr wrap="none" rtlCol="0">
            <a:spAutoFit/>
          </a:bodyPr>
          <a:lstStyle/>
          <a:p>
            <a:r>
              <a:rPr lang="vi-VN" sz="2400" smtClean="0">
                <a:solidFill>
                  <a:srgbClr val="FF0000"/>
                </a:solidFill>
              </a:rPr>
              <a:t>Có</a:t>
            </a:r>
          </a:p>
        </p:txBody>
      </p:sp>
      <p:sp>
        <p:nvSpPr>
          <p:cNvPr id="6" name="TextBox 5"/>
          <p:cNvSpPr txBox="1"/>
          <p:nvPr/>
        </p:nvSpPr>
        <p:spPr>
          <a:xfrm>
            <a:off x="8781763" y="5016500"/>
            <a:ext cx="579005" cy="461665"/>
          </a:xfrm>
          <a:prstGeom prst="rect">
            <a:avLst/>
          </a:prstGeom>
          <a:noFill/>
        </p:spPr>
        <p:txBody>
          <a:bodyPr wrap="none" rtlCol="0">
            <a:spAutoFit/>
          </a:bodyPr>
          <a:lstStyle/>
          <a:p>
            <a:r>
              <a:rPr lang="vi-VN" sz="2400" smtClean="0">
                <a:solidFill>
                  <a:srgbClr val="FF0000"/>
                </a:solidFill>
              </a:rPr>
              <a:t>Có</a:t>
            </a:r>
          </a:p>
        </p:txBody>
      </p:sp>
      <p:sp>
        <p:nvSpPr>
          <p:cNvPr id="7" name="TextBox 6"/>
          <p:cNvSpPr txBox="1"/>
          <p:nvPr/>
        </p:nvSpPr>
        <p:spPr>
          <a:xfrm>
            <a:off x="6359613" y="5041900"/>
            <a:ext cx="1486304" cy="461665"/>
          </a:xfrm>
          <a:prstGeom prst="rect">
            <a:avLst/>
          </a:prstGeom>
          <a:noFill/>
        </p:spPr>
        <p:txBody>
          <a:bodyPr wrap="none" rtlCol="0">
            <a:spAutoFit/>
          </a:bodyPr>
          <a:lstStyle/>
          <a:p>
            <a:r>
              <a:rPr lang="vi-VN" sz="2400" smtClean="0">
                <a:solidFill>
                  <a:srgbClr val="FF0000"/>
                </a:solidFill>
              </a:rPr>
              <a:t>Không có</a:t>
            </a:r>
          </a:p>
        </p:txBody>
      </p:sp>
      <p:sp>
        <p:nvSpPr>
          <p:cNvPr id="8" name="TextBox 7"/>
          <p:cNvSpPr txBox="1"/>
          <p:nvPr/>
        </p:nvSpPr>
        <p:spPr>
          <a:xfrm>
            <a:off x="8264613" y="4292600"/>
            <a:ext cx="1486304" cy="461665"/>
          </a:xfrm>
          <a:prstGeom prst="rect">
            <a:avLst/>
          </a:prstGeom>
          <a:noFill/>
        </p:spPr>
        <p:txBody>
          <a:bodyPr wrap="none" rtlCol="0">
            <a:spAutoFit/>
          </a:bodyPr>
          <a:lstStyle/>
          <a:p>
            <a:r>
              <a:rPr lang="vi-VN" sz="2400" smtClean="0">
                <a:solidFill>
                  <a:srgbClr val="FF0000"/>
                </a:solidFill>
              </a:rPr>
              <a:t>Không có</a:t>
            </a:r>
          </a:p>
        </p:txBody>
      </p:sp>
      <p:sp>
        <p:nvSpPr>
          <p:cNvPr id="10" name="Rectangle 9"/>
          <p:cNvSpPr/>
          <p:nvPr/>
        </p:nvSpPr>
        <p:spPr>
          <a:xfrm>
            <a:off x="2984500" y="170534"/>
            <a:ext cx="60452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a:hlinkClick r:id="rId2"/>
          </p:cNvPr>
          <p:cNvSpPr/>
          <p:nvPr/>
        </p:nvSpPr>
        <p:spPr>
          <a:xfrm>
            <a:off x="2487240" y="1225034"/>
            <a:ext cx="6935553" cy="830997"/>
          </a:xfrm>
          <a:prstGeom prst="rect">
            <a:avLst/>
          </a:prstGeom>
        </p:spPr>
        <p:txBody>
          <a:bodyPr wrap="none">
            <a:spAutoFit/>
          </a:bodyPr>
          <a:lstStyle/>
          <a:p>
            <a:r>
              <a:rPr lang="vi-VN" sz="2400" b="1" smtClean="0">
                <a:solidFill>
                  <a:srgbClr val="FF0000"/>
                </a:solidFill>
                <a:latin typeface="Arial" pitchFamily="34" charset="0"/>
                <a:ea typeface="Segoe UI" panose="020B0502040204020203" pitchFamily="34" charset="0"/>
                <a:cs typeface="Arial" pitchFamily="34" charset="0"/>
              </a:rPr>
              <a:t>Phân biệt hoa lưỡng tính với hoa đơn tính </a:t>
            </a:r>
          </a:p>
          <a:p>
            <a:r>
              <a:rPr lang="vi-VN" sz="2400" smtClean="0"/>
              <a:t>https://www.youtube.com/watch?v=L_R_69SOtps</a:t>
            </a:r>
            <a:endParaRPr lang="vi-V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84500" y="170534"/>
            <a:ext cx="60452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80063" y="11488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sp>
        <p:nvSpPr>
          <p:cNvPr id="9" name="Rectangle 8"/>
          <p:cNvSpPr/>
          <p:nvPr/>
        </p:nvSpPr>
        <p:spPr>
          <a:xfrm>
            <a:off x="779055" y="1682234"/>
            <a:ext cx="3826689" cy="369332"/>
          </a:xfrm>
          <a:prstGeom prst="rect">
            <a:avLst/>
          </a:prstGeom>
        </p:spPr>
        <p:txBody>
          <a:bodyPr wrap="none">
            <a:spAutoFit/>
          </a:bodyPr>
          <a:lstStyle/>
          <a:p>
            <a:r>
              <a:rPr lang="vi-VN" b="1" i="1" smtClean="0"/>
              <a:t>a) Cơ quan sinh sản của thực vật</a:t>
            </a:r>
            <a:endParaRPr lang="vi-VN"/>
          </a:p>
        </p:txBody>
      </p:sp>
      <p:sp>
        <p:nvSpPr>
          <p:cNvPr id="12" name="Rectangle 11"/>
          <p:cNvSpPr/>
          <p:nvPr/>
        </p:nvSpPr>
        <p:spPr>
          <a:xfrm>
            <a:off x="1016000" y="2229535"/>
            <a:ext cx="9118600" cy="830997"/>
          </a:xfrm>
          <a:prstGeom prst="rect">
            <a:avLst/>
          </a:prstGeom>
        </p:spPr>
        <p:txBody>
          <a:bodyPr wrap="square">
            <a:spAutoFit/>
          </a:bodyPr>
          <a:lstStyle/>
          <a:p>
            <a:r>
              <a:rPr lang="vi-VN" sz="2400" smtClean="0">
                <a:solidFill>
                  <a:srgbClr val="002060"/>
                </a:solidFill>
                <a:sym typeface="Wingdings"/>
              </a:rPr>
              <a:t></a:t>
            </a:r>
            <a:r>
              <a:rPr lang="vi-VN" sz="2400" smtClean="0">
                <a:solidFill>
                  <a:srgbClr val="002060"/>
                </a:solidFill>
              </a:rPr>
              <a:t> Phân loại: Có hai loại hoa là hoa đơn tính (chỉ có nhị hoặc nhụy) và hoa lưỡng tính (có cả nhị và nhụy).</a:t>
            </a:r>
            <a:endParaRPr lang="vi-VN" sz="2400">
              <a:solidFill>
                <a:srgbClr val="002060"/>
              </a:solidFill>
            </a:endParaRPr>
          </a:p>
        </p:txBody>
      </p:sp>
    </p:spTree>
    <p:extLst>
      <p:ext uri="{BB962C8B-B14F-4D97-AF65-F5344CB8AC3E}">
        <p14:creationId xmlns:p14="http://schemas.microsoft.com/office/powerpoint/2010/main" val="3485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22192" y="283464"/>
            <a:ext cx="5065776" cy="646331"/>
          </a:xfrm>
          <a:prstGeom prst="rect">
            <a:avLst/>
          </a:prstGeom>
          <a:noFill/>
        </p:spPr>
        <p:txBody>
          <a:bodyPr wrap="square" rtlCol="0">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NỘI DUNG BÀI HỌC</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84632" y="1463737"/>
            <a:ext cx="4114800" cy="70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 KHÁI NIỆM SINH SẢN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4632" y="2786492"/>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84632" y="4288536"/>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5751576" y="1372297"/>
            <a:ext cx="4114800" cy="70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IV. VẬN DỤNG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5751576" y="2716465"/>
            <a:ext cx="4114800" cy="70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V. LUYỆN TẬP</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12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53400" y="1575289"/>
            <a:ext cx="3848100" cy="1938992"/>
          </a:xfrm>
          <a:prstGeom prst="rect">
            <a:avLst/>
          </a:prstGeom>
        </p:spPr>
        <p:txBody>
          <a:bodyPr wrap="square">
            <a:spAutoFit/>
          </a:bodyPr>
          <a:lstStyle/>
          <a:p>
            <a:r>
              <a:rPr lang="en-US" sz="2400" smtClean="0">
                <a:solidFill>
                  <a:srgbClr val="FF0000"/>
                </a:solidFill>
                <a:latin typeface="Arial" pitchFamily="34" charset="0"/>
                <a:ea typeface="Arial" panose="020B0604020202020204" pitchFamily="34" charset="0"/>
                <a:cs typeface="Arial" pitchFamily="34" charset="0"/>
              </a:rPr>
              <a:t>Quan </a:t>
            </a:r>
            <a:r>
              <a:rPr lang="en-US" sz="2400" dirty="0" err="1">
                <a:solidFill>
                  <a:srgbClr val="FF0000"/>
                </a:solidFill>
                <a:latin typeface="Arial" pitchFamily="34" charset="0"/>
                <a:ea typeface="Arial" panose="020B0604020202020204" pitchFamily="34" charset="0"/>
                <a:cs typeface="Arial" pitchFamily="34" charset="0"/>
              </a:rPr>
              <a:t>sát</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Hình</a:t>
            </a:r>
            <a:r>
              <a:rPr lang="en-US" sz="2400" dirty="0">
                <a:solidFill>
                  <a:srgbClr val="FF0000"/>
                </a:solidFill>
                <a:latin typeface="Arial" pitchFamily="34" charset="0"/>
                <a:ea typeface="Arial" panose="020B0604020202020204" pitchFamily="34" charset="0"/>
                <a:cs typeface="Arial" pitchFamily="34" charset="0"/>
              </a:rPr>
              <a:t> 37.15 </a:t>
            </a:r>
            <a:r>
              <a:rPr lang="en-US" sz="2400" dirty="0" err="1">
                <a:solidFill>
                  <a:srgbClr val="FF0000"/>
                </a:solidFill>
                <a:latin typeface="Arial" pitchFamily="34" charset="0"/>
                <a:ea typeface="Arial" panose="020B0604020202020204" pitchFamily="34" charset="0"/>
                <a:cs typeface="Arial" pitchFamily="34" charset="0"/>
              </a:rPr>
              <a:t>và</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đọc</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thông</a:t>
            </a:r>
            <a:r>
              <a:rPr lang="en-US" sz="2400" dirty="0">
                <a:solidFill>
                  <a:srgbClr val="FF0000"/>
                </a:solidFill>
                <a:latin typeface="Arial" pitchFamily="34" charset="0"/>
                <a:ea typeface="Arial" panose="020B0604020202020204" pitchFamily="34" charset="0"/>
                <a:cs typeface="Arial" pitchFamily="34" charset="0"/>
              </a:rPr>
              <a:t> tin, </a:t>
            </a:r>
            <a:r>
              <a:rPr lang="en-US" sz="2400" dirty="0" err="1">
                <a:solidFill>
                  <a:srgbClr val="FF0000"/>
                </a:solidFill>
                <a:latin typeface="Arial" pitchFamily="34" charset="0"/>
                <a:ea typeface="Arial" panose="020B0604020202020204" pitchFamily="34" charset="0"/>
                <a:cs typeface="Arial" pitchFamily="34" charset="0"/>
              </a:rPr>
              <a:t>hãy</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mô</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tả</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sự</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thụ</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phấn</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và</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sự</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thụ</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tinh</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bằng</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cách</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xác</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định</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thứ</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tự</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đúng</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của</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các</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sự</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kiện</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sau</a:t>
            </a:r>
            <a:endParaRPr lang="en-US" sz="2400" dirty="0">
              <a:solidFill>
                <a:srgbClr val="FF0000"/>
              </a:solidFill>
              <a:latin typeface="Arial" pitchFamily="34" charset="0"/>
              <a:cs typeface="Arial" pitchFamily="34" charset="0"/>
            </a:endParaRPr>
          </a:p>
        </p:txBody>
      </p:sp>
      <p:sp>
        <p:nvSpPr>
          <p:cNvPr id="6" name="Rectangle 5"/>
          <p:cNvSpPr/>
          <p:nvPr/>
        </p:nvSpPr>
        <p:spPr>
          <a:xfrm>
            <a:off x="3200400" y="170534"/>
            <a:ext cx="57912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445163" y="11615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sp>
        <p:nvSpPr>
          <p:cNvPr id="9" name="Rectangle 8"/>
          <p:cNvSpPr/>
          <p:nvPr/>
        </p:nvSpPr>
        <p:spPr>
          <a:xfrm>
            <a:off x="779055" y="1682234"/>
            <a:ext cx="4671472" cy="369332"/>
          </a:xfrm>
          <a:prstGeom prst="rect">
            <a:avLst/>
          </a:prstGeom>
        </p:spPr>
        <p:txBody>
          <a:bodyPr wrap="none">
            <a:spAutoFit/>
          </a:bodyPr>
          <a:lstStyle/>
          <a:p>
            <a:r>
              <a:rPr lang="vi-VN" b="1" i="1" smtClean="0"/>
              <a:t>b) Quá trình sinh sản hữu tính ở thực vật</a:t>
            </a:r>
            <a:endParaRPr lang="vi-VN"/>
          </a:p>
        </p:txBody>
      </p:sp>
      <p:pic>
        <p:nvPicPr>
          <p:cNvPr id="21506" name="Picture 2" descr="Lý thuyết KHTN 7 Chân trời sáng Bài 37: Sinh sản ở sinh vật | Khoa học tự nhiên 7"/>
          <p:cNvPicPr>
            <a:picLocks noChangeAspect="1" noChangeArrowheads="1"/>
          </p:cNvPicPr>
          <p:nvPr/>
        </p:nvPicPr>
        <p:blipFill>
          <a:blip r:embed="rId2" cstate="print"/>
          <a:srcRect/>
          <a:stretch>
            <a:fillRect/>
          </a:stretch>
        </p:blipFill>
        <p:spPr bwMode="auto">
          <a:xfrm>
            <a:off x="307975" y="2108200"/>
            <a:ext cx="7299325" cy="4267200"/>
          </a:xfrm>
          <a:prstGeom prst="rect">
            <a:avLst/>
          </a:prstGeom>
          <a:noFill/>
        </p:spPr>
      </p:pic>
      <p:graphicFrame>
        <p:nvGraphicFramePr>
          <p:cNvPr id="10" name="Table 9"/>
          <p:cNvGraphicFramePr>
            <a:graphicFrameLocks noGrp="1"/>
          </p:cNvGraphicFramePr>
          <p:nvPr/>
        </p:nvGraphicFramePr>
        <p:xfrm>
          <a:off x="7708900" y="1634066"/>
          <a:ext cx="4178300" cy="4572000"/>
        </p:xfrm>
        <a:graphic>
          <a:graphicData uri="http://schemas.openxmlformats.org/drawingml/2006/table">
            <a:tbl>
              <a:tblPr firstRow="1" bandRow="1">
                <a:tableStyleId>{5C22544A-7EE6-4342-B048-85BDC9FD1C3A}</a:tableStyleId>
              </a:tblPr>
              <a:tblGrid>
                <a:gridCol w="25781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tblGrid>
              <a:tr h="370840">
                <a:tc>
                  <a:txBody>
                    <a:bodyPr/>
                    <a:lstStyle/>
                    <a:p>
                      <a:pPr algn="ctr"/>
                      <a:r>
                        <a:rPr lang="vi-VN" sz="2000" b="1">
                          <a:solidFill>
                            <a:schemeClr val="bg1"/>
                          </a:solidFill>
                        </a:rPr>
                        <a:t>Các sự kiện trong quá trình thụ phấn và thụ tinh</a:t>
                      </a:r>
                      <a:endParaRPr lang="vi-VN" sz="2000">
                        <a:solidFill>
                          <a:schemeClr val="bg1"/>
                        </a:solidFill>
                      </a:endParaRPr>
                    </a:p>
                  </a:txBody>
                  <a:tcPr marL="0" marR="0" marT="0" marB="0" anchor="ctr">
                    <a:solidFill>
                      <a:schemeClr val="accent6">
                        <a:lumMod val="75000"/>
                      </a:schemeClr>
                    </a:solidFill>
                  </a:tcPr>
                </a:tc>
                <a:tc>
                  <a:txBody>
                    <a:bodyPr/>
                    <a:lstStyle/>
                    <a:p>
                      <a:pPr algn="ctr"/>
                      <a:r>
                        <a:rPr lang="vi-VN" sz="2000" b="1">
                          <a:solidFill>
                            <a:schemeClr val="bg1"/>
                          </a:solidFill>
                        </a:rPr>
                        <a:t>Thứ tự đúng</a:t>
                      </a:r>
                      <a:endParaRPr lang="vi-VN" sz="2000">
                        <a:solidFill>
                          <a:schemeClr val="bg1"/>
                        </a:solidFill>
                      </a:endParaRPr>
                    </a:p>
                  </a:txBody>
                  <a:tcPr marL="0" marR="0" marT="0" marB="0" anchor="ctr">
                    <a:solidFill>
                      <a:schemeClr val="accent6">
                        <a:lumMod val="75000"/>
                      </a:schemeClr>
                    </a:solidFill>
                  </a:tcPr>
                </a:tc>
                <a:extLst>
                  <a:ext uri="{0D108BD9-81ED-4DB2-BD59-A6C34878D82A}">
                    <a16:rowId xmlns:a16="http://schemas.microsoft.com/office/drawing/2014/main" val="10000"/>
                  </a:ext>
                </a:extLst>
              </a:tr>
              <a:tr h="370840">
                <a:tc>
                  <a:txBody>
                    <a:bodyPr/>
                    <a:lstStyle/>
                    <a:p>
                      <a:pPr algn="just"/>
                      <a:r>
                        <a:rPr lang="vi-VN" sz="2000">
                          <a:solidFill>
                            <a:srgbClr val="000000"/>
                          </a:solidFill>
                        </a:rPr>
                        <a:t>Ống phấn tiếp xúc với noãn.</a:t>
                      </a:r>
                    </a:p>
                  </a:txBody>
                  <a:tcPr marL="0" marR="0" marT="0" marB="0" anchor="ctr"/>
                </a:tc>
                <a:tc>
                  <a:txBody>
                    <a:bodyPr/>
                    <a:lstStyle/>
                    <a:p>
                      <a:pPr algn="ctr"/>
                      <a:endParaRPr lang="vi-VN" sz="2000">
                        <a:solidFill>
                          <a:srgbClr val="000000"/>
                        </a:solidFill>
                      </a:endParaRPr>
                    </a:p>
                  </a:txBody>
                  <a:tcPr marL="0" marR="0" marT="0" marB="0" anchor="ctr"/>
                </a:tc>
                <a:extLst>
                  <a:ext uri="{0D108BD9-81ED-4DB2-BD59-A6C34878D82A}">
                    <a16:rowId xmlns:a16="http://schemas.microsoft.com/office/drawing/2014/main" val="10001"/>
                  </a:ext>
                </a:extLst>
              </a:tr>
              <a:tr h="370840">
                <a:tc>
                  <a:txBody>
                    <a:bodyPr/>
                    <a:lstStyle/>
                    <a:p>
                      <a:pPr algn="just"/>
                      <a:r>
                        <a:rPr lang="vi-VN" sz="2000">
                          <a:solidFill>
                            <a:srgbClr val="000000"/>
                          </a:solidFill>
                        </a:rPr>
                        <a:t>Giao tử đực kết hợp với giao tử cái tạo thành hợp tử.</a:t>
                      </a:r>
                    </a:p>
                  </a:txBody>
                  <a:tcPr marL="0" marR="0" marT="0" marB="0" anchor="ctr"/>
                </a:tc>
                <a:tc>
                  <a:txBody>
                    <a:bodyPr/>
                    <a:lstStyle/>
                    <a:p>
                      <a:pPr algn="ctr"/>
                      <a:endParaRPr lang="vi-VN" sz="2000">
                        <a:solidFill>
                          <a:srgbClr val="000000"/>
                        </a:solidFill>
                      </a:endParaRPr>
                    </a:p>
                  </a:txBody>
                  <a:tcPr marL="0" marR="0" marT="0" marB="0" anchor="ctr"/>
                </a:tc>
                <a:extLst>
                  <a:ext uri="{0D108BD9-81ED-4DB2-BD59-A6C34878D82A}">
                    <a16:rowId xmlns:a16="http://schemas.microsoft.com/office/drawing/2014/main" val="10002"/>
                  </a:ext>
                </a:extLst>
              </a:tr>
              <a:tr h="370840">
                <a:tc>
                  <a:txBody>
                    <a:bodyPr/>
                    <a:lstStyle/>
                    <a:p>
                      <a:pPr algn="just"/>
                      <a:r>
                        <a:rPr lang="vi-VN" sz="2000">
                          <a:solidFill>
                            <a:srgbClr val="000000"/>
                          </a:solidFill>
                        </a:rPr>
                        <a:t>Hạt phấn rơi vào đầu nhụy và nảy mầm.</a:t>
                      </a:r>
                    </a:p>
                  </a:txBody>
                  <a:tcPr marL="0" marR="0" marT="0" marB="0" anchor="ctr"/>
                </a:tc>
                <a:tc>
                  <a:txBody>
                    <a:bodyPr/>
                    <a:lstStyle/>
                    <a:p>
                      <a:pPr algn="ctr"/>
                      <a:endParaRPr lang="vi-VN" sz="2000">
                        <a:solidFill>
                          <a:srgbClr val="000000"/>
                        </a:solidFill>
                      </a:endParaRPr>
                    </a:p>
                  </a:txBody>
                  <a:tcPr marL="0" marR="0" marT="0" marB="0" anchor="ctr"/>
                </a:tc>
                <a:extLst>
                  <a:ext uri="{0D108BD9-81ED-4DB2-BD59-A6C34878D82A}">
                    <a16:rowId xmlns:a16="http://schemas.microsoft.com/office/drawing/2014/main" val="10003"/>
                  </a:ext>
                </a:extLst>
              </a:tr>
              <a:tr h="370840">
                <a:tc>
                  <a:txBody>
                    <a:bodyPr/>
                    <a:lstStyle/>
                    <a:p>
                      <a:pPr algn="just"/>
                      <a:r>
                        <a:rPr lang="vi-VN" sz="2000">
                          <a:solidFill>
                            <a:srgbClr val="000000"/>
                          </a:solidFill>
                        </a:rPr>
                        <a:t>Ống phấn mọc dài ra trong vòi nhụy và đi vào bầu nhụy.</a:t>
                      </a:r>
                    </a:p>
                  </a:txBody>
                  <a:tcPr marL="0" marR="0" marT="0" marB="0" anchor="ctr"/>
                </a:tc>
                <a:tc>
                  <a:txBody>
                    <a:bodyPr/>
                    <a:lstStyle/>
                    <a:p>
                      <a:pPr algn="ctr"/>
                      <a:endParaRPr lang="vi-VN" sz="2000">
                        <a:solidFill>
                          <a:srgbClr val="000000"/>
                        </a:solidFill>
                      </a:endParaRPr>
                    </a:p>
                  </a:txBody>
                  <a:tcPr marL="0" marR="0" marT="0" marB="0" anchor="ctr"/>
                </a:tc>
                <a:extLst>
                  <a:ext uri="{0D108BD9-81ED-4DB2-BD59-A6C34878D82A}">
                    <a16:rowId xmlns:a16="http://schemas.microsoft.com/office/drawing/2014/main" val="10004"/>
                  </a:ext>
                </a:extLst>
              </a:tr>
              <a:tr h="370840">
                <a:tc>
                  <a:txBody>
                    <a:bodyPr/>
                    <a:lstStyle/>
                    <a:p>
                      <a:pPr algn="just"/>
                      <a:r>
                        <a:rPr lang="vi-VN" sz="2000">
                          <a:solidFill>
                            <a:srgbClr val="000000"/>
                          </a:solidFill>
                        </a:rPr>
                        <a:t>Nhụy và nhị </a:t>
                      </a:r>
                      <a:r>
                        <a:rPr lang="vi-VN" sz="2000" smtClean="0">
                          <a:solidFill>
                            <a:srgbClr val="000000"/>
                          </a:solidFill>
                        </a:rPr>
                        <a:t>cùng </a:t>
                      </a:r>
                      <a:r>
                        <a:rPr lang="vi-VN" sz="2000">
                          <a:solidFill>
                            <a:srgbClr val="000000"/>
                          </a:solidFill>
                        </a:rPr>
                        <a:t>chín.</a:t>
                      </a:r>
                    </a:p>
                  </a:txBody>
                  <a:tcPr marL="0" marR="0" marT="0" marB="0" anchor="ctr"/>
                </a:tc>
                <a:tc>
                  <a:txBody>
                    <a:bodyPr/>
                    <a:lstStyle/>
                    <a:p>
                      <a:pPr algn="ctr"/>
                      <a:endParaRPr lang="vi-VN" sz="2000">
                        <a:solidFill>
                          <a:srgbClr val="000000"/>
                        </a:solidFill>
                      </a:endParaRPr>
                    </a:p>
                  </a:txBody>
                  <a:tcPr marL="0" marR="0" marT="0" marB="0" anchor="ctr"/>
                </a:tc>
                <a:extLst>
                  <a:ext uri="{0D108BD9-81ED-4DB2-BD59-A6C34878D82A}">
                    <a16:rowId xmlns:a16="http://schemas.microsoft.com/office/drawing/2014/main" val="10005"/>
                  </a:ext>
                </a:extLst>
              </a:tr>
            </a:tbl>
          </a:graphicData>
        </a:graphic>
      </p:graphicFrame>
      <p:sp>
        <p:nvSpPr>
          <p:cNvPr id="11" name="TextBox 10"/>
          <p:cNvSpPr txBox="1"/>
          <p:nvPr/>
        </p:nvSpPr>
        <p:spPr>
          <a:xfrm>
            <a:off x="10909299" y="5702300"/>
            <a:ext cx="267005" cy="461665"/>
          </a:xfrm>
          <a:prstGeom prst="rect">
            <a:avLst/>
          </a:prstGeom>
          <a:noFill/>
        </p:spPr>
        <p:txBody>
          <a:bodyPr wrap="square" rtlCol="0">
            <a:spAutoFit/>
          </a:bodyPr>
          <a:lstStyle/>
          <a:p>
            <a:r>
              <a:rPr lang="vi-VN" sz="2400" smtClean="0">
                <a:solidFill>
                  <a:srgbClr val="FF0000"/>
                </a:solidFill>
              </a:rPr>
              <a:t>1</a:t>
            </a:r>
          </a:p>
        </p:txBody>
      </p:sp>
      <p:sp>
        <p:nvSpPr>
          <p:cNvPr id="12" name="TextBox 11"/>
          <p:cNvSpPr txBox="1"/>
          <p:nvPr/>
        </p:nvSpPr>
        <p:spPr>
          <a:xfrm>
            <a:off x="10926899" y="4241800"/>
            <a:ext cx="356188" cy="461665"/>
          </a:xfrm>
          <a:prstGeom prst="rect">
            <a:avLst/>
          </a:prstGeom>
          <a:noFill/>
        </p:spPr>
        <p:txBody>
          <a:bodyPr wrap="none" rtlCol="0">
            <a:spAutoFit/>
          </a:bodyPr>
          <a:lstStyle/>
          <a:p>
            <a:r>
              <a:rPr lang="vi-VN" sz="2400" smtClean="0">
                <a:solidFill>
                  <a:srgbClr val="FF0000"/>
                </a:solidFill>
              </a:rPr>
              <a:t>2</a:t>
            </a:r>
          </a:p>
        </p:txBody>
      </p:sp>
      <p:sp>
        <p:nvSpPr>
          <p:cNvPr id="13" name="TextBox 12"/>
          <p:cNvSpPr txBox="1"/>
          <p:nvPr/>
        </p:nvSpPr>
        <p:spPr>
          <a:xfrm>
            <a:off x="10912472" y="4940300"/>
            <a:ext cx="356188" cy="461665"/>
          </a:xfrm>
          <a:prstGeom prst="rect">
            <a:avLst/>
          </a:prstGeom>
          <a:noFill/>
        </p:spPr>
        <p:txBody>
          <a:bodyPr wrap="none" rtlCol="0">
            <a:spAutoFit/>
          </a:bodyPr>
          <a:lstStyle/>
          <a:p>
            <a:pPr algn="ctr"/>
            <a:r>
              <a:rPr lang="vi-VN" sz="2400" smtClean="0">
                <a:solidFill>
                  <a:srgbClr val="FF0000"/>
                </a:solidFill>
              </a:rPr>
              <a:t>3</a:t>
            </a:r>
            <a:endParaRPr lang="vi-VN" sz="2400">
              <a:solidFill>
                <a:srgbClr val="FF0000"/>
              </a:solidFill>
            </a:endParaRPr>
          </a:p>
        </p:txBody>
      </p:sp>
      <p:sp>
        <p:nvSpPr>
          <p:cNvPr id="14" name="TextBox 13"/>
          <p:cNvSpPr txBox="1"/>
          <p:nvPr/>
        </p:nvSpPr>
        <p:spPr>
          <a:xfrm>
            <a:off x="10914199" y="2717800"/>
            <a:ext cx="356188" cy="461665"/>
          </a:xfrm>
          <a:prstGeom prst="rect">
            <a:avLst/>
          </a:prstGeom>
          <a:noFill/>
        </p:spPr>
        <p:txBody>
          <a:bodyPr wrap="none" rtlCol="0">
            <a:spAutoFit/>
          </a:bodyPr>
          <a:lstStyle/>
          <a:p>
            <a:r>
              <a:rPr lang="vi-VN" sz="2400" smtClean="0">
                <a:solidFill>
                  <a:srgbClr val="FF0000"/>
                </a:solidFill>
              </a:rPr>
              <a:t>4</a:t>
            </a:r>
          </a:p>
        </p:txBody>
      </p:sp>
      <p:sp>
        <p:nvSpPr>
          <p:cNvPr id="15" name="Rectangle 14"/>
          <p:cNvSpPr/>
          <p:nvPr/>
        </p:nvSpPr>
        <p:spPr>
          <a:xfrm>
            <a:off x="10921706" y="3498334"/>
            <a:ext cx="356188" cy="461665"/>
          </a:xfrm>
          <a:prstGeom prst="rect">
            <a:avLst/>
          </a:prstGeom>
        </p:spPr>
        <p:txBody>
          <a:bodyPr wrap="none">
            <a:spAutoFit/>
          </a:bodyPr>
          <a:lstStyle/>
          <a:p>
            <a:pPr algn="ctr"/>
            <a:r>
              <a:rPr lang="vi-VN" sz="2400" smtClean="0">
                <a:solidFill>
                  <a:srgbClr val="FF0000"/>
                </a:solidFill>
              </a:rPr>
              <a:t>5</a:t>
            </a:r>
            <a:endParaRPr lang="vi-VN" sz="2400">
              <a:solidFill>
                <a:srgbClr val="FF0000"/>
              </a:solidFill>
            </a:endParaRPr>
          </a:p>
        </p:txBody>
      </p:sp>
    </p:spTree>
    <p:extLst>
      <p:ext uri="{BB962C8B-B14F-4D97-AF65-F5344CB8AC3E}">
        <p14:creationId xmlns:p14="http://schemas.microsoft.com/office/powerpoint/2010/main" val="292509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506"/>
                                        </p:tgtEl>
                                        <p:attrNameLst>
                                          <p:attrName>style.visibility</p:attrName>
                                        </p:attrNameLst>
                                      </p:cBhvr>
                                      <p:to>
                                        <p:strVal val="visible"/>
                                      </p:to>
                                    </p:set>
                                    <p:animEffect transition="in" filter="box(in)">
                                      <p:cBhvr>
                                        <p:cTn id="17" dur="500"/>
                                        <p:tgtEl>
                                          <p:spTgt spid="2150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i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ox(i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ox(i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ox(in)">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ox(i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0400" y="170534"/>
            <a:ext cx="57912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445163" y="11615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sp>
        <p:nvSpPr>
          <p:cNvPr id="10" name="Rectangle 9"/>
          <p:cNvSpPr/>
          <p:nvPr/>
        </p:nvSpPr>
        <p:spPr>
          <a:xfrm>
            <a:off x="588555" y="1669534"/>
            <a:ext cx="4671472" cy="369332"/>
          </a:xfrm>
          <a:prstGeom prst="rect">
            <a:avLst/>
          </a:prstGeom>
        </p:spPr>
        <p:txBody>
          <a:bodyPr wrap="none">
            <a:spAutoFit/>
          </a:bodyPr>
          <a:lstStyle/>
          <a:p>
            <a:r>
              <a:rPr lang="vi-VN" b="1" i="1" smtClean="0"/>
              <a:t>b) Quá trình sinh sản hữu tính ở thực vật</a:t>
            </a:r>
            <a:endParaRPr lang="vi-VN"/>
          </a:p>
        </p:txBody>
      </p:sp>
      <p:sp>
        <p:nvSpPr>
          <p:cNvPr id="11" name="Rectangle 10"/>
          <p:cNvSpPr/>
          <p:nvPr/>
        </p:nvSpPr>
        <p:spPr>
          <a:xfrm>
            <a:off x="711200" y="2153335"/>
            <a:ext cx="8940800" cy="830997"/>
          </a:xfrm>
          <a:prstGeom prst="rect">
            <a:avLst/>
          </a:prstGeom>
        </p:spPr>
        <p:txBody>
          <a:bodyPr wrap="square">
            <a:spAutoFit/>
          </a:bodyPr>
          <a:lstStyle/>
          <a:p>
            <a:r>
              <a:rPr lang="vi-VN" sz="2400" smtClean="0">
                <a:solidFill>
                  <a:srgbClr val="002060"/>
                </a:solidFill>
                <a:sym typeface="Wingdings"/>
              </a:rPr>
              <a:t> </a:t>
            </a:r>
            <a:r>
              <a:rPr lang="vi-VN" sz="2400" smtClean="0">
                <a:solidFill>
                  <a:srgbClr val="002060"/>
                </a:solidFill>
              </a:rPr>
              <a:t>Quá trình</a:t>
            </a:r>
            <a:r>
              <a:rPr lang="vi-VN" sz="2400" b="1" i="1" smtClean="0">
                <a:solidFill>
                  <a:srgbClr val="002060"/>
                </a:solidFill>
              </a:rPr>
              <a:t> </a:t>
            </a:r>
            <a:r>
              <a:rPr lang="vi-VN" sz="2400" smtClean="0">
                <a:solidFill>
                  <a:srgbClr val="002060"/>
                </a:solidFill>
              </a:rPr>
              <a:t>sinh sản hữu tính ở thực vật diễn ra với các sự kiện liên tiếp: sự thụ phấn, thụ tinh, hình thành quả và hạt.</a:t>
            </a:r>
            <a:endParaRPr lang="vi-VN" sz="2400">
              <a:solidFill>
                <a:srgbClr val="002060"/>
              </a:solidFill>
            </a:endParaRPr>
          </a:p>
        </p:txBody>
      </p:sp>
      <p:sp>
        <p:nvSpPr>
          <p:cNvPr id="13" name="Rectangle 12"/>
          <p:cNvSpPr/>
          <p:nvPr/>
        </p:nvSpPr>
        <p:spPr>
          <a:xfrm>
            <a:off x="711200" y="3107035"/>
            <a:ext cx="9588500" cy="1569660"/>
          </a:xfrm>
          <a:prstGeom prst="rect">
            <a:avLst/>
          </a:prstGeom>
        </p:spPr>
        <p:txBody>
          <a:bodyPr wrap="square">
            <a:spAutoFit/>
          </a:bodyPr>
          <a:lstStyle/>
          <a:p>
            <a:r>
              <a:rPr lang="vi-VN" sz="2400" b="1" smtClean="0">
                <a:solidFill>
                  <a:srgbClr val="002060"/>
                </a:solidFill>
              </a:rPr>
              <a:t>- Thụ phấn </a:t>
            </a:r>
            <a:r>
              <a:rPr lang="vi-VN" sz="2400" smtClean="0">
                <a:solidFill>
                  <a:srgbClr val="002060"/>
                </a:solidFill>
              </a:rPr>
              <a:t>là hiện tượng hạt phấn tiếp xúc với đầu nhụy. Có hai hình thức thụ phấn là thụ phấn chéo và tự thụ phấn.</a:t>
            </a:r>
          </a:p>
          <a:p>
            <a:r>
              <a:rPr lang="vi-VN" sz="2400" b="1" smtClean="0">
                <a:solidFill>
                  <a:srgbClr val="002060"/>
                </a:solidFill>
              </a:rPr>
              <a:t>- Thụ tinh </a:t>
            </a:r>
            <a:r>
              <a:rPr lang="vi-VN" sz="2400" smtClean="0">
                <a:solidFill>
                  <a:srgbClr val="002060"/>
                </a:solidFill>
              </a:rPr>
              <a:t>là sự kết hợp của giao tử đực với giao tử cái để tạo thành hợp tử.</a:t>
            </a:r>
            <a:endParaRPr lang="vi-VN" sz="2400">
              <a:solidFill>
                <a:srgbClr val="002060"/>
              </a:solidFill>
            </a:endParaRPr>
          </a:p>
        </p:txBody>
      </p:sp>
    </p:spTree>
    <p:extLst>
      <p:ext uri="{BB962C8B-B14F-4D97-AF65-F5344CB8AC3E}">
        <p14:creationId xmlns:p14="http://schemas.microsoft.com/office/powerpoint/2010/main" val="292509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400" y="170534"/>
            <a:ext cx="57912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8555" y="1669534"/>
            <a:ext cx="4671472" cy="369332"/>
          </a:xfrm>
          <a:prstGeom prst="rect">
            <a:avLst/>
          </a:prstGeom>
        </p:spPr>
        <p:txBody>
          <a:bodyPr wrap="none">
            <a:spAutoFit/>
          </a:bodyPr>
          <a:lstStyle/>
          <a:p>
            <a:r>
              <a:rPr lang="vi-VN" b="1" i="1" smtClean="0"/>
              <a:t>b) Quá trình sinh sản hữu tính ở thực vật</a:t>
            </a:r>
            <a:endParaRPr lang="vi-VN"/>
          </a:p>
        </p:txBody>
      </p:sp>
      <p:sp>
        <p:nvSpPr>
          <p:cNvPr id="6" name="Rectangle 5"/>
          <p:cNvSpPr/>
          <p:nvPr/>
        </p:nvSpPr>
        <p:spPr>
          <a:xfrm>
            <a:off x="445163" y="11615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pic>
        <p:nvPicPr>
          <p:cNvPr id="14338" name="Picture 2" descr="Lý thuyết KHTN 7 Chân trời sáng Bài 37: Sinh sản ở sinh vật | Khoa học tự nhiên 7"/>
          <p:cNvPicPr>
            <a:picLocks noChangeAspect="1" noChangeArrowheads="1"/>
          </p:cNvPicPr>
          <p:nvPr/>
        </p:nvPicPr>
        <p:blipFill>
          <a:blip r:embed="rId2" cstate="print"/>
          <a:srcRect/>
          <a:stretch>
            <a:fillRect/>
          </a:stretch>
        </p:blipFill>
        <p:spPr bwMode="auto">
          <a:xfrm>
            <a:off x="1425575" y="2366962"/>
            <a:ext cx="8953500" cy="1933576"/>
          </a:xfrm>
          <a:prstGeom prst="rect">
            <a:avLst/>
          </a:prstGeom>
          <a:noFill/>
        </p:spPr>
      </p:pic>
      <p:sp>
        <p:nvSpPr>
          <p:cNvPr id="8" name="Rectangle 7"/>
          <p:cNvSpPr/>
          <p:nvPr/>
        </p:nvSpPr>
        <p:spPr>
          <a:xfrm>
            <a:off x="622300" y="4379436"/>
            <a:ext cx="9956800" cy="1569660"/>
          </a:xfrm>
          <a:prstGeom prst="rect">
            <a:avLst/>
          </a:prstGeom>
        </p:spPr>
        <p:txBody>
          <a:bodyPr wrap="square">
            <a:spAutoFit/>
          </a:bodyPr>
          <a:lstStyle/>
          <a:p>
            <a:r>
              <a:rPr lang="vi-VN" sz="2400" b="1" smtClean="0">
                <a:solidFill>
                  <a:srgbClr val="002060"/>
                </a:solidFill>
              </a:rPr>
              <a:t>- Hình thành quả và hạt: </a:t>
            </a:r>
            <a:r>
              <a:rPr lang="vi-VN" sz="2400" smtClean="0">
                <a:solidFill>
                  <a:srgbClr val="002060"/>
                </a:solidFill>
              </a:rPr>
              <a:t>Bầu nhụy biến đổi thành quả chứa hạt (do noãn biến đổi thành). Quả lớn lên nhờ sự phân chia của tế bào. Khi quả lớn lên và chuyển từ xanh đến chín, quả có độ cứng, màu sắc, hương vị đặc trưng.</a:t>
            </a:r>
            <a:endParaRPr lang="vi-VN"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ox(in)">
                                      <p:cBhvr>
                                        <p:cTn id="17" dur="500"/>
                                        <p:tgtEl>
                                          <p:spTgt spid="1433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Point Star 1"/>
          <p:cNvSpPr/>
          <p:nvPr/>
        </p:nvSpPr>
        <p:spPr>
          <a:xfrm>
            <a:off x="2578100" y="317500"/>
            <a:ext cx="6769100" cy="2755900"/>
          </a:xfrm>
          <a:prstGeom prst="star1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smtClean="0">
                <a:solidFill>
                  <a:srgbClr val="FF0000"/>
                </a:solidFill>
              </a:rPr>
              <a:t>Quả có vai trò gì đối với đời sống của cây và đời sống con người?</a:t>
            </a:r>
            <a:endParaRPr lang="vi-VN" sz="2800">
              <a:solidFill>
                <a:srgbClr val="FF0000"/>
              </a:solidFill>
            </a:endParaRPr>
          </a:p>
        </p:txBody>
      </p:sp>
      <p:sp>
        <p:nvSpPr>
          <p:cNvPr id="3" name="Rectangle 2"/>
          <p:cNvSpPr/>
          <p:nvPr/>
        </p:nvSpPr>
        <p:spPr>
          <a:xfrm>
            <a:off x="1714500" y="3215839"/>
            <a:ext cx="8458200" cy="3416320"/>
          </a:xfrm>
          <a:prstGeom prst="rect">
            <a:avLst/>
          </a:prstGeom>
          <a:solidFill>
            <a:schemeClr val="accent2">
              <a:lumMod val="20000"/>
              <a:lumOff val="80000"/>
            </a:schemeClr>
          </a:solidFill>
        </p:spPr>
        <p:txBody>
          <a:bodyPr wrap="square">
            <a:spAutoFit/>
          </a:bodyPr>
          <a:lstStyle/>
          <a:p>
            <a:r>
              <a:rPr lang="vi-VN" sz="2400" smtClean="0">
                <a:solidFill>
                  <a:srgbClr val="002060"/>
                </a:solidFill>
              </a:rPr>
              <a:t>- Vai trò của quả đối với đời sống của cây trồng:</a:t>
            </a:r>
          </a:p>
          <a:p>
            <a:r>
              <a:rPr lang="vi-VN" sz="2400" smtClean="0">
                <a:solidFill>
                  <a:srgbClr val="002060"/>
                </a:solidFill>
              </a:rPr>
              <a:t>+ Quả bảo vệ hạt, bảo vệ phôi giúp đảm bảo duy trì giống cây trồng.</a:t>
            </a:r>
          </a:p>
          <a:p>
            <a:r>
              <a:rPr lang="vi-VN" sz="2400" smtClean="0">
                <a:solidFill>
                  <a:srgbClr val="002060"/>
                </a:solidFill>
              </a:rPr>
              <a:t>+ Quả góp phần phát tán hạt giúp mở rộng khu phân bố của cây trồng.</a:t>
            </a:r>
          </a:p>
          <a:p>
            <a:r>
              <a:rPr lang="vi-VN" sz="2400" smtClean="0">
                <a:solidFill>
                  <a:srgbClr val="002060"/>
                </a:solidFill>
              </a:rPr>
              <a:t>- Vai trò của quả đối với đời sống con người: Nhiều loại quả có chứa hàm lượng dinh dưỡng cao, là nguồn cung cấp chất dinh dưỡng quan trọng cho con người. Ví dụ: quả dâu, quả đào, quả ổi, quả mướp, quả bí,…</a:t>
            </a:r>
            <a:endParaRPr lang="vi-VN"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4-Point Star 1"/>
          <p:cNvSpPr/>
          <p:nvPr/>
        </p:nvSpPr>
        <p:spPr>
          <a:xfrm>
            <a:off x="2882900" y="469900"/>
            <a:ext cx="6985000" cy="2603500"/>
          </a:xfrm>
          <a:prstGeom prst="star2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smtClean="0">
                <a:solidFill>
                  <a:srgbClr val="FF0000"/>
                </a:solidFill>
              </a:rPr>
              <a:t>Luyện tập</a:t>
            </a:r>
          </a:p>
          <a:p>
            <a:pPr algn="ctr"/>
            <a:r>
              <a:rPr lang="vi-VN" sz="2800" smtClean="0">
                <a:solidFill>
                  <a:srgbClr val="FF0000"/>
                </a:solidFill>
              </a:rPr>
              <a:t>Vẽ và hoàn thành sơ đồ về sinh sản hữu tính ở thực vật.</a:t>
            </a:r>
            <a:endParaRPr lang="vi-VN" sz="2800">
              <a:solidFill>
                <a:srgbClr val="FF0000"/>
              </a:solidFill>
            </a:endParaRPr>
          </a:p>
        </p:txBody>
      </p:sp>
      <p:pic>
        <p:nvPicPr>
          <p:cNvPr id="14338" name="Picture 2" descr="Vẽ và hoàn thành sơ đồ về sinh sản hữu tính ở thực vật"/>
          <p:cNvPicPr>
            <a:picLocks noChangeAspect="1" noChangeArrowheads="1"/>
          </p:cNvPicPr>
          <p:nvPr/>
        </p:nvPicPr>
        <p:blipFill>
          <a:blip r:embed="rId2" cstate="print"/>
          <a:srcRect/>
          <a:stretch>
            <a:fillRect/>
          </a:stretch>
        </p:blipFill>
        <p:spPr bwMode="auto">
          <a:xfrm>
            <a:off x="1730375" y="3365500"/>
            <a:ext cx="8759825" cy="26797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box(in)">
                                      <p:cBhvr>
                                        <p:cTn id="12"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7700" y="170534"/>
            <a:ext cx="58166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2400" y="1161534"/>
            <a:ext cx="4807726" cy="461665"/>
          </a:xfrm>
          <a:prstGeom prst="rect">
            <a:avLst/>
          </a:prstGeom>
          <a:solidFill>
            <a:schemeClr val="accent4">
              <a:lumMod val="40000"/>
              <a:lumOff val="60000"/>
            </a:schemeClr>
          </a:solidFill>
        </p:spPr>
        <p:txBody>
          <a:bodyPr wrap="none">
            <a:spAutoFit/>
          </a:bodyPr>
          <a:lstStyle/>
          <a:p>
            <a:r>
              <a:rPr lang="vi-VN" sz="2400" b="1" smtClean="0"/>
              <a:t>3. Sinh sản hữu tính ở động vật</a:t>
            </a:r>
            <a:endParaRPr lang="vi-VN" sz="2400" b="1"/>
          </a:p>
        </p:txBody>
      </p:sp>
      <p:pic>
        <p:nvPicPr>
          <p:cNvPr id="19458" name="Picture 2" descr="Lý thuyết KHTN 7 Chân trời sáng Bài 37: Sinh sản ở sinh vật | Khoa học tự nhiên 7"/>
          <p:cNvPicPr>
            <a:picLocks noChangeAspect="1" noChangeArrowheads="1"/>
          </p:cNvPicPr>
          <p:nvPr/>
        </p:nvPicPr>
        <p:blipFill>
          <a:blip r:embed="rId2" cstate="print"/>
          <a:srcRect/>
          <a:stretch>
            <a:fillRect/>
          </a:stretch>
        </p:blipFill>
        <p:spPr bwMode="auto">
          <a:xfrm>
            <a:off x="1" y="1727200"/>
            <a:ext cx="7023099" cy="4686300"/>
          </a:xfrm>
          <a:prstGeom prst="rect">
            <a:avLst/>
          </a:prstGeom>
          <a:noFill/>
        </p:spPr>
      </p:pic>
      <p:sp>
        <p:nvSpPr>
          <p:cNvPr id="8" name="Rectangle 7"/>
          <p:cNvSpPr/>
          <p:nvPr/>
        </p:nvSpPr>
        <p:spPr>
          <a:xfrm>
            <a:off x="2062509" y="6488668"/>
            <a:ext cx="3342582" cy="369332"/>
          </a:xfrm>
          <a:prstGeom prst="rect">
            <a:avLst/>
          </a:prstGeom>
        </p:spPr>
        <p:txBody>
          <a:bodyPr wrap="none">
            <a:spAutoFit/>
          </a:bodyPr>
          <a:lstStyle/>
          <a:p>
            <a:r>
              <a:rPr lang="vi-VN" i="1" smtClean="0"/>
              <a:t>Sinh sản hữu tính ở gà và mèo</a:t>
            </a:r>
            <a:endParaRPr lang="vi-VN"/>
          </a:p>
        </p:txBody>
      </p:sp>
      <p:sp>
        <p:nvSpPr>
          <p:cNvPr id="7" name="Rectangle 6"/>
          <p:cNvSpPr/>
          <p:nvPr/>
        </p:nvSpPr>
        <p:spPr>
          <a:xfrm>
            <a:off x="8521700" y="1622336"/>
            <a:ext cx="3327400" cy="1569660"/>
          </a:xfrm>
          <a:prstGeom prst="rect">
            <a:avLst/>
          </a:prstGeom>
        </p:spPr>
        <p:txBody>
          <a:bodyPr wrap="square">
            <a:spAutoFit/>
          </a:bodyPr>
          <a:lstStyle/>
          <a:p>
            <a:r>
              <a:rPr lang="vi-VN" sz="2400" smtClean="0">
                <a:solidFill>
                  <a:srgbClr val="FF0000"/>
                </a:solidFill>
              </a:rPr>
              <a:t>Quan sát Hình 37.17 và 37.18, vẽ sơ đồ chung về sinh sản hữu tính ở động vật.</a:t>
            </a:r>
          </a:p>
        </p:txBody>
      </p:sp>
      <p:pic>
        <p:nvPicPr>
          <p:cNvPr id="11" name="Picture 10" descr="cau-hoi-thao-luan-22-trang-172-khtn-7-chan-troi-1.png"/>
          <p:cNvPicPr>
            <a:picLocks noChangeAspect="1"/>
          </p:cNvPicPr>
          <p:nvPr/>
        </p:nvPicPr>
        <p:blipFill>
          <a:blip r:embed="rId3" cstate="print"/>
          <a:stretch>
            <a:fillRect/>
          </a:stretch>
        </p:blipFill>
        <p:spPr>
          <a:xfrm>
            <a:off x="7129462" y="1703387"/>
            <a:ext cx="4529138" cy="4951413"/>
          </a:xfrm>
          <a:prstGeom prst="rect">
            <a:avLst/>
          </a:prstGeom>
        </p:spPr>
      </p:pic>
    </p:spTree>
    <p:extLst>
      <p:ext uri="{BB962C8B-B14F-4D97-AF65-F5344CB8AC3E}">
        <p14:creationId xmlns:p14="http://schemas.microsoft.com/office/powerpoint/2010/main" val="26955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ox(in)">
                                      <p:cBhvr>
                                        <p:cTn id="7" dur="500"/>
                                        <p:tgtEl>
                                          <p:spTgt spid="1945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7700" y="170534"/>
            <a:ext cx="58166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2400" y="1161534"/>
            <a:ext cx="4807726" cy="461665"/>
          </a:xfrm>
          <a:prstGeom prst="rect">
            <a:avLst/>
          </a:prstGeom>
          <a:solidFill>
            <a:schemeClr val="accent4">
              <a:lumMod val="40000"/>
              <a:lumOff val="60000"/>
            </a:schemeClr>
          </a:solidFill>
        </p:spPr>
        <p:txBody>
          <a:bodyPr wrap="none">
            <a:spAutoFit/>
          </a:bodyPr>
          <a:lstStyle/>
          <a:p>
            <a:r>
              <a:rPr lang="vi-VN" sz="2400" b="1" smtClean="0"/>
              <a:t>3. Sinh sản hữu tính ở động vật</a:t>
            </a:r>
            <a:endParaRPr lang="vi-VN" sz="2400" b="1"/>
          </a:p>
        </p:txBody>
      </p:sp>
      <p:sp>
        <p:nvSpPr>
          <p:cNvPr id="9" name="Rectangle 8"/>
          <p:cNvSpPr/>
          <p:nvPr/>
        </p:nvSpPr>
        <p:spPr>
          <a:xfrm>
            <a:off x="431800" y="1850936"/>
            <a:ext cx="7035800" cy="2308324"/>
          </a:xfrm>
          <a:prstGeom prst="rect">
            <a:avLst/>
          </a:prstGeom>
        </p:spPr>
        <p:txBody>
          <a:bodyPr wrap="square">
            <a:spAutoFit/>
          </a:bodyPr>
          <a:lstStyle/>
          <a:p>
            <a:r>
              <a:rPr lang="vi-VN" sz="2400" smtClean="0">
                <a:solidFill>
                  <a:srgbClr val="002060"/>
                </a:solidFill>
                <a:sym typeface="Wingdings"/>
              </a:rPr>
              <a:t> </a:t>
            </a:r>
            <a:r>
              <a:rPr lang="vi-VN" sz="2400" smtClean="0">
                <a:solidFill>
                  <a:srgbClr val="002060"/>
                </a:solidFill>
              </a:rPr>
              <a:t>Quá trình sinh sản hữu tính ở động vật gồm 3 giai đoạn: </a:t>
            </a:r>
          </a:p>
          <a:p>
            <a:r>
              <a:rPr lang="vi-VN" sz="2400" smtClean="0">
                <a:solidFill>
                  <a:srgbClr val="002060"/>
                </a:solidFill>
              </a:rPr>
              <a:t>+ Hình thành giao tử đực (tinh trùng) và giao tử cái (trứng); </a:t>
            </a:r>
          </a:p>
          <a:p>
            <a:r>
              <a:rPr lang="vi-VN" sz="2400" smtClean="0">
                <a:solidFill>
                  <a:srgbClr val="002060"/>
                </a:solidFill>
              </a:rPr>
              <a:t>+ Thụ tinh tạo thành hợp tử; </a:t>
            </a:r>
          </a:p>
          <a:p>
            <a:r>
              <a:rPr lang="vi-VN" sz="2400" smtClean="0">
                <a:solidFill>
                  <a:srgbClr val="002060"/>
                </a:solidFill>
              </a:rPr>
              <a:t>+ Phát triển phôi và hình thành cơ thể mới.</a:t>
            </a:r>
            <a:endParaRPr lang="vi-VN" sz="2400">
              <a:solidFill>
                <a:srgbClr val="002060"/>
              </a:solidFill>
            </a:endParaRPr>
          </a:p>
        </p:txBody>
      </p:sp>
      <p:pic>
        <p:nvPicPr>
          <p:cNvPr id="10" name="Picture 9" descr="cau-hoi-thao-luan-22-trang-172-khtn-7-chan-troi-1.png"/>
          <p:cNvPicPr>
            <a:picLocks noChangeAspect="1"/>
          </p:cNvPicPr>
          <p:nvPr/>
        </p:nvPicPr>
        <p:blipFill>
          <a:blip r:embed="rId2" cstate="print"/>
          <a:stretch>
            <a:fillRect/>
          </a:stretch>
        </p:blipFill>
        <p:spPr>
          <a:xfrm>
            <a:off x="7408862" y="1576387"/>
            <a:ext cx="4529138" cy="4951413"/>
          </a:xfrm>
          <a:prstGeom prst="rect">
            <a:avLst/>
          </a:prstGeom>
        </p:spPr>
      </p:pic>
    </p:spTree>
    <p:extLst>
      <p:ext uri="{BB962C8B-B14F-4D97-AF65-F5344CB8AC3E}">
        <p14:creationId xmlns:p14="http://schemas.microsoft.com/office/powerpoint/2010/main" val="26955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6-Point Star 1"/>
          <p:cNvSpPr/>
          <p:nvPr/>
        </p:nvSpPr>
        <p:spPr>
          <a:xfrm>
            <a:off x="825500" y="254000"/>
            <a:ext cx="8801100" cy="2882900"/>
          </a:xfrm>
          <a:prstGeom prst="star1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smtClean="0">
                <a:solidFill>
                  <a:srgbClr val="FF0000"/>
                </a:solidFill>
              </a:rPr>
              <a:t>Nêu một số hình thức sinh sản hữu tính ở động vật. Vẽ sơ đồ phân biệt các hình thức sinh sản đó.</a:t>
            </a:r>
            <a:endParaRPr lang="vi-VN" sz="2800">
              <a:solidFill>
                <a:srgbClr val="FF0000"/>
              </a:solidFill>
            </a:endParaRPr>
          </a:p>
        </p:txBody>
      </p:sp>
      <p:sp>
        <p:nvSpPr>
          <p:cNvPr id="3" name="Rectangle 2"/>
          <p:cNvSpPr/>
          <p:nvPr/>
        </p:nvSpPr>
        <p:spPr>
          <a:xfrm>
            <a:off x="1371600" y="3461435"/>
            <a:ext cx="8648700" cy="830997"/>
          </a:xfrm>
          <a:prstGeom prst="rect">
            <a:avLst/>
          </a:prstGeom>
          <a:solidFill>
            <a:schemeClr val="accent2">
              <a:lumMod val="20000"/>
              <a:lumOff val="80000"/>
            </a:schemeClr>
          </a:solidFill>
        </p:spPr>
        <p:txBody>
          <a:bodyPr wrap="square">
            <a:spAutoFit/>
          </a:bodyPr>
          <a:lstStyle/>
          <a:p>
            <a:r>
              <a:rPr lang="vi-VN" sz="2400" smtClean="0">
                <a:solidFill>
                  <a:srgbClr val="002060"/>
                </a:solidFill>
              </a:rPr>
              <a:t>- Một số hình thức sinh sản hữu tính ở động vât: Đẻ trứng và đẻ con.</a:t>
            </a:r>
            <a:endParaRPr lang="vi-VN" sz="2400">
              <a:solidFill>
                <a:srgbClr val="002060"/>
              </a:solidFill>
            </a:endParaRPr>
          </a:p>
        </p:txBody>
      </p:sp>
      <p:pic>
        <p:nvPicPr>
          <p:cNvPr id="14338" name="Picture 2" descr="Nêu một số hình thức sinh sản hữu tính ở động vật"/>
          <p:cNvPicPr>
            <a:picLocks noChangeAspect="1" noChangeArrowheads="1"/>
          </p:cNvPicPr>
          <p:nvPr/>
        </p:nvPicPr>
        <p:blipFill>
          <a:blip r:embed="rId2" cstate="print"/>
          <a:srcRect/>
          <a:stretch>
            <a:fillRect/>
          </a:stretch>
        </p:blipFill>
        <p:spPr bwMode="auto">
          <a:xfrm>
            <a:off x="1498600" y="5016500"/>
            <a:ext cx="7467600" cy="1438275"/>
          </a:xfrm>
          <a:prstGeom prst="rect">
            <a:avLst/>
          </a:prstGeom>
          <a:noFill/>
        </p:spPr>
      </p:pic>
      <p:sp>
        <p:nvSpPr>
          <p:cNvPr id="6" name="Rectangle 5"/>
          <p:cNvSpPr/>
          <p:nvPr/>
        </p:nvSpPr>
        <p:spPr>
          <a:xfrm>
            <a:off x="1403293" y="4361934"/>
            <a:ext cx="6702476" cy="461665"/>
          </a:xfrm>
          <a:prstGeom prst="rect">
            <a:avLst/>
          </a:prstGeom>
          <a:solidFill>
            <a:schemeClr val="bg1"/>
          </a:solidFill>
        </p:spPr>
        <p:txBody>
          <a:bodyPr wrap="none">
            <a:spAutoFit/>
          </a:bodyPr>
          <a:lstStyle/>
          <a:p>
            <a:r>
              <a:rPr lang="vi-VN" sz="2400" smtClean="0">
                <a:solidFill>
                  <a:srgbClr val="002060"/>
                </a:solidFill>
              </a:rPr>
              <a:t>- Sơ đồ phân biệt hình thức đẻ trứng và đẻ con:</a:t>
            </a:r>
            <a:endParaRPr lang="vi-VN"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par>
                                <p:cTn id="13" presetID="4" presetClass="entr" presetSubtype="16" fill="hold" nodeType="with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box(in)">
                                      <p:cBhvr>
                                        <p:cTn id="15"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6-Point Star 1"/>
          <p:cNvSpPr/>
          <p:nvPr/>
        </p:nvSpPr>
        <p:spPr>
          <a:xfrm>
            <a:off x="1435100" y="152400"/>
            <a:ext cx="7454900" cy="2667000"/>
          </a:xfrm>
          <a:prstGeom prst="star1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smtClean="0">
                <a:solidFill>
                  <a:srgbClr val="FF0000"/>
                </a:solidFill>
              </a:rPr>
              <a:t>Dự đoán đặc điểm con sinh ra. Theo em, đặc điểm này có ý nghĩa gì đối với sinh vật?</a:t>
            </a:r>
            <a:endParaRPr lang="vi-VN" sz="2800">
              <a:solidFill>
                <a:srgbClr val="FF0000"/>
              </a:solidFill>
            </a:endParaRPr>
          </a:p>
        </p:txBody>
      </p:sp>
      <p:sp>
        <p:nvSpPr>
          <p:cNvPr id="3" name="Rectangle 2"/>
          <p:cNvSpPr/>
          <p:nvPr/>
        </p:nvSpPr>
        <p:spPr>
          <a:xfrm>
            <a:off x="1282700" y="3452336"/>
            <a:ext cx="9448800" cy="1938992"/>
          </a:xfrm>
          <a:prstGeom prst="rect">
            <a:avLst/>
          </a:prstGeom>
          <a:solidFill>
            <a:schemeClr val="accent2">
              <a:lumMod val="20000"/>
              <a:lumOff val="80000"/>
            </a:schemeClr>
          </a:solidFill>
        </p:spPr>
        <p:txBody>
          <a:bodyPr wrap="square">
            <a:spAutoFit/>
          </a:bodyPr>
          <a:lstStyle/>
          <a:p>
            <a:r>
              <a:rPr lang="vi-VN" sz="2400" smtClean="0">
                <a:solidFill>
                  <a:srgbClr val="002060"/>
                </a:solidFill>
              </a:rPr>
              <a:t>- Trong hình thức sinh sản hữu tính, con sinh ra mang đặc điểm của cả bố và mẹ.</a:t>
            </a:r>
          </a:p>
          <a:p>
            <a:r>
              <a:rPr lang="vi-VN" sz="2400" smtClean="0">
                <a:solidFill>
                  <a:srgbClr val="002060"/>
                </a:solidFill>
              </a:rPr>
              <a:t>- Ý nghĩa: Nhờ đặc điểm trên, sinh sản hữu tính giúp kết hợp được các đặc tính tốt của bố mẹ và thích nghi hơn với các điều kiện môi trường.</a:t>
            </a:r>
            <a:endParaRPr lang="vi-VN" sz="2400">
              <a:solidFill>
                <a:srgbClr val="00206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7700" y="170534"/>
            <a:ext cx="58166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2400" y="1161534"/>
            <a:ext cx="4807726" cy="461665"/>
          </a:xfrm>
          <a:prstGeom prst="rect">
            <a:avLst/>
          </a:prstGeom>
          <a:solidFill>
            <a:schemeClr val="accent4">
              <a:lumMod val="40000"/>
              <a:lumOff val="60000"/>
            </a:schemeClr>
          </a:solidFill>
        </p:spPr>
        <p:txBody>
          <a:bodyPr wrap="none">
            <a:spAutoFit/>
          </a:bodyPr>
          <a:lstStyle/>
          <a:p>
            <a:r>
              <a:rPr lang="vi-VN" sz="2400" b="1" smtClean="0"/>
              <a:t>3. Sinh sản hữu tính ở động vật</a:t>
            </a:r>
            <a:endParaRPr lang="vi-VN" sz="2400" b="1"/>
          </a:p>
        </p:txBody>
      </p:sp>
      <p:sp>
        <p:nvSpPr>
          <p:cNvPr id="7" name="Rectangle 6"/>
          <p:cNvSpPr/>
          <p:nvPr/>
        </p:nvSpPr>
        <p:spPr>
          <a:xfrm>
            <a:off x="787400" y="2000935"/>
            <a:ext cx="8343900" cy="1200329"/>
          </a:xfrm>
          <a:prstGeom prst="rect">
            <a:avLst/>
          </a:prstGeom>
        </p:spPr>
        <p:txBody>
          <a:bodyPr wrap="square">
            <a:spAutoFit/>
          </a:bodyPr>
          <a:lstStyle/>
          <a:p>
            <a:r>
              <a:rPr lang="vi-VN" sz="2400" smtClean="0">
                <a:solidFill>
                  <a:srgbClr val="002060"/>
                </a:solidFill>
                <a:sym typeface="Wingdings"/>
              </a:rPr>
              <a:t> S</a:t>
            </a:r>
            <a:r>
              <a:rPr lang="vi-VN" sz="2400" smtClean="0">
                <a:solidFill>
                  <a:srgbClr val="002060"/>
                </a:solidFill>
              </a:rPr>
              <a:t>inh sản hữu tính giúp kết hợp được các đặc tính tốt của bố mẹ và thích nghi hơn với các điều kiện môi trường luôn thay đổi.</a:t>
            </a:r>
            <a:endParaRPr lang="vi-VN" sz="2400"/>
          </a:p>
        </p:txBody>
      </p:sp>
    </p:spTree>
    <p:extLst>
      <p:ext uri="{BB962C8B-B14F-4D97-AF65-F5344CB8AC3E}">
        <p14:creationId xmlns:p14="http://schemas.microsoft.com/office/powerpoint/2010/main" val="26955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1296" y="147001"/>
            <a:ext cx="4325112" cy="886272"/>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 KHÁI NIỆM SINH SẢN</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606804"/>
            <a:ext cx="7061200" cy="2987070"/>
          </a:xfrm>
          <a:prstGeom prst="rect">
            <a:avLst/>
          </a:prstGeom>
        </p:spPr>
      </p:pic>
      <p:sp>
        <p:nvSpPr>
          <p:cNvPr id="6" name="TextBox 5"/>
          <p:cNvSpPr txBox="1"/>
          <p:nvPr/>
        </p:nvSpPr>
        <p:spPr>
          <a:xfrm>
            <a:off x="939800" y="4914900"/>
            <a:ext cx="10896601" cy="1569660"/>
          </a:xfrm>
          <a:prstGeom prst="rect">
            <a:avLst/>
          </a:prstGeom>
          <a:noFill/>
        </p:spPr>
        <p:txBody>
          <a:bodyPr wrap="square" rtlCol="0">
            <a:spAutoFit/>
          </a:bodyPr>
          <a:lstStyle/>
          <a:p>
            <a:r>
              <a:rPr lang="vi-VN" sz="2400" smtClean="0">
                <a:solidFill>
                  <a:srgbClr val="002060"/>
                </a:solidFill>
              </a:rPr>
              <a:t>- Có 2 cá thể gồm sư tử bố và sư tử mẹ tham gia sinh ra các sư tử con, sư tử con được sinh ra có những đặc điểm giống sư tử bố và mẹ.</a:t>
            </a:r>
          </a:p>
          <a:p>
            <a:r>
              <a:rPr lang="vi-VN" sz="2400" smtClean="0">
                <a:solidFill>
                  <a:srgbClr val="002060"/>
                </a:solidFill>
              </a:rPr>
              <a:t>- Chỉ có cây dâu tây mẹ tham gia sinh ra cây con, cây con có đặc điểm giống cây mẹ ban đầu.</a:t>
            </a:r>
          </a:p>
        </p:txBody>
      </p:sp>
      <p:sp>
        <p:nvSpPr>
          <p:cNvPr id="8" name="TextBox 7"/>
          <p:cNvSpPr txBox="1"/>
          <p:nvPr/>
        </p:nvSpPr>
        <p:spPr>
          <a:xfrm>
            <a:off x="8001001" y="1651000"/>
            <a:ext cx="3835399" cy="2677656"/>
          </a:xfrm>
          <a:prstGeom prst="rect">
            <a:avLst/>
          </a:prstGeom>
          <a:noFill/>
        </p:spPr>
        <p:txBody>
          <a:bodyPr wrap="square" rtlCol="0">
            <a:spAutoFit/>
          </a:bodyPr>
          <a:lstStyle/>
          <a:p>
            <a:r>
              <a:rPr lang="vi-VN" sz="2400" smtClean="0">
                <a:solidFill>
                  <a:srgbClr val="FF0000"/>
                </a:solidFill>
              </a:rPr>
              <a:t>Quan sát Hình 37.1 và 37.2, em có nhận xét gì về số lượng bố mẹ tham gia sinh sản, đặc điểm cơ thể con ở sư tử và cây dâu tây? Lấy ví dụ về sinh sản ở một số sinh vật khác.</a:t>
            </a:r>
            <a:endParaRPr lang="vi-VN" sz="2400">
              <a:solidFill>
                <a:srgbClr val="FF0000"/>
              </a:solidFill>
            </a:endParaRPr>
          </a:p>
        </p:txBody>
      </p:sp>
      <p:sp>
        <p:nvSpPr>
          <p:cNvPr id="9" name="TextBox 8"/>
          <p:cNvSpPr txBox="1"/>
          <p:nvPr/>
        </p:nvSpPr>
        <p:spPr>
          <a:xfrm>
            <a:off x="1638300" y="5219700"/>
            <a:ext cx="9791700" cy="954107"/>
          </a:xfrm>
          <a:prstGeom prst="rect">
            <a:avLst/>
          </a:prstGeom>
          <a:noFill/>
        </p:spPr>
        <p:txBody>
          <a:bodyPr wrap="square" rtlCol="0">
            <a:spAutoFit/>
          </a:bodyPr>
          <a:lstStyle/>
          <a:p>
            <a:r>
              <a:rPr lang="en-US" sz="2800" b="1" i="1" smtClean="0">
                <a:solidFill>
                  <a:srgbClr val="FF0000"/>
                </a:solidFill>
                <a:latin typeface="Times New Roman" panose="02020603050405020304" pitchFamily="18" charset="0"/>
                <a:cs typeface="Times New Roman" panose="02020603050405020304" pitchFamily="18" charset="0"/>
                <a:sym typeface="Wingdings"/>
              </a:rPr>
              <a:t> </a:t>
            </a:r>
            <a:r>
              <a:rPr lang="en-US" sz="2800" b="1" i="1" smtClean="0">
                <a:solidFill>
                  <a:srgbClr val="FF0000"/>
                </a:solidFill>
                <a:latin typeface="Times New Roman" panose="02020603050405020304" pitchFamily="18" charset="0"/>
                <a:cs typeface="Times New Roman" panose="02020603050405020304" pitchFamily="18" charset="0"/>
              </a:rPr>
              <a:t>Sinh sản ở sinh vật là quá trình tạo ra những cá thể mới, đảm bảo sự phát triển liên tục của loài</a:t>
            </a:r>
            <a:endParaRPr lang="vi-VN" sz="2800">
              <a:solidFill>
                <a:srgbClr val="FF0000"/>
              </a:solidFill>
            </a:endParaRPr>
          </a:p>
        </p:txBody>
      </p:sp>
    </p:spTree>
    <p:extLst>
      <p:ext uri="{BB962C8B-B14F-4D97-AF65-F5344CB8AC3E}">
        <p14:creationId xmlns:p14="http://schemas.microsoft.com/office/powerpoint/2010/main" val="148210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6-Point Star 7"/>
          <p:cNvSpPr/>
          <p:nvPr/>
        </p:nvSpPr>
        <p:spPr>
          <a:xfrm>
            <a:off x="927100" y="0"/>
            <a:ext cx="9486900" cy="3721100"/>
          </a:xfrm>
          <a:prstGeom prst="star1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rgbClr val="FF0000"/>
                </a:solidFill>
              </a:rPr>
              <a:t>Luyện tập</a:t>
            </a:r>
          </a:p>
          <a:p>
            <a:r>
              <a:rPr lang="vi-VN" sz="2400" b="1" smtClean="0">
                <a:solidFill>
                  <a:srgbClr val="FF0000"/>
                </a:solidFill>
              </a:rPr>
              <a:t>• </a:t>
            </a:r>
            <a:r>
              <a:rPr lang="vi-VN" sz="2400" smtClean="0">
                <a:solidFill>
                  <a:srgbClr val="FF0000"/>
                </a:solidFill>
              </a:rPr>
              <a:t>Hãy kể tên vật nuôi có hình thức sinh sản hữu tính là đẻ con hoặc đẻ trứng.</a:t>
            </a:r>
          </a:p>
          <a:p>
            <a:r>
              <a:rPr lang="vi-VN" sz="2400" b="1" smtClean="0">
                <a:solidFill>
                  <a:srgbClr val="FF0000"/>
                </a:solidFill>
              </a:rPr>
              <a:t>• </a:t>
            </a:r>
            <a:r>
              <a:rPr lang="vi-VN" sz="2400" smtClean="0">
                <a:solidFill>
                  <a:srgbClr val="FF0000"/>
                </a:solidFill>
              </a:rPr>
              <a:t>Nêu vai trò của sinh sản hữu tính đối với sinh vật và trong thực tiễn.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7700" y="170534"/>
            <a:ext cx="58166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2997" y="1174234"/>
            <a:ext cx="7249100" cy="461665"/>
          </a:xfrm>
          <a:prstGeom prst="rect">
            <a:avLst/>
          </a:prstGeom>
          <a:solidFill>
            <a:schemeClr val="accent4">
              <a:lumMod val="20000"/>
              <a:lumOff val="80000"/>
            </a:schemeClr>
          </a:solidFill>
        </p:spPr>
        <p:txBody>
          <a:bodyPr wrap="none">
            <a:spAutoFit/>
          </a:bodyPr>
          <a:lstStyle/>
          <a:p>
            <a:r>
              <a:rPr lang="vi-VN" sz="2400" b="1" smtClean="0"/>
              <a:t>4. Một số ứng dụng sinh sản hữu tính ở sinh vật</a:t>
            </a:r>
            <a:endParaRPr lang="vi-VN" sz="2400"/>
          </a:p>
        </p:txBody>
      </p:sp>
      <p:sp>
        <p:nvSpPr>
          <p:cNvPr id="4" name="Rounded Rectangular Callout 3"/>
          <p:cNvSpPr/>
          <p:nvPr/>
        </p:nvSpPr>
        <p:spPr>
          <a:xfrm>
            <a:off x="5651500" y="1727200"/>
            <a:ext cx="5880100" cy="1806448"/>
          </a:xfrm>
          <a:prstGeom prst="wedgeRoundRectCallout">
            <a:avLst>
              <a:gd name="adj1" fmla="val -9602"/>
              <a:gd name="adj2" fmla="val 8851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smtClean="0">
                <a:solidFill>
                  <a:srgbClr val="FF0000"/>
                </a:solidFill>
              </a:rPr>
              <a:t>Theo em, sinh sản hữu tính có những ưu điểm nào? Con người đã ứng dụng sinh sản hữu tính trong thực tiễn nhằm mục đích gì?</a:t>
            </a:r>
          </a:p>
        </p:txBody>
      </p:sp>
      <p:sp>
        <p:nvSpPr>
          <p:cNvPr id="50177"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1300" b="0" i="0" u="none" strike="noStrike" cap="none" normalizeH="0" baseline="0" smtClean="0">
                <a:ln>
                  <a:noFill/>
                </a:ln>
                <a:solidFill>
                  <a:srgbClr val="000000"/>
                </a:solidFill>
                <a:effectLst/>
                <a:latin typeface="Open Sans"/>
                <a:cs typeface="Arial" pitchFamily="34" charset="0"/>
              </a:rPr>
              <a:t>Theo em, sinh sản hữu tính có những ưu điểm nào? Con người đã ứng dụng sinh sản hữu tính trong thực tiễn nhằm mục đích gì?</a:t>
            </a:r>
            <a:endParaRPr kumimoji="0" lang="vi-VN" sz="11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sz="1200" b="0" i="0" u="none" strike="noStrike" cap="none" normalizeH="0" baseline="0" smtClean="0">
                <a:ln>
                  <a:noFill/>
                </a:ln>
                <a:solidFill>
                  <a:srgbClr val="313131"/>
                </a:solidFill>
                <a:effectLst/>
                <a:latin typeface="Open Sans"/>
                <a:cs typeface="Arial" pitchFamily="34" charset="0"/>
              </a:rPr>
              <a:t/>
            </a:r>
            <a:br>
              <a:rPr kumimoji="0" lang="vi-VN" sz="1200" b="0" i="0" u="none" strike="noStrike" cap="none" normalizeH="0" baseline="0" smtClean="0">
                <a:ln>
                  <a:noFill/>
                </a:ln>
                <a:solidFill>
                  <a:srgbClr val="313131"/>
                </a:solidFill>
                <a:effectLst/>
                <a:latin typeface="Open Sans"/>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0178"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1300" b="0" i="0" u="none" strike="noStrike" cap="none" normalizeH="0" baseline="0" smtClean="0">
                <a:ln>
                  <a:noFill/>
                </a:ln>
                <a:solidFill>
                  <a:srgbClr val="000000"/>
                </a:solidFill>
                <a:effectLst/>
                <a:latin typeface="Open Sans"/>
                <a:cs typeface="Arial" pitchFamily="34" charset="0"/>
              </a:rPr>
              <a:t>Theo em, sinh sản hữu tính có những ưu điểm nào? Con người đã ứng dụng sinh sản hữu tính trong thực tiễn nhằm mục đích gì?</a:t>
            </a:r>
            <a:endParaRPr kumimoji="0" lang="vi-VN" sz="11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sz="1200" b="0" i="0" u="none" strike="noStrike" cap="none" normalizeH="0" baseline="0" smtClean="0">
                <a:ln>
                  <a:noFill/>
                </a:ln>
                <a:solidFill>
                  <a:srgbClr val="313131"/>
                </a:solidFill>
                <a:effectLst/>
                <a:latin typeface="Open Sans"/>
                <a:cs typeface="Arial" pitchFamily="34" charset="0"/>
              </a:rPr>
              <a:t/>
            </a:r>
            <a:br>
              <a:rPr kumimoji="0" lang="vi-VN" sz="1200" b="0" i="0" u="none" strike="noStrike" cap="none" normalizeH="0" baseline="0" smtClean="0">
                <a:ln>
                  <a:noFill/>
                </a:ln>
                <a:solidFill>
                  <a:srgbClr val="313131"/>
                </a:solidFill>
                <a:effectLst/>
                <a:latin typeface="Open Sans"/>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0179"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1300" b="0" i="0" u="none" strike="noStrike" cap="none" normalizeH="0" baseline="0" smtClean="0">
                <a:ln>
                  <a:noFill/>
                </a:ln>
                <a:solidFill>
                  <a:srgbClr val="000000"/>
                </a:solidFill>
                <a:effectLst/>
                <a:latin typeface="Open Sans"/>
                <a:cs typeface="Arial" pitchFamily="34" charset="0"/>
              </a:rPr>
              <a:t>Theo em, sinh sản hữu tính có những ưu điểm nào? Con người đã ứng dụng sinh sản hữu tính trong thực tiễn nhằm mục đích gì?</a:t>
            </a:r>
            <a:endParaRPr kumimoji="0" lang="vi-VN" sz="11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sz="1200" b="0" i="0" u="none" strike="noStrike" cap="none" normalizeH="0" baseline="0" smtClean="0">
                <a:ln>
                  <a:noFill/>
                </a:ln>
                <a:solidFill>
                  <a:srgbClr val="313131"/>
                </a:solidFill>
                <a:effectLst/>
                <a:latin typeface="Open Sans"/>
                <a:cs typeface="Arial" pitchFamily="34" charset="0"/>
              </a:rPr>
              <a:t/>
            </a:r>
            <a:br>
              <a:rPr kumimoji="0" lang="vi-VN" sz="1200" b="0" i="0" u="none" strike="noStrike" cap="none" normalizeH="0" baseline="0" smtClean="0">
                <a:ln>
                  <a:noFill/>
                </a:ln>
                <a:solidFill>
                  <a:srgbClr val="313131"/>
                </a:solidFill>
                <a:effectLst/>
                <a:latin typeface="Open Sans"/>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7"/>
          <p:cNvSpPr/>
          <p:nvPr/>
        </p:nvSpPr>
        <p:spPr>
          <a:xfrm>
            <a:off x="596900" y="4305638"/>
            <a:ext cx="9004300" cy="2308324"/>
          </a:xfrm>
          <a:prstGeom prst="rect">
            <a:avLst/>
          </a:prstGeom>
          <a:solidFill>
            <a:schemeClr val="accent2">
              <a:lumMod val="20000"/>
              <a:lumOff val="80000"/>
            </a:schemeClr>
          </a:solidFill>
        </p:spPr>
        <p:txBody>
          <a:bodyPr wrap="square">
            <a:spAutoFit/>
          </a:bodyPr>
          <a:lstStyle/>
          <a:p>
            <a:r>
              <a:rPr lang="vi-VN" sz="2400" smtClean="0">
                <a:solidFill>
                  <a:srgbClr val="002060"/>
                </a:solidFill>
              </a:rPr>
              <a:t>- Ưu điểm của sinh sản hữu tính: Kết hợp được các đặc tính tốt có ở cả cơ thể đực và cơ thể cái, đảm bảo sức sống của cơ thể con tốt, thích nghi được với các điều kiện môi trường khác nhau.</a:t>
            </a:r>
          </a:p>
          <a:p>
            <a:r>
              <a:rPr lang="vi-VN" sz="2400" smtClean="0">
                <a:solidFill>
                  <a:srgbClr val="002060"/>
                </a:solidFill>
              </a:rPr>
              <a:t>- Mục đích của ứng dụng sinh sản hữu tính trong thực tiễn: Tạo ra các giống vật nuôi, cây trồng theo nhu cầu như có sức sống tốt hơn, năng suất cao hơn,…</a:t>
            </a:r>
            <a:endParaRPr lang="vi-VN" sz="2400">
              <a:solidFill>
                <a:srgbClr val="002060"/>
              </a:solidFill>
            </a:endParaRPr>
          </a:p>
        </p:txBody>
      </p:sp>
      <p:sp>
        <p:nvSpPr>
          <p:cNvPr id="9" name="Rectangle 8"/>
          <p:cNvSpPr/>
          <p:nvPr/>
        </p:nvSpPr>
        <p:spPr>
          <a:xfrm>
            <a:off x="571500" y="1815237"/>
            <a:ext cx="9575800" cy="3046988"/>
          </a:xfrm>
          <a:prstGeom prst="rect">
            <a:avLst/>
          </a:prstGeom>
        </p:spPr>
        <p:txBody>
          <a:bodyPr wrap="square">
            <a:spAutoFit/>
          </a:bodyPr>
          <a:lstStyle/>
          <a:p>
            <a:r>
              <a:rPr lang="vi-VN" sz="2400" smtClean="0">
                <a:solidFill>
                  <a:srgbClr val="002060"/>
                </a:solidFill>
                <a:sym typeface="Wingdings"/>
              </a:rPr>
              <a:t> </a:t>
            </a:r>
            <a:r>
              <a:rPr lang="vi-VN" sz="2400" smtClean="0">
                <a:solidFill>
                  <a:srgbClr val="002060"/>
                </a:solidFill>
              </a:rPr>
              <a:t>Ứng dụng sinh sản hữu tính trong thực tiễn: Tạo ra các giống vật nuôi và cây trồng mới cho năng suất cao, chất lượng tốt, thích nghi tốt với điều kiện môi trường và đáp ứng nhu cầu của con người.</a:t>
            </a:r>
          </a:p>
          <a:p>
            <a:r>
              <a:rPr lang="vi-VN" sz="2400" smtClean="0">
                <a:solidFill>
                  <a:srgbClr val="002060"/>
                </a:solidFill>
              </a:rPr>
              <a:t>- Ví dụ:</a:t>
            </a:r>
          </a:p>
          <a:p>
            <a:r>
              <a:rPr lang="vi-VN" sz="2400" smtClean="0">
                <a:solidFill>
                  <a:srgbClr val="002060"/>
                </a:solidFill>
              </a:rPr>
              <a:t>+ Lai tạo lợn có tỉ lệ thịt nạc cao và nhanh lớn.</a:t>
            </a:r>
          </a:p>
          <a:p>
            <a:r>
              <a:rPr lang="vi-VN" sz="2400" smtClean="0">
                <a:solidFill>
                  <a:srgbClr val="002060"/>
                </a:solidFill>
              </a:rPr>
              <a:t>+ Thụ phấn nhân tạo bằng cách lấy nhị của hoa này đưa vào đầu nhụy của hoa cùng loài nhằm đảm bảo sự tạo quả cho các loài cây bí ngô, dưa chuột, mướp,…</a:t>
            </a:r>
            <a:endParaRPr lang="vi-VN"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p:cNvPr>
          <p:cNvSpPr txBox="1"/>
          <p:nvPr/>
        </p:nvSpPr>
        <p:spPr>
          <a:xfrm>
            <a:off x="4394200" y="723900"/>
            <a:ext cx="2815194" cy="461665"/>
          </a:xfrm>
          <a:prstGeom prst="rect">
            <a:avLst/>
          </a:prstGeom>
          <a:solidFill>
            <a:schemeClr val="accent2">
              <a:lumMod val="20000"/>
              <a:lumOff val="80000"/>
            </a:schemeClr>
          </a:solidFill>
        </p:spPr>
        <p:txBody>
          <a:bodyPr wrap="none" rtlCol="0">
            <a:spAutoFit/>
          </a:bodyPr>
          <a:lstStyle/>
          <a:p>
            <a:r>
              <a:rPr lang="en-US" sz="2400" b="1" smtClean="0">
                <a:latin typeface="Arial" pitchFamily="34" charset="0"/>
                <a:cs typeface="Arial" pitchFamily="34" charset="0"/>
              </a:rPr>
              <a:t>VIDEO TÔN</a:t>
            </a:r>
            <a:r>
              <a:rPr lang="vi-VN" sz="2400" b="1" smtClean="0">
                <a:latin typeface="Arial" pitchFamily="34" charset="0"/>
                <a:cs typeface="Arial" pitchFamily="34" charset="0"/>
              </a:rPr>
              <a:t>G</a:t>
            </a:r>
            <a:r>
              <a:rPr lang="en-US" sz="2400" b="1" smtClean="0">
                <a:latin typeface="Arial" pitchFamily="34" charset="0"/>
                <a:cs typeface="Arial" pitchFamily="34" charset="0"/>
              </a:rPr>
              <a:t> KẾT</a:t>
            </a:r>
            <a:endParaRPr lang="vi-VN" sz="24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34156" y="223709"/>
            <a:ext cx="4114800" cy="70408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LUYỆN </a:t>
            </a:r>
            <a:r>
              <a:rPr lang="en-US" sz="2400" b="1" dirty="0" smtClean="0">
                <a:solidFill>
                  <a:schemeClr val="tx1"/>
                </a:solidFill>
                <a:latin typeface="Times New Roman" panose="02020603050405020304" pitchFamily="18" charset="0"/>
                <a:cs typeface="Times New Roman" panose="02020603050405020304" pitchFamily="18" charset="0"/>
              </a:rPr>
              <a:t>TẬP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385" name="Rectangle 1"/>
          <p:cNvSpPr>
            <a:spLocks noChangeArrowheads="1"/>
          </p:cNvSpPr>
          <p:nvPr/>
        </p:nvSpPr>
        <p:spPr bwMode="auto">
          <a:xfrm>
            <a:off x="444500" y="1174383"/>
            <a:ext cx="5994400" cy="2305731"/>
          </a:xfrm>
          <a:prstGeom prst="rect">
            <a:avLst/>
          </a:prstGeom>
          <a:solidFill>
            <a:srgbClr val="FFFFFF"/>
          </a:solidFill>
          <a:ln w="9525">
            <a:noFill/>
            <a:miter lim="800000"/>
            <a:headEnd/>
            <a:tailEnd/>
          </a:ln>
          <a:effectLst/>
        </p:spPr>
        <p:txBody>
          <a:bodyPr vert="horz" wrap="square" lIns="0" tIns="88872"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effectLst/>
                <a:latin typeface="Arial" pitchFamily="34" charset="0"/>
                <a:cs typeface="Arial" pitchFamily="34" charset="0"/>
              </a:rPr>
              <a:t>Bài 1</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effectLst/>
                <a:latin typeface="Arial" pitchFamily="34" charset="0"/>
                <a:cs typeface="Arial" pitchFamily="34" charset="0"/>
              </a:rPr>
              <a:t>Quan sát hình bên:                               </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effectLst/>
                <a:latin typeface="Arial" pitchFamily="34" charset="0"/>
                <a:cs typeface="Arial" pitchFamily="34" charset="0"/>
              </a:rPr>
              <a:t>a) Nêu hình thức sinh sản ở nấm men.</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effectLst/>
                <a:latin typeface="Arial" pitchFamily="34" charset="0"/>
                <a:cs typeface="Arial" pitchFamily="34" charset="0"/>
              </a:rPr>
              <a:t>b) Mô tả bằng lời sự sinh sản của nấm men.</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effectLst/>
                <a:latin typeface="Arial" pitchFamily="34" charset="0"/>
                <a:cs typeface="Arial" pitchFamily="34" charset="0"/>
              </a:rPr>
              <a:t>c) Nêu đặc điểm của nấm men con mới được hình thành.</a:t>
            </a:r>
          </a:p>
        </p:txBody>
      </p:sp>
      <p:pic>
        <p:nvPicPr>
          <p:cNvPr id="16386" name="Picture 2" descr="Bài 1"/>
          <p:cNvPicPr>
            <a:picLocks noChangeAspect="1" noChangeArrowheads="1"/>
          </p:cNvPicPr>
          <p:nvPr/>
        </p:nvPicPr>
        <p:blipFill>
          <a:blip r:embed="rId2" cstate="print"/>
          <a:srcRect/>
          <a:stretch>
            <a:fillRect/>
          </a:stretch>
        </p:blipFill>
        <p:spPr bwMode="auto">
          <a:xfrm>
            <a:off x="6794501" y="1003301"/>
            <a:ext cx="4165599" cy="3162299"/>
          </a:xfrm>
          <a:prstGeom prst="rect">
            <a:avLst/>
          </a:prstGeom>
          <a:noFill/>
        </p:spPr>
      </p:pic>
      <p:sp>
        <p:nvSpPr>
          <p:cNvPr id="6" name="Rectangle 5"/>
          <p:cNvSpPr/>
          <p:nvPr/>
        </p:nvSpPr>
        <p:spPr>
          <a:xfrm>
            <a:off x="596900" y="4180344"/>
            <a:ext cx="9906000" cy="2677656"/>
          </a:xfrm>
          <a:prstGeom prst="rect">
            <a:avLst/>
          </a:prstGeom>
          <a:solidFill>
            <a:schemeClr val="accent2">
              <a:lumMod val="20000"/>
              <a:lumOff val="80000"/>
            </a:schemeClr>
          </a:solidFill>
        </p:spPr>
        <p:txBody>
          <a:bodyPr wrap="square">
            <a:spAutoFit/>
          </a:bodyPr>
          <a:lstStyle/>
          <a:p>
            <a:r>
              <a:rPr lang="vi-VN" sz="2400" smtClean="0">
                <a:solidFill>
                  <a:srgbClr val="002060"/>
                </a:solidFill>
              </a:rPr>
              <a:t>a) Hình thức sinh sản của nấm men trong hình: mọc chồi.</a:t>
            </a:r>
          </a:p>
          <a:p>
            <a:r>
              <a:rPr lang="vi-VN" sz="2400" smtClean="0">
                <a:solidFill>
                  <a:srgbClr val="002060"/>
                </a:solidFill>
              </a:rPr>
              <a:t>b) Mô tả bằng lời sự sinh sản của nấm men: Cơ thể nấm ban đầu → Hình thành chồi (chưa có nhân) → Phân chia nhân và tế bào chất → Chồi con hình thành trên cơ thể ban đầu (có đầy đủ màng tế bào, tế bào chất và nhân) → nấm men con.</a:t>
            </a:r>
          </a:p>
          <a:p>
            <a:r>
              <a:rPr lang="vi-VN" sz="2400" smtClean="0">
                <a:solidFill>
                  <a:srgbClr val="002060"/>
                </a:solidFill>
              </a:rPr>
              <a:t>c) Đặc điểm của nấm men con mới được hình thành: Nấm men con mọc chồi ngay trên cơ thể ban đầu và không tách khỏi cơ thể mẹ.</a:t>
            </a:r>
            <a:endParaRPr lang="vi-VN" sz="2400">
              <a:solidFill>
                <a:srgbClr val="002060"/>
              </a:solidFill>
            </a:endParaRPr>
          </a:p>
        </p:txBody>
      </p:sp>
    </p:spTree>
    <p:extLst>
      <p:ext uri="{BB962C8B-B14F-4D97-AF65-F5344CB8AC3E}">
        <p14:creationId xmlns:p14="http://schemas.microsoft.com/office/powerpoint/2010/main" val="135301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4156" y="223709"/>
            <a:ext cx="4114800" cy="70408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LUYỆN </a:t>
            </a:r>
            <a:r>
              <a:rPr lang="en-US" sz="2400" b="1" dirty="0" smtClean="0">
                <a:solidFill>
                  <a:schemeClr val="tx1"/>
                </a:solidFill>
                <a:latin typeface="Times New Roman" panose="02020603050405020304" pitchFamily="18" charset="0"/>
                <a:cs typeface="Times New Roman" panose="02020603050405020304" pitchFamily="18" charset="0"/>
              </a:rPr>
              <a:t>TẬP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1300" y="1389440"/>
            <a:ext cx="11264900" cy="2308324"/>
          </a:xfrm>
          <a:prstGeom prst="rect">
            <a:avLst/>
          </a:prstGeom>
        </p:spPr>
        <p:txBody>
          <a:bodyPr wrap="square">
            <a:spAutoFit/>
          </a:bodyPr>
          <a:lstStyle/>
          <a:p>
            <a:r>
              <a:rPr lang="vi-VN" sz="2400" b="1" smtClean="0">
                <a:solidFill>
                  <a:srgbClr val="002060"/>
                </a:solidFill>
              </a:rPr>
              <a:t>Bài 2</a:t>
            </a:r>
          </a:p>
          <a:p>
            <a:r>
              <a:rPr lang="vi-VN" sz="2400" smtClean="0">
                <a:solidFill>
                  <a:srgbClr val="002060"/>
                </a:solidFill>
              </a:rPr>
              <a:t>Lựa chọn đáp án đúng về quá trình sinh sản hữu tính ở thực vật.</a:t>
            </a:r>
          </a:p>
          <a:p>
            <a:r>
              <a:rPr lang="vi-VN" sz="2400" b="1" smtClean="0">
                <a:solidFill>
                  <a:srgbClr val="002060"/>
                </a:solidFill>
              </a:rPr>
              <a:t>A. </a:t>
            </a:r>
            <a:r>
              <a:rPr lang="vi-VN" sz="2400" smtClean="0">
                <a:solidFill>
                  <a:srgbClr val="002060"/>
                </a:solidFill>
              </a:rPr>
              <a:t>Hình thành giao tử đực và giao tử cái – Thụ phấn – Thụ tinh – Kết hạt, tạo quả.</a:t>
            </a:r>
          </a:p>
          <a:p>
            <a:r>
              <a:rPr lang="vi-VN" sz="2400" b="1" smtClean="0">
                <a:solidFill>
                  <a:srgbClr val="002060"/>
                </a:solidFill>
              </a:rPr>
              <a:t>B. </a:t>
            </a:r>
            <a:r>
              <a:rPr lang="vi-VN" sz="2400" smtClean="0">
                <a:solidFill>
                  <a:srgbClr val="002060"/>
                </a:solidFill>
              </a:rPr>
              <a:t>Hình thành giao tử đực và giao tử cái – Thụ tinh – Thụ phấn – Kết hạt, tạo quả.</a:t>
            </a:r>
          </a:p>
          <a:p>
            <a:r>
              <a:rPr lang="vi-VN" sz="2400" b="1" smtClean="0">
                <a:solidFill>
                  <a:srgbClr val="002060"/>
                </a:solidFill>
              </a:rPr>
              <a:t>C. </a:t>
            </a:r>
            <a:r>
              <a:rPr lang="vi-VN" sz="2400" smtClean="0">
                <a:solidFill>
                  <a:srgbClr val="002060"/>
                </a:solidFill>
              </a:rPr>
              <a:t>Hình thành giao tử đực và giao tử cái – Thụ phấn – Kết hạt, tạo quả – Thụ tinh.</a:t>
            </a:r>
          </a:p>
          <a:p>
            <a:r>
              <a:rPr lang="vi-VN" sz="2400" b="1" smtClean="0">
                <a:solidFill>
                  <a:srgbClr val="002060"/>
                </a:solidFill>
              </a:rPr>
              <a:t>D. </a:t>
            </a:r>
            <a:r>
              <a:rPr lang="vi-VN" sz="2400" smtClean="0">
                <a:solidFill>
                  <a:srgbClr val="002060"/>
                </a:solidFill>
              </a:rPr>
              <a:t>Hình thành giao tử đực và giao tử cái – Kết hạt, tạo quả - Thụ phấn – Thụ tinh.</a:t>
            </a:r>
            <a:endParaRPr lang="vi-VN" sz="2400">
              <a:solidFill>
                <a:srgbClr val="002060"/>
              </a:solidFill>
            </a:endParaRPr>
          </a:p>
        </p:txBody>
      </p:sp>
      <p:sp>
        <p:nvSpPr>
          <p:cNvPr id="4" name="TextBox 3"/>
          <p:cNvSpPr txBox="1"/>
          <p:nvPr/>
        </p:nvSpPr>
        <p:spPr>
          <a:xfrm>
            <a:off x="241300" y="2120900"/>
            <a:ext cx="11367214" cy="461665"/>
          </a:xfrm>
          <a:prstGeom prst="rect">
            <a:avLst/>
          </a:prstGeom>
          <a:noFill/>
        </p:spPr>
        <p:txBody>
          <a:bodyPr wrap="none" rtlCol="0">
            <a:spAutoFit/>
          </a:bodyPr>
          <a:lstStyle/>
          <a:p>
            <a:r>
              <a:rPr lang="vi-VN" sz="2400" b="1" smtClean="0">
                <a:solidFill>
                  <a:srgbClr val="FF0000"/>
                </a:solidFill>
              </a:rPr>
              <a:t>A. </a:t>
            </a:r>
            <a:r>
              <a:rPr lang="vi-VN" sz="2400" smtClean="0">
                <a:solidFill>
                  <a:srgbClr val="FF0000"/>
                </a:solidFill>
              </a:rPr>
              <a:t>Hình thành giao tử đực và giao tử cái – Thụ phấn – Thụ tinh – Kết hạt, tạo quả.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4156" y="223709"/>
            <a:ext cx="4114800" cy="70408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LUYỆN </a:t>
            </a:r>
            <a:r>
              <a:rPr lang="en-US" sz="2400" b="1" dirty="0" smtClean="0">
                <a:solidFill>
                  <a:schemeClr val="tx1"/>
                </a:solidFill>
                <a:latin typeface="Times New Roman" panose="02020603050405020304" pitchFamily="18" charset="0"/>
                <a:cs typeface="Times New Roman" panose="02020603050405020304" pitchFamily="18" charset="0"/>
              </a:rPr>
              <a:t>TẬP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774700" y="1352540"/>
            <a:ext cx="10960100" cy="3785652"/>
          </a:xfrm>
          <a:prstGeom prst="rect">
            <a:avLst/>
          </a:prstGeom>
        </p:spPr>
        <p:txBody>
          <a:bodyPr wrap="square">
            <a:spAutoFit/>
          </a:bodyPr>
          <a:lstStyle/>
          <a:p>
            <a:r>
              <a:rPr lang="vi-VN" sz="2400" b="1" smtClean="0"/>
              <a:t>Bài 3</a:t>
            </a:r>
          </a:p>
          <a:p>
            <a:r>
              <a:rPr lang="vi-VN" sz="2400" smtClean="0"/>
              <a:t>Hoàn thành các đoạn thông tin sau bằng cách sử dụng các từ gợi ý: </a:t>
            </a:r>
            <a:r>
              <a:rPr lang="vi-VN" sz="2400" i="1" smtClean="0">
                <a:solidFill>
                  <a:srgbClr val="FF0000"/>
                </a:solidFill>
              </a:rPr>
              <a:t>sự thụ tinh</a:t>
            </a:r>
            <a:r>
              <a:rPr lang="vi-VN" sz="2400" smtClean="0">
                <a:solidFill>
                  <a:srgbClr val="FF0000"/>
                </a:solidFill>
              </a:rPr>
              <a:t>, </a:t>
            </a:r>
            <a:r>
              <a:rPr lang="vi-VN" sz="2400" i="1" smtClean="0">
                <a:solidFill>
                  <a:srgbClr val="FF0000"/>
                </a:solidFill>
              </a:rPr>
              <a:t>hoa lưỡng tính</a:t>
            </a:r>
            <a:r>
              <a:rPr lang="vi-VN" sz="2400" smtClean="0">
                <a:solidFill>
                  <a:srgbClr val="FF0000"/>
                </a:solidFill>
              </a:rPr>
              <a:t>, </a:t>
            </a:r>
            <a:r>
              <a:rPr lang="vi-VN" sz="2400" i="1" smtClean="0">
                <a:solidFill>
                  <a:srgbClr val="FF0000"/>
                </a:solidFill>
              </a:rPr>
              <a:t>hoa đơn tính</a:t>
            </a:r>
            <a:r>
              <a:rPr lang="vi-VN" sz="2400" smtClean="0">
                <a:solidFill>
                  <a:srgbClr val="FF0000"/>
                </a:solidFill>
              </a:rPr>
              <a:t>, </a:t>
            </a:r>
            <a:r>
              <a:rPr lang="vi-VN" sz="2400" i="1" smtClean="0">
                <a:solidFill>
                  <a:srgbClr val="FF0000"/>
                </a:solidFill>
              </a:rPr>
              <a:t>sinh sản sinh dưỡng</a:t>
            </a:r>
            <a:r>
              <a:rPr lang="vi-VN" sz="2400" smtClean="0">
                <a:solidFill>
                  <a:srgbClr val="FF0000"/>
                </a:solidFill>
              </a:rPr>
              <a:t>, </a:t>
            </a:r>
            <a:r>
              <a:rPr lang="vi-VN" sz="2400" i="1" smtClean="0">
                <a:solidFill>
                  <a:srgbClr val="FF0000"/>
                </a:solidFill>
              </a:rPr>
              <a:t>sự thụ phấn</a:t>
            </a:r>
            <a:r>
              <a:rPr lang="vi-VN" sz="2400" smtClean="0">
                <a:solidFill>
                  <a:srgbClr val="FF0000"/>
                </a:solidFill>
              </a:rPr>
              <a:t>.</a:t>
            </a:r>
          </a:p>
          <a:p>
            <a:r>
              <a:rPr lang="vi-VN" sz="2400" smtClean="0"/>
              <a:t>a) Sự hình thành các cá thể mới từ cơ quan sinh dưỡng của mẹ được gọi là …(1)…</a:t>
            </a:r>
          </a:p>
          <a:p>
            <a:r>
              <a:rPr lang="vi-VN" sz="2400" smtClean="0"/>
              <a:t>b) Hoa có bộ phận sinh sản đực hoặc cái. Một bông hoa như vậy được gọi là …(2)…</a:t>
            </a:r>
          </a:p>
          <a:p>
            <a:r>
              <a:rPr lang="vi-VN" sz="2400" smtClean="0"/>
              <a:t>c) Sự chuyển hạt phấn đến đầu nhụy của hoa trên cùng một cây hoặc trên một cây hoa khác cùng loài được gọi là …(3)…</a:t>
            </a:r>
          </a:p>
          <a:p>
            <a:r>
              <a:rPr lang="vi-VN" sz="2400" smtClean="0"/>
              <a:t>d) Sự kết hợp của giao tử đực và cái được gọi là …(4)…</a:t>
            </a:r>
            <a:endParaRPr lang="vi-VN" sz="2400"/>
          </a:p>
        </p:txBody>
      </p:sp>
      <p:sp>
        <p:nvSpPr>
          <p:cNvPr id="4" name="TextBox 3"/>
          <p:cNvSpPr txBox="1"/>
          <p:nvPr/>
        </p:nvSpPr>
        <p:spPr>
          <a:xfrm>
            <a:off x="812800" y="2806700"/>
            <a:ext cx="2964273" cy="461665"/>
          </a:xfrm>
          <a:prstGeom prst="rect">
            <a:avLst/>
          </a:prstGeom>
          <a:solidFill>
            <a:schemeClr val="bg1"/>
          </a:solidFill>
        </p:spPr>
        <p:txBody>
          <a:bodyPr wrap="none" rtlCol="0">
            <a:spAutoFit/>
          </a:bodyPr>
          <a:lstStyle/>
          <a:p>
            <a:r>
              <a:rPr lang="vi-VN" sz="2400" i="1" smtClean="0">
                <a:solidFill>
                  <a:srgbClr val="FF0000"/>
                </a:solidFill>
              </a:rPr>
              <a:t>sinh sản sinh dưỡng</a:t>
            </a:r>
            <a:endParaRPr lang="vi-VN" sz="2400"/>
          </a:p>
        </p:txBody>
      </p:sp>
      <p:sp>
        <p:nvSpPr>
          <p:cNvPr id="5" name="Rectangle 4"/>
          <p:cNvSpPr/>
          <p:nvPr/>
        </p:nvSpPr>
        <p:spPr>
          <a:xfrm>
            <a:off x="762470" y="3523734"/>
            <a:ext cx="1911101" cy="461665"/>
          </a:xfrm>
          <a:prstGeom prst="rect">
            <a:avLst/>
          </a:prstGeom>
          <a:solidFill>
            <a:schemeClr val="bg1"/>
          </a:solidFill>
        </p:spPr>
        <p:txBody>
          <a:bodyPr wrap="none">
            <a:spAutoFit/>
          </a:bodyPr>
          <a:lstStyle/>
          <a:p>
            <a:r>
              <a:rPr lang="vi-VN" sz="2400" i="1" smtClean="0">
                <a:solidFill>
                  <a:srgbClr val="FF0000"/>
                </a:solidFill>
              </a:rPr>
              <a:t>hoa đơn tính</a:t>
            </a:r>
            <a:endParaRPr lang="vi-VN" sz="2400"/>
          </a:p>
        </p:txBody>
      </p:sp>
      <p:sp>
        <p:nvSpPr>
          <p:cNvPr id="6" name="Rectangle 5"/>
          <p:cNvSpPr/>
          <p:nvPr/>
        </p:nvSpPr>
        <p:spPr>
          <a:xfrm>
            <a:off x="5633421" y="4273034"/>
            <a:ext cx="1818126" cy="461665"/>
          </a:xfrm>
          <a:prstGeom prst="rect">
            <a:avLst/>
          </a:prstGeom>
          <a:solidFill>
            <a:schemeClr val="bg1"/>
          </a:solidFill>
        </p:spPr>
        <p:txBody>
          <a:bodyPr wrap="none">
            <a:spAutoFit/>
          </a:bodyPr>
          <a:lstStyle/>
          <a:p>
            <a:r>
              <a:rPr lang="vi-VN" sz="2400" i="1" smtClean="0">
                <a:solidFill>
                  <a:srgbClr val="FF0000"/>
                </a:solidFill>
              </a:rPr>
              <a:t>sự thụ phấn</a:t>
            </a:r>
            <a:endParaRPr lang="vi-VN" sz="2400"/>
          </a:p>
        </p:txBody>
      </p:sp>
      <p:sp>
        <p:nvSpPr>
          <p:cNvPr id="7" name="Rectangle 6"/>
          <p:cNvSpPr/>
          <p:nvPr/>
        </p:nvSpPr>
        <p:spPr>
          <a:xfrm>
            <a:off x="7507353" y="4654034"/>
            <a:ext cx="1628972" cy="461665"/>
          </a:xfrm>
          <a:prstGeom prst="rect">
            <a:avLst/>
          </a:prstGeom>
          <a:solidFill>
            <a:schemeClr val="bg1"/>
          </a:solidFill>
        </p:spPr>
        <p:txBody>
          <a:bodyPr wrap="none">
            <a:spAutoFit/>
          </a:bodyPr>
          <a:lstStyle/>
          <a:p>
            <a:r>
              <a:rPr lang="vi-VN" sz="2400" i="1" smtClean="0">
                <a:solidFill>
                  <a:srgbClr val="FF0000"/>
                </a:solidFill>
              </a:rPr>
              <a:t>sự thụ tinh</a:t>
            </a:r>
            <a:endParaRPr lang="vi-V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308100" y="2565400"/>
          <a:ext cx="10236200" cy="4246244"/>
        </p:xfrm>
        <a:graphic>
          <a:graphicData uri="http://schemas.openxmlformats.org/drawingml/2006/table">
            <a:tbl>
              <a:tblPr/>
              <a:tblGrid>
                <a:gridCol w="2133600">
                  <a:extLst>
                    <a:ext uri="{9D8B030D-6E8A-4147-A177-3AD203B41FA5}">
                      <a16:colId xmlns:a16="http://schemas.microsoft.com/office/drawing/2014/main" val="20000"/>
                    </a:ext>
                  </a:extLst>
                </a:gridCol>
                <a:gridCol w="3390900">
                  <a:extLst>
                    <a:ext uri="{9D8B030D-6E8A-4147-A177-3AD203B41FA5}">
                      <a16:colId xmlns:a16="http://schemas.microsoft.com/office/drawing/2014/main" val="20001"/>
                    </a:ext>
                  </a:extLst>
                </a:gridCol>
                <a:gridCol w="4711700">
                  <a:extLst>
                    <a:ext uri="{9D8B030D-6E8A-4147-A177-3AD203B41FA5}">
                      <a16:colId xmlns:a16="http://schemas.microsoft.com/office/drawing/2014/main" val="20002"/>
                    </a:ext>
                  </a:extLst>
                </a:gridCol>
              </a:tblGrid>
              <a:tr h="477438">
                <a:tc>
                  <a:txBody>
                    <a:bodyPr/>
                    <a:lstStyle/>
                    <a:p>
                      <a:pPr algn="ctr"/>
                      <a:r>
                        <a:rPr lang="vi-VN" sz="2200" b="1">
                          <a:solidFill>
                            <a:schemeClr val="bg1"/>
                          </a:solidFill>
                          <a:latin typeface="+mn-lt"/>
                        </a:rPr>
                        <a:t>Đặc điểm</a:t>
                      </a:r>
                      <a:endParaRPr lang="vi-VN" sz="2200">
                        <a:solidFill>
                          <a:schemeClr val="bg1"/>
                        </a:solidFill>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rgbClr val="00B050"/>
                    </a:solidFill>
                  </a:tcPr>
                </a:tc>
                <a:tc>
                  <a:txBody>
                    <a:bodyPr/>
                    <a:lstStyle/>
                    <a:p>
                      <a:pPr algn="ctr"/>
                      <a:r>
                        <a:rPr lang="vi-VN" sz="2200" b="1">
                          <a:solidFill>
                            <a:schemeClr val="bg1"/>
                          </a:solidFill>
                          <a:latin typeface="+mn-lt"/>
                        </a:rPr>
                        <a:t>Sinh sản vô tính</a:t>
                      </a:r>
                      <a:endParaRPr lang="vi-VN" sz="2200">
                        <a:solidFill>
                          <a:schemeClr val="bg1"/>
                        </a:solidFill>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rgbClr val="00B050"/>
                    </a:solidFill>
                  </a:tcPr>
                </a:tc>
                <a:tc>
                  <a:txBody>
                    <a:bodyPr/>
                    <a:lstStyle/>
                    <a:p>
                      <a:pPr algn="ctr"/>
                      <a:r>
                        <a:rPr lang="vi-VN" sz="2200" b="1">
                          <a:solidFill>
                            <a:schemeClr val="bg1"/>
                          </a:solidFill>
                          <a:latin typeface="+mn-lt"/>
                        </a:rPr>
                        <a:t>Sính sản hữu tính</a:t>
                      </a:r>
                      <a:endParaRPr lang="vi-VN" sz="2200">
                        <a:solidFill>
                          <a:schemeClr val="bg1"/>
                        </a:solidFill>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849249">
                <a:tc>
                  <a:txBody>
                    <a:bodyPr/>
                    <a:lstStyle/>
                    <a:p>
                      <a:pPr algn="l"/>
                      <a:r>
                        <a:rPr lang="vi-VN" sz="2200" b="1">
                          <a:latin typeface="+mn-lt"/>
                        </a:rPr>
                        <a:t>Giao tử tham gia sinh sản</a:t>
                      </a:r>
                      <a:endParaRPr lang="vi-VN" sz="2200">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1221059">
                <a:tc>
                  <a:txBody>
                    <a:bodyPr/>
                    <a:lstStyle/>
                    <a:p>
                      <a:pPr algn="l"/>
                      <a:r>
                        <a:rPr lang="vi-VN" sz="2200" b="1">
                          <a:latin typeface="+mn-lt"/>
                        </a:rPr>
                        <a:t>Cơ quan sinh </a:t>
                      </a:r>
                      <a:r>
                        <a:rPr lang="vi-VN" sz="2200" b="1" smtClean="0">
                          <a:latin typeface="+mn-lt"/>
                        </a:rPr>
                        <a:t>sản</a:t>
                      </a:r>
                    </a:p>
                    <a:p>
                      <a:pPr algn="l"/>
                      <a:endParaRPr lang="vi-VN" sz="2200">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849249">
                <a:tc>
                  <a:txBody>
                    <a:bodyPr/>
                    <a:lstStyle/>
                    <a:p>
                      <a:pPr algn="l"/>
                      <a:r>
                        <a:rPr lang="vi-VN" sz="2200" b="1">
                          <a:latin typeface="+mn-lt"/>
                        </a:rPr>
                        <a:t>Đặc điểm cây con hình thành</a:t>
                      </a:r>
                      <a:endParaRPr lang="vi-VN" sz="2200">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849249">
                <a:tc>
                  <a:txBody>
                    <a:bodyPr/>
                    <a:lstStyle/>
                    <a:p>
                      <a:pPr algn="l"/>
                      <a:r>
                        <a:rPr lang="vi-VN" sz="2200" b="1">
                          <a:latin typeface="+mn-lt"/>
                        </a:rPr>
                        <a:t>Ví </a:t>
                      </a:r>
                      <a:r>
                        <a:rPr lang="vi-VN" sz="2200" b="1" smtClean="0">
                          <a:latin typeface="+mn-lt"/>
                        </a:rPr>
                        <a:t>dụ</a:t>
                      </a:r>
                    </a:p>
                    <a:p>
                      <a:pPr algn="l"/>
                      <a:endParaRPr lang="vi-VN" sz="2200">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bl>
          </a:graphicData>
        </a:graphic>
      </p:graphicFrame>
      <p:sp>
        <p:nvSpPr>
          <p:cNvPr id="56321" name="Rectangle 1"/>
          <p:cNvSpPr>
            <a:spLocks noChangeArrowheads="1"/>
          </p:cNvSpPr>
          <p:nvPr/>
        </p:nvSpPr>
        <p:spPr bwMode="auto">
          <a:xfrm>
            <a:off x="508000" y="1211302"/>
            <a:ext cx="9626600" cy="1107996"/>
          </a:xfrm>
          <a:prstGeom prst="rect">
            <a:avLst/>
          </a:prstGeom>
          <a:solidFill>
            <a:srgbClr val="FFFF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rgbClr val="444444"/>
                </a:solidFill>
                <a:effectLst/>
                <a:latin typeface="Arial" pitchFamily="34" charset="0"/>
                <a:cs typeface="Arial" pitchFamily="34" charset="0"/>
              </a:rPr>
              <a:t>Bài 4</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chemeClr val="tx1"/>
                </a:solidFill>
                <a:effectLst/>
                <a:latin typeface="Arial" pitchFamily="34" charset="0"/>
                <a:cs typeface="Arial" pitchFamily="34" charset="0"/>
              </a:rPr>
              <a:t>Nêu sự khác biệt giữa sinh sản vô tính và sinh sản hữu tính ở thực vật bằng cách hoàn thành bảng sau:</a:t>
            </a:r>
          </a:p>
        </p:txBody>
      </p:sp>
      <p:sp>
        <p:nvSpPr>
          <p:cNvPr id="4" name="Rectangle 3"/>
          <p:cNvSpPr/>
          <p:nvPr/>
        </p:nvSpPr>
        <p:spPr>
          <a:xfrm>
            <a:off x="3534156" y="223709"/>
            <a:ext cx="4114800" cy="70408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LUYỆN </a:t>
            </a:r>
            <a:r>
              <a:rPr lang="en-US" sz="2400" b="1" dirty="0" smtClean="0">
                <a:solidFill>
                  <a:schemeClr val="tx1"/>
                </a:solidFill>
                <a:latin typeface="Times New Roman" panose="02020603050405020304" pitchFamily="18" charset="0"/>
                <a:cs typeface="Times New Roman" panose="02020603050405020304" pitchFamily="18" charset="0"/>
              </a:rPr>
              <a:t>TẬP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582594" y="3333234"/>
            <a:ext cx="1338828" cy="400110"/>
          </a:xfrm>
          <a:prstGeom prst="rect">
            <a:avLst/>
          </a:prstGeom>
          <a:solidFill>
            <a:schemeClr val="bg2"/>
          </a:solidFill>
        </p:spPr>
        <p:txBody>
          <a:bodyPr wrap="none">
            <a:spAutoFit/>
          </a:bodyPr>
          <a:lstStyle/>
          <a:p>
            <a:r>
              <a:rPr lang="vi-VN" sz="2000" smtClean="0">
                <a:solidFill>
                  <a:srgbClr val="FF0000"/>
                </a:solidFill>
              </a:rPr>
              <a:t>Không có.</a:t>
            </a:r>
            <a:endParaRPr lang="vi-VN" sz="2000">
              <a:solidFill>
                <a:srgbClr val="FF0000"/>
              </a:solidFill>
            </a:endParaRPr>
          </a:p>
        </p:txBody>
      </p:sp>
      <p:sp>
        <p:nvSpPr>
          <p:cNvPr id="6" name="Rectangle 5"/>
          <p:cNvSpPr/>
          <p:nvPr/>
        </p:nvSpPr>
        <p:spPr>
          <a:xfrm>
            <a:off x="7387397" y="3295134"/>
            <a:ext cx="3623504" cy="400110"/>
          </a:xfrm>
          <a:prstGeom prst="rect">
            <a:avLst/>
          </a:prstGeom>
          <a:solidFill>
            <a:schemeClr val="bg2"/>
          </a:solidFill>
        </p:spPr>
        <p:txBody>
          <a:bodyPr wrap="square">
            <a:spAutoFit/>
          </a:bodyPr>
          <a:lstStyle/>
          <a:p>
            <a:r>
              <a:rPr lang="vi-VN" sz="2000" smtClean="0">
                <a:solidFill>
                  <a:srgbClr val="FF0000"/>
                </a:solidFill>
              </a:rPr>
              <a:t>Giao tử đực và giao tử cái.</a:t>
            </a:r>
            <a:endParaRPr lang="vi-VN" sz="2000">
              <a:solidFill>
                <a:srgbClr val="FF0000"/>
              </a:solidFill>
            </a:endParaRPr>
          </a:p>
        </p:txBody>
      </p:sp>
      <p:sp>
        <p:nvSpPr>
          <p:cNvPr id="7" name="Rectangle 6"/>
          <p:cNvSpPr/>
          <p:nvPr/>
        </p:nvSpPr>
        <p:spPr>
          <a:xfrm>
            <a:off x="3479800" y="3944035"/>
            <a:ext cx="3238500" cy="1015663"/>
          </a:xfrm>
          <a:prstGeom prst="rect">
            <a:avLst/>
          </a:prstGeom>
          <a:solidFill>
            <a:schemeClr val="bg2"/>
          </a:solidFill>
        </p:spPr>
        <p:txBody>
          <a:bodyPr wrap="square">
            <a:spAutoFit/>
          </a:bodyPr>
          <a:lstStyle/>
          <a:p>
            <a:r>
              <a:rPr lang="vi-VN" sz="2000" smtClean="0">
                <a:solidFill>
                  <a:srgbClr val="FF0000"/>
                </a:solidFill>
              </a:rPr>
              <a:t>Sinh sản bằng bào tử và sinh sản sinh dưỡng (rễ, thân, lá).</a:t>
            </a:r>
            <a:endParaRPr lang="vi-VN" sz="2000">
              <a:solidFill>
                <a:srgbClr val="FF0000"/>
              </a:solidFill>
            </a:endParaRPr>
          </a:p>
        </p:txBody>
      </p:sp>
      <p:sp>
        <p:nvSpPr>
          <p:cNvPr id="8" name="Rectangle 7"/>
          <p:cNvSpPr/>
          <p:nvPr/>
        </p:nvSpPr>
        <p:spPr>
          <a:xfrm>
            <a:off x="8896910" y="4349234"/>
            <a:ext cx="726481" cy="400110"/>
          </a:xfrm>
          <a:prstGeom prst="rect">
            <a:avLst/>
          </a:prstGeom>
          <a:solidFill>
            <a:schemeClr val="bg2"/>
          </a:solidFill>
        </p:spPr>
        <p:txBody>
          <a:bodyPr wrap="none">
            <a:spAutoFit/>
          </a:bodyPr>
          <a:lstStyle/>
          <a:p>
            <a:r>
              <a:rPr lang="vi-VN" sz="2000" smtClean="0">
                <a:solidFill>
                  <a:srgbClr val="FF0000"/>
                </a:solidFill>
              </a:rPr>
              <a:t>Hoa.</a:t>
            </a:r>
            <a:endParaRPr lang="vi-VN" sz="2000">
              <a:solidFill>
                <a:srgbClr val="FF0000"/>
              </a:solidFill>
            </a:endParaRPr>
          </a:p>
        </p:txBody>
      </p:sp>
      <p:sp>
        <p:nvSpPr>
          <p:cNvPr id="9" name="Rectangle 8"/>
          <p:cNvSpPr/>
          <p:nvPr/>
        </p:nvSpPr>
        <p:spPr>
          <a:xfrm>
            <a:off x="3479799" y="5162034"/>
            <a:ext cx="3200401" cy="677108"/>
          </a:xfrm>
          <a:prstGeom prst="rect">
            <a:avLst/>
          </a:prstGeom>
          <a:solidFill>
            <a:schemeClr val="bg2"/>
          </a:solidFill>
        </p:spPr>
        <p:txBody>
          <a:bodyPr wrap="square">
            <a:spAutoFit/>
          </a:bodyPr>
          <a:lstStyle/>
          <a:p>
            <a:r>
              <a:rPr lang="vi-VN" sz="1900" smtClean="0">
                <a:solidFill>
                  <a:srgbClr val="FF0000"/>
                </a:solidFill>
              </a:rPr>
              <a:t>Cây con sinh ra giống nhau và giống cây ban đầu.</a:t>
            </a:r>
            <a:endParaRPr lang="vi-VN" sz="1900">
              <a:solidFill>
                <a:srgbClr val="FF0000"/>
              </a:solidFill>
            </a:endParaRPr>
          </a:p>
        </p:txBody>
      </p:sp>
      <p:sp>
        <p:nvSpPr>
          <p:cNvPr id="10" name="Rectangle 9"/>
          <p:cNvSpPr/>
          <p:nvPr/>
        </p:nvSpPr>
        <p:spPr>
          <a:xfrm>
            <a:off x="6845300" y="5150535"/>
            <a:ext cx="4673600" cy="646331"/>
          </a:xfrm>
          <a:prstGeom prst="rect">
            <a:avLst/>
          </a:prstGeom>
          <a:solidFill>
            <a:schemeClr val="bg2"/>
          </a:solidFill>
        </p:spPr>
        <p:txBody>
          <a:bodyPr wrap="square">
            <a:spAutoFit/>
          </a:bodyPr>
          <a:lstStyle/>
          <a:p>
            <a:r>
              <a:rPr lang="vi-VN" smtClean="0">
                <a:solidFill>
                  <a:srgbClr val="FF0000"/>
                </a:solidFill>
              </a:rPr>
              <a:t>Tạo ra những cây con mới đa dạng, kết hợp được các đặc tính tốt của cây bố và mẹ.</a:t>
            </a:r>
            <a:endParaRPr lang="vi-VN">
              <a:solidFill>
                <a:srgbClr val="FF0000"/>
              </a:solidFill>
            </a:endParaRPr>
          </a:p>
        </p:txBody>
      </p:sp>
      <p:sp>
        <p:nvSpPr>
          <p:cNvPr id="11" name="Rectangle 10"/>
          <p:cNvSpPr/>
          <p:nvPr/>
        </p:nvSpPr>
        <p:spPr>
          <a:xfrm>
            <a:off x="3492877" y="6051034"/>
            <a:ext cx="3301623" cy="707886"/>
          </a:xfrm>
          <a:prstGeom prst="rect">
            <a:avLst/>
          </a:prstGeom>
          <a:solidFill>
            <a:schemeClr val="bg2"/>
          </a:solidFill>
        </p:spPr>
        <p:txBody>
          <a:bodyPr wrap="square">
            <a:spAutoFit/>
          </a:bodyPr>
          <a:lstStyle/>
          <a:p>
            <a:r>
              <a:rPr lang="vi-VN" sz="2000" smtClean="0">
                <a:solidFill>
                  <a:srgbClr val="FF0000"/>
                </a:solidFill>
              </a:rPr>
              <a:t>Đoạn thân, củ của cây khoai lang cho cây mới.</a:t>
            </a:r>
            <a:endParaRPr lang="vi-VN" sz="2000">
              <a:solidFill>
                <a:srgbClr val="FF0000"/>
              </a:solidFill>
            </a:endParaRPr>
          </a:p>
        </p:txBody>
      </p:sp>
      <p:sp>
        <p:nvSpPr>
          <p:cNvPr id="12" name="Rectangle 11"/>
          <p:cNvSpPr/>
          <p:nvPr/>
        </p:nvSpPr>
        <p:spPr>
          <a:xfrm>
            <a:off x="6908800" y="6038334"/>
            <a:ext cx="4534868" cy="707886"/>
          </a:xfrm>
          <a:prstGeom prst="rect">
            <a:avLst/>
          </a:prstGeom>
          <a:solidFill>
            <a:schemeClr val="bg2"/>
          </a:solidFill>
        </p:spPr>
        <p:txBody>
          <a:bodyPr wrap="square">
            <a:spAutoFit/>
          </a:bodyPr>
          <a:lstStyle/>
          <a:p>
            <a:r>
              <a:rPr lang="vi-VN" sz="2000" smtClean="0">
                <a:solidFill>
                  <a:srgbClr val="FF0000"/>
                </a:solidFill>
              </a:rPr>
              <a:t>Hạt của cây mướp mọc lên cây mướp mới.</a:t>
            </a:r>
            <a:endParaRPr lang="vi-VN" sz="2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87735"/>
            <a:ext cx="11188700" cy="1200329"/>
          </a:xfrm>
          <a:prstGeom prst="rect">
            <a:avLst/>
          </a:prstGeom>
        </p:spPr>
        <p:txBody>
          <a:bodyPr wrap="square">
            <a:spAutoFit/>
          </a:bodyPr>
          <a:lstStyle/>
          <a:p>
            <a:r>
              <a:rPr lang="vi-VN" sz="2400" b="1" smtClean="0"/>
              <a:t>Bài 5</a:t>
            </a:r>
          </a:p>
          <a:p>
            <a:r>
              <a:rPr lang="vi-VN" sz="2400" smtClean="0"/>
              <a:t>Hãy nêu những phương pháp nhân giống vô tính ở thực vật trong thực tiễn và cho ví dụ.</a:t>
            </a:r>
            <a:endParaRPr lang="vi-VN" sz="2400"/>
          </a:p>
        </p:txBody>
      </p:sp>
      <p:sp>
        <p:nvSpPr>
          <p:cNvPr id="3" name="Rectangle 2"/>
          <p:cNvSpPr/>
          <p:nvPr/>
        </p:nvSpPr>
        <p:spPr>
          <a:xfrm>
            <a:off x="3534156" y="223709"/>
            <a:ext cx="4114800" cy="70408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LUYỆN </a:t>
            </a:r>
            <a:r>
              <a:rPr lang="en-US" sz="2400" b="1" dirty="0" smtClean="0">
                <a:solidFill>
                  <a:schemeClr val="tx1"/>
                </a:solidFill>
                <a:latin typeface="Times New Roman" panose="02020603050405020304" pitchFamily="18" charset="0"/>
                <a:cs typeface="Times New Roman" panose="02020603050405020304" pitchFamily="18" charset="0"/>
              </a:rPr>
              <a:t>TẬP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368300" y="2447141"/>
            <a:ext cx="11112500" cy="4154984"/>
          </a:xfrm>
          <a:prstGeom prst="rect">
            <a:avLst/>
          </a:prstGeom>
          <a:solidFill>
            <a:schemeClr val="accent2">
              <a:lumMod val="20000"/>
              <a:lumOff val="80000"/>
            </a:schemeClr>
          </a:solidFill>
        </p:spPr>
        <p:txBody>
          <a:bodyPr wrap="square">
            <a:spAutoFit/>
          </a:bodyPr>
          <a:lstStyle/>
          <a:p>
            <a:r>
              <a:rPr lang="vi-VN" sz="2400" smtClean="0">
                <a:solidFill>
                  <a:srgbClr val="002060"/>
                </a:solidFill>
              </a:rPr>
              <a:t>- Phương pháp giâm cành: cắt một đoạn thân, cành, lá, rễ hoặc ngọn cây cắm hoặc vùi vào đất. Ví dụ như xương rồng, hoa hồng, rau muống, rau ngót,…</a:t>
            </a:r>
          </a:p>
          <a:p>
            <a:r>
              <a:rPr lang="vi-VN" sz="2400" smtClean="0">
                <a:solidFill>
                  <a:srgbClr val="002060"/>
                </a:solidFill>
              </a:rPr>
              <a:t>- Phương pháp chiết cành: lấy đất bọc xung quanh một đoạn thân hay cành đã bóc bỏ lớp vỏ. Khi chỗ đó mọc rễ sẽ cắt rời cành đem đi trồng. Ví dụ: bưởi, chanh, cam,…</a:t>
            </a:r>
          </a:p>
          <a:p>
            <a:r>
              <a:rPr lang="vi-VN" sz="2400" smtClean="0">
                <a:solidFill>
                  <a:srgbClr val="002060"/>
                </a:solidFill>
              </a:rPr>
              <a:t>- Phương pháp ghép cành: Lấy một đoạn thân, cành hay chồi của cây này ghép lên thân hay gốc của cây khác sao cho ăn khớp với nhau. Ví dụ: Ghép mắt táo, ghép cành hoa hồng Pháp và gốc thân cây tầm xuân,…</a:t>
            </a:r>
          </a:p>
          <a:p>
            <a:r>
              <a:rPr lang="vi-VN" sz="2400" smtClean="0">
                <a:solidFill>
                  <a:srgbClr val="002060"/>
                </a:solidFill>
              </a:rPr>
              <a:t>- Nuôi cấy tế bào và mô thực vật: Lấy các tế bào từ các phần khác nhau của cơ thể thực vật nuôi trong môi trường dinh dưỡng thích hợp để tạo nên cây con hoàn chỉnh. Ví dụ: chuối, hoa lan, sâm Ngọc Linh,…</a:t>
            </a:r>
            <a:endParaRPr lang="vi-VN"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38"/>
          <p:cNvSpPr/>
          <p:nvPr/>
        </p:nvSpPr>
        <p:spPr>
          <a:xfrm>
            <a:off x="2502661" y="558800"/>
            <a:ext cx="2323943" cy="232669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2" name="Google Shape;873;p38"/>
          <p:cNvGrpSpPr/>
          <p:nvPr/>
        </p:nvGrpSpPr>
        <p:grpSpPr>
          <a:xfrm>
            <a:off x="9526525" y="2012453"/>
            <a:ext cx="1046139" cy="520550"/>
            <a:chOff x="3112" y="1697"/>
            <a:chExt cx="1453" cy="723"/>
          </a:xfrm>
        </p:grpSpPr>
        <p:sp>
          <p:nvSpPr>
            <p:cNvPr id="874" name="Google Shape;874;p38"/>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75" name="Google Shape;875;p38"/>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pic>
        <p:nvPicPr>
          <p:cNvPr id="876" name="Google Shape;876;p38"/>
          <p:cNvPicPr preferRelativeResize="0"/>
          <p:nvPr/>
        </p:nvPicPr>
        <p:blipFill rotWithShape="1">
          <a:blip r:embed="rId3" cstate="print">
            <a:alphaModFix/>
          </a:blip>
          <a:srcRect/>
          <a:stretch/>
        </p:blipFill>
        <p:spPr>
          <a:xfrm>
            <a:off x="1" y="1752600"/>
            <a:ext cx="5305583" cy="5105400"/>
          </a:xfrm>
          <a:custGeom>
            <a:avLst/>
            <a:gdLst/>
            <a:ahLst/>
            <a:cxnLst/>
            <a:rect l="l" t="t" r="r" b="b"/>
            <a:pathLst>
              <a:path w="5305582" h="5105400" extrusionOk="0">
                <a:moveTo>
                  <a:pt x="0" y="0"/>
                </a:moveTo>
                <a:lnTo>
                  <a:pt x="5305582" y="0"/>
                </a:lnTo>
                <a:lnTo>
                  <a:pt x="5305582" y="5105400"/>
                </a:lnTo>
                <a:lnTo>
                  <a:pt x="0" y="5105400"/>
                </a:lnTo>
                <a:close/>
              </a:path>
            </a:pathLst>
          </a:custGeom>
          <a:noFill/>
          <a:ln>
            <a:noFill/>
          </a:ln>
        </p:spPr>
      </p:pic>
      <p:sp>
        <p:nvSpPr>
          <p:cNvPr id="877" name="Google Shape;877;p38"/>
          <p:cNvSpPr/>
          <p:nvPr/>
        </p:nvSpPr>
        <p:spPr>
          <a:xfrm>
            <a:off x="1" y="439652"/>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78" name="Google Shape;878;p38"/>
          <p:cNvSpPr/>
          <p:nvPr/>
        </p:nvSpPr>
        <p:spPr>
          <a:xfrm flipH="1">
            <a:off x="4107823" y="1101912"/>
            <a:ext cx="2500880" cy="61589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79" name="Google Shape;879;p38"/>
          <p:cNvSpPr/>
          <p:nvPr/>
        </p:nvSpPr>
        <p:spPr>
          <a:xfrm>
            <a:off x="10315425" y="289110"/>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80" name="Google Shape;880;p38"/>
          <p:cNvSpPr/>
          <p:nvPr/>
        </p:nvSpPr>
        <p:spPr>
          <a:xfrm>
            <a:off x="3945148" y="5724689"/>
            <a:ext cx="2334097" cy="574823"/>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81" name="Google Shape;881;p38"/>
          <p:cNvSpPr txBox="1"/>
          <p:nvPr/>
        </p:nvSpPr>
        <p:spPr>
          <a:xfrm>
            <a:off x="5669641" y="2992127"/>
            <a:ext cx="6130204" cy="11079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86C737"/>
                </a:solidFill>
                <a:latin typeface="Georgia"/>
                <a:ea typeface="Georgia"/>
                <a:cs typeface="Georgia"/>
                <a:sym typeface="Georgia"/>
              </a:rPr>
              <a:t>THANK YOU!</a:t>
            </a:r>
            <a:endParaRPr sz="6600" b="1">
              <a:solidFill>
                <a:srgbClr val="86C737"/>
              </a:solidFill>
              <a:latin typeface="Georgia"/>
              <a:ea typeface="Georgia"/>
              <a:cs typeface="Georgia"/>
              <a:sym typeface="Georgia"/>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1296" y="147001"/>
            <a:ext cx="4325112" cy="886272"/>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 KHÁI NIỆM SINH SẢN</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606804"/>
            <a:ext cx="7061200" cy="2987070"/>
          </a:xfrm>
          <a:prstGeom prst="rect">
            <a:avLst/>
          </a:prstGeom>
        </p:spPr>
      </p:pic>
      <p:sp>
        <p:nvSpPr>
          <p:cNvPr id="7" name="TextBox 6"/>
          <p:cNvSpPr txBox="1"/>
          <p:nvPr/>
        </p:nvSpPr>
        <p:spPr>
          <a:xfrm>
            <a:off x="723900" y="4876800"/>
            <a:ext cx="10883900" cy="1569660"/>
          </a:xfrm>
          <a:prstGeom prst="rect">
            <a:avLst/>
          </a:prstGeom>
          <a:noFill/>
        </p:spPr>
        <p:txBody>
          <a:bodyPr wrap="square" rtlCol="0">
            <a:spAutoFit/>
          </a:bodyPr>
          <a:lstStyle/>
          <a:p>
            <a:pPr>
              <a:buFont typeface="Arial" pitchFamily="34" charset="0"/>
              <a:buChar char="•"/>
            </a:pPr>
            <a:r>
              <a:rPr lang="vi-VN" sz="2400" smtClean="0">
                <a:solidFill>
                  <a:srgbClr val="002060"/>
                </a:solidFill>
              </a:rPr>
              <a:t>Từ một cá thể ban đầu có thể tạo ra cây dâu tây mới → Đây là hình thức sinh sản vô tính.</a:t>
            </a:r>
          </a:p>
          <a:p>
            <a:pPr>
              <a:buFont typeface="Arial" pitchFamily="34" charset="0"/>
              <a:buChar char="•"/>
            </a:pPr>
            <a:r>
              <a:rPr lang="vi-VN" sz="2400" smtClean="0">
                <a:solidFill>
                  <a:srgbClr val="002060"/>
                </a:solidFill>
              </a:rPr>
              <a:t>Từ hai cá thể (sư tử bố và sư tử mẹ) đã tạo nên những con sư tử con → Đây là hình thức sinh sản hữu tính.</a:t>
            </a:r>
          </a:p>
        </p:txBody>
      </p:sp>
      <p:sp>
        <p:nvSpPr>
          <p:cNvPr id="10" name="TextBox 9"/>
          <p:cNvSpPr txBox="1"/>
          <p:nvPr/>
        </p:nvSpPr>
        <p:spPr>
          <a:xfrm>
            <a:off x="7874000" y="1943100"/>
            <a:ext cx="4152900" cy="830997"/>
          </a:xfrm>
          <a:prstGeom prst="rect">
            <a:avLst/>
          </a:prstGeom>
          <a:noFill/>
        </p:spPr>
        <p:txBody>
          <a:bodyPr wrap="square" rtlCol="0">
            <a:spAutoFit/>
          </a:bodyPr>
          <a:lstStyle/>
          <a:p>
            <a:r>
              <a:rPr lang="vi-VN" sz="2400" smtClean="0">
                <a:solidFill>
                  <a:srgbClr val="FF0000"/>
                </a:solidFill>
              </a:rPr>
              <a:t>Dự đoán hình thức sinh sản ở sư tử và cây dâu tây.</a:t>
            </a:r>
            <a:endParaRPr lang="vi-VN" sz="2400">
              <a:solidFill>
                <a:srgbClr val="FF0000"/>
              </a:solidFill>
            </a:endParaRPr>
          </a:p>
        </p:txBody>
      </p:sp>
      <p:sp>
        <p:nvSpPr>
          <p:cNvPr id="11" name="TextBox 10"/>
          <p:cNvSpPr txBox="1"/>
          <p:nvPr/>
        </p:nvSpPr>
        <p:spPr>
          <a:xfrm>
            <a:off x="914400" y="5130800"/>
            <a:ext cx="10337800" cy="523220"/>
          </a:xfrm>
          <a:prstGeom prst="rect">
            <a:avLst/>
          </a:prstGeom>
          <a:noFill/>
        </p:spPr>
        <p:txBody>
          <a:bodyPr wrap="square" rtlCol="0">
            <a:spAutoFit/>
          </a:bodyPr>
          <a:lstStyle/>
          <a:p>
            <a:r>
              <a:rPr lang="en-US" sz="2800" b="1" i="1" smtClean="0">
                <a:solidFill>
                  <a:srgbClr val="FF0000"/>
                </a:solidFill>
                <a:latin typeface="Times New Roman" panose="02020603050405020304" pitchFamily="18" charset="0"/>
                <a:cs typeface="Times New Roman" panose="02020603050405020304" pitchFamily="18" charset="0"/>
                <a:sym typeface="Wingdings"/>
              </a:rPr>
              <a:t> </a:t>
            </a:r>
            <a:r>
              <a:rPr lang="en-US" sz="2800" b="1" i="1" smtClean="0">
                <a:solidFill>
                  <a:srgbClr val="FF0000"/>
                </a:solidFill>
                <a:latin typeface="Times New Roman" panose="02020603050405020304" pitchFamily="18" charset="0"/>
                <a:cs typeface="Times New Roman" panose="02020603050405020304" pitchFamily="18" charset="0"/>
              </a:rPr>
              <a:t>Có hai hình thức sinh sản: sinh sản vô tính và sinh sản hữu tính </a:t>
            </a:r>
            <a:endParaRPr lang="vi-VN" sz="2800">
              <a:solidFill>
                <a:srgbClr val="FF0000"/>
              </a:solidFill>
            </a:endParaRPr>
          </a:p>
        </p:txBody>
      </p:sp>
    </p:spTree>
    <p:extLst>
      <p:ext uri="{BB962C8B-B14F-4D97-AF65-F5344CB8AC3E}">
        <p14:creationId xmlns:p14="http://schemas.microsoft.com/office/powerpoint/2010/main" val="148210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0" grpId="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ình ảnh nào trong hai hình sau thể hiện sinh sản ở sinh vật? Giải thích"/>
          <p:cNvPicPr>
            <a:picLocks noChangeAspect="1" noChangeArrowheads="1"/>
          </p:cNvPicPr>
          <p:nvPr/>
        </p:nvPicPr>
        <p:blipFill>
          <a:blip r:embed="rId2" cstate="print"/>
          <a:srcRect/>
          <a:stretch>
            <a:fillRect/>
          </a:stretch>
        </p:blipFill>
        <p:spPr bwMode="auto">
          <a:xfrm>
            <a:off x="1371600" y="1757362"/>
            <a:ext cx="8534400" cy="2801938"/>
          </a:xfrm>
          <a:prstGeom prst="rect">
            <a:avLst/>
          </a:prstGeom>
          <a:noFill/>
        </p:spPr>
      </p:pic>
      <p:sp>
        <p:nvSpPr>
          <p:cNvPr id="5" name="Rectangle 4"/>
          <p:cNvSpPr/>
          <p:nvPr/>
        </p:nvSpPr>
        <p:spPr>
          <a:xfrm>
            <a:off x="3511296" y="147001"/>
            <a:ext cx="4325112" cy="886272"/>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 KHÁI NIỆM SINH SẢN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76300" y="1282700"/>
            <a:ext cx="10073592" cy="461665"/>
          </a:xfrm>
          <a:prstGeom prst="rect">
            <a:avLst/>
          </a:prstGeom>
          <a:noFill/>
        </p:spPr>
        <p:txBody>
          <a:bodyPr wrap="none" rtlCol="0">
            <a:spAutoFit/>
          </a:bodyPr>
          <a:lstStyle/>
          <a:p>
            <a:r>
              <a:rPr lang="vi-VN" sz="2400" smtClean="0">
                <a:solidFill>
                  <a:srgbClr val="FF0000"/>
                </a:solidFill>
              </a:rPr>
              <a:t>Hình ảnh nào trong hai hình sau thể hiện sinh sản ở sinh vật? Giải thích.</a:t>
            </a:r>
            <a:endParaRPr lang="vi-VN" sz="2400">
              <a:solidFill>
                <a:srgbClr val="FF0000"/>
              </a:solidFill>
            </a:endParaRPr>
          </a:p>
        </p:txBody>
      </p:sp>
      <p:sp>
        <p:nvSpPr>
          <p:cNvPr id="7" name="TextBox 6"/>
          <p:cNvSpPr txBox="1"/>
          <p:nvPr/>
        </p:nvSpPr>
        <p:spPr>
          <a:xfrm>
            <a:off x="749301" y="5194300"/>
            <a:ext cx="11112500" cy="1631216"/>
          </a:xfrm>
          <a:prstGeom prst="rect">
            <a:avLst/>
          </a:prstGeom>
          <a:noFill/>
        </p:spPr>
        <p:txBody>
          <a:bodyPr wrap="square" rtlCol="0">
            <a:spAutoFit/>
          </a:bodyPr>
          <a:lstStyle/>
          <a:p>
            <a:r>
              <a:rPr lang="vi-VN" sz="2000" smtClean="0">
                <a:solidFill>
                  <a:schemeClr val="accent5">
                    <a:lumMod val="50000"/>
                  </a:schemeClr>
                </a:solidFill>
              </a:rPr>
              <a:t>- “Tái sinh đuôi ở thạch sùng” không phải là hình thức sinh sản vì trong hình thức này chỉ có sự tái tạo lại bộ phận của cơ thể bằng sự sinh sản ở tế bào mà không có sự gia tăng về số lượng cá thể.</a:t>
            </a:r>
          </a:p>
          <a:p>
            <a:r>
              <a:rPr lang="vi-VN" sz="2000" smtClean="0">
                <a:solidFill>
                  <a:schemeClr val="accent5">
                    <a:lumMod val="50000"/>
                  </a:schemeClr>
                </a:solidFill>
              </a:rPr>
              <a:t>- “Vịt mẹ và đàn vịt con” thể hiện sinh sản ở sinh vật vì sau một thời gian, đàn vịt có sự gia tăng về số lượng cá thể.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ox(in)">
                                      <p:cBhvr>
                                        <p:cTn id="7" dur="500"/>
                                        <p:tgtEl>
                                          <p:spTgt spid="1433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49071" y="134732"/>
            <a:ext cx="6199093"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896100" y="1727200"/>
            <a:ext cx="5054600" cy="1200329"/>
          </a:xfrm>
          <a:prstGeom prst="rect">
            <a:avLst/>
          </a:prstGeom>
          <a:noFill/>
        </p:spPr>
        <p:txBody>
          <a:bodyPr wrap="square" rtlCol="0">
            <a:spAutoFit/>
          </a:bodyPr>
          <a:lstStyle/>
          <a:p>
            <a:r>
              <a:rPr lang="en-US" sz="2400" smtClean="0">
                <a:solidFill>
                  <a:srgbClr val="FF0000"/>
                </a:solidFill>
                <a:latin typeface="Arial" pitchFamily="34" charset="0"/>
                <a:cs typeface="Arial" pitchFamily="34" charset="0"/>
              </a:rPr>
              <a:t>Nhận </a:t>
            </a:r>
            <a:r>
              <a:rPr lang="en-US" sz="2400" dirty="0" err="1">
                <a:solidFill>
                  <a:srgbClr val="FF0000"/>
                </a:solidFill>
                <a:latin typeface="Arial" pitchFamily="34" charset="0"/>
                <a:cs typeface="Arial" pitchFamily="34" charset="0"/>
              </a:rPr>
              <a:t>xét</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về</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sinh</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sản</a:t>
            </a:r>
            <a:r>
              <a:rPr lang="en-US" sz="2400" dirty="0">
                <a:solidFill>
                  <a:srgbClr val="FF0000"/>
                </a:solidFill>
                <a:latin typeface="Arial" pitchFamily="34" charset="0"/>
                <a:cs typeface="Arial" pitchFamily="34" charset="0"/>
              </a:rPr>
              <a:t> ở </a:t>
            </a:r>
            <a:r>
              <a:rPr lang="en-US" sz="2400" err="1">
                <a:solidFill>
                  <a:srgbClr val="FF0000"/>
                </a:solidFill>
                <a:latin typeface="Arial" pitchFamily="34" charset="0"/>
                <a:cs typeface="Arial" pitchFamily="34" charset="0"/>
              </a:rPr>
              <a:t>trùng</a:t>
            </a:r>
            <a:r>
              <a:rPr lang="en-US" sz="2400">
                <a:solidFill>
                  <a:srgbClr val="FF0000"/>
                </a:solidFill>
                <a:latin typeface="Arial" pitchFamily="34" charset="0"/>
                <a:cs typeface="Arial" pitchFamily="34" charset="0"/>
              </a:rPr>
              <a:t> </a:t>
            </a:r>
            <a:r>
              <a:rPr lang="en-US" sz="2400" smtClean="0">
                <a:solidFill>
                  <a:srgbClr val="FF0000"/>
                </a:solidFill>
                <a:latin typeface="Arial" pitchFamily="34" charset="0"/>
                <a:cs typeface="Arial" pitchFamily="34" charset="0"/>
              </a:rPr>
              <a:t>biến </a:t>
            </a:r>
            <a:r>
              <a:rPr lang="en-US" sz="2400" dirty="0" err="1">
                <a:solidFill>
                  <a:srgbClr val="FF0000"/>
                </a:solidFill>
                <a:latin typeface="Arial" pitchFamily="34" charset="0"/>
                <a:cs typeface="Arial" pitchFamily="34" charset="0"/>
              </a:rPr>
              <a:t>hình</a:t>
            </a:r>
            <a:r>
              <a:rPr lang="en-US" sz="2400" dirty="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và</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hoàn</a:t>
            </a:r>
            <a:r>
              <a:rPr lang="en-US" sz="2400" dirty="0" smtClean="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thành</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phiếu</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học</a:t>
            </a:r>
            <a:r>
              <a:rPr lang="en-US" sz="2400" dirty="0">
                <a:solidFill>
                  <a:srgbClr val="FF0000"/>
                </a:solidFill>
                <a:latin typeface="Arial" pitchFamily="34" charset="0"/>
                <a:cs typeface="Arial" pitchFamily="34" charset="0"/>
              </a:rPr>
              <a:t> </a:t>
            </a:r>
            <a:r>
              <a:rPr lang="en-US" sz="2400" err="1">
                <a:solidFill>
                  <a:srgbClr val="FF0000"/>
                </a:solidFill>
                <a:latin typeface="Arial" pitchFamily="34" charset="0"/>
                <a:cs typeface="Arial" pitchFamily="34" charset="0"/>
              </a:rPr>
              <a:t>tập</a:t>
            </a:r>
            <a:r>
              <a:rPr lang="en-US" sz="2400">
                <a:solidFill>
                  <a:srgbClr val="FF0000"/>
                </a:solidFill>
                <a:latin typeface="Arial" pitchFamily="34" charset="0"/>
                <a:cs typeface="Arial" pitchFamily="34" charset="0"/>
              </a:rPr>
              <a:t> </a:t>
            </a:r>
            <a:r>
              <a:rPr lang="en-US" sz="2400" smtClean="0">
                <a:solidFill>
                  <a:srgbClr val="FF0000"/>
                </a:solidFill>
                <a:latin typeface="Arial" pitchFamily="34" charset="0"/>
                <a:cs typeface="Arial" pitchFamily="34" charset="0"/>
              </a:rPr>
              <a:t>sau:</a:t>
            </a:r>
            <a:endParaRPr lang="en-US" sz="2400" dirty="0">
              <a:solidFill>
                <a:srgbClr val="FF0000"/>
              </a:solidFill>
              <a:latin typeface="Arial" pitchFamily="34" charset="0"/>
              <a:cs typeface="Arial"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498600"/>
            <a:ext cx="6210300" cy="3073400"/>
          </a:xfrm>
          <a:prstGeom prst="rect">
            <a:avLst/>
          </a:prstGeom>
        </p:spPr>
      </p:pic>
      <p:graphicFrame>
        <p:nvGraphicFramePr>
          <p:cNvPr id="10" name="Table 9"/>
          <p:cNvGraphicFramePr>
            <a:graphicFrameLocks noGrp="1"/>
          </p:cNvGraphicFramePr>
          <p:nvPr/>
        </p:nvGraphicFramePr>
        <p:xfrm>
          <a:off x="431800" y="4834890"/>
          <a:ext cx="10883900" cy="1748790"/>
        </p:xfrm>
        <a:graphic>
          <a:graphicData uri="http://schemas.openxmlformats.org/drawingml/2006/table">
            <a:tbl>
              <a:tblPr firstRow="1" bandRow="1">
                <a:tableStyleId>{5C22544A-7EE6-4342-B048-85BDC9FD1C3A}</a:tableStyleId>
              </a:tblPr>
              <a:tblGrid>
                <a:gridCol w="43307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370840">
                <a:tc>
                  <a:txBody>
                    <a:bodyPr/>
                    <a:lstStyle/>
                    <a:p>
                      <a:pPr algn="ctr"/>
                      <a:r>
                        <a:rPr lang="pt-BR" sz="2400" b="1">
                          <a:solidFill>
                            <a:schemeClr val="tx1"/>
                          </a:solidFill>
                          <a:latin typeface="Arial" pitchFamily="34" charset="0"/>
                          <a:cs typeface="Arial" pitchFamily="34" charset="0"/>
                        </a:rPr>
                        <a:t>Số cá thể tham gia sinh sản</a:t>
                      </a:r>
                      <a:endParaRPr lang="pt-BR" sz="2400">
                        <a:solidFill>
                          <a:schemeClr val="tx1"/>
                        </a:solidFill>
                        <a:latin typeface="Arial" pitchFamily="34" charset="0"/>
                        <a:cs typeface="Arial" pitchFamily="34" charset="0"/>
                      </a:endParaRPr>
                    </a:p>
                  </a:txBody>
                  <a:tcPr marL="47625" marR="47625" marT="47625" marB="47625" anchor="ctr">
                    <a:solidFill>
                      <a:schemeClr val="accent1">
                        <a:lumMod val="20000"/>
                        <a:lumOff val="80000"/>
                      </a:schemeClr>
                    </a:solidFill>
                  </a:tcPr>
                </a:tc>
                <a:tc>
                  <a:txBody>
                    <a:bodyPr/>
                    <a:lstStyle/>
                    <a:p>
                      <a:pPr algn="l"/>
                      <a:endParaRPr lang="vi-VN" sz="2400" b="0">
                        <a:solidFill>
                          <a:schemeClr val="tx1"/>
                        </a:solidFill>
                        <a:latin typeface="Arial" pitchFamily="34" charset="0"/>
                        <a:cs typeface="Arial" pitchFamily="34" charset="0"/>
                      </a:endParaRPr>
                    </a:p>
                  </a:txBody>
                  <a:tcPr marL="47625" marR="47625" marT="47625" marB="47625" anchor="ct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pPr algn="ctr"/>
                      <a:r>
                        <a:rPr lang="vi-VN" sz="2400" b="1">
                          <a:latin typeface="+mn-lt"/>
                        </a:rPr>
                        <a:t>Số cá thể con sau sinh </a:t>
                      </a:r>
                      <a:r>
                        <a:rPr lang="vi-VN" sz="2400" b="1" smtClean="0">
                          <a:latin typeface="+mn-lt"/>
                        </a:rPr>
                        <a:t>sản</a:t>
                      </a:r>
                    </a:p>
                    <a:p>
                      <a:pPr algn="ctr"/>
                      <a:endParaRPr lang="vi-VN" sz="2400">
                        <a:latin typeface="+mn-lt"/>
                      </a:endParaRPr>
                    </a:p>
                  </a:txBody>
                  <a:tcPr marL="47625" marR="47625" marT="47625" marB="47625" anchor="ctr">
                    <a:solidFill>
                      <a:schemeClr val="accent1">
                        <a:lumMod val="20000"/>
                        <a:lumOff val="80000"/>
                      </a:schemeClr>
                    </a:solidFill>
                  </a:tcPr>
                </a:tc>
                <a:tc>
                  <a:txBody>
                    <a:bodyPr/>
                    <a:lstStyle/>
                    <a:p>
                      <a:pPr algn="l"/>
                      <a:endParaRPr lang="vi-VN" sz="2400"/>
                    </a:p>
                  </a:txBody>
                  <a:tcPr marL="47625" marR="47625" marT="47625" marB="47625" anchor="ct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r>
                        <a:rPr lang="vi-VN" sz="2400" b="1">
                          <a:latin typeface="+mn-lt"/>
                        </a:rPr>
                        <a:t>Đặc điểm cá thể con</a:t>
                      </a:r>
                      <a:endParaRPr lang="vi-VN" sz="2400">
                        <a:latin typeface="+mn-lt"/>
                      </a:endParaRPr>
                    </a:p>
                  </a:txBody>
                  <a:tcPr marL="47625" marR="47625" marT="47625" marB="47625" anchor="ctr">
                    <a:solidFill>
                      <a:schemeClr val="accent1">
                        <a:lumMod val="20000"/>
                        <a:lumOff val="80000"/>
                      </a:schemeClr>
                    </a:solidFill>
                  </a:tcPr>
                </a:tc>
                <a:tc>
                  <a:txBody>
                    <a:bodyPr/>
                    <a:lstStyle/>
                    <a:p>
                      <a:pPr algn="l"/>
                      <a:endParaRPr lang="vi-VN" sz="2400"/>
                    </a:p>
                  </a:txBody>
                  <a:tcPr marL="47625" marR="47625" marT="47625" marB="47625" anchor="ct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4813300" y="4826000"/>
            <a:ext cx="5321300" cy="461665"/>
          </a:xfrm>
          <a:prstGeom prst="rect">
            <a:avLst/>
          </a:prstGeom>
          <a:noFill/>
        </p:spPr>
        <p:txBody>
          <a:bodyPr wrap="square" rtlCol="0">
            <a:spAutoFit/>
          </a:bodyPr>
          <a:lstStyle/>
          <a:p>
            <a:r>
              <a:rPr lang="vi-VN" sz="2400" smtClean="0">
                <a:solidFill>
                  <a:srgbClr val="FF0000"/>
                </a:solidFill>
                <a:latin typeface="Arial" pitchFamily="34" charset="0"/>
                <a:cs typeface="Arial" pitchFamily="34" charset="0"/>
              </a:rPr>
              <a:t>Chỉ có một cá thể tham gia sinh sản.</a:t>
            </a:r>
          </a:p>
        </p:txBody>
      </p:sp>
      <p:sp>
        <p:nvSpPr>
          <p:cNvPr id="12" name="TextBox 11"/>
          <p:cNvSpPr txBox="1"/>
          <p:nvPr/>
        </p:nvSpPr>
        <p:spPr>
          <a:xfrm>
            <a:off x="4775200" y="5295900"/>
            <a:ext cx="6146800" cy="830997"/>
          </a:xfrm>
          <a:prstGeom prst="rect">
            <a:avLst/>
          </a:prstGeom>
          <a:noFill/>
        </p:spPr>
        <p:txBody>
          <a:bodyPr wrap="square" rtlCol="0">
            <a:spAutoFit/>
          </a:bodyPr>
          <a:lstStyle/>
          <a:p>
            <a:r>
              <a:rPr lang="vi-VN" sz="2400" smtClean="0">
                <a:solidFill>
                  <a:srgbClr val="FF0000"/>
                </a:solidFill>
              </a:rPr>
              <a:t>Sau một lần sinh sản có hai cá thể con được tạo thành.</a:t>
            </a:r>
          </a:p>
        </p:txBody>
      </p:sp>
      <p:sp>
        <p:nvSpPr>
          <p:cNvPr id="13" name="TextBox 12"/>
          <p:cNvSpPr txBox="1"/>
          <p:nvPr/>
        </p:nvSpPr>
        <p:spPr>
          <a:xfrm>
            <a:off x="4800600" y="6146800"/>
            <a:ext cx="6464300" cy="461665"/>
          </a:xfrm>
          <a:prstGeom prst="rect">
            <a:avLst/>
          </a:prstGeom>
          <a:noFill/>
        </p:spPr>
        <p:txBody>
          <a:bodyPr wrap="square" rtlCol="0">
            <a:spAutoFit/>
          </a:bodyPr>
          <a:lstStyle/>
          <a:p>
            <a:r>
              <a:rPr lang="vi-VN" sz="2400" smtClean="0">
                <a:solidFill>
                  <a:srgbClr val="FF0000"/>
                </a:solidFill>
              </a:rPr>
              <a:t>Cá thể con sinh ra giống nhau và giống mẹ.</a:t>
            </a:r>
          </a:p>
        </p:txBody>
      </p:sp>
      <p:sp>
        <p:nvSpPr>
          <p:cNvPr id="14" name="TextBox 13"/>
          <p:cNvSpPr txBox="1"/>
          <p:nvPr/>
        </p:nvSpPr>
        <p:spPr>
          <a:xfrm>
            <a:off x="457200" y="990600"/>
            <a:ext cx="5971507" cy="461665"/>
          </a:xfrm>
          <a:prstGeom prst="rect">
            <a:avLst/>
          </a:prstGeom>
          <a:solidFill>
            <a:schemeClr val="accent4">
              <a:lumMod val="40000"/>
              <a:lumOff val="60000"/>
            </a:schemeClr>
          </a:solidFill>
        </p:spPr>
        <p:txBody>
          <a:bodyPr wrap="none" rtlCol="0">
            <a:spAutoFit/>
          </a:bodyPr>
          <a:lstStyle/>
          <a:p>
            <a:r>
              <a:rPr lang="vi-VN" sz="2400" b="1" smtClean="0"/>
              <a:t>1. Khái niệm sinh sản vô tính ở sinh vật</a:t>
            </a:r>
            <a:endParaRPr lang="vi-VN" sz="2400" b="1"/>
          </a:p>
        </p:txBody>
      </p:sp>
    </p:spTree>
    <p:extLst>
      <p:ext uri="{BB962C8B-B14F-4D97-AF65-F5344CB8AC3E}">
        <p14:creationId xmlns:p14="http://schemas.microsoft.com/office/powerpoint/2010/main" val="13390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i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ox(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ox(i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ox(i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49071" y="134732"/>
            <a:ext cx="6199093"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484232"/>
            <a:ext cx="6210300" cy="3240168"/>
          </a:xfrm>
          <a:prstGeom prst="rect">
            <a:avLst/>
          </a:prstGeom>
        </p:spPr>
      </p:pic>
      <p:sp>
        <p:nvSpPr>
          <p:cNvPr id="14" name="TextBox 13"/>
          <p:cNvSpPr txBox="1"/>
          <p:nvPr/>
        </p:nvSpPr>
        <p:spPr>
          <a:xfrm>
            <a:off x="7010400" y="2120900"/>
            <a:ext cx="5181600" cy="1200329"/>
          </a:xfrm>
          <a:prstGeom prst="rect">
            <a:avLst/>
          </a:prstGeom>
          <a:noFill/>
        </p:spPr>
        <p:txBody>
          <a:bodyPr wrap="square" rtlCol="0">
            <a:spAutoFit/>
          </a:bodyPr>
          <a:lstStyle/>
          <a:p>
            <a:r>
              <a:rPr lang="en-US" sz="2400" smtClean="0">
                <a:solidFill>
                  <a:srgbClr val="FF0000"/>
                </a:solidFill>
                <a:latin typeface="Arial" pitchFamily="34" charset="0"/>
                <a:cs typeface="Arial" pitchFamily="34" charset="0"/>
              </a:rPr>
              <a:t>Ở trùng biến hình, quá trình sinh sản có sự kết hợp giữa giao tử đực và giao tử cái không? Vì sao?</a:t>
            </a:r>
            <a:endParaRPr lang="vi-VN" sz="2400">
              <a:latin typeface="Arial" pitchFamily="34" charset="0"/>
              <a:cs typeface="Arial" pitchFamily="34" charset="0"/>
            </a:endParaRPr>
          </a:p>
        </p:txBody>
      </p:sp>
      <p:sp>
        <p:nvSpPr>
          <p:cNvPr id="15" name="TextBox 14"/>
          <p:cNvSpPr txBox="1"/>
          <p:nvPr/>
        </p:nvSpPr>
        <p:spPr>
          <a:xfrm>
            <a:off x="977900" y="4864100"/>
            <a:ext cx="10795000" cy="830997"/>
          </a:xfrm>
          <a:prstGeom prst="rect">
            <a:avLst/>
          </a:prstGeom>
          <a:noFill/>
        </p:spPr>
        <p:txBody>
          <a:bodyPr wrap="square" rtlCol="0">
            <a:spAutoFit/>
          </a:bodyPr>
          <a:lstStyle/>
          <a:p>
            <a:r>
              <a:rPr lang="en-US" sz="2400" smtClean="0">
                <a:solidFill>
                  <a:srgbClr val="002060"/>
                </a:solidFill>
                <a:latin typeface="Arial" pitchFamily="34" charset="0"/>
                <a:ea typeface="Arial" panose="020B0604020202020204" pitchFamily="34" charset="0"/>
                <a:cs typeface="Arial" pitchFamily="34" charset="0"/>
              </a:rPr>
              <a:t>Sinh sản của trùng biến hình không có sự kết hợp của giao tử đực và giao tử cái, chỉ có một cơ thể ban đầu phân chia cho hai cơ thể con</a:t>
            </a:r>
            <a:endParaRPr lang="vi-VN" sz="2400">
              <a:solidFill>
                <a:srgbClr val="002060"/>
              </a:solidFill>
              <a:latin typeface="Arial" pitchFamily="34" charset="0"/>
              <a:cs typeface="Arial" pitchFamily="34" charset="0"/>
            </a:endParaRPr>
          </a:p>
        </p:txBody>
      </p:sp>
      <p:sp>
        <p:nvSpPr>
          <p:cNvPr id="6" name="TextBox 5"/>
          <p:cNvSpPr txBox="1"/>
          <p:nvPr/>
        </p:nvSpPr>
        <p:spPr>
          <a:xfrm>
            <a:off x="1028700" y="4787900"/>
            <a:ext cx="10617200" cy="830997"/>
          </a:xfrm>
          <a:prstGeom prst="rect">
            <a:avLst/>
          </a:prstGeom>
          <a:noFill/>
        </p:spPr>
        <p:txBody>
          <a:bodyPr wrap="square" rtlCol="0">
            <a:spAutoFit/>
          </a:bodyPr>
          <a:lstStyle/>
          <a:p>
            <a:r>
              <a:rPr lang="vi-VN" sz="2400" b="1" smtClean="0">
                <a:solidFill>
                  <a:srgbClr val="FF0000"/>
                </a:solidFill>
                <a:sym typeface="Wingdings"/>
              </a:rPr>
              <a:t></a:t>
            </a:r>
            <a:r>
              <a:rPr lang="vi-VN" sz="2400" b="1" smtClean="0">
                <a:solidFill>
                  <a:srgbClr val="FF0000"/>
                </a:solidFill>
              </a:rPr>
              <a:t>Sinh sản vô tính là hình thức sinh sảnkhông có sự kết hợp của giao tử đực và giao tử cái, con sinh ra giống nhau và giống cơ thể mẹ.</a:t>
            </a:r>
            <a:endParaRPr lang="vi-VN" sz="2400" b="1">
              <a:solidFill>
                <a:srgbClr val="FF0000"/>
              </a:solidFill>
            </a:endParaRPr>
          </a:p>
        </p:txBody>
      </p:sp>
      <p:sp>
        <p:nvSpPr>
          <p:cNvPr id="7" name="TextBox 6"/>
          <p:cNvSpPr txBox="1"/>
          <p:nvPr/>
        </p:nvSpPr>
        <p:spPr>
          <a:xfrm>
            <a:off x="457200" y="990600"/>
            <a:ext cx="5971507" cy="461665"/>
          </a:xfrm>
          <a:prstGeom prst="rect">
            <a:avLst/>
          </a:prstGeom>
          <a:solidFill>
            <a:schemeClr val="accent4">
              <a:lumMod val="40000"/>
              <a:lumOff val="60000"/>
            </a:schemeClr>
          </a:solidFill>
        </p:spPr>
        <p:txBody>
          <a:bodyPr wrap="none" rtlCol="0">
            <a:spAutoFit/>
          </a:bodyPr>
          <a:lstStyle/>
          <a:p>
            <a:r>
              <a:rPr lang="vi-VN" sz="2400" b="1" smtClean="0"/>
              <a:t>1. Khái niệm sinh sản vô tính ở sinh vật</a:t>
            </a:r>
            <a:endParaRPr lang="vi-VN" sz="2400" b="1"/>
          </a:p>
        </p:txBody>
      </p:sp>
    </p:spTree>
    <p:extLst>
      <p:ext uri="{BB962C8B-B14F-4D97-AF65-F5344CB8AC3E}">
        <p14:creationId xmlns:p14="http://schemas.microsoft.com/office/powerpoint/2010/main" val="13390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6000" y="134732"/>
            <a:ext cx="5626100"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4140" y="1141333"/>
            <a:ext cx="3238952" cy="288647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012" y="1222822"/>
            <a:ext cx="3848556" cy="2723499"/>
          </a:xfrm>
          <a:prstGeom prst="rect">
            <a:avLst/>
          </a:prstGeom>
        </p:spPr>
      </p:pic>
      <p:sp>
        <p:nvSpPr>
          <p:cNvPr id="7" name="Rectangle 6"/>
          <p:cNvSpPr/>
          <p:nvPr/>
        </p:nvSpPr>
        <p:spPr>
          <a:xfrm>
            <a:off x="1003300" y="4284603"/>
            <a:ext cx="10655300" cy="954107"/>
          </a:xfrm>
          <a:prstGeom prst="rect">
            <a:avLst/>
          </a:prstGeom>
        </p:spPr>
        <p:txBody>
          <a:bodyPr wrap="square">
            <a:spAutoFit/>
          </a:bodyPr>
          <a:lstStyle/>
          <a:p>
            <a:r>
              <a:rPr lang="en-US" sz="2800" smtClean="0">
                <a:solidFill>
                  <a:srgbClr val="FF0000"/>
                </a:solidFill>
                <a:latin typeface="Times New Roman" panose="02020603050405020304" pitchFamily="18" charset="0"/>
                <a:ea typeface="Arial" panose="020B0604020202020204" pitchFamily="34" charset="0"/>
              </a:rPr>
              <a:t>Hãy </a:t>
            </a:r>
            <a:r>
              <a:rPr lang="en-US" sz="2800" dirty="0" err="1">
                <a:solidFill>
                  <a:srgbClr val="FF0000"/>
                </a:solidFill>
                <a:latin typeface="Times New Roman" panose="02020603050405020304" pitchFamily="18" charset="0"/>
                <a:ea typeface="Arial" panose="020B0604020202020204" pitchFamily="34" charset="0"/>
              </a:rPr>
              <a:t>cho</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biết</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sinh</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sản</a:t>
            </a:r>
            <a:r>
              <a:rPr lang="en-US" sz="2800" dirty="0">
                <a:solidFill>
                  <a:srgbClr val="FF0000"/>
                </a:solidFill>
                <a:latin typeface="Times New Roman" panose="02020603050405020304" pitchFamily="18" charset="0"/>
                <a:ea typeface="Arial" panose="020B0604020202020204" pitchFamily="34" charset="0"/>
              </a:rPr>
              <a:t> ở </a:t>
            </a:r>
            <a:r>
              <a:rPr lang="en-US" sz="2800" dirty="0" err="1">
                <a:solidFill>
                  <a:srgbClr val="FF0000"/>
                </a:solidFill>
                <a:latin typeface="Times New Roman" panose="02020603050405020304" pitchFamily="18" charset="0"/>
                <a:ea typeface="Arial" panose="020B0604020202020204" pitchFamily="34" charset="0"/>
              </a:rPr>
              <a:t>cây</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dây</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nhện</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có</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điểm</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gì</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khác</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với</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sinh</a:t>
            </a:r>
            <a:r>
              <a:rPr lang="en-US" sz="2800" dirty="0">
                <a:solidFill>
                  <a:srgbClr val="FF0000"/>
                </a:solidFill>
                <a:latin typeface="Times New Roman" panose="02020603050405020304" pitchFamily="18" charset="0"/>
                <a:ea typeface="Arial" panose="020B0604020202020204" pitchFamily="34" charset="0"/>
              </a:rPr>
              <a:t> </a:t>
            </a:r>
            <a:r>
              <a:rPr lang="en-US" sz="2800" dirty="0" err="1">
                <a:solidFill>
                  <a:srgbClr val="FF0000"/>
                </a:solidFill>
                <a:latin typeface="Times New Roman" panose="02020603050405020304" pitchFamily="18" charset="0"/>
                <a:ea typeface="Arial" panose="020B0604020202020204" pitchFamily="34" charset="0"/>
              </a:rPr>
              <a:t>sản</a:t>
            </a:r>
            <a:r>
              <a:rPr lang="en-US" sz="2800" dirty="0">
                <a:solidFill>
                  <a:srgbClr val="FF0000"/>
                </a:solidFill>
                <a:latin typeface="Times New Roman" panose="02020603050405020304" pitchFamily="18" charset="0"/>
                <a:ea typeface="Arial" panose="020B0604020202020204" pitchFamily="34" charset="0"/>
              </a:rPr>
              <a:t> ở </a:t>
            </a:r>
            <a:r>
              <a:rPr lang="en-US" sz="2800" dirty="0" err="1">
                <a:solidFill>
                  <a:srgbClr val="FF0000"/>
                </a:solidFill>
                <a:latin typeface="Times New Roman" panose="02020603050405020304" pitchFamily="18" charset="0"/>
                <a:ea typeface="Arial" panose="020B0604020202020204" pitchFamily="34" charset="0"/>
              </a:rPr>
              <a:t>trùng</a:t>
            </a:r>
            <a:r>
              <a:rPr lang="en-US" sz="2800" dirty="0">
                <a:solidFill>
                  <a:srgbClr val="FF0000"/>
                </a:solidFill>
                <a:latin typeface="Times New Roman" panose="02020603050405020304" pitchFamily="18" charset="0"/>
                <a:ea typeface="Arial" panose="020B0604020202020204" pitchFamily="34" charset="0"/>
              </a:rPr>
              <a:t> </a:t>
            </a:r>
            <a:r>
              <a:rPr lang="en-US" sz="2800" err="1">
                <a:solidFill>
                  <a:srgbClr val="FF0000"/>
                </a:solidFill>
                <a:latin typeface="Times New Roman" panose="02020603050405020304" pitchFamily="18" charset="0"/>
                <a:ea typeface="Arial" panose="020B0604020202020204" pitchFamily="34" charset="0"/>
              </a:rPr>
              <a:t>biến</a:t>
            </a:r>
            <a:r>
              <a:rPr lang="en-US" sz="2800">
                <a:solidFill>
                  <a:srgbClr val="FF0000"/>
                </a:solidFill>
                <a:latin typeface="Times New Roman" panose="02020603050405020304" pitchFamily="18" charset="0"/>
                <a:ea typeface="Arial" panose="020B0604020202020204" pitchFamily="34" charset="0"/>
              </a:rPr>
              <a:t> </a:t>
            </a:r>
            <a:r>
              <a:rPr lang="en-US" sz="2800" smtClean="0">
                <a:solidFill>
                  <a:srgbClr val="FF0000"/>
                </a:solidFill>
                <a:latin typeface="Times New Roman" panose="02020603050405020304" pitchFamily="18" charset="0"/>
                <a:ea typeface="Arial" panose="020B0604020202020204" pitchFamily="34" charset="0"/>
              </a:rPr>
              <a:t>hình?</a:t>
            </a:r>
            <a:endParaRPr lang="en-US" sz="2800" dirty="0">
              <a:solidFill>
                <a:srgbClr val="FF0000"/>
              </a:solidFill>
            </a:endParaRPr>
          </a:p>
        </p:txBody>
      </p:sp>
      <p:sp>
        <p:nvSpPr>
          <p:cNvPr id="8" name="Rectangle 7"/>
          <p:cNvSpPr/>
          <p:nvPr/>
        </p:nvSpPr>
        <p:spPr>
          <a:xfrm>
            <a:off x="1908048" y="5495502"/>
            <a:ext cx="9902952" cy="1200329"/>
          </a:xfrm>
          <a:prstGeom prst="rect">
            <a:avLst/>
          </a:prstGeom>
        </p:spPr>
        <p:txBody>
          <a:bodyPr wrap="square">
            <a:spAutoFit/>
          </a:bodyPr>
          <a:lstStyle/>
          <a:p>
            <a:pPr>
              <a:buFontTx/>
              <a:buChar char="-"/>
            </a:pPr>
            <a:r>
              <a:rPr lang="en-US" sz="2400" smtClean="0">
                <a:solidFill>
                  <a:srgbClr val="002060"/>
                </a:solidFill>
                <a:latin typeface="Times New Roman" pitchFamily="18" charset="0"/>
                <a:ea typeface="Arial" panose="020B0604020202020204" pitchFamily="34" charset="0"/>
                <a:cs typeface="Times New Roman" pitchFamily="18" charset="0"/>
              </a:rPr>
              <a:t> Cây </a:t>
            </a:r>
            <a:r>
              <a:rPr lang="en-US" sz="2400" dirty="0" err="1">
                <a:solidFill>
                  <a:srgbClr val="002060"/>
                </a:solidFill>
                <a:latin typeface="Times New Roman" pitchFamily="18" charset="0"/>
                <a:ea typeface="Arial" panose="020B0604020202020204" pitchFamily="34" charset="0"/>
                <a:cs typeface="Times New Roman" pitchFamily="18" charset="0"/>
              </a:rPr>
              <a:t>dây</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nhện</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tạo</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ra</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một</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số</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nhánh</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mới</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từ</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cây</a:t>
            </a:r>
            <a:r>
              <a:rPr lang="en-US" sz="2400" dirty="0">
                <a:solidFill>
                  <a:srgbClr val="002060"/>
                </a:solidFill>
                <a:latin typeface="Times New Roman" pitchFamily="18" charset="0"/>
                <a:ea typeface="Arial" panose="020B0604020202020204" pitchFamily="34" charset="0"/>
                <a:cs typeface="Times New Roman" pitchFamily="18" charset="0"/>
              </a:rPr>
              <a:t> ban </a:t>
            </a:r>
            <a:r>
              <a:rPr lang="en-US" sz="2400" dirty="0" err="1">
                <a:solidFill>
                  <a:srgbClr val="002060"/>
                </a:solidFill>
                <a:latin typeface="Times New Roman" pitchFamily="18" charset="0"/>
                <a:ea typeface="Arial" panose="020B0604020202020204" pitchFamily="34" charset="0"/>
                <a:cs typeface="Times New Roman" pitchFamily="18" charset="0"/>
              </a:rPr>
              <a:t>đầu</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mỗi</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nhánh</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mới</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có</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err="1">
                <a:solidFill>
                  <a:srgbClr val="002060"/>
                </a:solidFill>
                <a:latin typeface="Times New Roman" pitchFamily="18" charset="0"/>
                <a:ea typeface="Arial" panose="020B0604020202020204" pitchFamily="34" charset="0"/>
                <a:cs typeface="Times New Roman" pitchFamily="18" charset="0"/>
              </a:rPr>
              <a:t>thể</a:t>
            </a:r>
            <a:r>
              <a:rPr lang="en-US" sz="2400">
                <a:solidFill>
                  <a:srgbClr val="002060"/>
                </a:solidFill>
                <a:latin typeface="Times New Roman" pitchFamily="18" charset="0"/>
                <a:ea typeface="Arial" panose="020B0604020202020204" pitchFamily="34" charset="0"/>
                <a:cs typeface="Times New Roman" pitchFamily="18" charset="0"/>
              </a:rPr>
              <a:t> </a:t>
            </a:r>
            <a:r>
              <a:rPr lang="en-US" sz="2400" smtClean="0">
                <a:solidFill>
                  <a:srgbClr val="002060"/>
                </a:solidFill>
                <a:latin typeface="Times New Roman" pitchFamily="18" charset="0"/>
                <a:ea typeface="Arial" panose="020B0604020202020204" pitchFamily="34" charset="0"/>
                <a:cs typeface="Times New Roman" pitchFamily="18" charset="0"/>
              </a:rPr>
              <a:t>trồng </a:t>
            </a:r>
            <a:r>
              <a:rPr lang="en-US" sz="2400" dirty="0" err="1">
                <a:solidFill>
                  <a:srgbClr val="002060"/>
                </a:solidFill>
                <a:latin typeface="Times New Roman" pitchFamily="18" charset="0"/>
                <a:ea typeface="Arial" panose="020B0604020202020204" pitchFamily="34" charset="0"/>
                <a:cs typeface="Times New Roman" pitchFamily="18" charset="0"/>
              </a:rPr>
              <a:t>độc</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lập</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số</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lượng</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nhánh</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tạo</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thành</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dirty="0" err="1">
                <a:solidFill>
                  <a:srgbClr val="002060"/>
                </a:solidFill>
                <a:latin typeface="Times New Roman" pitchFamily="18" charset="0"/>
                <a:ea typeface="Arial" panose="020B0604020202020204" pitchFamily="34" charset="0"/>
                <a:cs typeface="Times New Roman" pitchFamily="18" charset="0"/>
              </a:rPr>
              <a:t>không</a:t>
            </a:r>
            <a:r>
              <a:rPr lang="en-US" sz="2400" dirty="0">
                <a:solidFill>
                  <a:srgbClr val="002060"/>
                </a:solidFill>
                <a:latin typeface="Times New Roman" pitchFamily="18" charset="0"/>
                <a:ea typeface="Arial" panose="020B0604020202020204" pitchFamily="34" charset="0"/>
                <a:cs typeface="Times New Roman" pitchFamily="18" charset="0"/>
              </a:rPr>
              <a:t> </a:t>
            </a:r>
            <a:r>
              <a:rPr lang="en-US" sz="2400" err="1">
                <a:solidFill>
                  <a:srgbClr val="002060"/>
                </a:solidFill>
                <a:latin typeface="Times New Roman" pitchFamily="18" charset="0"/>
                <a:ea typeface="Arial" panose="020B0604020202020204" pitchFamily="34" charset="0"/>
                <a:cs typeface="Times New Roman" pitchFamily="18" charset="0"/>
              </a:rPr>
              <a:t>cố</a:t>
            </a:r>
            <a:r>
              <a:rPr lang="en-US" sz="2400">
                <a:solidFill>
                  <a:srgbClr val="002060"/>
                </a:solidFill>
                <a:latin typeface="Times New Roman" pitchFamily="18" charset="0"/>
                <a:ea typeface="Arial" panose="020B0604020202020204" pitchFamily="34" charset="0"/>
                <a:cs typeface="Times New Roman" pitchFamily="18" charset="0"/>
              </a:rPr>
              <a:t> </a:t>
            </a:r>
            <a:r>
              <a:rPr lang="en-US" sz="2400" smtClean="0">
                <a:solidFill>
                  <a:srgbClr val="002060"/>
                </a:solidFill>
                <a:latin typeface="Times New Roman" pitchFamily="18" charset="0"/>
                <a:ea typeface="Arial" panose="020B0604020202020204" pitchFamily="34" charset="0"/>
                <a:cs typeface="Times New Roman" pitchFamily="18" charset="0"/>
              </a:rPr>
              <a:t>định.</a:t>
            </a:r>
          </a:p>
          <a:p>
            <a:pPr>
              <a:buFontTx/>
              <a:buChar char="-"/>
            </a:pPr>
            <a:r>
              <a:rPr lang="en-US" sz="2400" smtClean="0">
                <a:solidFill>
                  <a:srgbClr val="002060"/>
                </a:solidFill>
                <a:latin typeface="Times New Roman" pitchFamily="18" charset="0"/>
                <a:cs typeface="Times New Roman" pitchFamily="18" charset="0"/>
              </a:rPr>
              <a:t> </a:t>
            </a:r>
            <a:r>
              <a:rPr lang="vi-VN" sz="2400" smtClean="0">
                <a:solidFill>
                  <a:srgbClr val="002060"/>
                </a:solidFill>
                <a:latin typeface="Times New Roman" pitchFamily="18" charset="0"/>
                <a:cs typeface="Times New Roman" pitchFamily="18" charset="0"/>
              </a:rPr>
              <a:t>Từ một trùng biến hình chỉ tạo ra 2 cá thể trùng biến hình con.</a:t>
            </a:r>
            <a:endParaRPr lang="en-US" sz="2400" dirty="0">
              <a:solidFill>
                <a:srgbClr val="002060"/>
              </a:solidFill>
              <a:latin typeface="Times New Roman" pitchFamily="18" charset="0"/>
              <a:cs typeface="Times New Roman" pitchFamily="18" charset="0"/>
            </a:endParaRPr>
          </a:p>
        </p:txBody>
      </p:sp>
      <p:sp>
        <p:nvSpPr>
          <p:cNvPr id="9" name="Right Arrow 8"/>
          <p:cNvSpPr/>
          <p:nvPr/>
        </p:nvSpPr>
        <p:spPr>
          <a:xfrm>
            <a:off x="740664" y="5604275"/>
            <a:ext cx="791492" cy="613450"/>
          </a:xfrm>
          <a:prstGeom prst="rightArrow">
            <a:avLst>
              <a:gd name="adj1" fmla="val 50000"/>
              <a:gd name="adj2" fmla="val 521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27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1164</TotalTime>
  <Words>3762</Words>
  <Application>Microsoft Office PowerPoint</Application>
  <PresentationFormat>Widescreen</PresentationFormat>
  <Paragraphs>294</Paragraphs>
  <Slides>48</Slides>
  <Notes>1</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9" baseType="lpstr">
      <vt:lpstr>Arial</vt:lpstr>
      <vt:lpstr>Calibri</vt:lpstr>
      <vt:lpstr>Calibri Light</vt:lpstr>
      <vt:lpstr>Georgia</vt:lpstr>
      <vt:lpstr>Open Sans</vt:lpstr>
      <vt:lpstr>Segoe UI</vt:lpstr>
      <vt:lpstr>Symbol</vt:lpstr>
      <vt:lpstr>Times New Roman</vt:lpstr>
      <vt:lpstr>Wingdings</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TTC</dc:creator>
  <cp:lastModifiedBy>Admin</cp:lastModifiedBy>
  <cp:revision>88</cp:revision>
  <dcterms:created xsi:type="dcterms:W3CDTF">2022-06-26T16:42:01Z</dcterms:created>
  <dcterms:modified xsi:type="dcterms:W3CDTF">2025-03-31T14:24:40Z</dcterms:modified>
</cp:coreProperties>
</file>