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7" r:id="rId3"/>
    <p:sldId id="258" r:id="rId4"/>
    <p:sldId id="259" r:id="rId5"/>
    <p:sldId id="260" r:id="rId6"/>
    <p:sldId id="261" r:id="rId7"/>
    <p:sldId id="262" r:id="rId8"/>
    <p:sldId id="263" r:id="rId9"/>
    <p:sldId id="264" r:id="rId10"/>
    <p:sldId id="267" r:id="rId11"/>
    <p:sldId id="265" r:id="rId12"/>
    <p:sldId id="266" r:id="rId13"/>
    <p:sldId id="268" r:id="rId14"/>
    <p:sldId id="271" r:id="rId15"/>
    <p:sldId id="269" r:id="rId16"/>
    <p:sldId id="270" r:id="rId17"/>
    <p:sldId id="272" r:id="rId18"/>
    <p:sldId id="273" r:id="rId19"/>
    <p:sldId id="306" r:id="rId20"/>
    <p:sldId id="307" r:id="rId21"/>
    <p:sldId id="308" r:id="rId22"/>
    <p:sldId id="309" r:id="rId23"/>
    <p:sldId id="310" r:id="rId24"/>
    <p:sldId id="311" r:id="rId25"/>
    <p:sldId id="335" r:id="rId26"/>
    <p:sldId id="395" r:id="rId27"/>
    <p:sldId id="388" r:id="rId28"/>
    <p:sldId id="396" r:id="rId29"/>
    <p:sldId id="317" r:id="rId30"/>
    <p:sldId id="397" r:id="rId31"/>
    <p:sldId id="319" r:id="rId32"/>
    <p:sldId id="325" r:id="rId33"/>
    <p:sldId id="326" r:id="rId34"/>
    <p:sldId id="32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004C9-30CE-4CD3-8160-1BC01056158A}"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BEB48-6EB5-4C0A-93E1-D68B233C03A9}" type="slidenum">
              <a:rPr lang="en-US" smtClean="0"/>
              <a:t>‹#›</a:t>
            </a:fld>
            <a:endParaRPr lang="en-US"/>
          </a:p>
        </p:txBody>
      </p:sp>
    </p:spTree>
    <p:extLst>
      <p:ext uri="{BB962C8B-B14F-4D97-AF65-F5344CB8AC3E}">
        <p14:creationId xmlns:p14="http://schemas.microsoft.com/office/powerpoint/2010/main" val="182393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685800" y="1143000"/>
            <a:ext cx="5486400" cy="3086100"/>
          </a:xfrm>
          <a:prstGeom prst="rect">
            <a:avLst/>
          </a:prstGeom>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131451-32D7-4C73-936E-98A6B20F4C0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Các</a:t>
            </a:r>
            <a:r>
              <a:rPr lang="en-US" baseline="0" dirty="0"/>
              <a:t> </a:t>
            </a:r>
            <a:r>
              <a:rPr lang="en-US" baseline="0" dirty="0" err="1"/>
              <a:t>em</a:t>
            </a:r>
            <a:r>
              <a:rPr lang="en-US" baseline="0" dirty="0"/>
              <a:t> </a:t>
            </a:r>
            <a:r>
              <a:rPr lang="en-US" baseline="0" dirty="0" err="1"/>
              <a:t>vừa</a:t>
            </a:r>
            <a:r>
              <a:rPr lang="en-US" baseline="0" dirty="0"/>
              <a:t> </a:t>
            </a:r>
            <a:r>
              <a:rPr lang="en-US" baseline="0" dirty="0" err="1"/>
              <a:t>xem</a:t>
            </a:r>
            <a:r>
              <a:rPr lang="en-US" baseline="0" dirty="0"/>
              <a:t> </a:t>
            </a:r>
            <a:r>
              <a:rPr lang="en-US" baseline="0" dirty="0" err="1"/>
              <a:t>xong</a:t>
            </a:r>
            <a:r>
              <a:rPr lang="en-US" baseline="0" dirty="0"/>
              <a:t> </a:t>
            </a:r>
            <a:r>
              <a:rPr lang="en-US" baseline="0" dirty="0" err="1"/>
              <a:t>videoclip</a:t>
            </a:r>
            <a:r>
              <a:rPr lang="en-US" baseline="0" dirty="0"/>
              <a:t>, </a:t>
            </a:r>
            <a:r>
              <a:rPr lang="en-US" baseline="0" dirty="0" err="1"/>
              <a:t>và</a:t>
            </a:r>
            <a:r>
              <a:rPr lang="en-US" baseline="0" dirty="0"/>
              <a:t> </a:t>
            </a:r>
            <a:r>
              <a:rPr lang="en-US" baseline="0" dirty="0" err="1"/>
              <a:t>bây</a:t>
            </a:r>
            <a:r>
              <a:rPr lang="en-US" baseline="0" dirty="0"/>
              <a:t> </a:t>
            </a:r>
            <a:r>
              <a:rPr lang="en-US" baseline="0" dirty="0" err="1"/>
              <a:t>giờ</a:t>
            </a:r>
            <a:r>
              <a:rPr lang="en-US" baseline="0" dirty="0"/>
              <a:t> </a:t>
            </a:r>
            <a:r>
              <a:rPr lang="en-US" baseline="0" dirty="0" err="1"/>
              <a:t>chúng</a:t>
            </a:r>
            <a:r>
              <a:rPr lang="en-US" baseline="0" dirty="0"/>
              <a:t> ta </a:t>
            </a:r>
            <a:r>
              <a:rPr lang="en-US" baseline="0" dirty="0" err="1"/>
              <a:t>hãy</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thật</a:t>
            </a:r>
            <a:r>
              <a:rPr lang="en-US" baseline="0" dirty="0"/>
              <a:t> </a:t>
            </a:r>
            <a:r>
              <a:rPr lang="en-US" baseline="0" dirty="0" err="1"/>
              <a:t>nhanh</a:t>
            </a:r>
            <a:r>
              <a:rPr lang="en-US" baseline="0" dirty="0"/>
              <a:t> </a:t>
            </a:r>
            <a:r>
              <a:rPr lang="en-US" baseline="0" dirty="0" err="1"/>
              <a:t>và</a:t>
            </a:r>
            <a:r>
              <a:rPr lang="en-US" baseline="0" dirty="0"/>
              <a:t> </a:t>
            </a:r>
            <a:r>
              <a:rPr lang="en-US" baseline="0" dirty="0" err="1"/>
              <a:t>viết</a:t>
            </a:r>
            <a:r>
              <a:rPr lang="en-US" baseline="0" dirty="0"/>
              <a:t> </a:t>
            </a:r>
            <a:r>
              <a:rPr lang="en-US" baseline="0" dirty="0" err="1"/>
              <a:t>đáp</a:t>
            </a:r>
            <a:r>
              <a:rPr lang="en-US" baseline="0" dirty="0"/>
              <a:t> </a:t>
            </a:r>
            <a:r>
              <a:rPr lang="en-US" baseline="0" dirty="0" err="1"/>
              <a:t>án</a:t>
            </a:r>
            <a:r>
              <a:rPr lang="en-US" baseline="0" dirty="0"/>
              <a:t> </a:t>
            </a:r>
            <a:r>
              <a:rPr lang="en-US" baseline="0" dirty="0" err="1"/>
              <a:t>vào</a:t>
            </a:r>
            <a:r>
              <a:rPr lang="en-US" baseline="0" dirty="0"/>
              <a:t> </a:t>
            </a:r>
            <a:r>
              <a:rPr lang="en-US" baseline="0" dirty="0" err="1"/>
              <a:t>bảng</a:t>
            </a:r>
            <a:r>
              <a:rPr lang="en-US" baseline="0" dirty="0"/>
              <a:t> </a:t>
            </a:r>
            <a:r>
              <a:rPr lang="en-US" baseline="0" dirty="0" err="1"/>
              <a:t>nhóm</a:t>
            </a:r>
            <a:r>
              <a:rPr lang="en-US" baseline="0" dirty="0"/>
              <a:t> </a:t>
            </a:r>
            <a:r>
              <a:rPr lang="en-US" baseline="0" dirty="0" err="1"/>
              <a:t>nhỏ</a:t>
            </a:r>
            <a:r>
              <a:rPr lang="en-US" baseline="0" dirty="0"/>
              <a:t>. </a:t>
            </a:r>
            <a:r>
              <a:rPr lang="en-US" baseline="0" dirty="0" err="1"/>
              <a:t>Mỗi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chúng</a:t>
            </a:r>
            <a:r>
              <a:rPr lang="en-US" baseline="0" dirty="0"/>
              <a:t> ta </a:t>
            </a:r>
            <a:r>
              <a:rPr lang="en-US" baseline="0" dirty="0" err="1"/>
              <a:t>chỉ</a:t>
            </a:r>
            <a:r>
              <a:rPr lang="en-US" baseline="0" dirty="0"/>
              <a:t> </a:t>
            </a:r>
            <a:r>
              <a:rPr lang="en-US" baseline="0" dirty="0" err="1"/>
              <a:t>có</a:t>
            </a:r>
            <a:r>
              <a:rPr lang="en-US" baseline="0" dirty="0"/>
              <a:t> 10s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Khi</a:t>
            </a:r>
            <a:r>
              <a:rPr lang="en-US" baseline="0" dirty="0"/>
              <a:t> </a:t>
            </a:r>
            <a:r>
              <a:rPr lang="en-US" baseline="0" dirty="0" err="1"/>
              <a:t>có</a:t>
            </a:r>
            <a:r>
              <a:rPr lang="en-US" baseline="0" dirty="0"/>
              <a:t> </a:t>
            </a:r>
            <a:r>
              <a:rPr lang="en-US" baseline="0" dirty="0" err="1"/>
              <a:t>hiệu</a:t>
            </a:r>
            <a:r>
              <a:rPr lang="en-US" baseline="0" dirty="0"/>
              <a:t> </a:t>
            </a:r>
            <a:r>
              <a:rPr lang="en-US" baseline="0" dirty="0" err="1"/>
              <a:t>lệnh</a:t>
            </a:r>
            <a:r>
              <a:rPr lang="en-US" baseline="0" dirty="0"/>
              <a:t>, </a:t>
            </a:r>
            <a:r>
              <a:rPr lang="en-US" baseline="0" dirty="0" err="1"/>
              <a:t>các</a:t>
            </a:r>
            <a:r>
              <a:rPr lang="en-US" baseline="0" dirty="0"/>
              <a:t> </a:t>
            </a:r>
            <a:r>
              <a:rPr lang="en-US" baseline="0" dirty="0" err="1"/>
              <a:t>nhóm</a:t>
            </a:r>
            <a:r>
              <a:rPr lang="en-US" baseline="0" dirty="0"/>
              <a:t> </a:t>
            </a:r>
            <a:r>
              <a:rPr lang="en-US" baseline="0" dirty="0" err="1"/>
              <a:t>cùng</a:t>
            </a:r>
            <a:r>
              <a:rPr lang="en-US" baseline="0" dirty="0"/>
              <a:t> </a:t>
            </a:r>
            <a:r>
              <a:rPr lang="en-US" baseline="0" dirty="0" err="1"/>
              <a:t>giơ</a:t>
            </a:r>
            <a:r>
              <a:rPr lang="en-US" baseline="0" dirty="0"/>
              <a:t> </a:t>
            </a:r>
            <a:r>
              <a:rPr lang="en-US" baseline="0" dirty="0" err="1"/>
              <a:t>bảng</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nhé</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nắm</a:t>
            </a:r>
            <a:r>
              <a:rPr lang="en-US" baseline="0" dirty="0"/>
              <a:t> </a:t>
            </a:r>
            <a:r>
              <a:rPr lang="en-US" baseline="0" dirty="0" err="1"/>
              <a:t>luật</a:t>
            </a:r>
            <a:r>
              <a:rPr lang="en-US" baseline="0" dirty="0"/>
              <a:t> </a:t>
            </a:r>
            <a:r>
              <a:rPr lang="en-US" baseline="0" dirty="0" err="1"/>
              <a:t>chơi</a:t>
            </a:r>
            <a:r>
              <a:rPr lang="en-US" baseline="0" dirty="0"/>
              <a:t> </a:t>
            </a:r>
            <a:r>
              <a:rPr lang="en-US" baseline="0" dirty="0" err="1"/>
              <a:t>chưa</a:t>
            </a:r>
            <a:r>
              <a:rPr lang="en-US" baseline="0" dirty="0"/>
              <a:t>? </a:t>
            </a:r>
          </a:p>
          <a:p>
            <a:r>
              <a:rPr lang="en-US" baseline="0" dirty="0" err="1"/>
              <a:t>Cô</a:t>
            </a:r>
            <a:r>
              <a:rPr lang="en-US" baseline="0" dirty="0"/>
              <a:t> </a:t>
            </a:r>
            <a:r>
              <a:rPr lang="en-US" baseline="0" dirty="0" err="1"/>
              <a:t>sẽ</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số</a:t>
            </a:r>
            <a:r>
              <a:rPr lang="en-US" baseline="0" dirty="0"/>
              <a:t> 1…………</a:t>
            </a:r>
            <a:r>
              <a:rPr lang="en-US" baseline="0" dirty="0" err="1"/>
              <a:t>xin</a:t>
            </a:r>
            <a:r>
              <a:rPr lang="en-US" baseline="0" dirty="0"/>
              <a:t> </a:t>
            </a:r>
            <a:r>
              <a:rPr lang="en-US" baseline="0" dirty="0" err="1"/>
              <a:t>chúc</a:t>
            </a:r>
            <a:r>
              <a:rPr lang="en-US" baseline="0" dirty="0"/>
              <a:t> </a:t>
            </a:r>
            <a:r>
              <a:rPr lang="en-US" baseline="0" dirty="0" err="1"/>
              <a:t>mừng</a:t>
            </a:r>
            <a:r>
              <a:rPr lang="en-US" baseline="0" dirty="0"/>
              <a:t> </a:t>
            </a:r>
            <a:r>
              <a:rPr lang="en-US" baseline="0" dirty="0" err="1"/>
              <a:t>các</a:t>
            </a:r>
            <a:r>
              <a:rPr lang="en-US" baseline="0" dirty="0"/>
              <a:t> </a:t>
            </a:r>
            <a:r>
              <a:rPr lang="en-US" baseline="0" dirty="0" err="1"/>
              <a:t>nhóm</a:t>
            </a:r>
            <a:r>
              <a:rPr lang="en-US" baseline="0" dirty="0"/>
              <a:t>….</a:t>
            </a:r>
            <a:r>
              <a:rPr lang="en-US" baseline="0" dirty="0" err="1"/>
              <a:t>đã</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vô</a:t>
            </a:r>
            <a:r>
              <a:rPr lang="en-US" baseline="0" dirty="0"/>
              <a:t> </a:t>
            </a:r>
            <a:r>
              <a:rPr lang="en-US" baseline="0" dirty="0" err="1"/>
              <a:t>cùng</a:t>
            </a:r>
            <a:r>
              <a:rPr lang="en-US" baseline="0" dirty="0"/>
              <a:t> </a:t>
            </a:r>
            <a:r>
              <a:rPr lang="en-US" baseline="0" dirty="0" err="1"/>
              <a:t>chính</a:t>
            </a:r>
            <a:r>
              <a:rPr lang="en-US" baseline="0" dirty="0"/>
              <a:t> </a:t>
            </a:r>
            <a:r>
              <a:rPr lang="en-US" baseline="0" dirty="0" err="1"/>
              <a:t>xác</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Các</a:t>
            </a:r>
            <a:r>
              <a:rPr lang="en-US" baseline="0" dirty="0"/>
              <a:t> </a:t>
            </a:r>
            <a:r>
              <a:rPr lang="en-US" baseline="0" dirty="0" err="1"/>
              <a:t>em</a:t>
            </a:r>
            <a:r>
              <a:rPr lang="en-US" baseline="0" dirty="0"/>
              <a:t> </a:t>
            </a:r>
            <a:r>
              <a:rPr lang="en-US" baseline="0" dirty="0" err="1"/>
              <a:t>vừa</a:t>
            </a:r>
            <a:r>
              <a:rPr lang="en-US" baseline="0" dirty="0"/>
              <a:t> </a:t>
            </a:r>
            <a:r>
              <a:rPr lang="en-US" baseline="0" dirty="0" err="1"/>
              <a:t>xem</a:t>
            </a:r>
            <a:r>
              <a:rPr lang="en-US" baseline="0" dirty="0"/>
              <a:t> </a:t>
            </a:r>
            <a:r>
              <a:rPr lang="en-US" baseline="0" dirty="0" err="1"/>
              <a:t>xong</a:t>
            </a:r>
            <a:r>
              <a:rPr lang="en-US" baseline="0" dirty="0"/>
              <a:t> </a:t>
            </a:r>
            <a:r>
              <a:rPr lang="en-US" baseline="0" dirty="0" err="1"/>
              <a:t>videoclip</a:t>
            </a:r>
            <a:r>
              <a:rPr lang="en-US" baseline="0" dirty="0"/>
              <a:t>, </a:t>
            </a:r>
            <a:r>
              <a:rPr lang="en-US" baseline="0" dirty="0" err="1"/>
              <a:t>và</a:t>
            </a:r>
            <a:r>
              <a:rPr lang="en-US" baseline="0" dirty="0"/>
              <a:t> </a:t>
            </a:r>
            <a:r>
              <a:rPr lang="en-US" baseline="0" dirty="0" err="1"/>
              <a:t>bây</a:t>
            </a:r>
            <a:r>
              <a:rPr lang="en-US" baseline="0" dirty="0"/>
              <a:t> </a:t>
            </a:r>
            <a:r>
              <a:rPr lang="en-US" baseline="0" dirty="0" err="1"/>
              <a:t>giờ</a:t>
            </a:r>
            <a:r>
              <a:rPr lang="en-US" baseline="0" dirty="0"/>
              <a:t> </a:t>
            </a:r>
            <a:r>
              <a:rPr lang="en-US" baseline="0" dirty="0" err="1"/>
              <a:t>chúng</a:t>
            </a:r>
            <a:r>
              <a:rPr lang="en-US" baseline="0" dirty="0"/>
              <a:t> ta </a:t>
            </a:r>
            <a:r>
              <a:rPr lang="en-US" baseline="0" dirty="0" err="1"/>
              <a:t>hãy</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thật</a:t>
            </a:r>
            <a:r>
              <a:rPr lang="en-US" baseline="0" dirty="0"/>
              <a:t> </a:t>
            </a:r>
            <a:r>
              <a:rPr lang="en-US" baseline="0" dirty="0" err="1"/>
              <a:t>nhanh</a:t>
            </a:r>
            <a:r>
              <a:rPr lang="en-US" baseline="0" dirty="0"/>
              <a:t> </a:t>
            </a:r>
            <a:r>
              <a:rPr lang="en-US" baseline="0" dirty="0" err="1"/>
              <a:t>và</a:t>
            </a:r>
            <a:r>
              <a:rPr lang="en-US" baseline="0" dirty="0"/>
              <a:t> </a:t>
            </a:r>
            <a:r>
              <a:rPr lang="en-US" baseline="0" dirty="0" err="1"/>
              <a:t>viết</a:t>
            </a:r>
            <a:r>
              <a:rPr lang="en-US" baseline="0" dirty="0"/>
              <a:t> </a:t>
            </a:r>
            <a:r>
              <a:rPr lang="en-US" baseline="0" dirty="0" err="1"/>
              <a:t>đáp</a:t>
            </a:r>
            <a:r>
              <a:rPr lang="en-US" baseline="0" dirty="0"/>
              <a:t> </a:t>
            </a:r>
            <a:r>
              <a:rPr lang="en-US" baseline="0" dirty="0" err="1"/>
              <a:t>án</a:t>
            </a:r>
            <a:r>
              <a:rPr lang="en-US" baseline="0" dirty="0"/>
              <a:t> </a:t>
            </a:r>
            <a:r>
              <a:rPr lang="en-US" baseline="0" dirty="0" err="1"/>
              <a:t>vào</a:t>
            </a:r>
            <a:r>
              <a:rPr lang="en-US" baseline="0" dirty="0"/>
              <a:t> </a:t>
            </a:r>
            <a:r>
              <a:rPr lang="en-US" baseline="0" dirty="0" err="1"/>
              <a:t>bảng</a:t>
            </a:r>
            <a:r>
              <a:rPr lang="en-US" baseline="0" dirty="0"/>
              <a:t> </a:t>
            </a:r>
            <a:r>
              <a:rPr lang="en-US" baseline="0" dirty="0" err="1"/>
              <a:t>nhóm</a:t>
            </a:r>
            <a:r>
              <a:rPr lang="en-US" baseline="0" dirty="0"/>
              <a:t> </a:t>
            </a:r>
            <a:r>
              <a:rPr lang="en-US" baseline="0" dirty="0" err="1"/>
              <a:t>nhỏ</a:t>
            </a:r>
            <a:r>
              <a:rPr lang="en-US" baseline="0" dirty="0"/>
              <a:t>. </a:t>
            </a:r>
            <a:r>
              <a:rPr lang="en-US" baseline="0" dirty="0" err="1"/>
              <a:t>Mỗi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chúng</a:t>
            </a:r>
            <a:r>
              <a:rPr lang="en-US" baseline="0" dirty="0"/>
              <a:t> ta </a:t>
            </a:r>
            <a:r>
              <a:rPr lang="en-US" baseline="0" dirty="0" err="1"/>
              <a:t>chỉ</a:t>
            </a:r>
            <a:r>
              <a:rPr lang="en-US" baseline="0" dirty="0"/>
              <a:t> </a:t>
            </a:r>
            <a:r>
              <a:rPr lang="en-US" baseline="0" dirty="0" err="1"/>
              <a:t>có</a:t>
            </a:r>
            <a:r>
              <a:rPr lang="en-US" baseline="0" dirty="0"/>
              <a:t> 10s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Khi</a:t>
            </a:r>
            <a:r>
              <a:rPr lang="en-US" baseline="0" dirty="0"/>
              <a:t> </a:t>
            </a:r>
            <a:r>
              <a:rPr lang="en-US" baseline="0" dirty="0" err="1"/>
              <a:t>có</a:t>
            </a:r>
            <a:r>
              <a:rPr lang="en-US" baseline="0" dirty="0"/>
              <a:t> </a:t>
            </a:r>
            <a:r>
              <a:rPr lang="en-US" baseline="0" dirty="0" err="1"/>
              <a:t>hiệu</a:t>
            </a:r>
            <a:r>
              <a:rPr lang="en-US" baseline="0" dirty="0"/>
              <a:t> </a:t>
            </a:r>
            <a:r>
              <a:rPr lang="en-US" baseline="0" dirty="0" err="1"/>
              <a:t>lệnh</a:t>
            </a:r>
            <a:r>
              <a:rPr lang="en-US" baseline="0" dirty="0"/>
              <a:t>, </a:t>
            </a:r>
            <a:r>
              <a:rPr lang="en-US" baseline="0" dirty="0" err="1"/>
              <a:t>các</a:t>
            </a:r>
            <a:r>
              <a:rPr lang="en-US" baseline="0" dirty="0"/>
              <a:t> </a:t>
            </a:r>
            <a:r>
              <a:rPr lang="en-US" baseline="0" dirty="0" err="1"/>
              <a:t>nhóm</a:t>
            </a:r>
            <a:r>
              <a:rPr lang="en-US" baseline="0" dirty="0"/>
              <a:t> </a:t>
            </a:r>
            <a:r>
              <a:rPr lang="en-US" baseline="0" dirty="0" err="1"/>
              <a:t>cùng</a:t>
            </a:r>
            <a:r>
              <a:rPr lang="en-US" baseline="0" dirty="0"/>
              <a:t> </a:t>
            </a:r>
            <a:r>
              <a:rPr lang="en-US" baseline="0" dirty="0" err="1"/>
              <a:t>giơ</a:t>
            </a:r>
            <a:r>
              <a:rPr lang="en-US" baseline="0" dirty="0"/>
              <a:t> </a:t>
            </a:r>
            <a:r>
              <a:rPr lang="en-US" baseline="0" dirty="0" err="1"/>
              <a:t>bảng</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nhé</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nắm</a:t>
            </a:r>
            <a:r>
              <a:rPr lang="en-US" baseline="0" dirty="0"/>
              <a:t> </a:t>
            </a:r>
            <a:r>
              <a:rPr lang="en-US" baseline="0" dirty="0" err="1"/>
              <a:t>luật</a:t>
            </a:r>
            <a:r>
              <a:rPr lang="en-US" baseline="0" dirty="0"/>
              <a:t> </a:t>
            </a:r>
            <a:r>
              <a:rPr lang="en-US" baseline="0" dirty="0" err="1"/>
              <a:t>chơi</a:t>
            </a:r>
            <a:r>
              <a:rPr lang="en-US" baseline="0" dirty="0"/>
              <a:t> </a:t>
            </a:r>
            <a:r>
              <a:rPr lang="en-US" baseline="0" dirty="0" err="1"/>
              <a:t>chưa</a:t>
            </a:r>
            <a:r>
              <a:rPr lang="en-US" baseline="0" dirty="0"/>
              <a:t>? </a:t>
            </a:r>
          </a:p>
          <a:p>
            <a:r>
              <a:rPr lang="en-US" baseline="0" dirty="0" err="1"/>
              <a:t>Cô</a:t>
            </a:r>
            <a:r>
              <a:rPr lang="en-US" baseline="0" dirty="0"/>
              <a:t> </a:t>
            </a:r>
            <a:r>
              <a:rPr lang="en-US" baseline="0" dirty="0" err="1"/>
              <a:t>sẽ</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số</a:t>
            </a:r>
            <a:r>
              <a:rPr lang="en-US" baseline="0" dirty="0"/>
              <a:t> 1…………</a:t>
            </a:r>
            <a:r>
              <a:rPr lang="en-US" baseline="0" dirty="0" err="1"/>
              <a:t>xin</a:t>
            </a:r>
            <a:r>
              <a:rPr lang="en-US" baseline="0" dirty="0"/>
              <a:t> </a:t>
            </a:r>
            <a:r>
              <a:rPr lang="en-US" baseline="0" dirty="0" err="1"/>
              <a:t>chúc</a:t>
            </a:r>
            <a:r>
              <a:rPr lang="en-US" baseline="0" dirty="0"/>
              <a:t> </a:t>
            </a:r>
            <a:r>
              <a:rPr lang="en-US" baseline="0" dirty="0" err="1"/>
              <a:t>mừng</a:t>
            </a:r>
            <a:r>
              <a:rPr lang="en-US" baseline="0" dirty="0"/>
              <a:t> </a:t>
            </a:r>
            <a:r>
              <a:rPr lang="en-US" baseline="0" dirty="0" err="1"/>
              <a:t>các</a:t>
            </a:r>
            <a:r>
              <a:rPr lang="en-US" baseline="0" dirty="0"/>
              <a:t> </a:t>
            </a:r>
            <a:r>
              <a:rPr lang="en-US" baseline="0" dirty="0" err="1"/>
              <a:t>nhóm</a:t>
            </a:r>
            <a:r>
              <a:rPr lang="en-US" baseline="0" dirty="0"/>
              <a:t>….</a:t>
            </a:r>
            <a:r>
              <a:rPr lang="en-US" baseline="0" dirty="0" err="1"/>
              <a:t>đã</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vô</a:t>
            </a:r>
            <a:r>
              <a:rPr lang="en-US" baseline="0" dirty="0"/>
              <a:t> </a:t>
            </a:r>
            <a:r>
              <a:rPr lang="en-US" baseline="0" dirty="0" err="1"/>
              <a:t>cùng</a:t>
            </a:r>
            <a:r>
              <a:rPr lang="en-US" baseline="0" dirty="0"/>
              <a:t> </a:t>
            </a:r>
            <a:r>
              <a:rPr lang="en-US" baseline="0" dirty="0" err="1"/>
              <a:t>chính</a:t>
            </a:r>
            <a:r>
              <a:rPr lang="en-US" baseline="0" dirty="0"/>
              <a:t> </a:t>
            </a:r>
            <a:r>
              <a:rPr lang="en-US" baseline="0" dirty="0" err="1"/>
              <a:t>xác</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3407-1461-4900-A567-B5E31B5A3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ED53A-5D34-4E60-82BC-36D4A393C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ECDA5A-E0D4-42DA-A9D5-0F569F33D5CD}"/>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5" name="Footer Placeholder 4">
            <a:extLst>
              <a:ext uri="{FF2B5EF4-FFF2-40B4-BE49-F238E27FC236}">
                <a16:creationId xmlns:a16="http://schemas.microsoft.com/office/drawing/2014/main" id="{460A7E60-2F77-4C54-AF3C-729DE9380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792FA-8B17-4C25-99F3-ED9A1855FCE9}"/>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226524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4DD2-7793-4D77-BD0E-7C82FBFC99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5934A-CDE7-4193-BC6A-50CE83E500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AEA65-4FBB-4BEF-A59B-193F7F966C78}"/>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5" name="Footer Placeholder 4">
            <a:extLst>
              <a:ext uri="{FF2B5EF4-FFF2-40B4-BE49-F238E27FC236}">
                <a16:creationId xmlns:a16="http://schemas.microsoft.com/office/drawing/2014/main" id="{1CE779CB-3E8C-4791-820F-3650363A4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9DA4A-F401-4457-9183-2D52C80C6949}"/>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154915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3A620-F87F-4E35-95D3-455248EB3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D9F81-7DD8-4ED3-A1E2-F9DF7FAB71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43184-4AB5-47DE-A0E0-19FF2C013D35}"/>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5" name="Footer Placeholder 4">
            <a:extLst>
              <a:ext uri="{FF2B5EF4-FFF2-40B4-BE49-F238E27FC236}">
                <a16:creationId xmlns:a16="http://schemas.microsoft.com/office/drawing/2014/main" id="{4385E2C7-19D0-48E3-B120-F84ADE0C5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B4910-ABA9-46E2-9717-F556D2F58D06}"/>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1672347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1"/>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121917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2544234" y="2492375"/>
            <a:ext cx="7393517" cy="1222375"/>
          </a:xfrm>
        </p:spPr>
        <p:txBody>
          <a:bodyPr anchor="ctr"/>
          <a:lstStyle>
            <a:lvl1pPr marL="0" indent="0" algn="ctr">
              <a:buFontTx/>
              <a:buNone/>
              <a:defRPr/>
            </a:lvl1pPr>
          </a:lstStyle>
          <a:p>
            <a:pPr lvl="0"/>
            <a:r>
              <a:rPr lang="en-US" altLang="zh-CN" noProof="0"/>
              <a:t>Click to edit Master subtitle style</a:t>
            </a:r>
          </a:p>
        </p:txBody>
      </p:sp>
      <p:sp>
        <p:nvSpPr>
          <p:cNvPr id="2056" name="Rectangle 8"/>
          <p:cNvSpPr>
            <a:spLocks noGrp="1" noChangeArrowheads="1"/>
          </p:cNvSpPr>
          <p:nvPr>
            <p:ph type="ctrTitle"/>
          </p:nvPr>
        </p:nvSpPr>
        <p:spPr>
          <a:xfrm>
            <a:off x="1007533" y="620714"/>
            <a:ext cx="10363200" cy="1470025"/>
          </a:xfrm>
        </p:spPr>
        <p:txBody>
          <a:bodyPr/>
          <a:lstStyle>
            <a:lvl1pPr>
              <a:defRPr sz="3600"/>
            </a:lvl1pPr>
          </a:lstStyle>
          <a:p>
            <a:pPr lvl="0"/>
            <a:r>
              <a:rPr lang="en-US" altLang="zh-CN" noProof="0"/>
              <a:t>Click to edit Master title style</a:t>
            </a:r>
          </a:p>
        </p:txBody>
      </p:sp>
      <p:sp>
        <p:nvSpPr>
          <p:cNvPr id="11" name="Rectangle 4"/>
          <p:cNvSpPr>
            <a:spLocks noGrp="1" noChangeArrowheads="1"/>
          </p:cNvSpPr>
          <p:nvPr>
            <p:ph type="dt" sz="half" idx="2"/>
          </p:nvPr>
        </p:nvSpPr>
        <p:spPr bwMode="auto">
          <a:xfrm>
            <a:off x="609600" y="6245225"/>
            <a:ext cx="2844800" cy="4762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fld id="{3B38FE6C-B268-41D7-908D-FA7AC6807464}" type="datetimeFigureOut">
              <a:rPr lang="zh-CN" altLang="en-US"/>
              <a:t>2023/12/15</a:t>
            </a:fld>
            <a:endParaRPr lang="zh-CN" altLang="en-US" dirty="0"/>
          </a:p>
        </p:txBody>
      </p:sp>
      <p:sp>
        <p:nvSpPr>
          <p:cNvPr id="12" name="Rectangle 5"/>
          <p:cNvSpPr>
            <a:spLocks noGrp="1" noChangeArrowheads="1"/>
          </p:cNvSpPr>
          <p:nvPr>
            <p:ph type="ftr" sz="quarter" idx="3"/>
          </p:nvPr>
        </p:nvSpPr>
        <p:spPr bwMode="auto">
          <a:xfrm>
            <a:off x="4165600" y="6245225"/>
            <a:ext cx="3860800" cy="4762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zh-CN" altLang="en-US"/>
          </a:p>
        </p:txBody>
      </p:sp>
      <p:sp>
        <p:nvSpPr>
          <p:cNvPr id="13" name="Rectangle 6"/>
          <p:cNvSpPr>
            <a:spLocks noGrp="1" noChangeArrowheads="1"/>
          </p:cNvSpPr>
          <p:nvPr>
            <p:ph type="sldNum" sz="quarter" idx="4"/>
          </p:nvPr>
        </p:nvSpPr>
        <p:spPr bwMode="auto">
          <a:xfrm>
            <a:off x="8737600" y="6245225"/>
            <a:ext cx="2844800" cy="4762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fld id="{6F043178-D7A9-42E0-8BAE-7508133F3669}" type="slidenum">
              <a:rPr lang="zh-CN" altLang="en-US"/>
              <a:t>‹#›</a:t>
            </a:fld>
            <a:endParaRPr lang="zh-CN" altLang="en-US" dirty="0"/>
          </a:p>
        </p:txBody>
      </p:sp>
    </p:spTree>
    <p:extLst>
      <p:ext uri="{BB962C8B-B14F-4D97-AF65-F5344CB8AC3E}">
        <p14:creationId xmlns:p14="http://schemas.microsoft.com/office/powerpoint/2010/main" val="4065410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fontAlgn="base">
              <a:spcBef>
                <a:spcPct val="0"/>
              </a:spcBef>
              <a:spcAft>
                <a:spcPct val="0"/>
              </a:spcAft>
              <a:defRPr/>
            </a:pPr>
            <a:endParaRPr lang="en-US" altLang="zh-CN" sz="1867"/>
          </a:p>
        </p:txBody>
      </p:sp>
      <p:sp>
        <p:nvSpPr>
          <p:cNvPr id="5" name="Footer Placeholder 4"/>
          <p:cNvSpPr>
            <a:spLocks noGrp="1"/>
          </p:cNvSpPr>
          <p:nvPr>
            <p:ph type="ftr" sz="quarter" idx="11"/>
          </p:nvPr>
        </p:nvSpPr>
        <p:spPr/>
        <p:txBody>
          <a:bodyPr/>
          <a:lstStyle/>
          <a:p>
            <a:pPr defTabSz="1219170" fontAlgn="base">
              <a:spcBef>
                <a:spcPct val="0"/>
              </a:spcBef>
              <a:spcAft>
                <a:spcPct val="0"/>
              </a:spcAft>
              <a:defRPr/>
            </a:pPr>
            <a:endParaRPr lang="en-US" altLang="zh-CN" sz="1867"/>
          </a:p>
        </p:txBody>
      </p:sp>
      <p:sp>
        <p:nvSpPr>
          <p:cNvPr id="6" name="Slide Number Placeholder 5"/>
          <p:cNvSpPr>
            <a:spLocks noGrp="1"/>
          </p:cNvSpPr>
          <p:nvPr>
            <p:ph type="sldNum" sz="quarter" idx="12"/>
          </p:nvPr>
        </p:nvSpPr>
        <p:spPr/>
        <p:txBody>
          <a:bodyPr/>
          <a:lstStyle/>
          <a:p>
            <a:pPr defTabSz="1219170" fontAlgn="base">
              <a:spcBef>
                <a:spcPct val="0"/>
              </a:spcBef>
              <a:spcAft>
                <a:spcPct val="0"/>
              </a:spcAft>
              <a:defRPr/>
            </a:pPr>
            <a:fld id="{93831447-C893-4FB7-A405-85B25DF4EE90}" type="slidenum">
              <a:rPr lang="en-US" altLang="zh-CN" sz="1867" smtClean="0"/>
              <a:pPr defTabSz="1219170" fontAlgn="base">
                <a:spcBef>
                  <a:spcPct val="0"/>
                </a:spcBef>
                <a:spcAft>
                  <a:spcPct val="0"/>
                </a:spcAft>
                <a:defRPr/>
              </a:pPr>
              <a:t>‹#›</a:t>
            </a:fld>
            <a:endParaRPr lang="en-US" altLang="zh-CN" sz="1867"/>
          </a:p>
        </p:txBody>
      </p:sp>
    </p:spTree>
    <p:extLst>
      <p:ext uri="{BB962C8B-B14F-4D97-AF65-F5344CB8AC3E}">
        <p14:creationId xmlns:p14="http://schemas.microsoft.com/office/powerpoint/2010/main" val="1826525343"/>
      </p:ext>
    </p:extLst>
  </p:cSld>
  <p:clrMapOvr>
    <a:masterClrMapping/>
  </p:clrMapOvr>
  <p:transition spd="slow">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166EA28-D5EB-4866-A4FA-74C0960054D3}" type="datetimeFigureOut">
              <a:rPr lang="zh-CN" altLang="en-US" smtClean="0"/>
              <a:t>2023/12/15</a:t>
            </a:fld>
            <a:endParaRPr lang="zh-CN" altLang="en-US" dirty="0"/>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1B0A2494-8026-47D4-9442-B64BC26E1FCE}" type="slidenum">
              <a:rPr lang="zh-CN" altLang="en-US" smtClean="0"/>
              <a:t>‹#›</a:t>
            </a:fld>
            <a:endParaRPr lang="zh-CN" altLang="en-US" dirty="0"/>
          </a:p>
        </p:txBody>
      </p:sp>
    </p:spTree>
    <p:extLst>
      <p:ext uri="{BB962C8B-B14F-4D97-AF65-F5344CB8AC3E}">
        <p14:creationId xmlns:p14="http://schemas.microsoft.com/office/powerpoint/2010/main" val="3173157527"/>
      </p:ext>
    </p:extLst>
  </p:cSld>
  <p:clrMapOvr>
    <a:masterClrMapping/>
  </p:clrMapOvr>
  <p:transition spd="slow">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5797AA3-5031-4816-8077-02CC3C10C9A5}" type="datetimeFigureOut">
              <a:rPr lang="zh-CN" altLang="en-US"/>
              <a:t>2023/12/15</a:t>
            </a:fld>
            <a:endParaRPr lang="zh-CN" altLang="en-US" dirty="0"/>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48645D9A-02FB-49B7-AEC4-C7054018CCDF}" type="slidenum">
              <a:rPr lang="zh-CN" altLang="en-US"/>
              <a:t>‹#›</a:t>
            </a:fld>
            <a:endParaRPr lang="zh-CN" altLang="en-US" dirty="0"/>
          </a:p>
        </p:txBody>
      </p:sp>
    </p:spTree>
    <p:extLst>
      <p:ext uri="{BB962C8B-B14F-4D97-AF65-F5344CB8AC3E}">
        <p14:creationId xmlns:p14="http://schemas.microsoft.com/office/powerpoint/2010/main" val="3663476049"/>
      </p:ext>
    </p:extLst>
  </p:cSld>
  <p:clrMapOvr>
    <a:masterClrMapping/>
  </p:clrMapOvr>
  <p:transition spd="slow">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57AA342-4872-420D-A831-0F2418E8DECD}" type="datetimeFigureOut">
              <a:rPr lang="zh-CN" altLang="en-US"/>
              <a:t>2023/12/15</a:t>
            </a:fld>
            <a:endParaRPr lang="zh-CN" altLang="en-US" dirty="0"/>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CF857EB5-B4DB-4AFB-A21D-BDE49AB45E3A}" type="slidenum">
              <a:rPr lang="zh-CN" altLang="en-US"/>
              <a:t>‹#›</a:t>
            </a:fld>
            <a:endParaRPr lang="zh-CN" altLang="en-US" dirty="0"/>
          </a:p>
        </p:txBody>
      </p:sp>
    </p:spTree>
    <p:extLst>
      <p:ext uri="{BB962C8B-B14F-4D97-AF65-F5344CB8AC3E}">
        <p14:creationId xmlns:p14="http://schemas.microsoft.com/office/powerpoint/2010/main" val="1145153570"/>
      </p:ext>
    </p:extLst>
  </p:cSld>
  <p:clrMapOvr>
    <a:masterClrMapping/>
  </p:clrMapOvr>
  <p:transition spd="slow">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D8871C6-834F-4179-AA2F-07C5BC1ACF61}" type="datetimeFigureOut">
              <a:rPr lang="zh-CN" altLang="en-US"/>
              <a:t>2023/12/15</a:t>
            </a:fld>
            <a:endParaRPr lang="zh-CN" altLang="en-US" dirty="0"/>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63ADE266-AC3E-48BF-85C2-1CF2645FAA5D}" type="slidenum">
              <a:rPr lang="zh-CN" altLang="en-US"/>
              <a:t>‹#›</a:t>
            </a:fld>
            <a:endParaRPr lang="zh-CN" altLang="en-US" dirty="0"/>
          </a:p>
        </p:txBody>
      </p:sp>
    </p:spTree>
    <p:extLst>
      <p:ext uri="{BB962C8B-B14F-4D97-AF65-F5344CB8AC3E}">
        <p14:creationId xmlns:p14="http://schemas.microsoft.com/office/powerpoint/2010/main" val="2868540454"/>
      </p:ext>
    </p:extLst>
  </p:cSld>
  <p:clrMapOvr>
    <a:masterClrMapping/>
  </p:clrMapOvr>
  <p:transition spd="slow">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E23C518-5AD6-4ADD-A325-99CE03DFADEF}" type="datetimeFigureOut">
              <a:rPr lang="zh-CN" altLang="en-US"/>
              <a:t>2023/12/15</a:t>
            </a:fld>
            <a:endParaRPr lang="zh-CN" altLang="en-US" dirty="0"/>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45E22511-1582-4301-9ABB-BD2C4B7341A6}" type="slidenum">
              <a:rPr lang="zh-CN" altLang="en-US"/>
              <a:t>‹#›</a:t>
            </a:fld>
            <a:endParaRPr lang="zh-CN" altLang="en-US" dirty="0"/>
          </a:p>
        </p:txBody>
      </p:sp>
    </p:spTree>
    <p:extLst>
      <p:ext uri="{BB962C8B-B14F-4D97-AF65-F5344CB8AC3E}">
        <p14:creationId xmlns:p14="http://schemas.microsoft.com/office/powerpoint/2010/main" val="3717767409"/>
      </p:ext>
    </p:extLst>
  </p:cSld>
  <p:clrMapOvr>
    <a:masterClrMapping/>
  </p:clrMapOvr>
  <p:transition spd="slow">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30BB8A0-0261-433F-9252-F899997B7E83}" type="datetimeFigureOut">
              <a:rPr lang="zh-CN" altLang="en-US"/>
              <a:t>2023/12/15</a:t>
            </a:fld>
            <a:endParaRPr lang="zh-CN" altLang="en-US" dirty="0"/>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0E3A4851-8A5E-4B40-9EDC-FF738E043AF2}" type="slidenum">
              <a:rPr lang="zh-CN" altLang="en-US"/>
              <a:t>‹#›</a:t>
            </a:fld>
            <a:endParaRPr lang="zh-CN" altLang="en-US" dirty="0"/>
          </a:p>
        </p:txBody>
      </p:sp>
    </p:spTree>
    <p:extLst>
      <p:ext uri="{BB962C8B-B14F-4D97-AF65-F5344CB8AC3E}">
        <p14:creationId xmlns:p14="http://schemas.microsoft.com/office/powerpoint/2010/main" val="196313628"/>
      </p:ext>
    </p:extLst>
  </p:cSld>
  <p:clrMapOvr>
    <a:masterClrMapping/>
  </p:clrMapOvr>
  <p:transition spd="slow">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A55A-466E-4843-B145-9D0475C52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D4A78-E318-4156-917B-D651B6C4ED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AFB00-46B0-4526-B934-EEF2322504EB}"/>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5" name="Footer Placeholder 4">
            <a:extLst>
              <a:ext uri="{FF2B5EF4-FFF2-40B4-BE49-F238E27FC236}">
                <a16:creationId xmlns:a16="http://schemas.microsoft.com/office/drawing/2014/main" id="{B23426BF-069C-45EA-940D-68605C5C2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EDAFB-FE5D-426B-BBB7-E4997BBF1C24}"/>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32584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vert="horz" wrap="square" lIns="91440" tIns="45720" rIns="91440" bIns="45720" numCol="1" anchor="t" anchorCtr="0" compatLnSpc="1"/>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l" defTabSz="1219170" rtl="0" eaLnBrk="1" fontAlgn="base" latinLnBrk="0" hangingPunct="1">
              <a:lnSpc>
                <a:spcPct val="100000"/>
              </a:lnSpc>
              <a:spcBef>
                <a:spcPct val="20000"/>
              </a:spcBef>
              <a:spcAft>
                <a:spcPct val="0"/>
              </a:spcAft>
              <a:buClrTx/>
              <a:buSzTx/>
              <a:buFontTx/>
              <a:buNone/>
              <a:defRPr/>
            </a:pPr>
            <a:endParaRPr kumimoji="0" lang="en-US" sz="4267"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8"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582828E-99B5-4DCD-A1E1-0FDFC9E891FC}" type="datetimeFigureOut">
              <a:rPr lang="zh-CN" altLang="en-US"/>
              <a:t>2023/12/15</a:t>
            </a:fld>
            <a:endParaRPr lang="zh-CN" altLang="en-US" dirty="0"/>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728A7740-F637-4293-9243-AF7C9AEF5009}" type="slidenum">
              <a:rPr lang="zh-CN" altLang="en-US"/>
              <a:t>‹#›</a:t>
            </a:fld>
            <a:endParaRPr lang="zh-CN" altLang="en-US" dirty="0"/>
          </a:p>
        </p:txBody>
      </p:sp>
    </p:spTree>
    <p:extLst>
      <p:ext uri="{BB962C8B-B14F-4D97-AF65-F5344CB8AC3E}">
        <p14:creationId xmlns:p14="http://schemas.microsoft.com/office/powerpoint/2010/main" val="322485491"/>
      </p:ext>
    </p:extLst>
  </p:cSld>
  <p:clrMapOvr>
    <a:masterClrMapping/>
  </p:clrMapOvr>
  <p:transition spd="slow">
    <p:fad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BC79AAD-AC1A-4C40-9F76-C39B8D48E34E}" type="datetimeFigureOut">
              <a:rPr lang="zh-CN" altLang="en-US"/>
              <a:t>2023/12/15</a:t>
            </a:fld>
            <a:endParaRPr lang="zh-CN" altLang="en-US" dirty="0"/>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991A6F87-B45D-450C-A92B-58C793817816}" type="slidenum">
              <a:rPr lang="zh-CN" altLang="en-US"/>
              <a:t>‹#›</a:t>
            </a:fld>
            <a:endParaRPr lang="zh-CN" altLang="en-US" dirty="0"/>
          </a:p>
        </p:txBody>
      </p:sp>
    </p:spTree>
    <p:extLst>
      <p:ext uri="{BB962C8B-B14F-4D97-AF65-F5344CB8AC3E}">
        <p14:creationId xmlns:p14="http://schemas.microsoft.com/office/powerpoint/2010/main" val="1014342393"/>
      </p:ext>
    </p:extLst>
  </p:cSld>
  <p:clrMapOvr>
    <a:masterClrMapping/>
  </p:clrMapOvr>
  <p:transition spd="slow">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76DE886-CCFB-4E16-B483-FA2C02E19F26}" type="datetimeFigureOut">
              <a:rPr lang="zh-CN" altLang="en-US"/>
              <a:t>2023/12/15</a:t>
            </a:fld>
            <a:endParaRPr lang="zh-CN" altLang="en-US" dirty="0"/>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B46447FA-9652-4613-987E-2C990ADF51FC}" type="slidenum">
              <a:rPr lang="zh-CN" altLang="en-US"/>
              <a:t>‹#›</a:t>
            </a:fld>
            <a:endParaRPr lang="zh-CN" altLang="en-US" dirty="0"/>
          </a:p>
        </p:txBody>
      </p:sp>
    </p:spTree>
    <p:extLst>
      <p:ext uri="{BB962C8B-B14F-4D97-AF65-F5344CB8AC3E}">
        <p14:creationId xmlns:p14="http://schemas.microsoft.com/office/powerpoint/2010/main" val="2092987683"/>
      </p:ext>
    </p:extLst>
  </p:cSld>
  <p:clrMapOvr>
    <a:masterClrMapping/>
  </p:clrMapOvr>
  <p:transition spd="slow">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CFAA0FD-A1C1-4463-AEC9-10A1B6413EF4}" type="datetimeFigureOut">
              <a:rPr lang="zh-CN" altLang="en-US"/>
              <a:t>2023/12/15</a:t>
            </a:fld>
            <a:endParaRPr lang="zh-CN" altLang="en-US" dirty="0"/>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8DE30FF3-3136-49CD-8724-BEC87C9A5A5C}" type="slidenum">
              <a:rPr lang="zh-CN" altLang="en-US"/>
              <a:t>‹#›</a:t>
            </a:fld>
            <a:endParaRPr lang="zh-CN" altLang="en-US" dirty="0"/>
          </a:p>
        </p:txBody>
      </p:sp>
    </p:spTree>
    <p:extLst>
      <p:ext uri="{BB962C8B-B14F-4D97-AF65-F5344CB8AC3E}">
        <p14:creationId xmlns:p14="http://schemas.microsoft.com/office/powerpoint/2010/main" val="115757014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71E0-8144-47D5-9454-72E4DCD4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EA2065-F98B-4417-97E5-C64F9DBC0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ADEBE0-5797-413C-AE76-F24136BAD582}"/>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5" name="Footer Placeholder 4">
            <a:extLst>
              <a:ext uri="{FF2B5EF4-FFF2-40B4-BE49-F238E27FC236}">
                <a16:creationId xmlns:a16="http://schemas.microsoft.com/office/drawing/2014/main" id="{FB0A6489-1616-4FE3-9F4B-5BB768F9A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B78E5-3827-4971-9E6D-7086B2C59ED2}"/>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95328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F844-95E2-4A0B-B9DE-9650DAB5B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C49F67-3411-44E8-BC0C-2B46CDCBB6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4575E-74D2-4DB3-9AC0-F7B026A49F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1E8F-4DC7-4B36-B2B5-D98086A218C5}"/>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6" name="Footer Placeholder 5">
            <a:extLst>
              <a:ext uri="{FF2B5EF4-FFF2-40B4-BE49-F238E27FC236}">
                <a16:creationId xmlns:a16="http://schemas.microsoft.com/office/drawing/2014/main" id="{0CF282BC-5EF8-405F-BDB0-B77C27184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EFBAB1-0494-441B-A2EB-3286B3822085}"/>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289040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13D5-5C14-4C15-A6F2-00C638B506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19A5A2-05E1-4ACF-8E61-6FCA84F3E1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CAF4A1-D6BD-45CA-BC64-2FACFC10E5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FA994F-E885-41B2-85E1-1C4B4FCC5C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F0DF2D-975B-4F7F-9232-96F90DD99D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9A4F6-1A7C-449E-AAAE-18CD56A5717E}"/>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8" name="Footer Placeholder 7">
            <a:extLst>
              <a:ext uri="{FF2B5EF4-FFF2-40B4-BE49-F238E27FC236}">
                <a16:creationId xmlns:a16="http://schemas.microsoft.com/office/drawing/2014/main" id="{0ED0E2AD-442D-465D-888D-A74954FC78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73EAAD-4BBA-469F-928C-554FC9717633}"/>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220961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E392-B34D-49E8-A24C-567E5A7B7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48B6B6-3602-4CC6-A200-EDD774ABEC47}"/>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4" name="Footer Placeholder 3">
            <a:extLst>
              <a:ext uri="{FF2B5EF4-FFF2-40B4-BE49-F238E27FC236}">
                <a16:creationId xmlns:a16="http://schemas.microsoft.com/office/drawing/2014/main" id="{C67B382E-D24D-41D8-BE17-F8488EFDE6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A456B-29E9-4444-B698-64211A280EC2}"/>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273350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ACDF5-975E-48FC-ADD3-900C6B7FD1CE}"/>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3" name="Footer Placeholder 2">
            <a:extLst>
              <a:ext uri="{FF2B5EF4-FFF2-40B4-BE49-F238E27FC236}">
                <a16:creationId xmlns:a16="http://schemas.microsoft.com/office/drawing/2014/main" id="{6D10BE58-DC36-4677-952E-A52087A9FF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40235-7350-4274-B90A-6A0165652EDE}"/>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216683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36AA-C447-4CA3-87A4-196A64CD3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5CA87-B9B4-4751-BFCF-BF4CB34B8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0873F8-EA97-4D44-8E02-56067A77C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DEC696-5672-420B-A9AA-4D39FAD2FD8D}"/>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6" name="Footer Placeholder 5">
            <a:extLst>
              <a:ext uri="{FF2B5EF4-FFF2-40B4-BE49-F238E27FC236}">
                <a16:creationId xmlns:a16="http://schemas.microsoft.com/office/drawing/2014/main" id="{42AB0D17-C2B4-4FAA-9778-C3ECB53F98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85969-76A7-4CE9-BF3A-F0A4C7C417A5}"/>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326484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0864-22FB-4651-841B-1801F756B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91426-2AD1-4E20-87A1-715505FF6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3967E-56F2-4620-98BF-424D5B6FA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DEAB57-BF12-48C3-91C7-7CF04DA67CB4}"/>
              </a:ext>
            </a:extLst>
          </p:cNvPr>
          <p:cNvSpPr>
            <a:spLocks noGrp="1"/>
          </p:cNvSpPr>
          <p:nvPr>
            <p:ph type="dt" sz="half" idx="10"/>
          </p:nvPr>
        </p:nvSpPr>
        <p:spPr/>
        <p:txBody>
          <a:bodyPr/>
          <a:lstStyle/>
          <a:p>
            <a:fld id="{157E4883-131E-42A4-B7C9-68B8C0CE8E40}" type="datetimeFigureOut">
              <a:rPr lang="en-US" smtClean="0"/>
              <a:t>12/15/2023</a:t>
            </a:fld>
            <a:endParaRPr lang="en-US"/>
          </a:p>
        </p:txBody>
      </p:sp>
      <p:sp>
        <p:nvSpPr>
          <p:cNvPr id="6" name="Footer Placeholder 5">
            <a:extLst>
              <a:ext uri="{FF2B5EF4-FFF2-40B4-BE49-F238E27FC236}">
                <a16:creationId xmlns:a16="http://schemas.microsoft.com/office/drawing/2014/main" id="{A44E1FDA-400A-4E9B-8133-F09F35B95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6DDFB-EA96-460C-89D6-D667C8B8E190}"/>
              </a:ext>
            </a:extLst>
          </p:cNvPr>
          <p:cNvSpPr>
            <a:spLocks noGrp="1"/>
          </p:cNvSpPr>
          <p:nvPr>
            <p:ph type="sldNum" sz="quarter" idx="12"/>
          </p:nvPr>
        </p:nvSpPr>
        <p:spPr/>
        <p:txBody>
          <a:bodyPr/>
          <a:lstStyle/>
          <a:p>
            <a:fld id="{6FC6E85C-CACC-4BEB-875E-FB781056E5C9}" type="slidenum">
              <a:rPr lang="en-US" smtClean="0"/>
              <a:t>‹#›</a:t>
            </a:fld>
            <a:endParaRPr lang="en-US"/>
          </a:p>
        </p:txBody>
      </p:sp>
    </p:spTree>
    <p:extLst>
      <p:ext uri="{BB962C8B-B14F-4D97-AF65-F5344CB8AC3E}">
        <p14:creationId xmlns:p14="http://schemas.microsoft.com/office/powerpoint/2010/main" val="21178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86A2F-E5FE-4FAF-BDC6-704A3AB5E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3CE4EC-8271-4975-83B7-8D51197DA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15B9A-915A-4FEE-A4E4-C15C761521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E4883-131E-42A4-B7C9-68B8C0CE8E40}" type="datetimeFigureOut">
              <a:rPr lang="en-US" smtClean="0"/>
              <a:t>12/15/2023</a:t>
            </a:fld>
            <a:endParaRPr lang="en-US"/>
          </a:p>
        </p:txBody>
      </p:sp>
      <p:sp>
        <p:nvSpPr>
          <p:cNvPr id="5" name="Footer Placeholder 4">
            <a:extLst>
              <a:ext uri="{FF2B5EF4-FFF2-40B4-BE49-F238E27FC236}">
                <a16:creationId xmlns:a16="http://schemas.microsoft.com/office/drawing/2014/main" id="{44456FD0-7865-4D40-92F2-4F62D9875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0DAAC7-C462-4C82-9D04-29CEEC13A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6E85C-CACC-4BEB-875E-FB781056E5C9}" type="slidenum">
              <a:rPr lang="en-US" smtClean="0"/>
              <a:t>‹#›</a:t>
            </a:fld>
            <a:endParaRPr lang="en-US"/>
          </a:p>
        </p:txBody>
      </p:sp>
    </p:spTree>
    <p:extLst>
      <p:ext uri="{BB962C8B-B14F-4D97-AF65-F5344CB8AC3E}">
        <p14:creationId xmlns:p14="http://schemas.microsoft.com/office/powerpoint/2010/main" val="2249785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17" y="333375"/>
            <a:ext cx="12192000" cy="1009651"/>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121917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4"/>
          <a:srcRect t="1094" r="8122" b="13318"/>
          <a:stretch>
            <a:fillRect/>
          </a:stretch>
        </p:blipFill>
        <p:spPr>
          <a:xfrm>
            <a:off x="7730067" y="4438652"/>
            <a:ext cx="4453467" cy="2333625"/>
          </a:xfrm>
          <a:prstGeom prst="rect">
            <a:avLst/>
          </a:prstGeom>
          <a:noFill/>
          <a:ln w="9525">
            <a:noFill/>
          </a:ln>
        </p:spPr>
      </p:pic>
      <p:sp>
        <p:nvSpPr>
          <p:cNvPr id="1028" name="Rectangle 4"/>
          <p:cNvSpPr>
            <a:spLocks noGrp="1"/>
          </p:cNvSpPr>
          <p:nvPr>
            <p:ph type="title"/>
          </p:nvPr>
        </p:nvSpPr>
        <p:spPr>
          <a:xfrm>
            <a:off x="609600" y="274639"/>
            <a:ext cx="10972800" cy="1143000"/>
          </a:xfrm>
          <a:prstGeom prst="rect">
            <a:avLst/>
          </a:prstGeom>
          <a:noFill/>
          <a:ln w="9525">
            <a:noFill/>
          </a:ln>
        </p:spPr>
        <p:txBody>
          <a:bodyPr anchor="ctr" anchorCtr="0"/>
          <a:lstStyle/>
          <a:p>
            <a:pPr lvl="0"/>
            <a:r>
              <a:rPr lang="en-US" altLang="zh-CN" dirty="0"/>
              <a:t>Click to edit Master title style</a:t>
            </a:r>
          </a:p>
        </p:txBody>
      </p:sp>
      <p:sp>
        <p:nvSpPr>
          <p:cNvPr id="1029" name="Rectangle 5"/>
          <p:cNvSpPr>
            <a:spLocks noGrp="1"/>
          </p:cNvSpPr>
          <p:nvPr>
            <p:ph type="body" idx="1"/>
          </p:nvPr>
        </p:nvSpPr>
        <p:spPr>
          <a:xfrm>
            <a:off x="609600" y="1600200"/>
            <a:ext cx="109728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defRPr/>
            </a:pPr>
            <a:fld id="{8CFAA0FD-A1C1-4463-AEC9-10A1B6413EF4}" type="datetimeFigureOut">
              <a:rPr lang="zh-CN" altLang="en-US"/>
              <a:t>2023/12/15</a:t>
            </a:fld>
            <a:endParaRPr lang="zh-CN" altLang="en-US" dirty="0"/>
          </a:p>
        </p:txBody>
      </p:sp>
      <p:sp>
        <p:nvSpPr>
          <p:cNvPr id="1031" name="Rectangle 7"/>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defRPr/>
            </a:pPr>
            <a:endParaRPr lang="zh-CN" altLang="en-US"/>
          </a:p>
        </p:txBody>
      </p:sp>
      <p:sp>
        <p:nvSpPr>
          <p:cNvPr id="1032" name="Rectangle 8"/>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a:defRPr/>
            </a:pPr>
            <a:fld id="{8DE30FF3-3136-49CD-8724-BEC87C9A5A5C}" type="slidenum">
              <a:rPr lang="zh-CN" altLang="en-US"/>
              <a:t>‹#›</a:t>
            </a:fld>
            <a:endParaRPr lang="zh-CN" altLang="en-US" dirty="0"/>
          </a:p>
        </p:txBody>
      </p:sp>
    </p:spTree>
    <p:extLst>
      <p:ext uri="{BB962C8B-B14F-4D97-AF65-F5344CB8AC3E}">
        <p14:creationId xmlns:p14="http://schemas.microsoft.com/office/powerpoint/2010/main" val="3522011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5867">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5867">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5867">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5867">
          <a:solidFill>
            <a:schemeClr val="tx2"/>
          </a:solidFill>
          <a:latin typeface="Arial" panose="020B0604020202020204" pitchFamily="34" charset="0"/>
          <a:ea typeface="SimSun" panose="02010600030101010101" pitchFamily="2" charset="-122"/>
        </a:defRPr>
      </a:lvl5pPr>
      <a:lvl6pPr marL="609585" algn="ctr" rtl="0" fontAlgn="base">
        <a:spcBef>
          <a:spcPct val="0"/>
        </a:spcBef>
        <a:spcAft>
          <a:spcPct val="0"/>
        </a:spcAft>
        <a:defRPr sz="5867">
          <a:solidFill>
            <a:schemeClr val="tx2"/>
          </a:solidFill>
          <a:latin typeface="Arial" panose="020B0604020202020204" pitchFamily="34" charset="0"/>
          <a:ea typeface="SimSun" panose="02010600030101010101" pitchFamily="2" charset="-122"/>
        </a:defRPr>
      </a:lvl6pPr>
      <a:lvl7pPr marL="1219170" algn="ctr" rtl="0" fontAlgn="base">
        <a:spcBef>
          <a:spcPct val="0"/>
        </a:spcBef>
        <a:spcAft>
          <a:spcPct val="0"/>
        </a:spcAft>
        <a:defRPr sz="5867">
          <a:solidFill>
            <a:schemeClr val="tx2"/>
          </a:solidFill>
          <a:latin typeface="Arial" panose="020B0604020202020204" pitchFamily="34" charset="0"/>
          <a:ea typeface="SimSun" panose="02010600030101010101" pitchFamily="2" charset="-122"/>
        </a:defRPr>
      </a:lvl7pPr>
      <a:lvl8pPr marL="1828754" algn="ctr" rtl="0" fontAlgn="base">
        <a:spcBef>
          <a:spcPct val="0"/>
        </a:spcBef>
        <a:spcAft>
          <a:spcPct val="0"/>
        </a:spcAft>
        <a:defRPr sz="5867">
          <a:solidFill>
            <a:schemeClr val="tx2"/>
          </a:solidFill>
          <a:latin typeface="Arial" panose="020B0604020202020204" pitchFamily="34" charset="0"/>
          <a:ea typeface="SimSun" panose="02010600030101010101" pitchFamily="2" charset="-122"/>
        </a:defRPr>
      </a:lvl8pPr>
      <a:lvl9pPr marL="2438339" algn="ctr" rtl="0" fontAlgn="base">
        <a:spcBef>
          <a:spcPct val="0"/>
        </a:spcBef>
        <a:spcAft>
          <a:spcPct val="0"/>
        </a:spcAft>
        <a:defRPr sz="5867">
          <a:solidFill>
            <a:schemeClr val="tx2"/>
          </a:solidFill>
          <a:latin typeface="Arial" panose="020B0604020202020204" pitchFamily="34" charset="0"/>
          <a:ea typeface="SimSun" panose="02010600030101010101" pitchFamily="2" charset="-122"/>
        </a:defRPr>
      </a:lvl9pPr>
    </p:titleStyle>
    <p:bodyStyle>
      <a:lvl1pPr marL="342891" indent="-342891" algn="l" rtl="0" fontAlgn="base">
        <a:spcBef>
          <a:spcPct val="15000"/>
        </a:spcBef>
        <a:spcAft>
          <a:spcPct val="0"/>
        </a:spcAft>
        <a:buChar char="•"/>
        <a:defRPr sz="3200" kern="1200">
          <a:solidFill>
            <a:schemeClr val="tx1"/>
          </a:solidFill>
          <a:latin typeface="+mn-lt"/>
          <a:ea typeface="+mn-ea"/>
          <a:cs typeface="+mn-cs"/>
        </a:defRPr>
      </a:lvl1pPr>
      <a:lvl2pPr marL="743355" indent="-285320" algn="l" rtl="0" fontAlgn="base">
        <a:spcBef>
          <a:spcPct val="15000"/>
        </a:spcBef>
        <a:spcAft>
          <a:spcPct val="0"/>
        </a:spcAft>
        <a:buChar char="–"/>
        <a:defRPr sz="2800" kern="1200">
          <a:solidFill>
            <a:schemeClr val="tx1"/>
          </a:solidFill>
          <a:latin typeface="+mn-lt"/>
          <a:ea typeface="+mn-ea"/>
          <a:cs typeface="+mn-cs"/>
        </a:defRPr>
      </a:lvl2pPr>
      <a:lvl3pPr marL="1142971" indent="-228594" algn="l" rtl="0" fontAlgn="base">
        <a:spcBef>
          <a:spcPct val="15000"/>
        </a:spcBef>
        <a:spcAft>
          <a:spcPct val="0"/>
        </a:spcAft>
        <a:buChar char="•"/>
        <a:defRPr sz="2400" kern="1200">
          <a:solidFill>
            <a:schemeClr val="tx1"/>
          </a:solidFill>
          <a:latin typeface="+mn-lt"/>
          <a:ea typeface="+mn-ea"/>
          <a:cs typeface="+mn-cs"/>
        </a:defRPr>
      </a:lvl3pPr>
      <a:lvl4pPr marL="1600160" indent="-228594" algn="l" rtl="0" fontAlgn="base">
        <a:spcBef>
          <a:spcPct val="15000"/>
        </a:spcBef>
        <a:spcAft>
          <a:spcPct val="0"/>
        </a:spcAft>
        <a:buChar char="–"/>
        <a:defRPr sz="2000" kern="1200">
          <a:solidFill>
            <a:schemeClr val="tx1"/>
          </a:solidFill>
          <a:latin typeface="+mn-lt"/>
          <a:ea typeface="+mn-ea"/>
          <a:cs typeface="+mn-cs"/>
        </a:defRPr>
      </a:lvl4pPr>
      <a:lvl5pPr marL="2057349" indent="-228594" algn="l" rtl="0" fontAlgn="base">
        <a:spcBef>
          <a:spcPct val="15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3.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3.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audio" Target="../media/audio1.wav"/><Relationship Id="rId7" Type="http://schemas.openxmlformats.org/officeDocument/2006/relationships/image" Target="../media/image64.emf"/><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7.wmf"/><Relationship Id="rId4" Type="http://schemas.openxmlformats.org/officeDocument/2006/relationships/audio" Target="../media/audio2.wav"/><Relationship Id="rId9" Type="http://schemas.openxmlformats.org/officeDocument/2006/relationships/image" Target="../media/image66.emf"/></Relationships>
</file>

<file path=ppt/slides/_rels/slide32.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audio" Target="../media/audio1.wav"/><Relationship Id="rId7" Type="http://schemas.openxmlformats.org/officeDocument/2006/relationships/image" Target="../media/image64.emf"/><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7.wmf"/><Relationship Id="rId4" Type="http://schemas.openxmlformats.org/officeDocument/2006/relationships/audio" Target="../media/audio2.wav"/><Relationship Id="rId9" Type="http://schemas.openxmlformats.org/officeDocument/2006/relationships/image" Target="../media/image6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4">
            <a:extLst>
              <a:ext uri="{FF2B5EF4-FFF2-40B4-BE49-F238E27FC236}">
                <a16:creationId xmlns:a16="http://schemas.microsoft.com/office/drawing/2014/main" id="{9D3C824E-6655-42A9-B393-29225A3F73D3}"/>
              </a:ext>
            </a:extLst>
          </p:cNvPr>
          <p:cNvSpPr/>
          <p:nvPr/>
        </p:nvSpPr>
        <p:spPr>
          <a:xfrm>
            <a:off x="1728445" y="89647"/>
            <a:ext cx="9053855" cy="4930587"/>
          </a:xfrm>
          <a:prstGeom prst="cloud">
            <a:avLst/>
          </a:prstGeom>
          <a:solidFill>
            <a:srgbClr val="BBE0E3"/>
          </a:solidFill>
          <a:ln w="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just" defTabSz="685800" eaLnBrk="0" fontAlgn="base" latinLnBrk="0" hangingPunct="0">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rgbClr val="FFFF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vi-VN" sz="4800" b="0" i="0" u="none" strike="noStrike" kern="0" cap="none" spc="0" normalizeH="0" baseline="0" noProof="0" dirty="0" err="1">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Hãy</a:t>
            </a:r>
            <a:r>
              <a:rPr kumimoji="0" lang="vi-VN" sz="4800" b="0" i="0" u="none" strike="noStrike" kern="0" cap="none" spc="0" normalizeH="0" baseline="0" noProof="0" dirty="0">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kể tên những loại </a:t>
            </a:r>
            <a:r>
              <a:rPr kumimoji="0" lang="vi-VN" sz="4800" b="0" i="0" u="none" strike="noStrike" kern="0" cap="none" spc="0" normalizeH="0" baseline="0" noProof="0" dirty="0" err="1">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nấm</a:t>
            </a:r>
            <a:r>
              <a:rPr kumimoji="0" lang="vi-VN" sz="4800" b="0" i="0" u="none" strike="noStrike" kern="0" cap="none" spc="0" normalizeH="0" baseline="0" noProof="0" dirty="0">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4800" b="0" i="0" u="none" strike="noStrike" kern="0" cap="none" spc="0" normalizeH="0" baseline="0" noProof="0" dirty="0" err="1">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em</a:t>
            </a:r>
            <a:r>
              <a:rPr kumimoji="0" lang="en-US" sz="4800" b="0" i="0" u="none" strike="noStrike" kern="0" cap="none" spc="0" normalizeH="0" baseline="0" noProof="0" dirty="0">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4800" b="0" i="0" u="none" strike="noStrike" kern="0" cap="none" spc="0" normalizeH="0" baseline="0" noProof="0" dirty="0" err="1">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biết</a:t>
            </a:r>
            <a:r>
              <a:rPr kumimoji="0" lang="en-US" sz="4800" b="0" i="0" u="none" strike="noStrike" kern="0" cap="none" spc="0" normalizeH="0" baseline="0" noProof="0" dirty="0">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4800" b="0" i="0" u="none" strike="noStrike" kern="0" cap="none" spc="0" normalizeH="0" baseline="0" noProof="0" dirty="0" err="1">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trong</a:t>
            </a:r>
            <a:r>
              <a:rPr kumimoji="0" lang="en-US" sz="4800" b="0" i="0" u="none" strike="noStrike" kern="0" cap="none" spc="0" normalizeH="0" baseline="0" noProof="0" dirty="0">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4800" b="0" i="0" u="none" strike="noStrike" kern="0" cap="none" spc="0" normalizeH="0" baseline="0" noProof="0" dirty="0" err="1">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các</a:t>
            </a:r>
            <a:r>
              <a:rPr kumimoji="0" lang="en-US" sz="4800" b="0" i="0" u="none" strike="noStrike" kern="0" cap="none" spc="0" normalizeH="0" baseline="0" noProof="0" dirty="0">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4800" b="0" i="0" u="none" strike="noStrike" kern="0" cap="none" spc="0" normalizeH="0" baseline="0" noProof="0" dirty="0" err="1">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hình</a:t>
            </a:r>
            <a:r>
              <a:rPr kumimoji="0" lang="en-US" sz="4800" b="0" i="0" u="none" strike="noStrike" kern="0" cap="none" spc="0" normalizeH="0" baseline="0" noProof="0" dirty="0">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4800" b="0" i="0" u="none" strike="noStrike" kern="0" cap="none" spc="0" normalizeH="0" baseline="0" noProof="0" dirty="0" err="1">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sau</a:t>
            </a:r>
            <a:r>
              <a:rPr kumimoji="0" lang="en-US" sz="4800" b="0" i="0" u="none" strike="noStrike" kern="0" cap="none" spc="0" normalizeH="0" baseline="0" noProof="0" dirty="0">
                <a:ln>
                  <a:noFill/>
                </a:ln>
                <a:solidFill>
                  <a:srgbClr val="FF0000"/>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4235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EE191E-3F10-4ED3-A5EF-27FCA2C8D77E}"/>
              </a:ext>
            </a:extLst>
          </p:cNvPr>
          <p:cNvGraphicFramePr>
            <a:graphicFrameLocks noGrp="1"/>
          </p:cNvGraphicFramePr>
          <p:nvPr>
            <p:extLst>
              <p:ext uri="{D42A27DB-BD31-4B8C-83A1-F6EECF244321}">
                <p14:modId xmlns:p14="http://schemas.microsoft.com/office/powerpoint/2010/main" val="3289038172"/>
              </p:ext>
            </p:extLst>
          </p:nvPr>
        </p:nvGraphicFramePr>
        <p:xfrm>
          <a:off x="175364" y="206188"/>
          <a:ext cx="11800735" cy="6888093"/>
        </p:xfrm>
        <a:graphic>
          <a:graphicData uri="http://schemas.openxmlformats.org/drawingml/2006/table">
            <a:tbl>
              <a:tblPr firstRow="1" bandRow="1"/>
              <a:tblGrid>
                <a:gridCol w="3788551">
                  <a:extLst>
                    <a:ext uri="{9D8B030D-6E8A-4147-A177-3AD203B41FA5}">
                      <a16:colId xmlns:a16="http://schemas.microsoft.com/office/drawing/2014/main" val="20000"/>
                    </a:ext>
                  </a:extLst>
                </a:gridCol>
                <a:gridCol w="3404767">
                  <a:extLst>
                    <a:ext uri="{9D8B030D-6E8A-4147-A177-3AD203B41FA5}">
                      <a16:colId xmlns:a16="http://schemas.microsoft.com/office/drawing/2014/main" val="20001"/>
                    </a:ext>
                  </a:extLst>
                </a:gridCol>
                <a:gridCol w="4607417">
                  <a:extLst>
                    <a:ext uri="{9D8B030D-6E8A-4147-A177-3AD203B41FA5}">
                      <a16:colId xmlns:a16="http://schemas.microsoft.com/office/drawing/2014/main" val="20002"/>
                    </a:ext>
                  </a:extLst>
                </a:gridCol>
              </a:tblGrid>
              <a:tr h="681040">
                <a:tc gridSpan="3">
                  <a:txBody>
                    <a:bodyPr/>
                    <a:lstStyle>
                      <a:lvl1pPr marL="0" algn="l" defTabSz="914400" rtl="0" eaLnBrk="1" latinLnBrk="0" hangingPunct="1">
                        <a:defRPr sz="1800" b="1" kern="1200">
                          <a:solidFill>
                            <a:schemeClr val="lt1"/>
                          </a:solidFill>
                          <a:latin typeface="Arial"/>
                          <a:ea typeface="SimSun"/>
                        </a:defRPr>
                      </a:lvl1pPr>
                      <a:lvl2pPr marL="457200" algn="l" defTabSz="914400" rtl="0" eaLnBrk="1" latinLnBrk="0" hangingPunct="1">
                        <a:defRPr sz="1800" b="1" kern="1200">
                          <a:solidFill>
                            <a:schemeClr val="lt1"/>
                          </a:solidFill>
                          <a:latin typeface="Arial"/>
                          <a:ea typeface="SimSun"/>
                        </a:defRPr>
                      </a:lvl2pPr>
                      <a:lvl3pPr marL="914400" algn="l" defTabSz="914400" rtl="0" eaLnBrk="1" latinLnBrk="0" hangingPunct="1">
                        <a:defRPr sz="1800" b="1" kern="1200">
                          <a:solidFill>
                            <a:schemeClr val="lt1"/>
                          </a:solidFill>
                          <a:latin typeface="Arial"/>
                          <a:ea typeface="SimSun"/>
                        </a:defRPr>
                      </a:lvl3pPr>
                      <a:lvl4pPr marL="1371600" algn="l" defTabSz="914400" rtl="0" eaLnBrk="1" latinLnBrk="0" hangingPunct="1">
                        <a:defRPr sz="1800" b="1" kern="1200">
                          <a:solidFill>
                            <a:schemeClr val="lt1"/>
                          </a:solidFill>
                          <a:latin typeface="Arial"/>
                          <a:ea typeface="SimSun"/>
                        </a:defRPr>
                      </a:lvl4pPr>
                      <a:lvl5pPr marL="1828800" algn="l" defTabSz="914400" rtl="0" eaLnBrk="1" latinLnBrk="0" hangingPunct="1">
                        <a:defRPr sz="1800" b="1" kern="1200">
                          <a:solidFill>
                            <a:schemeClr val="lt1"/>
                          </a:solidFill>
                          <a:latin typeface="Arial"/>
                          <a:ea typeface="SimSun"/>
                        </a:defRPr>
                      </a:lvl5pPr>
                      <a:lvl6pPr marL="2286000" algn="l" defTabSz="914400" rtl="0" eaLnBrk="1" latinLnBrk="0" hangingPunct="1">
                        <a:defRPr sz="1800" b="1" kern="1200">
                          <a:solidFill>
                            <a:schemeClr val="lt1"/>
                          </a:solidFill>
                          <a:latin typeface="Arial"/>
                          <a:ea typeface="SimSun"/>
                        </a:defRPr>
                      </a:lvl6pPr>
                      <a:lvl7pPr marL="2743200" algn="l" defTabSz="914400" rtl="0" eaLnBrk="1" latinLnBrk="0" hangingPunct="1">
                        <a:defRPr sz="1800" b="1" kern="1200">
                          <a:solidFill>
                            <a:schemeClr val="lt1"/>
                          </a:solidFill>
                          <a:latin typeface="Arial"/>
                          <a:ea typeface="SimSun"/>
                        </a:defRPr>
                      </a:lvl7pPr>
                      <a:lvl8pPr marL="3200400" algn="l" defTabSz="914400" rtl="0" eaLnBrk="1" latinLnBrk="0" hangingPunct="1">
                        <a:defRPr sz="1800" b="1" kern="1200">
                          <a:solidFill>
                            <a:schemeClr val="lt1"/>
                          </a:solidFill>
                          <a:latin typeface="Arial"/>
                          <a:ea typeface="SimSun"/>
                        </a:defRPr>
                      </a:lvl8pPr>
                      <a:lvl9pPr marL="3657600" algn="l" defTabSz="914400" rtl="0" eaLnBrk="1" latinLnBrk="0" hangingPunct="1">
                        <a:defRPr sz="1800" b="1" kern="1200">
                          <a:solidFill>
                            <a:schemeClr val="lt1"/>
                          </a:solidFill>
                          <a:latin typeface="Arial"/>
                          <a:ea typeface="SimSun"/>
                        </a:defRPr>
                      </a:lvl9pPr>
                    </a:lstStyle>
                    <a:p>
                      <a:pPr algn="ctr">
                        <a:lnSpc>
                          <a:spcPct val="130000"/>
                        </a:lnSpc>
                      </a:pPr>
                      <a:r>
                        <a:rPr lang="en-US" sz="1800" noProof="0" dirty="0">
                          <a:latin typeface="Times New Roman" panose="02020603050405020304" pitchFamily="18" charset="0"/>
                          <a:cs typeface="Times New Roman" panose="02020603050405020304" pitchFamily="18" charset="0"/>
                        </a:rPr>
                        <a:t>PHIẾU</a:t>
                      </a:r>
                      <a:r>
                        <a:rPr lang="en-US" sz="1800" baseline="0" noProof="0" dirty="0">
                          <a:latin typeface="Times New Roman" panose="02020603050405020304" pitchFamily="18" charset="0"/>
                          <a:cs typeface="Times New Roman" panose="02020603050405020304" pitchFamily="18" charset="0"/>
                        </a:rPr>
                        <a:t> SỐ 1</a:t>
                      </a: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4057">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20000"/>
                        </a:lnSpc>
                      </a:pPr>
                      <a:r>
                        <a:rPr lang="vi-VN" sz="2800" noProof="0" dirty="0">
                          <a:latin typeface="Times New Roman" panose="02020603050405020304" pitchFamily="18" charset="0"/>
                          <a:cs typeface="Times New Roman" panose="02020603050405020304" pitchFamily="18" charset="0"/>
                        </a:rPr>
                        <a:t>Câu</a:t>
                      </a:r>
                      <a:r>
                        <a:rPr lang="vi-VN" sz="2800" baseline="0" noProof="0" dirty="0">
                          <a:latin typeface="Times New Roman" panose="02020603050405020304" pitchFamily="18" charset="0"/>
                          <a:cs typeface="Times New Roman" panose="02020603050405020304" pitchFamily="18" charset="0"/>
                        </a:rPr>
                        <a:t> hỏi</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lumMod val="20000"/>
                        <a:lumOff val="80000"/>
                      </a:srgbClr>
                    </a:solidFill>
                  </a:tcPr>
                </a:tc>
                <a:tc grid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20000"/>
                        </a:lnSpc>
                      </a:pPr>
                      <a:r>
                        <a:rPr lang="vi-VN" sz="2800" noProof="0" dirty="0">
                          <a:latin typeface="Times New Roman" panose="02020603050405020304" pitchFamily="18" charset="0"/>
                          <a:cs typeface="Times New Roman" panose="02020603050405020304" pitchFamily="18" charset="0"/>
                        </a:rPr>
                        <a:t>Trả lời</a:t>
                      </a: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lumMod val="20000"/>
                        <a:lumOff val="80000"/>
                      </a:srgbClr>
                    </a:solidFill>
                  </a:tcPr>
                </a:tc>
                <a:tc hMerge="1">
                  <a:txBody>
                    <a:bodyPr/>
                    <a:lstStyle/>
                    <a:p>
                      <a:endParaRPr lang="en-US"/>
                    </a:p>
                  </a:txBody>
                  <a:tcPr/>
                </a:tc>
                <a:extLst>
                  <a:ext uri="{0D108BD9-81ED-4DB2-BD59-A6C34878D82A}">
                    <a16:rowId xmlns:a16="http://schemas.microsoft.com/office/drawing/2014/main" val="10001"/>
                  </a:ext>
                </a:extLst>
              </a:tr>
              <a:tr h="687587">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20000"/>
                        </a:lnSpc>
                      </a:pPr>
                      <a:r>
                        <a:rPr lang="vi-VN" sz="2800" noProof="0" dirty="0">
                          <a:latin typeface="Times New Roman" panose="02020603050405020304" pitchFamily="18" charset="0"/>
                          <a:cs typeface="Times New Roman" panose="02020603050405020304" pitchFamily="18" charset="0"/>
                        </a:rPr>
                        <a:t>1</a:t>
                      </a:r>
                      <a:r>
                        <a:rPr lang="vi-VN" sz="2800" baseline="0" noProof="0" dirty="0">
                          <a:latin typeface="Times New Roman" panose="02020603050405020304" pitchFamily="18" charset="0"/>
                          <a:cs typeface="Times New Roman" panose="02020603050405020304" pitchFamily="18" charset="0"/>
                        </a:rPr>
                        <a:t>. Hình dạng nấm.</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20000"/>
                      </a:srgbClr>
                    </a:solidFill>
                  </a:tcPr>
                </a:tc>
                <a:tc grid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20000"/>
                        </a:lnSpc>
                      </a:pPr>
                      <a:r>
                        <a:rPr lang="vi-VN" sz="2800" noProof="0" dirty="0">
                          <a:latin typeface="Times New Roman" panose="02020603050405020304" pitchFamily="18" charset="0"/>
                          <a:cs typeface="Times New Roman" panose="02020603050405020304" pitchFamily="18" charset="0"/>
                        </a:rPr>
                        <a:t>Hình</a:t>
                      </a:r>
                      <a:r>
                        <a:rPr lang="vi-VN" sz="2800" baseline="0" noProof="0" dirty="0">
                          <a:latin typeface="Times New Roman" panose="02020603050405020304" pitchFamily="18" charset="0"/>
                          <a:cs typeface="Times New Roman" panose="02020603050405020304" pitchFamily="18" charset="0"/>
                        </a:rPr>
                        <a:t> bầu dục, hình mũ, hình cốc, hình sợi,….</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tc hMerge="1">
                  <a:txBody>
                    <a:bodyPr/>
                    <a:lstStyle/>
                    <a:p>
                      <a:endParaRPr lang="en-US"/>
                    </a:p>
                  </a:txBody>
                  <a:tcPr anchor="ctr">
                    <a:solidFill>
                      <a:schemeClr val="accent3">
                        <a:lumMod val="20000"/>
                        <a:lumOff val="80000"/>
                      </a:schemeClr>
                    </a:solidFill>
                  </a:tcPr>
                </a:tc>
                <a:extLst>
                  <a:ext uri="{0D108BD9-81ED-4DB2-BD59-A6C34878D82A}">
                    <a16:rowId xmlns:a16="http://schemas.microsoft.com/office/drawing/2014/main" val="10002"/>
                  </a:ext>
                </a:extLst>
              </a:tr>
              <a:tr h="675663">
                <a:tc rowSpan="4">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20000"/>
                        </a:lnSpc>
                      </a:pPr>
                      <a:r>
                        <a:rPr lang="en-US" sz="2800" noProof="0" dirty="0">
                          <a:latin typeface="Times New Roman" panose="02020603050405020304" pitchFamily="18" charset="0"/>
                          <a:cs typeface="Times New Roman" panose="02020603050405020304" pitchFamily="18" charset="0"/>
                        </a:rPr>
                        <a:t>2. </a:t>
                      </a:r>
                      <a:r>
                        <a:rPr lang="vi-VN" sz="2800" noProof="0" dirty="0">
                          <a:latin typeface="Times New Roman" panose="02020603050405020304" pitchFamily="18" charset="0"/>
                          <a:cs typeface="Times New Roman" panose="02020603050405020304" pitchFamily="18" charset="0"/>
                        </a:rPr>
                        <a:t>Hãy</a:t>
                      </a:r>
                      <a:r>
                        <a:rPr lang="vi-VN" sz="2800" baseline="0" noProof="0" dirty="0">
                          <a:latin typeface="Times New Roman" panose="02020603050405020304" pitchFamily="18" charset="0"/>
                          <a:cs typeface="Times New Roman" panose="02020603050405020304" pitchFamily="18" charset="0"/>
                        </a:rPr>
                        <a:t> chỉ ra điểm khác biệt giữa cấu tạo cơ thể nấm đ</a:t>
                      </a:r>
                      <a:r>
                        <a:rPr lang="en-US" sz="2800" baseline="0" noProof="0" dirty="0">
                          <a:latin typeface="Times New Roman" panose="02020603050405020304" pitchFamily="18" charset="0"/>
                          <a:cs typeface="Times New Roman" panose="02020603050405020304" pitchFamily="18" charset="0"/>
                        </a:rPr>
                        <a:t>ộ</a:t>
                      </a:r>
                      <a:r>
                        <a:rPr lang="vi-VN" sz="2800" baseline="0" noProof="0" dirty="0">
                          <a:latin typeface="Times New Roman" panose="02020603050405020304" pitchFamily="18" charset="0"/>
                          <a:cs typeface="Times New Roman" panose="02020603050405020304" pitchFamily="18" charset="0"/>
                        </a:rPr>
                        <a:t>c và các loại nấm khác.</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4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20000"/>
                        </a:lnSpc>
                      </a:pPr>
                      <a:r>
                        <a:rPr lang="vi-VN" sz="2800" noProof="0" dirty="0">
                          <a:solidFill>
                            <a:schemeClr val="bg1"/>
                          </a:solidFill>
                          <a:latin typeface="Times New Roman" panose="02020603050405020304" pitchFamily="18" charset="0"/>
                          <a:cs typeface="Times New Roman" panose="02020603050405020304" pitchFamily="18" charset="0"/>
                        </a:rPr>
                        <a:t>Nấm thường</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lumMod val="75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20000"/>
                        </a:lnSpc>
                      </a:pPr>
                      <a:r>
                        <a:rPr lang="vi-VN" sz="2800" noProof="0" dirty="0">
                          <a:solidFill>
                            <a:schemeClr val="bg1"/>
                          </a:solidFill>
                          <a:latin typeface="Times New Roman" panose="02020603050405020304" pitchFamily="18" charset="0"/>
                          <a:cs typeface="Times New Roman" panose="02020603050405020304" pitchFamily="18" charset="0"/>
                        </a:rPr>
                        <a:t>Nấm độc</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lumMod val="75000"/>
                      </a:srgbClr>
                    </a:solidFill>
                  </a:tcPr>
                </a:tc>
                <a:extLst>
                  <a:ext uri="{0D108BD9-81ED-4DB2-BD59-A6C34878D82A}">
                    <a16:rowId xmlns:a16="http://schemas.microsoft.com/office/drawing/2014/main" val="10003"/>
                  </a:ext>
                </a:extLst>
              </a:tr>
              <a:tr h="1845223">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20000"/>
                        </a:lnSpc>
                      </a:pPr>
                      <a:r>
                        <a:rPr lang="vi-VN" sz="2800" noProof="0" dirty="0">
                          <a:latin typeface="Times New Roman" panose="02020603050405020304" pitchFamily="18" charset="0"/>
                          <a:cs typeface="Times New Roman" panose="02020603050405020304" pitchFamily="18" charset="0"/>
                        </a:rPr>
                        <a:t>Được sử</a:t>
                      </a:r>
                      <a:r>
                        <a:rPr lang="vi-VN" sz="2800" baseline="0" noProof="0" dirty="0">
                          <a:latin typeface="Times New Roman" panose="02020603050405020304" pitchFamily="18" charset="0"/>
                          <a:cs typeface="Times New Roman" panose="02020603050405020304" pitchFamily="18" charset="0"/>
                        </a:rPr>
                        <a:t> dụng làm thức ăn: nấm hương, nấm rơm</a:t>
                      </a:r>
                      <a:r>
                        <a:rPr lang="en-US" sz="2800" baseline="0" noProof="0" dirty="0">
                          <a:latin typeface="Times New Roman" panose="02020603050405020304" pitchFamily="18" charset="0"/>
                          <a:cs typeface="Times New Roman" panose="02020603050405020304" pitchFamily="18" charset="0"/>
                        </a:rPr>
                        <a:t>, </a:t>
                      </a:r>
                      <a:r>
                        <a:rPr lang="vi-VN" sz="2800" baseline="0" noProof="0" dirty="0">
                          <a:latin typeface="Times New Roman" panose="02020603050405020304" pitchFamily="18" charset="0"/>
                          <a:cs typeface="Times New Roman" panose="02020603050405020304" pitchFamily="18" charset="0"/>
                        </a:rPr>
                        <a:t>nấm sò, nấm mộc nhĩ</a:t>
                      </a:r>
                      <a:r>
                        <a:rPr lang="en-US" sz="2800" baseline="0" noProof="0" dirty="0">
                          <a:latin typeface="Times New Roman" panose="02020603050405020304" pitchFamily="18" charset="0"/>
                          <a:cs typeface="Times New Roman" panose="02020603050405020304" pitchFamily="18" charset="0"/>
                        </a:rPr>
                        <a:t>,…</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20000"/>
                        </a:lnSpc>
                      </a:pPr>
                      <a:r>
                        <a:rPr lang="vi-VN" sz="2800" noProof="0" dirty="0">
                          <a:latin typeface="Times New Roman" panose="02020603050405020304" pitchFamily="18" charset="0"/>
                          <a:cs typeface="Times New Roman" panose="02020603050405020304" pitchFamily="18" charset="0"/>
                        </a:rPr>
                        <a:t>Nấm không</a:t>
                      </a:r>
                      <a:r>
                        <a:rPr lang="vi-VN" sz="2800" baseline="0" noProof="0" dirty="0">
                          <a:latin typeface="Times New Roman" panose="02020603050405020304" pitchFamily="18" charset="0"/>
                          <a:cs typeface="Times New Roman" panose="02020603050405020304" pitchFamily="18" charset="0"/>
                        </a:rPr>
                        <a:t> nên ăn: nấm mốc cà chua (có thể gây đau bụng hoặc ngộ độc), nấm độc đỏ, nấm độc tán trắng,…</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10004"/>
                  </a:ext>
                </a:extLst>
              </a:tr>
              <a:tr h="675663">
                <a:tc vMerge="1">
                  <a:txBody>
                    <a:bodyPr/>
                    <a:lstStyle/>
                    <a:p>
                      <a:endParaRPr lang="en-US"/>
                    </a:p>
                  </a:txBody>
                  <a:tcPr anchor="ctr"/>
                </a:tc>
                <a:tc grid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20000"/>
                        </a:lnSpc>
                      </a:pPr>
                      <a:r>
                        <a:rPr lang="vi-VN" sz="2800" noProof="0" dirty="0">
                          <a:latin typeface="Times New Roman" panose="02020603050405020304" pitchFamily="18" charset="0"/>
                          <a:cs typeface="Times New Roman" panose="02020603050405020304" pitchFamily="18" charset="0"/>
                        </a:rPr>
                        <a:t>Cấu tạo</a:t>
                      </a:r>
                      <a:r>
                        <a:rPr lang="vi-VN" sz="2800" baseline="0" noProof="0" dirty="0">
                          <a:latin typeface="Times New Roman" panose="02020603050405020304" pitchFamily="18" charset="0"/>
                          <a:cs typeface="Times New Roman" panose="02020603050405020304" pitchFamily="18" charset="0"/>
                        </a:rPr>
                        <a:t> chung của nấm: mũ, cuống, sợi nấm </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hMerge="1">
                  <a:txBody>
                    <a:bodyPr/>
                    <a:lstStyle/>
                    <a:p>
                      <a:endParaRPr lang="en-US"/>
                    </a:p>
                  </a:txBody>
                  <a:tcPr anchor="ctr">
                    <a:solidFill>
                      <a:schemeClr val="accent3">
                        <a:lumMod val="20000"/>
                        <a:lumOff val="80000"/>
                      </a:schemeClr>
                    </a:solidFill>
                  </a:tcPr>
                </a:tc>
                <a:extLst>
                  <a:ext uri="{0D108BD9-81ED-4DB2-BD59-A6C34878D82A}">
                    <a16:rowId xmlns:a16="http://schemas.microsoft.com/office/drawing/2014/main" val="10005"/>
                  </a:ext>
                </a:extLst>
              </a:tr>
              <a:tr h="1397478">
                <a:tc vMerge="1">
                  <a:txBody>
                    <a:bodyPr/>
                    <a:lstStyle/>
                    <a:p>
                      <a:endParaRPr lang="en-US"/>
                    </a:p>
                  </a:txBody>
                  <a:tcPr anchor="ct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20000"/>
                        </a:lnSpc>
                      </a:pPr>
                      <a:endParaRPr lang="vi-VN" sz="1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20000"/>
                        </a:lnSpc>
                      </a:pPr>
                      <a:r>
                        <a:rPr lang="vi-VN" sz="2800" noProof="0" dirty="0">
                          <a:latin typeface="Times New Roman" panose="02020603050405020304" pitchFamily="18" charset="0"/>
                          <a:cs typeface="Times New Roman" panose="02020603050405020304" pitchFamily="18" charset="0"/>
                        </a:rPr>
                        <a:t>Nấm độc có</a:t>
                      </a:r>
                      <a:r>
                        <a:rPr lang="vi-VN" sz="2800" baseline="0" noProof="0" dirty="0">
                          <a:latin typeface="Times New Roman" panose="02020603050405020304" pitchFamily="18" charset="0"/>
                          <a:cs typeface="Times New Roman" panose="02020603050405020304" pitchFamily="18" charset="0"/>
                        </a:rPr>
                        <a:t> th</a:t>
                      </a:r>
                      <a:r>
                        <a:rPr lang="en-US" sz="2800" baseline="0" noProof="0" dirty="0">
                          <a:latin typeface="Times New Roman" panose="02020603050405020304" pitchFamily="18" charset="0"/>
                          <a:cs typeface="Times New Roman" panose="02020603050405020304" pitchFamily="18" charset="0"/>
                        </a:rPr>
                        <a:t>ê</a:t>
                      </a:r>
                      <a:r>
                        <a:rPr lang="vi-VN" sz="2800" baseline="0" noProof="0" dirty="0">
                          <a:latin typeface="Times New Roman" panose="02020603050405020304" pitchFamily="18" charset="0"/>
                          <a:cs typeface="Times New Roman" panose="02020603050405020304" pitchFamily="18" charset="0"/>
                        </a:rPr>
                        <a:t>m bộ phận như vòng cuống nấm, bao gốc nấm và có màu sắc sặc sỡ.</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2135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ADB2C5-9742-44CE-B463-4294654BA36B}"/>
              </a:ext>
            </a:extLst>
          </p:cNvPr>
          <p:cNvGraphicFramePr>
            <a:graphicFrameLocks noGrp="1"/>
          </p:cNvGraphicFramePr>
          <p:nvPr>
            <p:extLst>
              <p:ext uri="{D42A27DB-BD31-4B8C-83A1-F6EECF244321}">
                <p14:modId xmlns:p14="http://schemas.microsoft.com/office/powerpoint/2010/main" val="1317752720"/>
              </p:ext>
            </p:extLst>
          </p:nvPr>
        </p:nvGraphicFramePr>
        <p:xfrm>
          <a:off x="279400" y="1370330"/>
          <a:ext cx="11684000" cy="5347969"/>
        </p:xfrm>
        <a:graphic>
          <a:graphicData uri="http://schemas.openxmlformats.org/drawingml/2006/table">
            <a:tbl>
              <a:tblPr firstRow="1" bandRow="1"/>
              <a:tblGrid>
                <a:gridCol w="6052367">
                  <a:extLst>
                    <a:ext uri="{9D8B030D-6E8A-4147-A177-3AD203B41FA5}">
                      <a16:colId xmlns:a16="http://schemas.microsoft.com/office/drawing/2014/main" val="20000"/>
                    </a:ext>
                  </a:extLst>
                </a:gridCol>
                <a:gridCol w="2856170">
                  <a:extLst>
                    <a:ext uri="{9D8B030D-6E8A-4147-A177-3AD203B41FA5}">
                      <a16:colId xmlns:a16="http://schemas.microsoft.com/office/drawing/2014/main" val="20001"/>
                    </a:ext>
                  </a:extLst>
                </a:gridCol>
                <a:gridCol w="2775463">
                  <a:extLst>
                    <a:ext uri="{9D8B030D-6E8A-4147-A177-3AD203B41FA5}">
                      <a16:colId xmlns:a16="http://schemas.microsoft.com/office/drawing/2014/main" val="20002"/>
                    </a:ext>
                  </a:extLst>
                </a:gridCol>
              </a:tblGrid>
              <a:tr h="2545980">
                <a:tc gridSpan="3">
                  <a:txBody>
                    <a:bodyPr/>
                    <a:lstStyle>
                      <a:lvl1pPr marL="0" algn="l" defTabSz="914400" rtl="0" eaLnBrk="1" latinLnBrk="0" hangingPunct="1">
                        <a:defRPr sz="1800" b="1" kern="1200">
                          <a:solidFill>
                            <a:schemeClr val="lt1"/>
                          </a:solidFill>
                          <a:latin typeface="Arial"/>
                          <a:ea typeface="SimSun"/>
                        </a:defRPr>
                      </a:lvl1pPr>
                      <a:lvl2pPr marL="457200" algn="l" defTabSz="914400" rtl="0" eaLnBrk="1" latinLnBrk="0" hangingPunct="1">
                        <a:defRPr sz="1800" b="1" kern="1200">
                          <a:solidFill>
                            <a:schemeClr val="lt1"/>
                          </a:solidFill>
                          <a:latin typeface="Arial"/>
                          <a:ea typeface="SimSun"/>
                        </a:defRPr>
                      </a:lvl2pPr>
                      <a:lvl3pPr marL="914400" algn="l" defTabSz="914400" rtl="0" eaLnBrk="1" latinLnBrk="0" hangingPunct="1">
                        <a:defRPr sz="1800" b="1" kern="1200">
                          <a:solidFill>
                            <a:schemeClr val="lt1"/>
                          </a:solidFill>
                          <a:latin typeface="Arial"/>
                          <a:ea typeface="SimSun"/>
                        </a:defRPr>
                      </a:lvl3pPr>
                      <a:lvl4pPr marL="1371600" algn="l" defTabSz="914400" rtl="0" eaLnBrk="1" latinLnBrk="0" hangingPunct="1">
                        <a:defRPr sz="1800" b="1" kern="1200">
                          <a:solidFill>
                            <a:schemeClr val="lt1"/>
                          </a:solidFill>
                          <a:latin typeface="Arial"/>
                          <a:ea typeface="SimSun"/>
                        </a:defRPr>
                      </a:lvl4pPr>
                      <a:lvl5pPr marL="1828800" algn="l" defTabSz="914400" rtl="0" eaLnBrk="1" latinLnBrk="0" hangingPunct="1">
                        <a:defRPr sz="1800" b="1" kern="1200">
                          <a:solidFill>
                            <a:schemeClr val="lt1"/>
                          </a:solidFill>
                          <a:latin typeface="Arial"/>
                          <a:ea typeface="SimSun"/>
                        </a:defRPr>
                      </a:lvl5pPr>
                      <a:lvl6pPr marL="2286000" algn="l" defTabSz="914400" rtl="0" eaLnBrk="1" latinLnBrk="0" hangingPunct="1">
                        <a:defRPr sz="1800" b="1" kern="1200">
                          <a:solidFill>
                            <a:schemeClr val="lt1"/>
                          </a:solidFill>
                          <a:latin typeface="Arial"/>
                          <a:ea typeface="SimSun"/>
                        </a:defRPr>
                      </a:lvl6pPr>
                      <a:lvl7pPr marL="2743200" algn="l" defTabSz="914400" rtl="0" eaLnBrk="1" latinLnBrk="0" hangingPunct="1">
                        <a:defRPr sz="1800" b="1" kern="1200">
                          <a:solidFill>
                            <a:schemeClr val="lt1"/>
                          </a:solidFill>
                          <a:latin typeface="Arial"/>
                          <a:ea typeface="SimSun"/>
                        </a:defRPr>
                      </a:lvl7pPr>
                      <a:lvl8pPr marL="3200400" algn="l" defTabSz="914400" rtl="0" eaLnBrk="1" latinLnBrk="0" hangingPunct="1">
                        <a:defRPr sz="1800" b="1" kern="1200">
                          <a:solidFill>
                            <a:schemeClr val="lt1"/>
                          </a:solidFill>
                          <a:latin typeface="Arial"/>
                          <a:ea typeface="SimSun"/>
                        </a:defRPr>
                      </a:lvl8pPr>
                      <a:lvl9pPr marL="3657600" algn="l" defTabSz="914400" rtl="0" eaLnBrk="1" latinLnBrk="0" hangingPunct="1">
                        <a:defRPr sz="1800" b="1" kern="1200">
                          <a:solidFill>
                            <a:schemeClr val="lt1"/>
                          </a:solidFill>
                          <a:latin typeface="Arial"/>
                          <a:ea typeface="SimSun"/>
                        </a:defRPr>
                      </a:lvl9pPr>
                    </a:lstStyle>
                    <a:p>
                      <a:pPr algn="ctr">
                        <a:lnSpc>
                          <a:spcPct val="130000"/>
                        </a:lnSpc>
                      </a:pPr>
                      <a:r>
                        <a:rPr lang="en-US" sz="3000" noProof="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PHIẾU</a:t>
                      </a:r>
                      <a:r>
                        <a:rPr lang="en-US" sz="3000" baseline="0" noProof="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HỌC TẬP SỐ 2</a:t>
                      </a:r>
                    </a:p>
                    <a:p>
                      <a:pPr algn="ctr">
                        <a:lnSpc>
                          <a:spcPct val="130000"/>
                        </a:lnSpc>
                      </a:pPr>
                      <a:r>
                        <a:rPr lang="vi-VN" sz="1800" baseline="0" noProof="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Nhóm:                                                  Lớp:</a:t>
                      </a: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lumMod val="20000"/>
                        <a:lumOff val="8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65684">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3600" noProof="0" dirty="0">
                          <a:latin typeface="Times New Roman" panose="02020603050405020304" pitchFamily="18" charset="0"/>
                          <a:cs typeface="Times New Roman" panose="02020603050405020304" pitchFamily="18" charset="0"/>
                        </a:rPr>
                        <a:t>Câu</a:t>
                      </a:r>
                      <a:r>
                        <a:rPr lang="vi-VN" sz="3600" baseline="0" noProof="0" dirty="0">
                          <a:latin typeface="Times New Roman" panose="02020603050405020304" pitchFamily="18" charset="0"/>
                          <a:cs typeface="Times New Roman" panose="02020603050405020304" pitchFamily="18" charset="0"/>
                        </a:rPr>
                        <a:t> hỏi</a:t>
                      </a:r>
                      <a:endParaRPr lang="vi-VN" sz="36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lumMod val="20000"/>
                        <a:lumOff val="80000"/>
                      </a:srgbClr>
                    </a:solidFill>
                  </a:tcPr>
                </a:tc>
                <a:tc grid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3600" noProof="0" dirty="0">
                          <a:latin typeface="Times New Roman" panose="02020603050405020304" pitchFamily="18" charset="0"/>
                          <a:cs typeface="Times New Roman" panose="02020603050405020304" pitchFamily="18" charset="0"/>
                        </a:rPr>
                        <a:t>Trả lời</a:t>
                      </a: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lumMod val="20000"/>
                        <a:lumOff val="80000"/>
                      </a:srgbClr>
                    </a:solidFill>
                  </a:tcPr>
                </a:tc>
                <a:tc hMerge="1">
                  <a:txBody>
                    <a:bodyPr/>
                    <a:lstStyle/>
                    <a:p>
                      <a:endParaRPr lang="en-US"/>
                    </a:p>
                  </a:txBody>
                  <a:tcPr/>
                </a:tc>
                <a:extLst>
                  <a:ext uri="{0D108BD9-81ED-4DB2-BD59-A6C34878D82A}">
                    <a16:rowId xmlns:a16="http://schemas.microsoft.com/office/drawing/2014/main" val="10001"/>
                  </a:ext>
                </a:extLst>
              </a:tr>
              <a:tr h="917682">
                <a:tc row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30000"/>
                        </a:lnSpc>
                      </a:pPr>
                      <a:r>
                        <a:rPr lang="en-US" sz="3600" noProof="0" dirty="0">
                          <a:latin typeface="Times New Roman" panose="02020603050405020304" pitchFamily="18" charset="0"/>
                          <a:cs typeface="Times New Roman" panose="02020603050405020304" pitchFamily="18" charset="0"/>
                        </a:rPr>
                        <a:t>1. </a:t>
                      </a:r>
                      <a:r>
                        <a:rPr lang="vi-VN" sz="3600" noProof="0" dirty="0">
                          <a:latin typeface="Times New Roman" panose="02020603050405020304" pitchFamily="18" charset="0"/>
                          <a:cs typeface="Times New Roman" panose="02020603050405020304" pitchFamily="18" charset="0"/>
                        </a:rPr>
                        <a:t>Em hãy</a:t>
                      </a:r>
                      <a:r>
                        <a:rPr lang="vi-VN" sz="3600" baseline="0" noProof="0" dirty="0">
                          <a:latin typeface="Times New Roman" panose="02020603050405020304" pitchFamily="18" charset="0"/>
                          <a:cs typeface="Times New Roman" panose="02020603050405020304" pitchFamily="18" charset="0"/>
                        </a:rPr>
                        <a:t> phân biệt nấm túi và nấm đảm.</a:t>
                      </a:r>
                      <a:endParaRPr lang="vi-VN" sz="36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2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3600" noProof="0" dirty="0">
                          <a:solidFill>
                            <a:srgbClr val="002060"/>
                          </a:solidFill>
                          <a:latin typeface="Times New Roman" panose="02020603050405020304" pitchFamily="18" charset="0"/>
                          <a:cs typeface="Times New Roman" panose="02020603050405020304" pitchFamily="18" charset="0"/>
                        </a:rPr>
                        <a:t>Nấm túi</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2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3600" noProof="0" dirty="0">
                          <a:solidFill>
                            <a:srgbClr val="002060"/>
                          </a:solidFill>
                          <a:latin typeface="Times New Roman" panose="02020603050405020304" pitchFamily="18" charset="0"/>
                          <a:cs typeface="Times New Roman" panose="02020603050405020304" pitchFamily="18" charset="0"/>
                        </a:rPr>
                        <a:t>Nấm đảm</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20000"/>
                      </a:srgbClr>
                    </a:solidFill>
                  </a:tcPr>
                </a:tc>
                <a:extLst>
                  <a:ext uri="{0D108BD9-81ED-4DB2-BD59-A6C34878D82A}">
                    <a16:rowId xmlns:a16="http://schemas.microsoft.com/office/drawing/2014/main" val="10002"/>
                  </a:ext>
                </a:extLst>
              </a:tr>
              <a:tr h="918623">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en-US" sz="1800" noProof="0" dirty="0">
                          <a:latin typeface="Times New Roman" panose="02020603050405020304" pitchFamily="18" charset="0"/>
                          <a:cs typeface="Times New Roman" panose="02020603050405020304" pitchFamily="18" charset="0"/>
                        </a:rPr>
                        <a:t>?</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en-US" sz="1800" noProof="0" dirty="0">
                          <a:latin typeface="Times New Roman" panose="02020603050405020304" pitchFamily="18" charset="0"/>
                          <a:cs typeface="Times New Roman" panose="02020603050405020304" pitchFamily="18" charset="0"/>
                        </a:rPr>
                        <a:t>?</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BC73835E-3BFF-489D-A6B5-8AA230297FF8}"/>
              </a:ext>
            </a:extLst>
          </p:cNvPr>
          <p:cNvSpPr txBox="1"/>
          <p:nvPr/>
        </p:nvSpPr>
        <p:spPr>
          <a:xfrm>
            <a:off x="595366" y="10393"/>
            <a:ext cx="10707634" cy="1156727"/>
          </a:xfrm>
          <a:prstGeom prst="rect">
            <a:avLst/>
          </a:prstGeom>
          <a:noFill/>
        </p:spPr>
        <p:txBody>
          <a:bodyPr wrap="square" rtlCol="0">
            <a:spAutoFit/>
          </a:bodyPr>
          <a:lstStyle/>
          <a:p>
            <a:pPr algn="ctr" defTabSz="685800" eaLnBrk="0" fontAlgn="base" hangingPunct="0">
              <a:lnSpc>
                <a:spcPct val="130000"/>
              </a:lnSpc>
              <a:spcBef>
                <a:spcPct val="0"/>
              </a:spcBef>
              <a:spcAft>
                <a:spcPct val="0"/>
              </a:spcAft>
            </a:pPr>
            <a:r>
              <a:rPr lang="vi-VN" sz="2800" b="1" dirty="0">
                <a:gradFill>
                  <a:gsLst>
                    <a:gs pos="0">
                      <a:srgbClr val="E30000"/>
                    </a:gs>
                    <a:gs pos="100000">
                      <a:srgbClr val="760303"/>
                    </a:gs>
                  </a:gsLst>
                  <a:lin scaled="0"/>
                </a:gradFill>
                <a:latin typeface="Times New Roman" panose="02020603050405020304" pitchFamily="18" charset="0"/>
                <a:ea typeface="华康少女文字W5(P)" pitchFamily="82" charset="-122"/>
                <a:cs typeface="Times New Roman" panose="02020603050405020304" pitchFamily="18" charset="0"/>
              </a:rPr>
              <a:t>THẢO LUẬN NHÓM</a:t>
            </a:r>
          </a:p>
          <a:p>
            <a:pPr algn="ctr" defTabSz="685800" eaLnBrk="0" fontAlgn="base" hangingPunct="0">
              <a:lnSpc>
                <a:spcPct val="130000"/>
              </a:lnSpc>
              <a:spcBef>
                <a:spcPct val="0"/>
              </a:spcBef>
              <a:spcAft>
                <a:spcPct val="0"/>
              </a:spcAft>
            </a:pPr>
            <a:r>
              <a:rPr lang="vi-VN" sz="2800" dirty="0">
                <a:gradFill>
                  <a:gsLst>
                    <a:gs pos="0">
                      <a:srgbClr val="E30000"/>
                    </a:gs>
                    <a:gs pos="100000">
                      <a:srgbClr val="760303"/>
                    </a:gs>
                  </a:gsLst>
                  <a:lin scaled="0"/>
                </a:gradFill>
                <a:latin typeface="Times New Roman" panose="02020603050405020304" pitchFamily="18" charset="0"/>
                <a:ea typeface="华康少女文字W5(P)" pitchFamily="82" charset="-122"/>
                <a:cs typeface="Times New Roman" panose="02020603050405020304" pitchFamily="18" charset="0"/>
              </a:rPr>
              <a:t>Hoàn thành phiếu học tập dưới đây</a:t>
            </a: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a:t>
            </a:r>
          </a:p>
        </p:txBody>
      </p:sp>
    </p:spTree>
    <p:extLst>
      <p:ext uri="{BB962C8B-B14F-4D97-AF65-F5344CB8AC3E}">
        <p14:creationId xmlns:p14="http://schemas.microsoft.com/office/powerpoint/2010/main" val="264494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11D8FD3-32B0-4DBC-934F-D2F90D3E1118}"/>
              </a:ext>
            </a:extLst>
          </p:cNvPr>
          <p:cNvGraphicFramePr>
            <a:graphicFrameLocks noGrp="1"/>
          </p:cNvGraphicFramePr>
          <p:nvPr>
            <p:extLst>
              <p:ext uri="{D42A27DB-BD31-4B8C-83A1-F6EECF244321}">
                <p14:modId xmlns:p14="http://schemas.microsoft.com/office/powerpoint/2010/main" val="2135182323"/>
              </p:ext>
            </p:extLst>
          </p:nvPr>
        </p:nvGraphicFramePr>
        <p:xfrm>
          <a:off x="208504" y="292100"/>
          <a:ext cx="11754896" cy="6299198"/>
        </p:xfrm>
        <a:graphic>
          <a:graphicData uri="http://schemas.openxmlformats.org/drawingml/2006/table">
            <a:tbl>
              <a:tblPr firstRow="1" bandRow="1"/>
              <a:tblGrid>
                <a:gridCol w="3126517">
                  <a:extLst>
                    <a:ext uri="{9D8B030D-6E8A-4147-A177-3AD203B41FA5}">
                      <a16:colId xmlns:a16="http://schemas.microsoft.com/office/drawing/2014/main" val="20000"/>
                    </a:ext>
                  </a:extLst>
                </a:gridCol>
                <a:gridCol w="4606855">
                  <a:extLst>
                    <a:ext uri="{9D8B030D-6E8A-4147-A177-3AD203B41FA5}">
                      <a16:colId xmlns:a16="http://schemas.microsoft.com/office/drawing/2014/main" val="20001"/>
                    </a:ext>
                  </a:extLst>
                </a:gridCol>
                <a:gridCol w="4021524">
                  <a:extLst>
                    <a:ext uri="{9D8B030D-6E8A-4147-A177-3AD203B41FA5}">
                      <a16:colId xmlns:a16="http://schemas.microsoft.com/office/drawing/2014/main" val="20002"/>
                    </a:ext>
                  </a:extLst>
                </a:gridCol>
              </a:tblGrid>
              <a:tr h="963520">
                <a:tc gridSpan="3">
                  <a:txBody>
                    <a:bodyPr/>
                    <a:lstStyle>
                      <a:lvl1pPr marL="0" algn="l" defTabSz="914400" rtl="0" eaLnBrk="1" latinLnBrk="0" hangingPunct="1">
                        <a:defRPr sz="1800" b="1" kern="1200">
                          <a:solidFill>
                            <a:schemeClr val="lt1"/>
                          </a:solidFill>
                          <a:latin typeface="Arial"/>
                          <a:ea typeface="SimSun"/>
                        </a:defRPr>
                      </a:lvl1pPr>
                      <a:lvl2pPr marL="457200" algn="l" defTabSz="914400" rtl="0" eaLnBrk="1" latinLnBrk="0" hangingPunct="1">
                        <a:defRPr sz="1800" b="1" kern="1200">
                          <a:solidFill>
                            <a:schemeClr val="lt1"/>
                          </a:solidFill>
                          <a:latin typeface="Arial"/>
                          <a:ea typeface="SimSun"/>
                        </a:defRPr>
                      </a:lvl2pPr>
                      <a:lvl3pPr marL="914400" algn="l" defTabSz="914400" rtl="0" eaLnBrk="1" latinLnBrk="0" hangingPunct="1">
                        <a:defRPr sz="1800" b="1" kern="1200">
                          <a:solidFill>
                            <a:schemeClr val="lt1"/>
                          </a:solidFill>
                          <a:latin typeface="Arial"/>
                          <a:ea typeface="SimSun"/>
                        </a:defRPr>
                      </a:lvl3pPr>
                      <a:lvl4pPr marL="1371600" algn="l" defTabSz="914400" rtl="0" eaLnBrk="1" latinLnBrk="0" hangingPunct="1">
                        <a:defRPr sz="1800" b="1" kern="1200">
                          <a:solidFill>
                            <a:schemeClr val="lt1"/>
                          </a:solidFill>
                          <a:latin typeface="Arial"/>
                          <a:ea typeface="SimSun"/>
                        </a:defRPr>
                      </a:lvl4pPr>
                      <a:lvl5pPr marL="1828800" algn="l" defTabSz="914400" rtl="0" eaLnBrk="1" latinLnBrk="0" hangingPunct="1">
                        <a:defRPr sz="1800" b="1" kern="1200">
                          <a:solidFill>
                            <a:schemeClr val="lt1"/>
                          </a:solidFill>
                          <a:latin typeface="Arial"/>
                          <a:ea typeface="SimSun"/>
                        </a:defRPr>
                      </a:lvl5pPr>
                      <a:lvl6pPr marL="2286000" algn="l" defTabSz="914400" rtl="0" eaLnBrk="1" latinLnBrk="0" hangingPunct="1">
                        <a:defRPr sz="1800" b="1" kern="1200">
                          <a:solidFill>
                            <a:schemeClr val="lt1"/>
                          </a:solidFill>
                          <a:latin typeface="Arial"/>
                          <a:ea typeface="SimSun"/>
                        </a:defRPr>
                      </a:lvl6pPr>
                      <a:lvl7pPr marL="2743200" algn="l" defTabSz="914400" rtl="0" eaLnBrk="1" latinLnBrk="0" hangingPunct="1">
                        <a:defRPr sz="1800" b="1" kern="1200">
                          <a:solidFill>
                            <a:schemeClr val="lt1"/>
                          </a:solidFill>
                          <a:latin typeface="Arial"/>
                          <a:ea typeface="SimSun"/>
                        </a:defRPr>
                      </a:lvl7pPr>
                      <a:lvl8pPr marL="3200400" algn="l" defTabSz="914400" rtl="0" eaLnBrk="1" latinLnBrk="0" hangingPunct="1">
                        <a:defRPr sz="1800" b="1" kern="1200">
                          <a:solidFill>
                            <a:schemeClr val="lt1"/>
                          </a:solidFill>
                          <a:latin typeface="Arial"/>
                          <a:ea typeface="SimSun"/>
                        </a:defRPr>
                      </a:lvl8pPr>
                      <a:lvl9pPr marL="3657600" algn="l" defTabSz="914400" rtl="0" eaLnBrk="1" latinLnBrk="0" hangingPunct="1">
                        <a:defRPr sz="1800" b="1" kern="1200">
                          <a:solidFill>
                            <a:schemeClr val="lt1"/>
                          </a:solidFill>
                          <a:latin typeface="Arial"/>
                          <a:ea typeface="SimSun"/>
                        </a:defRPr>
                      </a:lvl9pPr>
                    </a:lstStyle>
                    <a:p>
                      <a:pPr algn="ctr">
                        <a:lnSpc>
                          <a:spcPct val="130000"/>
                        </a:lnSpc>
                      </a:pPr>
                      <a:r>
                        <a:rPr lang="en-US" sz="3200" noProof="0" dirty="0">
                          <a:solidFill>
                            <a:schemeClr val="accent6">
                              <a:lumMod val="75000"/>
                            </a:schemeClr>
                          </a:solidFill>
                          <a:latin typeface="Times New Roman" panose="02020603050405020304" pitchFamily="18" charset="0"/>
                          <a:cs typeface="Times New Roman" panose="02020603050405020304" pitchFamily="18" charset="0"/>
                        </a:rPr>
                        <a:t>PHIẾU</a:t>
                      </a:r>
                      <a:r>
                        <a:rPr lang="en-US" sz="3200" baseline="0" noProof="0" dirty="0">
                          <a:solidFill>
                            <a:schemeClr val="accent6">
                              <a:lumMod val="75000"/>
                            </a:schemeClr>
                          </a:solidFill>
                          <a:latin typeface="Times New Roman" panose="02020603050405020304" pitchFamily="18" charset="0"/>
                          <a:cs typeface="Times New Roman" panose="02020603050405020304" pitchFamily="18" charset="0"/>
                        </a:rPr>
                        <a:t> SỐ 2</a:t>
                      </a: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lumMod val="20000"/>
                        <a:lumOff val="8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63523">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3200" noProof="0" dirty="0">
                          <a:latin typeface="Times New Roman" panose="02020603050405020304" pitchFamily="18" charset="0"/>
                          <a:cs typeface="Times New Roman" panose="02020603050405020304" pitchFamily="18" charset="0"/>
                        </a:rPr>
                        <a:t>Câu</a:t>
                      </a:r>
                      <a:r>
                        <a:rPr lang="vi-VN" sz="3200" baseline="0" noProof="0" dirty="0">
                          <a:latin typeface="Times New Roman" panose="02020603050405020304" pitchFamily="18" charset="0"/>
                          <a:cs typeface="Times New Roman" panose="02020603050405020304" pitchFamily="18" charset="0"/>
                        </a:rPr>
                        <a:t> hỏi</a:t>
                      </a:r>
                      <a:endParaRPr lang="vi-VN" sz="32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grid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3200" noProof="0" dirty="0">
                          <a:latin typeface="Times New Roman" panose="02020603050405020304" pitchFamily="18" charset="0"/>
                          <a:cs typeface="Times New Roman" panose="02020603050405020304" pitchFamily="18" charset="0"/>
                        </a:rPr>
                        <a:t>Trả lời</a:t>
                      </a: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hMerge="1">
                  <a:txBody>
                    <a:bodyPr/>
                    <a:lstStyle/>
                    <a:p>
                      <a:endParaRPr lang="en-US"/>
                    </a:p>
                  </a:txBody>
                  <a:tcPr/>
                </a:tc>
                <a:extLst>
                  <a:ext uri="{0D108BD9-81ED-4DB2-BD59-A6C34878D82A}">
                    <a16:rowId xmlns:a16="http://schemas.microsoft.com/office/drawing/2014/main" val="10001"/>
                  </a:ext>
                </a:extLst>
              </a:tr>
              <a:tr h="963523">
                <a:tc row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30000"/>
                        </a:lnSpc>
                      </a:pPr>
                      <a:r>
                        <a:rPr lang="en-US" sz="3200" noProof="0" dirty="0">
                          <a:latin typeface="Times New Roman" panose="02020603050405020304" pitchFamily="18" charset="0"/>
                          <a:cs typeface="Times New Roman" panose="02020603050405020304" pitchFamily="18" charset="0"/>
                        </a:rPr>
                        <a:t>1. </a:t>
                      </a:r>
                      <a:r>
                        <a:rPr lang="vi-VN" sz="3200" noProof="0" dirty="0">
                          <a:latin typeface="Times New Roman" panose="02020603050405020304" pitchFamily="18" charset="0"/>
                          <a:cs typeface="Times New Roman" panose="02020603050405020304" pitchFamily="18" charset="0"/>
                        </a:rPr>
                        <a:t>Em hãy</a:t>
                      </a:r>
                      <a:r>
                        <a:rPr lang="vi-VN" sz="3200" baseline="0" noProof="0" dirty="0">
                          <a:latin typeface="Times New Roman" panose="02020603050405020304" pitchFamily="18" charset="0"/>
                          <a:cs typeface="Times New Roman" panose="02020603050405020304" pitchFamily="18" charset="0"/>
                        </a:rPr>
                        <a:t> phân biệt nấm túi và nấm đảm.</a:t>
                      </a:r>
                      <a:endParaRPr lang="vi-VN" sz="32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2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3200" noProof="0">
                          <a:solidFill>
                            <a:srgbClr val="002060"/>
                          </a:solidFill>
                          <a:latin typeface="Times New Roman" panose="02020603050405020304" pitchFamily="18" charset="0"/>
                          <a:cs typeface="Times New Roman" panose="02020603050405020304" pitchFamily="18" charset="0"/>
                        </a:rPr>
                        <a:t>Nấm túi</a:t>
                      </a:r>
                      <a:endParaRPr lang="vi-VN" sz="3200" noProof="0" dirty="0">
                        <a:solidFill>
                          <a:srgbClr val="002060"/>
                        </a:solidFill>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3200" noProof="0" dirty="0">
                          <a:solidFill>
                            <a:srgbClr val="002060"/>
                          </a:solidFill>
                          <a:latin typeface="Times New Roman" panose="02020603050405020304" pitchFamily="18" charset="0"/>
                          <a:cs typeface="Times New Roman" panose="02020603050405020304" pitchFamily="18" charset="0"/>
                        </a:rPr>
                        <a:t>Nấm đảm</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408632">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marL="342900" indent="-342900" algn="just">
                        <a:lnSpc>
                          <a:spcPct val="130000"/>
                        </a:lnSpc>
                        <a:buFont typeface="Wingdings" panose="05000000000000000000" pitchFamily="2" charset="2"/>
                        <a:buChar char="§"/>
                      </a:pPr>
                      <a:r>
                        <a:rPr lang="vi-VN" sz="3200" noProof="0" dirty="0" err="1">
                          <a:latin typeface="Times New Roman" panose="02020603050405020304" pitchFamily="18" charset="0"/>
                          <a:cs typeface="Times New Roman" panose="02020603050405020304" pitchFamily="18" charset="0"/>
                        </a:rPr>
                        <a:t>Nấm</a:t>
                      </a:r>
                      <a:r>
                        <a:rPr lang="vi-VN" sz="3200" noProof="0" dirty="0">
                          <a:latin typeface="Times New Roman" panose="02020603050405020304" pitchFamily="18" charset="0"/>
                          <a:cs typeface="Times New Roman" panose="02020603050405020304" pitchFamily="18" charset="0"/>
                        </a:rPr>
                        <a:t> </a:t>
                      </a:r>
                      <a:r>
                        <a:rPr lang="vi-VN" sz="3200" noProof="0" dirty="0" err="1">
                          <a:latin typeface="Times New Roman" panose="02020603050405020304" pitchFamily="18" charset="0"/>
                          <a:cs typeface="Times New Roman" panose="02020603050405020304" pitchFamily="18" charset="0"/>
                        </a:rPr>
                        <a:t>thể</a:t>
                      </a:r>
                      <a:r>
                        <a:rPr lang="vi-VN" sz="3200" baseline="0" noProof="0" dirty="0">
                          <a:latin typeface="Times New Roman" panose="02020603050405020304" pitchFamily="18" charset="0"/>
                          <a:cs typeface="Times New Roman" panose="02020603050405020304" pitchFamily="18" charset="0"/>
                        </a:rPr>
                        <a:t> </a:t>
                      </a:r>
                      <a:r>
                        <a:rPr lang="vi-VN" sz="3200" baseline="0" noProof="0" dirty="0" err="1">
                          <a:latin typeface="Times New Roman" panose="02020603050405020304" pitchFamily="18" charset="0"/>
                          <a:cs typeface="Times New Roman" panose="02020603050405020304" pitchFamily="18" charset="0"/>
                        </a:rPr>
                        <a:t>dạng</a:t>
                      </a:r>
                      <a:r>
                        <a:rPr lang="vi-VN" sz="3200" baseline="0" noProof="0" dirty="0">
                          <a:latin typeface="Times New Roman" panose="02020603050405020304" pitchFamily="18" charset="0"/>
                          <a:cs typeface="Times New Roman" panose="02020603050405020304" pitchFamily="18" charset="0"/>
                        </a:rPr>
                        <a:t> </a:t>
                      </a:r>
                      <a:r>
                        <a:rPr lang="vi-VN" sz="3200" baseline="0" noProof="0" dirty="0" err="1">
                          <a:latin typeface="Times New Roman" panose="02020603050405020304" pitchFamily="18" charset="0"/>
                          <a:cs typeface="Times New Roman" panose="02020603050405020304" pitchFamily="18" charset="0"/>
                        </a:rPr>
                        <a:t>hình</a:t>
                      </a:r>
                      <a:r>
                        <a:rPr lang="vi-VN" sz="3200" baseline="0" noProof="0" dirty="0">
                          <a:latin typeface="Times New Roman" panose="02020603050405020304" pitchFamily="18" charset="0"/>
                          <a:cs typeface="Times New Roman" panose="02020603050405020304" pitchFamily="18" charset="0"/>
                        </a:rPr>
                        <a:t> </a:t>
                      </a:r>
                      <a:r>
                        <a:rPr lang="vi-VN" sz="3200" baseline="0" noProof="0" dirty="0" err="1">
                          <a:latin typeface="Times New Roman" panose="02020603050405020304" pitchFamily="18" charset="0"/>
                          <a:cs typeface="Times New Roman" panose="02020603050405020304" pitchFamily="18" charset="0"/>
                        </a:rPr>
                        <a:t>túi</a:t>
                      </a:r>
                      <a:endParaRPr lang="vi-VN" sz="3200" baseline="0" noProof="0" dirty="0">
                        <a:latin typeface="Times New Roman" panose="02020603050405020304" pitchFamily="18" charset="0"/>
                        <a:cs typeface="Times New Roman" panose="02020603050405020304" pitchFamily="18" charset="0"/>
                      </a:endParaRPr>
                    </a:p>
                    <a:p>
                      <a:pPr marL="342900" indent="-342900" algn="just">
                        <a:lnSpc>
                          <a:spcPct val="130000"/>
                        </a:lnSpc>
                        <a:buFont typeface="Wingdings" panose="05000000000000000000" pitchFamily="2" charset="2"/>
                        <a:buChar char="§"/>
                      </a:pPr>
                      <a:r>
                        <a:rPr lang="vi-VN" sz="3200" noProof="0" dirty="0">
                          <a:latin typeface="Times New Roman" panose="02020603050405020304" pitchFamily="18" charset="0"/>
                          <a:cs typeface="Times New Roman" panose="02020603050405020304" pitchFamily="18" charset="0"/>
                        </a:rPr>
                        <a:t>Sinh </a:t>
                      </a:r>
                      <a:r>
                        <a:rPr lang="vi-VN" sz="3200" noProof="0" dirty="0" err="1">
                          <a:latin typeface="Times New Roman" panose="02020603050405020304" pitchFamily="18" charset="0"/>
                          <a:cs typeface="Times New Roman" panose="02020603050405020304" pitchFamily="18" charset="0"/>
                        </a:rPr>
                        <a:t>sản</a:t>
                      </a:r>
                      <a:r>
                        <a:rPr lang="vi-VN" sz="3200" baseline="0" noProof="0" dirty="0">
                          <a:latin typeface="Times New Roman" panose="02020603050405020304" pitchFamily="18" charset="0"/>
                          <a:cs typeface="Times New Roman" panose="02020603050405020304" pitchFamily="18" charset="0"/>
                        </a:rPr>
                        <a:t> </a:t>
                      </a:r>
                      <a:r>
                        <a:rPr lang="vi-VN" sz="3200" baseline="0" noProof="0" dirty="0" err="1">
                          <a:latin typeface="Times New Roman" panose="02020603050405020304" pitchFamily="18" charset="0"/>
                          <a:cs typeface="Times New Roman" panose="02020603050405020304" pitchFamily="18" charset="0"/>
                        </a:rPr>
                        <a:t>bằng</a:t>
                      </a:r>
                      <a:r>
                        <a:rPr lang="vi-VN" sz="3200" baseline="0" noProof="0" dirty="0">
                          <a:latin typeface="Times New Roman" panose="02020603050405020304" pitchFamily="18" charset="0"/>
                          <a:cs typeface="Times New Roman" panose="02020603050405020304" pitchFamily="18" charset="0"/>
                        </a:rPr>
                        <a:t> </a:t>
                      </a:r>
                      <a:r>
                        <a:rPr lang="vi-VN" sz="3200" baseline="0" noProof="0" dirty="0" err="1">
                          <a:latin typeface="Times New Roman" panose="02020603050405020304" pitchFamily="18" charset="0"/>
                          <a:cs typeface="Times New Roman" panose="02020603050405020304" pitchFamily="18" charset="0"/>
                        </a:rPr>
                        <a:t>bào</a:t>
                      </a:r>
                      <a:r>
                        <a:rPr lang="vi-VN" sz="3200" baseline="0" noProof="0" dirty="0">
                          <a:latin typeface="Times New Roman" panose="02020603050405020304" pitchFamily="18" charset="0"/>
                          <a:cs typeface="Times New Roman" panose="02020603050405020304" pitchFamily="18" charset="0"/>
                        </a:rPr>
                        <a:t> </a:t>
                      </a:r>
                      <a:r>
                        <a:rPr lang="vi-VN" sz="3200" baseline="0" noProof="0" dirty="0" err="1">
                          <a:latin typeface="Times New Roman" panose="02020603050405020304" pitchFamily="18" charset="0"/>
                          <a:cs typeface="Times New Roman" panose="02020603050405020304" pitchFamily="18" charset="0"/>
                        </a:rPr>
                        <a:t>tử</a:t>
                      </a:r>
                      <a:r>
                        <a:rPr lang="vi-VN" sz="3200" baseline="0" noProof="0" dirty="0">
                          <a:latin typeface="Times New Roman" panose="02020603050405020304" pitchFamily="18" charset="0"/>
                          <a:cs typeface="Times New Roman" panose="02020603050405020304" pitchFamily="18" charset="0"/>
                        </a:rPr>
                        <a:t> </a:t>
                      </a:r>
                      <a:r>
                        <a:rPr lang="vi-VN" sz="3200" baseline="0" noProof="0" dirty="0" err="1">
                          <a:latin typeface="Times New Roman" panose="02020603050405020304" pitchFamily="18" charset="0"/>
                          <a:cs typeface="Times New Roman" panose="02020603050405020304" pitchFamily="18" charset="0"/>
                        </a:rPr>
                        <a:t>túi</a:t>
                      </a:r>
                      <a:endParaRPr lang="vi-VN" sz="32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marL="0" indent="0" algn="just">
                        <a:lnSpc>
                          <a:spcPct val="130000"/>
                        </a:lnSpc>
                        <a:buFont typeface="Wingdings" panose="05000000000000000000" pitchFamily="2" charset="2"/>
                        <a:buChar char="§"/>
                      </a:pPr>
                      <a:r>
                        <a:rPr lang="en-US" sz="3200" noProof="0" dirty="0">
                          <a:latin typeface="Times New Roman" panose="02020603050405020304" pitchFamily="18" charset="0"/>
                          <a:cs typeface="Times New Roman" panose="02020603050405020304" pitchFamily="18" charset="0"/>
                        </a:rPr>
                        <a:t> </a:t>
                      </a:r>
                      <a:r>
                        <a:rPr lang="vi-VN" sz="3200" noProof="0" dirty="0" err="1">
                          <a:latin typeface="Times New Roman" panose="02020603050405020304" pitchFamily="18" charset="0"/>
                          <a:cs typeface="Times New Roman" panose="02020603050405020304" pitchFamily="18" charset="0"/>
                        </a:rPr>
                        <a:t>Nấm</a:t>
                      </a:r>
                      <a:r>
                        <a:rPr lang="vi-VN" sz="3200" noProof="0" dirty="0">
                          <a:latin typeface="Times New Roman" panose="02020603050405020304" pitchFamily="18" charset="0"/>
                          <a:cs typeface="Times New Roman" panose="02020603050405020304" pitchFamily="18" charset="0"/>
                        </a:rPr>
                        <a:t> thể</a:t>
                      </a:r>
                      <a:r>
                        <a:rPr lang="vi-VN" sz="3200" baseline="0" noProof="0" dirty="0">
                          <a:latin typeface="Times New Roman" panose="02020603050405020304" pitchFamily="18" charset="0"/>
                          <a:cs typeface="Times New Roman" panose="02020603050405020304" pitchFamily="18" charset="0"/>
                        </a:rPr>
                        <a:t> dạng hình mũ</a:t>
                      </a:r>
                    </a:p>
                    <a:p>
                      <a:pPr marL="0" indent="0" algn="just">
                        <a:lnSpc>
                          <a:spcPct val="130000"/>
                        </a:lnSpc>
                        <a:buFont typeface="Wingdings" panose="05000000000000000000" pitchFamily="2" charset="2"/>
                        <a:buChar char="§"/>
                      </a:pPr>
                      <a:r>
                        <a:rPr lang="en-US" sz="3200" noProof="0" dirty="0">
                          <a:latin typeface="Times New Roman" panose="02020603050405020304" pitchFamily="18" charset="0"/>
                          <a:cs typeface="Times New Roman" panose="02020603050405020304" pitchFamily="18" charset="0"/>
                        </a:rPr>
                        <a:t> </a:t>
                      </a:r>
                      <a:r>
                        <a:rPr lang="vi-VN" sz="3200" noProof="0" dirty="0">
                          <a:latin typeface="Times New Roman" panose="02020603050405020304" pitchFamily="18" charset="0"/>
                          <a:cs typeface="Times New Roman" panose="02020603050405020304" pitchFamily="18" charset="0"/>
                        </a:rPr>
                        <a:t>Sinh sản</a:t>
                      </a:r>
                      <a:r>
                        <a:rPr lang="vi-VN" sz="3200" baseline="0" noProof="0" dirty="0">
                          <a:latin typeface="Times New Roman" panose="02020603050405020304" pitchFamily="18" charset="0"/>
                          <a:cs typeface="Times New Roman" panose="02020603050405020304" pitchFamily="18" charset="0"/>
                        </a:rPr>
                        <a:t> bằng bào tử đảm</a:t>
                      </a:r>
                      <a:endParaRPr lang="vi-VN" sz="32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679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86F1BA-DF0B-425E-9154-EB0C0636CFC7}"/>
              </a:ext>
            </a:extLst>
          </p:cNvPr>
          <p:cNvPicPr>
            <a:picLocks noChangeAspect="1"/>
          </p:cNvPicPr>
          <p:nvPr/>
        </p:nvPicPr>
        <p:blipFill rotWithShape="1">
          <a:blip r:embed="rId2"/>
          <a:srcRect t="-3133"/>
          <a:stretch>
            <a:fillRect/>
          </a:stretch>
        </p:blipFill>
        <p:spPr>
          <a:xfrm>
            <a:off x="176726" y="71717"/>
            <a:ext cx="11507274" cy="3484283"/>
          </a:xfrm>
          <a:prstGeom prst="rect">
            <a:avLst/>
          </a:prstGeom>
        </p:spPr>
      </p:pic>
      <p:sp>
        <p:nvSpPr>
          <p:cNvPr id="3" name="Rounded Rectangle 15">
            <a:extLst>
              <a:ext uri="{FF2B5EF4-FFF2-40B4-BE49-F238E27FC236}">
                <a16:creationId xmlns:a16="http://schemas.microsoft.com/office/drawing/2014/main" id="{B2BA2B44-DAE0-4A43-8BDC-FB381AC713CB}"/>
              </a:ext>
            </a:extLst>
          </p:cNvPr>
          <p:cNvSpPr/>
          <p:nvPr/>
        </p:nvSpPr>
        <p:spPr>
          <a:xfrm>
            <a:off x="1930400" y="3429000"/>
            <a:ext cx="8509000" cy="965200"/>
          </a:xfrm>
          <a:prstGeom prst="roundRect">
            <a:avLst>
              <a:gd name="adj" fmla="val 50000"/>
            </a:avLst>
          </a:prstGeom>
          <a:gradFill>
            <a:gsLst>
              <a:gs pos="0">
                <a:srgbClr val="FFC000"/>
              </a:gs>
              <a:gs pos="34000">
                <a:srgbClr val="FFC000"/>
              </a:gs>
              <a:gs pos="66000">
                <a:srgbClr val="FFC000"/>
              </a:gs>
              <a:gs pos="97000">
                <a:srgbClr val="FFC000"/>
              </a:gs>
            </a:gsLst>
            <a:lin ang="2700000" scaled="1"/>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vi-VN" sz="2800" b="1" i="1" u="none" strike="noStrike" kern="0" cap="none" spc="0" normalizeH="0" baseline="0" noProof="0" dirty="0" err="1">
                <a:ln>
                  <a:noFill/>
                </a:ln>
                <a:effectLst/>
                <a:uLnTx/>
                <a:uFillTx/>
                <a:latin typeface="Times New Roman" panose="02020603050405020304" pitchFamily="18" charset="0"/>
                <a:ea typeface="SimSun"/>
                <a:cs typeface="+mn-cs"/>
              </a:rPr>
              <a:t>Cấu</a:t>
            </a:r>
            <a:r>
              <a:rPr kumimoji="0" lang="vi-VN" sz="2800" b="1" i="1" u="none" strike="noStrike" kern="0" cap="none" spc="0" normalizeH="0" baseline="0" noProof="0" dirty="0">
                <a:ln>
                  <a:noFill/>
                </a:ln>
                <a:effectLst/>
                <a:uLnTx/>
                <a:uFillTx/>
                <a:latin typeface="Times New Roman" panose="02020603050405020304" pitchFamily="18" charset="0"/>
                <a:ea typeface="SimSun"/>
                <a:cs typeface="+mn-cs"/>
              </a:rPr>
              <a:t> </a:t>
            </a:r>
            <a:r>
              <a:rPr kumimoji="0" lang="vi-VN" sz="2800" b="1" i="1" u="none" strike="noStrike" kern="0" cap="none" spc="0" normalizeH="0" baseline="0" noProof="0" dirty="0" err="1">
                <a:ln>
                  <a:noFill/>
                </a:ln>
                <a:effectLst/>
                <a:uLnTx/>
                <a:uFillTx/>
                <a:latin typeface="Times New Roman" panose="02020603050405020304" pitchFamily="18" charset="0"/>
                <a:ea typeface="SimSun"/>
                <a:cs typeface="+mn-cs"/>
              </a:rPr>
              <a:t>tạo</a:t>
            </a:r>
            <a:r>
              <a:rPr kumimoji="0" lang="vi-VN" sz="2800" b="1" i="1" u="none" strike="noStrike" kern="0" cap="none" spc="0" normalizeH="0" baseline="0" noProof="0" dirty="0">
                <a:ln>
                  <a:noFill/>
                </a:ln>
                <a:effectLst/>
                <a:uLnTx/>
                <a:uFillTx/>
                <a:latin typeface="Times New Roman" panose="02020603050405020304" pitchFamily="18" charset="0"/>
                <a:ea typeface="SimSun"/>
                <a:cs typeface="+mn-cs"/>
              </a:rPr>
              <a:t> </a:t>
            </a:r>
            <a:r>
              <a:rPr kumimoji="0" lang="vi-VN" sz="2800" b="1" i="1" u="none" strike="noStrike" kern="0" cap="none" spc="0" normalizeH="0" baseline="0" noProof="0" dirty="0" err="1">
                <a:ln>
                  <a:noFill/>
                </a:ln>
                <a:effectLst/>
                <a:uLnTx/>
                <a:uFillTx/>
                <a:latin typeface="Times New Roman" panose="02020603050405020304" pitchFamily="18" charset="0"/>
                <a:ea typeface="SimSun"/>
                <a:cs typeface="+mn-cs"/>
              </a:rPr>
              <a:t>nấm</a:t>
            </a:r>
            <a:r>
              <a:rPr kumimoji="0" lang="vi-VN" sz="2800" b="1" i="1" u="none" strike="noStrike" kern="0" cap="none" spc="0" normalizeH="0" baseline="0" noProof="0" dirty="0">
                <a:ln>
                  <a:noFill/>
                </a:ln>
                <a:effectLst/>
                <a:uLnTx/>
                <a:uFillTx/>
                <a:latin typeface="Times New Roman" panose="02020603050405020304" pitchFamily="18" charset="0"/>
                <a:ea typeface="SimSun"/>
                <a:cs typeface="+mn-cs"/>
              </a:rPr>
              <a:t> đơn </a:t>
            </a:r>
            <a:r>
              <a:rPr kumimoji="0" lang="vi-VN" sz="2800" b="1" i="1" u="none" strike="noStrike" kern="0" cap="none" spc="0" normalizeH="0" baseline="0" noProof="0" dirty="0" err="1">
                <a:ln>
                  <a:noFill/>
                </a:ln>
                <a:effectLst/>
                <a:uLnTx/>
                <a:uFillTx/>
                <a:latin typeface="Times New Roman" panose="02020603050405020304" pitchFamily="18" charset="0"/>
                <a:ea typeface="SimSun"/>
                <a:cs typeface="+mn-cs"/>
              </a:rPr>
              <a:t>bào</a:t>
            </a:r>
            <a:r>
              <a:rPr kumimoji="0" lang="vi-VN" sz="2800" b="1" i="1" u="none" strike="noStrike" kern="0" cap="none" spc="0" normalizeH="0" baseline="0" noProof="0" dirty="0">
                <a:ln>
                  <a:noFill/>
                </a:ln>
                <a:effectLst/>
                <a:uLnTx/>
                <a:uFillTx/>
                <a:latin typeface="Times New Roman" panose="02020603050405020304" pitchFamily="18" charset="0"/>
                <a:ea typeface="SimSun"/>
                <a:cs typeface="+mn-cs"/>
              </a:rPr>
              <a:t> </a:t>
            </a:r>
            <a:r>
              <a:rPr kumimoji="0" lang="vi-VN" sz="2800" b="1" i="1" u="none" strike="noStrike" kern="0" cap="none" spc="0" normalizeH="0" baseline="0" noProof="0" dirty="0" err="1">
                <a:ln>
                  <a:noFill/>
                </a:ln>
                <a:effectLst/>
                <a:uLnTx/>
                <a:uFillTx/>
                <a:latin typeface="Times New Roman" panose="02020603050405020304" pitchFamily="18" charset="0"/>
                <a:ea typeface="SimSun"/>
                <a:cs typeface="+mn-cs"/>
              </a:rPr>
              <a:t>và</a:t>
            </a:r>
            <a:r>
              <a:rPr kumimoji="0" lang="vi-VN" sz="2800" b="1" i="1" u="none" strike="noStrike" kern="0" cap="none" spc="0" normalizeH="0" baseline="0" noProof="0" dirty="0">
                <a:ln>
                  <a:noFill/>
                </a:ln>
                <a:effectLst/>
                <a:uLnTx/>
                <a:uFillTx/>
                <a:latin typeface="Times New Roman" panose="02020603050405020304" pitchFamily="18" charset="0"/>
                <a:ea typeface="SimSun"/>
                <a:cs typeface="+mn-cs"/>
              </a:rPr>
              <a:t> </a:t>
            </a:r>
            <a:r>
              <a:rPr kumimoji="0" lang="vi-VN" sz="2800" b="1" i="1" u="none" strike="noStrike" kern="0" cap="none" spc="0" normalizeH="0" baseline="0" noProof="0" dirty="0" err="1">
                <a:ln>
                  <a:noFill/>
                </a:ln>
                <a:effectLst/>
                <a:uLnTx/>
                <a:uFillTx/>
                <a:latin typeface="Times New Roman" panose="02020603050405020304" pitchFamily="18" charset="0"/>
                <a:ea typeface="SimSun"/>
                <a:cs typeface="+mn-cs"/>
              </a:rPr>
              <a:t>nấm</a:t>
            </a:r>
            <a:r>
              <a:rPr kumimoji="0" lang="vi-VN" sz="2800" b="1" i="1" u="none" strike="noStrike" kern="0" cap="none" spc="0" normalizeH="0" baseline="0" noProof="0" dirty="0">
                <a:ln>
                  <a:noFill/>
                </a:ln>
                <a:effectLst/>
                <a:uLnTx/>
                <a:uFillTx/>
                <a:latin typeface="Times New Roman" panose="02020603050405020304" pitchFamily="18" charset="0"/>
                <a:ea typeface="SimSun"/>
                <a:cs typeface="+mn-cs"/>
              </a:rPr>
              <a:t> đa </a:t>
            </a:r>
            <a:r>
              <a:rPr kumimoji="0" lang="vi-VN" sz="2800" b="1" i="1" u="none" strike="noStrike" kern="0" cap="none" spc="0" normalizeH="0" baseline="0" noProof="0" dirty="0" err="1">
                <a:ln>
                  <a:noFill/>
                </a:ln>
                <a:effectLst/>
                <a:uLnTx/>
                <a:uFillTx/>
                <a:latin typeface="Times New Roman" panose="02020603050405020304" pitchFamily="18" charset="0"/>
                <a:ea typeface="SimSun"/>
                <a:cs typeface="+mn-cs"/>
              </a:rPr>
              <a:t>bào</a:t>
            </a:r>
            <a:endParaRPr kumimoji="0" lang="vi-VN" sz="2800" b="1" i="1" u="none" strike="noStrike" kern="0" cap="none" spc="0" normalizeH="0" baseline="0" noProof="0" dirty="0">
              <a:ln>
                <a:noFill/>
              </a:ln>
              <a:effectLst/>
              <a:uLnTx/>
              <a:uFillTx/>
              <a:latin typeface="Times New Roman" panose="02020603050405020304" pitchFamily="18" charset="0"/>
              <a:ea typeface="SimSun"/>
              <a:cs typeface="+mn-cs"/>
            </a:endParaRPr>
          </a:p>
        </p:txBody>
      </p:sp>
      <p:sp>
        <p:nvSpPr>
          <p:cNvPr id="8" name="TextBox 7">
            <a:extLst>
              <a:ext uri="{FF2B5EF4-FFF2-40B4-BE49-F238E27FC236}">
                <a16:creationId xmlns:a16="http://schemas.microsoft.com/office/drawing/2014/main" id="{5E4711D7-2BBA-443E-815A-9D560FE1932F}"/>
              </a:ext>
            </a:extLst>
          </p:cNvPr>
          <p:cNvSpPr txBox="1"/>
          <p:nvPr/>
        </p:nvSpPr>
        <p:spPr>
          <a:xfrm>
            <a:off x="176726" y="4889500"/>
            <a:ext cx="11621574" cy="1384995"/>
          </a:xfrm>
          <a:prstGeom prst="rect">
            <a:avLst/>
          </a:prstGeom>
          <a:noFill/>
        </p:spPr>
        <p:txBody>
          <a:bodyPr wrap="square" rtlCol="0">
            <a:spAutoFit/>
          </a:bodyPr>
          <a:lstStyle/>
          <a:p>
            <a:pPr marL="514350" indent="-514350">
              <a:buAutoNum type="arabicPeriod"/>
            </a:pP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nấm</a:t>
            </a:r>
            <a:r>
              <a:rPr lang="en-US" sz="2800" dirty="0">
                <a:latin typeface="Times New Roman" panose="02020603050405020304" pitchFamily="18" charset="0"/>
                <a:cs typeface="Times New Roman" panose="02020603050405020304" pitchFamily="18" charset="0"/>
              </a:rPr>
              <a:t> men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nấm</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657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86F1BA-DF0B-425E-9154-EB0C0636CFC7}"/>
              </a:ext>
            </a:extLst>
          </p:cNvPr>
          <p:cNvPicPr>
            <a:picLocks noChangeAspect="1"/>
          </p:cNvPicPr>
          <p:nvPr/>
        </p:nvPicPr>
        <p:blipFill rotWithShape="1">
          <a:blip r:embed="rId2"/>
          <a:srcRect t="-3133"/>
          <a:stretch>
            <a:fillRect/>
          </a:stretch>
        </p:blipFill>
        <p:spPr>
          <a:xfrm>
            <a:off x="176726" y="71717"/>
            <a:ext cx="11507274" cy="3484283"/>
          </a:xfrm>
          <a:prstGeom prst="rect">
            <a:avLst/>
          </a:prstGeom>
        </p:spPr>
      </p:pic>
      <p:sp>
        <p:nvSpPr>
          <p:cNvPr id="3" name="Rounded Rectangle 15">
            <a:extLst>
              <a:ext uri="{FF2B5EF4-FFF2-40B4-BE49-F238E27FC236}">
                <a16:creationId xmlns:a16="http://schemas.microsoft.com/office/drawing/2014/main" id="{B2BA2B44-DAE0-4A43-8BDC-FB381AC713CB}"/>
              </a:ext>
            </a:extLst>
          </p:cNvPr>
          <p:cNvSpPr/>
          <p:nvPr/>
        </p:nvSpPr>
        <p:spPr>
          <a:xfrm>
            <a:off x="3183928" y="3581400"/>
            <a:ext cx="6341072" cy="965200"/>
          </a:xfrm>
          <a:prstGeom prst="roundRect">
            <a:avLst>
              <a:gd name="adj" fmla="val 50000"/>
            </a:avLst>
          </a:prstGeom>
          <a:gradFill>
            <a:gsLst>
              <a:gs pos="0">
                <a:srgbClr val="FFC000"/>
              </a:gs>
              <a:gs pos="34000">
                <a:srgbClr val="FFC000"/>
              </a:gs>
              <a:gs pos="66000">
                <a:srgbClr val="FFC000"/>
              </a:gs>
              <a:gs pos="97000">
                <a:srgbClr val="FFC000"/>
              </a:gs>
            </a:gsLst>
            <a:lin ang="2700000" scaled="1"/>
          </a:gra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vi-VN" sz="2800" b="1" i="1" u="none" strike="noStrike" kern="0" cap="none" spc="0" normalizeH="0" baseline="0" noProof="0" dirty="0" err="1">
                <a:ln>
                  <a:noFill/>
                </a:ln>
                <a:effectLst/>
                <a:uLnTx/>
                <a:uFillTx/>
                <a:latin typeface="+mj-lt"/>
                <a:ea typeface="SimSun"/>
                <a:cs typeface="+mn-cs"/>
              </a:rPr>
              <a:t>Cấu</a:t>
            </a:r>
            <a:r>
              <a:rPr kumimoji="0" lang="vi-VN" sz="2800" b="1" i="1" u="none" strike="noStrike" kern="0" cap="none" spc="0" normalizeH="0" baseline="0" noProof="0" dirty="0">
                <a:ln>
                  <a:noFill/>
                </a:ln>
                <a:effectLst/>
                <a:uLnTx/>
                <a:uFillTx/>
                <a:latin typeface="+mj-lt"/>
                <a:ea typeface="SimSun"/>
                <a:cs typeface="+mn-cs"/>
              </a:rPr>
              <a:t> </a:t>
            </a:r>
            <a:r>
              <a:rPr kumimoji="0" lang="vi-VN" sz="2800" b="1" i="1" u="none" strike="noStrike" kern="0" cap="none" spc="0" normalizeH="0" baseline="0" noProof="0" dirty="0" err="1">
                <a:ln>
                  <a:noFill/>
                </a:ln>
                <a:effectLst/>
                <a:uLnTx/>
                <a:uFillTx/>
                <a:latin typeface="+mj-lt"/>
                <a:ea typeface="SimSun"/>
                <a:cs typeface="+mn-cs"/>
              </a:rPr>
              <a:t>tạo</a:t>
            </a:r>
            <a:r>
              <a:rPr kumimoji="0" lang="vi-VN" sz="2800" b="1" i="1" u="none" strike="noStrike" kern="0" cap="none" spc="0" normalizeH="0" baseline="0" noProof="0" dirty="0">
                <a:ln>
                  <a:noFill/>
                </a:ln>
                <a:effectLst/>
                <a:uLnTx/>
                <a:uFillTx/>
                <a:latin typeface="+mj-lt"/>
                <a:ea typeface="SimSun"/>
                <a:cs typeface="+mn-cs"/>
              </a:rPr>
              <a:t> </a:t>
            </a:r>
            <a:r>
              <a:rPr kumimoji="0" lang="vi-VN" sz="2800" b="1" i="1" u="none" strike="noStrike" kern="0" cap="none" spc="0" normalizeH="0" baseline="0" noProof="0" dirty="0" err="1">
                <a:ln>
                  <a:noFill/>
                </a:ln>
                <a:effectLst/>
                <a:uLnTx/>
                <a:uFillTx/>
                <a:latin typeface="+mj-lt"/>
                <a:ea typeface="SimSun"/>
                <a:cs typeface="+mn-cs"/>
              </a:rPr>
              <a:t>nấm</a:t>
            </a:r>
            <a:r>
              <a:rPr kumimoji="0" lang="vi-VN" sz="2800" b="1" i="1" u="none" strike="noStrike" kern="0" cap="none" spc="0" normalizeH="0" baseline="0" noProof="0" dirty="0">
                <a:ln>
                  <a:noFill/>
                </a:ln>
                <a:effectLst/>
                <a:uLnTx/>
                <a:uFillTx/>
                <a:latin typeface="+mj-lt"/>
                <a:ea typeface="SimSun"/>
                <a:cs typeface="+mn-cs"/>
              </a:rPr>
              <a:t> đơn </a:t>
            </a:r>
            <a:r>
              <a:rPr kumimoji="0" lang="vi-VN" sz="2800" b="1" i="1" u="none" strike="noStrike" kern="0" cap="none" spc="0" normalizeH="0" baseline="0" noProof="0" dirty="0" err="1">
                <a:ln>
                  <a:noFill/>
                </a:ln>
                <a:effectLst/>
                <a:uLnTx/>
                <a:uFillTx/>
                <a:latin typeface="+mj-lt"/>
                <a:ea typeface="SimSun"/>
                <a:cs typeface="+mn-cs"/>
              </a:rPr>
              <a:t>bào</a:t>
            </a:r>
            <a:r>
              <a:rPr kumimoji="0" lang="vi-VN" sz="2800" b="1" i="1" u="none" strike="noStrike" kern="0" cap="none" spc="0" normalizeH="0" baseline="0" noProof="0" dirty="0">
                <a:ln>
                  <a:noFill/>
                </a:ln>
                <a:effectLst/>
                <a:uLnTx/>
                <a:uFillTx/>
                <a:latin typeface="+mj-lt"/>
                <a:ea typeface="SimSun"/>
                <a:cs typeface="+mn-cs"/>
              </a:rPr>
              <a:t> </a:t>
            </a:r>
            <a:r>
              <a:rPr kumimoji="0" lang="vi-VN" sz="2800" b="1" i="1" u="none" strike="noStrike" kern="0" cap="none" spc="0" normalizeH="0" baseline="0" noProof="0" dirty="0" err="1">
                <a:ln>
                  <a:noFill/>
                </a:ln>
                <a:effectLst/>
                <a:uLnTx/>
                <a:uFillTx/>
                <a:latin typeface="+mj-lt"/>
                <a:ea typeface="SimSun"/>
                <a:cs typeface="+mn-cs"/>
              </a:rPr>
              <a:t>và</a:t>
            </a:r>
            <a:r>
              <a:rPr kumimoji="0" lang="vi-VN" sz="2800" b="1" i="1" u="none" strike="noStrike" kern="0" cap="none" spc="0" normalizeH="0" baseline="0" noProof="0" dirty="0">
                <a:ln>
                  <a:noFill/>
                </a:ln>
                <a:effectLst/>
                <a:uLnTx/>
                <a:uFillTx/>
                <a:latin typeface="+mj-lt"/>
                <a:ea typeface="SimSun"/>
                <a:cs typeface="+mn-cs"/>
              </a:rPr>
              <a:t> </a:t>
            </a:r>
            <a:r>
              <a:rPr kumimoji="0" lang="vi-VN" sz="2800" b="1" i="1" u="none" strike="noStrike" kern="0" cap="none" spc="0" normalizeH="0" baseline="0" noProof="0" dirty="0" err="1">
                <a:ln>
                  <a:noFill/>
                </a:ln>
                <a:effectLst/>
                <a:uLnTx/>
                <a:uFillTx/>
                <a:latin typeface="+mj-lt"/>
                <a:ea typeface="SimSun"/>
                <a:cs typeface="+mn-cs"/>
              </a:rPr>
              <a:t>nấm</a:t>
            </a:r>
            <a:r>
              <a:rPr kumimoji="0" lang="vi-VN" sz="2800" b="1" i="1" u="none" strike="noStrike" kern="0" cap="none" spc="0" normalizeH="0" baseline="0" noProof="0" dirty="0">
                <a:ln>
                  <a:noFill/>
                </a:ln>
                <a:effectLst/>
                <a:uLnTx/>
                <a:uFillTx/>
                <a:latin typeface="+mj-lt"/>
                <a:ea typeface="SimSun"/>
                <a:cs typeface="+mn-cs"/>
              </a:rPr>
              <a:t> đa </a:t>
            </a:r>
            <a:r>
              <a:rPr kumimoji="0" lang="vi-VN" sz="2800" b="1" i="1" u="none" strike="noStrike" kern="0" cap="none" spc="0" normalizeH="0" baseline="0" noProof="0" dirty="0" err="1">
                <a:ln>
                  <a:noFill/>
                </a:ln>
                <a:effectLst/>
                <a:uLnTx/>
                <a:uFillTx/>
                <a:latin typeface="+mj-lt"/>
                <a:ea typeface="SimSun"/>
                <a:cs typeface="+mn-cs"/>
              </a:rPr>
              <a:t>bào</a:t>
            </a:r>
            <a:endParaRPr kumimoji="0" lang="vi-VN" sz="2800" b="1" i="1" u="none" strike="noStrike" kern="0" cap="none" spc="0" normalizeH="0" baseline="0" noProof="0" dirty="0">
              <a:ln>
                <a:noFill/>
              </a:ln>
              <a:effectLst/>
              <a:uLnTx/>
              <a:uFillTx/>
              <a:latin typeface="+mj-lt"/>
              <a:ea typeface="SimSun"/>
              <a:cs typeface="+mn-cs"/>
            </a:endParaRPr>
          </a:p>
        </p:txBody>
      </p:sp>
      <p:sp>
        <p:nvSpPr>
          <p:cNvPr id="4" name="Rectangle 3">
            <a:extLst>
              <a:ext uri="{FF2B5EF4-FFF2-40B4-BE49-F238E27FC236}">
                <a16:creationId xmlns:a16="http://schemas.microsoft.com/office/drawing/2014/main" id="{55ABC21B-DFFC-4D6D-9D08-F41ED6855394}"/>
              </a:ext>
            </a:extLst>
          </p:cNvPr>
          <p:cNvSpPr/>
          <p:nvPr/>
        </p:nvSpPr>
        <p:spPr>
          <a:xfrm>
            <a:off x="185690" y="4660900"/>
            <a:ext cx="11688809" cy="1955800"/>
          </a:xfrm>
          <a:prstGeom prst="rect">
            <a:avLst/>
          </a:prstGeom>
          <a:noFill/>
          <a:ln w="12700" cap="flat" cmpd="sng" algn="ctr">
            <a:noFill/>
            <a:prstDash val="solid"/>
            <a:miter lim="800000"/>
          </a:ln>
          <a:effectLst/>
        </p:spPr>
        <p:txBody>
          <a:bodyPr rtlCol="0" anchor="ctr"/>
          <a:lstStyle/>
          <a:p>
            <a:pPr marL="0" marR="0" lvl="2" indent="179705" defTabSz="685800" eaLnBrk="0" fontAlgn="base" latinLnBrk="0" hangingPunct="0">
              <a:lnSpc>
                <a:spcPct val="130000"/>
              </a:lnSpc>
              <a:spcBef>
                <a:spcPct val="0"/>
              </a:spcBef>
              <a:spcAft>
                <a:spcPct val="0"/>
              </a:spcAft>
              <a:buClrTx/>
              <a:buSzTx/>
              <a:buFont typeface="+mj-lt"/>
              <a:buAutoNum type="arabicPeriod"/>
              <a:tabLst>
                <a:tab pos="8615045" algn="l"/>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 </a:t>
            </a: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Nấm men có cơ thể chỉ gồm 1 tế bào nên gọi là nấm đơn bào; các loại nấm còn lại có hệ sợi nấm cấu tạo từ nhiều tế bào được gọi là nấm đa bào.</a:t>
            </a:r>
          </a:p>
          <a:p>
            <a:pPr marL="0" marR="0" lvl="2" indent="179705" defTabSz="685800" eaLnBrk="0" fontAlgn="base" latinLnBrk="0" hangingPunct="0">
              <a:lnSpc>
                <a:spcPct val="130000"/>
              </a:lnSpc>
              <a:spcBef>
                <a:spcPct val="0"/>
              </a:spcBef>
              <a:spcAft>
                <a:spcPct val="0"/>
              </a:spcAft>
              <a:buClrTx/>
              <a:buSzTx/>
              <a:buFont typeface="+mj-lt"/>
              <a:buAutoNum type="arabicPeriod"/>
              <a:tabLst>
                <a:tab pos="8615045" algn="l"/>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 </a:t>
            </a: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Nấm đơn bào chỉ có 1 tế bào. Nấm đa bào có hệ sợi nấm đa bào.</a:t>
            </a:r>
          </a:p>
        </p:txBody>
      </p:sp>
    </p:spTree>
    <p:extLst>
      <p:ext uri="{BB962C8B-B14F-4D97-AF65-F5344CB8AC3E}">
        <p14:creationId xmlns:p14="http://schemas.microsoft.com/office/powerpoint/2010/main" val="427384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B0EA7-966C-489D-8F0E-9DEC6980EB8F}"/>
              </a:ext>
            </a:extLst>
          </p:cNvPr>
          <p:cNvSpPr txBox="1"/>
          <p:nvPr/>
        </p:nvSpPr>
        <p:spPr>
          <a:xfrm>
            <a:off x="241300" y="177370"/>
            <a:ext cx="11823700" cy="496867"/>
          </a:xfrm>
          <a:prstGeom prst="rect">
            <a:avLst/>
          </a:prstGeom>
          <a:noFill/>
        </p:spPr>
        <p:txBody>
          <a:bodyPr wrap="square" rtlCol="0">
            <a:spAutoFit/>
          </a:bodyPr>
          <a:lstStyle/>
          <a:p>
            <a:pPr algn="just" defTabSz="685800" eaLnBrk="0" fontAlgn="base" hangingPunct="0">
              <a:lnSpc>
                <a:spcPct val="120000"/>
              </a:lnSpc>
              <a:spcBef>
                <a:spcPct val="0"/>
              </a:spcBef>
              <a:spcAft>
                <a:spcPct val="0"/>
              </a:spcAft>
            </a:pPr>
            <a:r>
              <a:rPr lang="vi-VN" sz="2400" b="1" dirty="0">
                <a:solidFill>
                  <a:srgbClr val="000000"/>
                </a:solidFill>
                <a:latin typeface="Times New Roman" panose="02020603050405020304" pitchFamily="18" charset="0"/>
                <a:ea typeface="华康少女文字W5(P)" pitchFamily="82" charset="-122"/>
                <a:cs typeface="Times New Roman" panose="02020603050405020304" pitchFamily="18" charset="0"/>
              </a:rPr>
              <a:t>Em hãy xác định môi trường sống của một số nấm bằng cách hoàn thành theo mẫu</a:t>
            </a:r>
            <a:r>
              <a:rPr lang="en-US" sz="2400" b="1" dirty="0">
                <a:solidFill>
                  <a:srgbClr val="000000"/>
                </a:solidFill>
                <a:latin typeface="Times New Roman" panose="02020603050405020304" pitchFamily="18" charset="0"/>
                <a:ea typeface="华康少女文字W5(P)" pitchFamily="82" charset="-122"/>
                <a:cs typeface="Times New Roman" panose="02020603050405020304" pitchFamily="18" charset="0"/>
              </a:rPr>
              <a:t>:</a:t>
            </a:r>
          </a:p>
        </p:txBody>
      </p:sp>
      <p:graphicFrame>
        <p:nvGraphicFramePr>
          <p:cNvPr id="3" name="Table 2">
            <a:extLst>
              <a:ext uri="{FF2B5EF4-FFF2-40B4-BE49-F238E27FC236}">
                <a16:creationId xmlns:a16="http://schemas.microsoft.com/office/drawing/2014/main" id="{94EB15FD-C83A-4E56-8541-5DBBE710D5E1}"/>
              </a:ext>
            </a:extLst>
          </p:cNvPr>
          <p:cNvGraphicFramePr>
            <a:graphicFrameLocks noGrp="1"/>
          </p:cNvGraphicFramePr>
          <p:nvPr>
            <p:extLst>
              <p:ext uri="{D42A27DB-BD31-4B8C-83A1-F6EECF244321}">
                <p14:modId xmlns:p14="http://schemas.microsoft.com/office/powerpoint/2010/main" val="1041483272"/>
              </p:ext>
            </p:extLst>
          </p:nvPr>
        </p:nvGraphicFramePr>
        <p:xfrm>
          <a:off x="1406129" y="711199"/>
          <a:ext cx="3903074" cy="376227"/>
        </p:xfrm>
        <a:graphic>
          <a:graphicData uri="http://schemas.openxmlformats.org/drawingml/2006/table">
            <a:tbl>
              <a:tblPr firstRow="1" bandRow="1"/>
              <a:tblGrid>
                <a:gridCol w="1951537">
                  <a:extLst>
                    <a:ext uri="{9D8B030D-6E8A-4147-A177-3AD203B41FA5}">
                      <a16:colId xmlns:a16="http://schemas.microsoft.com/office/drawing/2014/main" val="20000"/>
                    </a:ext>
                  </a:extLst>
                </a:gridCol>
                <a:gridCol w="1951537">
                  <a:extLst>
                    <a:ext uri="{9D8B030D-6E8A-4147-A177-3AD203B41FA5}">
                      <a16:colId xmlns:a16="http://schemas.microsoft.com/office/drawing/2014/main" val="20001"/>
                    </a:ext>
                  </a:extLst>
                </a:gridCol>
              </a:tblGrid>
              <a:tr h="376227">
                <a:tc>
                  <a:txBody>
                    <a:bodyPr/>
                    <a:lstStyle>
                      <a:lvl1pPr marL="0" algn="l" defTabSz="914400" rtl="0" eaLnBrk="1" latinLnBrk="0" hangingPunct="1">
                        <a:defRPr sz="1800" b="1" kern="1200">
                          <a:solidFill>
                            <a:schemeClr val="lt1"/>
                          </a:solidFill>
                          <a:latin typeface="Arial"/>
                          <a:ea typeface="SimSun"/>
                        </a:defRPr>
                      </a:lvl1pPr>
                      <a:lvl2pPr marL="457200" algn="l" defTabSz="914400" rtl="0" eaLnBrk="1" latinLnBrk="0" hangingPunct="1">
                        <a:defRPr sz="1800" b="1" kern="1200">
                          <a:solidFill>
                            <a:schemeClr val="lt1"/>
                          </a:solidFill>
                          <a:latin typeface="Arial"/>
                          <a:ea typeface="SimSun"/>
                        </a:defRPr>
                      </a:lvl2pPr>
                      <a:lvl3pPr marL="914400" algn="l" defTabSz="914400" rtl="0" eaLnBrk="1" latinLnBrk="0" hangingPunct="1">
                        <a:defRPr sz="1800" b="1" kern="1200">
                          <a:solidFill>
                            <a:schemeClr val="lt1"/>
                          </a:solidFill>
                          <a:latin typeface="Arial"/>
                          <a:ea typeface="SimSun"/>
                        </a:defRPr>
                      </a:lvl3pPr>
                      <a:lvl4pPr marL="1371600" algn="l" defTabSz="914400" rtl="0" eaLnBrk="1" latinLnBrk="0" hangingPunct="1">
                        <a:defRPr sz="1800" b="1" kern="1200">
                          <a:solidFill>
                            <a:schemeClr val="lt1"/>
                          </a:solidFill>
                          <a:latin typeface="Arial"/>
                          <a:ea typeface="SimSun"/>
                        </a:defRPr>
                      </a:lvl4pPr>
                      <a:lvl5pPr marL="1828800" algn="l" defTabSz="914400" rtl="0" eaLnBrk="1" latinLnBrk="0" hangingPunct="1">
                        <a:defRPr sz="1800" b="1" kern="1200">
                          <a:solidFill>
                            <a:schemeClr val="lt1"/>
                          </a:solidFill>
                          <a:latin typeface="Arial"/>
                          <a:ea typeface="SimSun"/>
                        </a:defRPr>
                      </a:lvl5pPr>
                      <a:lvl6pPr marL="2286000" algn="l" defTabSz="914400" rtl="0" eaLnBrk="1" latinLnBrk="0" hangingPunct="1">
                        <a:defRPr sz="1800" b="1" kern="1200">
                          <a:solidFill>
                            <a:schemeClr val="lt1"/>
                          </a:solidFill>
                          <a:latin typeface="Arial"/>
                          <a:ea typeface="SimSun"/>
                        </a:defRPr>
                      </a:lvl6pPr>
                      <a:lvl7pPr marL="2743200" algn="l" defTabSz="914400" rtl="0" eaLnBrk="1" latinLnBrk="0" hangingPunct="1">
                        <a:defRPr sz="1800" b="1" kern="1200">
                          <a:solidFill>
                            <a:schemeClr val="lt1"/>
                          </a:solidFill>
                          <a:latin typeface="Arial"/>
                          <a:ea typeface="SimSun"/>
                        </a:defRPr>
                      </a:lvl7pPr>
                      <a:lvl8pPr marL="3200400" algn="l" defTabSz="914400" rtl="0" eaLnBrk="1" latinLnBrk="0" hangingPunct="1">
                        <a:defRPr sz="1800" b="1" kern="1200">
                          <a:solidFill>
                            <a:schemeClr val="lt1"/>
                          </a:solidFill>
                          <a:latin typeface="Arial"/>
                          <a:ea typeface="SimSun"/>
                        </a:defRPr>
                      </a:lvl8pPr>
                      <a:lvl9pPr marL="3657600" algn="l" defTabSz="914400" rtl="0" eaLnBrk="1" latinLnBrk="0" hangingPunct="1">
                        <a:defRPr sz="1800" b="1" kern="1200">
                          <a:solidFill>
                            <a:schemeClr val="lt1"/>
                          </a:solidFill>
                          <a:latin typeface="Arial"/>
                          <a:ea typeface="SimSun"/>
                        </a:defRPr>
                      </a:lvl9pPr>
                    </a:lstStyle>
                    <a:p>
                      <a:pPr algn="ctr"/>
                      <a:r>
                        <a:rPr lang="vi-VN" sz="2000" b="1" noProof="0" dirty="0">
                          <a:latin typeface="+mj-lt"/>
                        </a:rPr>
                        <a:t>Tên</a:t>
                      </a:r>
                      <a:r>
                        <a:rPr lang="vi-VN" sz="2000" b="1" baseline="0" noProof="0" dirty="0">
                          <a:latin typeface="+mj-lt"/>
                        </a:rPr>
                        <a:t> nấm</a:t>
                      </a:r>
                      <a:endParaRPr lang="vi-VN" sz="2000" b="1" noProof="0" dirty="0">
                        <a:latin typeface="+mj-lt"/>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ea typeface="SimSun"/>
                        </a:defRPr>
                      </a:lvl1pPr>
                      <a:lvl2pPr marL="457200" algn="l" defTabSz="914400" rtl="0" eaLnBrk="1" latinLnBrk="0" hangingPunct="1">
                        <a:defRPr sz="1800" b="1" kern="1200">
                          <a:solidFill>
                            <a:schemeClr val="lt1"/>
                          </a:solidFill>
                          <a:latin typeface="Arial"/>
                          <a:ea typeface="SimSun"/>
                        </a:defRPr>
                      </a:lvl2pPr>
                      <a:lvl3pPr marL="914400" algn="l" defTabSz="914400" rtl="0" eaLnBrk="1" latinLnBrk="0" hangingPunct="1">
                        <a:defRPr sz="1800" b="1" kern="1200">
                          <a:solidFill>
                            <a:schemeClr val="lt1"/>
                          </a:solidFill>
                          <a:latin typeface="Arial"/>
                          <a:ea typeface="SimSun"/>
                        </a:defRPr>
                      </a:lvl3pPr>
                      <a:lvl4pPr marL="1371600" algn="l" defTabSz="914400" rtl="0" eaLnBrk="1" latinLnBrk="0" hangingPunct="1">
                        <a:defRPr sz="1800" b="1" kern="1200">
                          <a:solidFill>
                            <a:schemeClr val="lt1"/>
                          </a:solidFill>
                          <a:latin typeface="Arial"/>
                          <a:ea typeface="SimSun"/>
                        </a:defRPr>
                      </a:lvl4pPr>
                      <a:lvl5pPr marL="1828800" algn="l" defTabSz="914400" rtl="0" eaLnBrk="1" latinLnBrk="0" hangingPunct="1">
                        <a:defRPr sz="1800" b="1" kern="1200">
                          <a:solidFill>
                            <a:schemeClr val="lt1"/>
                          </a:solidFill>
                          <a:latin typeface="Arial"/>
                          <a:ea typeface="SimSun"/>
                        </a:defRPr>
                      </a:lvl5pPr>
                      <a:lvl6pPr marL="2286000" algn="l" defTabSz="914400" rtl="0" eaLnBrk="1" latinLnBrk="0" hangingPunct="1">
                        <a:defRPr sz="1800" b="1" kern="1200">
                          <a:solidFill>
                            <a:schemeClr val="lt1"/>
                          </a:solidFill>
                          <a:latin typeface="Arial"/>
                          <a:ea typeface="SimSun"/>
                        </a:defRPr>
                      </a:lvl6pPr>
                      <a:lvl7pPr marL="2743200" algn="l" defTabSz="914400" rtl="0" eaLnBrk="1" latinLnBrk="0" hangingPunct="1">
                        <a:defRPr sz="1800" b="1" kern="1200">
                          <a:solidFill>
                            <a:schemeClr val="lt1"/>
                          </a:solidFill>
                          <a:latin typeface="Arial"/>
                          <a:ea typeface="SimSun"/>
                        </a:defRPr>
                      </a:lvl7pPr>
                      <a:lvl8pPr marL="3200400" algn="l" defTabSz="914400" rtl="0" eaLnBrk="1" latinLnBrk="0" hangingPunct="1">
                        <a:defRPr sz="1800" b="1" kern="1200">
                          <a:solidFill>
                            <a:schemeClr val="lt1"/>
                          </a:solidFill>
                          <a:latin typeface="Arial"/>
                          <a:ea typeface="SimSun"/>
                        </a:defRPr>
                      </a:lvl8pPr>
                      <a:lvl9pPr marL="3657600" algn="l" defTabSz="914400" rtl="0" eaLnBrk="1" latinLnBrk="0" hangingPunct="1">
                        <a:defRPr sz="1800" b="1" kern="1200">
                          <a:solidFill>
                            <a:schemeClr val="lt1"/>
                          </a:solidFill>
                          <a:latin typeface="Arial"/>
                          <a:ea typeface="SimSun"/>
                        </a:defRPr>
                      </a:lvl9pPr>
                    </a:lstStyle>
                    <a:p>
                      <a:pPr algn="ctr"/>
                      <a:r>
                        <a:rPr lang="vi-VN" sz="2000" b="1" noProof="0" dirty="0">
                          <a:latin typeface="+mj-lt"/>
                        </a:rPr>
                        <a:t>Môi</a:t>
                      </a:r>
                      <a:r>
                        <a:rPr lang="vi-VN" sz="2000" b="1" baseline="0" noProof="0" dirty="0">
                          <a:latin typeface="+mj-lt"/>
                        </a:rPr>
                        <a:t> trường</a:t>
                      </a:r>
                      <a:endParaRPr lang="vi-VN" sz="2000" b="1" noProof="0" dirty="0">
                        <a:latin typeface="+mj-lt"/>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bl>
          </a:graphicData>
        </a:graphic>
      </p:graphicFrame>
      <p:grpSp>
        <p:nvGrpSpPr>
          <p:cNvPr id="4" name="Group 3">
            <a:extLst>
              <a:ext uri="{FF2B5EF4-FFF2-40B4-BE49-F238E27FC236}">
                <a16:creationId xmlns:a16="http://schemas.microsoft.com/office/drawing/2014/main" id="{A532987D-AB7D-447B-B5E0-860A61F1B5BF}"/>
              </a:ext>
            </a:extLst>
          </p:cNvPr>
          <p:cNvGrpSpPr/>
          <p:nvPr/>
        </p:nvGrpSpPr>
        <p:grpSpPr>
          <a:xfrm>
            <a:off x="241300" y="1312854"/>
            <a:ext cx="3606801" cy="5471701"/>
            <a:chOff x="-558608" y="2102293"/>
            <a:chExt cx="3422389" cy="4489277"/>
          </a:xfrm>
        </p:grpSpPr>
        <p:grpSp>
          <p:nvGrpSpPr>
            <p:cNvPr id="5" name="Group 4">
              <a:extLst>
                <a:ext uri="{FF2B5EF4-FFF2-40B4-BE49-F238E27FC236}">
                  <a16:creationId xmlns:a16="http://schemas.microsoft.com/office/drawing/2014/main" id="{07ABDA79-5783-4B5C-95A1-3A3E9C4A6011}"/>
                </a:ext>
              </a:extLst>
            </p:cNvPr>
            <p:cNvGrpSpPr/>
            <p:nvPr/>
          </p:nvGrpSpPr>
          <p:grpSpPr>
            <a:xfrm>
              <a:off x="783182" y="2102293"/>
              <a:ext cx="2080599" cy="4489277"/>
              <a:chOff x="783182" y="2102293"/>
              <a:chExt cx="2080599" cy="4489277"/>
            </a:xfrm>
          </p:grpSpPr>
          <p:pic>
            <p:nvPicPr>
              <p:cNvPr id="10" name="Picture 6" descr="Kỹ thuật trồng nấm rơm hiệu quả cao - Hội Nông Dân tỉnh Ninh Bình">
                <a:extLst>
                  <a:ext uri="{FF2B5EF4-FFF2-40B4-BE49-F238E27FC236}">
                    <a16:creationId xmlns:a16="http://schemas.microsoft.com/office/drawing/2014/main" id="{7AC6661B-5175-4ABB-99F0-826BC447695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718"/>
              <a:stretch>
                <a:fillRect/>
              </a:stretch>
            </p:blipFill>
            <p:spPr bwMode="auto">
              <a:xfrm>
                <a:off x="783476" y="2102293"/>
                <a:ext cx="2063262" cy="12732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8" descr="Nấm Tai Mèo - Mộc Nhĩ">
                <a:extLst>
                  <a:ext uri="{FF2B5EF4-FFF2-40B4-BE49-F238E27FC236}">
                    <a16:creationId xmlns:a16="http://schemas.microsoft.com/office/drawing/2014/main" id="{86A0FB56-2B7B-4D70-8ED9-A6EB3CDFF0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10" t="9302" r="7560" b="13250"/>
              <a:stretch>
                <a:fillRect/>
              </a:stretch>
            </p:blipFill>
            <p:spPr bwMode="auto">
              <a:xfrm>
                <a:off x="783182" y="3596799"/>
                <a:ext cx="2064440" cy="12962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2" descr="Vien Sot ret Ky Sinh Trung - Con trung Quy Nhon">
                <a:extLst>
                  <a:ext uri="{FF2B5EF4-FFF2-40B4-BE49-F238E27FC236}">
                    <a16:creationId xmlns:a16="http://schemas.microsoft.com/office/drawing/2014/main" id="{3DC7745D-26D6-4B59-8124-167F870EF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94468" y="4822256"/>
                <a:ext cx="1474776" cy="206385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CA179FCC-3570-49A0-A9DF-5B7F0D7CFB7C}"/>
                </a:ext>
              </a:extLst>
            </p:cNvPr>
            <p:cNvGrpSpPr/>
            <p:nvPr/>
          </p:nvGrpSpPr>
          <p:grpSpPr>
            <a:xfrm>
              <a:off x="-558608" y="2517488"/>
              <a:ext cx="1390525" cy="3589754"/>
              <a:chOff x="-598800" y="2537584"/>
              <a:chExt cx="1390525" cy="3589754"/>
            </a:xfrm>
          </p:grpSpPr>
          <p:sp>
            <p:nvSpPr>
              <p:cNvPr id="7" name="TextBox 6">
                <a:extLst>
                  <a:ext uri="{FF2B5EF4-FFF2-40B4-BE49-F238E27FC236}">
                    <a16:creationId xmlns:a16="http://schemas.microsoft.com/office/drawing/2014/main" id="{3BE609E5-4D46-4D26-81FF-19487B647490}"/>
                  </a:ext>
                </a:extLst>
              </p:cNvPr>
              <p:cNvSpPr txBox="1"/>
              <p:nvPr/>
            </p:nvSpPr>
            <p:spPr>
              <a:xfrm>
                <a:off x="-553477" y="2537584"/>
                <a:ext cx="1345202" cy="462947"/>
              </a:xfrm>
              <a:prstGeom prst="rect">
                <a:avLst/>
              </a:prstGeom>
              <a:noFill/>
              <a:ln>
                <a:noFill/>
              </a:ln>
            </p:spPr>
            <p:txBody>
              <a:bodyPr wrap="square" rtlCol="0">
                <a:spAutoFit/>
              </a:bodyPr>
              <a:lstStyle/>
              <a:p>
                <a:pPr algn="ctr" defTabSz="685800" eaLnBrk="0" fontAlgn="base" hangingPunct="0">
                  <a:lnSpc>
                    <a:spcPct val="120000"/>
                  </a:lnSpc>
                  <a:spcBef>
                    <a:spcPct val="0"/>
                  </a:spcBef>
                  <a:spcAft>
                    <a:spcPct val="0"/>
                  </a:spcAft>
                </a:pP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a:t>
                </a:r>
                <a:r>
                  <a:rPr lang="en-US"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 </a:t>
                </a: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rơm</a:t>
                </a:r>
              </a:p>
            </p:txBody>
          </p:sp>
          <p:sp>
            <p:nvSpPr>
              <p:cNvPr id="8" name="TextBox 7">
                <a:extLst>
                  <a:ext uri="{FF2B5EF4-FFF2-40B4-BE49-F238E27FC236}">
                    <a16:creationId xmlns:a16="http://schemas.microsoft.com/office/drawing/2014/main" id="{88F77FD8-8079-483D-8FFA-2E56120A5369}"/>
                  </a:ext>
                </a:extLst>
              </p:cNvPr>
              <p:cNvSpPr txBox="1"/>
              <p:nvPr/>
            </p:nvSpPr>
            <p:spPr>
              <a:xfrm>
                <a:off x="-559589" y="3827849"/>
                <a:ext cx="1345202" cy="887174"/>
              </a:xfrm>
              <a:prstGeom prst="rect">
                <a:avLst/>
              </a:prstGeom>
              <a:noFill/>
              <a:ln>
                <a:noFill/>
              </a:ln>
            </p:spPr>
            <p:txBody>
              <a:bodyPr wrap="square" rtlCol="0">
                <a:spAutoFit/>
              </a:bodyPr>
              <a:lstStyle/>
              <a:p>
                <a:pPr algn="ctr" defTabSz="685800" eaLnBrk="0" fontAlgn="base" hangingPunct="0">
                  <a:lnSpc>
                    <a:spcPct val="120000"/>
                  </a:lnSpc>
                  <a:spcBef>
                    <a:spcPct val="0"/>
                  </a:spcBef>
                  <a:spcAft>
                    <a:spcPct val="0"/>
                  </a:spcAft>
                </a:pPr>
                <a:r>
                  <a:rPr lang="vi-VN" sz="2800" dirty="0" err="1">
                    <a:solidFill>
                      <a:srgbClr val="000000"/>
                    </a:solidFill>
                    <a:latin typeface="Times New Roman" panose="02020603050405020304" pitchFamily="18" charset="0"/>
                    <a:ea typeface="华康少女文字W5(P)" pitchFamily="82" charset="-122"/>
                    <a:cs typeface="Times New Roman" panose="02020603050405020304" pitchFamily="18" charset="0"/>
                  </a:rPr>
                  <a:t>Nấm</a:t>
                </a: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 </a:t>
                </a:r>
                <a:endParaRPr lang="en-US" sz="2800" dirty="0">
                  <a:solidFill>
                    <a:srgbClr val="000000"/>
                  </a:solidFill>
                  <a:latin typeface="Times New Roman" panose="02020603050405020304" pitchFamily="18" charset="0"/>
                  <a:ea typeface="华康少女文字W5(P)" pitchFamily="82" charset="-122"/>
                  <a:cs typeface="Times New Roman" panose="02020603050405020304" pitchFamily="18" charset="0"/>
                </a:endParaRPr>
              </a:p>
              <a:p>
                <a:pPr algn="ctr" defTabSz="685800" eaLnBrk="0" fontAlgn="base" hangingPunct="0">
                  <a:lnSpc>
                    <a:spcPct val="120000"/>
                  </a:lnSpc>
                  <a:spcBef>
                    <a:spcPct val="0"/>
                  </a:spcBef>
                  <a:spcAft>
                    <a:spcPct val="0"/>
                  </a:spcAft>
                </a:pPr>
                <a:r>
                  <a:rPr lang="vi-VN" sz="2800" dirty="0" err="1">
                    <a:solidFill>
                      <a:srgbClr val="000000"/>
                    </a:solidFill>
                    <a:latin typeface="Times New Roman" panose="02020603050405020304" pitchFamily="18" charset="0"/>
                    <a:ea typeface="华康少女文字W5(P)" pitchFamily="82" charset="-122"/>
                    <a:cs typeface="Times New Roman" panose="02020603050405020304" pitchFamily="18" charset="0"/>
                  </a:rPr>
                  <a:t>mộc</a:t>
                </a: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 nhĩ</a:t>
                </a:r>
              </a:p>
            </p:txBody>
          </p:sp>
          <p:sp>
            <p:nvSpPr>
              <p:cNvPr id="9" name="TextBox 8">
                <a:extLst>
                  <a:ext uri="{FF2B5EF4-FFF2-40B4-BE49-F238E27FC236}">
                    <a16:creationId xmlns:a16="http://schemas.microsoft.com/office/drawing/2014/main" id="{DC3FCABB-2757-43D6-BD32-D75B03D18A26}"/>
                  </a:ext>
                </a:extLst>
              </p:cNvPr>
              <p:cNvSpPr txBox="1"/>
              <p:nvPr/>
            </p:nvSpPr>
            <p:spPr>
              <a:xfrm>
                <a:off x="-598800" y="5664391"/>
                <a:ext cx="1345203" cy="462947"/>
              </a:xfrm>
              <a:prstGeom prst="rect">
                <a:avLst/>
              </a:prstGeom>
              <a:noFill/>
              <a:ln>
                <a:noFill/>
              </a:ln>
            </p:spPr>
            <p:txBody>
              <a:bodyPr wrap="square" rtlCol="0">
                <a:spAutoFit/>
              </a:bodyPr>
              <a:lstStyle/>
              <a:p>
                <a:pPr algn="ctr" defTabSz="685800" eaLnBrk="0" fontAlgn="base" hangingPunct="0">
                  <a:lnSpc>
                    <a:spcPct val="120000"/>
                  </a:lnSpc>
                  <a:spcBef>
                    <a:spcPct val="0"/>
                  </a:spcBef>
                  <a:spcAft>
                    <a:spcPct val="0"/>
                  </a:spcAft>
                </a:pP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mốc</a:t>
                </a:r>
              </a:p>
            </p:txBody>
          </p:sp>
        </p:grpSp>
      </p:grpSp>
      <p:grpSp>
        <p:nvGrpSpPr>
          <p:cNvPr id="13" name="Group 12">
            <a:extLst>
              <a:ext uri="{FF2B5EF4-FFF2-40B4-BE49-F238E27FC236}">
                <a16:creationId xmlns:a16="http://schemas.microsoft.com/office/drawing/2014/main" id="{5BD25F03-598F-4286-BDD7-01F80869D133}"/>
              </a:ext>
            </a:extLst>
          </p:cNvPr>
          <p:cNvGrpSpPr/>
          <p:nvPr/>
        </p:nvGrpSpPr>
        <p:grpSpPr>
          <a:xfrm>
            <a:off x="6096000" y="1264024"/>
            <a:ext cx="3606800" cy="4953567"/>
            <a:chOff x="7018772" y="2190408"/>
            <a:chExt cx="2391508" cy="4124930"/>
          </a:xfrm>
        </p:grpSpPr>
        <p:pic>
          <p:nvPicPr>
            <p:cNvPr id="14" name="Picture 13">
              <a:extLst>
                <a:ext uri="{FF2B5EF4-FFF2-40B4-BE49-F238E27FC236}">
                  <a16:creationId xmlns:a16="http://schemas.microsoft.com/office/drawing/2014/main" id="{3B380711-E67C-4948-A026-79CC71DDAB6D}"/>
                </a:ext>
              </a:extLst>
            </p:cNvPr>
            <p:cNvPicPr>
              <a:picLocks noChangeAspect="1"/>
            </p:cNvPicPr>
            <p:nvPr/>
          </p:nvPicPr>
          <p:blipFill>
            <a:blip r:embed="rId5"/>
            <a:stretch>
              <a:fillRect/>
            </a:stretch>
          </p:blipFill>
          <p:spPr>
            <a:xfrm>
              <a:off x="7174523" y="2190408"/>
              <a:ext cx="2080009" cy="1581145"/>
            </a:xfrm>
            <a:prstGeom prst="rect">
              <a:avLst/>
            </a:prstGeom>
          </p:spPr>
        </p:pic>
        <p:sp>
          <p:nvSpPr>
            <p:cNvPr id="15" name="TextBox 14">
              <a:extLst>
                <a:ext uri="{FF2B5EF4-FFF2-40B4-BE49-F238E27FC236}">
                  <a16:creationId xmlns:a16="http://schemas.microsoft.com/office/drawing/2014/main" id="{DAD93053-3903-40C0-8297-E1DFC15DB2CF}"/>
                </a:ext>
              </a:extLst>
            </p:cNvPr>
            <p:cNvSpPr txBox="1"/>
            <p:nvPr/>
          </p:nvSpPr>
          <p:spPr>
            <a:xfrm>
              <a:off x="7486020" y="3820263"/>
              <a:ext cx="1457011" cy="435695"/>
            </a:xfrm>
            <a:prstGeom prst="rect">
              <a:avLst/>
            </a:prstGeom>
            <a:noFill/>
          </p:spPr>
          <p:txBody>
            <a:bodyPr wrap="square" rtlCol="0">
              <a:spAutoFit/>
            </a:bodyPr>
            <a:lstStyle/>
            <a:p>
              <a:pPr algn="ctr" defTabSz="685800" eaLnBrk="0" fontAlgn="base" hangingPunct="0">
                <a:spcBef>
                  <a:spcPct val="0"/>
                </a:spcBef>
                <a:spcAft>
                  <a:spcPct val="0"/>
                </a:spcAft>
              </a:pP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cốc</a:t>
              </a:r>
            </a:p>
          </p:txBody>
        </p:sp>
        <p:sp>
          <p:nvSpPr>
            <p:cNvPr id="16" name="TextBox 15">
              <a:extLst>
                <a:ext uri="{FF2B5EF4-FFF2-40B4-BE49-F238E27FC236}">
                  <a16:creationId xmlns:a16="http://schemas.microsoft.com/office/drawing/2014/main" id="{3B10394B-107F-4526-9073-BCFF185EC172}"/>
                </a:ext>
              </a:extLst>
            </p:cNvPr>
            <p:cNvSpPr txBox="1"/>
            <p:nvPr/>
          </p:nvSpPr>
          <p:spPr>
            <a:xfrm>
              <a:off x="7018772" y="5879643"/>
              <a:ext cx="2391508" cy="435695"/>
            </a:xfrm>
            <a:prstGeom prst="rect">
              <a:avLst/>
            </a:prstGeom>
            <a:noFill/>
          </p:spPr>
          <p:txBody>
            <a:bodyPr wrap="square" rtlCol="0">
              <a:spAutoFit/>
            </a:bodyPr>
            <a:lstStyle/>
            <a:p>
              <a:pPr algn="ctr" defTabSz="685800" eaLnBrk="0" fontAlgn="base" hangingPunct="0">
                <a:spcBef>
                  <a:spcPct val="0"/>
                </a:spcBef>
                <a:spcAft>
                  <a:spcPct val="0"/>
                </a:spcAft>
              </a:pP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độc tán trắng</a:t>
              </a:r>
            </a:p>
          </p:txBody>
        </p:sp>
        <p:pic>
          <p:nvPicPr>
            <p:cNvPr id="17" name="Picture 8" descr="Ngắm nghía loài &amp;quot;nấm thần chết&amp;quot; ở Việt Nam - KhoaHoc.tv">
              <a:extLst>
                <a:ext uri="{FF2B5EF4-FFF2-40B4-BE49-F238E27FC236}">
                  <a16:creationId xmlns:a16="http://schemas.microsoft.com/office/drawing/2014/main" id="{55E8165C-CE38-4705-8A44-F64CA8CA15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190" r="16669"/>
            <a:stretch>
              <a:fillRect/>
            </a:stretch>
          </p:blipFill>
          <p:spPr bwMode="auto">
            <a:xfrm>
              <a:off x="7174523" y="4286206"/>
              <a:ext cx="2080009" cy="1495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aphicFrame>
        <p:nvGraphicFramePr>
          <p:cNvPr id="18" name="Table 17">
            <a:extLst>
              <a:ext uri="{FF2B5EF4-FFF2-40B4-BE49-F238E27FC236}">
                <a16:creationId xmlns:a16="http://schemas.microsoft.com/office/drawing/2014/main" id="{01CB5CAA-2CBC-4C14-9825-ED16593EEFC9}"/>
              </a:ext>
            </a:extLst>
          </p:cNvPr>
          <p:cNvGraphicFramePr>
            <a:graphicFrameLocks noGrp="1"/>
          </p:cNvGraphicFramePr>
          <p:nvPr>
            <p:extLst>
              <p:ext uri="{D42A27DB-BD31-4B8C-83A1-F6EECF244321}">
                <p14:modId xmlns:p14="http://schemas.microsoft.com/office/powerpoint/2010/main" val="984802862"/>
              </p:ext>
            </p:extLst>
          </p:nvPr>
        </p:nvGraphicFramePr>
        <p:xfrm>
          <a:off x="7514829" y="741829"/>
          <a:ext cx="3903074" cy="396398"/>
        </p:xfrm>
        <a:graphic>
          <a:graphicData uri="http://schemas.openxmlformats.org/drawingml/2006/table">
            <a:tbl>
              <a:tblPr firstRow="1" bandRow="1"/>
              <a:tblGrid>
                <a:gridCol w="1951537">
                  <a:extLst>
                    <a:ext uri="{9D8B030D-6E8A-4147-A177-3AD203B41FA5}">
                      <a16:colId xmlns:a16="http://schemas.microsoft.com/office/drawing/2014/main" val="20000"/>
                    </a:ext>
                  </a:extLst>
                </a:gridCol>
                <a:gridCol w="1951537">
                  <a:extLst>
                    <a:ext uri="{9D8B030D-6E8A-4147-A177-3AD203B41FA5}">
                      <a16:colId xmlns:a16="http://schemas.microsoft.com/office/drawing/2014/main" val="20001"/>
                    </a:ext>
                  </a:extLst>
                </a:gridCol>
              </a:tblGrid>
              <a:tr h="396398">
                <a:tc>
                  <a:txBody>
                    <a:bodyPr/>
                    <a:lstStyle>
                      <a:lvl1pPr marL="0" algn="l" defTabSz="914400" rtl="0" eaLnBrk="1" latinLnBrk="0" hangingPunct="1">
                        <a:defRPr sz="1800" b="1" kern="1200">
                          <a:solidFill>
                            <a:schemeClr val="lt1"/>
                          </a:solidFill>
                          <a:latin typeface="Arial"/>
                          <a:ea typeface="SimSun"/>
                        </a:defRPr>
                      </a:lvl1pPr>
                      <a:lvl2pPr marL="457200" algn="l" defTabSz="914400" rtl="0" eaLnBrk="1" latinLnBrk="0" hangingPunct="1">
                        <a:defRPr sz="1800" b="1" kern="1200">
                          <a:solidFill>
                            <a:schemeClr val="lt1"/>
                          </a:solidFill>
                          <a:latin typeface="Arial"/>
                          <a:ea typeface="SimSun"/>
                        </a:defRPr>
                      </a:lvl2pPr>
                      <a:lvl3pPr marL="914400" algn="l" defTabSz="914400" rtl="0" eaLnBrk="1" latinLnBrk="0" hangingPunct="1">
                        <a:defRPr sz="1800" b="1" kern="1200">
                          <a:solidFill>
                            <a:schemeClr val="lt1"/>
                          </a:solidFill>
                          <a:latin typeface="Arial"/>
                          <a:ea typeface="SimSun"/>
                        </a:defRPr>
                      </a:lvl3pPr>
                      <a:lvl4pPr marL="1371600" algn="l" defTabSz="914400" rtl="0" eaLnBrk="1" latinLnBrk="0" hangingPunct="1">
                        <a:defRPr sz="1800" b="1" kern="1200">
                          <a:solidFill>
                            <a:schemeClr val="lt1"/>
                          </a:solidFill>
                          <a:latin typeface="Arial"/>
                          <a:ea typeface="SimSun"/>
                        </a:defRPr>
                      </a:lvl4pPr>
                      <a:lvl5pPr marL="1828800" algn="l" defTabSz="914400" rtl="0" eaLnBrk="1" latinLnBrk="0" hangingPunct="1">
                        <a:defRPr sz="1800" b="1" kern="1200">
                          <a:solidFill>
                            <a:schemeClr val="lt1"/>
                          </a:solidFill>
                          <a:latin typeface="Arial"/>
                          <a:ea typeface="SimSun"/>
                        </a:defRPr>
                      </a:lvl5pPr>
                      <a:lvl6pPr marL="2286000" algn="l" defTabSz="914400" rtl="0" eaLnBrk="1" latinLnBrk="0" hangingPunct="1">
                        <a:defRPr sz="1800" b="1" kern="1200">
                          <a:solidFill>
                            <a:schemeClr val="lt1"/>
                          </a:solidFill>
                          <a:latin typeface="Arial"/>
                          <a:ea typeface="SimSun"/>
                        </a:defRPr>
                      </a:lvl6pPr>
                      <a:lvl7pPr marL="2743200" algn="l" defTabSz="914400" rtl="0" eaLnBrk="1" latinLnBrk="0" hangingPunct="1">
                        <a:defRPr sz="1800" b="1" kern="1200">
                          <a:solidFill>
                            <a:schemeClr val="lt1"/>
                          </a:solidFill>
                          <a:latin typeface="Arial"/>
                          <a:ea typeface="SimSun"/>
                        </a:defRPr>
                      </a:lvl7pPr>
                      <a:lvl8pPr marL="3200400" algn="l" defTabSz="914400" rtl="0" eaLnBrk="1" latinLnBrk="0" hangingPunct="1">
                        <a:defRPr sz="1800" b="1" kern="1200">
                          <a:solidFill>
                            <a:schemeClr val="lt1"/>
                          </a:solidFill>
                          <a:latin typeface="Arial"/>
                          <a:ea typeface="SimSun"/>
                        </a:defRPr>
                      </a:lvl8pPr>
                      <a:lvl9pPr marL="3657600" algn="l" defTabSz="914400" rtl="0" eaLnBrk="1" latinLnBrk="0" hangingPunct="1">
                        <a:defRPr sz="1800" b="1" kern="1200">
                          <a:solidFill>
                            <a:schemeClr val="lt1"/>
                          </a:solidFill>
                          <a:latin typeface="Arial"/>
                          <a:ea typeface="SimSun"/>
                        </a:defRPr>
                      </a:lvl9pPr>
                    </a:lstStyle>
                    <a:p>
                      <a:pPr algn="ctr"/>
                      <a:r>
                        <a:rPr lang="vi-VN" sz="2000" b="1" noProof="0" dirty="0">
                          <a:latin typeface="+mj-lt"/>
                        </a:rPr>
                        <a:t>Tên</a:t>
                      </a:r>
                      <a:r>
                        <a:rPr lang="vi-VN" sz="2000" b="1" baseline="0" noProof="0" dirty="0">
                          <a:latin typeface="+mj-lt"/>
                        </a:rPr>
                        <a:t> nấm</a:t>
                      </a:r>
                      <a:endParaRPr lang="vi-VN" sz="2000" b="1" noProof="0" dirty="0">
                        <a:latin typeface="+mj-lt"/>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ea typeface="SimSun"/>
                        </a:defRPr>
                      </a:lvl1pPr>
                      <a:lvl2pPr marL="457200" algn="l" defTabSz="914400" rtl="0" eaLnBrk="1" latinLnBrk="0" hangingPunct="1">
                        <a:defRPr sz="1800" b="1" kern="1200">
                          <a:solidFill>
                            <a:schemeClr val="lt1"/>
                          </a:solidFill>
                          <a:latin typeface="Arial"/>
                          <a:ea typeface="SimSun"/>
                        </a:defRPr>
                      </a:lvl2pPr>
                      <a:lvl3pPr marL="914400" algn="l" defTabSz="914400" rtl="0" eaLnBrk="1" latinLnBrk="0" hangingPunct="1">
                        <a:defRPr sz="1800" b="1" kern="1200">
                          <a:solidFill>
                            <a:schemeClr val="lt1"/>
                          </a:solidFill>
                          <a:latin typeface="Arial"/>
                          <a:ea typeface="SimSun"/>
                        </a:defRPr>
                      </a:lvl3pPr>
                      <a:lvl4pPr marL="1371600" algn="l" defTabSz="914400" rtl="0" eaLnBrk="1" latinLnBrk="0" hangingPunct="1">
                        <a:defRPr sz="1800" b="1" kern="1200">
                          <a:solidFill>
                            <a:schemeClr val="lt1"/>
                          </a:solidFill>
                          <a:latin typeface="Arial"/>
                          <a:ea typeface="SimSun"/>
                        </a:defRPr>
                      </a:lvl4pPr>
                      <a:lvl5pPr marL="1828800" algn="l" defTabSz="914400" rtl="0" eaLnBrk="1" latinLnBrk="0" hangingPunct="1">
                        <a:defRPr sz="1800" b="1" kern="1200">
                          <a:solidFill>
                            <a:schemeClr val="lt1"/>
                          </a:solidFill>
                          <a:latin typeface="Arial"/>
                          <a:ea typeface="SimSun"/>
                        </a:defRPr>
                      </a:lvl5pPr>
                      <a:lvl6pPr marL="2286000" algn="l" defTabSz="914400" rtl="0" eaLnBrk="1" latinLnBrk="0" hangingPunct="1">
                        <a:defRPr sz="1800" b="1" kern="1200">
                          <a:solidFill>
                            <a:schemeClr val="lt1"/>
                          </a:solidFill>
                          <a:latin typeface="Arial"/>
                          <a:ea typeface="SimSun"/>
                        </a:defRPr>
                      </a:lvl6pPr>
                      <a:lvl7pPr marL="2743200" algn="l" defTabSz="914400" rtl="0" eaLnBrk="1" latinLnBrk="0" hangingPunct="1">
                        <a:defRPr sz="1800" b="1" kern="1200">
                          <a:solidFill>
                            <a:schemeClr val="lt1"/>
                          </a:solidFill>
                          <a:latin typeface="Arial"/>
                          <a:ea typeface="SimSun"/>
                        </a:defRPr>
                      </a:lvl7pPr>
                      <a:lvl8pPr marL="3200400" algn="l" defTabSz="914400" rtl="0" eaLnBrk="1" latinLnBrk="0" hangingPunct="1">
                        <a:defRPr sz="1800" b="1" kern="1200">
                          <a:solidFill>
                            <a:schemeClr val="lt1"/>
                          </a:solidFill>
                          <a:latin typeface="Arial"/>
                          <a:ea typeface="SimSun"/>
                        </a:defRPr>
                      </a:lvl8pPr>
                      <a:lvl9pPr marL="3657600" algn="l" defTabSz="914400" rtl="0" eaLnBrk="1" latinLnBrk="0" hangingPunct="1">
                        <a:defRPr sz="1800" b="1" kern="1200">
                          <a:solidFill>
                            <a:schemeClr val="lt1"/>
                          </a:solidFill>
                          <a:latin typeface="Arial"/>
                          <a:ea typeface="SimSun"/>
                        </a:defRPr>
                      </a:lvl9pPr>
                    </a:lstStyle>
                    <a:p>
                      <a:pPr algn="ctr"/>
                      <a:r>
                        <a:rPr lang="vi-VN" sz="2000" b="1" noProof="0" dirty="0">
                          <a:latin typeface="+mj-lt"/>
                        </a:rPr>
                        <a:t>Môi</a:t>
                      </a:r>
                      <a:r>
                        <a:rPr lang="vi-VN" sz="2000" b="1" baseline="0" noProof="0" dirty="0">
                          <a:latin typeface="+mj-lt"/>
                        </a:rPr>
                        <a:t> trường</a:t>
                      </a:r>
                      <a:endParaRPr lang="vi-VN" sz="2000" b="1" noProof="0" dirty="0">
                        <a:latin typeface="+mj-lt"/>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792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0626B4F6-1B99-448B-B1D3-D3DCBC9ED4B5}"/>
              </a:ext>
            </a:extLst>
          </p:cNvPr>
          <p:cNvSpPr/>
          <p:nvPr/>
        </p:nvSpPr>
        <p:spPr>
          <a:xfrm>
            <a:off x="442642" y="241300"/>
            <a:ext cx="2579958" cy="2349292"/>
          </a:xfrm>
          <a:prstGeom prst="flowChartConnector">
            <a:avLst/>
          </a:prstGeom>
          <a:solidFill>
            <a:srgbClr val="000000">
              <a:lumMod val="75000"/>
            </a:srgb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4050" b="0" i="0" u="none" strike="noStrike" kern="0" cap="none" spc="0" normalizeH="0" baseline="0" noProof="0" dirty="0">
                <a:ln>
                  <a:noFill/>
                </a:ln>
                <a:solidFill>
                  <a:srgbClr val="FFFFFF"/>
                </a:solidFill>
                <a:effectLst/>
                <a:uLnTx/>
                <a:uFillTx/>
                <a:latin typeface="Times New Roman" panose="02020603050405020304" pitchFamily="18" charset="0"/>
                <a:ea typeface="SimSun"/>
                <a:cs typeface="Times New Roman" panose="02020603050405020304" pitchFamily="18" charset="0"/>
              </a:rPr>
              <a:t>TÓM LẠI</a:t>
            </a:r>
          </a:p>
        </p:txBody>
      </p:sp>
      <p:pic>
        <p:nvPicPr>
          <p:cNvPr id="5" name="Picture 2" descr="Nấm Phim Hoạt Hình Màu Xanh Lá Cây - Miễn Phí vector hình ảnh trên Pixabay">
            <a:extLst>
              <a:ext uri="{FF2B5EF4-FFF2-40B4-BE49-F238E27FC236}">
                <a16:creationId xmlns:a16="http://schemas.microsoft.com/office/drawing/2014/main" id="{0A68B3E1-6437-42E0-89D5-C8A27BBABE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6" r="14953" b="33309"/>
          <a:stretch>
            <a:fillRect/>
          </a:stretch>
        </p:blipFill>
        <p:spPr bwMode="auto">
          <a:xfrm>
            <a:off x="215900" y="3302000"/>
            <a:ext cx="2908300" cy="3083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842402-40F0-49B7-BA44-C2591D5ED4C2}"/>
              </a:ext>
            </a:extLst>
          </p:cNvPr>
          <p:cNvSpPr txBox="1"/>
          <p:nvPr/>
        </p:nvSpPr>
        <p:spPr>
          <a:xfrm>
            <a:off x="3124200" y="180739"/>
            <a:ext cx="8851900" cy="6251968"/>
          </a:xfrm>
          <a:prstGeom prst="rect">
            <a:avLst/>
          </a:prstGeom>
          <a:noFill/>
        </p:spPr>
        <p:txBody>
          <a:bodyPr wrap="square" rtlCol="0">
            <a:spAutoFit/>
          </a:bodyPr>
          <a:lstStyle/>
          <a:p>
            <a:pPr algn="just" defTabSz="685800" eaLnBrk="0" fontAlgn="base" hangingPunct="0">
              <a:lnSpc>
                <a:spcPct val="120000"/>
              </a:lnSpc>
              <a:spcBef>
                <a:spcPct val="0"/>
              </a:spcBef>
              <a:spcAft>
                <a:spcPct val="0"/>
              </a:spcAft>
            </a:pPr>
            <a:r>
              <a:rPr lang="vi-VN" sz="2800" dirty="0">
                <a:solidFill>
                  <a:srgbClr val="000000"/>
                </a:solidFill>
                <a:latin typeface="+mj-lt"/>
                <a:ea typeface="华康少女文字W5(P)" pitchFamily="82" charset="-122"/>
                <a:cs typeface="Times New Roman" panose="02020603050405020304" pitchFamily="18" charset="0"/>
              </a:rPr>
              <a:t>Nấm thường sống ở những nơi ẩm ướt như đất như đ</a:t>
            </a:r>
            <a:r>
              <a:rPr lang="en-US" sz="2800" dirty="0" err="1">
                <a:solidFill>
                  <a:srgbClr val="000000"/>
                </a:solidFill>
                <a:latin typeface="Times New Roman" panose="02020603050405020304" pitchFamily="18" charset="0"/>
                <a:ea typeface="华康少女文字W5(P)" pitchFamily="82" charset="-122"/>
                <a:cs typeface="Times New Roman" panose="02020603050405020304" pitchFamily="18" charset="0"/>
              </a:rPr>
              <a:t>ất</a:t>
            </a:r>
            <a:r>
              <a:rPr lang="vi-VN" sz="2800" dirty="0">
                <a:solidFill>
                  <a:srgbClr val="000000"/>
                </a:solidFill>
                <a:latin typeface="+mj-lt"/>
                <a:ea typeface="华康少女文字W5(P)" pitchFamily="82" charset="-122"/>
                <a:cs typeface="Times New Roman" panose="02020603050405020304" pitchFamily="18" charset="0"/>
              </a:rPr>
              <a:t>, rơm rạ, thức ăn, hoa quả,…</a:t>
            </a:r>
          </a:p>
          <a:p>
            <a:pPr algn="just" defTabSz="685800" eaLnBrk="0" fontAlgn="base" hangingPunct="0">
              <a:lnSpc>
                <a:spcPct val="120000"/>
              </a:lnSpc>
              <a:spcBef>
                <a:spcPct val="0"/>
              </a:spcBef>
              <a:spcAft>
                <a:spcPct val="0"/>
              </a:spcAft>
            </a:pPr>
            <a:r>
              <a:rPr lang="vi-VN" sz="2800" dirty="0">
                <a:solidFill>
                  <a:srgbClr val="66CCFF"/>
                </a:solidFill>
                <a:latin typeface="+mj-lt"/>
                <a:ea typeface="华康少女文字W5(P)" pitchFamily="82" charset="-122"/>
                <a:cs typeface="Times New Roman" panose="02020603050405020304" pitchFamily="18" charset="0"/>
              </a:rPr>
              <a:t>Dựa vào đặc điểm cấu tạo</a:t>
            </a:r>
            <a:r>
              <a:rPr lang="vi-VN" sz="2800" dirty="0">
                <a:solidFill>
                  <a:srgbClr val="FFFFFF"/>
                </a:solidFill>
                <a:latin typeface="+mj-lt"/>
                <a:ea typeface="华康少女文字W5(P)" pitchFamily="82" charset="-122"/>
                <a:cs typeface="Times New Roman" panose="02020603050405020304" pitchFamily="18" charset="0"/>
              </a:rPr>
              <a:t>, nấm chia thành 2 nhóm:</a:t>
            </a:r>
          </a:p>
          <a:p>
            <a:pPr marL="0" lvl="1" algn="just" defTabSz="685800" eaLnBrk="0" fontAlgn="base" hangingPunct="0">
              <a:lnSpc>
                <a:spcPct val="120000"/>
              </a:lnSpc>
              <a:spcBef>
                <a:spcPct val="0"/>
              </a:spcBef>
              <a:spcAft>
                <a:spcPct val="0"/>
              </a:spcAft>
              <a:buFont typeface="Wingdings" panose="05000000000000000000" pitchFamily="2" charset="2"/>
              <a:buChar char="§"/>
            </a:pPr>
            <a:r>
              <a:rPr lang="en-US" sz="2800" dirty="0">
                <a:solidFill>
                  <a:srgbClr val="FFFFFF"/>
                </a:solidFill>
                <a:latin typeface="+mj-lt"/>
                <a:ea typeface="华康少女文字W5(P)" pitchFamily="82" charset="-122"/>
                <a:cs typeface="Times New Roman" panose="02020603050405020304" pitchFamily="18" charset="0"/>
              </a:rPr>
              <a:t> </a:t>
            </a:r>
            <a:r>
              <a:rPr lang="vi-VN" sz="2800" dirty="0" err="1">
                <a:solidFill>
                  <a:srgbClr val="FFFFFF"/>
                </a:solidFill>
                <a:latin typeface="+mj-lt"/>
                <a:ea typeface="华康少女文字W5(P)" pitchFamily="82" charset="-122"/>
                <a:cs typeface="Times New Roman" panose="02020603050405020304" pitchFamily="18" charset="0"/>
              </a:rPr>
              <a:t>Nấm</a:t>
            </a:r>
            <a:r>
              <a:rPr lang="vi-VN" sz="2800" dirty="0">
                <a:solidFill>
                  <a:srgbClr val="000000"/>
                </a:solidFill>
                <a:latin typeface="+mj-lt"/>
                <a:ea typeface="华康少女文字W5(P)" pitchFamily="82" charset="-122"/>
                <a:cs typeface="Times New Roman" panose="02020603050405020304" pitchFamily="18" charset="0"/>
              </a:rPr>
              <a:t> </a:t>
            </a:r>
            <a:r>
              <a:rPr lang="en-US" sz="2800" dirty="0">
                <a:solidFill>
                  <a:srgbClr val="000000"/>
                </a:solidFill>
                <a:latin typeface="+mj-lt"/>
                <a:ea typeface="华康少女文字W5(P)" pitchFamily="82" charset="-122"/>
                <a:cs typeface="Times New Roman" panose="02020603050405020304" pitchFamily="18" charset="0"/>
                <a:sym typeface="+mn-ea"/>
              </a:rPr>
              <a:t> </a:t>
            </a:r>
            <a:r>
              <a:rPr lang="vi-VN" sz="2800" dirty="0" err="1">
                <a:solidFill>
                  <a:srgbClr val="000000"/>
                </a:solidFill>
                <a:latin typeface="+mj-lt"/>
                <a:ea typeface="华康少女文字W5(P)" pitchFamily="82" charset="-122"/>
                <a:cs typeface="Times New Roman" panose="02020603050405020304" pitchFamily="18" charset="0"/>
                <a:sym typeface="+mn-ea"/>
              </a:rPr>
              <a:t>Nấm</a:t>
            </a:r>
            <a:r>
              <a:rPr lang="vi-VN" sz="2800" dirty="0">
                <a:solidFill>
                  <a:srgbClr val="000000"/>
                </a:solidFill>
                <a:latin typeface="+mj-lt"/>
                <a:ea typeface="华康少女文字W5(P)" pitchFamily="82" charset="-122"/>
                <a:cs typeface="Times New Roman" panose="02020603050405020304" pitchFamily="18" charset="0"/>
                <a:sym typeface="+mn-ea"/>
              </a:rPr>
              <a:t> đơn bào</a:t>
            </a:r>
            <a:endParaRPr lang="vi-VN" sz="2800" dirty="0">
              <a:solidFill>
                <a:srgbClr val="000000"/>
              </a:solidFill>
              <a:latin typeface="+mj-lt"/>
              <a:ea typeface="华康少女文字W5(P)" pitchFamily="82" charset="-122"/>
              <a:cs typeface="Times New Roman" panose="02020603050405020304" pitchFamily="18" charset="0"/>
            </a:endParaRPr>
          </a:p>
          <a:p>
            <a:pPr marL="0" lvl="1" algn="just" defTabSz="685800" eaLnBrk="0" fontAlgn="base" hangingPunct="0">
              <a:lnSpc>
                <a:spcPct val="120000"/>
              </a:lnSpc>
              <a:spcBef>
                <a:spcPct val="0"/>
              </a:spcBef>
              <a:spcAft>
                <a:spcPct val="0"/>
              </a:spcAft>
              <a:buFont typeface="Wingdings" panose="05000000000000000000" pitchFamily="2" charset="2"/>
              <a:buChar char="§"/>
            </a:pPr>
            <a:r>
              <a:rPr lang="vi-VN" sz="2800" dirty="0">
                <a:solidFill>
                  <a:srgbClr val="000000"/>
                </a:solidFill>
                <a:latin typeface="+mj-lt"/>
                <a:ea typeface="华康少女文字W5(P)" pitchFamily="82" charset="-122"/>
                <a:cs typeface="Times New Roman" panose="02020603050405020304" pitchFamily="18" charset="0"/>
              </a:rPr>
              <a:t>đa bào</a:t>
            </a:r>
          </a:p>
          <a:p>
            <a:pPr algn="just" defTabSz="685800" eaLnBrk="0" fontAlgn="base" hangingPunct="0">
              <a:lnSpc>
                <a:spcPct val="120000"/>
              </a:lnSpc>
              <a:spcBef>
                <a:spcPct val="0"/>
              </a:spcBef>
              <a:spcAft>
                <a:spcPct val="0"/>
              </a:spcAft>
            </a:pPr>
            <a:r>
              <a:rPr lang="vi-VN" sz="2800" dirty="0">
                <a:solidFill>
                  <a:srgbClr val="66CCFF"/>
                </a:solidFill>
                <a:latin typeface="+mj-lt"/>
                <a:ea typeface="华康少女文字W5(P)" pitchFamily="82" charset="-122"/>
                <a:cs typeface="Times New Roman" panose="02020603050405020304" pitchFamily="18" charset="0"/>
              </a:rPr>
              <a:t>Dựa vào đặc điểm cơ quan sinh sản</a:t>
            </a:r>
            <a:r>
              <a:rPr lang="vi-VN" sz="2800" dirty="0">
                <a:solidFill>
                  <a:srgbClr val="FFFFFF"/>
                </a:solidFill>
                <a:latin typeface="+mj-lt"/>
                <a:ea typeface="华康少女文字W5(P)" pitchFamily="82" charset="-122"/>
                <a:cs typeface="Times New Roman" panose="02020603050405020304" pitchFamily="18" charset="0"/>
              </a:rPr>
              <a:t>,</a:t>
            </a:r>
            <a:r>
              <a:rPr lang="vi-VN" sz="2800" dirty="0">
                <a:solidFill>
                  <a:srgbClr val="FFFFFF"/>
                </a:solidFill>
                <a:latin typeface="+mj-lt"/>
                <a:ea typeface="华康少女文字W5(P)" pitchFamily="82" charset="-122"/>
              </a:rPr>
              <a:t> nấa t</a:t>
            </a:r>
            <a:r>
              <a:rPr lang="en-US" sz="2800" dirty="0" err="1">
                <a:solidFill>
                  <a:srgbClr val="FFFFFF"/>
                </a:solidFill>
                <a:latin typeface="+mj-lt"/>
                <a:ea typeface="华康少女文字W5(P)" pitchFamily="82" charset="-122"/>
              </a:rPr>
              <a:t>tTtt</a:t>
            </a:r>
            <a:r>
              <a:rPr lang="vi-VN" sz="2800" dirty="0">
                <a:solidFill>
                  <a:srgbClr val="000000"/>
                </a:solidFill>
                <a:latin typeface="+mj-lt"/>
                <a:ea typeface="华康少女文字W5(P)" pitchFamily="82" charset="-122"/>
                <a:cs typeface="Times New Roman" panose="02020603050405020304" pitchFamily="18" charset="0"/>
              </a:rPr>
              <a:t>hành 2 nhóm:</a:t>
            </a:r>
          </a:p>
          <a:p>
            <a:pPr marL="0" lvl="1" algn="just" defTabSz="685800" eaLnBrk="0" fontAlgn="base" hangingPunct="0">
              <a:lnSpc>
                <a:spcPct val="120000"/>
              </a:lnSpc>
              <a:spcBef>
                <a:spcPct val="0"/>
              </a:spcBef>
              <a:spcAft>
                <a:spcPct val="0"/>
              </a:spcAft>
              <a:buFont typeface="Wingdings" panose="05000000000000000000" pitchFamily="2" charset="2"/>
              <a:buChar char="§"/>
            </a:pPr>
            <a:r>
              <a:rPr lang="en-US" sz="2800" dirty="0">
                <a:solidFill>
                  <a:srgbClr val="000000"/>
                </a:solidFill>
                <a:latin typeface="+mj-lt"/>
                <a:ea typeface="华康少女文字W5(P)" pitchFamily="82" charset="-122"/>
                <a:cs typeface="Times New Roman" panose="02020603050405020304" pitchFamily="18" charset="0"/>
              </a:rPr>
              <a:t> </a:t>
            </a:r>
            <a:r>
              <a:rPr lang="vi-VN" sz="2800" dirty="0" err="1">
                <a:solidFill>
                  <a:srgbClr val="000000"/>
                </a:solidFill>
                <a:latin typeface="+mj-lt"/>
                <a:ea typeface="华康少女文字W5(P)" pitchFamily="82" charset="-122"/>
                <a:cs typeface="Times New Roman" panose="02020603050405020304" pitchFamily="18" charset="0"/>
              </a:rPr>
              <a:t>Nấm</a:t>
            </a:r>
            <a:r>
              <a:rPr lang="vi-VN" sz="2800" dirty="0">
                <a:solidFill>
                  <a:srgbClr val="000000"/>
                </a:solidFill>
                <a:latin typeface="+mj-lt"/>
                <a:ea typeface="华康少女文字W5(P)" pitchFamily="82" charset="-122"/>
                <a:cs typeface="Times New Roman" panose="02020603050405020304" pitchFamily="18" charset="0"/>
              </a:rPr>
              <a:t> đảm: có cơ quan sinh sản là đảm bào tử, bào tử mọc trên đảm; đại diện: nấm rơm, nấm sò,….</a:t>
            </a:r>
          </a:p>
          <a:p>
            <a:pPr marL="0" lvl="1" algn="just" defTabSz="685800" eaLnBrk="0" fontAlgn="base" hangingPunct="0">
              <a:lnSpc>
                <a:spcPct val="120000"/>
              </a:lnSpc>
              <a:spcBef>
                <a:spcPct val="0"/>
              </a:spcBef>
              <a:spcAft>
                <a:spcPct val="0"/>
              </a:spcAft>
              <a:buFont typeface="Wingdings" panose="05000000000000000000" pitchFamily="2" charset="2"/>
              <a:buChar char="§"/>
            </a:pPr>
            <a:r>
              <a:rPr lang="en-US" sz="2800" dirty="0">
                <a:solidFill>
                  <a:srgbClr val="000000"/>
                </a:solidFill>
                <a:latin typeface="+mj-lt"/>
                <a:ea typeface="华康少女文字W5(P)" pitchFamily="82" charset="-122"/>
                <a:cs typeface="Times New Roman" panose="02020603050405020304" pitchFamily="18" charset="0"/>
              </a:rPr>
              <a:t> </a:t>
            </a:r>
            <a:r>
              <a:rPr lang="vi-VN" sz="2800" dirty="0" err="1">
                <a:solidFill>
                  <a:srgbClr val="000000"/>
                </a:solidFill>
                <a:latin typeface="+mj-lt"/>
                <a:ea typeface="华康少女文字W5(P)" pitchFamily="82" charset="-122"/>
                <a:cs typeface="Times New Roman" panose="02020603050405020304" pitchFamily="18" charset="0"/>
              </a:rPr>
              <a:t>Nấm</a:t>
            </a:r>
            <a:r>
              <a:rPr lang="vi-VN" sz="2800" dirty="0">
                <a:solidFill>
                  <a:srgbClr val="000000"/>
                </a:solidFill>
                <a:latin typeface="+mj-lt"/>
                <a:ea typeface="华康少女文字W5(P)" pitchFamily="82" charset="-122"/>
                <a:cs typeface="Times New Roman" panose="02020603050405020304" pitchFamily="18" charset="0"/>
              </a:rPr>
              <a:t> túi: có cơ quan sinh sản là túi bào tử, bào tử nằm trong túi; đại diện nấm men, nấm mốc,…</a:t>
            </a:r>
          </a:p>
          <a:p>
            <a:pPr algn="just" defTabSz="685800" eaLnBrk="0" fontAlgn="base" hangingPunct="0">
              <a:lnSpc>
                <a:spcPct val="120000"/>
              </a:lnSpc>
              <a:spcBef>
                <a:spcPct val="0"/>
              </a:spcBef>
              <a:spcAft>
                <a:spcPct val="0"/>
              </a:spcAft>
            </a:pPr>
            <a:r>
              <a:rPr lang="vi-VN" sz="2800" dirty="0">
                <a:solidFill>
                  <a:srgbClr val="000000"/>
                </a:solidFill>
                <a:latin typeface="+mj-lt"/>
                <a:ea typeface="华康少女文字W5(P)" pitchFamily="82" charset="-122"/>
                <a:cs typeface="Times New Roman" panose="02020603050405020304" pitchFamily="18" charset="0"/>
              </a:rPr>
              <a:t>Ngoài ra, dựa vào một số đặc điểm bên ngoài, người ta có thể phân loại nấm ăn được và nấm độc.</a:t>
            </a:r>
          </a:p>
        </p:txBody>
      </p:sp>
    </p:spTree>
    <p:extLst>
      <p:ext uri="{BB962C8B-B14F-4D97-AF65-F5344CB8AC3E}">
        <p14:creationId xmlns:p14="http://schemas.microsoft.com/office/powerpoint/2010/main" val="7679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ED91EC-1501-4017-A75F-78F5B6DD4E49}"/>
              </a:ext>
            </a:extLst>
          </p:cNvPr>
          <p:cNvSpPr/>
          <p:nvPr/>
        </p:nvSpPr>
        <p:spPr>
          <a:xfrm>
            <a:off x="318982" y="36607"/>
            <a:ext cx="10984018" cy="2141444"/>
          </a:xfrm>
          <a:prstGeom prst="rect">
            <a:avLst/>
          </a:prstGeom>
          <a:noFill/>
          <a:ln w="12700" cap="flat" cmpd="sng" algn="ctr">
            <a:noFill/>
            <a:prstDash val="solid"/>
            <a:miter lim="800000"/>
          </a:ln>
          <a:effectLst/>
          <a:scene3d>
            <a:camera prst="orthographicFront">
              <a:rot lat="0" lon="0" rev="0"/>
            </a:camera>
            <a:lightRig rig="chilly" dir="t">
              <a:rot lat="0" lon="0" rev="18480000"/>
            </a:lightRig>
          </a:scene3d>
          <a:sp3d prstMaterial="clear">
            <a:bevelT h="63500"/>
          </a:sp3d>
        </p:spPr>
        <p:txBody>
          <a:bodyPr rtlCol="0" anchor="ctr"/>
          <a:lstStyle/>
          <a:p>
            <a:pPr marL="0" marR="0" lvl="0" indent="0" algn="ctr" defTabSz="685800" eaLnBrk="0" fontAlgn="base" latinLnBrk="0" hangingPunct="0">
              <a:lnSpc>
                <a:spcPct val="12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2. VAI TRÒ CỦA NẤM </a:t>
            </a:r>
          </a:p>
          <a:p>
            <a:pPr marL="0" marR="0" lvl="0" indent="0" algn="ctr" defTabSz="685800" eaLnBrk="0" fontAlgn="base" latinLnBrk="0" hangingPunct="0">
              <a:lnSpc>
                <a:spcPct val="12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TRONG TỰ NHIÊN VÀ THỰC TIỄN</a:t>
            </a:r>
          </a:p>
        </p:txBody>
      </p:sp>
      <p:sp>
        <p:nvSpPr>
          <p:cNvPr id="3" name="Rounded Rectangle 4">
            <a:extLst>
              <a:ext uri="{FF2B5EF4-FFF2-40B4-BE49-F238E27FC236}">
                <a16:creationId xmlns:a16="http://schemas.microsoft.com/office/drawing/2014/main" id="{785A57DA-D3D5-48EA-B5F6-DA5C9574D617}"/>
              </a:ext>
            </a:extLst>
          </p:cNvPr>
          <p:cNvSpPr/>
          <p:nvPr/>
        </p:nvSpPr>
        <p:spPr>
          <a:xfrm>
            <a:off x="297046" y="2298700"/>
            <a:ext cx="4846453" cy="1536700"/>
          </a:xfrm>
          <a:prstGeom prst="roundRect">
            <a:avLst/>
          </a:prstGeom>
          <a:solidFill>
            <a:srgbClr val="FFFFFF"/>
          </a:solidFill>
          <a:ln w="12700" cap="flat" cmpd="sng" algn="ctr">
            <a:noFill/>
            <a:prstDash val="solid"/>
            <a:miter lim="800000"/>
          </a:ln>
          <a:effectLst/>
        </p:spPr>
        <p:txBody>
          <a:bodyPr rtlCol="0" anchor="ctr"/>
          <a:lstStyle/>
          <a:p>
            <a:pPr marL="0" marR="0" lvl="0" indent="0" algn="just" defTabSz="685800" eaLnBrk="0" fontAlgn="base" latinLnBrk="0" hangingPunct="0">
              <a:lnSpc>
                <a:spcPct val="12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a:t>
            </a:r>
            <a:r>
              <a:rPr kumimoji="0" lang="vi-VN" sz="3200" b="0" i="0" u="none" strike="noStrike" kern="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Quan sát </a:t>
            </a:r>
            <a:r>
              <a:rPr kumimoji="0" lang="vi-VN" sz="3200" b="0" i="0" u="none" strike="noStrike" kern="0" cap="none" spc="0" normalizeH="0" baseline="0" noProof="0" dirty="0" err="1">
                <a:ln>
                  <a:noFill/>
                </a:ln>
                <a:solidFill>
                  <a:srgbClr val="FF0000"/>
                </a:solidFill>
                <a:effectLst/>
                <a:uLnTx/>
                <a:uFillTx/>
                <a:latin typeface="Times New Roman" panose="02020603050405020304" pitchFamily="18" charset="0"/>
                <a:ea typeface="SimSun"/>
                <a:cs typeface="Times New Roman" panose="02020603050405020304" pitchFamily="18" charset="0"/>
              </a:rPr>
              <a:t>hình</a:t>
            </a:r>
            <a:r>
              <a:rPr kumimoji="0" lang="vi-VN" sz="3200" b="0" i="0" u="none" strike="noStrike" kern="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 bên, em hãy nêu vai trò của nấm trong tự nhiên.</a:t>
            </a:r>
          </a:p>
        </p:txBody>
      </p:sp>
      <p:sp>
        <p:nvSpPr>
          <p:cNvPr id="4" name="TextBox 3">
            <a:extLst>
              <a:ext uri="{FF2B5EF4-FFF2-40B4-BE49-F238E27FC236}">
                <a16:creationId xmlns:a16="http://schemas.microsoft.com/office/drawing/2014/main" id="{1C2574CA-409A-4064-93DB-8E31933650B0}"/>
              </a:ext>
            </a:extLst>
          </p:cNvPr>
          <p:cNvSpPr txBox="1"/>
          <p:nvPr/>
        </p:nvSpPr>
        <p:spPr>
          <a:xfrm>
            <a:off x="208365" y="4146182"/>
            <a:ext cx="5760635" cy="2632516"/>
          </a:xfrm>
          <a:prstGeom prst="rect">
            <a:avLst/>
          </a:prstGeom>
          <a:solidFill>
            <a:srgbClr val="2D2D8A">
              <a:lumMod val="20000"/>
              <a:lumOff val="80000"/>
            </a:srgbClr>
          </a:solidFill>
        </p:spPr>
        <p:txBody>
          <a:bodyPr wrap="square" rtlCol="0">
            <a:spAutoFit/>
          </a:bodyPr>
          <a:lstStyle/>
          <a:p>
            <a:pPr marL="0" marR="0" lvl="0" indent="0" algn="just" defTabSz="685800" eaLnBrk="0" fontAlgn="base" latinLnBrk="0" hangingPunct="0">
              <a:lnSpc>
                <a:spcPct val="12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华康少女文字W5(P)" pitchFamily="82" charset="-122"/>
                <a:cs typeface="Times New Roman" panose="02020603050405020304" pitchFamily="18" charset="0"/>
              </a:rPr>
              <a:t>      </a:t>
            </a: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华康少女文字W5(P)" pitchFamily="82" charset="-122"/>
                <a:cs typeface="Times New Roman" panose="02020603050405020304" pitchFamily="18" charset="0"/>
              </a:rPr>
              <a:t>Trong tự nhiên, nấm tham gia vào quá trình phân hủy chất thải và xác động vật, thực vật thành các chất đơn giản cung cấp cho cây xanh và làm sạch môi trường.</a:t>
            </a:r>
          </a:p>
        </p:txBody>
      </p:sp>
      <p:pic>
        <p:nvPicPr>
          <p:cNvPr id="5" name="Picture 2" descr="Quan sát hình 28.3, em hãy nêu vai trò của nấm trong tự nhiên, vai trò của  nấm đối với đời sống con người | [Chân trời sáng tạo] Khoa học tự">
            <a:extLst>
              <a:ext uri="{FF2B5EF4-FFF2-40B4-BE49-F238E27FC236}">
                <a16:creationId xmlns:a16="http://schemas.microsoft.com/office/drawing/2014/main" id="{EB339CBF-3942-4147-B45C-0E09F5524C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80"/>
          <a:stretch>
            <a:fillRect/>
          </a:stretch>
        </p:blipFill>
        <p:spPr bwMode="auto">
          <a:xfrm>
            <a:off x="6063125" y="2411232"/>
            <a:ext cx="5519275" cy="423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04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84566" y="4348776"/>
            <a:ext cx="6561575" cy="2213873"/>
            <a:chOff x="261257" y="442127"/>
            <a:chExt cx="6561574" cy="2592475"/>
          </a:xfrm>
        </p:grpSpPr>
        <p:sp>
          <p:nvSpPr>
            <p:cNvPr id="4" name="Rounded Rectangle 3"/>
            <p:cNvSpPr/>
            <p:nvPr/>
          </p:nvSpPr>
          <p:spPr>
            <a:xfrm>
              <a:off x="261257" y="934497"/>
              <a:ext cx="6561574" cy="2100105"/>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eaLnBrk="0" fontAlgn="base" hangingPunct="0">
                <a:spcBef>
                  <a:spcPct val="0"/>
                </a:spcBef>
                <a:spcAft>
                  <a:spcPct val="0"/>
                </a:spcAft>
              </a:pPr>
              <a:endParaRPr lang="en-US" sz="1300">
                <a:solidFill>
                  <a:srgbClr val="FFFFFF"/>
                </a:solidFill>
                <a:latin typeface="Arial"/>
                <a:ea typeface="SimSun"/>
              </a:endParaRPr>
            </a:p>
          </p:txBody>
        </p:sp>
        <p:sp>
          <p:nvSpPr>
            <p:cNvPr id="5" name="Rounded Rectangle 4"/>
            <p:cNvSpPr/>
            <p:nvPr/>
          </p:nvSpPr>
          <p:spPr>
            <a:xfrm>
              <a:off x="411982" y="1316334"/>
              <a:ext cx="6209882" cy="1557495"/>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eaLnBrk="0" fontAlgn="base" hangingPunct="0">
                <a:lnSpc>
                  <a:spcPct val="120000"/>
                </a:lnSpc>
                <a:spcBef>
                  <a:spcPct val="0"/>
                </a:spcBef>
                <a:spcAft>
                  <a:spcPct val="0"/>
                </a:spcAft>
              </a:pPr>
              <a:r>
                <a:rPr lang="vi-VN" sz="2400" b="1" dirty="0">
                  <a:solidFill>
                    <a:srgbClr val="000000"/>
                  </a:solidFill>
                  <a:latin typeface="Times New Roman" panose="02020603050405020304" pitchFamily="18" charset="0"/>
                  <a:ea typeface="SimSun"/>
                  <a:cs typeface="Times New Roman" panose="02020603050405020304" pitchFamily="18" charset="0"/>
                </a:rPr>
                <a:t>Từ thông tin gợi ý trong hình, em hãy nêu vai trò của nấm đối với đời sống con người.</a:t>
              </a:r>
            </a:p>
          </p:txBody>
        </p:sp>
        <p:pic>
          <p:nvPicPr>
            <p:cNvPr id="7" name="Picture 2" descr="Thư viện số: Chất vấn và giải tr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982" y="442127"/>
              <a:ext cx="1175658" cy="117565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615085" y="3964284"/>
            <a:ext cx="1980064" cy="400110"/>
          </a:xfrm>
          <a:prstGeom prst="rect">
            <a:avLst/>
          </a:prstGeom>
          <a:noFill/>
        </p:spPr>
        <p:txBody>
          <a:bodyPr wrap="square" rtlCol="0">
            <a:spAutoFit/>
          </a:bodyPr>
          <a:lstStyle/>
          <a:p>
            <a:pPr algn="ctr" defTabSz="914377" eaLnBrk="0" fontAlgn="base" hangingPunct="0">
              <a:spcBef>
                <a:spcPct val="0"/>
              </a:spcBef>
              <a:spcAft>
                <a:spcPct val="0"/>
              </a:spcAft>
            </a:pPr>
            <a:r>
              <a:rPr lang="vi-VN" sz="2000" dirty="0">
                <a:solidFill>
                  <a:srgbClr val="FFFFFF"/>
                </a:solidFill>
                <a:ea typeface="华康少女文字W5(P)" pitchFamily="82" charset="-122"/>
              </a:rPr>
              <a:t>Món ăn từ nấm</a:t>
            </a:r>
          </a:p>
        </p:txBody>
      </p:sp>
      <p:pic>
        <p:nvPicPr>
          <p:cNvPr id="10244" name="Picture 4" descr="Top 13+ món ngon từ nấm mối thách thức nấm mối nấu gì ngon nhất - Foodm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35" t="3588"/>
          <a:stretch>
            <a:fillRect/>
          </a:stretch>
        </p:blipFill>
        <p:spPr bwMode="auto">
          <a:xfrm>
            <a:off x="311500" y="231378"/>
            <a:ext cx="2708029" cy="202474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ẨU NẤM RƠM NẤU CHUA CAY món lẩu chay mặn rất ngon và bổ dưỡng - món ngon  dễ làm - YouTube | Ẩm thực, Nấu ăn, Thức ă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500" y="2370503"/>
            <a:ext cx="2708029" cy="152326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Làm bánh men rượu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9317" y="231378"/>
            <a:ext cx="2699657" cy="202474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Phân biệt các loại men nở, bột nở, muối nở trong làm bánh – CÔNG TY TNHH  THƯƠNG MẠI DỊCH VỤ NHA PHƯỚC THỊ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812" y="2370503"/>
            <a:ext cx="2699657" cy="15232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GÓC GIẢI ĐÁP] Có nên uống đông trùng hạ thảo hàng ngày khô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827"/>
          <a:stretch>
            <a:fillRect/>
          </a:stretch>
        </p:blipFill>
        <p:spPr bwMode="auto">
          <a:xfrm>
            <a:off x="6335255" y="258292"/>
            <a:ext cx="2573911" cy="1954184"/>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Đông Trùng Hạ Thảo Vị Thuốc Quý Số 1 Từ Thiên Nhiê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5255" y="2214908"/>
            <a:ext cx="2573911" cy="1695563"/>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Viên uống nấm linh chi Omexxel Reishi (lọ 60 viên) - xuất xứ Mỹ - Đỏ - Shop  VnExpre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62837" y="280818"/>
            <a:ext cx="2521743" cy="35470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stretch>
            <a:fillRect/>
          </a:stretch>
        </p:blipFill>
        <p:spPr>
          <a:xfrm>
            <a:off x="8773227" y="4348795"/>
            <a:ext cx="2153756" cy="2019147"/>
          </a:xfrm>
          <a:prstGeom prst="rect">
            <a:avLst/>
          </a:prstGeom>
        </p:spPr>
      </p:pic>
      <p:sp>
        <p:nvSpPr>
          <p:cNvPr id="21" name="TextBox 20"/>
          <p:cNvSpPr txBox="1"/>
          <p:nvPr/>
        </p:nvSpPr>
        <p:spPr>
          <a:xfrm>
            <a:off x="3285811" y="3985433"/>
            <a:ext cx="2739088" cy="707886"/>
          </a:xfrm>
          <a:prstGeom prst="rect">
            <a:avLst/>
          </a:prstGeom>
          <a:noFill/>
        </p:spPr>
        <p:txBody>
          <a:bodyPr wrap="square" rtlCol="0">
            <a:spAutoFit/>
          </a:bodyPr>
          <a:lstStyle/>
          <a:p>
            <a:pPr algn="ctr" defTabSz="914377" eaLnBrk="0" fontAlgn="base" hangingPunct="0">
              <a:spcBef>
                <a:spcPct val="0"/>
              </a:spcBef>
              <a:spcAft>
                <a:spcPct val="0"/>
              </a:spcAft>
            </a:pPr>
            <a:r>
              <a:rPr lang="vi-VN" sz="2000" dirty="0">
                <a:solidFill>
                  <a:srgbClr val="FFFFFF"/>
                </a:solidFill>
                <a:ea typeface="华康少女文字W5(P)" pitchFamily="82" charset="-122"/>
              </a:rPr>
              <a:t>Nấm men trong men nở</a:t>
            </a:r>
          </a:p>
        </p:txBody>
      </p:sp>
      <p:sp>
        <p:nvSpPr>
          <p:cNvPr id="22" name="TextBox 21"/>
          <p:cNvSpPr txBox="1"/>
          <p:nvPr/>
        </p:nvSpPr>
        <p:spPr>
          <a:xfrm>
            <a:off x="6060759" y="3994431"/>
            <a:ext cx="2885404" cy="707886"/>
          </a:xfrm>
          <a:prstGeom prst="rect">
            <a:avLst/>
          </a:prstGeom>
          <a:noFill/>
        </p:spPr>
        <p:txBody>
          <a:bodyPr wrap="square" rtlCol="0">
            <a:spAutoFit/>
          </a:bodyPr>
          <a:lstStyle/>
          <a:p>
            <a:pPr algn="ctr" defTabSz="914377" eaLnBrk="0" fontAlgn="base" hangingPunct="0">
              <a:spcBef>
                <a:spcPct val="0"/>
              </a:spcBef>
              <a:spcAft>
                <a:spcPct val="0"/>
              </a:spcAft>
            </a:pPr>
            <a:r>
              <a:rPr lang="vi-VN" sz="2000" dirty="0">
                <a:solidFill>
                  <a:srgbClr val="FFFFFF"/>
                </a:solidFill>
                <a:ea typeface="华康少女文字W5(P)" pitchFamily="82" charset="-122"/>
              </a:rPr>
              <a:t>Nấm đông trùng hạ thảo</a:t>
            </a:r>
          </a:p>
        </p:txBody>
      </p:sp>
      <p:sp>
        <p:nvSpPr>
          <p:cNvPr id="23" name="TextBox 22"/>
          <p:cNvSpPr txBox="1"/>
          <p:nvPr/>
        </p:nvSpPr>
        <p:spPr>
          <a:xfrm>
            <a:off x="9218008" y="3972816"/>
            <a:ext cx="2743200" cy="707886"/>
          </a:xfrm>
          <a:prstGeom prst="rect">
            <a:avLst/>
          </a:prstGeom>
          <a:noFill/>
        </p:spPr>
        <p:txBody>
          <a:bodyPr wrap="square" rtlCol="0">
            <a:spAutoFit/>
          </a:bodyPr>
          <a:lstStyle/>
          <a:p>
            <a:pPr algn="ctr" defTabSz="914377" eaLnBrk="0" fontAlgn="base" hangingPunct="0">
              <a:spcBef>
                <a:spcPct val="0"/>
              </a:spcBef>
              <a:spcAft>
                <a:spcPct val="0"/>
              </a:spcAft>
            </a:pPr>
            <a:r>
              <a:rPr lang="vi-VN" sz="2000" dirty="0">
                <a:solidFill>
                  <a:srgbClr val="FFFFFF"/>
                </a:solidFill>
                <a:ea typeface="华康少女文字W5(P)" pitchFamily="82" charset="-122"/>
              </a:rPr>
              <a:t>Thực phẩm chức năng</a:t>
            </a:r>
          </a:p>
        </p:txBody>
      </p:sp>
      <p:sp>
        <p:nvSpPr>
          <p:cNvPr id="24" name="TextBox 23"/>
          <p:cNvSpPr txBox="1"/>
          <p:nvPr/>
        </p:nvSpPr>
        <p:spPr>
          <a:xfrm>
            <a:off x="7062048" y="6207761"/>
            <a:ext cx="5129953" cy="502766"/>
          </a:xfrm>
          <a:prstGeom prst="rect">
            <a:avLst/>
          </a:prstGeom>
          <a:solidFill>
            <a:schemeClr val="accent1"/>
          </a:solidFill>
        </p:spPr>
        <p:txBody>
          <a:bodyPr wrap="square" rtlCol="0">
            <a:spAutoFit/>
          </a:bodyPr>
          <a:lstStyle/>
          <a:p>
            <a:pPr algn="ctr" defTabSz="914377" eaLnBrk="0" fontAlgn="base" hangingPunct="0">
              <a:spcBef>
                <a:spcPct val="0"/>
              </a:spcBef>
              <a:spcAft>
                <a:spcPct val="0"/>
              </a:spcAft>
            </a:pPr>
            <a:r>
              <a:rPr lang="vi-VN" sz="2667" dirty="0">
                <a:solidFill>
                  <a:srgbClr val="000000"/>
                </a:solidFill>
                <a:latin typeface="Times New Roman" panose="02020603050405020304" pitchFamily="18" charset="0"/>
                <a:ea typeface="华康少女文字W5(P)" pitchFamily="82" charset="-122"/>
                <a:cs typeface="Times New Roman" panose="02020603050405020304" pitchFamily="18" charset="0"/>
              </a:rPr>
              <a:t>Thuốc trừ sâu sinh học từ nấm mốc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ircle(in)">
                                      <p:cBhvr>
                                        <p:cTn id="4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Box 234"/>
          <p:cNvSpPr txBox="1"/>
          <p:nvPr/>
        </p:nvSpPr>
        <p:spPr>
          <a:xfrm>
            <a:off x="217117" y="329714"/>
            <a:ext cx="11791169" cy="5943871"/>
          </a:xfrm>
          <a:prstGeom prst="rect">
            <a:avLst/>
          </a:prstGeom>
          <a:noFill/>
        </p:spPr>
        <p:txBody>
          <a:bodyPr wrap="square" rtlCol="0">
            <a:spAutoFit/>
          </a:bodyPr>
          <a:lstStyle/>
          <a:p>
            <a:pPr algn="just" defTabSz="914377" eaLnBrk="0" fontAlgn="base" hangingPunct="0">
              <a:lnSpc>
                <a:spcPct val="150000"/>
              </a:lnSpc>
              <a:spcBef>
                <a:spcPct val="0"/>
              </a:spcBef>
              <a:spcAft>
                <a:spcPct val="0"/>
              </a:spcAft>
              <a:buFont typeface="Wingdings" panose="05000000000000000000" pitchFamily="2" charset="2"/>
              <a:buChar char="q"/>
            </a:pPr>
            <a:r>
              <a:rPr lang="en-US" sz="3333" dirty="0">
                <a:solidFill>
                  <a:srgbClr val="FFFFFF"/>
                </a:solidFill>
                <a:latin typeface="Nexa Light" pitchFamily="50" charset="0"/>
                <a:ea typeface="华康少女文字W5(P)" pitchFamily="82" charset="-122"/>
              </a:rPr>
              <a:t> </a:t>
            </a:r>
            <a:r>
              <a:rPr lang="vi-VN" sz="3200" dirty="0" err="1">
                <a:solidFill>
                  <a:srgbClr val="000000"/>
                </a:solidFill>
                <a:latin typeface="Times New Roman" panose="02020603050405020304" pitchFamily="18" charset="0"/>
                <a:ea typeface="华康少女文字W5(P)" pitchFamily="82" charset="-122"/>
                <a:cs typeface="Times New Roman" panose="02020603050405020304" pitchFamily="18" charset="0"/>
              </a:rPr>
              <a:t>Một</a:t>
            </a:r>
            <a:r>
              <a:rPr lang="vi-VN" sz="3200" dirty="0">
                <a:solidFill>
                  <a:srgbClr val="000000"/>
                </a:solidFill>
                <a:latin typeface="Times New Roman" panose="02020603050405020304" pitchFamily="18" charset="0"/>
                <a:ea typeface="华康少女文字W5(P)" pitchFamily="82" charset="-122"/>
                <a:cs typeface="Times New Roman" panose="02020603050405020304" pitchFamily="18" charset="0"/>
              </a:rPr>
              <a:t> số nấm dùng làm thức ăn: nấm rơm, nấm hương, nấm mộc nhĩ,….</a:t>
            </a:r>
          </a:p>
          <a:p>
            <a:pPr marL="457189" lvl="1" indent="152396" algn="just" defTabSz="914377" eaLnBrk="0" fontAlgn="base" hangingPunct="0">
              <a:lnSpc>
                <a:spcPct val="150000"/>
              </a:lnSpc>
              <a:spcBef>
                <a:spcPct val="0"/>
              </a:spcBef>
              <a:spcAft>
                <a:spcPct val="0"/>
              </a:spcAft>
              <a:buFont typeface="Wingdings" panose="05000000000000000000" pitchFamily="2" charset="2"/>
              <a:buChar char="q"/>
            </a:pPr>
            <a:r>
              <a:rPr lang="en-US" sz="3200" dirty="0">
                <a:solidFill>
                  <a:srgbClr val="000000"/>
                </a:solidFill>
                <a:latin typeface="Times New Roman" panose="02020603050405020304" pitchFamily="18" charset="0"/>
                <a:ea typeface="华康少女文字W5(P)" pitchFamily="82" charset="-122"/>
                <a:cs typeface="Times New Roman" panose="02020603050405020304" pitchFamily="18" charset="0"/>
              </a:rPr>
              <a:t> </a:t>
            </a:r>
            <a:r>
              <a:rPr lang="vi-VN" sz="3200" dirty="0" err="1">
                <a:solidFill>
                  <a:srgbClr val="000000"/>
                </a:solidFill>
                <a:latin typeface="Times New Roman" panose="02020603050405020304" pitchFamily="18" charset="0"/>
                <a:ea typeface="华康少女文字W5(P)" pitchFamily="82" charset="-122"/>
                <a:cs typeface="Times New Roman" panose="02020603050405020304" pitchFamily="18" charset="0"/>
              </a:rPr>
              <a:t>Nấm</a:t>
            </a:r>
            <a:r>
              <a:rPr lang="vi-VN" sz="3200" dirty="0">
                <a:solidFill>
                  <a:srgbClr val="000000"/>
                </a:solidFill>
                <a:latin typeface="Times New Roman" panose="02020603050405020304" pitchFamily="18" charset="0"/>
                <a:ea typeface="华康少女文字W5(P)" pitchFamily="82" charset="-122"/>
                <a:cs typeface="Times New Roman" panose="02020603050405020304" pitchFamily="18" charset="0"/>
              </a:rPr>
              <a:t> được sử dụng làm tác nhân lên men trong sản xuất rượu, bia, bánh mì,…; nấm men</a:t>
            </a:r>
          </a:p>
          <a:p>
            <a:pPr algn="just" defTabSz="914377" eaLnBrk="0" fontAlgn="base" hangingPunct="0">
              <a:lnSpc>
                <a:spcPct val="150000"/>
              </a:lnSpc>
              <a:spcBef>
                <a:spcPct val="0"/>
              </a:spcBef>
              <a:spcAft>
                <a:spcPct val="0"/>
              </a:spcAft>
              <a:buFont typeface="Wingdings" panose="05000000000000000000" pitchFamily="2" charset="2"/>
              <a:buChar char="q"/>
            </a:pPr>
            <a:r>
              <a:rPr lang="en-US" sz="3200" dirty="0">
                <a:solidFill>
                  <a:srgbClr val="FFFFFF"/>
                </a:solidFill>
                <a:latin typeface="Nexa Light" pitchFamily="50" charset="0"/>
                <a:ea typeface="华康少女文字W5(P)" pitchFamily="82" charset="-122"/>
              </a:rPr>
              <a:t> </a:t>
            </a:r>
            <a:r>
              <a:rPr lang="vi-VN" sz="3200" dirty="0" err="1">
                <a:solidFill>
                  <a:srgbClr val="000000"/>
                </a:solidFill>
                <a:latin typeface="Times New Roman" panose="02020603050405020304" pitchFamily="18" charset="0"/>
                <a:ea typeface="华康少女文字W5(P)" pitchFamily="82" charset="-122"/>
                <a:cs typeface="Times New Roman" panose="02020603050405020304" pitchFamily="18" charset="0"/>
              </a:rPr>
              <a:t>Nấm</a:t>
            </a:r>
            <a:r>
              <a:rPr lang="vi-VN" sz="3200" dirty="0">
                <a:solidFill>
                  <a:srgbClr val="000000"/>
                </a:solidFill>
                <a:latin typeface="Times New Roman" panose="02020603050405020304" pitchFamily="18" charset="0"/>
                <a:ea typeface="华康少女文字W5(P)" pitchFamily="82" charset="-122"/>
                <a:cs typeface="Times New Roman" panose="02020603050405020304" pitchFamily="18" charset="0"/>
              </a:rPr>
              <a:t> được sử dụng làm thực phẩm chức năng bổ dưỡng cơ thể: nấm linh chi, nấm vân chi,….</a:t>
            </a:r>
          </a:p>
          <a:p>
            <a:pPr algn="just" defTabSz="914377" eaLnBrk="0" fontAlgn="base" hangingPunct="0">
              <a:lnSpc>
                <a:spcPct val="150000"/>
              </a:lnSpc>
              <a:spcBef>
                <a:spcPct val="0"/>
              </a:spcBef>
              <a:spcAft>
                <a:spcPct val="0"/>
              </a:spcAft>
              <a:buFont typeface="Wingdings" panose="05000000000000000000" pitchFamily="2" charset="2"/>
              <a:buChar char="q"/>
            </a:pPr>
            <a:r>
              <a:rPr lang="en-US" sz="3200" dirty="0">
                <a:solidFill>
                  <a:srgbClr val="000000"/>
                </a:solidFill>
                <a:latin typeface="Times New Roman" panose="02020603050405020304" pitchFamily="18" charset="0"/>
                <a:ea typeface="华康少女文字W5(P)" pitchFamily="82" charset="-122"/>
                <a:cs typeface="Times New Roman" panose="02020603050405020304" pitchFamily="18" charset="0"/>
              </a:rPr>
              <a:t> </a:t>
            </a:r>
            <a:r>
              <a:rPr lang="vi-VN" sz="3200" dirty="0" err="1">
                <a:solidFill>
                  <a:srgbClr val="000000"/>
                </a:solidFill>
                <a:latin typeface="Times New Roman" panose="02020603050405020304" pitchFamily="18" charset="0"/>
                <a:ea typeface="华康少女文字W5(P)" pitchFamily="82" charset="-122"/>
                <a:cs typeface="Times New Roman" panose="02020603050405020304" pitchFamily="18" charset="0"/>
              </a:rPr>
              <a:t>Nấm</a:t>
            </a:r>
            <a:r>
              <a:rPr lang="vi-VN" sz="3200" dirty="0">
                <a:solidFill>
                  <a:srgbClr val="000000"/>
                </a:solidFill>
                <a:latin typeface="Times New Roman" panose="02020603050405020304" pitchFamily="18" charset="0"/>
                <a:ea typeface="华康少女文字W5(P)" pitchFamily="82" charset="-122"/>
                <a:cs typeface="Times New Roman" panose="02020603050405020304" pitchFamily="18" charset="0"/>
              </a:rPr>
              <a:t> được sử dụng làm thuốc trừ sâu sinh học: một số nấm có khả năng kí sinh trên cơ thể sâu làm ngưng trệ các quá trình sống của sâu.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35"/>
                                        </p:tgtEl>
                                      </p:cBhvr>
                                    </p:animEffect>
                                    <p:animScale>
                                      <p:cBhvr>
                                        <p:cTn id="7" dur="250" autoRev="1" fill="hold"/>
                                        <p:tgtEl>
                                          <p:spTgt spid="2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3067D330-6281-4137-8EDF-E41C0A9D772A}"/>
              </a:ext>
            </a:extLst>
          </p:cNvPr>
          <p:cNvSpPr/>
          <p:nvPr/>
        </p:nvSpPr>
        <p:spPr>
          <a:xfrm>
            <a:off x="2369028" y="299349"/>
            <a:ext cx="6279672" cy="495677"/>
          </a:xfrm>
          <a:prstGeom prst="rect">
            <a:avLst/>
          </a:prstGeom>
          <a:noFill/>
          <a:ln w="0" cap="flat" cmpd="sng" algn="ctr">
            <a:no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no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SimSun"/>
                <a:cs typeface="Times New Roman" panose="02020603050405020304" pitchFamily="18" charset="0"/>
              </a:rPr>
              <a:t>MỘT SỐ LOẠI NẤM ĂN ĐƯỢC</a:t>
            </a:r>
          </a:p>
        </p:txBody>
      </p:sp>
      <p:grpSp>
        <p:nvGrpSpPr>
          <p:cNvPr id="5" name="Group 3">
            <a:extLst>
              <a:ext uri="{FF2B5EF4-FFF2-40B4-BE49-F238E27FC236}">
                <a16:creationId xmlns:a16="http://schemas.microsoft.com/office/drawing/2014/main" id="{98C101E4-092C-41F8-A4EE-E6C3EA8CE5CD}"/>
              </a:ext>
            </a:extLst>
          </p:cNvPr>
          <p:cNvGrpSpPr/>
          <p:nvPr/>
        </p:nvGrpSpPr>
        <p:grpSpPr>
          <a:xfrm>
            <a:off x="114301" y="848446"/>
            <a:ext cx="11938000" cy="2669454"/>
            <a:chOff x="1312752" y="1251626"/>
            <a:chExt cx="9180216" cy="2690328"/>
          </a:xfrm>
        </p:grpSpPr>
        <p:pic>
          <p:nvPicPr>
            <p:cNvPr id="6" name="Picture 6" descr="Bật mí kỹ thuật trồng nấm rơm trên mùn cưa tại nhà đơn giản">
              <a:extLst>
                <a:ext uri="{FF2B5EF4-FFF2-40B4-BE49-F238E27FC236}">
                  <a16:creationId xmlns:a16="http://schemas.microsoft.com/office/drawing/2014/main" id="{4703A331-63AD-41D8-BC56-A4A66A1D4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25" r="7967"/>
            <a:stretch>
              <a:fillRect/>
            </a:stretch>
          </p:blipFill>
          <p:spPr bwMode="auto">
            <a:xfrm>
              <a:off x="4307399" y="1251626"/>
              <a:ext cx="3295462" cy="2690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0" descr="8 Tác dụng của Nấm Mối món ăn siêu ngon ít người biết">
              <a:extLst>
                <a:ext uri="{FF2B5EF4-FFF2-40B4-BE49-F238E27FC236}">
                  <a16:creationId xmlns:a16="http://schemas.microsoft.com/office/drawing/2014/main" id="{632C7A7A-D732-49BB-A427-3338A5920C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922"/>
            <a:stretch>
              <a:fillRect/>
            </a:stretch>
          </p:blipFill>
          <p:spPr bwMode="auto">
            <a:xfrm>
              <a:off x="7745666" y="1251626"/>
              <a:ext cx="2747302" cy="2690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8" descr="Nấm tuyết - Cách làm súp cua nấm tuyết ngon tuyệt | CleverFood - Binh đoàn  thực phẩm sạch tiên phong">
              <a:extLst>
                <a:ext uri="{FF2B5EF4-FFF2-40B4-BE49-F238E27FC236}">
                  <a16:creationId xmlns:a16="http://schemas.microsoft.com/office/drawing/2014/main" id="{56F5F4BC-A5F3-432E-832D-EAF3A4D4BE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5" t="9098" r="6188" b="8181"/>
            <a:stretch>
              <a:fillRect/>
            </a:stretch>
          </p:blipFill>
          <p:spPr bwMode="auto">
            <a:xfrm>
              <a:off x="1312752" y="1251627"/>
              <a:ext cx="2851843" cy="2690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9" name="Group 2">
            <a:extLst>
              <a:ext uri="{FF2B5EF4-FFF2-40B4-BE49-F238E27FC236}">
                <a16:creationId xmlns:a16="http://schemas.microsoft.com/office/drawing/2014/main" id="{68BC9E68-9EA5-4557-9A99-A443D031F90C}"/>
              </a:ext>
            </a:extLst>
          </p:cNvPr>
          <p:cNvGrpSpPr/>
          <p:nvPr/>
        </p:nvGrpSpPr>
        <p:grpSpPr>
          <a:xfrm>
            <a:off x="203201" y="3708400"/>
            <a:ext cx="11849100" cy="2850251"/>
            <a:chOff x="479833" y="4454327"/>
            <a:chExt cx="11249385" cy="1964580"/>
          </a:xfrm>
        </p:grpSpPr>
        <p:pic>
          <p:nvPicPr>
            <p:cNvPr id="10" name="Picture 8" descr="Nấm Linh Chi - Hình ảnh, công dụng và cách dùng đúng">
              <a:extLst>
                <a:ext uri="{FF2B5EF4-FFF2-40B4-BE49-F238E27FC236}">
                  <a16:creationId xmlns:a16="http://schemas.microsoft.com/office/drawing/2014/main" id="{C8D43768-BB49-4C1E-99A4-91C766298BC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4"/>
            <a:stretch>
              <a:fillRect/>
            </a:stretch>
          </p:blipFill>
          <p:spPr bwMode="auto">
            <a:xfrm>
              <a:off x="479833" y="4454327"/>
              <a:ext cx="3184768" cy="1964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2" descr="Nấm Tai Mèo - Mộc Nhĩ">
              <a:extLst>
                <a:ext uri="{FF2B5EF4-FFF2-40B4-BE49-F238E27FC236}">
                  <a16:creationId xmlns:a16="http://schemas.microsoft.com/office/drawing/2014/main" id="{AD5FFE9D-9F19-42B7-97C6-2CD7404A71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7769" y="4457458"/>
              <a:ext cx="2942173" cy="19614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4" descr="Cách dùng và bảo quản Nấm Hoàng Kim tươi - Foodmap">
              <a:extLst>
                <a:ext uri="{FF2B5EF4-FFF2-40B4-BE49-F238E27FC236}">
                  <a16:creationId xmlns:a16="http://schemas.microsoft.com/office/drawing/2014/main" id="{0BBAC4A3-D9F5-4CCD-A7E8-2FB4F51B07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3110" y="4454327"/>
              <a:ext cx="2668360" cy="1964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6" descr="Nấm Kim Châm Hàn Quốc">
              <a:extLst>
                <a:ext uri="{FF2B5EF4-FFF2-40B4-BE49-F238E27FC236}">
                  <a16:creationId xmlns:a16="http://schemas.microsoft.com/office/drawing/2014/main" id="{12640785-AE57-47C4-A28F-CB9769D7A2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64638" y="4454327"/>
              <a:ext cx="1964580" cy="1964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507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79973" y="2453641"/>
            <a:ext cx="9144000" cy="2102273"/>
          </a:xfrm>
          <a:noFill/>
          <a:ln>
            <a:noFill/>
          </a:ln>
          <a:scene3d>
            <a:camera prst="orthographicFront"/>
            <a:lightRig rig="threePt" dir="t"/>
          </a:scene3d>
          <a:sp3d extrusionH="69850" prstMaterial="softEdge">
            <a:bevelT w="152400" h="50800" prst="softRound"/>
            <a:bevelB w="152400" h="50800" prst="softRound"/>
          </a:sp3d>
        </p:spPr>
        <p:txBody>
          <a:bodyPr>
            <a:normAutofit/>
          </a:bodyPr>
          <a:lstStyle/>
          <a:p>
            <a:pPr algn="ctr"/>
            <a:r>
              <a:rPr lang="en-US" sz="5400" dirty="0">
                <a:solidFill>
                  <a:schemeClr val="tx1"/>
                </a:solidFill>
                <a:latin typeface="Times New Roman" panose="02020603050405020304" pitchFamily="18" charset="0"/>
                <a:cs typeface="Times New Roman" panose="02020603050405020304" pitchFamily="18" charset="0"/>
              </a:rPr>
              <a:t>MỘT SỐ BỆNH DO NẤM</a:t>
            </a:r>
          </a:p>
        </p:txBody>
      </p:sp>
      <p:pic>
        <p:nvPicPr>
          <p:cNvPr id="11266" name="Picture 2" descr="Bị lang ben ở lưng và cách trị đơn giản ai cũng làm đượ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99" y="285270"/>
            <a:ext cx="3861452" cy="258435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ệnh da do nấm Candida - Candidosis | DA LIỄU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l="9585" r="6994"/>
          <a:stretch>
            <a:fillRect/>
          </a:stretch>
        </p:blipFill>
        <p:spPr bwMode="auto">
          <a:xfrm>
            <a:off x="4011170" y="4003355"/>
            <a:ext cx="3766861"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ác sĩ hướng dẫn điều trị các bệnh do nấm Candida gây 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38" y="3953252"/>
            <a:ext cx="2914925" cy="2510561"/>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Bệnh da do nấm sợ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996" y="359177"/>
            <a:ext cx="7226867" cy="2510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srcRect l="2201" r="3209" b="3366"/>
          <a:stretch>
            <a:fillRect/>
          </a:stretch>
        </p:blipFill>
        <p:spPr>
          <a:xfrm>
            <a:off x="8088878" y="3969952"/>
            <a:ext cx="3683097" cy="2387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ppt_w</p:attrName>
                                        </p:attrNameLst>
                                      </p:cBhvr>
                                      <p:tavLst>
                                        <p:tav tm="0">
                                          <p:val>
                                            <p:fltVal val="0"/>
                                          </p:val>
                                        </p:tav>
                                        <p:tav tm="100000">
                                          <p:val>
                                            <p:strVal val="#ppt_w"/>
                                          </p:val>
                                        </p:tav>
                                      </p:tavLst>
                                    </p:anim>
                                    <p:anim calcmode="lin" valueType="num">
                                      <p:cBhvr>
                                        <p:cTn id="15" dur="500" fill="hold"/>
                                        <p:tgtEl>
                                          <p:spTgt spid="11266"/>
                                        </p:tgtEl>
                                        <p:attrNameLst>
                                          <p:attrName>ppt_h</p:attrName>
                                        </p:attrNameLst>
                                      </p:cBhvr>
                                      <p:tavLst>
                                        <p:tav tm="0">
                                          <p:val>
                                            <p:fltVal val="0"/>
                                          </p:val>
                                        </p:tav>
                                        <p:tav tm="100000">
                                          <p:val>
                                            <p:strVal val="#ppt_h"/>
                                          </p:val>
                                        </p:tav>
                                      </p:tavLst>
                                    </p:anim>
                                    <p:animEffect transition="in" filter="fade">
                                      <p:cBhvr>
                                        <p:cTn id="16" dur="500"/>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276"/>
                                        </p:tgtEl>
                                        <p:attrNameLst>
                                          <p:attrName>style.visibility</p:attrName>
                                        </p:attrNameLst>
                                      </p:cBhvr>
                                      <p:to>
                                        <p:strVal val="visible"/>
                                      </p:to>
                                    </p:set>
                                    <p:anim calcmode="lin" valueType="num">
                                      <p:cBhvr>
                                        <p:cTn id="21" dur="500" fill="hold"/>
                                        <p:tgtEl>
                                          <p:spTgt spid="11276"/>
                                        </p:tgtEl>
                                        <p:attrNameLst>
                                          <p:attrName>ppt_w</p:attrName>
                                        </p:attrNameLst>
                                      </p:cBhvr>
                                      <p:tavLst>
                                        <p:tav tm="0">
                                          <p:val>
                                            <p:fltVal val="0"/>
                                          </p:val>
                                        </p:tav>
                                        <p:tav tm="100000">
                                          <p:val>
                                            <p:strVal val="#ppt_w"/>
                                          </p:val>
                                        </p:tav>
                                      </p:tavLst>
                                    </p:anim>
                                    <p:anim calcmode="lin" valueType="num">
                                      <p:cBhvr>
                                        <p:cTn id="22" dur="500" fill="hold"/>
                                        <p:tgtEl>
                                          <p:spTgt spid="11276"/>
                                        </p:tgtEl>
                                        <p:attrNameLst>
                                          <p:attrName>ppt_h</p:attrName>
                                        </p:attrNameLst>
                                      </p:cBhvr>
                                      <p:tavLst>
                                        <p:tav tm="0">
                                          <p:val>
                                            <p:fltVal val="0"/>
                                          </p:val>
                                        </p:tav>
                                        <p:tav tm="100000">
                                          <p:val>
                                            <p:strVal val="#ppt_h"/>
                                          </p:val>
                                        </p:tav>
                                      </p:tavLst>
                                    </p:anim>
                                    <p:animEffect transition="in" filter="fade">
                                      <p:cBhvr>
                                        <p:cTn id="23" dur="500"/>
                                        <p:tgtEl>
                                          <p:spTgt spid="112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270"/>
                                        </p:tgtEl>
                                        <p:attrNameLst>
                                          <p:attrName>style.visibility</p:attrName>
                                        </p:attrNameLst>
                                      </p:cBhvr>
                                      <p:to>
                                        <p:strVal val="visible"/>
                                      </p:to>
                                    </p:set>
                                    <p:anim calcmode="lin" valueType="num">
                                      <p:cBhvr>
                                        <p:cTn id="28" dur="500" fill="hold"/>
                                        <p:tgtEl>
                                          <p:spTgt spid="11270"/>
                                        </p:tgtEl>
                                        <p:attrNameLst>
                                          <p:attrName>ppt_w</p:attrName>
                                        </p:attrNameLst>
                                      </p:cBhvr>
                                      <p:tavLst>
                                        <p:tav tm="0">
                                          <p:val>
                                            <p:fltVal val="0"/>
                                          </p:val>
                                        </p:tav>
                                        <p:tav tm="100000">
                                          <p:val>
                                            <p:strVal val="#ppt_w"/>
                                          </p:val>
                                        </p:tav>
                                      </p:tavLst>
                                    </p:anim>
                                    <p:anim calcmode="lin" valueType="num">
                                      <p:cBhvr>
                                        <p:cTn id="29" dur="500" fill="hold"/>
                                        <p:tgtEl>
                                          <p:spTgt spid="11270"/>
                                        </p:tgtEl>
                                        <p:attrNameLst>
                                          <p:attrName>ppt_h</p:attrName>
                                        </p:attrNameLst>
                                      </p:cBhvr>
                                      <p:tavLst>
                                        <p:tav tm="0">
                                          <p:val>
                                            <p:fltVal val="0"/>
                                          </p:val>
                                        </p:tav>
                                        <p:tav tm="100000">
                                          <p:val>
                                            <p:strVal val="#ppt_h"/>
                                          </p:val>
                                        </p:tav>
                                      </p:tavLst>
                                    </p:anim>
                                    <p:animEffect transition="in" filter="fade">
                                      <p:cBhvr>
                                        <p:cTn id="30" dur="500"/>
                                        <p:tgtEl>
                                          <p:spTgt spid="1127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268"/>
                                        </p:tgtEl>
                                        <p:attrNameLst>
                                          <p:attrName>style.visibility</p:attrName>
                                        </p:attrNameLst>
                                      </p:cBhvr>
                                      <p:to>
                                        <p:strVal val="visible"/>
                                      </p:to>
                                    </p:set>
                                    <p:anim calcmode="lin" valueType="num">
                                      <p:cBhvr>
                                        <p:cTn id="35" dur="500" fill="hold"/>
                                        <p:tgtEl>
                                          <p:spTgt spid="11268"/>
                                        </p:tgtEl>
                                        <p:attrNameLst>
                                          <p:attrName>ppt_w</p:attrName>
                                        </p:attrNameLst>
                                      </p:cBhvr>
                                      <p:tavLst>
                                        <p:tav tm="0">
                                          <p:val>
                                            <p:fltVal val="0"/>
                                          </p:val>
                                        </p:tav>
                                        <p:tav tm="100000">
                                          <p:val>
                                            <p:strVal val="#ppt_w"/>
                                          </p:val>
                                        </p:tav>
                                      </p:tavLst>
                                    </p:anim>
                                    <p:anim calcmode="lin" valueType="num">
                                      <p:cBhvr>
                                        <p:cTn id="36" dur="500" fill="hold"/>
                                        <p:tgtEl>
                                          <p:spTgt spid="11268"/>
                                        </p:tgtEl>
                                        <p:attrNameLst>
                                          <p:attrName>ppt_h</p:attrName>
                                        </p:attrNameLst>
                                      </p:cBhvr>
                                      <p:tavLst>
                                        <p:tav tm="0">
                                          <p:val>
                                            <p:fltVal val="0"/>
                                          </p:val>
                                        </p:tav>
                                        <p:tav tm="100000">
                                          <p:val>
                                            <p:strVal val="#ppt_h"/>
                                          </p:val>
                                        </p:tav>
                                      </p:tavLst>
                                    </p:anim>
                                    <p:animEffect transition="in" filter="fade">
                                      <p:cBhvr>
                                        <p:cTn id="37" dur="500"/>
                                        <p:tgtEl>
                                          <p:spTgt spid="1126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57645" y="301974"/>
            <a:ext cx="11559219" cy="2541711"/>
            <a:chOff x="257645" y="301973"/>
            <a:chExt cx="11559218" cy="2541711"/>
          </a:xfrm>
        </p:grpSpPr>
        <p:grpSp>
          <p:nvGrpSpPr>
            <p:cNvPr id="8" name="Group 7"/>
            <p:cNvGrpSpPr/>
            <p:nvPr/>
          </p:nvGrpSpPr>
          <p:grpSpPr>
            <a:xfrm>
              <a:off x="257645" y="301973"/>
              <a:ext cx="11559217" cy="1952433"/>
              <a:chOff x="257645" y="301973"/>
              <a:chExt cx="11559217" cy="1952433"/>
            </a:xfrm>
          </p:grpSpPr>
          <p:pic>
            <p:nvPicPr>
              <p:cNvPr id="4" name="Picture 3"/>
              <p:cNvPicPr>
                <a:picLocks noChangeAspect="1"/>
              </p:cNvPicPr>
              <p:nvPr/>
            </p:nvPicPr>
            <p:blipFill>
              <a:blip r:embed="rId2"/>
              <a:stretch>
                <a:fillRect/>
              </a:stretch>
            </p:blipFill>
            <p:spPr>
              <a:xfrm>
                <a:off x="257645" y="301973"/>
                <a:ext cx="2766909" cy="1952433"/>
              </a:xfrm>
              <a:prstGeom prst="rect">
                <a:avLst/>
              </a:prstGeom>
            </p:spPr>
          </p:pic>
          <p:pic>
            <p:nvPicPr>
              <p:cNvPr id="5" name="Picture 4"/>
              <p:cNvPicPr>
                <a:picLocks noChangeAspect="1"/>
              </p:cNvPicPr>
              <p:nvPr/>
            </p:nvPicPr>
            <p:blipFill>
              <a:blip r:embed="rId3"/>
              <a:stretch>
                <a:fillRect/>
              </a:stretch>
            </p:blipFill>
            <p:spPr>
              <a:xfrm>
                <a:off x="3206680" y="301973"/>
                <a:ext cx="2820181" cy="1952433"/>
              </a:xfrm>
              <a:prstGeom prst="rect">
                <a:avLst/>
              </a:prstGeom>
            </p:spPr>
          </p:pic>
          <p:pic>
            <p:nvPicPr>
              <p:cNvPr id="6" name="Picture 5"/>
              <p:cNvPicPr>
                <a:picLocks noChangeAspect="1"/>
              </p:cNvPicPr>
              <p:nvPr/>
            </p:nvPicPr>
            <p:blipFill>
              <a:blip r:embed="rId4"/>
              <a:stretch>
                <a:fillRect/>
              </a:stretch>
            </p:blipFill>
            <p:spPr>
              <a:xfrm>
                <a:off x="6208987" y="301973"/>
                <a:ext cx="2825571" cy="1952433"/>
              </a:xfrm>
              <a:prstGeom prst="rect">
                <a:avLst/>
              </a:prstGeom>
            </p:spPr>
          </p:pic>
          <p:pic>
            <p:nvPicPr>
              <p:cNvPr id="7" name="Picture 6"/>
              <p:cNvPicPr>
                <a:picLocks noChangeAspect="1"/>
              </p:cNvPicPr>
              <p:nvPr/>
            </p:nvPicPr>
            <p:blipFill rotWithShape="1">
              <a:blip r:embed="rId5"/>
              <a:srcRect t="1884"/>
              <a:stretch>
                <a:fillRect/>
              </a:stretch>
            </p:blipFill>
            <p:spPr>
              <a:xfrm>
                <a:off x="9216684" y="301973"/>
                <a:ext cx="2600178" cy="1948185"/>
              </a:xfrm>
              <a:prstGeom prst="rect">
                <a:avLst/>
              </a:prstGeom>
            </p:spPr>
          </p:pic>
        </p:grpSp>
        <p:sp>
          <p:nvSpPr>
            <p:cNvPr id="9" name="Rectangle 8"/>
            <p:cNvSpPr/>
            <p:nvPr/>
          </p:nvSpPr>
          <p:spPr>
            <a:xfrm>
              <a:off x="257645" y="2341266"/>
              <a:ext cx="2766909" cy="5024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eaLnBrk="0" fontAlgn="base" hangingPunct="0">
                <a:spcBef>
                  <a:spcPct val="0"/>
                </a:spcBef>
                <a:spcAft>
                  <a:spcPct val="0"/>
                </a:spcAft>
              </a:pPr>
              <a:r>
                <a:rPr lang="vi-VN" sz="2000" dirty="0">
                  <a:solidFill>
                    <a:srgbClr val="FFFFFF"/>
                  </a:solidFill>
                  <a:latin typeface="Arial"/>
                  <a:ea typeface="SimSun"/>
                </a:rPr>
                <a:t>Bệnh nấm da tay</a:t>
              </a:r>
            </a:p>
          </p:txBody>
        </p:sp>
        <p:sp>
          <p:nvSpPr>
            <p:cNvPr id="10" name="Rectangle 9"/>
            <p:cNvSpPr/>
            <p:nvPr/>
          </p:nvSpPr>
          <p:spPr>
            <a:xfrm>
              <a:off x="3206680" y="2341266"/>
              <a:ext cx="2820181" cy="5024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eaLnBrk="0" fontAlgn="base" hangingPunct="0">
                <a:spcBef>
                  <a:spcPct val="0"/>
                </a:spcBef>
                <a:spcAft>
                  <a:spcPct val="0"/>
                </a:spcAft>
              </a:pPr>
              <a:r>
                <a:rPr lang="vi-VN" sz="2000" dirty="0">
                  <a:solidFill>
                    <a:srgbClr val="FFFFFF"/>
                  </a:solidFill>
                  <a:latin typeface="Arial"/>
                  <a:ea typeface="SimSun"/>
                </a:rPr>
                <a:t>Bệnh nấm mốc cá</a:t>
              </a:r>
            </a:p>
          </p:txBody>
        </p:sp>
        <p:sp>
          <p:nvSpPr>
            <p:cNvPr id="11" name="Rectangle 10"/>
            <p:cNvSpPr/>
            <p:nvPr/>
          </p:nvSpPr>
          <p:spPr>
            <a:xfrm>
              <a:off x="6208987" y="2341266"/>
              <a:ext cx="2820181" cy="5024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eaLnBrk="0" fontAlgn="base" hangingPunct="0">
                <a:spcBef>
                  <a:spcPct val="0"/>
                </a:spcBef>
                <a:spcAft>
                  <a:spcPct val="0"/>
                </a:spcAft>
              </a:pPr>
              <a:r>
                <a:rPr lang="vi-VN" sz="2000" dirty="0">
                  <a:solidFill>
                    <a:srgbClr val="FFFFFF"/>
                  </a:solidFill>
                  <a:latin typeface="Arial"/>
                  <a:ea typeface="SimSun"/>
                </a:rPr>
                <a:t>Bệnh viêm phổi do nấm</a:t>
              </a:r>
            </a:p>
          </p:txBody>
        </p:sp>
        <p:sp>
          <p:nvSpPr>
            <p:cNvPr id="12" name="Rectangle 11"/>
            <p:cNvSpPr/>
            <p:nvPr/>
          </p:nvSpPr>
          <p:spPr>
            <a:xfrm>
              <a:off x="9106683" y="2341266"/>
              <a:ext cx="2710180" cy="5024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eaLnBrk="0" fontAlgn="base" hangingPunct="0">
                <a:spcBef>
                  <a:spcPct val="0"/>
                </a:spcBef>
                <a:spcAft>
                  <a:spcPct val="0"/>
                </a:spcAft>
              </a:pPr>
              <a:r>
                <a:rPr lang="vi-VN" sz="2000" dirty="0">
                  <a:solidFill>
                    <a:srgbClr val="FFFFFF"/>
                  </a:solidFill>
                  <a:latin typeface="Arial"/>
                  <a:ea typeface="SimSun"/>
                </a:rPr>
                <a:t>Bệnh mốc xám dâu tây</a:t>
              </a:r>
            </a:p>
          </p:txBody>
        </p:sp>
      </p:grpSp>
      <p:sp>
        <p:nvSpPr>
          <p:cNvPr id="14" name="TextBox 13"/>
          <p:cNvSpPr txBox="1"/>
          <p:nvPr/>
        </p:nvSpPr>
        <p:spPr>
          <a:xfrm>
            <a:off x="130630" y="3004457"/>
            <a:ext cx="2893925" cy="2027478"/>
          </a:xfrm>
          <a:prstGeom prst="rect">
            <a:avLst/>
          </a:prstGeom>
          <a:noFill/>
        </p:spPr>
        <p:txBody>
          <a:bodyPr wrap="square" rtlCol="0">
            <a:spAutoFit/>
          </a:bodyPr>
          <a:lstStyle/>
          <a:p>
            <a:pPr algn="just" defTabSz="914377" eaLnBrk="0" fontAlgn="base" hangingPunct="0">
              <a:lnSpc>
                <a:spcPct val="120000"/>
              </a:lnSpc>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Biểu hiện: xuất hiện mảng da màu đỏ kèm vảy, ngứa, nhức, cảm giác nóng rát l</a:t>
            </a:r>
            <a:r>
              <a:rPr lang="en-US"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ò</a:t>
            </a: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ng bàn tay.</a:t>
            </a:r>
          </a:p>
        </p:txBody>
      </p:sp>
      <p:sp>
        <p:nvSpPr>
          <p:cNvPr id="15" name="TextBox 14"/>
          <p:cNvSpPr txBox="1"/>
          <p:nvPr/>
        </p:nvSpPr>
        <p:spPr>
          <a:xfrm>
            <a:off x="3132936" y="3004457"/>
            <a:ext cx="2893925" cy="2421368"/>
          </a:xfrm>
          <a:prstGeom prst="rect">
            <a:avLst/>
          </a:prstGeom>
          <a:noFill/>
        </p:spPr>
        <p:txBody>
          <a:bodyPr wrap="square" rtlCol="0">
            <a:spAutoFit/>
          </a:bodyPr>
          <a:lstStyle/>
          <a:p>
            <a:pPr algn="just" defTabSz="914377" eaLnBrk="0" fontAlgn="base" hangingPunct="0">
              <a:lnSpc>
                <a:spcPct val="120000"/>
              </a:lnSpc>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Biểu hiện: trên da xuất hiện vùng trắng xám, sau đó nấm phát triển thành các búi trắng như bông, cá bơi lội bất thường, da tróc vẩy.</a:t>
            </a:r>
          </a:p>
        </p:txBody>
      </p:sp>
      <p:sp>
        <p:nvSpPr>
          <p:cNvPr id="16" name="TextBox 15"/>
          <p:cNvSpPr txBox="1"/>
          <p:nvPr/>
        </p:nvSpPr>
        <p:spPr>
          <a:xfrm>
            <a:off x="6135244" y="3004458"/>
            <a:ext cx="2893925" cy="1239698"/>
          </a:xfrm>
          <a:prstGeom prst="rect">
            <a:avLst/>
          </a:prstGeom>
          <a:noFill/>
        </p:spPr>
        <p:txBody>
          <a:bodyPr wrap="square" rtlCol="0">
            <a:spAutoFit/>
          </a:bodyPr>
          <a:lstStyle/>
          <a:p>
            <a:pPr algn="just" defTabSz="914377" eaLnBrk="0" fontAlgn="base" hangingPunct="0">
              <a:lnSpc>
                <a:spcPct val="120000"/>
              </a:lnSpc>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Biểu hiện: sốt cao kéo dài, ho khan, đau ngực, khó chịu ở ngực.</a:t>
            </a:r>
          </a:p>
        </p:txBody>
      </p:sp>
      <p:sp>
        <p:nvSpPr>
          <p:cNvPr id="17" name="TextBox 16"/>
          <p:cNvSpPr txBox="1"/>
          <p:nvPr/>
        </p:nvSpPr>
        <p:spPr>
          <a:xfrm>
            <a:off x="9050804" y="3004458"/>
            <a:ext cx="2893925" cy="3209148"/>
          </a:xfrm>
          <a:prstGeom prst="rect">
            <a:avLst/>
          </a:prstGeom>
          <a:noFill/>
        </p:spPr>
        <p:txBody>
          <a:bodyPr wrap="square" rtlCol="0">
            <a:spAutoFit/>
          </a:bodyPr>
          <a:lstStyle/>
          <a:p>
            <a:pPr algn="just" defTabSz="914377" eaLnBrk="0" fontAlgn="base" hangingPunct="0">
              <a:lnSpc>
                <a:spcPct val="120000"/>
              </a:lnSpc>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Biểu hiện: đầu tiên là những đốm nâu sang xuất hiện, sau đó lan rộng cả quả, phủ một lớp mốc xám và làm cho quả bị khô; hoa và quả non có thể bị nhiễm bệnh.</a:t>
            </a:r>
          </a:p>
        </p:txBody>
      </p:sp>
      <p:sp>
        <p:nvSpPr>
          <p:cNvPr id="19" name="Rounded Rectangle 18"/>
          <p:cNvSpPr/>
          <p:nvPr/>
        </p:nvSpPr>
        <p:spPr>
          <a:xfrm>
            <a:off x="2733888" y="6370569"/>
            <a:ext cx="6128745" cy="487345"/>
          </a:xfrm>
          <a:prstGeom prst="roundRect">
            <a:avLst>
              <a:gd name="adj" fmla="val 50000"/>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eaLnBrk="0" fontAlgn="base" hangingPunct="0">
              <a:spcBef>
                <a:spcPct val="0"/>
              </a:spcBef>
              <a:spcAft>
                <a:spcPct val="0"/>
              </a:spcAft>
            </a:pPr>
            <a:r>
              <a:rPr lang="vi-VN" sz="2667" b="1" i="1" dirty="0" err="1">
                <a:solidFill>
                  <a:srgbClr val="FFFFFF"/>
                </a:solidFill>
                <a:latin typeface="Arial"/>
                <a:ea typeface="SimSun"/>
              </a:rPr>
              <a:t>Một</a:t>
            </a:r>
            <a:r>
              <a:rPr lang="vi-VN" sz="2667" b="1" i="1" dirty="0">
                <a:solidFill>
                  <a:srgbClr val="FFFFFF"/>
                </a:solidFill>
                <a:latin typeface="Arial"/>
                <a:ea typeface="SimSun"/>
              </a:rPr>
              <a:t> </a:t>
            </a:r>
            <a:r>
              <a:rPr lang="vi-VN" sz="2667" b="1" i="1" dirty="0" err="1">
                <a:solidFill>
                  <a:srgbClr val="FFFFFF"/>
                </a:solidFill>
                <a:latin typeface="Arial"/>
                <a:ea typeface="SimSun"/>
              </a:rPr>
              <a:t>số</a:t>
            </a:r>
            <a:r>
              <a:rPr lang="vi-VN" sz="2667" b="1" i="1" dirty="0">
                <a:solidFill>
                  <a:srgbClr val="FFFFFF"/>
                </a:solidFill>
                <a:latin typeface="Arial"/>
                <a:ea typeface="SimSun"/>
              </a:rPr>
              <a:t> </a:t>
            </a:r>
            <a:r>
              <a:rPr lang="vi-VN" sz="2667" b="1" i="1" dirty="0" err="1">
                <a:solidFill>
                  <a:srgbClr val="FFFFFF"/>
                </a:solidFill>
                <a:latin typeface="Arial"/>
                <a:ea typeface="SimSun"/>
              </a:rPr>
              <a:t>bệnh</a:t>
            </a:r>
            <a:r>
              <a:rPr lang="vi-VN" sz="2667" b="1" i="1" dirty="0">
                <a:solidFill>
                  <a:srgbClr val="FFFFFF"/>
                </a:solidFill>
                <a:latin typeface="Arial"/>
                <a:ea typeface="SimSun"/>
              </a:rPr>
              <a:t> do </a:t>
            </a:r>
            <a:r>
              <a:rPr lang="vi-VN" sz="2667" b="1" i="1" dirty="0" err="1">
                <a:solidFill>
                  <a:srgbClr val="FFFFFF"/>
                </a:solidFill>
                <a:latin typeface="Arial"/>
                <a:ea typeface="SimSun"/>
              </a:rPr>
              <a:t>nấm</a:t>
            </a:r>
            <a:r>
              <a:rPr lang="vi-VN" sz="2667" b="1" i="1" dirty="0">
                <a:solidFill>
                  <a:srgbClr val="FFFFFF"/>
                </a:solidFill>
                <a:latin typeface="Arial"/>
                <a:ea typeface="SimSun"/>
              </a:rPr>
              <a:t> gây ra</a:t>
            </a:r>
          </a:p>
        </p:txBody>
      </p:sp>
      <p:sp>
        <p:nvSpPr>
          <p:cNvPr id="21" name="Cloud 8"/>
          <p:cNvSpPr/>
          <p:nvPr/>
        </p:nvSpPr>
        <p:spPr>
          <a:xfrm>
            <a:off x="1099820" y="828040"/>
            <a:ext cx="9398000" cy="4658360"/>
          </a:xfrm>
          <a:prstGeom prst="cloud">
            <a:avLst/>
          </a:prstGeom>
          <a:solidFill>
            <a:schemeClr val="accent5"/>
          </a:solidFill>
          <a:ln w="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377" eaLnBrk="0" fontAlgn="base" hangingPunct="0">
              <a:spcBef>
                <a:spcPct val="0"/>
              </a:spcBef>
              <a:spcAft>
                <a:spcPct val="0"/>
              </a:spcAft>
            </a:pPr>
            <a:r>
              <a:rPr lang="en-US" sz="5333" dirty="0">
                <a:solidFill>
                  <a:srgbClr val="FFFFFF"/>
                </a:solidFill>
                <a:latin typeface="#9Slide03 Roboto Condensed Ligh" panose="02000000000000000000" pitchFamily="2" charset="0"/>
                <a:ea typeface="#9Slide03 Roboto Condensed Ligh" panose="02000000000000000000" pitchFamily="2"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Em</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hãy</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nêu</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một</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số</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biểu</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hiện</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của</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một</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số</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bệnh</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do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nấm</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gây</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ra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sau</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đây</a:t>
            </a:r>
            <a:r>
              <a:rPr lang="en-US" sz="5333" dirty="0">
                <a:solidFill>
                  <a:srgbClr val="000000"/>
                </a:solidFill>
                <a:latin typeface="Times New Roman" panose="02020603050405020304" pitchFamily="18" charset="0"/>
                <a:ea typeface="#9Slide03 Roboto Condensed Ligh" panose="02000000000000000000" pitchFamily="2"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
                  </p:tgtEl>
                </p:cond>
              </p:nextCondLst>
            </p:seq>
          </p:childTnLst>
        </p:cTn>
      </p:par>
    </p:tnLst>
    <p:bldLst>
      <p:bldP spid="14" grpId="0"/>
      <p:bldP spid="15" grpId="0"/>
      <p:bldP spid="16" grpId="0"/>
      <p:bldP spid="17" grpId="0"/>
      <p:bldP spid="19" grpId="0" bldLvl="0" animBg="1"/>
      <p:bldP spid="21" grpId="0" bldLvl="0" animBg="1"/>
      <p:bldP spid="21" grpId="1"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26" y="932330"/>
            <a:ext cx="3755684" cy="2267279"/>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defTabSz="914377" eaLnBrk="0" fontAlgn="base" hangingPunct="0">
              <a:spcBef>
                <a:spcPct val="0"/>
              </a:spcBef>
              <a:spcAft>
                <a:spcPct val="0"/>
              </a:spcAft>
            </a:pPr>
            <a:r>
              <a:rPr lang="en-US" sz="2800" b="1" dirty="0">
                <a:solidFill>
                  <a:srgbClr val="000000"/>
                </a:solidFill>
                <a:latin typeface="Times New Roman" panose="02020603050405020304" pitchFamily="18" charset="0"/>
                <a:ea typeface="SimSun"/>
                <a:cs typeface="Times New Roman" panose="02020603050405020304" pitchFamily="18" charset="0"/>
              </a:rPr>
              <a:t>      </a:t>
            </a:r>
            <a:r>
              <a:rPr lang="vi-VN" sz="2800" b="1" dirty="0" err="1">
                <a:solidFill>
                  <a:srgbClr val="000000"/>
                </a:solidFill>
                <a:latin typeface="Times New Roman" panose="02020603050405020304" pitchFamily="18" charset="0"/>
                <a:ea typeface="SimSun"/>
                <a:cs typeface="Times New Roman" panose="02020603050405020304" pitchFamily="18" charset="0"/>
              </a:rPr>
              <a:t>Từ</a:t>
            </a:r>
            <a:r>
              <a:rPr lang="vi-VN" sz="2800" b="1" dirty="0">
                <a:solidFill>
                  <a:srgbClr val="000000"/>
                </a:solidFill>
                <a:latin typeface="Times New Roman" panose="02020603050405020304" pitchFamily="18" charset="0"/>
                <a:ea typeface="SimSun"/>
                <a:cs typeface="Times New Roman" panose="02020603050405020304" pitchFamily="18" charset="0"/>
              </a:rPr>
              <a:t> những thông tin </a:t>
            </a:r>
            <a:r>
              <a:rPr lang="en-US" sz="2800" b="1" dirty="0">
                <a:solidFill>
                  <a:srgbClr val="000000"/>
                </a:solidFill>
                <a:latin typeface="Times New Roman" panose="02020603050405020304" pitchFamily="18" charset="0"/>
                <a:ea typeface="SimSun"/>
                <a:cs typeface="Times New Roman" panose="02020603050405020304" pitchFamily="18" charset="0"/>
              </a:rPr>
              <a:t>ở </a:t>
            </a:r>
            <a:r>
              <a:rPr lang="vi-VN" sz="2800" b="1" dirty="0" err="1">
                <a:solidFill>
                  <a:srgbClr val="000000"/>
                </a:solidFill>
                <a:latin typeface="Times New Roman" panose="02020603050405020304" pitchFamily="18" charset="0"/>
                <a:ea typeface="SimSun"/>
                <a:cs typeface="Times New Roman" panose="02020603050405020304" pitchFamily="18" charset="0"/>
              </a:rPr>
              <a:t>hình</a:t>
            </a:r>
            <a:r>
              <a:rPr lang="en-US" sz="2800" b="1" dirty="0">
                <a:solidFill>
                  <a:srgbClr val="000000"/>
                </a:solidFill>
                <a:latin typeface="Times New Roman" panose="02020603050405020304" pitchFamily="18" charset="0"/>
                <a:ea typeface="SimSun"/>
                <a:cs typeface="Times New Roman" panose="02020603050405020304" pitchFamily="18" charset="0"/>
              </a:rPr>
              <a:t> </a:t>
            </a:r>
            <a:r>
              <a:rPr lang="en-US" sz="2800" b="1" dirty="0" err="1">
                <a:solidFill>
                  <a:srgbClr val="000000"/>
                </a:solidFill>
                <a:latin typeface="Times New Roman" panose="02020603050405020304" pitchFamily="18" charset="0"/>
                <a:ea typeface="SimSun"/>
                <a:cs typeface="Times New Roman" panose="02020603050405020304" pitchFamily="18" charset="0"/>
              </a:rPr>
              <a:t>bên</a:t>
            </a:r>
            <a:r>
              <a:rPr lang="vi-VN" sz="2800" b="1" dirty="0">
                <a:solidFill>
                  <a:srgbClr val="000000"/>
                </a:solidFill>
                <a:latin typeface="Times New Roman" panose="02020603050405020304" pitchFamily="18" charset="0"/>
                <a:ea typeface="SimSun"/>
                <a:cs typeface="Times New Roman" panose="02020603050405020304" pitchFamily="18" charset="0"/>
              </a:rPr>
              <a:t>, hãy nêu con đường lây truyền bệnh do nấm gây ra</a:t>
            </a:r>
            <a:r>
              <a:rPr lang="en-US" sz="2800" b="1" dirty="0">
                <a:solidFill>
                  <a:srgbClr val="000000"/>
                </a:solidFill>
                <a:latin typeface="Times New Roman" panose="02020603050405020304" pitchFamily="18" charset="0"/>
                <a:ea typeface="SimSun"/>
                <a:cs typeface="Times New Roman" panose="02020603050405020304" pitchFamily="18" charset="0"/>
              </a:rPr>
              <a:t>?</a:t>
            </a:r>
          </a:p>
        </p:txBody>
      </p:sp>
      <p:grpSp>
        <p:nvGrpSpPr>
          <p:cNvPr id="19" name="Nhóm 18"/>
          <p:cNvGrpSpPr/>
          <p:nvPr/>
        </p:nvGrpSpPr>
        <p:grpSpPr>
          <a:xfrm>
            <a:off x="4422782" y="513284"/>
            <a:ext cx="7598833" cy="5222125"/>
            <a:chOff x="22715" y="768701"/>
            <a:chExt cx="5699125" cy="3916594"/>
          </a:xfrm>
        </p:grpSpPr>
        <p:pic>
          <p:nvPicPr>
            <p:cNvPr id="3" name="Picture 2"/>
            <p:cNvPicPr>
              <a:picLocks noChangeAspect="1"/>
            </p:cNvPicPr>
            <p:nvPr/>
          </p:nvPicPr>
          <p:blipFill>
            <a:blip r:embed="rId2"/>
            <a:stretch>
              <a:fillRect/>
            </a:stretch>
          </p:blipFill>
          <p:spPr>
            <a:xfrm>
              <a:off x="97010" y="768701"/>
              <a:ext cx="5448924" cy="3896248"/>
            </a:xfrm>
            <a:prstGeom prst="rect">
              <a:avLst/>
            </a:prstGeom>
            <a:scene3d>
              <a:camera prst="orthographicFront"/>
              <a:lightRig rig="threePt" dir="t"/>
            </a:scene3d>
            <a:sp3d>
              <a:bevelB w="101600" prst="riblet"/>
            </a:sp3d>
          </p:spPr>
        </p:pic>
        <p:sp>
          <p:nvSpPr>
            <p:cNvPr id="11" name="TextBox 10"/>
            <p:cNvSpPr txBox="1"/>
            <p:nvPr/>
          </p:nvSpPr>
          <p:spPr>
            <a:xfrm>
              <a:off x="22715" y="2184624"/>
              <a:ext cx="1851660" cy="561596"/>
            </a:xfrm>
            <a:prstGeom prst="rect">
              <a:avLst/>
            </a:prstGeom>
            <a:solidFill>
              <a:schemeClr val="bg1"/>
            </a:solidFill>
            <a:ln>
              <a:noFill/>
            </a:ln>
            <a:scene3d>
              <a:camera prst="orthographicFront"/>
              <a:lightRig rig="threePt" dir="t"/>
            </a:scene3d>
            <a:sp3d>
              <a:bevelB w="101600" prst="riblet"/>
            </a:sp3d>
          </p:spPr>
          <p:txBody>
            <a:bodyPr wrap="square" rtlCol="0" anchor="ctr" anchorCtr="0">
              <a:spAutoFit/>
            </a:bodyPr>
            <a:lstStyle/>
            <a:p>
              <a:pPr algn="ctr" defTabSz="914377" eaLnBrk="0" fontAlgn="base" hangingPunct="0">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Tiếp xúc với vật nuôi nhiễm bệnh</a:t>
              </a:r>
            </a:p>
          </p:txBody>
        </p:sp>
        <p:sp>
          <p:nvSpPr>
            <p:cNvPr id="12" name="TextBox 11"/>
            <p:cNvSpPr txBox="1"/>
            <p:nvPr/>
          </p:nvSpPr>
          <p:spPr>
            <a:xfrm>
              <a:off x="2131233" y="2139674"/>
              <a:ext cx="1625756" cy="561596"/>
            </a:xfrm>
            <a:prstGeom prst="rect">
              <a:avLst/>
            </a:prstGeom>
            <a:solidFill>
              <a:schemeClr val="bg1"/>
            </a:solidFill>
            <a:ln>
              <a:noFill/>
            </a:ln>
            <a:scene3d>
              <a:camera prst="orthographicFront"/>
              <a:lightRig rig="threePt" dir="t"/>
            </a:scene3d>
            <a:sp3d>
              <a:bevelB w="101600" prst="riblet"/>
            </a:sp3d>
          </p:spPr>
          <p:txBody>
            <a:bodyPr wrap="square" rtlCol="0" anchor="ctr" anchorCtr="0">
              <a:spAutoFit/>
            </a:bodyPr>
            <a:lstStyle/>
            <a:p>
              <a:pPr algn="ctr" defTabSz="914377" eaLnBrk="0" fontAlgn="base" hangingPunct="0">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Tiếp xúc với cơ thể nhiễm bệnh</a:t>
              </a:r>
            </a:p>
          </p:txBody>
        </p:sp>
        <p:sp>
          <p:nvSpPr>
            <p:cNvPr id="13" name="TextBox 12"/>
            <p:cNvSpPr txBox="1"/>
            <p:nvPr/>
          </p:nvSpPr>
          <p:spPr>
            <a:xfrm>
              <a:off x="4013690" y="2184306"/>
              <a:ext cx="1532255" cy="561596"/>
            </a:xfrm>
            <a:prstGeom prst="rect">
              <a:avLst/>
            </a:prstGeom>
            <a:solidFill>
              <a:schemeClr val="bg1"/>
            </a:solidFill>
            <a:ln>
              <a:noFill/>
            </a:ln>
            <a:scene3d>
              <a:camera prst="orthographicFront"/>
              <a:lightRig rig="threePt" dir="t"/>
            </a:scene3d>
            <a:sp3d>
              <a:bevelB w="101600" prst="riblet"/>
            </a:sp3d>
          </p:spPr>
          <p:txBody>
            <a:bodyPr wrap="square" rtlCol="0" anchor="ctr" anchorCtr="0">
              <a:spAutoFit/>
            </a:bodyPr>
            <a:lstStyle/>
            <a:p>
              <a:pPr algn="ctr" defTabSz="914377" eaLnBrk="0" fontAlgn="base" hangingPunct="0">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Dùng chung đồ với người bệnh</a:t>
              </a:r>
            </a:p>
          </p:txBody>
        </p:sp>
        <p:sp>
          <p:nvSpPr>
            <p:cNvPr id="14" name="TextBox 13"/>
            <p:cNvSpPr txBox="1"/>
            <p:nvPr/>
          </p:nvSpPr>
          <p:spPr>
            <a:xfrm>
              <a:off x="3756515" y="4100736"/>
              <a:ext cx="1965325" cy="561596"/>
            </a:xfrm>
            <a:prstGeom prst="rect">
              <a:avLst/>
            </a:prstGeom>
            <a:solidFill>
              <a:schemeClr val="bg1"/>
            </a:solidFill>
            <a:ln>
              <a:noFill/>
            </a:ln>
            <a:scene3d>
              <a:camera prst="orthographicFront"/>
              <a:lightRig rig="threePt" dir="t"/>
            </a:scene3d>
            <a:sp3d>
              <a:bevelB w="101600" prst="riblet"/>
            </a:sp3d>
          </p:spPr>
          <p:txBody>
            <a:bodyPr wrap="square" rtlCol="0" anchor="ctr" anchorCtr="0">
              <a:spAutoFit/>
            </a:bodyPr>
            <a:lstStyle/>
            <a:p>
              <a:pPr algn="ctr" defTabSz="914377" eaLnBrk="0" fontAlgn="base" hangingPunct="0">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Tiếp xúc với bụi, đất chứa nấm gây bệnh</a:t>
              </a:r>
            </a:p>
          </p:txBody>
        </p:sp>
        <p:sp>
          <p:nvSpPr>
            <p:cNvPr id="15" name="TextBox 14"/>
            <p:cNvSpPr txBox="1"/>
            <p:nvPr/>
          </p:nvSpPr>
          <p:spPr>
            <a:xfrm>
              <a:off x="162979" y="4123330"/>
              <a:ext cx="1710732" cy="561596"/>
            </a:xfrm>
            <a:prstGeom prst="rect">
              <a:avLst/>
            </a:prstGeom>
            <a:solidFill>
              <a:schemeClr val="bg1"/>
            </a:solidFill>
            <a:ln>
              <a:noFill/>
            </a:ln>
            <a:scene3d>
              <a:camera prst="orthographicFront"/>
              <a:lightRig rig="threePt" dir="t"/>
            </a:scene3d>
            <a:sp3d>
              <a:bevelB w="101600" prst="riblet"/>
            </a:sp3d>
          </p:spPr>
          <p:txBody>
            <a:bodyPr wrap="square" rtlCol="0" anchor="ctr" anchorCtr="0">
              <a:spAutoFit/>
            </a:bodyPr>
            <a:lstStyle/>
            <a:p>
              <a:pPr algn="ctr" defTabSz="914377" eaLnBrk="0" fontAlgn="base" hangingPunct="0">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Tiếp xúc với môi trường ô nhiễm</a:t>
              </a:r>
            </a:p>
          </p:txBody>
        </p:sp>
        <p:sp>
          <p:nvSpPr>
            <p:cNvPr id="16" name="TextBox 15"/>
            <p:cNvSpPr txBox="1"/>
            <p:nvPr/>
          </p:nvSpPr>
          <p:spPr>
            <a:xfrm>
              <a:off x="2358245" y="4369872"/>
              <a:ext cx="1171575" cy="315423"/>
            </a:xfrm>
            <a:prstGeom prst="rect">
              <a:avLst/>
            </a:prstGeom>
            <a:solidFill>
              <a:schemeClr val="bg1"/>
            </a:solidFill>
            <a:ln>
              <a:noFill/>
            </a:ln>
            <a:scene3d>
              <a:camera prst="orthographicFront"/>
              <a:lightRig rig="threePt" dir="t"/>
            </a:scene3d>
            <a:sp3d>
              <a:bevelB w="101600" prst="riblet"/>
            </a:sp3d>
          </p:spPr>
          <p:txBody>
            <a:bodyPr wrap="square" rtlCol="0" anchor="ctr" anchorCtr="0">
              <a:spAutoFit/>
            </a:bodyPr>
            <a:lstStyle/>
            <a:p>
              <a:pPr algn="ctr" defTabSz="914377" eaLnBrk="0" fontAlgn="base" hangingPunct="0">
                <a:spcBef>
                  <a:spcPct val="0"/>
                </a:spcBef>
                <a:spcAft>
                  <a:spcPct val="0"/>
                </a:spcAft>
              </a:pPr>
              <a:r>
                <a:rPr lang="vi-VN" sz="2133"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mốc</a:t>
              </a:r>
            </a:p>
          </p:txBody>
        </p:sp>
      </p:grpSp>
      <p:sp>
        <p:nvSpPr>
          <p:cNvPr id="17" name="TextBox 16"/>
          <p:cNvSpPr txBox="1"/>
          <p:nvPr/>
        </p:nvSpPr>
        <p:spPr>
          <a:xfrm>
            <a:off x="3276601" y="5876714"/>
            <a:ext cx="8381153" cy="502766"/>
          </a:xfrm>
          <a:prstGeom prst="rect">
            <a:avLst/>
          </a:prstGeom>
          <a:noFill/>
        </p:spPr>
        <p:txBody>
          <a:bodyPr wrap="square" rtlCol="0">
            <a:spAutoFit/>
          </a:bodyPr>
          <a:lstStyle/>
          <a:p>
            <a:pPr algn="ctr" defTabSz="914377" eaLnBrk="0" fontAlgn="base" hangingPunct="0">
              <a:spcBef>
                <a:spcPct val="0"/>
              </a:spcBef>
              <a:spcAft>
                <a:spcPct val="0"/>
              </a:spcAft>
            </a:pPr>
            <a:r>
              <a:rPr lang="vi-VN" sz="2667" b="1" i="1" dirty="0">
                <a:solidFill>
                  <a:srgbClr val="FF0000"/>
                </a:solidFill>
                <a:latin typeface="Times New Roman" panose="02020603050405020304" pitchFamily="18" charset="0"/>
                <a:ea typeface="华康少女文字W5(P)" pitchFamily="82" charset="-122"/>
                <a:cs typeface="Times New Roman" panose="02020603050405020304" pitchFamily="18" charset="0"/>
              </a:rPr>
              <a:t>Các con đường lây truyền bệnh do nấm gây ra</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826" y="274918"/>
            <a:ext cx="11558493" cy="6223249"/>
            <a:chOff x="251209" y="2491991"/>
            <a:chExt cx="8552153" cy="3898762"/>
          </a:xfrm>
        </p:grpSpPr>
        <p:sp>
          <p:nvSpPr>
            <p:cNvPr id="3" name="Rounded Rectangle 2"/>
            <p:cNvSpPr/>
            <p:nvPr/>
          </p:nvSpPr>
          <p:spPr>
            <a:xfrm>
              <a:off x="251209" y="2491991"/>
              <a:ext cx="8552153" cy="3898762"/>
            </a:xfrm>
            <a:prstGeom prst="roundRect">
              <a:avLst>
                <a:gd name="adj" fmla="val 9193"/>
              </a:avLst>
            </a:prstGeom>
            <a:solidFill>
              <a:schemeClr val="tx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a:solidFill>
                  <a:srgbClr val="FFFFFF"/>
                </a:solidFill>
                <a:latin typeface="Arial"/>
                <a:ea typeface="SimSun"/>
              </a:endParaRPr>
            </a:p>
          </p:txBody>
        </p:sp>
        <p:sp>
          <p:nvSpPr>
            <p:cNvPr id="5" name="Rounded Rectangle 4"/>
            <p:cNvSpPr/>
            <p:nvPr/>
          </p:nvSpPr>
          <p:spPr>
            <a:xfrm>
              <a:off x="492368" y="2689788"/>
              <a:ext cx="8038682" cy="3456970"/>
            </a:xfrm>
            <a:prstGeom prst="roundRect">
              <a:avLst>
                <a:gd name="adj" fmla="val 5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lgn="just" defTabSz="914377" eaLnBrk="0" fontAlgn="base" hangingPunct="0">
                <a:lnSpc>
                  <a:spcPct val="120000"/>
                </a:lnSpc>
                <a:spcBef>
                  <a:spcPct val="0"/>
                </a:spcBef>
                <a:spcAft>
                  <a:spcPct val="0"/>
                </a:spcAft>
                <a:buFont typeface="Wingdings" panose="05000000000000000000" pitchFamily="2" charset="2"/>
                <a:buChar char="v"/>
              </a:pPr>
              <a:r>
                <a:rPr lang="vi-VN" sz="3200" dirty="0">
                  <a:solidFill>
                    <a:srgbClr val="000000"/>
                  </a:solidFill>
                  <a:latin typeface="Times New Roman" panose="02020603050405020304" pitchFamily="18" charset="0"/>
                  <a:ea typeface="SimSun"/>
                  <a:cs typeface="Times New Roman" panose="02020603050405020304" pitchFamily="18" charset="0"/>
                </a:rPr>
                <a:t>Hạn chế tiếp xúc với mầm bệnh, nguồn bệnh, đặc biệt nơi môi trường ẩm mốc; </a:t>
              </a:r>
            </a:p>
            <a:p>
              <a:pPr marL="342891" indent="-342891" algn="just" defTabSz="914377" eaLnBrk="0" fontAlgn="base" hangingPunct="0">
                <a:lnSpc>
                  <a:spcPct val="120000"/>
                </a:lnSpc>
                <a:spcBef>
                  <a:spcPct val="0"/>
                </a:spcBef>
                <a:spcAft>
                  <a:spcPct val="0"/>
                </a:spcAft>
                <a:buFont typeface="Wingdings" panose="05000000000000000000" pitchFamily="2" charset="2"/>
                <a:buChar char="v"/>
              </a:pPr>
              <a:r>
                <a:rPr lang="vi-VN" sz="3200" dirty="0">
                  <a:solidFill>
                    <a:srgbClr val="000000"/>
                  </a:solidFill>
                  <a:latin typeface="Times New Roman" panose="02020603050405020304" pitchFamily="18" charset="0"/>
                  <a:ea typeface="SimSun"/>
                  <a:cs typeface="Times New Roman" panose="02020603050405020304" pitchFamily="18" charset="0"/>
                </a:rPr>
                <a:t>Bảo hộ an toàn khi tiếp xúc với người bị nhiễm nấm hoặc khử trùng sau khi tiếp xúc với môi trường không an toàn với nấm mốc;</a:t>
              </a:r>
            </a:p>
            <a:p>
              <a:pPr marL="342891" indent="-342891" algn="just" defTabSz="914377" eaLnBrk="0" fontAlgn="base" hangingPunct="0">
                <a:lnSpc>
                  <a:spcPct val="120000"/>
                </a:lnSpc>
                <a:spcBef>
                  <a:spcPct val="0"/>
                </a:spcBef>
                <a:spcAft>
                  <a:spcPct val="0"/>
                </a:spcAft>
                <a:buFont typeface="Wingdings" panose="05000000000000000000" pitchFamily="2" charset="2"/>
                <a:buChar char="v"/>
              </a:pPr>
              <a:r>
                <a:rPr lang="vi-VN" sz="3200" dirty="0">
                  <a:solidFill>
                    <a:srgbClr val="000000"/>
                  </a:solidFill>
                  <a:latin typeface="Times New Roman" panose="02020603050405020304" pitchFamily="18" charset="0"/>
                  <a:ea typeface="SimSun"/>
                  <a:cs typeface="Times New Roman" panose="02020603050405020304" pitchFamily="18" charset="0"/>
                </a:rPr>
                <a:t>Không dùng chung đồ với người bị nấm mốc, hoặc với người khác. Quần áo sau mặc cần giặt ngay, tránh treo trên giá vài ngày sau đó mặc lại;</a:t>
              </a:r>
            </a:p>
            <a:p>
              <a:pPr marL="342891" indent="-342891" algn="just" defTabSz="914377" eaLnBrk="0" fontAlgn="base" hangingPunct="0">
                <a:lnSpc>
                  <a:spcPct val="120000"/>
                </a:lnSpc>
                <a:spcBef>
                  <a:spcPct val="0"/>
                </a:spcBef>
                <a:spcAft>
                  <a:spcPct val="0"/>
                </a:spcAft>
                <a:buFont typeface="Wingdings" panose="05000000000000000000" pitchFamily="2" charset="2"/>
                <a:buChar char="v"/>
              </a:pPr>
              <a:r>
                <a:rPr lang="vi-VN" sz="3200" dirty="0">
                  <a:solidFill>
                    <a:srgbClr val="000000"/>
                  </a:solidFill>
                  <a:latin typeface="Times New Roman" panose="02020603050405020304" pitchFamily="18" charset="0"/>
                  <a:ea typeface="SimSun"/>
                  <a:cs typeface="Times New Roman" panose="02020603050405020304" pitchFamily="18" charset="0"/>
                </a:rPr>
                <a:t>Vệ sinh cơ thể đúng cách, đúng thời điểm, an toàn;</a:t>
              </a:r>
            </a:p>
            <a:p>
              <a:pPr marL="342891" indent="-342891" algn="just" defTabSz="914377" eaLnBrk="0" fontAlgn="base" hangingPunct="0">
                <a:lnSpc>
                  <a:spcPct val="120000"/>
                </a:lnSpc>
                <a:spcBef>
                  <a:spcPct val="0"/>
                </a:spcBef>
                <a:spcAft>
                  <a:spcPct val="0"/>
                </a:spcAft>
                <a:buFont typeface="Wingdings" panose="05000000000000000000" pitchFamily="2" charset="2"/>
                <a:buChar char="v"/>
              </a:pPr>
              <a:r>
                <a:rPr lang="vi-VN" sz="3200" dirty="0">
                  <a:solidFill>
                    <a:srgbClr val="000000"/>
                  </a:solidFill>
                  <a:latin typeface="Times New Roman" panose="02020603050405020304" pitchFamily="18" charset="0"/>
                  <a:ea typeface="SimSun"/>
                  <a:cs typeface="Times New Roman" panose="02020603050405020304" pitchFamily="18" charset="0"/>
                </a:rPr>
                <a:t>Vệ sinh môi trường sạch sẽ.</a:t>
              </a:r>
            </a:p>
          </p:txBody>
        </p:sp>
      </p:grpSp>
      <p:sp>
        <p:nvSpPr>
          <p:cNvPr id="9" name="Cloud 8"/>
          <p:cNvSpPr/>
          <p:nvPr/>
        </p:nvSpPr>
        <p:spPr>
          <a:xfrm>
            <a:off x="1" y="275167"/>
            <a:ext cx="12072620" cy="5137573"/>
          </a:xfrm>
          <a:prstGeom prst="cloud">
            <a:avLst/>
          </a:prstGeom>
          <a:solidFill>
            <a:schemeClr val="accent1"/>
          </a:solidFill>
          <a:ln w="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defTabSz="914377" eaLnBrk="0" fontAlgn="base" hangingPunct="0">
              <a:spcBef>
                <a:spcPct val="0"/>
              </a:spcBef>
              <a:spcAft>
                <a:spcPct val="0"/>
              </a:spcAft>
            </a:pPr>
            <a:r>
              <a:rPr lang="en-US" sz="5333" dirty="0">
                <a:solidFill>
                  <a:srgbClr val="FFFF00"/>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Từ</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các</a:t>
            </a:r>
            <a:r>
              <a:rPr lang="vi-VN" sz="5333" b="1" dirty="0">
                <a:solidFill>
                  <a:srgbClr val="FF0000"/>
                </a:solidFill>
                <a:latin typeface="Times New Roman" panose="02020603050405020304" pitchFamily="18" charset="0"/>
                <a:ea typeface="SimSun"/>
                <a:cs typeface="Times New Roman" panose="02020603050405020304" pitchFamily="18" charset="0"/>
              </a:rPr>
              <a:t> con </a:t>
            </a:r>
            <a:r>
              <a:rPr lang="vi-VN" sz="5333" b="1" dirty="0" err="1">
                <a:solidFill>
                  <a:srgbClr val="FF0000"/>
                </a:solidFill>
                <a:latin typeface="Times New Roman" panose="02020603050405020304" pitchFamily="18" charset="0"/>
                <a:ea typeface="SimSun"/>
                <a:cs typeface="Times New Roman" panose="02020603050405020304" pitchFamily="18" charset="0"/>
              </a:rPr>
              <a:t>đường</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truyền</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bệnh</a:t>
            </a:r>
            <a:r>
              <a:rPr lang="vi-VN" sz="5333" b="1" dirty="0">
                <a:solidFill>
                  <a:srgbClr val="FF0000"/>
                </a:solidFill>
                <a:latin typeface="Times New Roman" panose="02020603050405020304" pitchFamily="18" charset="0"/>
                <a:ea typeface="SimSun"/>
                <a:cs typeface="Times New Roman" panose="02020603050405020304" pitchFamily="18" charset="0"/>
              </a:rPr>
              <a:t> do </a:t>
            </a:r>
            <a:r>
              <a:rPr lang="vi-VN" sz="5333" b="1" dirty="0" err="1">
                <a:solidFill>
                  <a:srgbClr val="FF0000"/>
                </a:solidFill>
                <a:latin typeface="Times New Roman" panose="02020603050405020304" pitchFamily="18" charset="0"/>
                <a:ea typeface="SimSun"/>
                <a:cs typeface="Times New Roman" panose="02020603050405020304" pitchFamily="18" charset="0"/>
              </a:rPr>
              <a:t>nấm</a:t>
            </a:r>
            <a:r>
              <a:rPr lang="vi-VN" sz="5333" b="1" dirty="0">
                <a:solidFill>
                  <a:srgbClr val="FF0000"/>
                </a:solidFill>
                <a:latin typeface="Times New Roman" panose="02020603050405020304" pitchFamily="18" charset="0"/>
                <a:ea typeface="SimSun"/>
                <a:cs typeface="Times New Roman" panose="02020603050405020304" pitchFamily="18" charset="0"/>
              </a:rPr>
              <a:t> gây ra, em </a:t>
            </a:r>
            <a:r>
              <a:rPr lang="vi-VN" sz="5333" b="1" dirty="0" err="1">
                <a:solidFill>
                  <a:srgbClr val="FF0000"/>
                </a:solidFill>
                <a:latin typeface="Times New Roman" panose="02020603050405020304" pitchFamily="18" charset="0"/>
                <a:ea typeface="SimSun"/>
                <a:cs typeface="Times New Roman" panose="02020603050405020304" pitchFamily="18" charset="0"/>
              </a:rPr>
              <a:t>hãy</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đề</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xuất</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một</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số</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biện</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pháp</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chống</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các</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bệnh</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thường</a:t>
            </a:r>
            <a:r>
              <a:rPr lang="vi-VN" sz="5333" b="1" dirty="0">
                <a:solidFill>
                  <a:srgbClr val="FF0000"/>
                </a:solidFill>
                <a:latin typeface="Times New Roman" panose="02020603050405020304" pitchFamily="18" charset="0"/>
                <a:ea typeface="SimSun"/>
                <a:cs typeface="Times New Roman" panose="02020603050405020304" pitchFamily="18" charset="0"/>
              </a:rPr>
              <a:t> </a:t>
            </a:r>
            <a:r>
              <a:rPr lang="vi-VN" sz="5333" b="1" dirty="0" err="1">
                <a:solidFill>
                  <a:srgbClr val="FF0000"/>
                </a:solidFill>
                <a:latin typeface="Times New Roman" panose="02020603050405020304" pitchFamily="18" charset="0"/>
                <a:ea typeface="SimSun"/>
                <a:cs typeface="Times New Roman" panose="02020603050405020304" pitchFamily="18" charset="0"/>
              </a:rPr>
              <a:t>gặp</a:t>
            </a:r>
            <a:r>
              <a:rPr lang="vi-VN" sz="5333" b="1" dirty="0">
                <a:solidFill>
                  <a:srgbClr val="FF0000"/>
                </a:solidFill>
                <a:latin typeface="Times New Roman" panose="02020603050405020304" pitchFamily="18" charset="0"/>
                <a:ea typeface="SimSun"/>
                <a:cs typeface="Times New Roman" panose="02020603050405020304" pitchFamily="18" charset="0"/>
              </a:rPr>
              <a:t> do </a:t>
            </a:r>
            <a:r>
              <a:rPr lang="vi-VN" sz="5333" b="1" dirty="0" err="1">
                <a:solidFill>
                  <a:srgbClr val="FF0000"/>
                </a:solidFill>
                <a:latin typeface="Times New Roman" panose="02020603050405020304" pitchFamily="18" charset="0"/>
                <a:ea typeface="SimSun"/>
                <a:cs typeface="Times New Roman" panose="02020603050405020304" pitchFamily="18" charset="0"/>
              </a:rPr>
              <a:t>nấm</a:t>
            </a:r>
            <a:r>
              <a:rPr lang="en-US" sz="5333" b="1" dirty="0">
                <a:solidFill>
                  <a:srgbClr val="FF0000"/>
                </a:solidFill>
                <a:latin typeface="Times New Roman" panose="02020603050405020304" pitchFamily="18" charset="0"/>
                <a:ea typeface="SimSun"/>
                <a:cs typeface="Times New Roman" panose="02020603050405020304" pitchFamily="18" charset="0"/>
              </a:rPr>
              <a:t>?</a:t>
            </a:r>
            <a:endParaRPr lang="en-US" sz="5333" b="1" dirty="0">
              <a:solidFill>
                <a:srgbClr val="FF0000"/>
              </a:solidFill>
              <a:latin typeface="Times New Roman" panose="02020603050405020304" pitchFamily="18" charset="0"/>
              <a:ea typeface="#9Slide03 Roboto Condensed Ligh" panose="020000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6"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377" eaLnBrk="0" fontAlgn="base" hangingPunct="0">
              <a:spcBef>
                <a:spcPct val="0"/>
              </a:spcBef>
              <a:spcAft>
                <a:spcPct val="0"/>
              </a:spcAft>
            </a:pPr>
            <a:r>
              <a:rPr lang="en-US">
                <a:solidFill>
                  <a:srgbClr val="000000">
                    <a:lumMod val="50000"/>
                    <a:lumOff val="50000"/>
                  </a:srgbClr>
                </a:solidFill>
                <a:latin typeface="Nexa Light" pitchFamily="50" charset="0"/>
                <a:ea typeface="华康少女文字W5(P)" pitchFamily="82" charset="-122"/>
              </a:rPr>
              <a:t>MM.DD.20XX</a:t>
            </a:r>
            <a:endParaRPr lang="en-US" dirty="0">
              <a:solidFill>
                <a:srgbClr val="000000">
                  <a:lumMod val="50000"/>
                  <a:lumOff val="50000"/>
                </a:srgbClr>
              </a:solidFill>
              <a:latin typeface="Nexa Light" pitchFamily="50" charset="0"/>
              <a:ea typeface="华康少女文字W5(P)" pitchFamily="82" charset="-122"/>
            </a:endParaRPr>
          </a:p>
        </p:txBody>
      </p:sp>
      <p:pic>
        <p:nvPicPr>
          <p:cNvPr id="27652" name="Picture 4" descr="Kháng sinh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47" y="243538"/>
            <a:ext cx="7242951" cy="1878773"/>
          </a:xfrm>
          <a:prstGeom prst="rect">
            <a:avLst/>
          </a:prstGeom>
          <a:solidFill>
            <a:schemeClr val="bg1">
              <a:alpha val="41000"/>
            </a:schemeClr>
          </a:solidFill>
        </p:spPr>
      </p:pic>
      <p:pic>
        <p:nvPicPr>
          <p:cNvPr id="27658" name="Picture 10" descr="Alexander Fleming Portrait - Maestro Art Giclee Paintings and Mur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436" y="192512"/>
            <a:ext cx="3734229" cy="645151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16621" y="2239717"/>
            <a:ext cx="7838473" cy="4482817"/>
          </a:xfrm>
          <a:prstGeom prst="roundRect">
            <a:avLst>
              <a:gd name="adj" fmla="val 6052"/>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defTabSz="914377" eaLnBrk="0" fontAlgn="base" hangingPunct="0">
              <a:lnSpc>
                <a:spcPct val="110000"/>
              </a:lnSpc>
              <a:spcBef>
                <a:spcPct val="0"/>
              </a:spcBef>
              <a:spcAft>
                <a:spcPct val="0"/>
              </a:spcAft>
              <a:buFont typeface="Wingdings" panose="05000000000000000000" pitchFamily="2" charset="2"/>
              <a:buChar char="§"/>
            </a:pPr>
            <a:r>
              <a:rPr lang="en-US" sz="2600" dirty="0">
                <a:solidFill>
                  <a:srgbClr val="000000"/>
                </a:solidFill>
                <a:latin typeface="#9Slide03 Cabin Condensed" panose="00000506000000000000" pitchFamily="2" charset="0"/>
                <a:ea typeface="SimSun"/>
              </a:rPr>
              <a:t> </a:t>
            </a:r>
            <a:r>
              <a:rPr lang="vi-VN" sz="2600" dirty="0" err="1">
                <a:solidFill>
                  <a:srgbClr val="000000"/>
                </a:solidFill>
                <a:latin typeface="Times New Roman" panose="02020603050405020304" pitchFamily="18" charset="0"/>
                <a:ea typeface="SimSun"/>
                <a:cs typeface="Times New Roman" panose="02020603050405020304" pitchFamily="18" charset="0"/>
              </a:rPr>
              <a:t>Nấm</a:t>
            </a:r>
            <a:r>
              <a:rPr lang="vi-VN" sz="2600" dirty="0">
                <a:solidFill>
                  <a:srgbClr val="000000"/>
                </a:solidFill>
                <a:latin typeface="Times New Roman" panose="02020603050405020304" pitchFamily="18" charset="0"/>
                <a:ea typeface="SimSun"/>
                <a:cs typeface="Times New Roman" panose="02020603050405020304" pitchFamily="18" charset="0"/>
              </a:rPr>
              <a:t> mốc phát triển tốt ở 22 – 27</a:t>
            </a:r>
            <a:r>
              <a:rPr lang="vi-VN" sz="2600" baseline="30000" dirty="0">
                <a:solidFill>
                  <a:srgbClr val="000000"/>
                </a:solidFill>
                <a:latin typeface="Times New Roman" panose="02020603050405020304" pitchFamily="18" charset="0"/>
                <a:ea typeface="SimSun"/>
                <a:cs typeface="Times New Roman" panose="02020603050405020304" pitchFamily="18" charset="0"/>
              </a:rPr>
              <a:t>0</a:t>
            </a:r>
            <a:r>
              <a:rPr lang="vi-VN" sz="2600" dirty="0">
                <a:solidFill>
                  <a:srgbClr val="000000"/>
                </a:solidFill>
                <a:latin typeface="Times New Roman" panose="02020603050405020304" pitchFamily="18" charset="0"/>
                <a:ea typeface="SimSun"/>
                <a:cs typeface="Times New Roman" panose="02020603050405020304" pitchFamily="18" charset="0"/>
              </a:rPr>
              <a:t>C. Nguồn bệnh do nấm mốc gây ra có tỉ lệ khá lớn. Bào tử nấm mốc phát tán trong không khí gặp điều kiện thuận lợi sẽ phát triển làm hỏng thức ăn, hỏng các đồ dùng trong nhà và gây bệnh. </a:t>
            </a:r>
          </a:p>
          <a:p>
            <a:pPr algn="just" defTabSz="914377" eaLnBrk="0" fontAlgn="base" hangingPunct="0">
              <a:lnSpc>
                <a:spcPct val="110000"/>
              </a:lnSpc>
              <a:spcBef>
                <a:spcPct val="0"/>
              </a:spcBef>
              <a:spcAft>
                <a:spcPct val="0"/>
              </a:spcAft>
              <a:buFont typeface="Wingdings" panose="05000000000000000000" pitchFamily="2" charset="2"/>
              <a:buChar char="§"/>
            </a:pPr>
            <a:r>
              <a:rPr lang="en-US" sz="2600" dirty="0">
                <a:solidFill>
                  <a:srgbClr val="FFFFFF"/>
                </a:solidFill>
                <a:latin typeface="Times New Roman" panose="02020603050405020304" pitchFamily="18" charset="0"/>
                <a:ea typeface="SimSun"/>
                <a:cs typeface="Times New Roman" panose="02020603050405020304" pitchFamily="18" charset="0"/>
              </a:rPr>
              <a:t> </a:t>
            </a:r>
            <a:r>
              <a:rPr lang="vi-VN" sz="2600" dirty="0" err="1">
                <a:solidFill>
                  <a:srgbClr val="000000"/>
                </a:solidFill>
                <a:latin typeface="Times New Roman" panose="02020603050405020304" pitchFamily="18" charset="0"/>
                <a:ea typeface="SimSun"/>
                <a:cs typeface="Times New Roman" panose="02020603050405020304" pitchFamily="18" charset="0"/>
              </a:rPr>
              <a:t>Mặc</a:t>
            </a:r>
            <a:r>
              <a:rPr lang="vi-VN" sz="2600" dirty="0">
                <a:solidFill>
                  <a:srgbClr val="000000"/>
                </a:solidFill>
                <a:latin typeface="Times New Roman" panose="02020603050405020304" pitchFamily="18" charset="0"/>
                <a:ea typeface="SimSun"/>
                <a:cs typeface="Times New Roman" panose="02020603050405020304" pitchFamily="18" charset="0"/>
              </a:rPr>
              <a:t> dù vậy, nấm mốc lại đóng vai trò quan trọng trong sản xuất thuốc kháng sinh </a:t>
            </a:r>
            <a:r>
              <a:rPr lang="vi-VN" sz="2600" b="1" dirty="0">
                <a:solidFill>
                  <a:srgbClr val="000000"/>
                </a:solidFill>
                <a:latin typeface="Times New Roman" panose="02020603050405020304" pitchFamily="18" charset="0"/>
                <a:ea typeface="SimSun"/>
                <a:cs typeface="Times New Roman" panose="02020603050405020304" pitchFamily="18" charset="0"/>
              </a:rPr>
              <a:t>penicillin</a:t>
            </a:r>
            <a:r>
              <a:rPr lang="vi-VN" sz="2600" dirty="0">
                <a:solidFill>
                  <a:srgbClr val="000000"/>
                </a:solidFill>
                <a:latin typeface="Times New Roman" panose="02020603050405020304" pitchFamily="18" charset="0"/>
                <a:ea typeface="SimSun"/>
                <a:cs typeface="Times New Roman" panose="02020603050405020304" pitchFamily="18" charset="0"/>
              </a:rPr>
              <a:t>.</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txBox="1"/>
          <p:nvPr/>
        </p:nvSpPr>
        <p:spPr>
          <a:xfrm>
            <a:off x="4035445" y="6163284"/>
            <a:ext cx="4114800" cy="439861"/>
          </a:xfrm>
          <a:prstGeom prst="rect">
            <a:avLst/>
          </a:prstGeom>
        </p:spPr>
        <p:txBody>
          <a:bodyPr/>
          <a:lstStyle>
            <a:defPPr>
              <a:defRPr lang="zh-CN"/>
            </a:defPPr>
            <a:lvl1pPr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1pPr>
            <a:lvl2pPr marL="342900" indent="1143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2pPr>
            <a:lvl3pPr marL="685800" indent="2286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3pPr>
            <a:lvl4pPr marL="1028700" indent="3429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4pPr>
            <a:lvl5pPr marL="1371600" indent="457200" algn="l" defTabSz="685800" rtl="0" eaLnBrk="0" fontAlgn="base" hangingPunct="0">
              <a:spcBef>
                <a:spcPct val="0"/>
              </a:spcBef>
              <a:spcAft>
                <a:spcPct val="0"/>
              </a:spcAft>
              <a:defRPr sz="1300" kern="1200">
                <a:solidFill>
                  <a:schemeClr val="tx1"/>
                </a:solidFill>
                <a:latin typeface="Nexa Light" pitchFamily="50" charset="0"/>
                <a:ea typeface="华康少女文字W5(P)" pitchFamily="82" charset="-122"/>
                <a:cs typeface="+mn-cs"/>
              </a:defRPr>
            </a:lvl5pPr>
            <a:lvl6pPr marL="2286000" algn="l" defTabSz="914400" rtl="0" eaLnBrk="1" latinLnBrk="0" hangingPunct="1">
              <a:defRPr sz="1300" kern="1200">
                <a:solidFill>
                  <a:schemeClr val="tx1"/>
                </a:solidFill>
                <a:latin typeface="Nexa Light" pitchFamily="50" charset="0"/>
                <a:ea typeface="华康少女文字W5(P)" pitchFamily="82" charset="-122"/>
                <a:cs typeface="+mn-cs"/>
              </a:defRPr>
            </a:lvl6pPr>
            <a:lvl7pPr marL="2743200" algn="l" defTabSz="914400" rtl="0" eaLnBrk="1" latinLnBrk="0" hangingPunct="1">
              <a:defRPr sz="1300" kern="1200">
                <a:solidFill>
                  <a:schemeClr val="tx1"/>
                </a:solidFill>
                <a:latin typeface="Nexa Light" pitchFamily="50" charset="0"/>
                <a:ea typeface="华康少女文字W5(P)" pitchFamily="82" charset="-122"/>
                <a:cs typeface="+mn-cs"/>
              </a:defRPr>
            </a:lvl7pPr>
            <a:lvl8pPr marL="3200400" algn="l" defTabSz="914400" rtl="0" eaLnBrk="1" latinLnBrk="0" hangingPunct="1">
              <a:defRPr sz="1300" kern="1200">
                <a:solidFill>
                  <a:schemeClr val="tx1"/>
                </a:solidFill>
                <a:latin typeface="Nexa Light" pitchFamily="50" charset="0"/>
                <a:ea typeface="华康少女文字W5(P)" pitchFamily="82" charset="-122"/>
                <a:cs typeface="+mn-cs"/>
              </a:defRPr>
            </a:lvl8pPr>
            <a:lvl9pPr marL="3657600" algn="l" defTabSz="914400" rtl="0" eaLnBrk="1" latinLnBrk="0" hangingPunct="1">
              <a:defRPr sz="1300" kern="1200">
                <a:solidFill>
                  <a:schemeClr val="tx1"/>
                </a:solidFill>
                <a:latin typeface="Nexa Light" pitchFamily="50" charset="0"/>
                <a:ea typeface="华康少女文字W5(P)" pitchFamily="82" charset="-122"/>
                <a:cs typeface="+mn-cs"/>
              </a:defRPr>
            </a:lvl9pPr>
          </a:lstStyle>
          <a:p>
            <a:pPr defTabSz="914377"/>
            <a:r>
              <a:rPr lang="en-US" sz="2667" dirty="0">
                <a:solidFill>
                  <a:srgbClr val="BBE0E3">
                    <a:lumMod val="50000"/>
                    <a:lumOff val="50000"/>
                  </a:srgbClr>
                </a:solidFill>
                <a:latin typeface="#9Slide03 FS Neusa Bold" panose="00000800000000000000" pitchFamily="2" charset="0"/>
              </a:rPr>
              <a:t>KHOA HỌC TỰ NHIÊN 6</a:t>
            </a:r>
          </a:p>
        </p:txBody>
      </p:sp>
      <p:sp>
        <p:nvSpPr>
          <p:cNvPr id="4" name="Title 3"/>
          <p:cNvSpPr txBox="1"/>
          <p:nvPr/>
        </p:nvSpPr>
        <p:spPr>
          <a:xfrm>
            <a:off x="815757" y="519109"/>
            <a:ext cx="9958779" cy="1053207"/>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algn="ctr" defTabSz="1219170" fontAlgn="base">
              <a:spcAft>
                <a:spcPct val="0"/>
              </a:spcAft>
            </a:pPr>
            <a:r>
              <a:rPr lang="en-US" sz="5867" dirty="0">
                <a:gradFill>
                  <a:gsLst>
                    <a:gs pos="0">
                      <a:srgbClr val="E30000"/>
                    </a:gs>
                    <a:gs pos="100000">
                      <a:srgbClr val="760303"/>
                    </a:gs>
                  </a:gsLst>
                  <a:lin scaled="0"/>
                </a:gradFill>
                <a:latin typeface="Times New Roman" panose="02020603050405020304" pitchFamily="18" charset="0"/>
                <a:ea typeface="SimSun"/>
                <a:cs typeface="Times New Roman" panose="02020603050405020304" pitchFamily="18" charset="0"/>
              </a:rPr>
              <a:t>3. KĨ THUẬT TRỒNG NẤM</a:t>
            </a:r>
          </a:p>
        </p:txBody>
      </p:sp>
      <p:pic>
        <p:nvPicPr>
          <p:cNvPr id="5" name="Picture 8" descr="Giới thiệu - Nấm sạch Việt T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296" y="1165857"/>
            <a:ext cx="6603701" cy="5437289"/>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8"/>
          <p:cNvSpPr/>
          <p:nvPr/>
        </p:nvSpPr>
        <p:spPr>
          <a:xfrm>
            <a:off x="497273" y="1695440"/>
            <a:ext cx="11557348" cy="5163257"/>
          </a:xfrm>
          <a:prstGeom prst="cloud">
            <a:avLst/>
          </a:prstGeom>
          <a:solidFill>
            <a:schemeClr val="accent2">
              <a:lumMod val="60000"/>
              <a:lumOff val="40000"/>
            </a:schemeClr>
          </a:solidFill>
          <a:ln w="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377" eaLnBrk="0" fontAlgn="base" hangingPunct="0">
              <a:spcBef>
                <a:spcPct val="0"/>
              </a:spcBef>
              <a:spcAft>
                <a:spcPct val="0"/>
              </a:spcAft>
            </a:pP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Em</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hãy</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xem</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đoạn</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video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sau</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về</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Kỹ</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thuật</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trồng</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nấm</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rơm</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để</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xác</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định</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được</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các</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bước</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trồng</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nấm</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 </a:t>
            </a:r>
            <a:r>
              <a:rPr lang="en-US" sz="5333" dirty="0" err="1">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rơm</a:t>
            </a:r>
            <a:r>
              <a:rPr lang="en-US"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rPr>
              <a:t>.</a:t>
            </a:r>
            <a:endParaRPr lang="vi-VN" sz="5333" dirty="0">
              <a:solidFill>
                <a:srgbClr val="FFFFFF"/>
              </a:solidFill>
              <a:latin typeface="Times New Roman" panose="02020603050405020304" pitchFamily="18" charset="0"/>
              <a:ea typeface="#9Slide03 Roboto Condensed Ligh" panose="02000000000000000000" pitchFamily="2"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ết lộ kĩ thuật trồng nấm rơm từ chuyên gia giúp năng suất vượt tr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733" y="2292101"/>
            <a:ext cx="5575383" cy="37169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p:nvPr/>
        </p:nvSpPr>
        <p:spPr bwMode="auto">
          <a:xfrm>
            <a:off x="3251276" y="6009022"/>
            <a:ext cx="6058912" cy="6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21920" tIns="60960" rIns="121920" bIns="60960" numCol="1" anchor="ctr" anchorCtr="0" compatLnSpc="1">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Arial Unicode MS" panose="020B0604020202020204" pitchFamily="34" charset="-122"/>
                <a:cs typeface="Arial Unicode MS" panose="020B0604020202020204" pitchFamily="34" charset="-128"/>
              </a:defRPr>
            </a:lvl1pPr>
            <a:lvl2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2pPr>
            <a:lvl3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3pPr>
            <a:lvl4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4pPr>
            <a:lvl5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5pPr>
            <a:lvl6pPr marL="4572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6pPr>
            <a:lvl7pPr marL="9144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7pPr>
            <a:lvl8pPr marL="13716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8pPr>
            <a:lvl9pPr marL="18288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9pPr>
          </a:lstStyle>
          <a:p>
            <a:pPr algn="ctr" defTabSz="914377"/>
            <a:r>
              <a:rPr lang="en-US" sz="3733" b="1" i="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rPr>
              <a:t>Thu </a:t>
            </a:r>
            <a:r>
              <a:rPr lang="en-US" sz="3733" b="1" i="1" dirty="0" err="1">
                <a:solidFill>
                  <a:srgbClr val="000000"/>
                </a:solidFill>
                <a:latin typeface="Times New Roman" panose="02020603050405020304" pitchFamily="18" charset="0"/>
                <a:ea typeface="Segoe UI Black" panose="020B0A02040204020203" pitchFamily="34" charset="0"/>
                <a:cs typeface="Times New Roman" panose="02020603050405020304" pitchFamily="18" charset="0"/>
              </a:rPr>
              <a:t>hoạch</a:t>
            </a:r>
            <a:r>
              <a:rPr lang="en-US" sz="3733" b="1" i="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733" b="1" i="1" dirty="0" err="1">
                <a:solidFill>
                  <a:srgbClr val="000000"/>
                </a:solidFill>
                <a:latin typeface="Times New Roman" panose="02020603050405020304" pitchFamily="18" charset="0"/>
                <a:ea typeface="Segoe UI Black" panose="020B0A02040204020203" pitchFamily="34" charset="0"/>
                <a:cs typeface="Times New Roman" panose="02020603050405020304" pitchFamily="18" charset="0"/>
              </a:rPr>
              <a:t>nấm</a:t>
            </a:r>
            <a:r>
              <a:rPr lang="en-US" sz="3733" b="1" i="1" dirty="0">
                <a:solidFill>
                  <a:srgbClr val="00000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3733" b="1" i="1" dirty="0" err="1">
                <a:solidFill>
                  <a:srgbClr val="000000"/>
                </a:solidFill>
                <a:latin typeface="Times New Roman" panose="02020603050405020304" pitchFamily="18" charset="0"/>
                <a:ea typeface="Segoe UI Black" panose="020B0A02040204020203" pitchFamily="34" charset="0"/>
                <a:cs typeface="Times New Roman" panose="02020603050405020304" pitchFamily="18" charset="0"/>
              </a:rPr>
              <a:t>rơm</a:t>
            </a:r>
          </a:p>
        </p:txBody>
      </p:sp>
      <p:pic>
        <p:nvPicPr>
          <p:cNvPr id="4" name="Picture 1"/>
          <p:cNvPicPr>
            <a:picLocks noChangeAspect="1"/>
          </p:cNvPicPr>
          <p:nvPr/>
        </p:nvPicPr>
        <p:blipFill>
          <a:blip r:embed="rId4"/>
          <a:stretch>
            <a:fillRect/>
          </a:stretch>
        </p:blipFill>
        <p:spPr>
          <a:xfrm>
            <a:off x="370307" y="383147"/>
            <a:ext cx="5801156" cy="349157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4494107" y="1115060"/>
            <a:ext cx="1928707" cy="1547707"/>
            <a:chOff x="4066842" y="1162493"/>
            <a:chExt cx="2344656" cy="1789723"/>
          </a:xfrm>
          <a:solidFill>
            <a:schemeClr val="accent3">
              <a:lumMod val="40000"/>
              <a:lumOff val="60000"/>
            </a:schemeClr>
          </a:solidFill>
          <a:effectLst>
            <a:outerShdw blurRad="127000" dist="63500" dir="8100000" algn="tr" rotWithShape="0">
              <a:schemeClr val="tx1">
                <a:lumMod val="75000"/>
                <a:lumOff val="25000"/>
                <a:alpha val="40000"/>
              </a:schemeClr>
            </a:outerShdw>
          </a:effectLst>
        </p:grpSpPr>
        <p:sp>
          <p:nvSpPr>
            <p:cNvPr id="3" name="任意多边形 20"/>
            <p:cNvSpPr/>
            <p:nvPr/>
          </p:nvSpPr>
          <p:spPr>
            <a:xfrm>
              <a:off x="5246965" y="1162493"/>
              <a:ext cx="1164533" cy="1789723"/>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1" fmla="*/ 0 w 1164493"/>
                <a:gd name="connsiteY0-2" fmla="*/ 0 h 1789723"/>
                <a:gd name="connsiteX1-3" fmla="*/ 0 w 1164493"/>
                <a:gd name="connsiteY1-4" fmla="*/ 1219200 h 1789723"/>
                <a:gd name="connsiteX2-5" fmla="*/ 859693 w 1164493"/>
                <a:gd name="connsiteY2-6" fmla="*/ 1219200 h 1789723"/>
                <a:gd name="connsiteX3-7" fmla="*/ 1164493 w 1164493"/>
                <a:gd name="connsiteY3-8" fmla="*/ 1789723 h 1789723"/>
                <a:gd name="connsiteX4-9" fmla="*/ 1164493 w 1164493"/>
                <a:gd name="connsiteY4-10" fmla="*/ 132862 h 1789723"/>
                <a:gd name="connsiteX5-11" fmla="*/ 1074616 w 1164493"/>
                <a:gd name="connsiteY5-12" fmla="*/ 1 h 1789723"/>
                <a:gd name="connsiteX6-13" fmla="*/ 0 w 1164493"/>
                <a:gd name="connsiteY6-14" fmla="*/ 0 h 1789723"/>
                <a:gd name="connsiteX0-15" fmla="*/ 0 w 1164513"/>
                <a:gd name="connsiteY0-16" fmla="*/ 0 h 1789723"/>
                <a:gd name="connsiteX1-17" fmla="*/ 0 w 1164513"/>
                <a:gd name="connsiteY1-18" fmla="*/ 1219200 h 1789723"/>
                <a:gd name="connsiteX2-19" fmla="*/ 859693 w 1164513"/>
                <a:gd name="connsiteY2-20" fmla="*/ 1219200 h 1789723"/>
                <a:gd name="connsiteX3-21" fmla="*/ 1164493 w 1164513"/>
                <a:gd name="connsiteY3-22" fmla="*/ 1789723 h 1789723"/>
                <a:gd name="connsiteX4-23" fmla="*/ 1164493 w 1164513"/>
                <a:gd name="connsiteY4-24" fmla="*/ 132862 h 1789723"/>
                <a:gd name="connsiteX5-25" fmla="*/ 1074616 w 1164513"/>
                <a:gd name="connsiteY5-26" fmla="*/ 1 h 1789723"/>
                <a:gd name="connsiteX6-27" fmla="*/ 0 w 1164513"/>
                <a:gd name="connsiteY6-28" fmla="*/ 0 h 1789723"/>
                <a:gd name="connsiteX0-29" fmla="*/ 0 w 1164533"/>
                <a:gd name="connsiteY0-30" fmla="*/ 0 h 1789723"/>
                <a:gd name="connsiteX1-31" fmla="*/ 0 w 1164533"/>
                <a:gd name="connsiteY1-32" fmla="*/ 1219200 h 1789723"/>
                <a:gd name="connsiteX2-33" fmla="*/ 859693 w 1164533"/>
                <a:gd name="connsiteY2-34" fmla="*/ 1219200 h 1789723"/>
                <a:gd name="connsiteX3-35" fmla="*/ 1164493 w 1164533"/>
                <a:gd name="connsiteY3-36" fmla="*/ 1789723 h 1789723"/>
                <a:gd name="connsiteX4-37" fmla="*/ 1164493 w 1164533"/>
                <a:gd name="connsiteY4-38" fmla="*/ 132862 h 1789723"/>
                <a:gd name="connsiteX5-39" fmla="*/ 1074616 w 1164533"/>
                <a:gd name="connsiteY5-40" fmla="*/ 1 h 1789723"/>
                <a:gd name="connsiteX6-41" fmla="*/ 0 w 1164533"/>
                <a:gd name="connsiteY6-42" fmla="*/ 0 h 17897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bg1"/>
            </a:solidFill>
            <a:ln>
              <a:noFill/>
            </a:ln>
            <a:effectLst>
              <a:outerShdw blurRad="63500" algn="ctr" rotWithShape="0">
                <a:prstClr val="black">
                  <a:alpha val="40000"/>
                </a:prstClr>
              </a:outerShdw>
            </a:effectLst>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dirty="0">
                <a:solidFill>
                  <a:srgbClr val="FF0000"/>
                </a:solidFill>
                <a:latin typeface="Arial"/>
                <a:ea typeface="SimSun"/>
              </a:endParaRPr>
            </a:p>
          </p:txBody>
        </p:sp>
        <p:sp>
          <p:nvSpPr>
            <p:cNvPr id="4" name="任意多边形 21"/>
            <p:cNvSpPr/>
            <p:nvPr/>
          </p:nvSpPr>
          <p:spPr>
            <a:xfrm>
              <a:off x="4066842" y="1162493"/>
              <a:ext cx="1184028" cy="121920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solidFill>
              <a:schemeClr val="accent1">
                <a:lumMod val="75000"/>
                <a:lumOff val="25000"/>
              </a:schemeClr>
            </a:solidFill>
            <a:ln w="25400">
              <a:gradFill>
                <a:gsLst>
                  <a:gs pos="0">
                    <a:schemeClr val="bg1"/>
                  </a:gs>
                  <a:gs pos="100000">
                    <a:schemeClr val="bg1">
                      <a:lumMod val="95000"/>
                    </a:schemeClr>
                  </a:gs>
                </a:gsLst>
                <a:lin ang="5400000" scaled="1"/>
              </a:gradFill>
            </a:ln>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a:solidFill>
                  <a:srgbClr val="FF0000"/>
                </a:solidFill>
                <a:latin typeface="Arial"/>
                <a:ea typeface="SimSun"/>
              </a:endParaRPr>
            </a:p>
          </p:txBody>
        </p:sp>
      </p:grpSp>
      <p:grpSp>
        <p:nvGrpSpPr>
          <p:cNvPr id="5" name="组合 22"/>
          <p:cNvGrpSpPr/>
          <p:nvPr/>
        </p:nvGrpSpPr>
        <p:grpSpPr>
          <a:xfrm>
            <a:off x="4495459" y="3283998"/>
            <a:ext cx="2027477" cy="1547615"/>
            <a:chOff x="4074117" y="3422268"/>
            <a:chExt cx="2027477" cy="1547614"/>
          </a:xfrm>
          <a:effectLst>
            <a:outerShdw blurRad="127000" dist="63500" dir="8100000" algn="tr" rotWithShape="0">
              <a:schemeClr val="tx1">
                <a:lumMod val="75000"/>
                <a:lumOff val="25000"/>
                <a:alpha val="40000"/>
              </a:schemeClr>
            </a:outerShdw>
          </a:effectLst>
        </p:grpSpPr>
        <p:sp>
          <p:nvSpPr>
            <p:cNvPr id="6" name="任意多边形 23"/>
            <p:cNvSpPr/>
            <p:nvPr/>
          </p:nvSpPr>
          <p:spPr>
            <a:xfrm>
              <a:off x="5094596" y="3422268"/>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1" fmla="*/ 0 w 1164493"/>
                <a:gd name="connsiteY0-2" fmla="*/ 0 h 1789723"/>
                <a:gd name="connsiteX1-3" fmla="*/ 0 w 1164493"/>
                <a:gd name="connsiteY1-4" fmla="*/ 1219200 h 1789723"/>
                <a:gd name="connsiteX2-5" fmla="*/ 859693 w 1164493"/>
                <a:gd name="connsiteY2-6" fmla="*/ 1219200 h 1789723"/>
                <a:gd name="connsiteX3-7" fmla="*/ 1164493 w 1164493"/>
                <a:gd name="connsiteY3-8" fmla="*/ 1789723 h 1789723"/>
                <a:gd name="connsiteX4-9" fmla="*/ 1164493 w 1164493"/>
                <a:gd name="connsiteY4-10" fmla="*/ 132862 h 1789723"/>
                <a:gd name="connsiteX5-11" fmla="*/ 1074616 w 1164493"/>
                <a:gd name="connsiteY5-12" fmla="*/ 1 h 1789723"/>
                <a:gd name="connsiteX6-13" fmla="*/ 0 w 1164493"/>
                <a:gd name="connsiteY6-14" fmla="*/ 0 h 1789723"/>
                <a:gd name="connsiteX0-15" fmla="*/ 0 w 1164513"/>
                <a:gd name="connsiteY0-16" fmla="*/ 0 h 1789723"/>
                <a:gd name="connsiteX1-17" fmla="*/ 0 w 1164513"/>
                <a:gd name="connsiteY1-18" fmla="*/ 1219200 h 1789723"/>
                <a:gd name="connsiteX2-19" fmla="*/ 859693 w 1164513"/>
                <a:gd name="connsiteY2-20" fmla="*/ 1219200 h 1789723"/>
                <a:gd name="connsiteX3-21" fmla="*/ 1164493 w 1164513"/>
                <a:gd name="connsiteY3-22" fmla="*/ 1789723 h 1789723"/>
                <a:gd name="connsiteX4-23" fmla="*/ 1164493 w 1164513"/>
                <a:gd name="connsiteY4-24" fmla="*/ 132862 h 1789723"/>
                <a:gd name="connsiteX5-25" fmla="*/ 1074616 w 1164513"/>
                <a:gd name="connsiteY5-26" fmla="*/ 1 h 1789723"/>
                <a:gd name="connsiteX6-27" fmla="*/ 0 w 1164513"/>
                <a:gd name="connsiteY6-28" fmla="*/ 0 h 1789723"/>
                <a:gd name="connsiteX0-29" fmla="*/ 0 w 1164533"/>
                <a:gd name="connsiteY0-30" fmla="*/ 0 h 1789723"/>
                <a:gd name="connsiteX1-31" fmla="*/ 0 w 1164533"/>
                <a:gd name="connsiteY1-32" fmla="*/ 1219200 h 1789723"/>
                <a:gd name="connsiteX2-33" fmla="*/ 859693 w 1164533"/>
                <a:gd name="connsiteY2-34" fmla="*/ 1219200 h 1789723"/>
                <a:gd name="connsiteX3-35" fmla="*/ 1164493 w 1164533"/>
                <a:gd name="connsiteY3-36" fmla="*/ 1789723 h 1789723"/>
                <a:gd name="connsiteX4-37" fmla="*/ 1164493 w 1164533"/>
                <a:gd name="connsiteY4-38" fmla="*/ 132862 h 1789723"/>
                <a:gd name="connsiteX5-39" fmla="*/ 1074616 w 1164533"/>
                <a:gd name="connsiteY5-40" fmla="*/ 1 h 1789723"/>
                <a:gd name="connsiteX6-41" fmla="*/ 0 w 1164533"/>
                <a:gd name="connsiteY6-42" fmla="*/ 0 h 17897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bg1">
                <a:lumMod val="95000"/>
              </a:schemeClr>
            </a:solidFill>
            <a:ln>
              <a:noFill/>
            </a:ln>
            <a:effectLst>
              <a:outerShdw blurRad="63500" algn="ctr" rotWithShape="0">
                <a:prstClr val="black">
                  <a:alpha val="40000"/>
                </a:prstClr>
              </a:outerShdw>
            </a:effectLst>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dirty="0">
                <a:solidFill>
                  <a:srgbClr val="FFFFFF"/>
                </a:solidFill>
                <a:latin typeface="Arial"/>
                <a:ea typeface="SimSun"/>
              </a:endParaRPr>
            </a:p>
          </p:txBody>
        </p:sp>
        <p:sp>
          <p:nvSpPr>
            <p:cNvPr id="7" name="任意多边形 24"/>
            <p:cNvSpPr/>
            <p:nvPr/>
          </p:nvSpPr>
          <p:spPr>
            <a:xfrm>
              <a:off x="4074117" y="3422268"/>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solidFill>
              <a:srgbClr val="FF0000"/>
            </a:solidFill>
            <a:ln w="25400">
              <a:gradFill>
                <a:gsLst>
                  <a:gs pos="0">
                    <a:schemeClr val="bg1"/>
                  </a:gs>
                  <a:gs pos="100000">
                    <a:schemeClr val="bg1">
                      <a:lumMod val="95000"/>
                    </a:schemeClr>
                  </a:gs>
                </a:gsLst>
                <a:lin ang="5400000" scaled="1"/>
              </a:gradFill>
            </a:ln>
            <a:effectLst>
              <a:outerShdw blurRad="50800" dist="50800" dir="5400000" algn="ctr" rotWithShape="0">
                <a:srgbClr val="FF0000"/>
              </a:outerShdw>
            </a:effectLst>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dirty="0">
                <a:solidFill>
                  <a:srgbClr val="FFFFFF"/>
                </a:solidFill>
                <a:latin typeface="Arial"/>
                <a:ea typeface="SimSun"/>
              </a:endParaRPr>
            </a:p>
          </p:txBody>
        </p:sp>
      </p:grpSp>
      <p:grpSp>
        <p:nvGrpSpPr>
          <p:cNvPr id="8" name="组合 25"/>
          <p:cNvGrpSpPr/>
          <p:nvPr/>
        </p:nvGrpSpPr>
        <p:grpSpPr>
          <a:xfrm>
            <a:off x="4504427" y="5070662"/>
            <a:ext cx="2027477" cy="1547615"/>
            <a:chOff x="4083085" y="4969882"/>
            <a:chExt cx="2027477" cy="1547614"/>
          </a:xfrm>
          <a:effectLst>
            <a:outerShdw blurRad="127000" dist="63500" dir="8100000" algn="tr" rotWithShape="0">
              <a:schemeClr val="tx1">
                <a:lumMod val="75000"/>
                <a:lumOff val="25000"/>
                <a:alpha val="40000"/>
              </a:schemeClr>
            </a:outerShdw>
          </a:effectLst>
        </p:grpSpPr>
        <p:sp>
          <p:nvSpPr>
            <p:cNvPr id="9" name="任意多边形 26"/>
            <p:cNvSpPr/>
            <p:nvPr/>
          </p:nvSpPr>
          <p:spPr>
            <a:xfrm>
              <a:off x="5103564" y="4969882"/>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1" fmla="*/ 0 w 1164493"/>
                <a:gd name="connsiteY0-2" fmla="*/ 0 h 1789723"/>
                <a:gd name="connsiteX1-3" fmla="*/ 0 w 1164493"/>
                <a:gd name="connsiteY1-4" fmla="*/ 1219200 h 1789723"/>
                <a:gd name="connsiteX2-5" fmla="*/ 859693 w 1164493"/>
                <a:gd name="connsiteY2-6" fmla="*/ 1219200 h 1789723"/>
                <a:gd name="connsiteX3-7" fmla="*/ 1164493 w 1164493"/>
                <a:gd name="connsiteY3-8" fmla="*/ 1789723 h 1789723"/>
                <a:gd name="connsiteX4-9" fmla="*/ 1164493 w 1164493"/>
                <a:gd name="connsiteY4-10" fmla="*/ 132862 h 1789723"/>
                <a:gd name="connsiteX5-11" fmla="*/ 1074616 w 1164493"/>
                <a:gd name="connsiteY5-12" fmla="*/ 1 h 1789723"/>
                <a:gd name="connsiteX6-13" fmla="*/ 0 w 1164493"/>
                <a:gd name="connsiteY6-14" fmla="*/ 0 h 1789723"/>
                <a:gd name="connsiteX0-15" fmla="*/ 0 w 1164513"/>
                <a:gd name="connsiteY0-16" fmla="*/ 0 h 1789723"/>
                <a:gd name="connsiteX1-17" fmla="*/ 0 w 1164513"/>
                <a:gd name="connsiteY1-18" fmla="*/ 1219200 h 1789723"/>
                <a:gd name="connsiteX2-19" fmla="*/ 859693 w 1164513"/>
                <a:gd name="connsiteY2-20" fmla="*/ 1219200 h 1789723"/>
                <a:gd name="connsiteX3-21" fmla="*/ 1164493 w 1164513"/>
                <a:gd name="connsiteY3-22" fmla="*/ 1789723 h 1789723"/>
                <a:gd name="connsiteX4-23" fmla="*/ 1164493 w 1164513"/>
                <a:gd name="connsiteY4-24" fmla="*/ 132862 h 1789723"/>
                <a:gd name="connsiteX5-25" fmla="*/ 1074616 w 1164513"/>
                <a:gd name="connsiteY5-26" fmla="*/ 1 h 1789723"/>
                <a:gd name="connsiteX6-27" fmla="*/ 0 w 1164513"/>
                <a:gd name="connsiteY6-28" fmla="*/ 0 h 1789723"/>
                <a:gd name="connsiteX0-29" fmla="*/ 0 w 1164533"/>
                <a:gd name="connsiteY0-30" fmla="*/ 0 h 1789723"/>
                <a:gd name="connsiteX1-31" fmla="*/ 0 w 1164533"/>
                <a:gd name="connsiteY1-32" fmla="*/ 1219200 h 1789723"/>
                <a:gd name="connsiteX2-33" fmla="*/ 859693 w 1164533"/>
                <a:gd name="connsiteY2-34" fmla="*/ 1219200 h 1789723"/>
                <a:gd name="connsiteX3-35" fmla="*/ 1164493 w 1164533"/>
                <a:gd name="connsiteY3-36" fmla="*/ 1789723 h 1789723"/>
                <a:gd name="connsiteX4-37" fmla="*/ 1164493 w 1164533"/>
                <a:gd name="connsiteY4-38" fmla="*/ 132862 h 1789723"/>
                <a:gd name="connsiteX5-39" fmla="*/ 1074616 w 1164533"/>
                <a:gd name="connsiteY5-40" fmla="*/ 1 h 1789723"/>
                <a:gd name="connsiteX6-41" fmla="*/ 0 w 1164533"/>
                <a:gd name="connsiteY6-42" fmla="*/ 0 h 17897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bg1"/>
            </a:solidFill>
            <a:ln>
              <a:noFill/>
            </a:ln>
            <a:effectLst>
              <a:outerShdw blurRad="63500" algn="ctr" rotWithShape="0">
                <a:prstClr val="black">
                  <a:alpha val="40000"/>
                </a:prstClr>
              </a:outerShdw>
            </a:effectLst>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dirty="0">
                <a:solidFill>
                  <a:srgbClr val="000000">
                    <a:lumMod val="20000"/>
                    <a:lumOff val="80000"/>
                  </a:srgbClr>
                </a:solidFill>
                <a:latin typeface="Arial"/>
                <a:ea typeface="SimSun"/>
              </a:endParaRPr>
            </a:p>
          </p:txBody>
        </p:sp>
        <p:sp>
          <p:nvSpPr>
            <p:cNvPr id="10" name="任意多边形 27"/>
            <p:cNvSpPr/>
            <p:nvPr/>
          </p:nvSpPr>
          <p:spPr>
            <a:xfrm>
              <a:off x="4083085" y="4969882"/>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solidFill>
              <a:srgbClr val="DD23C7"/>
            </a:solidFill>
            <a:ln w="25400">
              <a:gradFill>
                <a:gsLst>
                  <a:gs pos="0">
                    <a:schemeClr val="bg1"/>
                  </a:gs>
                  <a:gs pos="100000">
                    <a:schemeClr val="bg1">
                      <a:lumMod val="95000"/>
                    </a:schemeClr>
                  </a:gs>
                </a:gsLst>
                <a:lin ang="5400000" scaled="1"/>
              </a:gradFill>
            </a:ln>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a:solidFill>
                  <a:srgbClr val="000000">
                    <a:lumMod val="20000"/>
                    <a:lumOff val="80000"/>
                  </a:srgbClr>
                </a:solidFill>
                <a:latin typeface="Arial"/>
                <a:ea typeface="SimSun"/>
              </a:endParaRPr>
            </a:p>
          </p:txBody>
        </p:sp>
      </p:grpSp>
      <p:grpSp>
        <p:nvGrpSpPr>
          <p:cNvPr id="11" name="组合 28"/>
          <p:cNvGrpSpPr/>
          <p:nvPr/>
        </p:nvGrpSpPr>
        <p:grpSpPr>
          <a:xfrm>
            <a:off x="6520708" y="2276357"/>
            <a:ext cx="2027477" cy="1547615"/>
            <a:chOff x="6099367" y="2749307"/>
            <a:chExt cx="2027477" cy="1547614"/>
          </a:xfrm>
          <a:effectLst>
            <a:outerShdw blurRad="127000" dist="63500" dir="2700000" algn="tl" rotWithShape="0">
              <a:schemeClr val="tx1">
                <a:lumMod val="75000"/>
                <a:lumOff val="25000"/>
                <a:alpha val="40000"/>
              </a:schemeClr>
            </a:outerShdw>
          </a:effectLst>
        </p:grpSpPr>
        <p:sp>
          <p:nvSpPr>
            <p:cNvPr id="12" name="任意多边形 29"/>
            <p:cNvSpPr/>
            <p:nvPr/>
          </p:nvSpPr>
          <p:spPr>
            <a:xfrm flipH="1">
              <a:off x="6099367" y="2749307"/>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1" fmla="*/ 0 w 1164493"/>
                <a:gd name="connsiteY0-2" fmla="*/ 0 h 1789723"/>
                <a:gd name="connsiteX1-3" fmla="*/ 0 w 1164493"/>
                <a:gd name="connsiteY1-4" fmla="*/ 1219200 h 1789723"/>
                <a:gd name="connsiteX2-5" fmla="*/ 859693 w 1164493"/>
                <a:gd name="connsiteY2-6" fmla="*/ 1219200 h 1789723"/>
                <a:gd name="connsiteX3-7" fmla="*/ 1164493 w 1164493"/>
                <a:gd name="connsiteY3-8" fmla="*/ 1789723 h 1789723"/>
                <a:gd name="connsiteX4-9" fmla="*/ 1164493 w 1164493"/>
                <a:gd name="connsiteY4-10" fmla="*/ 132862 h 1789723"/>
                <a:gd name="connsiteX5-11" fmla="*/ 1074616 w 1164493"/>
                <a:gd name="connsiteY5-12" fmla="*/ 1 h 1789723"/>
                <a:gd name="connsiteX6-13" fmla="*/ 0 w 1164493"/>
                <a:gd name="connsiteY6-14" fmla="*/ 0 h 1789723"/>
                <a:gd name="connsiteX0-15" fmla="*/ 0 w 1164513"/>
                <a:gd name="connsiteY0-16" fmla="*/ 0 h 1789723"/>
                <a:gd name="connsiteX1-17" fmla="*/ 0 w 1164513"/>
                <a:gd name="connsiteY1-18" fmla="*/ 1219200 h 1789723"/>
                <a:gd name="connsiteX2-19" fmla="*/ 859693 w 1164513"/>
                <a:gd name="connsiteY2-20" fmla="*/ 1219200 h 1789723"/>
                <a:gd name="connsiteX3-21" fmla="*/ 1164493 w 1164513"/>
                <a:gd name="connsiteY3-22" fmla="*/ 1789723 h 1789723"/>
                <a:gd name="connsiteX4-23" fmla="*/ 1164493 w 1164513"/>
                <a:gd name="connsiteY4-24" fmla="*/ 132862 h 1789723"/>
                <a:gd name="connsiteX5-25" fmla="*/ 1074616 w 1164513"/>
                <a:gd name="connsiteY5-26" fmla="*/ 1 h 1789723"/>
                <a:gd name="connsiteX6-27" fmla="*/ 0 w 1164513"/>
                <a:gd name="connsiteY6-28" fmla="*/ 0 h 1789723"/>
                <a:gd name="connsiteX0-29" fmla="*/ 0 w 1164533"/>
                <a:gd name="connsiteY0-30" fmla="*/ 0 h 1789723"/>
                <a:gd name="connsiteX1-31" fmla="*/ 0 w 1164533"/>
                <a:gd name="connsiteY1-32" fmla="*/ 1219200 h 1789723"/>
                <a:gd name="connsiteX2-33" fmla="*/ 859693 w 1164533"/>
                <a:gd name="connsiteY2-34" fmla="*/ 1219200 h 1789723"/>
                <a:gd name="connsiteX3-35" fmla="*/ 1164493 w 1164533"/>
                <a:gd name="connsiteY3-36" fmla="*/ 1789723 h 1789723"/>
                <a:gd name="connsiteX4-37" fmla="*/ 1164493 w 1164533"/>
                <a:gd name="connsiteY4-38" fmla="*/ 132862 h 1789723"/>
                <a:gd name="connsiteX5-39" fmla="*/ 1074616 w 1164533"/>
                <a:gd name="connsiteY5-40" fmla="*/ 1 h 1789723"/>
                <a:gd name="connsiteX6-41" fmla="*/ 0 w 1164533"/>
                <a:gd name="connsiteY6-42" fmla="*/ 0 h 17897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bg1"/>
            </a:solidFill>
            <a:ln>
              <a:noFill/>
            </a:ln>
            <a:effectLst>
              <a:outerShdw blurRad="63500" algn="ctr" rotWithShape="0">
                <a:prstClr val="black">
                  <a:alpha val="40000"/>
                </a:prstClr>
              </a:outerShdw>
            </a:effectLst>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dirty="0">
                <a:solidFill>
                  <a:srgbClr val="FF0000"/>
                </a:solidFill>
                <a:latin typeface="Arial"/>
                <a:ea typeface="SimSun"/>
              </a:endParaRPr>
            </a:p>
          </p:txBody>
        </p:sp>
        <p:sp>
          <p:nvSpPr>
            <p:cNvPr id="13" name="任意多边形 30"/>
            <p:cNvSpPr/>
            <p:nvPr/>
          </p:nvSpPr>
          <p:spPr>
            <a:xfrm flipH="1">
              <a:off x="7102988" y="2749307"/>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solidFill>
              <a:schemeClr val="accent2">
                <a:lumMod val="40000"/>
                <a:lumOff val="60000"/>
              </a:schemeClr>
            </a:solidFill>
            <a:ln w="25400">
              <a:gradFill>
                <a:gsLst>
                  <a:gs pos="0">
                    <a:schemeClr val="bg1"/>
                  </a:gs>
                  <a:gs pos="100000">
                    <a:schemeClr val="bg1">
                      <a:lumMod val="95000"/>
                    </a:schemeClr>
                  </a:gs>
                </a:gsLst>
                <a:lin ang="5400000" scaled="1"/>
              </a:gradFill>
            </a:ln>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a:solidFill>
                  <a:srgbClr val="FF0000"/>
                </a:solidFill>
                <a:latin typeface="Arial"/>
                <a:ea typeface="SimSun"/>
              </a:endParaRPr>
            </a:p>
          </p:txBody>
        </p:sp>
      </p:grpSp>
      <p:grpSp>
        <p:nvGrpSpPr>
          <p:cNvPr id="14" name="组合 31"/>
          <p:cNvGrpSpPr/>
          <p:nvPr/>
        </p:nvGrpSpPr>
        <p:grpSpPr>
          <a:xfrm>
            <a:off x="6529676" y="4110838"/>
            <a:ext cx="2027477" cy="1547615"/>
            <a:chOff x="6108335" y="4296921"/>
            <a:chExt cx="2027477" cy="1547614"/>
          </a:xfrm>
          <a:effectLst>
            <a:outerShdw blurRad="127000" dist="63500" dir="2700000" algn="tl" rotWithShape="0">
              <a:schemeClr val="tx1">
                <a:lumMod val="75000"/>
                <a:lumOff val="25000"/>
                <a:alpha val="40000"/>
              </a:schemeClr>
            </a:outerShdw>
          </a:effectLst>
        </p:grpSpPr>
        <p:sp>
          <p:nvSpPr>
            <p:cNvPr id="15" name="任意多边形 32"/>
            <p:cNvSpPr/>
            <p:nvPr/>
          </p:nvSpPr>
          <p:spPr>
            <a:xfrm flipH="1">
              <a:off x="6108335" y="4296921"/>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1" fmla="*/ 0 w 1164493"/>
                <a:gd name="connsiteY0-2" fmla="*/ 0 h 1789723"/>
                <a:gd name="connsiteX1-3" fmla="*/ 0 w 1164493"/>
                <a:gd name="connsiteY1-4" fmla="*/ 1219200 h 1789723"/>
                <a:gd name="connsiteX2-5" fmla="*/ 859693 w 1164493"/>
                <a:gd name="connsiteY2-6" fmla="*/ 1219200 h 1789723"/>
                <a:gd name="connsiteX3-7" fmla="*/ 1164493 w 1164493"/>
                <a:gd name="connsiteY3-8" fmla="*/ 1789723 h 1789723"/>
                <a:gd name="connsiteX4-9" fmla="*/ 1164493 w 1164493"/>
                <a:gd name="connsiteY4-10" fmla="*/ 132862 h 1789723"/>
                <a:gd name="connsiteX5-11" fmla="*/ 1074616 w 1164493"/>
                <a:gd name="connsiteY5-12" fmla="*/ 1 h 1789723"/>
                <a:gd name="connsiteX6-13" fmla="*/ 0 w 1164493"/>
                <a:gd name="connsiteY6-14" fmla="*/ 0 h 1789723"/>
                <a:gd name="connsiteX0-15" fmla="*/ 0 w 1164513"/>
                <a:gd name="connsiteY0-16" fmla="*/ 0 h 1789723"/>
                <a:gd name="connsiteX1-17" fmla="*/ 0 w 1164513"/>
                <a:gd name="connsiteY1-18" fmla="*/ 1219200 h 1789723"/>
                <a:gd name="connsiteX2-19" fmla="*/ 859693 w 1164513"/>
                <a:gd name="connsiteY2-20" fmla="*/ 1219200 h 1789723"/>
                <a:gd name="connsiteX3-21" fmla="*/ 1164493 w 1164513"/>
                <a:gd name="connsiteY3-22" fmla="*/ 1789723 h 1789723"/>
                <a:gd name="connsiteX4-23" fmla="*/ 1164493 w 1164513"/>
                <a:gd name="connsiteY4-24" fmla="*/ 132862 h 1789723"/>
                <a:gd name="connsiteX5-25" fmla="*/ 1074616 w 1164513"/>
                <a:gd name="connsiteY5-26" fmla="*/ 1 h 1789723"/>
                <a:gd name="connsiteX6-27" fmla="*/ 0 w 1164513"/>
                <a:gd name="connsiteY6-28" fmla="*/ 0 h 1789723"/>
                <a:gd name="connsiteX0-29" fmla="*/ 0 w 1164533"/>
                <a:gd name="connsiteY0-30" fmla="*/ 0 h 1789723"/>
                <a:gd name="connsiteX1-31" fmla="*/ 0 w 1164533"/>
                <a:gd name="connsiteY1-32" fmla="*/ 1219200 h 1789723"/>
                <a:gd name="connsiteX2-33" fmla="*/ 859693 w 1164533"/>
                <a:gd name="connsiteY2-34" fmla="*/ 1219200 h 1789723"/>
                <a:gd name="connsiteX3-35" fmla="*/ 1164493 w 1164533"/>
                <a:gd name="connsiteY3-36" fmla="*/ 1789723 h 1789723"/>
                <a:gd name="connsiteX4-37" fmla="*/ 1164493 w 1164533"/>
                <a:gd name="connsiteY4-38" fmla="*/ 132862 h 1789723"/>
                <a:gd name="connsiteX5-39" fmla="*/ 1074616 w 1164533"/>
                <a:gd name="connsiteY5-40" fmla="*/ 1 h 1789723"/>
                <a:gd name="connsiteX6-41" fmla="*/ 0 w 1164533"/>
                <a:gd name="connsiteY6-42" fmla="*/ 0 h 17897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bg1"/>
            </a:solidFill>
            <a:ln>
              <a:noFill/>
            </a:ln>
            <a:effectLst>
              <a:outerShdw blurRad="63500" algn="ctr" rotWithShape="0">
                <a:prstClr val="black">
                  <a:alpha val="40000"/>
                </a:prstClr>
              </a:outerShdw>
            </a:effectLst>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dirty="0">
                <a:solidFill>
                  <a:srgbClr val="FF0000"/>
                </a:solidFill>
                <a:latin typeface="Arial"/>
                <a:ea typeface="SimSun"/>
              </a:endParaRPr>
            </a:p>
          </p:txBody>
        </p:sp>
        <p:sp>
          <p:nvSpPr>
            <p:cNvPr id="16" name="任意多边形 33"/>
            <p:cNvSpPr/>
            <p:nvPr/>
          </p:nvSpPr>
          <p:spPr>
            <a:xfrm flipH="1">
              <a:off x="7111956" y="4296921"/>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solidFill>
              <a:schemeClr val="accent6">
                <a:lumMod val="75000"/>
              </a:schemeClr>
            </a:solidFill>
            <a:ln w="25400">
              <a:gradFill>
                <a:gsLst>
                  <a:gs pos="0">
                    <a:schemeClr val="bg1"/>
                  </a:gs>
                  <a:gs pos="100000">
                    <a:schemeClr val="bg1">
                      <a:lumMod val="95000"/>
                    </a:schemeClr>
                  </a:gs>
                </a:gsLst>
                <a:lin ang="5400000" scaled="1"/>
              </a:gradFill>
            </a:ln>
            <a:scene3d>
              <a:camera prst="orthographicFront"/>
              <a:lightRig rig="threePt" dir="t"/>
            </a:scene3d>
            <a:sp3d>
              <a:bevelT w="139700" h="139700" prst="divot"/>
              <a:bevelB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zh-CN" altLang="en-US" sz="1300" dirty="0">
                <a:solidFill>
                  <a:srgbClr val="FF0000"/>
                </a:solidFill>
                <a:latin typeface="Arial"/>
                <a:ea typeface="SimSun"/>
              </a:endParaRPr>
            </a:p>
          </p:txBody>
        </p:sp>
      </p:grpSp>
      <p:sp>
        <p:nvSpPr>
          <p:cNvPr id="17" name="矩形 35"/>
          <p:cNvSpPr/>
          <p:nvPr/>
        </p:nvSpPr>
        <p:spPr>
          <a:xfrm>
            <a:off x="4505113" y="1296248"/>
            <a:ext cx="1019387" cy="769441"/>
          </a:xfrm>
          <a:prstGeom prst="rect">
            <a:avLst/>
          </a:prstGeom>
          <a:scene3d>
            <a:camera prst="orthographicFront"/>
            <a:lightRig rig="threePt" dir="t"/>
          </a:scene3d>
          <a:sp3d>
            <a:bevelT w="139700" h="139700" prst="divot"/>
            <a:bevelB w="139700" h="139700" prst="divot"/>
          </a:sp3d>
        </p:spPr>
        <p:txBody>
          <a:bodyPr wrap="square">
            <a:spAutoFit/>
          </a:bodyPr>
          <a:lstStyle/>
          <a:p>
            <a:pPr algn="ctr" defTabSz="914377" eaLnBrk="0" fontAlgn="base" hangingPunct="0">
              <a:spcBef>
                <a:spcPct val="0"/>
              </a:spcBef>
              <a:spcAft>
                <a:spcPct val="0"/>
              </a:spcAft>
            </a:pPr>
            <a:r>
              <a:rPr lang="en-US" altLang="zh-CN" sz="4400" b="1" dirty="0">
                <a:solidFill>
                  <a:srgbClr val="FF0000"/>
                </a:solidFill>
                <a:latin typeface="Agency FB" panose="020B0503020202020204" pitchFamily="34" charset="0"/>
                <a:ea typeface="Microsoft YaHei" panose="020B0503020204020204" charset="-122"/>
              </a:rPr>
              <a:t>01</a:t>
            </a:r>
            <a:endParaRPr lang="zh-CN" altLang="en-US" sz="4400" b="1" dirty="0">
              <a:solidFill>
                <a:srgbClr val="FF0000"/>
              </a:solidFill>
              <a:latin typeface="Agency FB" panose="020B0503020202020204" pitchFamily="34" charset="0"/>
              <a:ea typeface="Microsoft YaHei" panose="020B0503020204020204" charset="-122"/>
            </a:endParaRPr>
          </a:p>
        </p:txBody>
      </p:sp>
      <p:sp>
        <p:nvSpPr>
          <p:cNvPr id="18" name="矩形 36"/>
          <p:cNvSpPr/>
          <p:nvPr/>
        </p:nvSpPr>
        <p:spPr>
          <a:xfrm>
            <a:off x="7508793" y="2443112"/>
            <a:ext cx="1039393" cy="769441"/>
          </a:xfrm>
          <a:prstGeom prst="rect">
            <a:avLst/>
          </a:prstGeom>
          <a:scene3d>
            <a:camera prst="orthographicFront"/>
            <a:lightRig rig="threePt" dir="t"/>
          </a:scene3d>
          <a:sp3d>
            <a:bevelT w="139700" h="139700" prst="divot"/>
            <a:bevelB w="139700" h="139700" prst="divot"/>
          </a:sp3d>
        </p:spPr>
        <p:txBody>
          <a:bodyPr wrap="square">
            <a:spAutoFit/>
          </a:bodyPr>
          <a:lstStyle/>
          <a:p>
            <a:pPr algn="ctr" defTabSz="914377" eaLnBrk="0" fontAlgn="base" hangingPunct="0">
              <a:spcBef>
                <a:spcPct val="0"/>
              </a:spcBef>
              <a:spcAft>
                <a:spcPct val="0"/>
              </a:spcAft>
            </a:pPr>
            <a:r>
              <a:rPr lang="en-US" altLang="zh-CN" sz="4400" b="1" dirty="0">
                <a:solidFill>
                  <a:srgbClr val="FF0000"/>
                </a:solidFill>
                <a:latin typeface="Agency FB" panose="020B0503020202020204" pitchFamily="34" charset="0"/>
                <a:ea typeface="Microsoft YaHei" panose="020B0503020204020204" charset="-122"/>
              </a:rPr>
              <a:t>02</a:t>
            </a:r>
            <a:endParaRPr lang="zh-CN" altLang="en-US" sz="4400" b="1" dirty="0">
              <a:solidFill>
                <a:srgbClr val="FF0000"/>
              </a:solidFill>
              <a:latin typeface="Agency FB" panose="020B0503020202020204" pitchFamily="34" charset="0"/>
              <a:ea typeface="Microsoft YaHei" panose="020B0503020204020204" charset="-122"/>
            </a:endParaRPr>
          </a:p>
        </p:txBody>
      </p:sp>
      <p:sp>
        <p:nvSpPr>
          <p:cNvPr id="19" name="矩形 37"/>
          <p:cNvSpPr/>
          <p:nvPr/>
        </p:nvSpPr>
        <p:spPr>
          <a:xfrm>
            <a:off x="4488732" y="3432538"/>
            <a:ext cx="1039393" cy="769441"/>
          </a:xfrm>
          <a:prstGeom prst="rect">
            <a:avLst/>
          </a:prstGeom>
          <a:scene3d>
            <a:camera prst="orthographicFront"/>
            <a:lightRig rig="threePt" dir="t"/>
          </a:scene3d>
          <a:sp3d>
            <a:bevelT w="139700" h="139700" prst="divot"/>
            <a:bevelB w="139700" h="139700" prst="divot"/>
          </a:sp3d>
        </p:spPr>
        <p:txBody>
          <a:bodyPr wrap="square">
            <a:spAutoFit/>
          </a:bodyPr>
          <a:lstStyle/>
          <a:p>
            <a:pPr algn="ctr" defTabSz="914377" eaLnBrk="0" fontAlgn="base" hangingPunct="0">
              <a:spcBef>
                <a:spcPct val="0"/>
              </a:spcBef>
              <a:spcAft>
                <a:spcPct val="0"/>
              </a:spcAft>
            </a:pPr>
            <a:r>
              <a:rPr lang="en-US" altLang="zh-CN" sz="4400" b="1" dirty="0">
                <a:solidFill>
                  <a:srgbClr val="FFFFFF"/>
                </a:solidFill>
                <a:latin typeface="Agency FB" panose="020B0503020202020204" pitchFamily="34" charset="0"/>
                <a:ea typeface="Microsoft YaHei" panose="020B0503020204020204" charset="-122"/>
              </a:rPr>
              <a:t>03</a:t>
            </a:r>
            <a:endParaRPr lang="zh-CN" altLang="en-US" sz="4400" b="1" dirty="0">
              <a:solidFill>
                <a:srgbClr val="FFFFFF"/>
              </a:solidFill>
              <a:latin typeface="Agency FB" panose="020B0503020202020204" pitchFamily="34" charset="0"/>
              <a:ea typeface="Microsoft YaHei" panose="020B0503020204020204" charset="-122"/>
            </a:endParaRPr>
          </a:p>
        </p:txBody>
      </p:sp>
      <p:sp>
        <p:nvSpPr>
          <p:cNvPr id="20" name="矩形 38"/>
          <p:cNvSpPr/>
          <p:nvPr/>
        </p:nvSpPr>
        <p:spPr>
          <a:xfrm>
            <a:off x="7533298" y="4257620"/>
            <a:ext cx="1039393" cy="769441"/>
          </a:xfrm>
          <a:prstGeom prst="rect">
            <a:avLst/>
          </a:prstGeom>
          <a:scene3d>
            <a:camera prst="orthographicFront"/>
            <a:lightRig rig="threePt" dir="t"/>
          </a:scene3d>
          <a:sp3d>
            <a:bevelT w="139700" h="139700" prst="divot"/>
            <a:bevelB w="139700" h="139700" prst="divot"/>
          </a:sp3d>
        </p:spPr>
        <p:txBody>
          <a:bodyPr wrap="square">
            <a:spAutoFit/>
          </a:bodyPr>
          <a:lstStyle/>
          <a:p>
            <a:pPr algn="ctr" defTabSz="914377" eaLnBrk="0" fontAlgn="base" hangingPunct="0">
              <a:spcBef>
                <a:spcPct val="0"/>
              </a:spcBef>
              <a:spcAft>
                <a:spcPct val="0"/>
              </a:spcAft>
            </a:pPr>
            <a:r>
              <a:rPr lang="en-US" altLang="zh-CN" sz="4400" b="1" dirty="0">
                <a:solidFill>
                  <a:srgbClr val="FFFF00"/>
                </a:solidFill>
                <a:latin typeface="Agency FB" panose="020B0503020202020204" pitchFamily="34" charset="0"/>
                <a:ea typeface="Microsoft YaHei" panose="020B0503020204020204" charset="-122"/>
              </a:rPr>
              <a:t>04</a:t>
            </a:r>
            <a:endParaRPr lang="zh-CN" altLang="en-US" sz="4400" b="1" dirty="0">
              <a:solidFill>
                <a:srgbClr val="FFFF00"/>
              </a:solidFill>
              <a:latin typeface="Agency FB" panose="020B0503020202020204" pitchFamily="34" charset="0"/>
              <a:ea typeface="Microsoft YaHei" panose="020B0503020204020204" charset="-122"/>
            </a:endParaRPr>
          </a:p>
        </p:txBody>
      </p:sp>
      <p:sp>
        <p:nvSpPr>
          <p:cNvPr id="21" name="矩形 39"/>
          <p:cNvSpPr/>
          <p:nvPr/>
        </p:nvSpPr>
        <p:spPr>
          <a:xfrm>
            <a:off x="4495460" y="5202422"/>
            <a:ext cx="1039393" cy="769441"/>
          </a:xfrm>
          <a:prstGeom prst="rect">
            <a:avLst/>
          </a:prstGeom>
          <a:scene3d>
            <a:camera prst="orthographicFront"/>
            <a:lightRig rig="threePt" dir="t"/>
          </a:scene3d>
          <a:sp3d>
            <a:bevelT w="139700" h="139700" prst="divot"/>
            <a:bevelB w="139700" h="139700" prst="divot"/>
          </a:sp3d>
        </p:spPr>
        <p:txBody>
          <a:bodyPr wrap="square">
            <a:spAutoFit/>
          </a:bodyPr>
          <a:lstStyle/>
          <a:p>
            <a:pPr algn="ctr" defTabSz="914377" eaLnBrk="0" fontAlgn="base" hangingPunct="0">
              <a:spcBef>
                <a:spcPct val="0"/>
              </a:spcBef>
              <a:spcAft>
                <a:spcPct val="0"/>
              </a:spcAft>
            </a:pPr>
            <a:r>
              <a:rPr lang="en-US" altLang="zh-CN" sz="4400" b="1" dirty="0">
                <a:solidFill>
                  <a:srgbClr val="FFFFFF"/>
                </a:solidFill>
                <a:latin typeface="Agency FB" panose="020B0503020202020204" pitchFamily="34" charset="0"/>
                <a:ea typeface="Microsoft YaHei" panose="020B0503020204020204" charset="-122"/>
              </a:rPr>
              <a:t>05</a:t>
            </a:r>
            <a:endParaRPr lang="zh-CN" altLang="en-US" sz="4400" b="1" dirty="0">
              <a:solidFill>
                <a:srgbClr val="FFFFFF"/>
              </a:solidFill>
              <a:latin typeface="Agency FB" panose="020B0503020202020204" pitchFamily="34" charset="0"/>
              <a:ea typeface="Microsoft YaHei" panose="020B0503020204020204" charset="-122"/>
            </a:endParaRPr>
          </a:p>
        </p:txBody>
      </p:sp>
      <p:sp>
        <p:nvSpPr>
          <p:cNvPr id="22" name="文本框 44"/>
          <p:cNvSpPr txBox="1"/>
          <p:nvPr/>
        </p:nvSpPr>
        <p:spPr>
          <a:xfrm>
            <a:off x="1118769" y="1361595"/>
            <a:ext cx="3236056" cy="510717"/>
          </a:xfrm>
          <a:prstGeom prst="rect">
            <a:avLst/>
          </a:prstGeom>
          <a:solidFill>
            <a:schemeClr val="accent1">
              <a:lumMod val="75000"/>
              <a:lumOff val="25000"/>
            </a:schemeClr>
          </a:solidFill>
          <a:ln>
            <a:solidFill>
              <a:schemeClr val="bg2"/>
            </a:solidFill>
          </a:ln>
          <a:effectLst/>
          <a:scene3d>
            <a:camera prst="orthographicFront"/>
            <a:lightRig rig="threePt" dir="t"/>
          </a:scene3d>
          <a:sp3d>
            <a:bevelT w="114300" prst="artDeco"/>
          </a:sp3d>
        </p:spPr>
        <p:txBody>
          <a:bodyPr wrap="square" rtlCol="0">
            <a:spAutoFit/>
          </a:bodyPr>
          <a:lstStyle/>
          <a:p>
            <a:pPr algn="ctr" defTabSz="914377" eaLnBrk="0" fontAlgn="base" hangingPunct="0">
              <a:lnSpc>
                <a:spcPct val="125000"/>
              </a:lnSpc>
              <a:spcBef>
                <a:spcPct val="0"/>
              </a:spcBef>
              <a:spcAft>
                <a:spcPct val="0"/>
              </a:spcAft>
            </a:pPr>
            <a:r>
              <a:rPr lang="vi-VN" altLang="zh-CN" sz="2400" dirty="0">
                <a:solidFill>
                  <a:srgbClr val="000000"/>
                </a:solidFill>
                <a:latin typeface="Times New Roman" panose="02020603050405020304" pitchFamily="18" charset="0"/>
                <a:ea typeface="冬青黑体简体中文 W3" panose="020B0300000000000000" pitchFamily="34" charset="-122"/>
                <a:cs typeface="Times New Roman" panose="02020603050405020304" pitchFamily="18" charset="0"/>
              </a:rPr>
              <a:t>Chuẩn bị nguyên liệu</a:t>
            </a:r>
          </a:p>
        </p:txBody>
      </p:sp>
      <p:sp>
        <p:nvSpPr>
          <p:cNvPr id="23" name="文本框 45"/>
          <p:cNvSpPr txBox="1"/>
          <p:nvPr/>
        </p:nvSpPr>
        <p:spPr>
          <a:xfrm>
            <a:off x="589201" y="3315301"/>
            <a:ext cx="3786819" cy="1070358"/>
          </a:xfrm>
          <a:prstGeom prst="rect">
            <a:avLst/>
          </a:prstGeom>
          <a:solidFill>
            <a:srgbClr val="C00000"/>
          </a:solidFill>
          <a:ln>
            <a:solidFill>
              <a:schemeClr val="bg2"/>
            </a:solidFill>
          </a:ln>
          <a:effectLst/>
          <a:scene3d>
            <a:camera prst="orthographicFront"/>
            <a:lightRig rig="threePt" dir="t"/>
          </a:scene3d>
          <a:sp3d>
            <a:bevelT w="114300" prst="artDeco"/>
          </a:sp3d>
        </p:spPr>
        <p:txBody>
          <a:bodyPr wrap="square" rtlCol="0">
            <a:spAutoFit/>
          </a:bodyPr>
          <a:lstStyle/>
          <a:p>
            <a:pPr algn="ctr" defTabSz="914377" eaLnBrk="0" fontAlgn="base" hangingPunct="0">
              <a:lnSpc>
                <a:spcPct val="125000"/>
              </a:lnSpc>
              <a:spcBef>
                <a:spcPct val="0"/>
              </a:spcBef>
              <a:spcAft>
                <a:spcPct val="0"/>
              </a:spcAft>
            </a:pPr>
            <a:r>
              <a:rPr lang="vi-VN" altLang="zh-CN" sz="2667" dirty="0">
                <a:solidFill>
                  <a:srgbClr val="000000"/>
                </a:solidFill>
                <a:latin typeface="Times New Roman" panose="02020603050405020304" pitchFamily="18" charset="0"/>
                <a:ea typeface="冬青黑体简体中文 W3" panose="020B0300000000000000" pitchFamily="34" charset="-122"/>
                <a:cs typeface="Times New Roman" panose="02020603050405020304" pitchFamily="18" charset="0"/>
              </a:rPr>
              <a:t>Chọn giống nấm, đóng khuôn và gieo giống nấm</a:t>
            </a:r>
          </a:p>
        </p:txBody>
      </p:sp>
      <p:sp>
        <p:nvSpPr>
          <p:cNvPr id="24" name="文本框 46"/>
          <p:cNvSpPr txBox="1"/>
          <p:nvPr/>
        </p:nvSpPr>
        <p:spPr>
          <a:xfrm>
            <a:off x="8680031" y="2493334"/>
            <a:ext cx="2589436" cy="510717"/>
          </a:xfrm>
          <a:prstGeom prst="rect">
            <a:avLst/>
          </a:prstGeom>
          <a:solidFill>
            <a:schemeClr val="accent2">
              <a:lumMod val="60000"/>
              <a:lumOff val="40000"/>
            </a:schemeClr>
          </a:solidFill>
          <a:ln>
            <a:solidFill>
              <a:schemeClr val="bg2"/>
            </a:solidFill>
          </a:ln>
          <a:effectLst/>
          <a:scene3d>
            <a:camera prst="orthographicFront"/>
            <a:lightRig rig="threePt" dir="t"/>
          </a:scene3d>
          <a:sp3d>
            <a:bevelT w="114300" prst="artDeco"/>
          </a:sp3d>
        </p:spPr>
        <p:txBody>
          <a:bodyPr wrap="square" rtlCol="0">
            <a:spAutoFit/>
          </a:bodyPr>
          <a:lstStyle/>
          <a:p>
            <a:pPr algn="ctr" defTabSz="914377" eaLnBrk="0" fontAlgn="base" hangingPunct="0">
              <a:lnSpc>
                <a:spcPct val="125000"/>
              </a:lnSpc>
              <a:spcBef>
                <a:spcPct val="0"/>
              </a:spcBef>
              <a:spcAft>
                <a:spcPct val="0"/>
              </a:spcAft>
            </a:pPr>
            <a:r>
              <a:rPr lang="vi-VN" altLang="zh-CN" sz="2400" dirty="0">
                <a:solidFill>
                  <a:srgbClr val="000000"/>
                </a:solidFill>
                <a:latin typeface="Times New Roman" panose="02020603050405020304" pitchFamily="18" charset="0"/>
                <a:ea typeface="冬青黑体简体中文 W3" panose="020B0300000000000000" pitchFamily="34" charset="-122"/>
                <a:cs typeface="Times New Roman" panose="02020603050405020304" pitchFamily="18" charset="0"/>
              </a:rPr>
              <a:t>Chọn vị trí trồng</a:t>
            </a:r>
          </a:p>
        </p:txBody>
      </p:sp>
      <p:sp>
        <p:nvSpPr>
          <p:cNvPr id="25" name="文本框 47"/>
          <p:cNvSpPr txBox="1"/>
          <p:nvPr/>
        </p:nvSpPr>
        <p:spPr>
          <a:xfrm>
            <a:off x="8680031" y="4362683"/>
            <a:ext cx="2589436" cy="510717"/>
          </a:xfrm>
          <a:prstGeom prst="rect">
            <a:avLst/>
          </a:prstGeom>
          <a:solidFill>
            <a:schemeClr val="accent6">
              <a:lumMod val="75000"/>
            </a:schemeClr>
          </a:solidFill>
          <a:ln>
            <a:solidFill>
              <a:schemeClr val="bg2"/>
            </a:solidFill>
          </a:ln>
          <a:effectLst/>
          <a:scene3d>
            <a:camera prst="orthographicFront"/>
            <a:lightRig rig="threePt" dir="t"/>
          </a:scene3d>
          <a:sp3d>
            <a:bevelT w="114300" prst="artDeco"/>
          </a:sp3d>
        </p:spPr>
        <p:txBody>
          <a:bodyPr wrap="square" rtlCol="0">
            <a:spAutoFit/>
          </a:bodyPr>
          <a:lstStyle/>
          <a:p>
            <a:pPr algn="ctr" defTabSz="914377" eaLnBrk="0" fontAlgn="base" hangingPunct="0">
              <a:lnSpc>
                <a:spcPct val="125000"/>
              </a:lnSpc>
              <a:spcBef>
                <a:spcPct val="0"/>
              </a:spcBef>
              <a:spcAft>
                <a:spcPct val="0"/>
              </a:spcAft>
            </a:pPr>
            <a:r>
              <a:rPr lang="vi-VN" altLang="zh-CN" sz="2400" dirty="0">
                <a:solidFill>
                  <a:schemeClr val="bg1"/>
                </a:solidFill>
                <a:latin typeface="Times New Roman" panose="02020603050405020304" pitchFamily="18" charset="0"/>
                <a:ea typeface="冬青黑体简体中文 W3" panose="020B0300000000000000" pitchFamily="34" charset="-122"/>
                <a:cs typeface="Times New Roman" panose="02020603050405020304" pitchFamily="18" charset="0"/>
              </a:rPr>
              <a:t>Chăm sóc nấm</a:t>
            </a:r>
          </a:p>
        </p:txBody>
      </p:sp>
      <p:sp>
        <p:nvSpPr>
          <p:cNvPr id="26" name="文本框 48"/>
          <p:cNvSpPr txBox="1"/>
          <p:nvPr/>
        </p:nvSpPr>
        <p:spPr>
          <a:xfrm>
            <a:off x="1614986" y="5321840"/>
            <a:ext cx="2761853" cy="557332"/>
          </a:xfrm>
          <a:prstGeom prst="rect">
            <a:avLst/>
          </a:prstGeom>
          <a:solidFill>
            <a:srgbClr val="DD23C7"/>
          </a:solidFill>
          <a:ln>
            <a:solidFill>
              <a:schemeClr val="bg2"/>
            </a:solidFill>
          </a:ln>
          <a:effectLst/>
          <a:scene3d>
            <a:camera prst="orthographicFront"/>
            <a:lightRig rig="threePt" dir="t"/>
          </a:scene3d>
          <a:sp3d>
            <a:bevelT w="114300" prst="artDeco"/>
          </a:sp3d>
        </p:spPr>
        <p:txBody>
          <a:bodyPr wrap="square" rtlCol="0">
            <a:spAutoFit/>
          </a:bodyPr>
          <a:lstStyle/>
          <a:p>
            <a:pPr algn="ctr" defTabSz="914377" eaLnBrk="0" fontAlgn="base" hangingPunct="0">
              <a:lnSpc>
                <a:spcPct val="125000"/>
              </a:lnSpc>
              <a:spcBef>
                <a:spcPct val="0"/>
              </a:spcBef>
              <a:spcAft>
                <a:spcPct val="0"/>
              </a:spcAft>
            </a:pPr>
            <a:r>
              <a:rPr lang="vi-VN" altLang="zh-CN" sz="2667" dirty="0">
                <a:solidFill>
                  <a:srgbClr val="000000"/>
                </a:solidFill>
                <a:latin typeface="Times New Roman" panose="02020603050405020304" pitchFamily="18" charset="0"/>
                <a:ea typeface="冬青黑体简体中文 W3" panose="020B0300000000000000" pitchFamily="34" charset="-122"/>
                <a:cs typeface="Times New Roman" panose="02020603050405020304" pitchFamily="18" charset="0"/>
              </a:rPr>
              <a:t>Thu hoạch</a:t>
            </a:r>
          </a:p>
        </p:txBody>
      </p:sp>
      <p:sp>
        <p:nvSpPr>
          <p:cNvPr id="27" name="Rectangle 39"/>
          <p:cNvSpPr/>
          <p:nvPr/>
        </p:nvSpPr>
        <p:spPr>
          <a:xfrm>
            <a:off x="2268221" y="37253"/>
            <a:ext cx="6279727" cy="10651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377" eaLnBrk="0" fontAlgn="base" hangingPunct="0">
              <a:spcBef>
                <a:spcPct val="0"/>
              </a:spcBef>
              <a:spcAft>
                <a:spcPct val="0"/>
              </a:spcAft>
            </a:pPr>
            <a:r>
              <a:rPr lang="en-US" sz="3600" b="1" dirty="0">
                <a:solidFill>
                  <a:srgbClr val="000000"/>
                </a:solidFill>
                <a:latin typeface="Times New Roman" panose="02020603050405020304" pitchFamily="18" charset="0"/>
                <a:ea typeface="SimSun"/>
                <a:cs typeface="Times New Roman" panose="02020603050405020304" pitchFamily="18" charset="0"/>
              </a:rPr>
              <a:t>CÁC BƯỚC TRỒNG NẤM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fill="hold"/>
                                        <p:tgtEl>
                                          <p:spTgt spid="22"/>
                                        </p:tgtEl>
                                        <p:attrNameLst>
                                          <p:attrName>ppt_x</p:attrName>
                                        </p:attrNameLst>
                                      </p:cBhvr>
                                      <p:tavLst>
                                        <p:tav tm="0">
                                          <p:val>
                                            <p:strVal val="0-#ppt_w/2"/>
                                          </p:val>
                                        </p:tav>
                                        <p:tav tm="100000">
                                          <p:val>
                                            <p:strVal val="#ppt_x"/>
                                          </p:val>
                                        </p:tav>
                                      </p:tavLst>
                                    </p:anim>
                                    <p:anim calcmode="lin" valueType="num">
                                      <p:cBhvr additive="base">
                                        <p:cTn id="12" dur="25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50" fill="hold"/>
                                        <p:tgtEl>
                                          <p:spTgt spid="17"/>
                                        </p:tgtEl>
                                        <p:attrNameLst>
                                          <p:attrName>ppt_x</p:attrName>
                                        </p:attrNameLst>
                                      </p:cBhvr>
                                      <p:tavLst>
                                        <p:tav tm="0">
                                          <p:val>
                                            <p:strVal val="0-#ppt_w/2"/>
                                          </p:val>
                                        </p:tav>
                                        <p:tav tm="100000">
                                          <p:val>
                                            <p:strVal val="#ppt_x"/>
                                          </p:val>
                                        </p:tav>
                                      </p:tavLst>
                                    </p:anim>
                                    <p:anim calcmode="lin" valueType="num">
                                      <p:cBhvr additive="base">
                                        <p:cTn id="16" dur="2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50" fill="hold"/>
                                        <p:tgtEl>
                                          <p:spTgt spid="11"/>
                                        </p:tgtEl>
                                        <p:attrNameLst>
                                          <p:attrName>ppt_x</p:attrName>
                                        </p:attrNameLst>
                                      </p:cBhvr>
                                      <p:tavLst>
                                        <p:tav tm="0">
                                          <p:val>
                                            <p:strVal val="1+#ppt_w/2"/>
                                          </p:val>
                                        </p:tav>
                                        <p:tav tm="100000">
                                          <p:val>
                                            <p:strVal val="#ppt_x"/>
                                          </p:val>
                                        </p:tav>
                                      </p:tavLst>
                                    </p:anim>
                                    <p:anim calcmode="lin" valueType="num">
                                      <p:cBhvr additive="base">
                                        <p:cTn id="22" dur="25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fill="hold"/>
                                        <p:tgtEl>
                                          <p:spTgt spid="18"/>
                                        </p:tgtEl>
                                        <p:attrNameLst>
                                          <p:attrName>ppt_x</p:attrName>
                                        </p:attrNameLst>
                                      </p:cBhvr>
                                      <p:tavLst>
                                        <p:tav tm="0">
                                          <p:val>
                                            <p:strVal val="1+#ppt_w/2"/>
                                          </p:val>
                                        </p:tav>
                                        <p:tav tm="100000">
                                          <p:val>
                                            <p:strVal val="#ppt_x"/>
                                          </p:val>
                                        </p:tav>
                                      </p:tavLst>
                                    </p:anim>
                                    <p:anim calcmode="lin" valueType="num">
                                      <p:cBhvr additive="base">
                                        <p:cTn id="26" dur="25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250" fill="hold"/>
                                        <p:tgtEl>
                                          <p:spTgt spid="24"/>
                                        </p:tgtEl>
                                        <p:attrNameLst>
                                          <p:attrName>ppt_x</p:attrName>
                                        </p:attrNameLst>
                                      </p:cBhvr>
                                      <p:tavLst>
                                        <p:tav tm="0">
                                          <p:val>
                                            <p:strVal val="1+#ppt_w/2"/>
                                          </p:val>
                                        </p:tav>
                                        <p:tav tm="100000">
                                          <p:val>
                                            <p:strVal val="#ppt_x"/>
                                          </p:val>
                                        </p:tav>
                                      </p:tavLst>
                                    </p:anim>
                                    <p:anim calcmode="lin" valueType="num">
                                      <p:cBhvr additive="base">
                                        <p:cTn id="30" dur="2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250" fill="hold"/>
                                        <p:tgtEl>
                                          <p:spTgt spid="19"/>
                                        </p:tgtEl>
                                        <p:attrNameLst>
                                          <p:attrName>ppt_x</p:attrName>
                                        </p:attrNameLst>
                                      </p:cBhvr>
                                      <p:tavLst>
                                        <p:tav tm="0">
                                          <p:val>
                                            <p:strVal val="0-#ppt_w/2"/>
                                          </p:val>
                                        </p:tav>
                                        <p:tav tm="100000">
                                          <p:val>
                                            <p:strVal val="#ppt_x"/>
                                          </p:val>
                                        </p:tav>
                                      </p:tavLst>
                                    </p:anim>
                                    <p:anim calcmode="lin" valueType="num">
                                      <p:cBhvr additive="base">
                                        <p:cTn id="36" dur="25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250" fill="hold"/>
                                        <p:tgtEl>
                                          <p:spTgt spid="5"/>
                                        </p:tgtEl>
                                        <p:attrNameLst>
                                          <p:attrName>ppt_x</p:attrName>
                                        </p:attrNameLst>
                                      </p:cBhvr>
                                      <p:tavLst>
                                        <p:tav tm="0">
                                          <p:val>
                                            <p:strVal val="0-#ppt_w/2"/>
                                          </p:val>
                                        </p:tav>
                                        <p:tav tm="100000">
                                          <p:val>
                                            <p:strVal val="#ppt_x"/>
                                          </p:val>
                                        </p:tav>
                                      </p:tavLst>
                                    </p:anim>
                                    <p:anim calcmode="lin" valueType="num">
                                      <p:cBhvr additive="base">
                                        <p:cTn id="40" dur="25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250" fill="hold"/>
                                        <p:tgtEl>
                                          <p:spTgt spid="23"/>
                                        </p:tgtEl>
                                        <p:attrNameLst>
                                          <p:attrName>ppt_x</p:attrName>
                                        </p:attrNameLst>
                                      </p:cBhvr>
                                      <p:tavLst>
                                        <p:tav tm="0">
                                          <p:val>
                                            <p:strVal val="0-#ppt_w/2"/>
                                          </p:val>
                                        </p:tav>
                                        <p:tav tm="100000">
                                          <p:val>
                                            <p:strVal val="#ppt_x"/>
                                          </p:val>
                                        </p:tav>
                                      </p:tavLst>
                                    </p:anim>
                                    <p:anim calcmode="lin" valueType="num">
                                      <p:cBhvr additive="base">
                                        <p:cTn id="44" dur="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250" fill="hold"/>
                                        <p:tgtEl>
                                          <p:spTgt spid="14"/>
                                        </p:tgtEl>
                                        <p:attrNameLst>
                                          <p:attrName>ppt_x</p:attrName>
                                        </p:attrNameLst>
                                      </p:cBhvr>
                                      <p:tavLst>
                                        <p:tav tm="0">
                                          <p:val>
                                            <p:strVal val="1+#ppt_w/2"/>
                                          </p:val>
                                        </p:tav>
                                        <p:tav tm="100000">
                                          <p:val>
                                            <p:strVal val="#ppt_x"/>
                                          </p:val>
                                        </p:tav>
                                      </p:tavLst>
                                    </p:anim>
                                    <p:anim calcmode="lin" valueType="num">
                                      <p:cBhvr additive="base">
                                        <p:cTn id="50" dur="25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250" fill="hold"/>
                                        <p:tgtEl>
                                          <p:spTgt spid="20"/>
                                        </p:tgtEl>
                                        <p:attrNameLst>
                                          <p:attrName>ppt_x</p:attrName>
                                        </p:attrNameLst>
                                      </p:cBhvr>
                                      <p:tavLst>
                                        <p:tav tm="0">
                                          <p:val>
                                            <p:strVal val="1+#ppt_w/2"/>
                                          </p:val>
                                        </p:tav>
                                        <p:tav tm="100000">
                                          <p:val>
                                            <p:strVal val="#ppt_x"/>
                                          </p:val>
                                        </p:tav>
                                      </p:tavLst>
                                    </p:anim>
                                    <p:anim calcmode="lin" valueType="num">
                                      <p:cBhvr additive="base">
                                        <p:cTn id="54" dur="25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250" fill="hold"/>
                                        <p:tgtEl>
                                          <p:spTgt spid="25"/>
                                        </p:tgtEl>
                                        <p:attrNameLst>
                                          <p:attrName>ppt_x</p:attrName>
                                        </p:attrNameLst>
                                      </p:cBhvr>
                                      <p:tavLst>
                                        <p:tav tm="0">
                                          <p:val>
                                            <p:strVal val="1+#ppt_w/2"/>
                                          </p:val>
                                        </p:tav>
                                        <p:tav tm="100000">
                                          <p:val>
                                            <p:strVal val="#ppt_x"/>
                                          </p:val>
                                        </p:tav>
                                      </p:tavLst>
                                    </p:anim>
                                    <p:anim calcmode="lin" valueType="num">
                                      <p:cBhvr additive="base">
                                        <p:cTn id="58" dur="2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250" fill="hold"/>
                                        <p:tgtEl>
                                          <p:spTgt spid="8"/>
                                        </p:tgtEl>
                                        <p:attrNameLst>
                                          <p:attrName>ppt_x</p:attrName>
                                        </p:attrNameLst>
                                      </p:cBhvr>
                                      <p:tavLst>
                                        <p:tav tm="0">
                                          <p:val>
                                            <p:strVal val="0-#ppt_w/2"/>
                                          </p:val>
                                        </p:tav>
                                        <p:tav tm="100000">
                                          <p:val>
                                            <p:strVal val="#ppt_x"/>
                                          </p:val>
                                        </p:tav>
                                      </p:tavLst>
                                    </p:anim>
                                    <p:anim calcmode="lin" valueType="num">
                                      <p:cBhvr additive="base">
                                        <p:cTn id="64" dur="250" fill="hold"/>
                                        <p:tgtEl>
                                          <p:spTgt spid="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250" fill="hold"/>
                                        <p:tgtEl>
                                          <p:spTgt spid="21"/>
                                        </p:tgtEl>
                                        <p:attrNameLst>
                                          <p:attrName>ppt_x</p:attrName>
                                        </p:attrNameLst>
                                      </p:cBhvr>
                                      <p:tavLst>
                                        <p:tav tm="0">
                                          <p:val>
                                            <p:strVal val="0-#ppt_w/2"/>
                                          </p:val>
                                        </p:tav>
                                        <p:tav tm="100000">
                                          <p:val>
                                            <p:strVal val="#ppt_x"/>
                                          </p:val>
                                        </p:tav>
                                      </p:tavLst>
                                    </p:anim>
                                    <p:anim calcmode="lin" valueType="num">
                                      <p:cBhvr additive="base">
                                        <p:cTn id="68" dur="25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250" fill="hold"/>
                                        <p:tgtEl>
                                          <p:spTgt spid="26"/>
                                        </p:tgtEl>
                                        <p:attrNameLst>
                                          <p:attrName>ppt_x</p:attrName>
                                        </p:attrNameLst>
                                      </p:cBhvr>
                                      <p:tavLst>
                                        <p:tav tm="0">
                                          <p:val>
                                            <p:strVal val="0-#ppt_w/2"/>
                                          </p:val>
                                        </p:tav>
                                        <p:tav tm="100000">
                                          <p:val>
                                            <p:strVal val="#ppt_x"/>
                                          </p:val>
                                        </p:tav>
                                      </p:tavLst>
                                    </p:anim>
                                    <p:anim calcmode="lin" valueType="num">
                                      <p:cBhvr additive="base">
                                        <p:cTn id="72"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bldLvl="0" animBg="1"/>
      <p:bldP spid="23" grpId="0" bldLvl="0" animBg="1"/>
      <p:bldP spid="24" grpId="0" bldLvl="0" animBg="1"/>
      <p:bldP spid="25" grpId="0" bldLvl="0" animBg="1"/>
      <p:bldP spid="2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p:cNvSpPr/>
          <p:nvPr/>
        </p:nvSpPr>
        <p:spPr>
          <a:xfrm>
            <a:off x="726440" y="137161"/>
            <a:ext cx="6018107" cy="2366433"/>
          </a:xfrm>
          <a:prstGeom prst="doubleWave">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377" eaLnBrk="0" fontAlgn="base" hangingPunct="0">
              <a:spcBef>
                <a:spcPct val="0"/>
              </a:spcBef>
              <a:spcAft>
                <a:spcPct val="0"/>
              </a:spcAft>
            </a:pPr>
            <a:r>
              <a:rPr lang="vi-VN" sz="2800" b="1" dirty="0">
                <a:solidFill>
                  <a:srgbClr val="FF0000"/>
                </a:solidFill>
                <a:latin typeface="Times New Roman" panose="02020603050405020304" pitchFamily="18" charset="0"/>
                <a:ea typeface="SimSun"/>
                <a:cs typeface="Times New Roman" panose="02020603050405020304" pitchFamily="18" charset="0"/>
              </a:rPr>
              <a:t>Tại sao người ta không trồng nấm trên đất mà phải trồng trên rơm, rạ?</a:t>
            </a:r>
          </a:p>
        </p:txBody>
      </p:sp>
      <p:pic>
        <p:nvPicPr>
          <p:cNvPr id="10" name="Picture 4" descr="Set Different Mushrooms Illustration Stock Vector, Royalty Free Vector  Image by ©blueringmedia #22861410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73"/>
          <a:stretch>
            <a:fillRect/>
          </a:stretch>
        </p:blipFill>
        <p:spPr bwMode="auto">
          <a:xfrm>
            <a:off x="6744984" y="136884"/>
            <a:ext cx="5230635" cy="6533411"/>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a:off x="3493097" y="1990452"/>
            <a:ext cx="484632" cy="978408"/>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377" eaLnBrk="0" fontAlgn="base" hangingPunct="0">
              <a:spcBef>
                <a:spcPct val="0"/>
              </a:spcBef>
              <a:spcAft>
                <a:spcPct val="0"/>
              </a:spcAft>
            </a:pPr>
            <a:endParaRPr lang="en-US" sz="1300" dirty="0">
              <a:solidFill>
                <a:srgbClr val="FFFFFF"/>
              </a:solidFill>
              <a:latin typeface="Arial"/>
              <a:ea typeface="SimSun"/>
            </a:endParaRPr>
          </a:p>
        </p:txBody>
      </p:sp>
      <p:sp>
        <p:nvSpPr>
          <p:cNvPr id="12" name="TextBox 11"/>
          <p:cNvSpPr txBox="1"/>
          <p:nvPr/>
        </p:nvSpPr>
        <p:spPr>
          <a:xfrm>
            <a:off x="142241" y="2183554"/>
            <a:ext cx="6603153" cy="4122924"/>
          </a:xfrm>
          <a:prstGeom prst="rect">
            <a:avLst/>
          </a:prstGeom>
          <a:noFill/>
        </p:spPr>
        <p:txBody>
          <a:bodyPr wrap="square" rtlCol="0">
            <a:spAutoFit/>
          </a:bodyPr>
          <a:lstStyle/>
          <a:p>
            <a:pPr algn="just" defTabSz="914377" eaLnBrk="0" fontAlgn="base" hangingPunct="0">
              <a:lnSpc>
                <a:spcPct val="110000"/>
              </a:lnSpc>
              <a:spcBef>
                <a:spcPct val="0"/>
              </a:spcBef>
              <a:spcAft>
                <a:spcPct val="0"/>
              </a:spcAft>
            </a:pPr>
            <a:r>
              <a:rPr lang="en-US" sz="2200" dirty="0">
                <a:solidFill>
                  <a:srgbClr val="FFFF00"/>
                </a:solidFill>
                <a:latin typeface="#9Slide05 Brannboll Ny" panose="02000000000000000000" pitchFamily="2" charset="0"/>
                <a:ea typeface="华康少女文字W5(P)" pitchFamily="82" charset="-122"/>
              </a:rPr>
              <a:t>    </a:t>
            </a:r>
            <a:r>
              <a:rPr lang="en-US" sz="2667" dirty="0">
                <a:solidFill>
                  <a:srgbClr val="000000"/>
                </a:solidFill>
                <a:latin typeface="Times New Roman" panose="02020603050405020304" pitchFamily="18" charset="0"/>
                <a:ea typeface="华康少女文字W5(P)" pitchFamily="82" charset="-122"/>
                <a:cs typeface="Times New Roman" panose="02020603050405020304" pitchFamily="18" charset="0"/>
              </a:rPr>
              <a:t>- </a:t>
            </a:r>
            <a:r>
              <a:rPr lang="vi-VN" sz="2667" dirty="0" err="1">
                <a:solidFill>
                  <a:srgbClr val="000000"/>
                </a:solidFill>
                <a:latin typeface="Times New Roman" panose="02020603050405020304" pitchFamily="18" charset="0"/>
                <a:ea typeface="华康少女文字W5(P)" pitchFamily="82" charset="-122"/>
                <a:cs typeface="Times New Roman" panose="02020603050405020304" pitchFamily="18" charset="0"/>
              </a:rPr>
              <a:t>Nấm</a:t>
            </a:r>
            <a:r>
              <a:rPr lang="vi-VN" sz="2667" dirty="0">
                <a:solidFill>
                  <a:srgbClr val="000000"/>
                </a:solidFill>
                <a:latin typeface="Times New Roman" panose="02020603050405020304" pitchFamily="18" charset="0"/>
                <a:ea typeface="华康少女文字W5(P)" pitchFamily="82" charset="-122"/>
                <a:cs typeface="Times New Roman" panose="02020603050405020304" pitchFamily="18" charset="0"/>
              </a:rPr>
              <a:t> rơm có thể trồng trên nền đất khác như đất ruộng, rẫy, vườn cây,….hoặc trong nhà nhưng phải thoát nước tốt, không bị ứ đọng. Nơi trồng nấm rơm phải ít bị ảnh hưởng bởi gió.</a:t>
            </a:r>
            <a:endParaRPr lang="en-US" sz="2667" dirty="0">
              <a:solidFill>
                <a:srgbClr val="000000"/>
              </a:solidFill>
              <a:latin typeface="Times New Roman" panose="02020603050405020304" pitchFamily="18" charset="0"/>
              <a:ea typeface="华康少女文字W5(P)" pitchFamily="82" charset="-122"/>
              <a:cs typeface="Times New Roman" panose="02020603050405020304" pitchFamily="18" charset="0"/>
            </a:endParaRPr>
          </a:p>
          <a:p>
            <a:pPr algn="just" defTabSz="914377" eaLnBrk="0" fontAlgn="base" hangingPunct="0">
              <a:lnSpc>
                <a:spcPct val="110000"/>
              </a:lnSpc>
              <a:spcBef>
                <a:spcPct val="0"/>
              </a:spcBef>
              <a:spcAft>
                <a:spcPct val="0"/>
              </a:spcAft>
            </a:pPr>
            <a:r>
              <a:rPr lang="en-US" sz="2667" dirty="0">
                <a:solidFill>
                  <a:srgbClr val="000000"/>
                </a:solidFill>
                <a:latin typeface="Times New Roman" panose="02020603050405020304" pitchFamily="18" charset="0"/>
                <a:ea typeface="华康少女文字W5(P)" pitchFamily="82" charset="-122"/>
                <a:cs typeface="Times New Roman" panose="02020603050405020304" pitchFamily="18" charset="0"/>
              </a:rPr>
              <a:t>    - </a:t>
            </a:r>
            <a:r>
              <a:rPr lang="vi-VN" sz="2667" dirty="0" err="1">
                <a:solidFill>
                  <a:srgbClr val="000000"/>
                </a:solidFill>
                <a:latin typeface="Times New Roman" panose="02020603050405020304" pitchFamily="18" charset="0"/>
                <a:ea typeface="华康少女文字W5(P)" pitchFamily="82" charset="-122"/>
                <a:cs typeface="Times New Roman" panose="02020603050405020304" pitchFamily="18" charset="0"/>
              </a:rPr>
              <a:t>Nấm</a:t>
            </a:r>
            <a:r>
              <a:rPr lang="vi-VN" sz="2667" dirty="0">
                <a:solidFill>
                  <a:srgbClr val="000000"/>
                </a:solidFill>
                <a:latin typeface="Times New Roman" panose="02020603050405020304" pitchFamily="18" charset="0"/>
                <a:ea typeface="华康少女文字W5(P)" pitchFamily="82" charset="-122"/>
                <a:cs typeface="Times New Roman" panose="02020603050405020304" pitchFamily="18" charset="0"/>
              </a:rPr>
              <a:t> rơm thường mọc trên các giá thể ẩm nên thường được trồng trên rơm, rạ để dễ chăm sóc, dễ xử lí bệnh, không bị ứ đọng nước gây hỏng nấm khi tưới nước.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endCondLst>
                                    <p:cond evt="onNext" delay="0">
                                      <p:tgtEl>
                                        <p:sldTgt/>
                                      </p:tgtEl>
                                    </p:cond>
                                  </p:end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9" grpId="0" bldLvl="0" animBg="1"/>
      <p:bldP spid="11" grpId="0" bldLvl="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6499013" y="2368127"/>
            <a:ext cx="5359400" cy="4142740"/>
          </a:xfrm>
          <a:prstGeom prst="rect">
            <a:avLst/>
          </a:prstGeom>
          <a:solidFill>
            <a:schemeClr val="accent1"/>
          </a:solidFill>
          <a:scene3d>
            <a:camera prst="orthographicFront"/>
            <a:lightRig rig="threePt" dir="t"/>
          </a:scene3d>
          <a:sp3d>
            <a:bevelT w="165100" prst="coolSlant"/>
          </a:sp3d>
        </p:spPr>
        <p:txBody>
          <a:bodyPr wrap="square" lIns="0" tIns="0" rIns="0" bIns="0" anchor="ctr" anchorCtr="1">
            <a:noAutofit/>
          </a:bodyPr>
          <a:lstStyle/>
          <a:p>
            <a:pPr algn="just" defTabSz="914377" eaLnBrk="0" fontAlgn="base" hangingPunct="0">
              <a:lnSpc>
                <a:spcPct val="120000"/>
              </a:lnSpc>
              <a:spcBef>
                <a:spcPct val="0"/>
              </a:spcBef>
              <a:spcAft>
                <a:spcPct val="0"/>
              </a:spcAft>
            </a:pPr>
            <a:r>
              <a:rPr lang="en-US" altLang="zh-CN" sz="3467" dirty="0">
                <a:solidFill>
                  <a:srgbClr val="FFFFFF"/>
                </a:solidFill>
                <a:latin typeface="Nexa Light" pitchFamily="50" charset="0"/>
                <a:ea typeface="华康少女文字W5(P)" pitchFamily="82" charset="-122"/>
              </a:rPr>
              <a:t>     </a:t>
            </a:r>
            <a:r>
              <a:rPr lang="en-US" altLang="zh-CN" sz="3467" dirty="0">
                <a:solidFill>
                  <a:srgbClr val="000000"/>
                </a:solidFill>
                <a:latin typeface="Times New Roman" panose="02020603050405020304" pitchFamily="18" charset="0"/>
                <a:ea typeface="华康少女文字W5(P)" pitchFamily="82" charset="-122"/>
                <a:cs typeface="Times New Roman" panose="02020603050405020304" pitchFamily="18" charset="0"/>
              </a:rPr>
              <a:t> </a:t>
            </a:r>
            <a:r>
              <a:rPr lang="vi-VN" altLang="zh-CN" sz="3333" dirty="0" err="1">
                <a:solidFill>
                  <a:srgbClr val="000000"/>
                </a:solidFill>
                <a:latin typeface="Times New Roman" panose="02020603050405020304" pitchFamily="18" charset="0"/>
                <a:ea typeface="华康少女文字W5(P)" pitchFamily="82" charset="-122"/>
                <a:cs typeface="Times New Roman" panose="02020603050405020304" pitchFamily="18" charset="0"/>
              </a:rPr>
              <a:t>Nấm</a:t>
            </a:r>
            <a:r>
              <a:rPr lang="vi-VN" altLang="zh-CN" sz="3333" dirty="0">
                <a:solidFill>
                  <a:srgbClr val="000000"/>
                </a:solidFill>
                <a:latin typeface="Times New Roman" panose="02020603050405020304" pitchFamily="18" charset="0"/>
                <a:ea typeface="华康少女文字W5(P)" pitchFamily="82" charset="-122"/>
                <a:cs typeface="Times New Roman" panose="02020603050405020304" pitchFamily="18" charset="0"/>
              </a:rPr>
              <a:t> men được ứng dụng trong những lĩnh vực n</a:t>
            </a:r>
            <a:r>
              <a:rPr lang="en-US" altLang="zh-CN" sz="3333" dirty="0">
                <a:solidFill>
                  <a:srgbClr val="000000"/>
                </a:solidFill>
                <a:latin typeface="Times New Roman" panose="02020603050405020304" pitchFamily="18" charset="0"/>
                <a:ea typeface="华康少女文字W5(P)" pitchFamily="82" charset="-122"/>
                <a:cs typeface="Times New Roman" panose="02020603050405020304" pitchFamily="18" charset="0"/>
              </a:rPr>
              <a:t>à</a:t>
            </a:r>
            <a:r>
              <a:rPr lang="vi-VN" altLang="zh-CN" sz="3333" dirty="0">
                <a:solidFill>
                  <a:srgbClr val="000000"/>
                </a:solidFill>
                <a:latin typeface="Times New Roman" panose="02020603050405020304" pitchFamily="18" charset="0"/>
                <a:ea typeface="华康少女文字W5(P)" pitchFamily="82" charset="-122"/>
                <a:cs typeface="Times New Roman" panose="02020603050405020304" pitchFamily="18" charset="0"/>
              </a:rPr>
              <a:t>o của đời sống con người?</a:t>
            </a:r>
          </a:p>
        </p:txBody>
      </p:sp>
      <p:sp>
        <p:nvSpPr>
          <p:cNvPr id="9" name="Rectangle 7"/>
          <p:cNvSpPr/>
          <p:nvPr/>
        </p:nvSpPr>
        <p:spPr>
          <a:xfrm>
            <a:off x="717177" y="2452355"/>
            <a:ext cx="5558119" cy="3471739"/>
          </a:xfrm>
          <a:prstGeom prst="rect">
            <a:avLst/>
          </a:prstGeom>
          <a:solidFill>
            <a:schemeClr val="accent1"/>
          </a:solidFill>
          <a:ln w="762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pPr>
            <a:endParaRPr sz="1300">
              <a:solidFill>
                <a:srgbClr val="FFFFFF"/>
              </a:solidFill>
              <a:latin typeface="Arial"/>
              <a:ea typeface="SimSun"/>
            </a:endParaRPr>
          </a:p>
        </p:txBody>
      </p:sp>
      <p:sp>
        <p:nvSpPr>
          <p:cNvPr id="18" name="TextBox 17"/>
          <p:cNvSpPr txBox="1"/>
          <p:nvPr/>
        </p:nvSpPr>
        <p:spPr>
          <a:xfrm>
            <a:off x="806874" y="2368127"/>
            <a:ext cx="5378873" cy="4030980"/>
          </a:xfrm>
          <a:prstGeom prst="rect">
            <a:avLst/>
          </a:prstGeom>
          <a:noFill/>
          <a:scene3d>
            <a:camera prst="orthographicFront"/>
            <a:lightRig rig="threePt" dir="t"/>
          </a:scene3d>
          <a:sp3d>
            <a:bevelT w="165100" prst="coolSlant"/>
          </a:sp3d>
        </p:spPr>
        <p:txBody>
          <a:bodyPr wrap="square" lIns="0" tIns="0" rIns="0" bIns="0" anchor="ctr" anchorCtr="1">
            <a:noAutofit/>
          </a:bodyPr>
          <a:lstStyle/>
          <a:p>
            <a:pPr algn="just" defTabSz="914377" eaLnBrk="0" fontAlgn="base" hangingPunct="0">
              <a:lnSpc>
                <a:spcPct val="120000"/>
              </a:lnSpc>
              <a:spcBef>
                <a:spcPct val="0"/>
              </a:spcBef>
              <a:spcAft>
                <a:spcPct val="0"/>
              </a:spcAft>
            </a:pPr>
            <a:r>
              <a:rPr lang="en-US" altLang="zh-CN" sz="3333" dirty="0">
                <a:solidFill>
                  <a:srgbClr val="FFFFFF"/>
                </a:solidFill>
                <a:latin typeface="Nexa Light" pitchFamily="50" charset="0"/>
                <a:ea typeface="华康少女文字W5(P)" pitchFamily="82" charset="-122"/>
              </a:rPr>
              <a:t>   </a:t>
            </a:r>
            <a:r>
              <a:rPr lang="en-US" altLang="zh-CN" sz="3333" dirty="0">
                <a:solidFill>
                  <a:srgbClr val="000000"/>
                </a:solidFill>
                <a:latin typeface="Times New Roman" panose="02020603050405020304" pitchFamily="18" charset="0"/>
                <a:ea typeface="华康少女文字W5(P)" pitchFamily="82" charset="-122"/>
                <a:cs typeface="Times New Roman" panose="02020603050405020304" pitchFamily="18" charset="0"/>
              </a:rPr>
              <a:t> </a:t>
            </a:r>
            <a:r>
              <a:rPr lang="vi-VN" altLang="zh-CN" sz="3333" dirty="0" err="1">
                <a:solidFill>
                  <a:srgbClr val="000000"/>
                </a:solidFill>
                <a:latin typeface="Times New Roman" panose="02020603050405020304" pitchFamily="18" charset="0"/>
                <a:ea typeface="华康少女文字W5(P)" pitchFamily="82" charset="-122"/>
                <a:cs typeface="Times New Roman" panose="02020603050405020304" pitchFamily="18" charset="0"/>
              </a:rPr>
              <a:t>Có</a:t>
            </a:r>
            <a:r>
              <a:rPr lang="vi-VN" altLang="zh-CN" sz="3333" dirty="0">
                <a:solidFill>
                  <a:srgbClr val="000000"/>
                </a:solidFill>
                <a:latin typeface="Times New Roman" panose="02020603050405020304" pitchFamily="18" charset="0"/>
                <a:ea typeface="华康少女文字W5(P)" pitchFamily="82" charset="-122"/>
                <a:cs typeface="Times New Roman" panose="02020603050405020304" pitchFamily="18" charset="0"/>
              </a:rPr>
              <a:t> ý kiến: “Môi trường trồng nấm rơm tốt nhất là gần địa điểm có chăn nuôi gia súc”. Theo em, ý kiến trên đúng hay sai? Giải thích.</a:t>
            </a:r>
          </a:p>
        </p:txBody>
      </p:sp>
      <p:sp>
        <p:nvSpPr>
          <p:cNvPr id="3" name="Rectangle 2"/>
          <p:cNvSpPr/>
          <p:nvPr/>
        </p:nvSpPr>
        <p:spPr>
          <a:xfrm>
            <a:off x="2932853" y="390314"/>
            <a:ext cx="5461000" cy="67225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377" eaLnBrk="0" fontAlgn="base" hangingPunct="0">
              <a:spcBef>
                <a:spcPct val="0"/>
              </a:spcBef>
              <a:spcAft>
                <a:spcPct val="0"/>
              </a:spcAft>
            </a:pPr>
            <a:r>
              <a:rPr lang="en-US" sz="3733" b="1" dirty="0">
                <a:solidFill>
                  <a:srgbClr val="000000"/>
                </a:solidFill>
                <a:latin typeface="Times New Roman" panose="02020603050405020304" pitchFamily="18" charset="0"/>
                <a:ea typeface="SimSun"/>
                <a:cs typeface="Times New Roman" panose="02020603050405020304" pitchFamily="18" charset="0"/>
              </a:rPr>
              <a:t>CÂU HỎI THẢO LUẬN</a:t>
            </a:r>
          </a:p>
        </p:txBody>
      </p:sp>
      <p:grpSp>
        <p:nvGrpSpPr>
          <p:cNvPr id="35" name="千图设计师MC：ID 29795607库_组合 47"/>
          <p:cNvGrpSpPr/>
          <p:nvPr>
            <p:custDataLst>
              <p:tags r:id="rId1"/>
            </p:custDataLst>
          </p:nvPr>
        </p:nvGrpSpPr>
        <p:grpSpPr>
          <a:xfrm>
            <a:off x="1959567" y="1646383"/>
            <a:ext cx="3782909" cy="680412"/>
            <a:chOff x="1239261" y="3030841"/>
            <a:chExt cx="3782909" cy="680412"/>
          </a:xfrm>
        </p:grpSpPr>
        <p:sp>
          <p:nvSpPr>
            <p:cNvPr id="40" name="Rectangle: Folded Corner 60"/>
            <p:cNvSpPr>
              <a:spLocks noChangeAspect="1"/>
            </p:cNvSpPr>
            <p:nvPr/>
          </p:nvSpPr>
          <p:spPr>
            <a:xfrm>
              <a:off x="1239261" y="3030841"/>
              <a:ext cx="519639" cy="519639"/>
            </a:xfrm>
            <a:prstGeom prst="foldedCorner">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pPr>
              <a:endParaRPr sz="1300" dirty="0">
                <a:solidFill>
                  <a:srgbClr val="FFFFFF"/>
                </a:solidFill>
                <a:latin typeface="Arial"/>
                <a:ea typeface="SimSun"/>
              </a:endParaRPr>
            </a:p>
          </p:txBody>
        </p:sp>
        <p:grpSp>
          <p:nvGrpSpPr>
            <p:cNvPr id="37" name="Group 68"/>
            <p:cNvGrpSpPr/>
            <p:nvPr/>
          </p:nvGrpSpPr>
          <p:grpSpPr>
            <a:xfrm>
              <a:off x="1758901" y="3198969"/>
              <a:ext cx="3263269" cy="512284"/>
              <a:chOff x="1603562" y="5270775"/>
              <a:chExt cx="2512219" cy="512284"/>
            </a:xfrm>
          </p:grpSpPr>
          <p:sp>
            <p:nvSpPr>
              <p:cNvPr id="38" name="TextBox 69"/>
              <p:cNvSpPr txBox="1"/>
              <p:nvPr/>
            </p:nvSpPr>
            <p:spPr>
              <a:xfrm>
                <a:off x="1603562" y="5320877"/>
                <a:ext cx="2512219" cy="247223"/>
              </a:xfrm>
              <a:prstGeom prst="rect">
                <a:avLst/>
              </a:prstGeom>
              <a:noFill/>
            </p:spPr>
            <p:txBody>
              <a:bodyPr wrap="none" lIns="360000" tIns="0" rIns="216000" bIns="0" anchor="b" anchorCtr="0">
                <a:noAutofit/>
              </a:bodyPr>
              <a:lstStyle/>
              <a:p>
                <a:pPr defTabSz="914377" eaLnBrk="0" fontAlgn="base" hangingPunct="0">
                  <a:spcBef>
                    <a:spcPct val="0"/>
                  </a:spcBef>
                  <a:spcAft>
                    <a:spcPct val="0"/>
                  </a:spcAft>
                </a:pPr>
                <a:r>
                  <a:rPr lang="en-US" altLang="zh-CN" sz="2800" b="1" dirty="0">
                    <a:solidFill>
                      <a:srgbClr val="FFFFFF"/>
                    </a:solidFill>
                    <a:latin typeface="Acumin Pro Condensed" panose="020B0806020202020204" pitchFamily="34" charset="0"/>
                    <a:ea typeface="华康少女文字W5(P)" pitchFamily="82" charset="-122"/>
                  </a:rPr>
                  <a:t>CÂU SỐ 1</a:t>
                </a:r>
                <a:endParaRPr lang="zh-CN" altLang="en-US" sz="2800" b="1" dirty="0">
                  <a:solidFill>
                    <a:srgbClr val="FFFFFF"/>
                  </a:solidFill>
                  <a:latin typeface="Acumin Pro Condensed" panose="020B0806020202020204" pitchFamily="34" charset="0"/>
                  <a:ea typeface="华康少女文字W5(P)" pitchFamily="82" charset="-122"/>
                </a:endParaRPr>
              </a:p>
            </p:txBody>
          </p:sp>
          <p:sp>
            <p:nvSpPr>
              <p:cNvPr id="39" name="TextBox 70"/>
              <p:cNvSpPr txBox="1"/>
              <p:nvPr/>
            </p:nvSpPr>
            <p:spPr>
              <a:xfrm>
                <a:off x="1603563" y="5270775"/>
                <a:ext cx="2512218" cy="512284"/>
              </a:xfrm>
              <a:prstGeom prst="rect">
                <a:avLst/>
              </a:prstGeom>
            </p:spPr>
            <p:txBody>
              <a:bodyPr vert="horz" wrap="square" lIns="360000" tIns="0" rIns="216000" bIns="0" anchor="t" anchorCtr="0">
                <a:normAutofit/>
              </a:bodyPr>
              <a:lstStyle/>
              <a:p>
                <a:pPr defTabSz="914377" eaLnBrk="0" fontAlgn="base" hangingPunct="0">
                  <a:lnSpc>
                    <a:spcPct val="120000"/>
                  </a:lnSpc>
                  <a:spcBef>
                    <a:spcPct val="0"/>
                  </a:spcBef>
                  <a:spcAft>
                    <a:spcPct val="0"/>
                  </a:spcAft>
                </a:pPr>
                <a:endParaRPr lang="zh-CN" altLang="en-US" sz="1000" dirty="0">
                  <a:solidFill>
                    <a:srgbClr val="FFFFFF"/>
                  </a:solidFill>
                  <a:latin typeface="Nexa Light" pitchFamily="50" charset="0"/>
                  <a:ea typeface="华康少女文字W5(P)" pitchFamily="82" charset="-122"/>
                </a:endParaRPr>
              </a:p>
            </p:txBody>
          </p:sp>
        </p:grpSp>
      </p:grpSp>
      <p:grpSp>
        <p:nvGrpSpPr>
          <p:cNvPr id="42" name="千图设计师MC：ID 29795607库_组合 47"/>
          <p:cNvGrpSpPr/>
          <p:nvPr>
            <p:custDataLst>
              <p:tags r:id="rId2"/>
            </p:custDataLst>
          </p:nvPr>
        </p:nvGrpSpPr>
        <p:grpSpPr>
          <a:xfrm>
            <a:off x="7653995" y="1646383"/>
            <a:ext cx="3782909" cy="680412"/>
            <a:chOff x="1239261" y="3030841"/>
            <a:chExt cx="3782909" cy="680412"/>
          </a:xfrm>
        </p:grpSpPr>
        <p:sp>
          <p:nvSpPr>
            <p:cNvPr id="43" name="Rectangle: Folded Corner 60"/>
            <p:cNvSpPr>
              <a:spLocks noChangeAspect="1"/>
            </p:cNvSpPr>
            <p:nvPr/>
          </p:nvSpPr>
          <p:spPr>
            <a:xfrm>
              <a:off x="1239261" y="3030841"/>
              <a:ext cx="519639" cy="519639"/>
            </a:xfrm>
            <a:prstGeom prst="foldedCorner">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pPr>
              <a:endParaRPr sz="1300" dirty="0">
                <a:solidFill>
                  <a:srgbClr val="FFFFFF"/>
                </a:solidFill>
                <a:latin typeface="Arial"/>
                <a:ea typeface="SimSun"/>
              </a:endParaRPr>
            </a:p>
          </p:txBody>
        </p:sp>
        <p:grpSp>
          <p:nvGrpSpPr>
            <p:cNvPr id="44" name="Group 68"/>
            <p:cNvGrpSpPr/>
            <p:nvPr/>
          </p:nvGrpSpPr>
          <p:grpSpPr>
            <a:xfrm>
              <a:off x="1758901" y="3198969"/>
              <a:ext cx="3263269" cy="512284"/>
              <a:chOff x="1603562" y="5270775"/>
              <a:chExt cx="2512219" cy="512284"/>
            </a:xfrm>
          </p:grpSpPr>
          <p:sp>
            <p:nvSpPr>
              <p:cNvPr id="45" name="TextBox 69"/>
              <p:cNvSpPr txBox="1"/>
              <p:nvPr/>
            </p:nvSpPr>
            <p:spPr>
              <a:xfrm>
                <a:off x="1603562" y="5320877"/>
                <a:ext cx="2512219" cy="247223"/>
              </a:xfrm>
              <a:prstGeom prst="rect">
                <a:avLst/>
              </a:prstGeom>
              <a:noFill/>
            </p:spPr>
            <p:txBody>
              <a:bodyPr wrap="none" lIns="360000" tIns="0" rIns="216000" bIns="0" anchor="b" anchorCtr="0">
                <a:noAutofit/>
              </a:bodyPr>
              <a:lstStyle/>
              <a:p>
                <a:pPr defTabSz="914377" eaLnBrk="0" fontAlgn="base" hangingPunct="0">
                  <a:spcBef>
                    <a:spcPct val="0"/>
                  </a:spcBef>
                  <a:spcAft>
                    <a:spcPct val="0"/>
                  </a:spcAft>
                </a:pPr>
                <a:r>
                  <a:rPr lang="en-US" altLang="zh-CN" sz="2800" b="1" dirty="0">
                    <a:solidFill>
                      <a:srgbClr val="FFFFFF"/>
                    </a:solidFill>
                    <a:latin typeface="Acumin Pro Condensed" panose="020B0806020202020204" pitchFamily="34" charset="0"/>
                    <a:ea typeface="华康少女文字W5(P)" pitchFamily="82" charset="-122"/>
                  </a:rPr>
                  <a:t>CÂU SỐ 2</a:t>
                </a:r>
                <a:endParaRPr lang="zh-CN" altLang="en-US" sz="2800" b="1" dirty="0">
                  <a:solidFill>
                    <a:srgbClr val="FFFFFF"/>
                  </a:solidFill>
                  <a:latin typeface="Acumin Pro Condensed" panose="020B0806020202020204" pitchFamily="34" charset="0"/>
                  <a:ea typeface="华康少女文字W5(P)" pitchFamily="82" charset="-122"/>
                </a:endParaRPr>
              </a:p>
            </p:txBody>
          </p:sp>
          <p:sp>
            <p:nvSpPr>
              <p:cNvPr id="46" name="TextBox 70"/>
              <p:cNvSpPr txBox="1"/>
              <p:nvPr/>
            </p:nvSpPr>
            <p:spPr>
              <a:xfrm>
                <a:off x="1603563" y="5270775"/>
                <a:ext cx="2512218" cy="512284"/>
              </a:xfrm>
              <a:prstGeom prst="rect">
                <a:avLst/>
              </a:prstGeom>
            </p:spPr>
            <p:txBody>
              <a:bodyPr vert="horz" wrap="square" lIns="360000" tIns="0" rIns="216000" bIns="0" anchor="t" anchorCtr="0">
                <a:normAutofit/>
              </a:bodyPr>
              <a:lstStyle/>
              <a:p>
                <a:pPr defTabSz="914377" eaLnBrk="0" fontAlgn="base" hangingPunct="0">
                  <a:lnSpc>
                    <a:spcPct val="120000"/>
                  </a:lnSpc>
                  <a:spcBef>
                    <a:spcPct val="0"/>
                  </a:spcBef>
                  <a:spcAft>
                    <a:spcPct val="0"/>
                  </a:spcAft>
                </a:pPr>
                <a:endParaRPr lang="zh-CN" altLang="en-US" sz="1000" dirty="0">
                  <a:solidFill>
                    <a:srgbClr val="FFFFFF"/>
                  </a:solidFill>
                  <a:latin typeface="Nexa Light" pitchFamily="50" charset="0"/>
                  <a:ea typeface="华康少女文字W5(P)" pitchFamily="8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anim calcmode="lin" valueType="num">
                                      <p:cBhvr>
                                        <p:cTn id="10" dur="500" fill="hold"/>
                                        <p:tgtEl>
                                          <p:spTgt spid="35"/>
                                        </p:tgtEl>
                                        <p:attrNameLst>
                                          <p:attrName>ppt_x</p:attrName>
                                        </p:attrNameLst>
                                      </p:cBhvr>
                                      <p:tavLst>
                                        <p:tav tm="0">
                                          <p:val>
                                            <p:fltVal val="0.5"/>
                                          </p:val>
                                        </p:tav>
                                        <p:tav tm="100000">
                                          <p:val>
                                            <p:strVal val="#ppt_x"/>
                                          </p:val>
                                        </p:tav>
                                      </p:tavLst>
                                    </p:anim>
                                    <p:anim calcmode="lin" valueType="num">
                                      <p:cBhvr>
                                        <p:cTn id="11" dur="500" fill="hold"/>
                                        <p:tgtEl>
                                          <p:spTgt spid="3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fltVal val="0.5"/>
                                          </p:val>
                                        </p:tav>
                                        <p:tav tm="100000">
                                          <p:val>
                                            <p:strVal val="#ppt_x"/>
                                          </p:val>
                                        </p:tav>
                                      </p:tavLst>
                                    </p:anim>
                                    <p:anim calcmode="lin" valueType="num">
                                      <p:cBhvr>
                                        <p:cTn id="19"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8E73E3-7A8A-4EE5-AFAA-55C1073BDEAB}"/>
              </a:ext>
            </a:extLst>
          </p:cNvPr>
          <p:cNvSpPr/>
          <p:nvPr/>
        </p:nvSpPr>
        <p:spPr>
          <a:xfrm>
            <a:off x="1845452" y="180300"/>
            <a:ext cx="7031847" cy="484263"/>
          </a:xfrm>
          <a:prstGeom prst="rect">
            <a:avLst/>
          </a:prstGeom>
          <a:noFill/>
          <a:ln w="0" cap="flat" cmpd="sng" algn="ctr">
            <a:no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no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MỘT SỐ LOẠI NẤM ĐỘC</a:t>
            </a:r>
          </a:p>
        </p:txBody>
      </p:sp>
      <p:pic>
        <p:nvPicPr>
          <p:cNvPr id="5" name="Picture 8" descr="Top 10 loài nấm độc nhất thế giới">
            <a:extLst>
              <a:ext uri="{FF2B5EF4-FFF2-40B4-BE49-F238E27FC236}">
                <a16:creationId xmlns:a16="http://schemas.microsoft.com/office/drawing/2014/main" id="{879F32AC-8B6A-4454-A680-8229BD764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82838"/>
            <a:ext cx="5359400" cy="2546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Top 10 loại nấm cực độc thường gặp ở Việt Nam - Toplist.vn">
            <a:extLst>
              <a:ext uri="{FF2B5EF4-FFF2-40B4-BE49-F238E27FC236}">
                <a16:creationId xmlns:a16="http://schemas.microsoft.com/office/drawing/2014/main" id="{6BAA395E-7786-4419-AFC2-D277184DB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5348" y="878150"/>
            <a:ext cx="5581951" cy="2546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0" descr="TaiLieu.VN: Bộ sưu tập hình ảnh những loài nấm độc - download miễn phí">
            <a:extLst>
              <a:ext uri="{FF2B5EF4-FFF2-40B4-BE49-F238E27FC236}">
                <a16:creationId xmlns:a16="http://schemas.microsoft.com/office/drawing/2014/main" id="{2048479F-2A7C-46AD-AE41-5370F116F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12979"/>
            <a:ext cx="5359400" cy="3164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10 loại nấm độc nguy hiểm nhất thế giới - KhoaHoc.tv">
            <a:extLst>
              <a:ext uri="{FF2B5EF4-FFF2-40B4-BE49-F238E27FC236}">
                <a16:creationId xmlns:a16="http://schemas.microsoft.com/office/drawing/2014/main" id="{A9353A8E-8622-40A3-A009-D7276F3D3B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5349" y="3512979"/>
            <a:ext cx="5581950" cy="3164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500"/>
                                        <p:tgtEl>
                                          <p:spTgt spid="6"/>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1500"/>
                                        <p:tgtEl>
                                          <p:spTgt spid="7"/>
                                        </p:tgtEl>
                                      </p:cBhvr>
                                    </p:animEffect>
                                  </p:childTnLst>
                                </p:cTn>
                              </p:par>
                            </p:childTnLst>
                          </p:cTn>
                        </p:par>
                        <p:par>
                          <p:cTn id="16" fill="hold">
                            <p:stCondLst>
                              <p:cond delay="35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990" y="1362636"/>
            <a:ext cx="5620871" cy="5235389"/>
          </a:xfrm>
          <a:prstGeom prst="rect">
            <a:avLst/>
          </a:prstGeom>
          <a:solidFill>
            <a:srgbClr val="5B9BD5"/>
          </a:solidFill>
          <a:ln w="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377" eaLnBrk="0" fontAlgn="base" hangingPunct="0">
              <a:lnSpc>
                <a:spcPct val="120000"/>
              </a:lnSpc>
              <a:spcBef>
                <a:spcPct val="0"/>
              </a:spcBef>
              <a:spcAft>
                <a:spcPct val="0"/>
              </a:spcAft>
            </a:pPr>
            <a:r>
              <a:rPr lang="vi-VN" sz="2133" b="1" dirty="0">
                <a:solidFill>
                  <a:srgbClr val="FFFF00"/>
                </a:solidFill>
                <a:latin typeface="Times New Roman" panose="02020603050405020304" pitchFamily="18" charset="0"/>
                <a:ea typeface="SimSun"/>
                <a:cs typeface="Times New Roman" panose="02020603050405020304" pitchFamily="18" charset="0"/>
              </a:rPr>
              <a:t>Ý kiến trên hoàn toàn sai</a:t>
            </a:r>
          </a:p>
          <a:p>
            <a:pPr algn="just" defTabSz="914377" eaLnBrk="0" fontAlgn="base" hangingPunct="0">
              <a:lnSpc>
                <a:spcPct val="120000"/>
              </a:lnSpc>
              <a:spcBef>
                <a:spcPct val="0"/>
              </a:spcBef>
              <a:spcAft>
                <a:spcPct val="0"/>
              </a:spcAft>
              <a:buFont typeface="Wingdings" panose="05000000000000000000" pitchFamily="2" charset="2"/>
              <a:buChar char="q"/>
            </a:pPr>
            <a:r>
              <a:rPr lang="en-US" sz="2133" dirty="0">
                <a:solidFill>
                  <a:srgbClr val="FFFFFF"/>
                </a:solidFill>
                <a:latin typeface="Times New Roman" panose="02020603050405020304" pitchFamily="18" charset="0"/>
                <a:ea typeface="SimSun"/>
                <a:cs typeface="Times New Roman" panose="02020603050405020304" pitchFamily="18" charset="0"/>
              </a:rPr>
              <a:t> </a:t>
            </a:r>
            <a:r>
              <a:rPr lang="vi-VN" sz="2133" dirty="0" err="1">
                <a:solidFill>
                  <a:srgbClr val="FFFFFF"/>
                </a:solidFill>
                <a:latin typeface="Times New Roman" panose="02020603050405020304" pitchFamily="18" charset="0"/>
                <a:ea typeface="SimSun"/>
                <a:cs typeface="Times New Roman" panose="02020603050405020304" pitchFamily="18" charset="0"/>
              </a:rPr>
              <a:t>Những</a:t>
            </a:r>
            <a:r>
              <a:rPr lang="vi-VN" sz="2133" dirty="0">
                <a:solidFill>
                  <a:srgbClr val="FFFFFF"/>
                </a:solidFill>
                <a:latin typeface="Times New Roman" panose="02020603050405020304" pitchFamily="18" charset="0"/>
                <a:ea typeface="SimSun"/>
                <a:cs typeface="Times New Roman" panose="02020603050405020304" pitchFamily="18" charset="0"/>
              </a:rPr>
              <a:t> địa điểm có chăn nuôi gia súc, gia cầm thường dễ bị ô nhiễm, khuôn viên mất vệ sinh, ẩm thấp là điều kiện cho nấm mốc, các loại vi khuẩn gây bệnh phát triển. Nấm rơm trồng gần những nơi chăn nuôi gia súc, gia cầm, dễ ảnh hưởng giảm năng suất và chất lượng nấm.</a:t>
            </a:r>
          </a:p>
          <a:p>
            <a:pPr algn="just" defTabSz="914377" eaLnBrk="0" fontAlgn="base" hangingPunct="0">
              <a:lnSpc>
                <a:spcPct val="120000"/>
              </a:lnSpc>
              <a:spcBef>
                <a:spcPct val="0"/>
              </a:spcBef>
              <a:spcAft>
                <a:spcPct val="0"/>
              </a:spcAft>
              <a:buFont typeface="Wingdings" panose="05000000000000000000" pitchFamily="2" charset="2"/>
              <a:buChar char="q"/>
            </a:pPr>
            <a:r>
              <a:rPr lang="en-US" sz="2133" dirty="0">
                <a:solidFill>
                  <a:srgbClr val="FFFFFF"/>
                </a:solidFill>
                <a:latin typeface="Times New Roman" panose="02020603050405020304" pitchFamily="18" charset="0"/>
                <a:ea typeface="SimSun"/>
                <a:cs typeface="Times New Roman" panose="02020603050405020304" pitchFamily="18" charset="0"/>
              </a:rPr>
              <a:t> </a:t>
            </a:r>
            <a:r>
              <a:rPr lang="vi-VN" sz="2133" dirty="0">
                <a:solidFill>
                  <a:srgbClr val="FFFFFF"/>
                </a:solidFill>
                <a:latin typeface="Times New Roman" panose="02020603050405020304" pitchFamily="18" charset="0"/>
                <a:ea typeface="SimSun"/>
                <a:cs typeface="Times New Roman" panose="02020603050405020304" pitchFamily="18" charset="0"/>
              </a:rPr>
              <a:t>Môi trường nấm phải đảm bảo sạch sẽ, khô ráo, cao ráo, bằng phẳng, không bị ngập úng; tránh những nơi chăn nuôi, khu vực chất thải, nước sinh hoạt. Lưu ý tưới nấm bằng nước sạch như nước song, mương, giếng khoan,….tránh nước nhiễm phèn, mặn, hôi thối.</a:t>
            </a:r>
          </a:p>
        </p:txBody>
      </p:sp>
      <p:sp>
        <p:nvSpPr>
          <p:cNvPr id="4" name="Rectangle 3"/>
          <p:cNvSpPr/>
          <p:nvPr/>
        </p:nvSpPr>
        <p:spPr>
          <a:xfrm>
            <a:off x="1402978" y="545354"/>
            <a:ext cx="3558988" cy="654423"/>
          </a:xfrm>
          <a:prstGeom prst="rect">
            <a:avLst/>
          </a:prstGeom>
          <a:solidFill>
            <a:srgbClr val="5B9BD5"/>
          </a:solidFill>
          <a:ln w="0">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377" eaLnBrk="0" fontAlgn="base" hangingPunct="0">
              <a:spcBef>
                <a:spcPct val="0"/>
              </a:spcBef>
              <a:spcAft>
                <a:spcPct val="0"/>
              </a:spcAft>
            </a:pPr>
            <a:r>
              <a:rPr lang="en-US" sz="3200" dirty="0">
                <a:solidFill>
                  <a:srgbClr val="FFFFFF"/>
                </a:solidFill>
                <a:latin typeface="Times New Roman" panose="02020603050405020304" pitchFamily="18" charset="0"/>
                <a:ea typeface="SimSun"/>
                <a:cs typeface="Times New Roman" panose="02020603050405020304" pitchFamily="18" charset="0"/>
              </a:rPr>
              <a:t>CÂU SỐ 1</a:t>
            </a:r>
          </a:p>
        </p:txBody>
      </p:sp>
      <p:sp>
        <p:nvSpPr>
          <p:cNvPr id="6" name="Rectangle 5"/>
          <p:cNvSpPr/>
          <p:nvPr/>
        </p:nvSpPr>
        <p:spPr>
          <a:xfrm>
            <a:off x="6298951" y="1362636"/>
            <a:ext cx="5620871" cy="5235389"/>
          </a:xfrm>
          <a:prstGeom prst="rect">
            <a:avLst/>
          </a:prstGeom>
          <a:solidFill>
            <a:srgbClr val="FFC000"/>
          </a:solidFill>
          <a:ln w="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2500" lnSpcReduction="20000"/>
          </a:bodyPr>
          <a:lstStyle/>
          <a:p>
            <a:pPr algn="ctr" defTabSz="914377" eaLnBrk="0" fontAlgn="base" hangingPunct="0">
              <a:lnSpc>
                <a:spcPct val="120000"/>
              </a:lnSpc>
              <a:spcBef>
                <a:spcPct val="0"/>
              </a:spcBef>
              <a:spcAft>
                <a:spcPct val="0"/>
              </a:spcAft>
            </a:pPr>
            <a:r>
              <a:rPr lang="en-US" sz="2000" b="1" dirty="0">
                <a:solidFill>
                  <a:srgbClr val="FFC000"/>
                </a:solidFill>
                <a:latin typeface="Arial"/>
                <a:ea typeface="SimSun"/>
              </a:rPr>
              <a:t>P</a:t>
            </a:r>
            <a:r>
              <a:rPr lang="vi-VN" sz="2000" b="1" dirty="0">
                <a:solidFill>
                  <a:srgbClr val="FFC000"/>
                </a:solidFill>
                <a:latin typeface="Arial"/>
                <a:ea typeface="SimSun"/>
              </a:rPr>
              <a:t>hổ biến trong các lĩnh sản xuất của đời sống</a:t>
            </a:r>
          </a:p>
          <a:p>
            <a:pPr algn="just" defTabSz="914377" eaLnBrk="0" fontAlgn="base" hangingPunct="0">
              <a:lnSpc>
                <a:spcPct val="120000"/>
              </a:lnSpc>
              <a:spcBef>
                <a:spcPct val="0"/>
              </a:spcBef>
              <a:spcAft>
                <a:spcPct val="0"/>
              </a:spcAft>
              <a:buFont typeface="Wingdings" panose="05000000000000000000" pitchFamily="2" charset="2"/>
              <a:buChar char="q"/>
            </a:pPr>
            <a:r>
              <a:rPr lang="en-US" sz="2400" dirty="0">
                <a:solidFill>
                  <a:srgbClr val="000000"/>
                </a:solidFill>
                <a:latin typeface="Times New Roman" panose="02020603050405020304" pitchFamily="18" charset="0"/>
                <a:ea typeface="SimSun"/>
                <a:cs typeface="Times New Roman" panose="02020603050405020304" pitchFamily="18" charset="0"/>
              </a:rPr>
              <a:t> </a:t>
            </a:r>
            <a:r>
              <a:rPr lang="vi-VN" sz="2400" dirty="0">
                <a:solidFill>
                  <a:srgbClr val="000000"/>
                </a:solidFill>
                <a:latin typeface="Times New Roman" panose="02020603050405020304" pitchFamily="18" charset="0"/>
                <a:ea typeface="SimSun"/>
                <a:cs typeface="Times New Roman" panose="02020603050405020304" pitchFamily="18" charset="0"/>
              </a:rPr>
              <a:t>Trong sản xuất nước mắm, nước tương có thêm thành phần nấm men sẽ làm giảm đi vị chát của muối và loại bỏ mùi tanh khó chịu của cá. Nước tương, nước mắm sẽ thơm ngon, đậm đà.</a:t>
            </a:r>
          </a:p>
          <a:p>
            <a:pPr algn="just" defTabSz="914377" eaLnBrk="0" fontAlgn="base" hangingPunct="0">
              <a:lnSpc>
                <a:spcPct val="120000"/>
              </a:lnSpc>
              <a:spcBef>
                <a:spcPct val="0"/>
              </a:spcBef>
              <a:spcAft>
                <a:spcPct val="0"/>
              </a:spcAft>
              <a:buFont typeface="Wingdings" panose="05000000000000000000" pitchFamily="2" charset="2"/>
              <a:buChar char="q"/>
            </a:pPr>
            <a:r>
              <a:rPr lang="en-US" sz="2400" dirty="0">
                <a:solidFill>
                  <a:srgbClr val="000000"/>
                </a:solidFill>
                <a:latin typeface="Times New Roman" panose="02020603050405020304" pitchFamily="18" charset="0"/>
                <a:ea typeface="SimSun"/>
                <a:cs typeface="Times New Roman" panose="02020603050405020304" pitchFamily="18" charset="0"/>
              </a:rPr>
              <a:t> </a:t>
            </a:r>
            <a:r>
              <a:rPr lang="vi-VN" sz="2400" dirty="0">
                <a:solidFill>
                  <a:srgbClr val="000000"/>
                </a:solidFill>
                <a:latin typeface="Times New Roman" panose="02020603050405020304" pitchFamily="18" charset="0"/>
                <a:ea typeface="SimSun"/>
                <a:cs typeface="Times New Roman" panose="02020603050405020304" pitchFamily="18" charset="0"/>
              </a:rPr>
              <a:t>Trong sản xuất mì gói: nấm men dùng để ăn với mì sẽ tạo cảm giác tô mì thơm ngon, ngọt nước hơn.</a:t>
            </a:r>
          </a:p>
          <a:p>
            <a:pPr algn="just" defTabSz="914377" eaLnBrk="0" fontAlgn="base" hangingPunct="0">
              <a:lnSpc>
                <a:spcPct val="120000"/>
              </a:lnSpc>
              <a:spcBef>
                <a:spcPct val="0"/>
              </a:spcBef>
              <a:spcAft>
                <a:spcPct val="0"/>
              </a:spcAft>
              <a:buFont typeface="Wingdings" panose="05000000000000000000" pitchFamily="2" charset="2"/>
              <a:buChar char="q"/>
            </a:pPr>
            <a:r>
              <a:rPr lang="en-US" sz="2400" dirty="0">
                <a:solidFill>
                  <a:srgbClr val="000000"/>
                </a:solidFill>
                <a:latin typeface="Times New Roman" panose="02020603050405020304" pitchFamily="18" charset="0"/>
                <a:ea typeface="SimSun"/>
                <a:cs typeface="Times New Roman" panose="02020603050405020304" pitchFamily="18" charset="0"/>
              </a:rPr>
              <a:t> </a:t>
            </a:r>
            <a:r>
              <a:rPr lang="vi-VN" sz="2400" dirty="0">
                <a:solidFill>
                  <a:srgbClr val="000000"/>
                </a:solidFill>
                <a:latin typeface="Times New Roman" panose="02020603050405020304" pitchFamily="18" charset="0"/>
                <a:ea typeface="SimSun"/>
                <a:cs typeface="Times New Roman" panose="02020603050405020304" pitchFamily="18" charset="0"/>
              </a:rPr>
              <a:t>Trong sản xuất hạ</a:t>
            </a:r>
            <a:r>
              <a:rPr lang="en-US" sz="2400" dirty="0">
                <a:solidFill>
                  <a:srgbClr val="000000"/>
                </a:solidFill>
                <a:latin typeface="Times New Roman" panose="02020603050405020304" pitchFamily="18" charset="0"/>
                <a:ea typeface="SimSun"/>
                <a:cs typeface="Times New Roman" panose="02020603050405020304" pitchFamily="18" charset="0"/>
              </a:rPr>
              <a:t>t</a:t>
            </a:r>
            <a:r>
              <a:rPr lang="vi-VN" sz="2400" dirty="0">
                <a:solidFill>
                  <a:srgbClr val="000000"/>
                </a:solidFill>
                <a:latin typeface="Times New Roman" panose="02020603050405020304" pitchFamily="18" charset="0"/>
                <a:ea typeface="SimSun"/>
                <a:cs typeface="Times New Roman" panose="02020603050405020304" pitchFamily="18" charset="0"/>
              </a:rPr>
              <a:t> nêm: nấm men bổ sung 1 – 5% giúp vị ngọt của đạm trong hạt nêm tăng đáng kể.</a:t>
            </a:r>
          </a:p>
          <a:p>
            <a:pPr algn="just" defTabSz="914377" eaLnBrk="0" fontAlgn="base" hangingPunct="0">
              <a:lnSpc>
                <a:spcPct val="120000"/>
              </a:lnSpc>
              <a:spcBef>
                <a:spcPct val="0"/>
              </a:spcBef>
              <a:spcAft>
                <a:spcPct val="0"/>
              </a:spcAft>
              <a:buFont typeface="Wingdings" panose="05000000000000000000" pitchFamily="2" charset="2"/>
              <a:buChar char="q"/>
            </a:pPr>
            <a:r>
              <a:rPr lang="en-US" sz="2400" dirty="0">
                <a:solidFill>
                  <a:srgbClr val="000000"/>
                </a:solidFill>
                <a:latin typeface="Times New Roman" panose="02020603050405020304" pitchFamily="18" charset="0"/>
                <a:ea typeface="SimSun"/>
                <a:cs typeface="Times New Roman" panose="02020603050405020304" pitchFamily="18" charset="0"/>
              </a:rPr>
              <a:t> </a:t>
            </a:r>
            <a:r>
              <a:rPr lang="vi-VN" sz="2400" dirty="0">
                <a:solidFill>
                  <a:srgbClr val="000000"/>
                </a:solidFill>
                <a:latin typeface="Times New Roman" panose="02020603050405020304" pitchFamily="18" charset="0"/>
                <a:ea typeface="SimSun"/>
                <a:cs typeface="Times New Roman" panose="02020603050405020304" pitchFamily="18" charset="0"/>
              </a:rPr>
              <a:t>Trong sản xuất các loại bánh, nấm men không thể thiếu trong quá trình lên men, làm bánh thơm ngon hơn.</a:t>
            </a:r>
          </a:p>
        </p:txBody>
      </p:sp>
      <p:sp>
        <p:nvSpPr>
          <p:cNvPr id="7" name="Rectangle 6"/>
          <p:cNvSpPr/>
          <p:nvPr/>
        </p:nvSpPr>
        <p:spPr>
          <a:xfrm>
            <a:off x="7614023" y="545354"/>
            <a:ext cx="3558988" cy="654423"/>
          </a:xfrm>
          <a:prstGeom prst="rect">
            <a:avLst/>
          </a:prstGeom>
          <a:solidFill>
            <a:srgbClr val="FFC000"/>
          </a:solidFill>
          <a:ln w="0">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377" eaLnBrk="0" fontAlgn="base" hangingPunct="0">
              <a:spcBef>
                <a:spcPct val="0"/>
              </a:spcBef>
              <a:spcAft>
                <a:spcPct val="0"/>
              </a:spcAft>
            </a:pPr>
            <a:r>
              <a:rPr lang="en-US" sz="3200" dirty="0">
                <a:solidFill>
                  <a:srgbClr val="000000"/>
                </a:solidFill>
                <a:latin typeface="Times New Roman" panose="02020603050405020304" pitchFamily="18" charset="0"/>
                <a:ea typeface="SimSun"/>
                <a:cs typeface="Times New Roman" panose="02020603050405020304" pitchFamily="18" charset="0"/>
              </a:rPr>
              <a:t>CÂU SỐ 2</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bldLvl="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634" y="750993"/>
            <a:ext cx="7250007" cy="288544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eaLnBrk="0" fontAlgn="base" hangingPunct="0">
              <a:lnSpc>
                <a:spcPct val="120000"/>
              </a:lnSpc>
              <a:spcBef>
                <a:spcPct val="0"/>
              </a:spcBef>
              <a:spcAft>
                <a:spcPct val="0"/>
              </a:spcAft>
            </a:pPr>
            <a:r>
              <a:rPr lang="en-US" sz="2667" b="1" dirty="0">
                <a:solidFill>
                  <a:srgbClr val="000000"/>
                </a:solidFill>
                <a:latin typeface="Times New Roman" panose="02020603050405020304" pitchFamily="18" charset="0"/>
                <a:ea typeface="SimSun"/>
                <a:cs typeface="Times New Roman" panose="02020603050405020304" pitchFamily="18" charset="0"/>
              </a:rPr>
              <a:t>Câu hỏi: </a:t>
            </a:r>
            <a:r>
              <a:rPr lang="vi-VN" sz="2667" b="1" dirty="0">
                <a:solidFill>
                  <a:srgbClr val="000000"/>
                </a:solidFill>
                <a:latin typeface="Times New Roman" panose="02020603050405020304" pitchFamily="18" charset="0"/>
                <a:ea typeface="SimSun"/>
                <a:cs typeface="Times New Roman" panose="02020603050405020304" pitchFamily="18" charset="0"/>
              </a:rPr>
              <a:t>Bào tử đảm là cơ quan sinh dục của loại nấm nào sau đây?</a:t>
            </a:r>
          </a:p>
          <a:p>
            <a:pPr algn="just" defTabSz="914377" eaLnBrk="0" fontAlgn="base" hangingPunct="0">
              <a:lnSpc>
                <a:spcPct val="120000"/>
              </a:lnSpc>
              <a:spcBef>
                <a:spcPct val="0"/>
              </a:spcBef>
              <a:spcAft>
                <a:spcPct val="0"/>
              </a:spcAft>
            </a:pPr>
            <a:r>
              <a:rPr lang="en-US" sz="2667" dirty="0">
                <a:solidFill>
                  <a:srgbClr val="000000"/>
                </a:solidFill>
                <a:latin typeface="Times New Roman" panose="02020603050405020304" pitchFamily="18" charset="0"/>
                <a:ea typeface="SimSun"/>
                <a:cs typeface="Times New Roman" panose="02020603050405020304" pitchFamily="18" charset="0"/>
              </a:rPr>
              <a:t>   A. </a:t>
            </a:r>
            <a:r>
              <a:rPr lang="vi-VN" sz="2667" dirty="0">
                <a:solidFill>
                  <a:srgbClr val="000000"/>
                </a:solidFill>
                <a:latin typeface="Times New Roman" panose="02020603050405020304" pitchFamily="18" charset="0"/>
                <a:ea typeface="SimSun"/>
                <a:cs typeface="Times New Roman" panose="02020603050405020304" pitchFamily="18" charset="0"/>
              </a:rPr>
              <a:t>Nấm hương</a:t>
            </a:r>
            <a:r>
              <a:rPr lang="en-US" sz="2667" dirty="0">
                <a:solidFill>
                  <a:srgbClr val="000000"/>
                </a:solidFill>
                <a:latin typeface="Times New Roman" panose="02020603050405020304" pitchFamily="18" charset="0"/>
                <a:ea typeface="SimSun"/>
                <a:cs typeface="Times New Roman" panose="02020603050405020304" pitchFamily="18" charset="0"/>
              </a:rPr>
              <a:t>.</a:t>
            </a:r>
          </a:p>
          <a:p>
            <a:pPr algn="just" defTabSz="914377" eaLnBrk="0" fontAlgn="base" hangingPunct="0">
              <a:lnSpc>
                <a:spcPct val="120000"/>
              </a:lnSpc>
              <a:spcBef>
                <a:spcPct val="0"/>
              </a:spcBef>
              <a:spcAft>
                <a:spcPct val="0"/>
              </a:spcAft>
            </a:pPr>
            <a:r>
              <a:rPr lang="en-US" sz="2667" dirty="0">
                <a:solidFill>
                  <a:srgbClr val="000000"/>
                </a:solidFill>
                <a:latin typeface="Times New Roman" panose="02020603050405020304" pitchFamily="18" charset="0"/>
                <a:ea typeface="SimSun"/>
                <a:cs typeface="Times New Roman" panose="02020603050405020304" pitchFamily="18" charset="0"/>
              </a:rPr>
              <a:t>   B. </a:t>
            </a:r>
            <a:r>
              <a:rPr lang="vi-VN" sz="2667" dirty="0">
                <a:solidFill>
                  <a:srgbClr val="000000"/>
                </a:solidFill>
                <a:latin typeface="Times New Roman" panose="02020603050405020304" pitchFamily="18" charset="0"/>
                <a:ea typeface="SimSun"/>
                <a:cs typeface="Times New Roman" panose="02020603050405020304" pitchFamily="18" charset="0"/>
              </a:rPr>
              <a:t>Nấm bụng dê</a:t>
            </a:r>
            <a:r>
              <a:rPr lang="en-US" sz="2667" dirty="0">
                <a:solidFill>
                  <a:srgbClr val="000000"/>
                </a:solidFill>
                <a:latin typeface="Times New Roman" panose="02020603050405020304" pitchFamily="18" charset="0"/>
                <a:ea typeface="SimSun"/>
                <a:cs typeface="Times New Roman" panose="02020603050405020304" pitchFamily="18" charset="0"/>
              </a:rPr>
              <a:t>.</a:t>
            </a:r>
          </a:p>
          <a:p>
            <a:pPr algn="just" defTabSz="914377" eaLnBrk="0" fontAlgn="base" hangingPunct="0">
              <a:lnSpc>
                <a:spcPct val="120000"/>
              </a:lnSpc>
              <a:spcBef>
                <a:spcPct val="0"/>
              </a:spcBef>
              <a:spcAft>
                <a:spcPct val="0"/>
              </a:spcAft>
            </a:pPr>
            <a:r>
              <a:rPr lang="en-US" sz="2667" dirty="0">
                <a:solidFill>
                  <a:srgbClr val="000000"/>
                </a:solidFill>
                <a:latin typeface="Times New Roman" panose="02020603050405020304" pitchFamily="18" charset="0"/>
                <a:ea typeface="SimSun"/>
                <a:cs typeface="Times New Roman" panose="02020603050405020304" pitchFamily="18" charset="0"/>
              </a:rPr>
              <a:t>   C. </a:t>
            </a:r>
            <a:r>
              <a:rPr lang="vi-VN" sz="2667" dirty="0">
                <a:solidFill>
                  <a:srgbClr val="000000"/>
                </a:solidFill>
                <a:latin typeface="Times New Roman" panose="02020603050405020304" pitchFamily="18" charset="0"/>
                <a:ea typeface="SimSun"/>
                <a:cs typeface="Times New Roman" panose="02020603050405020304" pitchFamily="18" charset="0"/>
              </a:rPr>
              <a:t>Nấm mốc</a:t>
            </a:r>
            <a:r>
              <a:rPr lang="en-US" sz="2667" dirty="0">
                <a:solidFill>
                  <a:srgbClr val="000000"/>
                </a:solidFill>
                <a:latin typeface="Times New Roman" panose="02020603050405020304" pitchFamily="18" charset="0"/>
                <a:ea typeface="SimSun"/>
                <a:cs typeface="Times New Roman" panose="02020603050405020304" pitchFamily="18" charset="0"/>
              </a:rPr>
              <a:t>.</a:t>
            </a:r>
          </a:p>
          <a:p>
            <a:pPr algn="just" defTabSz="914377" eaLnBrk="0" fontAlgn="base" hangingPunct="0">
              <a:lnSpc>
                <a:spcPct val="120000"/>
              </a:lnSpc>
              <a:spcBef>
                <a:spcPct val="0"/>
              </a:spcBef>
              <a:spcAft>
                <a:spcPct val="0"/>
              </a:spcAft>
            </a:pPr>
            <a:r>
              <a:rPr lang="en-US" sz="2667" dirty="0">
                <a:solidFill>
                  <a:srgbClr val="000000"/>
                </a:solidFill>
                <a:latin typeface="Times New Roman" panose="02020603050405020304" pitchFamily="18" charset="0"/>
                <a:ea typeface="SimSun"/>
                <a:cs typeface="Times New Roman" panose="02020603050405020304" pitchFamily="18" charset="0"/>
              </a:rPr>
              <a:t>   D. </a:t>
            </a:r>
            <a:r>
              <a:rPr lang="vi-VN" sz="2667" dirty="0">
                <a:solidFill>
                  <a:srgbClr val="000000"/>
                </a:solidFill>
                <a:latin typeface="Times New Roman" panose="02020603050405020304" pitchFamily="18" charset="0"/>
                <a:ea typeface="SimSun"/>
                <a:cs typeface="Times New Roman" panose="02020603050405020304" pitchFamily="18" charset="0"/>
              </a:rPr>
              <a:t>Nấm men</a:t>
            </a:r>
            <a:r>
              <a:rPr lang="en-US" sz="2667" dirty="0">
                <a:solidFill>
                  <a:srgbClr val="000000"/>
                </a:solidFill>
                <a:latin typeface="Times New Roman" panose="02020603050405020304" pitchFamily="18" charset="0"/>
                <a:ea typeface="SimSun"/>
                <a:cs typeface="Times New Roman" panose="02020603050405020304" pitchFamily="18" charset="0"/>
              </a:rPr>
              <a:t>.</a:t>
            </a:r>
          </a:p>
        </p:txBody>
      </p:sp>
      <p:grpSp>
        <p:nvGrpSpPr>
          <p:cNvPr id="61" name="Group 60"/>
          <p:cNvGrpSpPr/>
          <p:nvPr/>
        </p:nvGrpSpPr>
        <p:grpSpPr>
          <a:xfrm>
            <a:off x="2819978" y="631466"/>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dirty="0">
                  <a:solidFill>
                    <a:prstClr val="white"/>
                  </a:solidFill>
                  <a:latin typeface="Arial"/>
                  <a:ea typeface="SimSun"/>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a:solidFill>
                    <a:prstClr val="white"/>
                  </a:solidFill>
                  <a:latin typeface="Arial"/>
                  <a:ea typeface="SimSun"/>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eaLnBrk="0" fontAlgn="base" hangingPunct="0">
                <a:spcBef>
                  <a:spcPct val="0"/>
                </a:spcBef>
                <a:spcAft>
                  <a:spcPct val="0"/>
                </a:spcAft>
              </a:pPr>
              <a:endParaRPr lang="en-US" sz="1300">
                <a:solidFill>
                  <a:prstClr val="black"/>
                </a:solidFill>
                <a:latin typeface="Arial"/>
                <a:ea typeface="SimSun"/>
              </a:endParaRPr>
            </a:p>
          </p:txBody>
        </p:sp>
      </p:grpSp>
      <p:sp>
        <p:nvSpPr>
          <p:cNvPr id="58" name="Left Bracket 57"/>
          <p:cNvSpPr/>
          <p:nvPr/>
        </p:nvSpPr>
        <p:spPr>
          <a:xfrm flipH="1">
            <a:off x="10204027" y="641773"/>
            <a:ext cx="123613" cy="3124200"/>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eaLnBrk="0" fontAlgn="base" hangingPunct="0">
              <a:spcBef>
                <a:spcPct val="0"/>
              </a:spcBef>
              <a:spcAft>
                <a:spcPct val="0"/>
              </a:spcAft>
            </a:pPr>
            <a:endParaRPr lang="en-US" sz="1300">
              <a:solidFill>
                <a:prstClr val="black"/>
              </a:solidFill>
              <a:latin typeface="Arial"/>
              <a:ea typeface="SimSun"/>
            </a:endParaRPr>
          </a:p>
        </p:txBody>
      </p:sp>
      <p:grpSp>
        <p:nvGrpSpPr>
          <p:cNvPr id="8" name="Group 7"/>
          <p:cNvGrpSpPr/>
          <p:nvPr/>
        </p:nvGrpSpPr>
        <p:grpSpPr>
          <a:xfrm>
            <a:off x="1917014" y="1374974"/>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dirty="0">
                  <a:solidFill>
                    <a:prstClr val="white"/>
                  </a:solidFill>
                  <a:latin typeface="Arial"/>
                  <a:ea typeface="SimSun"/>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a:solidFill>
                    <a:prstClr val="white"/>
                  </a:solidFill>
                  <a:latin typeface="Arial"/>
                  <a:ea typeface="SimSun"/>
                </a:endParaRPr>
              </a:p>
            </p:txBody>
          </p:sp>
        </p:grpSp>
      </p:grpSp>
      <p:grpSp>
        <p:nvGrpSpPr>
          <p:cNvPr id="31" name="Group 30"/>
          <p:cNvGrpSpPr/>
          <p:nvPr/>
        </p:nvGrpSpPr>
        <p:grpSpPr>
          <a:xfrm>
            <a:off x="2084434" y="3920595"/>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eaLnBrk="0" fontAlgn="base" hangingPunct="0">
                  <a:spcBef>
                    <a:spcPct val="0"/>
                  </a:spcBef>
                  <a:spcAft>
                    <a:spcPct val="0"/>
                  </a:spcAft>
                </a:pPr>
                <a:endParaRPr lang="en-US" sz="2000" dirty="0">
                  <a:solidFill>
                    <a:prstClr val="white"/>
                  </a:solidFill>
                  <a:latin typeface="Times New Roman" panose="02020603050405020304" pitchFamily="18" charset="0"/>
                  <a:ea typeface="SimSun"/>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r>
                  <a:rPr lang="en-US" sz="3200" b="1" dirty="0">
                    <a:solidFill>
                      <a:prstClr val="white"/>
                    </a:solidFill>
                    <a:latin typeface="#9Slide03 Swiss Condensed Bold" panose="02000500000000000000" pitchFamily="2" charset="0"/>
                    <a:ea typeface="SimSun"/>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a:solidFill>
                    <a:prstClr val="white"/>
                  </a:solidFill>
                  <a:latin typeface="Arial"/>
                  <a:ea typeface="SimSun"/>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r>
                <a:rPr lang="en-US" sz="7200" b="1" dirty="0">
                  <a:solidFill>
                    <a:prstClr val="white"/>
                  </a:solidFill>
                  <a:latin typeface="#9Slide03 Swiss Condensed Bold" panose="02000500000000000000" pitchFamily="2" charset="0"/>
                  <a:ea typeface="SimSun"/>
                  <a:cs typeface="Times New Roman" panose="02020603050405020304" pitchFamily="18" charset="0"/>
                </a:rPr>
                <a:t>A</a:t>
              </a: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6000" b="1" dirty="0">
                <a:solidFill>
                  <a:srgbClr val="008CF5"/>
                </a:solidFill>
                <a:latin typeface="Arial" panose="020B0604020202020204" pitchFamily="34" charset="0"/>
                <a:ea typeface="SimSun"/>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369780" y="277250"/>
              <a:ext cx="510075" cy="861774"/>
            </a:xfrm>
            <a:prstGeom prst="rect">
              <a:avLst/>
            </a:prstGeom>
            <a:noFill/>
          </p:spPr>
          <p:txBody>
            <a:bodyPr wrap="none" rtlCol="0">
              <a:spAutoFit/>
            </a:bodyPr>
            <a:lstStyle/>
            <a:p>
              <a:pPr algn="ctr" defTabSz="914377" eaLnBrk="0" fontAlgn="base" hangingPunct="0">
                <a:spcBef>
                  <a:spcPct val="0"/>
                </a:spcBef>
                <a:spcAft>
                  <a:spcPct val="0"/>
                </a:spcAft>
              </a:pPr>
              <a:r>
                <a:rPr lang="en-US" sz="5000" b="1" dirty="0">
                  <a:solidFill>
                    <a:srgbClr val="00FF4E"/>
                  </a:solidFill>
                  <a:effectLst>
                    <a:glow rad="88900">
                      <a:srgbClr val="00FF4E">
                        <a:alpha val="60000"/>
                      </a:srgbClr>
                    </a:glow>
                  </a:effectLst>
                  <a:latin typeface="#9Slide03 Swiss Condensed Bold" panose="02000500000000000000" pitchFamily="2" charset="0"/>
                  <a:ea typeface="华康少女文字W5(P)" pitchFamily="82" charset="-122"/>
                  <a:cs typeface="Arial" panose="020B0604020202020204" pitchFamily="34" charset="0"/>
                </a:rPr>
                <a:t>1</a:t>
              </a:r>
            </a:p>
          </p:txBody>
        </p:sp>
      </p:grpSp>
      <p:sp>
        <p:nvSpPr>
          <p:cNvPr id="35" name="Parallelogram 34"/>
          <p:cNvSpPr/>
          <p:nvPr/>
        </p:nvSpPr>
        <p:spPr>
          <a:xfrm flipH="1">
            <a:off x="11176038" y="6189581"/>
            <a:ext cx="658500" cy="282735"/>
          </a:xfrm>
          <a:prstGeom prst="parallelogram">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100" b="1" dirty="0">
              <a:solidFill>
                <a:srgbClr val="FF0000"/>
              </a:solidFill>
              <a:latin typeface="#9Slide03 Swiss Condensed Bold" panose="02000500000000000000" pitchFamily="2" charset="0"/>
              <a:ea typeface="SimSun"/>
              <a:cs typeface="Arial" panose="020B0604020202020204" pitchFamily="34" charset="0"/>
            </a:endParaRPr>
          </a:p>
        </p:txBody>
      </p:sp>
      <p:pic>
        <p:nvPicPr>
          <p:cNvPr id="38" name="Picture 115" descr="ALRMCLO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defTabSz="914377" eaLnBrk="0" fontAlgn="base" hangingPunct="0">
              <a:spcBef>
                <a:spcPct val="0"/>
              </a:spcBef>
              <a:spcAft>
                <a:spcPct val="0"/>
              </a:spcAft>
              <a:defRPr/>
            </a:pPr>
            <a:r>
              <a:rPr lang="en-US" sz="2800" dirty="0">
                <a:solidFill>
                  <a:srgbClr val="DC2608"/>
                </a:solidFill>
                <a:latin typeface=".VnBlack" pitchFamily="34" charset="0"/>
                <a:ea typeface="华康少女文字W5(P)" pitchFamily="82" charset="-122"/>
              </a:rPr>
              <a:t>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5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bldLvl="0" animBg="1"/>
      <p:bldP spid="58" grpId="0" bldLvl="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77634" y="750993"/>
            <a:ext cx="7642860" cy="288544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eaLnBrk="0" fontAlgn="base" hangingPunct="0">
              <a:lnSpc>
                <a:spcPct val="120000"/>
              </a:lnSpc>
              <a:spcBef>
                <a:spcPct val="0"/>
              </a:spcBef>
              <a:spcAft>
                <a:spcPct val="0"/>
              </a:spcAft>
            </a:pPr>
            <a:r>
              <a:rPr lang="en-US" sz="2667" b="1" dirty="0">
                <a:solidFill>
                  <a:srgbClr val="000000"/>
                </a:solidFill>
                <a:latin typeface="Times New Roman" panose="02020603050405020304" pitchFamily="18" charset="0"/>
                <a:ea typeface="SimSun"/>
                <a:cs typeface="Times New Roman" panose="02020603050405020304" pitchFamily="18" charset="0"/>
              </a:rPr>
              <a:t>Câu hỏi: </a:t>
            </a:r>
            <a:r>
              <a:rPr lang="en-US" sz="2667" b="1" dirty="0" err="1">
                <a:solidFill>
                  <a:srgbClr val="000000"/>
                </a:solidFill>
                <a:latin typeface="Times New Roman" panose="02020603050405020304" pitchFamily="18" charset="0"/>
                <a:ea typeface="SimSun"/>
                <a:cs typeface="Times New Roman" panose="02020603050405020304" pitchFamily="18" charset="0"/>
              </a:rPr>
              <a:t>Thuốc</a:t>
            </a:r>
            <a:r>
              <a:rPr lang="en-US" sz="2667" b="1" dirty="0">
                <a:solidFill>
                  <a:srgbClr val="000000"/>
                </a:solidFill>
                <a:latin typeface="Times New Roman" panose="02020603050405020304" pitchFamily="18" charset="0"/>
                <a:ea typeface="SimSun"/>
                <a:cs typeface="Times New Roman" panose="02020603050405020304" pitchFamily="18" charset="0"/>
              </a:rPr>
              <a:t> </a:t>
            </a:r>
            <a:r>
              <a:rPr lang="en-US" sz="2667" b="1" dirty="0" err="1">
                <a:solidFill>
                  <a:srgbClr val="000000"/>
                </a:solidFill>
                <a:latin typeface="Times New Roman" panose="02020603050405020304" pitchFamily="18" charset="0"/>
                <a:ea typeface="SimSun"/>
                <a:cs typeface="Times New Roman" panose="02020603050405020304" pitchFamily="18" charset="0"/>
              </a:rPr>
              <a:t>kháng</a:t>
            </a:r>
            <a:r>
              <a:rPr lang="en-US" sz="2667" b="1" dirty="0">
                <a:solidFill>
                  <a:srgbClr val="000000"/>
                </a:solidFill>
                <a:latin typeface="Times New Roman" panose="02020603050405020304" pitchFamily="18" charset="0"/>
                <a:ea typeface="SimSun"/>
                <a:cs typeface="Times New Roman" panose="02020603050405020304" pitchFamily="18" charset="0"/>
              </a:rPr>
              <a:t> </a:t>
            </a:r>
            <a:r>
              <a:rPr lang="en-US" sz="2667" b="1" dirty="0" err="1">
                <a:solidFill>
                  <a:srgbClr val="000000"/>
                </a:solidFill>
                <a:latin typeface="Times New Roman" panose="02020603050405020304" pitchFamily="18" charset="0"/>
                <a:ea typeface="SimSun"/>
                <a:cs typeface="Times New Roman" panose="02020603050405020304" pitchFamily="18" charset="0"/>
              </a:rPr>
              <a:t>sinh</a:t>
            </a:r>
            <a:r>
              <a:rPr lang="en-US" sz="2667" b="1" dirty="0">
                <a:solidFill>
                  <a:srgbClr val="000000"/>
                </a:solidFill>
                <a:latin typeface="Times New Roman" panose="02020603050405020304" pitchFamily="18" charset="0"/>
                <a:ea typeface="SimSun"/>
                <a:cs typeface="Times New Roman" panose="02020603050405020304" pitchFamily="18" charset="0"/>
              </a:rPr>
              <a:t> penicillin </a:t>
            </a:r>
            <a:r>
              <a:rPr lang="en-US" sz="2667" b="1" dirty="0" err="1">
                <a:solidFill>
                  <a:srgbClr val="000000"/>
                </a:solidFill>
                <a:latin typeface="Times New Roman" panose="02020603050405020304" pitchFamily="18" charset="0"/>
                <a:ea typeface="SimSun"/>
                <a:cs typeface="Times New Roman" panose="02020603050405020304" pitchFamily="18" charset="0"/>
              </a:rPr>
              <a:t>sản</a:t>
            </a:r>
            <a:r>
              <a:rPr lang="en-US" sz="2667" b="1" dirty="0">
                <a:solidFill>
                  <a:srgbClr val="000000"/>
                </a:solidFill>
                <a:latin typeface="Times New Roman" panose="02020603050405020304" pitchFamily="18" charset="0"/>
                <a:ea typeface="SimSun"/>
                <a:cs typeface="Times New Roman" panose="02020603050405020304" pitchFamily="18" charset="0"/>
              </a:rPr>
              <a:t> </a:t>
            </a:r>
            <a:r>
              <a:rPr lang="en-US" sz="2667" b="1" dirty="0" err="1">
                <a:solidFill>
                  <a:srgbClr val="000000"/>
                </a:solidFill>
                <a:latin typeface="Times New Roman" panose="02020603050405020304" pitchFamily="18" charset="0"/>
                <a:ea typeface="SimSun"/>
                <a:cs typeface="Times New Roman" panose="02020603050405020304" pitchFamily="18" charset="0"/>
              </a:rPr>
              <a:t>xuất</a:t>
            </a:r>
            <a:r>
              <a:rPr lang="en-US" sz="2667" b="1" dirty="0">
                <a:solidFill>
                  <a:srgbClr val="000000"/>
                </a:solidFill>
                <a:latin typeface="Times New Roman" panose="02020603050405020304" pitchFamily="18" charset="0"/>
                <a:ea typeface="SimSun"/>
                <a:cs typeface="Times New Roman" panose="02020603050405020304" pitchFamily="18" charset="0"/>
              </a:rPr>
              <a:t> </a:t>
            </a:r>
            <a:r>
              <a:rPr lang="en-US" sz="2667" b="1" dirty="0" err="1">
                <a:solidFill>
                  <a:srgbClr val="000000"/>
                </a:solidFill>
                <a:latin typeface="Times New Roman" panose="02020603050405020304" pitchFamily="18" charset="0"/>
                <a:ea typeface="SimSun"/>
                <a:cs typeface="Times New Roman" panose="02020603050405020304" pitchFamily="18" charset="0"/>
              </a:rPr>
              <a:t>từ</a:t>
            </a:r>
            <a:r>
              <a:rPr lang="en-US" sz="2667" b="1" dirty="0">
                <a:solidFill>
                  <a:srgbClr val="000000"/>
                </a:solidFill>
                <a:latin typeface="Times New Roman" panose="02020603050405020304" pitchFamily="18" charset="0"/>
                <a:ea typeface="SimSun"/>
                <a:cs typeface="Times New Roman" panose="02020603050405020304" pitchFamily="18" charset="0"/>
              </a:rPr>
              <a:t>?</a:t>
            </a:r>
          </a:p>
          <a:p>
            <a:pPr algn="just" defTabSz="914377" eaLnBrk="0" fontAlgn="base" hangingPunct="0">
              <a:lnSpc>
                <a:spcPct val="120000"/>
              </a:lnSpc>
              <a:spcBef>
                <a:spcPct val="0"/>
              </a:spcBef>
              <a:spcAft>
                <a:spcPct val="0"/>
              </a:spcAft>
            </a:pPr>
            <a:r>
              <a:rPr lang="en-US" sz="2667" dirty="0">
                <a:solidFill>
                  <a:srgbClr val="000000"/>
                </a:solidFill>
                <a:latin typeface="Times New Roman" panose="02020603050405020304" pitchFamily="18" charset="0"/>
                <a:ea typeface="SimSun"/>
                <a:cs typeface="Times New Roman" panose="02020603050405020304" pitchFamily="18" charset="0"/>
              </a:rPr>
              <a:t>   A. </a:t>
            </a:r>
            <a:r>
              <a:rPr lang="en-US" sz="2667" dirty="0" err="1">
                <a:solidFill>
                  <a:srgbClr val="000000"/>
                </a:solidFill>
                <a:latin typeface="Times New Roman" panose="02020603050405020304" pitchFamily="18" charset="0"/>
                <a:ea typeface="SimSun"/>
                <a:cs typeface="Times New Roman" panose="02020603050405020304" pitchFamily="18" charset="0"/>
              </a:rPr>
              <a:t>Nấm</a:t>
            </a:r>
            <a:r>
              <a:rPr lang="en-US" sz="2667" dirty="0">
                <a:solidFill>
                  <a:srgbClr val="000000"/>
                </a:solidFill>
                <a:latin typeface="Times New Roman" panose="02020603050405020304" pitchFamily="18" charset="0"/>
                <a:ea typeface="SimSun"/>
                <a:cs typeface="Times New Roman" panose="02020603050405020304" pitchFamily="18" charset="0"/>
              </a:rPr>
              <a:t> men.</a:t>
            </a:r>
          </a:p>
          <a:p>
            <a:pPr algn="just" defTabSz="914377" eaLnBrk="0" fontAlgn="base" hangingPunct="0">
              <a:lnSpc>
                <a:spcPct val="120000"/>
              </a:lnSpc>
              <a:spcBef>
                <a:spcPct val="0"/>
              </a:spcBef>
              <a:spcAft>
                <a:spcPct val="0"/>
              </a:spcAft>
            </a:pPr>
            <a:r>
              <a:rPr lang="en-US" sz="2667" dirty="0">
                <a:solidFill>
                  <a:srgbClr val="000000"/>
                </a:solidFill>
                <a:latin typeface="Times New Roman" panose="02020603050405020304" pitchFamily="18" charset="0"/>
                <a:ea typeface="SimSun"/>
                <a:cs typeface="Times New Roman" panose="02020603050405020304" pitchFamily="18" charset="0"/>
              </a:rPr>
              <a:t>   B. </a:t>
            </a:r>
            <a:r>
              <a:rPr lang="en-US" sz="2667" dirty="0" err="1">
                <a:solidFill>
                  <a:srgbClr val="000000"/>
                </a:solidFill>
                <a:latin typeface="Times New Roman" panose="02020603050405020304" pitchFamily="18" charset="0"/>
                <a:ea typeface="SimSun"/>
                <a:cs typeface="Times New Roman" panose="02020603050405020304" pitchFamily="18" charset="0"/>
              </a:rPr>
              <a:t>Nấm</a:t>
            </a:r>
            <a:r>
              <a:rPr lang="en-US" sz="2667" dirty="0">
                <a:solidFill>
                  <a:srgbClr val="000000"/>
                </a:solidFill>
                <a:latin typeface="Times New Roman" panose="02020603050405020304" pitchFamily="18" charset="0"/>
                <a:ea typeface="SimSun"/>
                <a:cs typeface="Times New Roman" panose="02020603050405020304" pitchFamily="18" charset="0"/>
              </a:rPr>
              <a:t> </a:t>
            </a:r>
            <a:r>
              <a:rPr lang="en-US" sz="2667" dirty="0" err="1">
                <a:solidFill>
                  <a:srgbClr val="000000"/>
                </a:solidFill>
                <a:latin typeface="Times New Roman" panose="02020603050405020304" pitchFamily="18" charset="0"/>
                <a:ea typeface="SimSun"/>
                <a:cs typeface="Times New Roman" panose="02020603050405020304" pitchFamily="18" charset="0"/>
              </a:rPr>
              <a:t>mốc</a:t>
            </a:r>
            <a:r>
              <a:rPr lang="en-US" sz="2667" dirty="0">
                <a:solidFill>
                  <a:srgbClr val="000000"/>
                </a:solidFill>
                <a:latin typeface="Times New Roman" panose="02020603050405020304" pitchFamily="18" charset="0"/>
                <a:ea typeface="SimSun"/>
                <a:cs typeface="Times New Roman" panose="02020603050405020304" pitchFamily="18" charset="0"/>
              </a:rPr>
              <a:t>.</a:t>
            </a:r>
          </a:p>
          <a:p>
            <a:pPr algn="just" defTabSz="914377" eaLnBrk="0" fontAlgn="base" hangingPunct="0">
              <a:lnSpc>
                <a:spcPct val="120000"/>
              </a:lnSpc>
              <a:spcBef>
                <a:spcPct val="0"/>
              </a:spcBef>
              <a:spcAft>
                <a:spcPct val="0"/>
              </a:spcAft>
            </a:pPr>
            <a:r>
              <a:rPr lang="en-US" sz="2667" dirty="0">
                <a:solidFill>
                  <a:srgbClr val="000000"/>
                </a:solidFill>
                <a:latin typeface="Times New Roman" panose="02020603050405020304" pitchFamily="18" charset="0"/>
                <a:ea typeface="SimSun"/>
                <a:cs typeface="Times New Roman" panose="02020603050405020304" pitchFamily="18" charset="0"/>
              </a:rPr>
              <a:t>   C. </a:t>
            </a:r>
            <a:r>
              <a:rPr lang="en-US" sz="2667" dirty="0" err="1">
                <a:solidFill>
                  <a:srgbClr val="000000"/>
                </a:solidFill>
                <a:latin typeface="Times New Roman" panose="02020603050405020304" pitchFamily="18" charset="0"/>
                <a:ea typeface="SimSun"/>
                <a:cs typeface="Times New Roman" panose="02020603050405020304" pitchFamily="18" charset="0"/>
              </a:rPr>
              <a:t>Nấm</a:t>
            </a:r>
            <a:r>
              <a:rPr lang="en-US" sz="2667" dirty="0">
                <a:solidFill>
                  <a:srgbClr val="000000"/>
                </a:solidFill>
                <a:latin typeface="Times New Roman" panose="02020603050405020304" pitchFamily="18" charset="0"/>
                <a:ea typeface="SimSun"/>
                <a:cs typeface="Times New Roman" panose="02020603050405020304" pitchFamily="18" charset="0"/>
              </a:rPr>
              <a:t> </a:t>
            </a:r>
            <a:r>
              <a:rPr lang="en-US" sz="2667" dirty="0" err="1">
                <a:solidFill>
                  <a:srgbClr val="000000"/>
                </a:solidFill>
                <a:latin typeface="Times New Roman" panose="02020603050405020304" pitchFamily="18" charset="0"/>
                <a:ea typeface="SimSun"/>
                <a:cs typeface="Times New Roman" panose="02020603050405020304" pitchFamily="18" charset="0"/>
              </a:rPr>
              <a:t>mộc</a:t>
            </a:r>
            <a:r>
              <a:rPr lang="en-US" sz="2667" dirty="0">
                <a:solidFill>
                  <a:srgbClr val="000000"/>
                </a:solidFill>
                <a:latin typeface="Times New Roman" panose="02020603050405020304" pitchFamily="18" charset="0"/>
                <a:ea typeface="SimSun"/>
                <a:cs typeface="Times New Roman" panose="02020603050405020304" pitchFamily="18" charset="0"/>
              </a:rPr>
              <a:t> </a:t>
            </a:r>
            <a:r>
              <a:rPr lang="en-US" sz="2667" dirty="0" err="1">
                <a:solidFill>
                  <a:srgbClr val="000000"/>
                </a:solidFill>
                <a:latin typeface="Times New Roman" panose="02020603050405020304" pitchFamily="18" charset="0"/>
                <a:ea typeface="SimSun"/>
                <a:cs typeface="Times New Roman" panose="02020603050405020304" pitchFamily="18" charset="0"/>
              </a:rPr>
              <a:t>nhĩ</a:t>
            </a:r>
            <a:r>
              <a:rPr lang="en-US" sz="2667" dirty="0">
                <a:solidFill>
                  <a:srgbClr val="000000"/>
                </a:solidFill>
                <a:latin typeface="Times New Roman" panose="02020603050405020304" pitchFamily="18" charset="0"/>
                <a:ea typeface="SimSun"/>
                <a:cs typeface="Times New Roman" panose="02020603050405020304" pitchFamily="18" charset="0"/>
              </a:rPr>
              <a:t>.</a:t>
            </a:r>
          </a:p>
          <a:p>
            <a:pPr algn="just" defTabSz="914377" eaLnBrk="0" fontAlgn="base" hangingPunct="0">
              <a:lnSpc>
                <a:spcPct val="120000"/>
              </a:lnSpc>
              <a:spcBef>
                <a:spcPct val="0"/>
              </a:spcBef>
              <a:spcAft>
                <a:spcPct val="0"/>
              </a:spcAft>
            </a:pPr>
            <a:r>
              <a:rPr lang="en-US" sz="2667" dirty="0">
                <a:solidFill>
                  <a:srgbClr val="000000"/>
                </a:solidFill>
                <a:latin typeface="Times New Roman" panose="02020603050405020304" pitchFamily="18" charset="0"/>
                <a:ea typeface="SimSun"/>
                <a:cs typeface="Times New Roman" panose="02020603050405020304" pitchFamily="18" charset="0"/>
              </a:rPr>
              <a:t>   D. </a:t>
            </a:r>
            <a:r>
              <a:rPr lang="en-US" sz="2667" dirty="0" err="1">
                <a:solidFill>
                  <a:srgbClr val="000000"/>
                </a:solidFill>
                <a:latin typeface="Times New Roman" panose="02020603050405020304" pitchFamily="18" charset="0"/>
                <a:ea typeface="SimSun"/>
                <a:cs typeface="Times New Roman" panose="02020603050405020304" pitchFamily="18" charset="0"/>
              </a:rPr>
              <a:t>Nấm</a:t>
            </a:r>
            <a:r>
              <a:rPr lang="en-US" sz="2667" dirty="0">
                <a:solidFill>
                  <a:srgbClr val="000000"/>
                </a:solidFill>
                <a:latin typeface="Times New Roman" panose="02020603050405020304" pitchFamily="18" charset="0"/>
                <a:ea typeface="SimSun"/>
                <a:cs typeface="Times New Roman" panose="02020603050405020304" pitchFamily="18" charset="0"/>
              </a:rPr>
              <a:t> </a:t>
            </a:r>
            <a:r>
              <a:rPr lang="en-US" sz="2667" dirty="0" err="1">
                <a:solidFill>
                  <a:srgbClr val="000000"/>
                </a:solidFill>
                <a:latin typeface="Times New Roman" panose="02020603050405020304" pitchFamily="18" charset="0"/>
                <a:ea typeface="SimSun"/>
                <a:cs typeface="Times New Roman" panose="02020603050405020304" pitchFamily="18" charset="0"/>
              </a:rPr>
              <a:t>độc</a:t>
            </a:r>
            <a:r>
              <a:rPr lang="en-US" sz="2667" dirty="0">
                <a:solidFill>
                  <a:srgbClr val="000000"/>
                </a:solidFill>
                <a:latin typeface="Times New Roman" panose="02020603050405020304" pitchFamily="18" charset="0"/>
                <a:ea typeface="SimSun"/>
                <a:cs typeface="Times New Roman" panose="02020603050405020304" pitchFamily="18" charset="0"/>
              </a:rPr>
              <a:t> </a:t>
            </a:r>
            <a:r>
              <a:rPr lang="en-US" sz="2667" dirty="0" err="1">
                <a:solidFill>
                  <a:srgbClr val="000000"/>
                </a:solidFill>
                <a:latin typeface="Times New Roman" panose="02020603050405020304" pitchFamily="18" charset="0"/>
                <a:ea typeface="SimSun"/>
                <a:cs typeface="Times New Roman" panose="02020603050405020304" pitchFamily="18" charset="0"/>
              </a:rPr>
              <a:t>đỏ</a:t>
            </a:r>
            <a:r>
              <a:rPr lang="en-US" sz="2667" dirty="0">
                <a:solidFill>
                  <a:srgbClr val="000000"/>
                </a:solidFill>
                <a:latin typeface="Times New Roman" panose="02020603050405020304" pitchFamily="18" charset="0"/>
                <a:ea typeface="SimSun"/>
                <a:cs typeface="Times New Roman" panose="02020603050405020304" pitchFamily="18" charset="0"/>
              </a:rPr>
              <a:t>.</a:t>
            </a:r>
          </a:p>
        </p:txBody>
      </p:sp>
      <p:grpSp>
        <p:nvGrpSpPr>
          <p:cNvPr id="61" name="Group 60"/>
          <p:cNvGrpSpPr/>
          <p:nvPr/>
        </p:nvGrpSpPr>
        <p:grpSpPr>
          <a:xfrm>
            <a:off x="2819978" y="631466"/>
            <a:ext cx="387791"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dirty="0">
                  <a:solidFill>
                    <a:prstClr val="white"/>
                  </a:solidFill>
                  <a:latin typeface="Arial"/>
                  <a:ea typeface="SimSun"/>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a:solidFill>
                    <a:prstClr val="white"/>
                  </a:solidFill>
                  <a:latin typeface="Arial"/>
                  <a:ea typeface="SimSun"/>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eaLnBrk="0" fontAlgn="base" hangingPunct="0">
                <a:spcBef>
                  <a:spcPct val="0"/>
                </a:spcBef>
                <a:spcAft>
                  <a:spcPct val="0"/>
                </a:spcAft>
              </a:pPr>
              <a:endParaRPr lang="en-US" sz="1300">
                <a:solidFill>
                  <a:prstClr val="black"/>
                </a:solidFill>
                <a:latin typeface="Arial"/>
                <a:ea typeface="SimSun"/>
              </a:endParaRPr>
            </a:p>
          </p:txBody>
        </p:sp>
      </p:grpSp>
      <p:sp>
        <p:nvSpPr>
          <p:cNvPr id="58" name="Left Bracket 57"/>
          <p:cNvSpPr/>
          <p:nvPr/>
        </p:nvSpPr>
        <p:spPr>
          <a:xfrm flipH="1">
            <a:off x="10506440" y="631662"/>
            <a:ext cx="214171"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eaLnBrk="0" fontAlgn="base" hangingPunct="0">
              <a:spcBef>
                <a:spcPct val="0"/>
              </a:spcBef>
              <a:spcAft>
                <a:spcPct val="0"/>
              </a:spcAft>
            </a:pPr>
            <a:endParaRPr lang="en-US" sz="1300">
              <a:solidFill>
                <a:prstClr val="black"/>
              </a:solidFill>
              <a:latin typeface="Arial"/>
              <a:ea typeface="SimSun"/>
            </a:endParaRPr>
          </a:p>
        </p:txBody>
      </p:sp>
      <p:grpSp>
        <p:nvGrpSpPr>
          <p:cNvPr id="8" name="Group 7"/>
          <p:cNvGrpSpPr/>
          <p:nvPr/>
        </p:nvGrpSpPr>
        <p:grpSpPr>
          <a:xfrm>
            <a:off x="1917014" y="1374974"/>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dirty="0">
                  <a:solidFill>
                    <a:prstClr val="white"/>
                  </a:solidFill>
                  <a:latin typeface="Arial"/>
                  <a:ea typeface="SimSun"/>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a:solidFill>
                    <a:prstClr val="white"/>
                  </a:solidFill>
                  <a:latin typeface="Arial"/>
                  <a:ea typeface="SimSun"/>
                </a:endParaRPr>
              </a:p>
            </p:txBody>
          </p:sp>
        </p:grpSp>
      </p:grpSp>
      <p:grpSp>
        <p:nvGrpSpPr>
          <p:cNvPr id="31" name="Group 30"/>
          <p:cNvGrpSpPr/>
          <p:nvPr/>
        </p:nvGrpSpPr>
        <p:grpSpPr>
          <a:xfrm>
            <a:off x="2144547" y="3976475"/>
            <a:ext cx="7672439"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eaLnBrk="0" fontAlgn="base" hangingPunct="0">
                  <a:spcBef>
                    <a:spcPct val="0"/>
                  </a:spcBef>
                  <a:spcAft>
                    <a:spcPct val="0"/>
                  </a:spcAft>
                </a:pPr>
                <a:endParaRPr lang="en-US" sz="2000" dirty="0">
                  <a:solidFill>
                    <a:prstClr val="white"/>
                  </a:solidFill>
                  <a:latin typeface="Times New Roman" panose="02020603050405020304" pitchFamily="18" charset="0"/>
                  <a:ea typeface="SimSun"/>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r>
                  <a:rPr lang="en-US" sz="3200" b="1" dirty="0">
                    <a:solidFill>
                      <a:prstClr val="white"/>
                    </a:solidFill>
                    <a:latin typeface="#9Slide03 Swiss Condensed Bold" panose="02000500000000000000" pitchFamily="2" charset="0"/>
                    <a:ea typeface="SimSun"/>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300">
                  <a:solidFill>
                    <a:prstClr val="white"/>
                  </a:solidFill>
                  <a:latin typeface="Arial"/>
                  <a:ea typeface="SimSun"/>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r>
                <a:rPr lang="en-US" sz="7200" b="1" dirty="0">
                  <a:solidFill>
                    <a:prstClr val="white"/>
                  </a:solidFill>
                  <a:latin typeface="#9Slide03 Swiss Condensed Bold" panose="02000500000000000000" pitchFamily="2" charset="0"/>
                  <a:ea typeface="SimSun"/>
                  <a:cs typeface="Times New Roman" panose="02020603050405020304" pitchFamily="18" charset="0"/>
                </a:rPr>
                <a:t>B</a:t>
              </a:r>
            </a:p>
          </p:txBody>
        </p:sp>
        <p:pic>
          <p:nvPicPr>
            <p:cNvPr id="15" name="Picture 14"/>
            <p:cNvPicPr>
              <a:picLocks noChangeAspect="1"/>
            </p:cNvPicPr>
            <p:nvPr/>
          </p:nvPicPr>
          <p:blipFill>
            <a:blip r:embed="rId7"/>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6000" b="1" dirty="0">
                <a:solidFill>
                  <a:srgbClr val="008CF5"/>
                </a:solidFill>
                <a:latin typeface="Arial" panose="020B0604020202020204" pitchFamily="34" charset="0"/>
                <a:ea typeface="SimSun"/>
                <a:cs typeface="Arial" panose="020B0604020202020204" pitchFamily="34" charset="0"/>
              </a:endParaRPr>
            </a:p>
          </p:txBody>
        </p:sp>
        <p:pic>
          <p:nvPicPr>
            <p:cNvPr id="32" name="Picture 31"/>
            <p:cNvPicPr>
              <a:picLocks noChangeAspect="1"/>
            </p:cNvPicPr>
            <p:nvPr/>
          </p:nvPicPr>
          <p:blipFill>
            <a:blip r:embed="rId8"/>
            <a:stretch>
              <a:fillRect/>
            </a:stretch>
          </p:blipFill>
          <p:spPr>
            <a:xfrm>
              <a:off x="83662" y="159259"/>
              <a:ext cx="1082288" cy="1082288"/>
            </a:xfrm>
            <a:prstGeom prst="rect">
              <a:avLst/>
            </a:prstGeom>
          </p:spPr>
        </p:pic>
        <p:pic>
          <p:nvPicPr>
            <p:cNvPr id="33" name="Picture 32"/>
            <p:cNvPicPr>
              <a:picLocks noChangeAspect="1"/>
            </p:cNvPicPr>
            <p:nvPr/>
          </p:nvPicPr>
          <p:blipFill>
            <a:blip r:embed="rId9"/>
            <a:stretch>
              <a:fillRect/>
            </a:stretch>
          </p:blipFill>
          <p:spPr>
            <a:xfrm>
              <a:off x="140649" y="240741"/>
              <a:ext cx="757177" cy="937456"/>
            </a:xfrm>
            <a:prstGeom prst="rect">
              <a:avLst/>
            </a:prstGeom>
          </p:spPr>
        </p:pic>
        <p:sp>
          <p:nvSpPr>
            <p:cNvPr id="34" name="TextBox 33"/>
            <p:cNvSpPr txBox="1"/>
            <p:nvPr/>
          </p:nvSpPr>
          <p:spPr>
            <a:xfrm>
              <a:off x="369780" y="277250"/>
              <a:ext cx="510075" cy="861774"/>
            </a:xfrm>
            <a:prstGeom prst="rect">
              <a:avLst/>
            </a:prstGeom>
            <a:noFill/>
          </p:spPr>
          <p:txBody>
            <a:bodyPr wrap="none" rtlCol="0">
              <a:spAutoFit/>
            </a:bodyPr>
            <a:lstStyle/>
            <a:p>
              <a:pPr algn="ctr" defTabSz="914377" eaLnBrk="0" fontAlgn="base" hangingPunct="0">
                <a:spcBef>
                  <a:spcPct val="0"/>
                </a:spcBef>
                <a:spcAft>
                  <a:spcPct val="0"/>
                </a:spcAft>
              </a:pPr>
              <a:r>
                <a:rPr lang="en-US" sz="5000" b="1" dirty="0">
                  <a:solidFill>
                    <a:srgbClr val="00FF4E"/>
                  </a:solidFill>
                  <a:effectLst>
                    <a:glow rad="88900">
                      <a:srgbClr val="00FF4E">
                        <a:alpha val="60000"/>
                      </a:srgbClr>
                    </a:glow>
                  </a:effectLst>
                  <a:latin typeface="#9Slide03 Swiss Condensed Bold" panose="02000500000000000000" pitchFamily="2" charset="0"/>
                  <a:ea typeface="华康少女文字W5(P)" pitchFamily="82" charset="-122"/>
                  <a:cs typeface="Arial" panose="020B0604020202020204" pitchFamily="34" charset="0"/>
                </a:rPr>
                <a:t>2</a:t>
              </a:r>
            </a:p>
          </p:txBody>
        </p:sp>
      </p:grpSp>
      <p:sp>
        <p:nvSpPr>
          <p:cNvPr id="35" name="Parallelogram 34"/>
          <p:cNvSpPr/>
          <p:nvPr/>
        </p:nvSpPr>
        <p:spPr>
          <a:xfrm flipH="1">
            <a:off x="11143492" y="6281466"/>
            <a:ext cx="655656" cy="244321"/>
          </a:xfrm>
          <a:prstGeom prst="parallelogram">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eaLnBrk="0" fontAlgn="base" hangingPunct="0">
              <a:spcBef>
                <a:spcPct val="0"/>
              </a:spcBef>
              <a:spcAft>
                <a:spcPct val="0"/>
              </a:spcAft>
            </a:pPr>
            <a:endParaRPr lang="en-US" sz="1100" b="1" dirty="0">
              <a:solidFill>
                <a:srgbClr val="000000"/>
              </a:solidFill>
              <a:latin typeface="#9Slide03 Swiss Condensed Bold" panose="02000500000000000000" pitchFamily="2" charset="0"/>
              <a:ea typeface="SimSun"/>
              <a:cs typeface="Arial" panose="020B0604020202020204" pitchFamily="34" charset="0"/>
            </a:endParaRPr>
          </a:p>
        </p:txBody>
      </p:sp>
      <p:pic>
        <p:nvPicPr>
          <p:cNvPr id="38" name="Picture 115" descr="ALRMCLO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0981" y="2220873"/>
            <a:ext cx="864427"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1912724" y="25207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10</a:t>
            </a:r>
          </a:p>
        </p:txBody>
      </p:sp>
      <p:sp>
        <p:nvSpPr>
          <p:cNvPr id="45" name="Oval 176"/>
          <p:cNvSpPr>
            <a:spLocks noChangeArrowheads="1"/>
          </p:cNvSpPr>
          <p:nvPr/>
        </p:nvSpPr>
        <p:spPr bwMode="auto">
          <a:xfrm>
            <a:off x="1916823" y="249327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9</a:t>
            </a:r>
          </a:p>
        </p:txBody>
      </p:sp>
      <p:sp>
        <p:nvSpPr>
          <p:cNvPr id="46" name="Oval 176"/>
          <p:cNvSpPr>
            <a:spLocks noChangeArrowheads="1"/>
          </p:cNvSpPr>
          <p:nvPr/>
        </p:nvSpPr>
        <p:spPr bwMode="auto">
          <a:xfrm>
            <a:off x="1912396" y="253420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8</a:t>
            </a:r>
          </a:p>
        </p:txBody>
      </p:sp>
      <p:sp>
        <p:nvSpPr>
          <p:cNvPr id="47" name="Oval 176"/>
          <p:cNvSpPr>
            <a:spLocks noChangeArrowheads="1"/>
          </p:cNvSpPr>
          <p:nvPr/>
        </p:nvSpPr>
        <p:spPr bwMode="auto">
          <a:xfrm>
            <a:off x="1929580" y="25101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7</a:t>
            </a:r>
          </a:p>
        </p:txBody>
      </p:sp>
      <p:sp>
        <p:nvSpPr>
          <p:cNvPr id="48" name="Oval 176"/>
          <p:cNvSpPr>
            <a:spLocks noChangeArrowheads="1"/>
          </p:cNvSpPr>
          <p:nvPr/>
        </p:nvSpPr>
        <p:spPr bwMode="auto">
          <a:xfrm>
            <a:off x="1916823" y="252401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6</a:t>
            </a:r>
          </a:p>
        </p:txBody>
      </p:sp>
      <p:sp>
        <p:nvSpPr>
          <p:cNvPr id="49" name="Oval 176"/>
          <p:cNvSpPr>
            <a:spLocks noChangeArrowheads="1"/>
          </p:cNvSpPr>
          <p:nvPr/>
        </p:nvSpPr>
        <p:spPr bwMode="auto">
          <a:xfrm>
            <a:off x="1928229" y="25204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5</a:t>
            </a:r>
          </a:p>
        </p:txBody>
      </p:sp>
      <p:sp>
        <p:nvSpPr>
          <p:cNvPr id="50" name="Oval 176"/>
          <p:cNvSpPr>
            <a:spLocks noChangeArrowheads="1"/>
          </p:cNvSpPr>
          <p:nvPr/>
        </p:nvSpPr>
        <p:spPr bwMode="auto">
          <a:xfrm>
            <a:off x="1893065" y="25226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4</a:t>
            </a:r>
          </a:p>
        </p:txBody>
      </p:sp>
      <p:sp>
        <p:nvSpPr>
          <p:cNvPr id="51" name="Oval 176"/>
          <p:cNvSpPr>
            <a:spLocks noChangeArrowheads="1"/>
          </p:cNvSpPr>
          <p:nvPr/>
        </p:nvSpPr>
        <p:spPr bwMode="auto">
          <a:xfrm>
            <a:off x="1899967" y="249663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3</a:t>
            </a:r>
          </a:p>
        </p:txBody>
      </p:sp>
      <p:sp>
        <p:nvSpPr>
          <p:cNvPr id="52" name="Oval 176"/>
          <p:cNvSpPr>
            <a:spLocks noChangeArrowheads="1"/>
          </p:cNvSpPr>
          <p:nvPr/>
        </p:nvSpPr>
        <p:spPr bwMode="auto">
          <a:xfrm>
            <a:off x="1917853" y="251475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2</a:t>
            </a:r>
          </a:p>
        </p:txBody>
      </p:sp>
      <p:sp>
        <p:nvSpPr>
          <p:cNvPr id="56" name="Oval 176"/>
          <p:cNvSpPr>
            <a:spLocks noChangeArrowheads="1"/>
          </p:cNvSpPr>
          <p:nvPr/>
        </p:nvSpPr>
        <p:spPr bwMode="auto">
          <a:xfrm>
            <a:off x="1928229" y="2472993"/>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pPr>
            <a:r>
              <a:rPr lang="en-US" altLang="en-US" sz="2800" dirty="0">
                <a:solidFill>
                  <a:srgbClr val="DC2608"/>
                </a:solidFill>
                <a:latin typeface=".VnBlack" pitchFamily="34" charset="0"/>
                <a:ea typeface="华康少女文字W5(P)" pitchFamily="82" charset="-122"/>
              </a:rPr>
              <a:t>1</a:t>
            </a:r>
          </a:p>
        </p:txBody>
      </p:sp>
      <p:sp>
        <p:nvSpPr>
          <p:cNvPr id="59" name="Oval 176"/>
          <p:cNvSpPr>
            <a:spLocks noChangeArrowheads="1"/>
          </p:cNvSpPr>
          <p:nvPr/>
        </p:nvSpPr>
        <p:spPr bwMode="auto">
          <a:xfrm>
            <a:off x="1886321" y="250232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defTabSz="914377" eaLnBrk="0" fontAlgn="base" hangingPunct="0">
              <a:spcBef>
                <a:spcPct val="0"/>
              </a:spcBef>
              <a:spcAft>
                <a:spcPct val="0"/>
              </a:spcAft>
              <a:defRPr/>
            </a:pPr>
            <a:r>
              <a:rPr lang="en-US" sz="2800" dirty="0">
                <a:solidFill>
                  <a:srgbClr val="DC2608"/>
                </a:solidFill>
                <a:latin typeface=".VnBlack" pitchFamily="34" charset="0"/>
                <a:ea typeface="华康少女文字W5(P)" pitchFamily="82" charset="-122"/>
              </a:rPr>
              <a:t>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5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bldLvl="0" animBg="1"/>
      <p:bldP spid="58" grpId="0" bldLvl="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83342" y="1532966"/>
            <a:ext cx="9825319" cy="4787153"/>
          </a:xfrm>
          <a:prstGeom prst="roundRect">
            <a:avLst>
              <a:gd name="adj" fmla="val 9738"/>
            </a:avLst>
          </a:prstGeom>
          <a:solidFill>
            <a:srgbClr val="00153E"/>
          </a:solidFill>
          <a:ln w="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377" eaLnBrk="0" fontAlgn="base" hangingPunct="0">
              <a:spcBef>
                <a:spcPct val="0"/>
              </a:spcBef>
              <a:spcAft>
                <a:spcPct val="0"/>
              </a:spcAft>
            </a:pPr>
            <a:endParaRPr lang="en-US" sz="1300" dirty="0">
              <a:solidFill>
                <a:srgbClr val="FFFFFF"/>
              </a:solidFill>
              <a:latin typeface="Arial"/>
              <a:ea typeface="SimSun"/>
            </a:endParaRPr>
          </a:p>
        </p:txBody>
      </p:sp>
      <p:sp>
        <p:nvSpPr>
          <p:cNvPr id="4" name="Rounded Rectangle 3"/>
          <p:cNvSpPr/>
          <p:nvPr/>
        </p:nvSpPr>
        <p:spPr>
          <a:xfrm>
            <a:off x="1515036" y="1873624"/>
            <a:ext cx="9197789" cy="4195483"/>
          </a:xfrm>
          <a:prstGeom prst="roundRect">
            <a:avLst>
              <a:gd name="adj" fmla="val 9616"/>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just" defTabSz="914377" eaLnBrk="0" fontAlgn="base" hangingPunct="0">
              <a:lnSpc>
                <a:spcPct val="130000"/>
              </a:lnSpc>
              <a:spcBef>
                <a:spcPct val="0"/>
              </a:spcBef>
              <a:spcAft>
                <a:spcPct val="0"/>
              </a:spcAft>
            </a:pPr>
            <a:r>
              <a:rPr lang="vi-VN" sz="2400" b="1" dirty="0">
                <a:solidFill>
                  <a:srgbClr val="000000"/>
                </a:solidFill>
                <a:latin typeface="Times New Roman" panose="02020603050405020304" pitchFamily="18" charset="0"/>
                <a:ea typeface="SimSun"/>
                <a:cs typeface="Times New Roman" panose="02020603050405020304" pitchFamily="18" charset="0"/>
              </a:rPr>
              <a:t>Câu 1. </a:t>
            </a:r>
            <a:r>
              <a:rPr lang="vi-VN" sz="2400" dirty="0">
                <a:solidFill>
                  <a:srgbClr val="000000"/>
                </a:solidFill>
                <a:latin typeface="Times New Roman" panose="02020603050405020304" pitchFamily="18" charset="0"/>
                <a:ea typeface="SimSun"/>
                <a:cs typeface="Times New Roman" panose="02020603050405020304" pitchFamily="18" charset="0"/>
              </a:rPr>
              <a:t>Dựa vào đặc điểm nào để phân biệt nấm đơn bào và nấm đa bào, nấm đảm và nấm túi, nấm độc và nấm không độc? Lấy ví dụ.</a:t>
            </a:r>
          </a:p>
          <a:p>
            <a:pPr algn="just" defTabSz="914377" eaLnBrk="0" fontAlgn="base" hangingPunct="0">
              <a:lnSpc>
                <a:spcPct val="130000"/>
              </a:lnSpc>
              <a:spcBef>
                <a:spcPct val="0"/>
              </a:spcBef>
              <a:spcAft>
                <a:spcPct val="0"/>
              </a:spcAft>
            </a:pPr>
            <a:r>
              <a:rPr lang="vi-VN" sz="2400" b="1" dirty="0">
                <a:solidFill>
                  <a:srgbClr val="000000"/>
                </a:solidFill>
                <a:latin typeface="Times New Roman" panose="02020603050405020304" pitchFamily="18" charset="0"/>
                <a:ea typeface="SimSun"/>
                <a:cs typeface="Times New Roman" panose="02020603050405020304" pitchFamily="18" charset="0"/>
              </a:rPr>
              <a:t>Câu 2. </a:t>
            </a:r>
            <a:r>
              <a:rPr lang="vi-VN" sz="2400" dirty="0">
                <a:solidFill>
                  <a:srgbClr val="000000"/>
                </a:solidFill>
                <a:latin typeface="Times New Roman" panose="02020603050405020304" pitchFamily="18" charset="0"/>
                <a:ea typeface="SimSun"/>
                <a:cs typeface="Times New Roman" panose="02020603050405020304" pitchFamily="18" charset="0"/>
              </a:rPr>
              <a:t>Em thấy nấm mốc thường xuất hiện ở điều kiện thời tiết nào? Kể tên những vị trí dễ xuất hiện nấm mốc xung quanh em.</a:t>
            </a:r>
          </a:p>
          <a:p>
            <a:pPr algn="just" defTabSz="914377" eaLnBrk="0" fontAlgn="base" hangingPunct="0">
              <a:lnSpc>
                <a:spcPct val="130000"/>
              </a:lnSpc>
              <a:spcBef>
                <a:spcPct val="0"/>
              </a:spcBef>
              <a:spcAft>
                <a:spcPct val="0"/>
              </a:spcAft>
            </a:pPr>
            <a:r>
              <a:rPr lang="vi-VN" sz="2400" b="1" dirty="0">
                <a:solidFill>
                  <a:srgbClr val="000000"/>
                </a:solidFill>
                <a:latin typeface="Times New Roman" panose="02020603050405020304" pitchFamily="18" charset="0"/>
                <a:ea typeface="SimSun"/>
                <a:cs typeface="Times New Roman" panose="02020603050405020304" pitchFamily="18" charset="0"/>
              </a:rPr>
              <a:t>Câu 3. </a:t>
            </a:r>
            <a:r>
              <a:rPr lang="vi-VN" sz="2400" dirty="0">
                <a:solidFill>
                  <a:srgbClr val="000000"/>
                </a:solidFill>
                <a:latin typeface="Times New Roman" panose="02020603050405020304" pitchFamily="18" charset="0"/>
                <a:ea typeface="SimSun"/>
                <a:cs typeface="Times New Roman" panose="02020603050405020304" pitchFamily="18" charset="0"/>
              </a:rPr>
              <a:t>Hãy nêu một số biện pháp phòng chống bệnh nấm gây nên trên da người.</a:t>
            </a:r>
          </a:p>
        </p:txBody>
      </p:sp>
      <p:sp>
        <p:nvSpPr>
          <p:cNvPr id="5" name="Rectangle 2"/>
          <p:cNvSpPr/>
          <p:nvPr/>
        </p:nvSpPr>
        <p:spPr>
          <a:xfrm>
            <a:off x="196975" y="294141"/>
            <a:ext cx="11833412" cy="800849"/>
          </a:xfrm>
          <a:prstGeom prst="rect">
            <a:avLst/>
          </a:prstGeom>
          <a:noFill/>
          <a:ln w="0">
            <a:noFill/>
          </a:ln>
          <a:effectLst/>
          <a:scene3d>
            <a:camera prst="orthographicFront">
              <a:rot lat="0" lon="0" rev="0"/>
            </a:camera>
            <a:lightRig rig="chilly" dir="t">
              <a:rot lat="0" lon="0" rev="18480000"/>
            </a:lightRig>
          </a:scene3d>
          <a:sp3d extrusionH="76200" contourW="12700" prstMaterial="clear">
            <a:bevelT h="63500" prst="angl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377" eaLnBrk="0" fontAlgn="base" hangingPunct="0">
              <a:spcBef>
                <a:spcPct val="0"/>
              </a:spcBef>
              <a:spcAft>
                <a:spcPct val="0"/>
              </a:spcAft>
            </a:pPr>
            <a:r>
              <a:rPr lang="en-US" sz="4267" b="1" dirty="0">
                <a:solidFill>
                  <a:srgbClr val="000000"/>
                </a:solidFill>
                <a:latin typeface="Times New Roman" panose="02020603050405020304" pitchFamily="18" charset="0"/>
                <a:ea typeface="SimSun"/>
                <a:cs typeface="Times New Roman" panose="02020603050405020304" pitchFamily="18" charset="0"/>
              </a:rPr>
              <a:t>BÀI TẬP VỀ NHÀ</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8">
            <a:extLst>
              <a:ext uri="{FF2B5EF4-FFF2-40B4-BE49-F238E27FC236}">
                <a16:creationId xmlns:a16="http://schemas.microsoft.com/office/drawing/2014/main" id="{1CD065A1-BA99-41D0-B25C-2B4CB28A44A4}"/>
              </a:ext>
            </a:extLst>
          </p:cNvPr>
          <p:cNvSpPr/>
          <p:nvPr/>
        </p:nvSpPr>
        <p:spPr>
          <a:xfrm>
            <a:off x="558800" y="393700"/>
            <a:ext cx="11023600" cy="6121400"/>
          </a:xfrm>
          <a:prstGeom prst="cloud">
            <a:avLst/>
          </a:prstGeom>
          <a:solidFill>
            <a:srgbClr val="333399">
              <a:lumMod val="60000"/>
              <a:lumOff val="40000"/>
            </a:srgbClr>
          </a:solidFill>
          <a:ln w="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Làm</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thế</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nào</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để</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phân</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biệt</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nấm</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ăn</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được</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và</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nấm</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 </a:t>
            </a:r>
            <a:r>
              <a:rPr kumimoji="0" lang="en-US" sz="6000" b="0" i="0" u="none" strike="noStrike" kern="0" cap="none" spc="0" normalizeH="0" baseline="0" noProof="0" dirty="0" err="1">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độc</a:t>
            </a:r>
            <a:r>
              <a:rPr kumimoji="0" lang="en-US"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rPr>
              <a:t>?</a:t>
            </a:r>
            <a:endParaRPr kumimoji="0" lang="vi-VN" sz="6000" b="0" i="0" u="none" strike="noStrike" kern="0" cap="none" spc="0" normalizeH="0" baseline="0" noProof="0" dirty="0">
              <a:ln>
                <a:noFill/>
              </a:ln>
              <a:solidFill>
                <a:srgbClr val="FFFFFF"/>
              </a:solidFill>
              <a:effectLst/>
              <a:uLnTx/>
              <a:uFillTx/>
              <a:latin typeface="Times New Roman" panose="02020603050405020304" pitchFamily="18" charset="0"/>
              <a:ea typeface="#9Slide03 Roboto Condensed Ligh"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2914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F61DE-4F6E-43BA-84B8-09D7EA6B1E76}"/>
              </a:ext>
            </a:extLst>
          </p:cNvPr>
          <p:cNvSpPr txBox="1"/>
          <p:nvPr/>
        </p:nvSpPr>
        <p:spPr>
          <a:xfrm>
            <a:off x="345039" y="188796"/>
            <a:ext cx="7963299" cy="789905"/>
          </a:xfrm>
          <a:prstGeom prst="rect">
            <a:avLst/>
          </a:prstGeom>
        </p:spPr>
        <p:txBody>
          <a:bodyPr>
            <a:noAutofit/>
          </a:bodyPr>
          <a:lstStyle>
            <a:lvl1pPr algn="l" defTabSz="685800" rtl="0" eaLnBrk="0" fontAlgn="base" hangingPunct="0">
              <a:lnSpc>
                <a:spcPct val="90000"/>
              </a:lnSpc>
              <a:spcBef>
                <a:spcPct val="0"/>
              </a:spcBef>
              <a:spcAft>
                <a:spcPct val="0"/>
              </a:spcAft>
              <a:defRPr sz="3300" kern="1200">
                <a:solidFill>
                  <a:schemeClr val="tx1"/>
                </a:solidFill>
                <a:latin typeface="Arial" panose="020B0604020202020204" pitchFamily="34" charset="0"/>
                <a:ea typeface="Arial Unicode MS" panose="020B0604020202020204" pitchFamily="34" charset="-122"/>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2pPr>
            <a:lvl3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3pPr>
            <a:lvl4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4pPr>
            <a:lvl5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5pPr>
            <a:lvl6pPr marL="4572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6pPr>
            <a:lvl7pPr marL="9144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7pPr>
            <a:lvl8pPr marL="13716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8pPr>
            <a:lvl9pPr marL="18288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9pPr>
          </a:lstStyle>
          <a:p>
            <a:r>
              <a:rPr lang="en-US" sz="4800" dirty="0">
                <a:solidFill>
                  <a:srgbClr val="000000"/>
                </a:solidFill>
                <a:latin typeface="Times New Roman" panose="02020603050405020304" pitchFamily="18" charset="0"/>
                <a:cs typeface="Times New Roman" panose="02020603050405020304" pitchFamily="18" charset="0"/>
              </a:rPr>
              <a:t>1. ĐẶC ĐIỂM CỦA NẤM</a:t>
            </a:r>
          </a:p>
        </p:txBody>
      </p:sp>
      <p:sp>
        <p:nvSpPr>
          <p:cNvPr id="5" name="Title 1">
            <a:extLst>
              <a:ext uri="{FF2B5EF4-FFF2-40B4-BE49-F238E27FC236}">
                <a16:creationId xmlns:a16="http://schemas.microsoft.com/office/drawing/2014/main" id="{9484B3BA-F076-43E9-B20C-B4F5B3B8F7DF}"/>
              </a:ext>
            </a:extLst>
          </p:cNvPr>
          <p:cNvSpPr txBox="1"/>
          <p:nvPr/>
        </p:nvSpPr>
        <p:spPr bwMode="auto">
          <a:xfrm>
            <a:off x="80010" y="850900"/>
            <a:ext cx="7204710" cy="996315"/>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lvl1pPr algn="l" defTabSz="685800" rtl="0" eaLnBrk="0" fontAlgn="base" hangingPunct="0">
              <a:lnSpc>
                <a:spcPct val="90000"/>
              </a:lnSpc>
              <a:spcBef>
                <a:spcPct val="0"/>
              </a:spcBef>
              <a:spcAft>
                <a:spcPct val="0"/>
              </a:spcAft>
              <a:defRPr sz="3300" kern="1200">
                <a:solidFill>
                  <a:schemeClr val="tx1"/>
                </a:solidFill>
                <a:latin typeface="Arial" panose="020B0604020202020204" pitchFamily="34" charset="0"/>
                <a:ea typeface="Arial Unicode MS" panose="020B0604020202020204" pitchFamily="34" charset="-122"/>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2pPr>
            <a:lvl3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3pPr>
            <a:lvl4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4pPr>
            <a:lvl5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5pPr>
            <a:lvl6pPr marL="4572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6pPr>
            <a:lvl7pPr marL="9144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7pPr>
            <a:lvl8pPr marL="13716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8pPr>
            <a:lvl9pPr marL="18288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9pPr>
          </a:lstStyle>
          <a:p>
            <a:pPr algn="ctr"/>
            <a:r>
              <a:rPr lang="en-US" sz="3000" b="1" dirty="0">
                <a:solidFill>
                  <a:srgbClr val="000000"/>
                </a:solidFill>
                <a:latin typeface="Times New Roman" panose="02020603050405020304" pitchFamily="18" charset="0"/>
                <a:cs typeface="Times New Roman" panose="02020603050405020304" pitchFamily="18" charset="0"/>
              </a:rPr>
              <a:t>THỰC HÀNH QUAN SÁT MỘT SỐ LOẠI NẤM</a:t>
            </a:r>
          </a:p>
        </p:txBody>
      </p:sp>
      <p:sp>
        <p:nvSpPr>
          <p:cNvPr id="6" name="Text Box 3">
            <a:extLst>
              <a:ext uri="{FF2B5EF4-FFF2-40B4-BE49-F238E27FC236}">
                <a16:creationId xmlns:a16="http://schemas.microsoft.com/office/drawing/2014/main" id="{2E53916E-4617-4F89-AAC8-E0E7A27F5AB1}"/>
              </a:ext>
            </a:extLst>
          </p:cNvPr>
          <p:cNvSpPr txBox="1"/>
          <p:nvPr/>
        </p:nvSpPr>
        <p:spPr>
          <a:xfrm>
            <a:off x="45085" y="2240280"/>
            <a:ext cx="1772285" cy="3784600"/>
          </a:xfrm>
          <a:prstGeom prst="rect">
            <a:avLst/>
          </a:prstGeom>
          <a:solidFill>
            <a:srgbClr val="BBE0E3">
              <a:lumMod val="90000"/>
            </a:srgbClr>
          </a:solidFill>
        </p:spPr>
        <p:txBody>
          <a:bodyPr wrap="square" rtlCol="0">
            <a:spAutoFit/>
          </a:bodyPr>
          <a:lstStyle/>
          <a:p>
            <a:pPr marL="0" marR="0" lvl="0" indent="0" defTabSz="685800" eaLnBrk="0" fontAlgn="base" latinLnBrk="0" hangingPunct="0">
              <a:lnSpc>
                <a:spcPct val="150000"/>
              </a:lnSpc>
              <a:spcBef>
                <a:spcPct val="0"/>
              </a:spcBef>
              <a:spcAft>
                <a:spcPct val="0"/>
              </a:spcAft>
              <a:buClrTx/>
              <a:buSzTx/>
              <a:buFontTx/>
              <a:buNone/>
              <a:tabLst/>
              <a:defRPr/>
            </a:pPr>
            <a:r>
              <a:rPr kumimoji="0" lang="en-US" sz="4000" b="1" i="0" u="none" strike="noStrike" kern="0" cap="none" spc="0" normalizeH="0" baseline="0" noProof="0" dirty="0">
                <a:ln>
                  <a:noFill/>
                </a:ln>
                <a:gradFill>
                  <a:gsLst>
                    <a:gs pos="0">
                      <a:srgbClr val="E30000"/>
                    </a:gs>
                    <a:gs pos="100000">
                      <a:srgbClr val="760303"/>
                    </a:gs>
                  </a:gsLst>
                  <a:lin scaled="0"/>
                </a:gradFill>
                <a:effectLst/>
                <a:uLnTx/>
                <a:uFillTx/>
                <a:latin typeface="Times New Roman" panose="02020603050405020304" pitchFamily="18" charset="0"/>
                <a:ea typeface="华康少女文字W5(P)" pitchFamily="82" charset="-122"/>
                <a:cs typeface="Times New Roman" panose="02020603050405020304" pitchFamily="18" charset="0"/>
              </a:rPr>
              <a:t>CÁC BƯỚC THỰC HIỆN</a:t>
            </a:r>
          </a:p>
        </p:txBody>
      </p:sp>
      <p:sp>
        <p:nvSpPr>
          <p:cNvPr id="7" name="TextBox 6">
            <a:extLst>
              <a:ext uri="{FF2B5EF4-FFF2-40B4-BE49-F238E27FC236}">
                <a16:creationId xmlns:a16="http://schemas.microsoft.com/office/drawing/2014/main" id="{CAF49B66-841F-4618-8E7D-24A482FDB002}"/>
              </a:ext>
            </a:extLst>
          </p:cNvPr>
          <p:cNvSpPr txBox="1"/>
          <p:nvPr/>
        </p:nvSpPr>
        <p:spPr>
          <a:xfrm>
            <a:off x="1967230" y="1745615"/>
            <a:ext cx="10046970" cy="5126275"/>
          </a:xfrm>
          <a:prstGeom prst="rect">
            <a:avLst/>
          </a:prstGeom>
          <a:noFill/>
        </p:spPr>
        <p:txBody>
          <a:bodyPr wrap="square" lIns="0" tIns="0" rIns="0" bIns="0" rtlCol="0">
            <a:spAutoFit/>
          </a:bodyPr>
          <a:lstStyle/>
          <a:p>
            <a:pPr algn="just" defTabSz="685800" eaLnBrk="0" fontAlgn="base" hangingPunct="0">
              <a:lnSpc>
                <a:spcPct val="115000"/>
              </a:lnSpc>
              <a:spcBef>
                <a:spcPts val="450"/>
              </a:spcBef>
              <a:spcAft>
                <a:spcPts val="450"/>
              </a:spcAft>
            </a:pPr>
            <a:r>
              <a:rPr lang="en-US" sz="3200" b="1" dirty="0" err="1">
                <a:solidFill>
                  <a:srgbClr val="000000"/>
                </a:solidFill>
                <a:latin typeface="Times New Roman" panose="02020603050405020304" pitchFamily="18" charset="0"/>
                <a:ea typeface="Calibri" panose="020F0502020204030204" pitchFamily="34" charset="0"/>
              </a:rPr>
              <a:t>Bước</a:t>
            </a:r>
            <a:r>
              <a:rPr lang="en-US" sz="3200" b="1" dirty="0">
                <a:solidFill>
                  <a:srgbClr val="000000"/>
                </a:solidFill>
                <a:latin typeface="Times New Roman" panose="02020603050405020304" pitchFamily="18" charset="0"/>
                <a:ea typeface="Calibri" panose="020F0502020204030204" pitchFamily="34" charset="0"/>
              </a:rPr>
              <a:t> 1: </a:t>
            </a:r>
            <a:r>
              <a:rPr lang="en-US" sz="3200" dirty="0" err="1">
                <a:solidFill>
                  <a:srgbClr val="000000"/>
                </a:solidFill>
                <a:latin typeface="Times New Roman" panose="02020603050405020304" pitchFamily="18" charset="0"/>
                <a:ea typeface="Calibri" panose="020F0502020204030204" pitchFamily="34" charset="0"/>
              </a:rPr>
              <a:t>Đeo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găng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tay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khẩu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trang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nhân</a:t>
            </a:r>
            <a:r>
              <a:rPr lang="en-US" sz="3200" dirty="0">
                <a:solidFill>
                  <a:srgbClr val="000000"/>
                </a:solidFill>
                <a:latin typeface="Times New Roman" panose="02020603050405020304" pitchFamily="18" charset="0"/>
                <a:ea typeface="Calibri" panose="020F0502020204030204" pitchFamily="34" charset="0"/>
              </a:rPr>
              <a:t>.</a:t>
            </a:r>
          </a:p>
          <a:p>
            <a:pPr algn="just" defTabSz="685800" eaLnBrk="0" fontAlgn="base" hangingPunct="0">
              <a:lnSpc>
                <a:spcPct val="115000"/>
              </a:lnSpc>
              <a:spcBef>
                <a:spcPts val="450"/>
              </a:spcBef>
              <a:spcAft>
                <a:spcPts val="450"/>
              </a:spcAft>
            </a:pPr>
            <a:r>
              <a:rPr lang="en-US" sz="3200" b="1" dirty="0" err="1">
                <a:solidFill>
                  <a:srgbClr val="000000"/>
                </a:solidFill>
                <a:latin typeface="Times New Roman" panose="02020603050405020304" pitchFamily="18" charset="0"/>
                <a:ea typeface="Calibri" panose="020F0502020204030204" pitchFamily="34" charset="0"/>
              </a:rPr>
              <a:t>Bước</a:t>
            </a:r>
            <a:r>
              <a:rPr lang="en-US" sz="3200" b="1" dirty="0">
                <a:solidFill>
                  <a:srgbClr val="000000"/>
                </a:solidFill>
                <a:latin typeface="Times New Roman" panose="02020603050405020304" pitchFamily="18" charset="0"/>
                <a:ea typeface="Calibri" panose="020F0502020204030204" pitchFamily="34" charset="0"/>
              </a:rPr>
              <a:t> 2: </a:t>
            </a:r>
            <a:r>
              <a:rPr lang="en-US" sz="3200" dirty="0">
                <a:solidFill>
                  <a:srgbClr val="000000"/>
                </a:solidFill>
                <a:latin typeface="Times New Roman" panose="02020603050405020304" pitchFamily="18" charset="0"/>
                <a:ea typeface="Calibri" panose="020F0502020204030204" pitchFamily="34" charset="0"/>
              </a:rPr>
              <a:t>Quan </a:t>
            </a:r>
            <a:r>
              <a:rPr lang="en-US" sz="3200" dirty="0" err="1">
                <a:solidFill>
                  <a:srgbClr val="000000"/>
                </a:solidFill>
                <a:latin typeface="Times New Roman" panose="02020603050405020304" pitchFamily="18" charset="0"/>
                <a:ea typeface="Calibri" panose="020F0502020204030204" pitchFamily="34" charset="0"/>
              </a:rPr>
              <a:t>sát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bằng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mắt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thường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mô</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tả</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màu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sắc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vẽ</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vở</a:t>
            </a:r>
            <a:r>
              <a:rPr lang="en-US" sz="3200" dirty="0">
                <a:solidFill>
                  <a:srgbClr val="000000"/>
                </a:solidFill>
                <a:latin typeface="Times New Roman" panose="02020603050405020304" pitchFamily="18" charset="0"/>
                <a:ea typeface="Calibri" panose="020F0502020204030204" pitchFamily="34" charset="0"/>
              </a:rPr>
              <a:t>.</a:t>
            </a:r>
          </a:p>
          <a:p>
            <a:pPr algn="just" defTabSz="685800" eaLnBrk="0" fontAlgn="base" hangingPunct="0">
              <a:lnSpc>
                <a:spcPct val="115000"/>
              </a:lnSpc>
              <a:spcBef>
                <a:spcPts val="450"/>
              </a:spcBef>
              <a:spcAft>
                <a:spcPts val="450"/>
              </a:spcAft>
            </a:pPr>
            <a:r>
              <a:rPr lang="en-US" sz="3200" b="1" dirty="0" err="1">
                <a:solidFill>
                  <a:srgbClr val="000000"/>
                </a:solidFill>
                <a:latin typeface="Times New Roman" panose="02020603050405020304" pitchFamily="18" charset="0"/>
                <a:ea typeface="Calibri" panose="020F0502020204030204" pitchFamily="34" charset="0"/>
              </a:rPr>
              <a:t>Bước</a:t>
            </a:r>
            <a:r>
              <a:rPr lang="en-US" sz="3200" b="1" dirty="0">
                <a:solidFill>
                  <a:srgbClr val="000000"/>
                </a:solidFill>
                <a:latin typeface="Times New Roman" panose="02020603050405020304" pitchFamily="18" charset="0"/>
                <a:ea typeface="Calibri" panose="020F0502020204030204" pitchFamily="34" charset="0"/>
              </a:rPr>
              <a:t> 3: </a:t>
            </a:r>
            <a:r>
              <a:rPr lang="en-US" sz="3200" dirty="0">
                <a:solidFill>
                  <a:srgbClr val="000000"/>
                </a:solidFill>
                <a:latin typeface="Times New Roman" panose="02020603050405020304" pitchFamily="18" charset="0"/>
                <a:ea typeface="Calibri" panose="020F0502020204030204" pitchFamily="34" charset="0"/>
              </a:rPr>
              <a:t>Quan </a:t>
            </a:r>
            <a:r>
              <a:rPr lang="en-US" sz="3200" dirty="0" err="1">
                <a:solidFill>
                  <a:srgbClr val="000000"/>
                </a:solidFill>
                <a:latin typeface="Times New Roman" panose="02020603050405020304" pitchFamily="18" charset="0"/>
                <a:ea typeface="Calibri" panose="020F0502020204030204" pitchFamily="34" charset="0"/>
              </a:rPr>
              <a:t>sát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mốc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bằng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kính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lúp</a:t>
            </a:r>
            <a:r>
              <a:rPr lang="en-US" sz="3200" dirty="0">
                <a:solidFill>
                  <a:srgbClr val="000000"/>
                </a:solidFill>
                <a:latin typeface="Times New Roman" panose="02020603050405020304" pitchFamily="18" charset="0"/>
                <a:ea typeface="Calibri" panose="020F0502020204030204" pitchFamily="34" charset="0"/>
              </a:rPr>
              <a:t>:</a:t>
            </a:r>
          </a:p>
          <a:p>
            <a:pPr algn="just" defTabSz="685800" eaLnBrk="0" fontAlgn="base" hangingPunct="0">
              <a:lnSpc>
                <a:spcPct val="115000"/>
              </a:lnSpc>
              <a:spcBef>
                <a:spcPts val="450"/>
              </a:spcBef>
              <a:spcAft>
                <a:spcPts val="450"/>
              </a:spcAft>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Dùng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kim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mũi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nhọn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lấy</a:t>
            </a:r>
            <a:r>
              <a:rPr lang="en-US" sz="3200" dirty="0">
                <a:solidFill>
                  <a:srgbClr val="000000"/>
                </a:solidFill>
                <a:latin typeface="Times New Roman" panose="02020603050405020304" pitchFamily="18" charset="0"/>
                <a:ea typeface="Calibri" panose="020F0502020204030204" pitchFamily="34" charset="0"/>
              </a:rPr>
              <a:t> 1 </a:t>
            </a:r>
            <a:r>
              <a:rPr lang="en-US" sz="3200" dirty="0" err="1">
                <a:solidFill>
                  <a:srgbClr val="000000"/>
                </a:solidFill>
                <a:latin typeface="Times New Roman" panose="02020603050405020304" pitchFamily="18" charset="0"/>
                <a:ea typeface="Calibri" panose="020F0502020204030204" pitchFamily="34" charset="0"/>
              </a:rPr>
              <a:t>phần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mốc</a:t>
            </a:r>
            <a:r>
              <a:rPr lang="en-US" sz="3200" dirty="0">
                <a:solidFill>
                  <a:srgbClr val="000000"/>
                </a:solidFill>
                <a:latin typeface="Times New Roman" panose="02020603050405020304" pitchFamily="18" charset="0"/>
                <a:ea typeface="Calibri" panose="020F0502020204030204" pitchFamily="34" charset="0"/>
              </a:rPr>
              <a:t> ra </a:t>
            </a:r>
            <a:r>
              <a:rPr lang="en-US" sz="3200" dirty="0" err="1">
                <a:solidFill>
                  <a:srgbClr val="000000"/>
                </a:solidFill>
                <a:latin typeface="Times New Roman" panose="02020603050405020304" pitchFamily="18" charset="0"/>
                <a:ea typeface="Calibri" panose="020F0502020204030204" pitchFamily="34" charset="0"/>
              </a:rPr>
              <a:t>đĩa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đồng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hồ</a:t>
            </a:r>
            <a:r>
              <a:rPr lang="en-US" sz="3200" dirty="0">
                <a:solidFill>
                  <a:srgbClr val="000000"/>
                </a:solidFill>
                <a:latin typeface="Times New Roman" panose="02020603050405020304" pitchFamily="18" charset="0"/>
                <a:ea typeface="Calibri" panose="020F0502020204030204" pitchFamily="34" charset="0"/>
              </a:rPr>
              <a:t>.</a:t>
            </a:r>
          </a:p>
          <a:p>
            <a:pPr algn="just" defTabSz="685800" eaLnBrk="0" fontAlgn="base" hangingPunct="0">
              <a:lnSpc>
                <a:spcPct val="115000"/>
              </a:lnSpc>
              <a:spcBef>
                <a:spcPts val="450"/>
              </a:spcBef>
              <a:spcAft>
                <a:spcPts val="450"/>
              </a:spcAft>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Dàn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mỏng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mốc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dùng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kính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lúp</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cầm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tay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quan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sợi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nấm</a:t>
            </a:r>
            <a:r>
              <a:rPr lang="en-US" sz="3200" dirty="0">
                <a:solidFill>
                  <a:srgbClr val="000000"/>
                </a:solidFill>
                <a:latin typeface="Times New Roman" panose="02020603050405020304" pitchFamily="18" charset="0"/>
                <a:ea typeface="Calibri" panose="020F0502020204030204" pitchFamily="34" charset="0"/>
              </a:rPr>
              <a:t>.</a:t>
            </a:r>
          </a:p>
          <a:p>
            <a:pPr algn="just" defTabSz="685800" eaLnBrk="0" fontAlgn="base" hangingPunct="0">
              <a:lnSpc>
                <a:spcPct val="115000"/>
              </a:lnSpc>
              <a:spcBef>
                <a:spcPts val="450"/>
              </a:spcBef>
              <a:spcAft>
                <a:spcPts val="450"/>
              </a:spcAft>
            </a:pPr>
            <a:r>
              <a:rPr lang="en-US" sz="3200" b="1" dirty="0" err="1">
                <a:solidFill>
                  <a:srgbClr val="000000"/>
                </a:solidFill>
                <a:latin typeface="Times New Roman" panose="02020603050405020304" pitchFamily="18" charset="0"/>
                <a:ea typeface="Calibri" panose="020F0502020204030204" pitchFamily="34" charset="0"/>
              </a:rPr>
              <a:t>Bước</a:t>
            </a:r>
            <a:r>
              <a:rPr lang="en-US" sz="3200" b="1" dirty="0">
                <a:solidFill>
                  <a:srgbClr val="000000"/>
                </a:solidFill>
                <a:latin typeface="Times New Roman" panose="02020603050405020304" pitchFamily="18" charset="0"/>
                <a:ea typeface="Calibri" panose="020F0502020204030204" pitchFamily="34" charset="0"/>
              </a:rPr>
              <a:t> 4: </a:t>
            </a:r>
            <a:r>
              <a:rPr lang="en-US" sz="3200" dirty="0" err="1">
                <a:solidFill>
                  <a:srgbClr val="000000"/>
                </a:solidFill>
                <a:latin typeface="Times New Roman" panose="02020603050405020304" pitchFamily="18" charset="0"/>
                <a:ea typeface="Calibri" panose="020F0502020204030204" pitchFamily="34" charset="0"/>
              </a:rPr>
              <a:t>Vẽ</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sợi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mốc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quan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12572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Effect transition="in" filter="circle(i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ấm Bào Ngư Xám Tươi - Giàu dinh dưỡng, giảm Cholesterol - Nấm Xanh">
            <a:extLst>
              <a:ext uri="{FF2B5EF4-FFF2-40B4-BE49-F238E27FC236}">
                <a16:creationId xmlns:a16="http://schemas.microsoft.com/office/drawing/2014/main" id="{B75698F9-9ED6-4028-9D62-C36620927E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752" y="267182"/>
            <a:ext cx="2439766" cy="2196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Nấm Đùi Gà hàn Quốc 500g">
            <a:extLst>
              <a:ext uri="{FF2B5EF4-FFF2-40B4-BE49-F238E27FC236}">
                <a16:creationId xmlns:a16="http://schemas.microsoft.com/office/drawing/2014/main" id="{C8F6F4AD-F825-4B25-8178-C574B09DBC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87" t="9623" r="11049" b="9233"/>
          <a:stretch>
            <a:fillRect/>
          </a:stretch>
        </p:blipFill>
        <p:spPr bwMode="auto">
          <a:xfrm>
            <a:off x="3327071" y="201607"/>
            <a:ext cx="2607597" cy="2196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Kỹ thuật trồng nấm sò | Kinh nghiệm làm ăn | Báo ảnh Dân tộc và Miền núi">
            <a:extLst>
              <a:ext uri="{FF2B5EF4-FFF2-40B4-BE49-F238E27FC236}">
                <a16:creationId xmlns:a16="http://schemas.microsoft.com/office/drawing/2014/main" id="{7650B1AC-7132-4B72-9616-9C78A6BB25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12" r="13347" b="764"/>
          <a:stretch>
            <a:fillRect/>
          </a:stretch>
        </p:blipFill>
        <p:spPr bwMode="auto">
          <a:xfrm>
            <a:off x="6442668" y="267181"/>
            <a:ext cx="2269531" cy="2196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Nấm linh chi có tác dụng gì?">
            <a:extLst>
              <a:ext uri="{FF2B5EF4-FFF2-40B4-BE49-F238E27FC236}">
                <a16:creationId xmlns:a16="http://schemas.microsoft.com/office/drawing/2014/main" id="{AC75F6AE-F74E-485C-A667-AD6EE44FAD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12" r="5553" b="4044"/>
          <a:stretch>
            <a:fillRect/>
          </a:stretch>
        </p:blipFill>
        <p:spPr bwMode="auto">
          <a:xfrm>
            <a:off x="8817840" y="308869"/>
            <a:ext cx="3108407" cy="22286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Nấm men thường được sử dụng có thể gây nhiễm trùng kháng thuốc">
            <a:extLst>
              <a:ext uri="{FF2B5EF4-FFF2-40B4-BE49-F238E27FC236}">
                <a16:creationId xmlns:a16="http://schemas.microsoft.com/office/drawing/2014/main" id="{BBD8A27D-61FA-46C9-A88D-C78E17474C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752" y="3568700"/>
            <a:ext cx="2947348" cy="2533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10" descr="Nấm Đông Cô Tươi | Nông Sản Online">
            <a:extLst>
              <a:ext uri="{FF2B5EF4-FFF2-40B4-BE49-F238E27FC236}">
                <a16:creationId xmlns:a16="http://schemas.microsoft.com/office/drawing/2014/main" id="{455EDD98-7F32-48A6-956A-47F4182681E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21" r="4201" b="6388"/>
          <a:stretch>
            <a:fillRect/>
          </a:stretch>
        </p:blipFill>
        <p:spPr bwMode="auto">
          <a:xfrm>
            <a:off x="3442118" y="3568701"/>
            <a:ext cx="2744146" cy="2533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2" descr="Nấm mốc, hiểm họa tiềm ẩn">
            <a:extLst>
              <a:ext uri="{FF2B5EF4-FFF2-40B4-BE49-F238E27FC236}">
                <a16:creationId xmlns:a16="http://schemas.microsoft.com/office/drawing/2014/main" id="{3AD88CE6-67A5-465E-836F-4C78A67EAFC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2524"/>
          <a:stretch>
            <a:fillRect/>
          </a:stretch>
        </p:blipFill>
        <p:spPr bwMode="auto">
          <a:xfrm>
            <a:off x="6323654" y="3599395"/>
            <a:ext cx="2744146" cy="2503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4" descr="Nấm hương – Wikipedia tiếng Việt">
            <a:extLst>
              <a:ext uri="{FF2B5EF4-FFF2-40B4-BE49-F238E27FC236}">
                <a16:creationId xmlns:a16="http://schemas.microsoft.com/office/drawing/2014/main" id="{4048C7DB-E45A-4849-A575-8BDA218948B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393" r="4872"/>
          <a:stretch>
            <a:fillRect/>
          </a:stretch>
        </p:blipFill>
        <p:spPr bwMode="auto">
          <a:xfrm>
            <a:off x="9182101" y="3599395"/>
            <a:ext cx="2744146" cy="25027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81F3F8A-5D08-4168-9883-501AB34CEBDC}"/>
              </a:ext>
            </a:extLst>
          </p:cNvPr>
          <p:cNvSpPr txBox="1"/>
          <p:nvPr/>
        </p:nvSpPr>
        <p:spPr>
          <a:xfrm>
            <a:off x="326984" y="2682134"/>
            <a:ext cx="1705176"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bào ngư</a:t>
            </a:r>
          </a:p>
        </p:txBody>
      </p:sp>
      <p:sp>
        <p:nvSpPr>
          <p:cNvPr id="13" name="TextBox 12">
            <a:extLst>
              <a:ext uri="{FF2B5EF4-FFF2-40B4-BE49-F238E27FC236}">
                <a16:creationId xmlns:a16="http://schemas.microsoft.com/office/drawing/2014/main" id="{60E3BA65-620B-4354-A51C-10242C301419}"/>
              </a:ext>
            </a:extLst>
          </p:cNvPr>
          <p:cNvSpPr txBox="1"/>
          <p:nvPr/>
        </p:nvSpPr>
        <p:spPr>
          <a:xfrm>
            <a:off x="4141154" y="2687623"/>
            <a:ext cx="1484644"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đùi </a:t>
            </a:r>
            <a:r>
              <a:rPr lang="vi-VN" sz="2000" dirty="0">
                <a:solidFill>
                  <a:srgbClr val="FFFFFF"/>
                </a:solidFill>
                <a:ea typeface="华康少女文字W5(P)" pitchFamily="82" charset="-122"/>
              </a:rPr>
              <a:t>gà</a:t>
            </a:r>
          </a:p>
        </p:txBody>
      </p:sp>
      <p:sp>
        <p:nvSpPr>
          <p:cNvPr id="15" name="TextBox 14">
            <a:extLst>
              <a:ext uri="{FF2B5EF4-FFF2-40B4-BE49-F238E27FC236}">
                <a16:creationId xmlns:a16="http://schemas.microsoft.com/office/drawing/2014/main" id="{96A8371C-91C8-46FA-B33D-E3F5E639018C}"/>
              </a:ext>
            </a:extLst>
          </p:cNvPr>
          <p:cNvSpPr txBox="1"/>
          <p:nvPr/>
        </p:nvSpPr>
        <p:spPr>
          <a:xfrm>
            <a:off x="6596326" y="2693630"/>
            <a:ext cx="1823775"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sò trắng</a:t>
            </a:r>
          </a:p>
        </p:txBody>
      </p:sp>
      <p:sp>
        <p:nvSpPr>
          <p:cNvPr id="17" name="TextBox 16">
            <a:extLst>
              <a:ext uri="{FF2B5EF4-FFF2-40B4-BE49-F238E27FC236}">
                <a16:creationId xmlns:a16="http://schemas.microsoft.com/office/drawing/2014/main" id="{CD8F4520-8E17-4A6B-8AE5-A3D053078D69}"/>
              </a:ext>
            </a:extLst>
          </p:cNvPr>
          <p:cNvSpPr txBox="1"/>
          <p:nvPr/>
        </p:nvSpPr>
        <p:spPr>
          <a:xfrm>
            <a:off x="9580792" y="2736916"/>
            <a:ext cx="2157327" cy="40011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linh chi</a:t>
            </a:r>
          </a:p>
        </p:txBody>
      </p:sp>
      <p:sp>
        <p:nvSpPr>
          <p:cNvPr id="18" name="TextBox 17">
            <a:extLst>
              <a:ext uri="{FF2B5EF4-FFF2-40B4-BE49-F238E27FC236}">
                <a16:creationId xmlns:a16="http://schemas.microsoft.com/office/drawing/2014/main" id="{9731B726-7A55-4989-948B-4F30D5AAB474}"/>
              </a:ext>
            </a:extLst>
          </p:cNvPr>
          <p:cNvSpPr txBox="1"/>
          <p:nvPr/>
        </p:nvSpPr>
        <p:spPr>
          <a:xfrm>
            <a:off x="657638" y="6107297"/>
            <a:ext cx="1484644"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a:t>
            </a:r>
            <a:r>
              <a:rPr lang="en-US"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men</a:t>
            </a:r>
          </a:p>
        </p:txBody>
      </p:sp>
      <p:sp>
        <p:nvSpPr>
          <p:cNvPr id="20" name="TextBox 19">
            <a:extLst>
              <a:ext uri="{FF2B5EF4-FFF2-40B4-BE49-F238E27FC236}">
                <a16:creationId xmlns:a16="http://schemas.microsoft.com/office/drawing/2014/main" id="{609084E3-206F-461C-BE87-258930422370}"/>
              </a:ext>
            </a:extLst>
          </p:cNvPr>
          <p:cNvSpPr txBox="1"/>
          <p:nvPr/>
        </p:nvSpPr>
        <p:spPr>
          <a:xfrm>
            <a:off x="3923642" y="6111363"/>
            <a:ext cx="1680522"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đông cô</a:t>
            </a:r>
          </a:p>
        </p:txBody>
      </p:sp>
      <p:sp>
        <p:nvSpPr>
          <p:cNvPr id="21" name="TextBox 20">
            <a:extLst>
              <a:ext uri="{FF2B5EF4-FFF2-40B4-BE49-F238E27FC236}">
                <a16:creationId xmlns:a16="http://schemas.microsoft.com/office/drawing/2014/main" id="{BC214E48-E180-4DF4-9326-FE942F89B01D}"/>
              </a:ext>
            </a:extLst>
          </p:cNvPr>
          <p:cNvSpPr txBox="1"/>
          <p:nvPr/>
        </p:nvSpPr>
        <p:spPr>
          <a:xfrm>
            <a:off x="7165104" y="6078292"/>
            <a:ext cx="1484644"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mốc</a:t>
            </a:r>
          </a:p>
        </p:txBody>
      </p:sp>
      <p:sp>
        <p:nvSpPr>
          <p:cNvPr id="22" name="TextBox 21">
            <a:extLst>
              <a:ext uri="{FF2B5EF4-FFF2-40B4-BE49-F238E27FC236}">
                <a16:creationId xmlns:a16="http://schemas.microsoft.com/office/drawing/2014/main" id="{D5DF86C3-D58A-4354-87D5-0EDC9CACF0ED}"/>
              </a:ext>
            </a:extLst>
          </p:cNvPr>
          <p:cNvSpPr txBox="1"/>
          <p:nvPr/>
        </p:nvSpPr>
        <p:spPr>
          <a:xfrm>
            <a:off x="9756223" y="6092776"/>
            <a:ext cx="1484644"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hương</a:t>
            </a:r>
          </a:p>
        </p:txBody>
      </p:sp>
    </p:spTree>
    <p:extLst>
      <p:ext uri="{BB962C8B-B14F-4D97-AF65-F5344CB8AC3E}">
        <p14:creationId xmlns:p14="http://schemas.microsoft.com/office/powerpoint/2010/main" val="6805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250" fill="hold"/>
                                        <p:tgtEl>
                                          <p:spTgt spid="13"/>
                                        </p:tgtEl>
                                        <p:attrNameLst>
                                          <p:attrName>ppt_w</p:attrName>
                                        </p:attrNameLst>
                                      </p:cBhvr>
                                      <p:tavLst>
                                        <p:tav tm="0">
                                          <p:val>
                                            <p:fltVal val="0"/>
                                          </p:val>
                                        </p:tav>
                                        <p:tav tm="100000">
                                          <p:val>
                                            <p:strVal val="#ppt_w"/>
                                          </p:val>
                                        </p:tav>
                                      </p:tavLst>
                                    </p:anim>
                                    <p:anim calcmode="lin" valueType="num">
                                      <p:cBhvr>
                                        <p:cTn id="15" dur="250" fill="hold"/>
                                        <p:tgtEl>
                                          <p:spTgt spid="13"/>
                                        </p:tgtEl>
                                        <p:attrNameLst>
                                          <p:attrName>ppt_h</p:attrName>
                                        </p:attrNameLst>
                                      </p:cBhvr>
                                      <p:tavLst>
                                        <p:tav tm="0">
                                          <p:val>
                                            <p:fltVal val="0"/>
                                          </p:val>
                                        </p:tav>
                                        <p:tav tm="100000">
                                          <p:val>
                                            <p:strVal val="#ppt_h"/>
                                          </p:val>
                                        </p:tav>
                                      </p:tavLst>
                                    </p:anim>
                                    <p:animEffect transition="in" filter="fade">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50" fill="hold"/>
                                        <p:tgtEl>
                                          <p:spTgt spid="15"/>
                                        </p:tgtEl>
                                        <p:attrNameLst>
                                          <p:attrName>ppt_w</p:attrName>
                                        </p:attrNameLst>
                                      </p:cBhvr>
                                      <p:tavLst>
                                        <p:tav tm="0">
                                          <p:val>
                                            <p:fltVal val="0"/>
                                          </p:val>
                                        </p:tav>
                                        <p:tav tm="100000">
                                          <p:val>
                                            <p:strVal val="#ppt_w"/>
                                          </p:val>
                                        </p:tav>
                                      </p:tavLst>
                                    </p:anim>
                                    <p:anim calcmode="lin" valueType="num">
                                      <p:cBhvr>
                                        <p:cTn id="22" dur="250" fill="hold"/>
                                        <p:tgtEl>
                                          <p:spTgt spid="15"/>
                                        </p:tgtEl>
                                        <p:attrNameLst>
                                          <p:attrName>ppt_h</p:attrName>
                                        </p:attrNameLst>
                                      </p:cBhvr>
                                      <p:tavLst>
                                        <p:tav tm="0">
                                          <p:val>
                                            <p:fltVal val="0"/>
                                          </p:val>
                                        </p:tav>
                                        <p:tav tm="100000">
                                          <p:val>
                                            <p:strVal val="#ppt_h"/>
                                          </p:val>
                                        </p:tav>
                                      </p:tavLst>
                                    </p:anim>
                                    <p:animEffect transition="in" filter="fade">
                                      <p:cBhvr>
                                        <p:cTn id="23" dur="25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250" fill="hold"/>
                                        <p:tgtEl>
                                          <p:spTgt spid="18"/>
                                        </p:tgtEl>
                                        <p:attrNameLst>
                                          <p:attrName>ppt_w</p:attrName>
                                        </p:attrNameLst>
                                      </p:cBhvr>
                                      <p:tavLst>
                                        <p:tav tm="0">
                                          <p:val>
                                            <p:fltVal val="0"/>
                                          </p:val>
                                        </p:tav>
                                        <p:tav tm="100000">
                                          <p:val>
                                            <p:strVal val="#ppt_w"/>
                                          </p:val>
                                        </p:tav>
                                      </p:tavLst>
                                    </p:anim>
                                    <p:anim calcmode="lin" valueType="num">
                                      <p:cBhvr>
                                        <p:cTn id="36" dur="250" fill="hold"/>
                                        <p:tgtEl>
                                          <p:spTgt spid="18"/>
                                        </p:tgtEl>
                                        <p:attrNameLst>
                                          <p:attrName>ppt_h</p:attrName>
                                        </p:attrNameLst>
                                      </p:cBhvr>
                                      <p:tavLst>
                                        <p:tav tm="0">
                                          <p:val>
                                            <p:fltVal val="0"/>
                                          </p:val>
                                        </p:tav>
                                        <p:tav tm="100000">
                                          <p:val>
                                            <p:strVal val="#ppt_h"/>
                                          </p:val>
                                        </p:tav>
                                      </p:tavLst>
                                    </p:anim>
                                    <p:animEffect transition="in" filter="fade">
                                      <p:cBhvr>
                                        <p:cTn id="37" dur="25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250" fill="hold"/>
                                        <p:tgtEl>
                                          <p:spTgt spid="20"/>
                                        </p:tgtEl>
                                        <p:attrNameLst>
                                          <p:attrName>ppt_w</p:attrName>
                                        </p:attrNameLst>
                                      </p:cBhvr>
                                      <p:tavLst>
                                        <p:tav tm="0">
                                          <p:val>
                                            <p:fltVal val="0"/>
                                          </p:val>
                                        </p:tav>
                                        <p:tav tm="100000">
                                          <p:val>
                                            <p:strVal val="#ppt_w"/>
                                          </p:val>
                                        </p:tav>
                                      </p:tavLst>
                                    </p:anim>
                                    <p:anim calcmode="lin" valueType="num">
                                      <p:cBhvr>
                                        <p:cTn id="43" dur="250" fill="hold"/>
                                        <p:tgtEl>
                                          <p:spTgt spid="20"/>
                                        </p:tgtEl>
                                        <p:attrNameLst>
                                          <p:attrName>ppt_h</p:attrName>
                                        </p:attrNameLst>
                                      </p:cBhvr>
                                      <p:tavLst>
                                        <p:tav tm="0">
                                          <p:val>
                                            <p:fltVal val="0"/>
                                          </p:val>
                                        </p:tav>
                                        <p:tav tm="100000">
                                          <p:val>
                                            <p:strVal val="#ppt_h"/>
                                          </p:val>
                                        </p:tav>
                                      </p:tavLst>
                                    </p:anim>
                                    <p:animEffect transition="in" filter="fade">
                                      <p:cBhvr>
                                        <p:cTn id="44" dur="25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250" fill="hold"/>
                                        <p:tgtEl>
                                          <p:spTgt spid="21"/>
                                        </p:tgtEl>
                                        <p:attrNameLst>
                                          <p:attrName>ppt_w</p:attrName>
                                        </p:attrNameLst>
                                      </p:cBhvr>
                                      <p:tavLst>
                                        <p:tav tm="0">
                                          <p:val>
                                            <p:fltVal val="0"/>
                                          </p:val>
                                        </p:tav>
                                        <p:tav tm="100000">
                                          <p:val>
                                            <p:strVal val="#ppt_w"/>
                                          </p:val>
                                        </p:tav>
                                      </p:tavLst>
                                    </p:anim>
                                    <p:anim calcmode="lin" valueType="num">
                                      <p:cBhvr>
                                        <p:cTn id="50" dur="250" fill="hold"/>
                                        <p:tgtEl>
                                          <p:spTgt spid="21"/>
                                        </p:tgtEl>
                                        <p:attrNameLst>
                                          <p:attrName>ppt_h</p:attrName>
                                        </p:attrNameLst>
                                      </p:cBhvr>
                                      <p:tavLst>
                                        <p:tav tm="0">
                                          <p:val>
                                            <p:fltVal val="0"/>
                                          </p:val>
                                        </p:tav>
                                        <p:tav tm="100000">
                                          <p:val>
                                            <p:strVal val="#ppt_h"/>
                                          </p:val>
                                        </p:tav>
                                      </p:tavLst>
                                    </p:anim>
                                    <p:animEffect transition="in" filter="fade">
                                      <p:cBhvr>
                                        <p:cTn id="51" dur="25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250" fill="hold"/>
                                        <p:tgtEl>
                                          <p:spTgt spid="22"/>
                                        </p:tgtEl>
                                        <p:attrNameLst>
                                          <p:attrName>ppt_w</p:attrName>
                                        </p:attrNameLst>
                                      </p:cBhvr>
                                      <p:tavLst>
                                        <p:tav tm="0">
                                          <p:val>
                                            <p:fltVal val="0"/>
                                          </p:val>
                                        </p:tav>
                                        <p:tav tm="100000">
                                          <p:val>
                                            <p:strVal val="#ppt_w"/>
                                          </p:val>
                                        </p:tav>
                                      </p:tavLst>
                                    </p:anim>
                                    <p:anim calcmode="lin" valueType="num">
                                      <p:cBhvr>
                                        <p:cTn id="57" dur="250" fill="hold"/>
                                        <p:tgtEl>
                                          <p:spTgt spid="22"/>
                                        </p:tgtEl>
                                        <p:attrNameLst>
                                          <p:attrName>ppt_h</p:attrName>
                                        </p:attrNameLst>
                                      </p:cBhvr>
                                      <p:tavLst>
                                        <p:tav tm="0">
                                          <p:val>
                                            <p:fltVal val="0"/>
                                          </p:val>
                                        </p:tav>
                                        <p:tav tm="100000">
                                          <p:val>
                                            <p:strVal val="#ppt_h"/>
                                          </p:val>
                                        </p:tav>
                                      </p:tavLst>
                                    </p:anim>
                                    <p:animEffect transition="in" filter="fade">
                                      <p:cBhvr>
                                        <p:cTn id="58"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1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57A9-BD05-40C0-931A-A39732C6FDA9}"/>
              </a:ext>
            </a:extLst>
          </p:cNvPr>
          <p:cNvSpPr txBox="1">
            <a:spLocks/>
          </p:cNvSpPr>
          <p:nvPr/>
        </p:nvSpPr>
        <p:spPr>
          <a:xfrm>
            <a:off x="2162360" y="279530"/>
            <a:ext cx="7400740" cy="542925"/>
          </a:xfrm>
          <a:prstGeom prst="rect">
            <a:avLst/>
          </a:prstGeom>
          <a:noFill/>
          <a:ln w="9525">
            <a:noFill/>
          </a:ln>
        </p:spPr>
        <p:txBody>
          <a:bodyPr anchor="ctr" anchorCtr="0"/>
          <a:lst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Times New Roman" panose="02020603050405020304" pitchFamily="18" charset="0"/>
                <a:ea typeface="SimSun"/>
                <a:cs typeface="Times New Roman" panose="02020603050405020304" pitchFamily="18" charset="0"/>
              </a:rPr>
              <a:t>TÌM HIỂU SỰ ĐA DẠNG CỦA NẤM</a:t>
            </a:r>
            <a:endParaRPr kumimoji="0"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endParaRPr>
          </a:p>
        </p:txBody>
      </p:sp>
      <p:pic>
        <p:nvPicPr>
          <p:cNvPr id="3" name="Picture 10" descr="Nấm Rơm - Món ăn thông dụng giàu giá trị dinh dưỡng - Nấm Xanh">
            <a:extLst>
              <a:ext uri="{FF2B5EF4-FFF2-40B4-BE49-F238E27FC236}">
                <a16:creationId xmlns:a16="http://schemas.microsoft.com/office/drawing/2014/main" id="{1C9D6091-8EC4-4AF9-9E16-E19F6B2B2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92" y="1177789"/>
            <a:ext cx="3415647" cy="4502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le 6">
            <a:extLst>
              <a:ext uri="{FF2B5EF4-FFF2-40B4-BE49-F238E27FC236}">
                <a16:creationId xmlns:a16="http://schemas.microsoft.com/office/drawing/2014/main" id="{D427AC83-E960-46A5-A622-389DDA2C65BB}"/>
              </a:ext>
            </a:extLst>
          </p:cNvPr>
          <p:cNvSpPr/>
          <p:nvPr/>
        </p:nvSpPr>
        <p:spPr>
          <a:xfrm>
            <a:off x="162387" y="5734321"/>
            <a:ext cx="3100993" cy="1046755"/>
          </a:xfrm>
          <a:prstGeom prst="roundRect">
            <a:avLst>
              <a:gd name="adj" fmla="val 50000"/>
            </a:avLst>
          </a:prstGeom>
          <a:solidFill>
            <a:srgbClr val="333399"/>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vi-VN" sz="2000" b="0" i="1" u="none" strike="noStrike" kern="0" cap="none" spc="0" normalizeH="0" baseline="0" noProof="0" dirty="0">
                <a:ln>
                  <a:noFill/>
                </a:ln>
                <a:solidFill>
                  <a:srgbClr val="FFFF00"/>
                </a:solidFill>
                <a:effectLst/>
                <a:uLnTx/>
                <a:uFillTx/>
                <a:latin typeface="Times New Roman" panose="02020603050405020304" pitchFamily="18" charset="0"/>
                <a:ea typeface="SimSun"/>
                <a:cs typeface="Times New Roman" panose="02020603050405020304" pitchFamily="18" charset="0"/>
              </a:rPr>
              <a:t>Một số đại diện nấm đảm</a:t>
            </a:r>
          </a:p>
        </p:txBody>
      </p:sp>
      <p:pic>
        <p:nvPicPr>
          <p:cNvPr id="5" name="Picture 4" descr="Nấm hương tươi - SUMO Nhật Việt - Hotline: 0962 567 869">
            <a:extLst>
              <a:ext uri="{FF2B5EF4-FFF2-40B4-BE49-F238E27FC236}">
                <a16:creationId xmlns:a16="http://schemas.microsoft.com/office/drawing/2014/main" id="{ECB56A98-C267-48C2-9388-A03D0A0325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26" t="5172" r="16282" b="12078"/>
          <a:stretch>
            <a:fillRect/>
          </a:stretch>
        </p:blipFill>
        <p:spPr bwMode="auto">
          <a:xfrm>
            <a:off x="3685187" y="876696"/>
            <a:ext cx="2646189" cy="193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Nấm sò nâu 500g - hn.check.net.vn">
            <a:extLst>
              <a:ext uri="{FF2B5EF4-FFF2-40B4-BE49-F238E27FC236}">
                <a16:creationId xmlns:a16="http://schemas.microsoft.com/office/drawing/2014/main" id="{4513EABA-C9D0-422D-837E-D754431278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791" y="838075"/>
            <a:ext cx="2646189" cy="1977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C7FCCC5-1EF8-4C79-B926-DC22DB876A27}"/>
              </a:ext>
            </a:extLst>
          </p:cNvPr>
          <p:cNvPicPr>
            <a:picLocks noChangeAspect="1"/>
          </p:cNvPicPr>
          <p:nvPr/>
        </p:nvPicPr>
        <p:blipFill>
          <a:blip r:embed="rId5"/>
          <a:stretch>
            <a:fillRect/>
          </a:stretch>
        </p:blipFill>
        <p:spPr>
          <a:xfrm>
            <a:off x="3739521" y="3503933"/>
            <a:ext cx="2366464" cy="2407211"/>
          </a:xfrm>
          <a:prstGeom prst="rect">
            <a:avLst/>
          </a:prstGeom>
          <a:ln>
            <a:noFill/>
          </a:ln>
          <a:effectLst>
            <a:outerShdw blurRad="292100" dist="139700" dir="2700000" algn="tl" rotWithShape="0">
              <a:srgbClr val="333333">
                <a:alpha val="65000"/>
              </a:srgbClr>
            </a:outerShdw>
          </a:effectLst>
        </p:spPr>
      </p:pic>
      <p:pic>
        <p:nvPicPr>
          <p:cNvPr id="8" name="Picture 6" descr="Mộc nhĩ, Nấm mèo: Cách dùng sai gây hại khôn lường">
            <a:extLst>
              <a:ext uri="{FF2B5EF4-FFF2-40B4-BE49-F238E27FC236}">
                <a16:creationId xmlns:a16="http://schemas.microsoft.com/office/drawing/2014/main" id="{CFD8C175-74F9-4200-80BC-32FBABE3FA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2167" y="3523691"/>
            <a:ext cx="2855632" cy="2407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Ngắm nghía loài &amp;quot;nấm thần chết&amp;quot; ở Việt Nam - KhoaHoc.tv">
            <a:extLst>
              <a:ext uri="{FF2B5EF4-FFF2-40B4-BE49-F238E27FC236}">
                <a16:creationId xmlns:a16="http://schemas.microsoft.com/office/drawing/2014/main" id="{BBF59986-59C1-40D0-A7A1-D6D79803F8E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190" r="16669"/>
          <a:stretch>
            <a:fillRect/>
          </a:stretch>
        </p:blipFill>
        <p:spPr bwMode="auto">
          <a:xfrm>
            <a:off x="9173981" y="1721468"/>
            <a:ext cx="2855632" cy="2761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C2EA0D3-72CB-4876-9680-EEA8B06A2580}"/>
              </a:ext>
            </a:extLst>
          </p:cNvPr>
          <p:cNvSpPr txBox="1"/>
          <p:nvPr/>
        </p:nvSpPr>
        <p:spPr>
          <a:xfrm>
            <a:off x="3803543" y="3063874"/>
            <a:ext cx="1680550"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hương</a:t>
            </a:r>
          </a:p>
        </p:txBody>
      </p:sp>
      <p:sp>
        <p:nvSpPr>
          <p:cNvPr id="11" name="TextBox 10">
            <a:extLst>
              <a:ext uri="{FF2B5EF4-FFF2-40B4-BE49-F238E27FC236}">
                <a16:creationId xmlns:a16="http://schemas.microsoft.com/office/drawing/2014/main" id="{1809BBA3-CB95-4E81-AC29-E4BBBF2EDAFB}"/>
              </a:ext>
            </a:extLst>
          </p:cNvPr>
          <p:cNvSpPr txBox="1"/>
          <p:nvPr/>
        </p:nvSpPr>
        <p:spPr>
          <a:xfrm>
            <a:off x="6453809" y="3042268"/>
            <a:ext cx="1680550" cy="461665"/>
          </a:xfrm>
          <a:prstGeom prst="rect">
            <a:avLst/>
          </a:prstGeom>
          <a:noFill/>
        </p:spPr>
        <p:txBody>
          <a:bodyPr wrap="square" rtlCol="0">
            <a:spAutoFit/>
          </a:bodyPr>
          <a:lstStyle/>
          <a:p>
            <a:pPr algn="ctr" defTabSz="685800" eaLnBrk="0" fontAlgn="base" hangingPunct="0">
              <a:spcBef>
                <a:spcPct val="0"/>
              </a:spcBef>
              <a:spcAft>
                <a:spcPct val="0"/>
              </a:spcAft>
            </a:pPr>
            <a:r>
              <a:rPr lang="vi-VN" sz="2400" dirty="0">
                <a:latin typeface="+mj-lt"/>
                <a:ea typeface="华康少女文字W5(P)" pitchFamily="82" charset="-122"/>
              </a:rPr>
              <a:t>Nấm sò</a:t>
            </a:r>
          </a:p>
        </p:txBody>
      </p:sp>
      <p:sp>
        <p:nvSpPr>
          <p:cNvPr id="12" name="TextBox 11">
            <a:extLst>
              <a:ext uri="{FF2B5EF4-FFF2-40B4-BE49-F238E27FC236}">
                <a16:creationId xmlns:a16="http://schemas.microsoft.com/office/drawing/2014/main" id="{2111BB53-C507-4C2F-A27A-3028052B8DDC}"/>
              </a:ext>
            </a:extLst>
          </p:cNvPr>
          <p:cNvSpPr txBox="1"/>
          <p:nvPr/>
        </p:nvSpPr>
        <p:spPr>
          <a:xfrm>
            <a:off x="9889886" y="4818550"/>
            <a:ext cx="2210923" cy="707886"/>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độc tán </a:t>
            </a:r>
            <a:r>
              <a:rPr lang="en-US" sz="2000" dirty="0" err="1">
                <a:solidFill>
                  <a:srgbClr val="000000"/>
                </a:solidFill>
                <a:latin typeface="Times New Roman" panose="02020603050405020304" pitchFamily="18" charset="0"/>
                <a:ea typeface="华康少女文字W5(P)" pitchFamily="82" charset="-122"/>
                <a:cs typeface="Times New Roman" panose="02020603050405020304" pitchFamily="18" charset="0"/>
              </a:rPr>
              <a:t>trắng</a:t>
            </a:r>
            <a:r>
              <a:rPr lang="vi-VN" sz="2000" dirty="0">
                <a:solidFill>
                  <a:srgbClr val="FFFFFF"/>
                </a:solidFill>
                <a:ea typeface="华康少女文字W5(P)" pitchFamily="82" charset="-122"/>
              </a:rPr>
              <a:t>trắng</a:t>
            </a:r>
          </a:p>
        </p:txBody>
      </p:sp>
      <p:sp>
        <p:nvSpPr>
          <p:cNvPr id="13" name="TextBox 12">
            <a:extLst>
              <a:ext uri="{FF2B5EF4-FFF2-40B4-BE49-F238E27FC236}">
                <a16:creationId xmlns:a16="http://schemas.microsoft.com/office/drawing/2014/main" id="{02D18040-5CE9-45D0-8178-65A413927073}"/>
              </a:ext>
            </a:extLst>
          </p:cNvPr>
          <p:cNvSpPr txBox="1"/>
          <p:nvPr/>
        </p:nvSpPr>
        <p:spPr>
          <a:xfrm>
            <a:off x="4615490" y="6150134"/>
            <a:ext cx="1484644" cy="40011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độc</a:t>
            </a:r>
            <a:r>
              <a:rPr lang="vi-VN" sz="2000" dirty="0">
                <a:solidFill>
                  <a:srgbClr val="000000"/>
                </a:solidFill>
                <a:ea typeface="华康少女文字W5(P)" pitchFamily="82" charset="-122"/>
              </a:rPr>
              <a:t> </a:t>
            </a:r>
            <a:r>
              <a:rPr lang="vi-VN" sz="2000" dirty="0">
                <a:solidFill>
                  <a:srgbClr val="FFFFFF"/>
                </a:solidFill>
                <a:ea typeface="华康少女文字W5(P)" pitchFamily="82" charset="-122"/>
              </a:rPr>
              <a:t>đỏ</a:t>
            </a:r>
          </a:p>
        </p:txBody>
      </p:sp>
      <p:sp>
        <p:nvSpPr>
          <p:cNvPr id="14" name="TextBox 13">
            <a:extLst>
              <a:ext uri="{FF2B5EF4-FFF2-40B4-BE49-F238E27FC236}">
                <a16:creationId xmlns:a16="http://schemas.microsoft.com/office/drawing/2014/main" id="{3F7B6F01-C7FC-4E79-8B35-B5FE3494E5BB}"/>
              </a:ext>
            </a:extLst>
          </p:cNvPr>
          <p:cNvSpPr txBox="1"/>
          <p:nvPr/>
        </p:nvSpPr>
        <p:spPr>
          <a:xfrm>
            <a:off x="6914884" y="6091864"/>
            <a:ext cx="1855243"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mộc nhĩ</a:t>
            </a:r>
          </a:p>
        </p:txBody>
      </p:sp>
    </p:spTree>
    <p:extLst>
      <p:ext uri="{BB962C8B-B14F-4D97-AF65-F5344CB8AC3E}">
        <p14:creationId xmlns:p14="http://schemas.microsoft.com/office/powerpoint/2010/main" val="11586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6D9F18-29F2-40C0-BB8F-81FD1B375A5A}"/>
              </a:ext>
            </a:extLst>
          </p:cNvPr>
          <p:cNvSpPr txBox="1"/>
          <p:nvPr/>
        </p:nvSpPr>
        <p:spPr bwMode="auto">
          <a:xfrm>
            <a:off x="2862580" y="361950"/>
            <a:ext cx="7493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defTabSz="685800" rtl="0" eaLnBrk="0" fontAlgn="base" hangingPunct="0">
              <a:lnSpc>
                <a:spcPct val="90000"/>
              </a:lnSpc>
              <a:spcBef>
                <a:spcPct val="0"/>
              </a:spcBef>
              <a:spcAft>
                <a:spcPct val="0"/>
              </a:spcAft>
              <a:defRPr sz="3300" kern="1200">
                <a:solidFill>
                  <a:schemeClr val="tx1"/>
                </a:solidFill>
                <a:latin typeface="Arial" panose="020B0604020202020204" pitchFamily="34" charset="0"/>
                <a:ea typeface="Arial Unicode MS" panose="020B0604020202020204" pitchFamily="34" charset="-122"/>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2pPr>
            <a:lvl3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3pPr>
            <a:lvl4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4pPr>
            <a:lvl5pPr algn="l" defTabSz="685800" rtl="0" eaLnBrk="0" fontAlgn="base" hangingPunct="0">
              <a:lnSpc>
                <a:spcPct val="90000"/>
              </a:lnSpc>
              <a:spcBef>
                <a:spcPct val="0"/>
              </a:spcBef>
              <a:spcAft>
                <a:spcPct val="0"/>
              </a:spcAft>
              <a:defRPr sz="3300">
                <a:solidFill>
                  <a:schemeClr val="tx1"/>
                </a:solidFill>
                <a:latin typeface="Nexa Light" pitchFamily="50" charset="0"/>
                <a:ea typeface="Arial Unicode MS" panose="020B0604020202020204" pitchFamily="34" charset="-128"/>
                <a:cs typeface="Arial Unicode MS" panose="020B0604020202020204" pitchFamily="34" charset="-128"/>
              </a:defRPr>
            </a:lvl5pPr>
            <a:lvl6pPr marL="4572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6pPr>
            <a:lvl7pPr marL="9144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7pPr>
            <a:lvl8pPr marL="13716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8pPr>
            <a:lvl9pPr marL="1828800" algn="l" defTabSz="685800" rtl="0" fontAlgn="base">
              <a:lnSpc>
                <a:spcPct val="90000"/>
              </a:lnSpc>
              <a:spcBef>
                <a:spcPct val="0"/>
              </a:spcBef>
              <a:spcAft>
                <a:spcPct val="0"/>
              </a:spcAft>
              <a:defRPr sz="3300">
                <a:solidFill>
                  <a:schemeClr val="tx1"/>
                </a:solidFill>
                <a:latin typeface="Nexa Light" pitchFamily="50" charset="0"/>
                <a:ea typeface="华康少女文字W5(P)" pitchFamily="82" charset="-122"/>
              </a:defRPr>
            </a:lvl9pPr>
          </a:lstStyle>
          <a:p>
            <a:r>
              <a:rPr lang="en-US" sz="3000" b="1">
                <a:solidFill>
                  <a:srgbClr val="000000"/>
                </a:solidFill>
                <a:latin typeface="Times New Roman" panose="02020603050405020304" pitchFamily="18" charset="0"/>
                <a:cs typeface="Times New Roman" panose="02020603050405020304" pitchFamily="18" charset="0"/>
              </a:rPr>
              <a:t>TÌM HIỂU SỰ ĐA DẠNG CỦA NẤM</a:t>
            </a:r>
            <a:endParaRPr lang="en-US" sz="3000" b="1"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64EE0E4-AA7B-4930-95E1-11958BB3B0AB}"/>
              </a:ext>
            </a:extLst>
          </p:cNvPr>
          <p:cNvPicPr>
            <a:picLocks noChangeAspect="1"/>
          </p:cNvPicPr>
          <p:nvPr/>
        </p:nvPicPr>
        <p:blipFill>
          <a:blip r:embed="rId2"/>
          <a:stretch>
            <a:fillRect/>
          </a:stretch>
        </p:blipFill>
        <p:spPr>
          <a:xfrm>
            <a:off x="274426" y="999901"/>
            <a:ext cx="2697373" cy="4727799"/>
          </a:xfrm>
          <a:prstGeom prst="rect">
            <a:avLst/>
          </a:prstGeom>
          <a:ln>
            <a:noFill/>
          </a:ln>
          <a:effectLst>
            <a:outerShdw blurRad="292100" dist="139700" dir="2700000" algn="tl" rotWithShape="0">
              <a:srgbClr val="333333">
                <a:alpha val="65000"/>
              </a:srgbClr>
            </a:outerShdw>
          </a:effectLst>
        </p:spPr>
      </p:pic>
      <p:sp>
        <p:nvSpPr>
          <p:cNvPr id="6" name="Rounded Rectangle 6">
            <a:extLst>
              <a:ext uri="{FF2B5EF4-FFF2-40B4-BE49-F238E27FC236}">
                <a16:creationId xmlns:a16="http://schemas.microsoft.com/office/drawing/2014/main" id="{5D2EE6A5-98B4-4BC4-A4FD-51D1ACE77033}"/>
              </a:ext>
            </a:extLst>
          </p:cNvPr>
          <p:cNvSpPr/>
          <p:nvPr/>
        </p:nvSpPr>
        <p:spPr>
          <a:xfrm>
            <a:off x="162388" y="5778500"/>
            <a:ext cx="3076112" cy="863600"/>
          </a:xfrm>
          <a:prstGeom prst="roundRect">
            <a:avLst>
              <a:gd name="adj" fmla="val 50000"/>
            </a:avLst>
          </a:prstGeom>
          <a:solidFill>
            <a:srgbClr val="333399"/>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685800" eaLnBrk="0" fontAlgn="base" latinLnBrk="0" hangingPunct="0">
              <a:lnSpc>
                <a:spcPct val="100000"/>
              </a:lnSpc>
              <a:spcBef>
                <a:spcPct val="0"/>
              </a:spcBef>
              <a:spcAft>
                <a:spcPct val="0"/>
              </a:spcAft>
              <a:buClrTx/>
              <a:buSzTx/>
              <a:buFontTx/>
              <a:buNone/>
              <a:tabLst/>
              <a:defRPr/>
            </a:pPr>
            <a:r>
              <a:rPr kumimoji="0" lang="vi-VN" sz="2000" b="0" i="1" u="none" strike="noStrike" kern="0" cap="none" spc="0" normalizeH="0" baseline="0" noProof="0" dirty="0">
                <a:ln>
                  <a:noFill/>
                </a:ln>
                <a:solidFill>
                  <a:srgbClr val="FFFF00"/>
                </a:solidFill>
                <a:effectLst/>
                <a:uLnTx/>
                <a:uFillTx/>
                <a:latin typeface="Times New Roman" panose="02020603050405020304" pitchFamily="18" charset="0"/>
                <a:ea typeface="SimSun"/>
                <a:cs typeface="Times New Roman" panose="02020603050405020304" pitchFamily="18" charset="0"/>
              </a:rPr>
              <a:t>Một số đại diện </a:t>
            </a:r>
            <a:r>
              <a:rPr kumimoji="0" lang="vi-VN" sz="2000" b="0" i="1" u="none" strike="noStrike" kern="0" cap="none" spc="0" normalizeH="0" baseline="0" noProof="0" dirty="0" err="1">
                <a:ln>
                  <a:noFill/>
                </a:ln>
                <a:solidFill>
                  <a:srgbClr val="FFFF00"/>
                </a:solidFill>
                <a:effectLst/>
                <a:uLnTx/>
                <a:uFillTx/>
                <a:latin typeface="Times New Roman" panose="02020603050405020304" pitchFamily="18" charset="0"/>
                <a:ea typeface="SimSun"/>
                <a:cs typeface="Times New Roman" panose="02020603050405020304" pitchFamily="18" charset="0"/>
              </a:rPr>
              <a:t>nấm</a:t>
            </a:r>
            <a:r>
              <a:rPr kumimoji="0" lang="vi-VN" sz="2000" b="0" i="1" u="none" strike="noStrike" kern="0" cap="none" spc="0" normalizeH="0" baseline="0" noProof="0" dirty="0">
                <a:ln>
                  <a:noFill/>
                </a:ln>
                <a:solidFill>
                  <a:srgbClr val="FFFF00"/>
                </a:solidFill>
                <a:effectLst/>
                <a:uLnTx/>
                <a:uFillTx/>
                <a:latin typeface="Times New Roman" panose="02020603050405020304" pitchFamily="18" charset="0"/>
                <a:ea typeface="SimSun"/>
                <a:cs typeface="Times New Roman" panose="02020603050405020304" pitchFamily="18" charset="0"/>
              </a:rPr>
              <a:t> </a:t>
            </a:r>
            <a:r>
              <a:rPr kumimoji="0" lang="en-US" sz="2000" b="0" i="1" u="none" strike="noStrike" kern="0" cap="none" spc="0" normalizeH="0" baseline="0" noProof="0" dirty="0" err="1">
                <a:ln>
                  <a:noFill/>
                </a:ln>
                <a:solidFill>
                  <a:srgbClr val="FFFF00"/>
                </a:solidFill>
                <a:effectLst/>
                <a:uLnTx/>
                <a:uFillTx/>
                <a:latin typeface="Times New Roman" panose="02020603050405020304" pitchFamily="18" charset="0"/>
                <a:ea typeface="SimSun"/>
                <a:cs typeface="Times New Roman" panose="02020603050405020304" pitchFamily="18" charset="0"/>
              </a:rPr>
              <a:t>túi</a:t>
            </a:r>
            <a:endParaRPr kumimoji="0" lang="vi-VN" sz="2000" b="0" i="1" u="none" strike="noStrike" kern="0" cap="none" spc="0" normalizeH="0" baseline="0" noProof="0" dirty="0">
              <a:ln>
                <a:noFill/>
              </a:ln>
              <a:solidFill>
                <a:srgbClr val="FFFF00"/>
              </a:solidFill>
              <a:effectLst/>
              <a:uLnTx/>
              <a:uFillTx/>
              <a:latin typeface="Times New Roman" panose="02020603050405020304" pitchFamily="18" charset="0"/>
              <a:ea typeface="SimSun"/>
              <a:cs typeface="Times New Roman" panose="02020603050405020304" pitchFamily="18" charset="0"/>
            </a:endParaRPr>
          </a:p>
        </p:txBody>
      </p:sp>
      <p:pic>
        <p:nvPicPr>
          <p:cNvPr id="7" name="Picture 2" descr="Nấm men thường được sử dụng có thể gây nhiễm trùng kháng thuốc">
            <a:extLst>
              <a:ext uri="{FF2B5EF4-FFF2-40B4-BE49-F238E27FC236}">
                <a16:creationId xmlns:a16="http://schemas.microsoft.com/office/drawing/2014/main" id="{79CD9200-146F-4CCD-80D2-78E692AE8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10"/>
          <a:stretch>
            <a:fillRect/>
          </a:stretch>
        </p:blipFill>
        <p:spPr bwMode="auto">
          <a:xfrm>
            <a:off x="3298124" y="998870"/>
            <a:ext cx="3119670" cy="2696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NGHIÊN CỨU SỰ MỌC VÀ HÌNH THÀNH QUẢ THỂ NẤM CỐC LỚN CLITOCYBE MAXIMA  (GARTN. EX MEY.:FR) QUÉL">
            <a:extLst>
              <a:ext uri="{FF2B5EF4-FFF2-40B4-BE49-F238E27FC236}">
                <a16:creationId xmlns:a16="http://schemas.microsoft.com/office/drawing/2014/main" id="{826B4064-F570-4C53-AFBE-198599EAA0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459"/>
          <a:stretch>
            <a:fillRect/>
          </a:stretch>
        </p:blipFill>
        <p:spPr bwMode="auto">
          <a:xfrm>
            <a:off x="6553200" y="998870"/>
            <a:ext cx="2984264" cy="2696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6" descr="Đông Trùng Hạ Thảo Sinh Khối | Nấm Đông Trùng Hạ Thảo">
            <a:extLst>
              <a:ext uri="{FF2B5EF4-FFF2-40B4-BE49-F238E27FC236}">
                <a16:creationId xmlns:a16="http://schemas.microsoft.com/office/drawing/2014/main" id="{E7330D33-AB42-4086-BD25-E8076412415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19" t="14649" r="8712" b="13493"/>
          <a:stretch>
            <a:fillRect/>
          </a:stretch>
        </p:blipFill>
        <p:spPr bwMode="auto">
          <a:xfrm>
            <a:off x="9537464" y="1778000"/>
            <a:ext cx="2502136" cy="2933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8" descr="Thực phẩm nấm mốc: Chớ nên “tiếc của” - Hànộimới">
            <a:extLst>
              <a:ext uri="{FF2B5EF4-FFF2-40B4-BE49-F238E27FC236}">
                <a16:creationId xmlns:a16="http://schemas.microsoft.com/office/drawing/2014/main" id="{70ABF1CA-4A7D-4C68-8A5B-B81C06DAC1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8599" y="4381500"/>
            <a:ext cx="3307901" cy="186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D8EE112-8B59-44A7-BBEE-E8D65925790E}"/>
              </a:ext>
            </a:extLst>
          </p:cNvPr>
          <p:cNvSpPr txBox="1"/>
          <p:nvPr/>
        </p:nvSpPr>
        <p:spPr>
          <a:xfrm>
            <a:off x="3727688" y="3925917"/>
            <a:ext cx="1484644"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men</a:t>
            </a:r>
          </a:p>
        </p:txBody>
      </p:sp>
      <p:sp>
        <p:nvSpPr>
          <p:cNvPr id="12" name="TextBox 11">
            <a:extLst>
              <a:ext uri="{FF2B5EF4-FFF2-40B4-BE49-F238E27FC236}">
                <a16:creationId xmlns:a16="http://schemas.microsoft.com/office/drawing/2014/main" id="{8B18FAD3-9FE3-4A92-9EDC-59CBD6ED21A0}"/>
              </a:ext>
            </a:extLst>
          </p:cNvPr>
          <p:cNvSpPr txBox="1"/>
          <p:nvPr/>
        </p:nvSpPr>
        <p:spPr>
          <a:xfrm>
            <a:off x="7037195" y="3917388"/>
            <a:ext cx="1484644"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cốc</a:t>
            </a:r>
          </a:p>
        </p:txBody>
      </p:sp>
      <p:sp>
        <p:nvSpPr>
          <p:cNvPr id="13" name="TextBox 12">
            <a:extLst>
              <a:ext uri="{FF2B5EF4-FFF2-40B4-BE49-F238E27FC236}">
                <a16:creationId xmlns:a16="http://schemas.microsoft.com/office/drawing/2014/main" id="{613EB91E-0F53-4A02-AA64-1C0ABFB641F8}"/>
              </a:ext>
            </a:extLst>
          </p:cNvPr>
          <p:cNvSpPr txBox="1"/>
          <p:nvPr/>
        </p:nvSpPr>
        <p:spPr>
          <a:xfrm>
            <a:off x="9947110" y="5148638"/>
            <a:ext cx="2120203" cy="706755"/>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đông trùng hạ thảo</a:t>
            </a:r>
          </a:p>
        </p:txBody>
      </p:sp>
      <p:sp>
        <p:nvSpPr>
          <p:cNvPr id="14" name="TextBox 13">
            <a:extLst>
              <a:ext uri="{FF2B5EF4-FFF2-40B4-BE49-F238E27FC236}">
                <a16:creationId xmlns:a16="http://schemas.microsoft.com/office/drawing/2014/main" id="{7B681247-4940-4597-BC85-ABB6931172E3}"/>
              </a:ext>
            </a:extLst>
          </p:cNvPr>
          <p:cNvSpPr txBox="1"/>
          <p:nvPr/>
        </p:nvSpPr>
        <p:spPr>
          <a:xfrm>
            <a:off x="6297472" y="6403166"/>
            <a:ext cx="1484644" cy="398780"/>
          </a:xfrm>
          <a:prstGeom prst="rect">
            <a:avLst/>
          </a:prstGeom>
          <a:noFill/>
        </p:spPr>
        <p:txBody>
          <a:bodyPr wrap="square" rtlCol="0">
            <a:spAutoFit/>
          </a:bodyPr>
          <a:lstStyle/>
          <a:p>
            <a:pPr algn="ctr" defTabSz="685800" eaLnBrk="0" fontAlgn="base" hangingPunct="0">
              <a:spcBef>
                <a:spcPct val="0"/>
              </a:spcBef>
              <a:spcAft>
                <a:spcPct val="0"/>
              </a:spcAft>
            </a:pPr>
            <a:r>
              <a:rPr lang="vi-VN" sz="2000" dirty="0">
                <a:solidFill>
                  <a:srgbClr val="000000"/>
                </a:solidFill>
                <a:latin typeface="Times New Roman" panose="02020603050405020304" pitchFamily="18" charset="0"/>
                <a:ea typeface="华康少女文字W5(P)" pitchFamily="82" charset="-122"/>
                <a:cs typeface="Times New Roman" panose="02020603050405020304" pitchFamily="18" charset="0"/>
              </a:rPr>
              <a:t>Nấm mốc</a:t>
            </a:r>
          </a:p>
        </p:txBody>
      </p:sp>
    </p:spTree>
    <p:extLst>
      <p:ext uri="{BB962C8B-B14F-4D97-AF65-F5344CB8AC3E}">
        <p14:creationId xmlns:p14="http://schemas.microsoft.com/office/powerpoint/2010/main" val="420182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9C8C4D-191F-488C-AF46-F0AA4981A18B}"/>
              </a:ext>
            </a:extLst>
          </p:cNvPr>
          <p:cNvSpPr txBox="1"/>
          <p:nvPr/>
        </p:nvSpPr>
        <p:spPr>
          <a:xfrm>
            <a:off x="595366" y="10393"/>
            <a:ext cx="10707634" cy="1156727"/>
          </a:xfrm>
          <a:prstGeom prst="rect">
            <a:avLst/>
          </a:prstGeom>
          <a:noFill/>
        </p:spPr>
        <p:txBody>
          <a:bodyPr wrap="square" rtlCol="0">
            <a:spAutoFit/>
          </a:bodyPr>
          <a:lstStyle/>
          <a:p>
            <a:pPr algn="ctr" defTabSz="685800" eaLnBrk="0" fontAlgn="base" hangingPunct="0">
              <a:lnSpc>
                <a:spcPct val="130000"/>
              </a:lnSpc>
              <a:spcBef>
                <a:spcPct val="0"/>
              </a:spcBef>
              <a:spcAft>
                <a:spcPct val="0"/>
              </a:spcAft>
            </a:pPr>
            <a:r>
              <a:rPr lang="vi-VN" sz="2800" b="1" dirty="0">
                <a:gradFill>
                  <a:gsLst>
                    <a:gs pos="0">
                      <a:srgbClr val="E30000"/>
                    </a:gs>
                    <a:gs pos="100000">
                      <a:srgbClr val="760303"/>
                    </a:gs>
                  </a:gsLst>
                  <a:lin scaled="0"/>
                </a:gradFill>
                <a:latin typeface="Times New Roman" panose="02020603050405020304" pitchFamily="18" charset="0"/>
                <a:ea typeface="华康少女文字W5(P)" pitchFamily="82" charset="-122"/>
                <a:cs typeface="Times New Roman" panose="02020603050405020304" pitchFamily="18" charset="0"/>
              </a:rPr>
              <a:t>THẢO LUẬN NHÓM</a:t>
            </a:r>
          </a:p>
          <a:p>
            <a:pPr algn="ctr" defTabSz="685800" eaLnBrk="0" fontAlgn="base" hangingPunct="0">
              <a:lnSpc>
                <a:spcPct val="130000"/>
              </a:lnSpc>
              <a:spcBef>
                <a:spcPct val="0"/>
              </a:spcBef>
              <a:spcAft>
                <a:spcPct val="0"/>
              </a:spcAft>
            </a:pPr>
            <a:r>
              <a:rPr lang="vi-VN" sz="2800" dirty="0">
                <a:gradFill>
                  <a:gsLst>
                    <a:gs pos="0">
                      <a:srgbClr val="E30000"/>
                    </a:gs>
                    <a:gs pos="100000">
                      <a:srgbClr val="760303"/>
                    </a:gs>
                  </a:gsLst>
                  <a:lin scaled="0"/>
                </a:gradFill>
                <a:latin typeface="Times New Roman" panose="02020603050405020304" pitchFamily="18" charset="0"/>
                <a:ea typeface="华康少女文字W5(P)" pitchFamily="82" charset="-122"/>
                <a:cs typeface="Times New Roman" panose="02020603050405020304" pitchFamily="18" charset="0"/>
              </a:rPr>
              <a:t>Hoàn thành phiếu học tập dưới đây</a:t>
            </a:r>
            <a:r>
              <a:rPr lang="vi-VN" sz="2800" dirty="0">
                <a:solidFill>
                  <a:srgbClr val="000000"/>
                </a:solidFill>
                <a:latin typeface="Times New Roman" panose="02020603050405020304" pitchFamily="18" charset="0"/>
                <a:ea typeface="华康少女文字W5(P)" pitchFamily="82" charset="-122"/>
                <a:cs typeface="Times New Roman" panose="02020603050405020304" pitchFamily="18" charset="0"/>
              </a:rPr>
              <a:t>:</a:t>
            </a:r>
          </a:p>
        </p:txBody>
      </p:sp>
      <p:graphicFrame>
        <p:nvGraphicFramePr>
          <p:cNvPr id="5" name="Table 4">
            <a:extLst>
              <a:ext uri="{FF2B5EF4-FFF2-40B4-BE49-F238E27FC236}">
                <a16:creationId xmlns:a16="http://schemas.microsoft.com/office/drawing/2014/main" id="{780BB90C-86BC-46BD-A413-F239A1E7262D}"/>
              </a:ext>
            </a:extLst>
          </p:cNvPr>
          <p:cNvGraphicFramePr>
            <a:graphicFrameLocks noGrp="1"/>
          </p:cNvGraphicFramePr>
          <p:nvPr>
            <p:extLst>
              <p:ext uri="{D42A27DB-BD31-4B8C-83A1-F6EECF244321}">
                <p14:modId xmlns:p14="http://schemas.microsoft.com/office/powerpoint/2010/main" val="30100127"/>
              </p:ext>
            </p:extLst>
          </p:nvPr>
        </p:nvGraphicFramePr>
        <p:xfrm>
          <a:off x="228600" y="1129552"/>
          <a:ext cx="11811000" cy="5508896"/>
        </p:xfrm>
        <a:graphic>
          <a:graphicData uri="http://schemas.openxmlformats.org/drawingml/2006/table">
            <a:tbl>
              <a:tblPr firstRow="1" bandRow="1"/>
              <a:tblGrid>
                <a:gridCol w="5384268">
                  <a:extLst>
                    <a:ext uri="{9D8B030D-6E8A-4147-A177-3AD203B41FA5}">
                      <a16:colId xmlns:a16="http://schemas.microsoft.com/office/drawing/2014/main" val="20000"/>
                    </a:ext>
                  </a:extLst>
                </a:gridCol>
                <a:gridCol w="3213537">
                  <a:extLst>
                    <a:ext uri="{9D8B030D-6E8A-4147-A177-3AD203B41FA5}">
                      <a16:colId xmlns:a16="http://schemas.microsoft.com/office/drawing/2014/main" val="20001"/>
                    </a:ext>
                  </a:extLst>
                </a:gridCol>
                <a:gridCol w="3213195">
                  <a:extLst>
                    <a:ext uri="{9D8B030D-6E8A-4147-A177-3AD203B41FA5}">
                      <a16:colId xmlns:a16="http://schemas.microsoft.com/office/drawing/2014/main" val="20002"/>
                    </a:ext>
                  </a:extLst>
                </a:gridCol>
              </a:tblGrid>
              <a:tr h="1642671">
                <a:tc gridSpan="3">
                  <a:txBody>
                    <a:bodyPr/>
                    <a:lstStyle>
                      <a:lvl1pPr marL="0" algn="l" defTabSz="914400" rtl="0" eaLnBrk="1" latinLnBrk="0" hangingPunct="1">
                        <a:defRPr sz="1800" b="1" kern="1200">
                          <a:solidFill>
                            <a:schemeClr val="lt1"/>
                          </a:solidFill>
                          <a:latin typeface="Arial"/>
                          <a:ea typeface="SimSun"/>
                        </a:defRPr>
                      </a:lvl1pPr>
                      <a:lvl2pPr marL="457200" algn="l" defTabSz="914400" rtl="0" eaLnBrk="1" latinLnBrk="0" hangingPunct="1">
                        <a:defRPr sz="1800" b="1" kern="1200">
                          <a:solidFill>
                            <a:schemeClr val="lt1"/>
                          </a:solidFill>
                          <a:latin typeface="Arial"/>
                          <a:ea typeface="SimSun"/>
                        </a:defRPr>
                      </a:lvl2pPr>
                      <a:lvl3pPr marL="914400" algn="l" defTabSz="914400" rtl="0" eaLnBrk="1" latinLnBrk="0" hangingPunct="1">
                        <a:defRPr sz="1800" b="1" kern="1200">
                          <a:solidFill>
                            <a:schemeClr val="lt1"/>
                          </a:solidFill>
                          <a:latin typeface="Arial"/>
                          <a:ea typeface="SimSun"/>
                        </a:defRPr>
                      </a:lvl3pPr>
                      <a:lvl4pPr marL="1371600" algn="l" defTabSz="914400" rtl="0" eaLnBrk="1" latinLnBrk="0" hangingPunct="1">
                        <a:defRPr sz="1800" b="1" kern="1200">
                          <a:solidFill>
                            <a:schemeClr val="lt1"/>
                          </a:solidFill>
                          <a:latin typeface="Arial"/>
                          <a:ea typeface="SimSun"/>
                        </a:defRPr>
                      </a:lvl4pPr>
                      <a:lvl5pPr marL="1828800" algn="l" defTabSz="914400" rtl="0" eaLnBrk="1" latinLnBrk="0" hangingPunct="1">
                        <a:defRPr sz="1800" b="1" kern="1200">
                          <a:solidFill>
                            <a:schemeClr val="lt1"/>
                          </a:solidFill>
                          <a:latin typeface="Arial"/>
                          <a:ea typeface="SimSun"/>
                        </a:defRPr>
                      </a:lvl5pPr>
                      <a:lvl6pPr marL="2286000" algn="l" defTabSz="914400" rtl="0" eaLnBrk="1" latinLnBrk="0" hangingPunct="1">
                        <a:defRPr sz="1800" b="1" kern="1200">
                          <a:solidFill>
                            <a:schemeClr val="lt1"/>
                          </a:solidFill>
                          <a:latin typeface="Arial"/>
                          <a:ea typeface="SimSun"/>
                        </a:defRPr>
                      </a:lvl6pPr>
                      <a:lvl7pPr marL="2743200" algn="l" defTabSz="914400" rtl="0" eaLnBrk="1" latinLnBrk="0" hangingPunct="1">
                        <a:defRPr sz="1800" b="1" kern="1200">
                          <a:solidFill>
                            <a:schemeClr val="lt1"/>
                          </a:solidFill>
                          <a:latin typeface="Arial"/>
                          <a:ea typeface="SimSun"/>
                        </a:defRPr>
                      </a:lvl7pPr>
                      <a:lvl8pPr marL="3200400" algn="l" defTabSz="914400" rtl="0" eaLnBrk="1" latinLnBrk="0" hangingPunct="1">
                        <a:defRPr sz="1800" b="1" kern="1200">
                          <a:solidFill>
                            <a:schemeClr val="lt1"/>
                          </a:solidFill>
                          <a:latin typeface="Arial"/>
                          <a:ea typeface="SimSun"/>
                        </a:defRPr>
                      </a:lvl8pPr>
                      <a:lvl9pPr marL="3657600" algn="l" defTabSz="914400" rtl="0" eaLnBrk="1" latinLnBrk="0" hangingPunct="1">
                        <a:defRPr sz="1800" b="1" kern="1200">
                          <a:solidFill>
                            <a:schemeClr val="lt1"/>
                          </a:solidFill>
                          <a:latin typeface="Arial"/>
                          <a:ea typeface="SimSun"/>
                        </a:defRPr>
                      </a:lvl9pPr>
                    </a:lstStyle>
                    <a:p>
                      <a:pPr algn="ctr">
                        <a:lnSpc>
                          <a:spcPct val="130000"/>
                        </a:lnSpc>
                      </a:pPr>
                      <a:r>
                        <a:rPr lang="en-US" sz="2800" noProof="0" dirty="0">
                          <a:solidFill>
                            <a:schemeClr val="accent2"/>
                          </a:solidFill>
                          <a:latin typeface="Times New Roman" panose="02020603050405020304" pitchFamily="18" charset="0"/>
                          <a:cs typeface="Times New Roman" panose="02020603050405020304" pitchFamily="18" charset="0"/>
                        </a:rPr>
                        <a:t>PHIẾU</a:t>
                      </a:r>
                      <a:r>
                        <a:rPr lang="en-US" sz="2800" baseline="0" noProof="0" dirty="0">
                          <a:solidFill>
                            <a:schemeClr val="accent2"/>
                          </a:solidFill>
                          <a:latin typeface="Times New Roman" panose="02020603050405020304" pitchFamily="18" charset="0"/>
                          <a:cs typeface="Times New Roman" panose="02020603050405020304" pitchFamily="18" charset="0"/>
                        </a:rPr>
                        <a:t> HỌC TẬP SỐ 1</a:t>
                      </a:r>
                    </a:p>
                    <a:p>
                      <a:pPr algn="ctr">
                        <a:lnSpc>
                          <a:spcPct val="130000"/>
                        </a:lnSpc>
                      </a:pPr>
                      <a:r>
                        <a:rPr lang="vi-VN" sz="1600" baseline="0" noProof="0" dirty="0">
                          <a:solidFill>
                            <a:schemeClr val="accent2"/>
                          </a:solidFill>
                          <a:latin typeface="Times New Roman" panose="02020603050405020304" pitchFamily="18" charset="0"/>
                          <a:cs typeface="Times New Roman" panose="02020603050405020304" pitchFamily="18" charset="0"/>
                        </a:rPr>
                        <a:t>Nhóm:                                                  Lớp:</a:t>
                      </a: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lumMod val="20000"/>
                        <a:lumOff val="8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3777">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2800" noProof="0" dirty="0">
                          <a:latin typeface="Times New Roman" panose="02020603050405020304" pitchFamily="18" charset="0"/>
                          <a:cs typeface="Times New Roman" panose="02020603050405020304" pitchFamily="18" charset="0"/>
                        </a:rPr>
                        <a:t>Câu</a:t>
                      </a:r>
                      <a:r>
                        <a:rPr lang="vi-VN" sz="2800" baseline="0" noProof="0" dirty="0">
                          <a:latin typeface="Times New Roman" panose="02020603050405020304" pitchFamily="18" charset="0"/>
                          <a:cs typeface="Times New Roman" panose="02020603050405020304" pitchFamily="18" charset="0"/>
                        </a:rPr>
                        <a:t> hỏi</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lumMod val="20000"/>
                        <a:lumOff val="80000"/>
                      </a:srgbClr>
                    </a:solidFill>
                  </a:tcPr>
                </a:tc>
                <a:tc grid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2800" noProof="0" dirty="0">
                          <a:latin typeface="Times New Roman" panose="02020603050405020304" pitchFamily="18" charset="0"/>
                          <a:cs typeface="Times New Roman" panose="02020603050405020304" pitchFamily="18" charset="0"/>
                        </a:rPr>
                        <a:t>Trả lời</a:t>
                      </a: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lumMod val="20000"/>
                        <a:lumOff val="80000"/>
                      </a:srgbClr>
                    </a:solidFill>
                  </a:tcPr>
                </a:tc>
                <a:tc hMerge="1">
                  <a:txBody>
                    <a:bodyPr/>
                    <a:lstStyle/>
                    <a:p>
                      <a:endParaRPr lang="en-US"/>
                    </a:p>
                  </a:txBody>
                  <a:tcPr/>
                </a:tc>
                <a:extLst>
                  <a:ext uri="{0D108BD9-81ED-4DB2-BD59-A6C34878D82A}">
                    <a16:rowId xmlns:a16="http://schemas.microsoft.com/office/drawing/2014/main" val="10001"/>
                  </a:ext>
                </a:extLst>
              </a:tr>
              <a:tr h="1246142">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30000"/>
                        </a:lnSpc>
                      </a:pPr>
                      <a:r>
                        <a:rPr lang="en-US" sz="2800" noProof="0" dirty="0">
                          <a:latin typeface="Times New Roman" panose="02020603050405020304" pitchFamily="18" charset="0"/>
                          <a:cs typeface="Times New Roman" panose="02020603050405020304" pitchFamily="18" charset="0"/>
                        </a:rPr>
                        <a:t>1. </a:t>
                      </a:r>
                      <a:r>
                        <a:rPr lang="vi-VN" sz="2800" noProof="0" dirty="0">
                          <a:latin typeface="Times New Roman" panose="02020603050405020304" pitchFamily="18" charset="0"/>
                          <a:cs typeface="Times New Roman" panose="02020603050405020304" pitchFamily="18" charset="0"/>
                        </a:rPr>
                        <a:t>Hãy</a:t>
                      </a:r>
                      <a:r>
                        <a:rPr lang="vi-VN" sz="2800" baseline="0" noProof="0" dirty="0">
                          <a:latin typeface="Times New Roman" panose="02020603050405020304" pitchFamily="18" charset="0"/>
                          <a:cs typeface="Times New Roman" panose="02020603050405020304" pitchFamily="18" charset="0"/>
                        </a:rPr>
                        <a:t> nhận xét về hình dạng của nấm</a:t>
                      </a:r>
                      <a:r>
                        <a:rPr lang="en-US" sz="2800" baseline="0" noProof="0" dirty="0">
                          <a:latin typeface="Times New Roman" panose="02020603050405020304" pitchFamily="18" charset="0"/>
                          <a:cs typeface="Times New Roman" panose="02020603050405020304" pitchFamily="18" charset="0"/>
                        </a:rPr>
                        <a:t>. </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20000"/>
                      </a:srgbClr>
                    </a:solidFill>
                  </a:tcPr>
                </a:tc>
                <a:tc grid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en-US" sz="1800" noProof="0" dirty="0">
                          <a:latin typeface="Times New Roman" panose="02020603050405020304" pitchFamily="18" charset="0"/>
                          <a:cs typeface="Times New Roman" panose="02020603050405020304" pitchFamily="18" charset="0"/>
                        </a:rPr>
                        <a:t>?</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tc hMerge="1">
                  <a:txBody>
                    <a:bodyPr/>
                    <a:lstStyle/>
                    <a:p>
                      <a:endParaRPr lang="en-US"/>
                    </a:p>
                  </a:txBody>
                  <a:tcPr anchor="ctr">
                    <a:solidFill>
                      <a:schemeClr val="accent3">
                        <a:lumMod val="20000"/>
                        <a:lumOff val="80000"/>
                      </a:schemeClr>
                    </a:solidFill>
                  </a:tcPr>
                </a:tc>
                <a:extLst>
                  <a:ext uri="{0D108BD9-81ED-4DB2-BD59-A6C34878D82A}">
                    <a16:rowId xmlns:a16="http://schemas.microsoft.com/office/drawing/2014/main" val="10002"/>
                  </a:ext>
                </a:extLst>
              </a:tr>
              <a:tr h="821336">
                <a:tc rowSpan="2">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just">
                        <a:lnSpc>
                          <a:spcPct val="130000"/>
                        </a:lnSpc>
                      </a:pPr>
                      <a:r>
                        <a:rPr lang="en-US" sz="2800" noProof="0" dirty="0">
                          <a:latin typeface="Times New Roman" panose="02020603050405020304" pitchFamily="18" charset="0"/>
                          <a:cs typeface="Times New Roman" panose="02020603050405020304" pitchFamily="18" charset="0"/>
                        </a:rPr>
                        <a:t>2. </a:t>
                      </a:r>
                      <a:r>
                        <a:rPr lang="vi-VN" sz="2800" noProof="0" dirty="0">
                          <a:latin typeface="Times New Roman" panose="02020603050405020304" pitchFamily="18" charset="0"/>
                          <a:cs typeface="Times New Roman" panose="02020603050405020304" pitchFamily="18" charset="0"/>
                        </a:rPr>
                        <a:t>Hãy</a:t>
                      </a:r>
                      <a:r>
                        <a:rPr lang="vi-VN" sz="2800" baseline="0" noProof="0" dirty="0">
                          <a:latin typeface="Times New Roman" panose="02020603050405020304" pitchFamily="18" charset="0"/>
                          <a:cs typeface="Times New Roman" panose="02020603050405020304" pitchFamily="18" charset="0"/>
                        </a:rPr>
                        <a:t> chỉ ra điểm khác biệt giữa cấu tạo cơ thể </a:t>
                      </a:r>
                      <a:r>
                        <a:rPr lang="vi-VN" sz="2800" baseline="0" noProof="0" dirty="0" err="1">
                          <a:latin typeface="Times New Roman" panose="02020603050405020304" pitchFamily="18" charset="0"/>
                          <a:cs typeface="Times New Roman" panose="02020603050405020304" pitchFamily="18" charset="0"/>
                        </a:rPr>
                        <a:t>nấm</a:t>
                      </a:r>
                      <a:r>
                        <a:rPr lang="vi-VN" sz="2800" baseline="0" noProof="0" dirty="0">
                          <a:latin typeface="Times New Roman" panose="02020603050405020304" pitchFamily="18" charset="0"/>
                          <a:cs typeface="Times New Roman" panose="02020603050405020304" pitchFamily="18" charset="0"/>
                        </a:rPr>
                        <a:t> đ</a:t>
                      </a:r>
                      <a:r>
                        <a:rPr lang="en-US" sz="2800" baseline="0" noProof="0" dirty="0">
                          <a:latin typeface="Times New Roman" panose="02020603050405020304" pitchFamily="18" charset="0"/>
                          <a:cs typeface="Times New Roman" panose="02020603050405020304" pitchFamily="18" charset="0"/>
                        </a:rPr>
                        <a:t>ộ</a:t>
                      </a:r>
                      <a:r>
                        <a:rPr lang="vi-VN" sz="2800" baseline="0" noProof="0" dirty="0">
                          <a:latin typeface="Times New Roman" panose="02020603050405020304" pitchFamily="18" charset="0"/>
                          <a:cs typeface="Times New Roman" panose="02020603050405020304" pitchFamily="18" charset="0"/>
                        </a:rPr>
                        <a:t>c và các loại nấm khác.</a:t>
                      </a:r>
                      <a:endParaRPr lang="vi-VN" sz="2800" noProof="0" dirty="0">
                        <a:latin typeface="Times New Roman" panose="02020603050405020304" pitchFamily="18" charset="0"/>
                        <a:cs typeface="Times New Roman" panose="02020603050405020304" pitchFamily="18" charset="0"/>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4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2800" noProof="0" dirty="0">
                          <a:solidFill>
                            <a:srgbClr val="002060"/>
                          </a:solidFill>
                          <a:latin typeface="Times New Roman" panose="02020603050405020304" pitchFamily="18" charset="0"/>
                          <a:cs typeface="Times New Roman" panose="02020603050405020304" pitchFamily="18" charset="0"/>
                        </a:rPr>
                        <a:t>Nấm thường</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4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vi-VN" sz="2800" noProof="0" dirty="0">
                          <a:solidFill>
                            <a:srgbClr val="002060"/>
                          </a:solidFill>
                          <a:latin typeface="Times New Roman" panose="02020603050405020304" pitchFamily="18" charset="0"/>
                          <a:cs typeface="Times New Roman" panose="02020603050405020304" pitchFamily="18" charset="0"/>
                        </a:rPr>
                        <a:t>Nấm độc</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AEDEF">
                        <a:tint val="40000"/>
                      </a:srgbClr>
                    </a:solidFill>
                  </a:tcPr>
                </a:tc>
                <a:extLst>
                  <a:ext uri="{0D108BD9-81ED-4DB2-BD59-A6C34878D82A}">
                    <a16:rowId xmlns:a16="http://schemas.microsoft.com/office/drawing/2014/main" val="10003"/>
                  </a:ext>
                </a:extLst>
              </a:tr>
              <a:tr h="1014970">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en-US" sz="2800" noProof="0" dirty="0">
                          <a:latin typeface="Times New Roman" panose="02020603050405020304" pitchFamily="18" charset="0"/>
                          <a:cs typeface="Times New Roman" panose="02020603050405020304" pitchFamily="18" charset="0"/>
                        </a:rPr>
                        <a:t>?</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400" rtl="0" eaLnBrk="1" latinLnBrk="0" hangingPunct="1">
                        <a:defRPr sz="1800" kern="1200">
                          <a:solidFill>
                            <a:schemeClr val="dk1"/>
                          </a:solidFill>
                          <a:latin typeface="Arial"/>
                          <a:ea typeface="SimSun"/>
                        </a:defRPr>
                      </a:lvl1pPr>
                      <a:lvl2pPr marL="457200" algn="l" defTabSz="914400" rtl="0" eaLnBrk="1" latinLnBrk="0" hangingPunct="1">
                        <a:defRPr sz="1800" kern="1200">
                          <a:solidFill>
                            <a:schemeClr val="dk1"/>
                          </a:solidFill>
                          <a:latin typeface="Arial"/>
                          <a:ea typeface="SimSun"/>
                        </a:defRPr>
                      </a:lvl2pPr>
                      <a:lvl3pPr marL="914400" algn="l" defTabSz="914400" rtl="0" eaLnBrk="1" latinLnBrk="0" hangingPunct="1">
                        <a:defRPr sz="1800" kern="1200">
                          <a:solidFill>
                            <a:schemeClr val="dk1"/>
                          </a:solidFill>
                          <a:latin typeface="Arial"/>
                          <a:ea typeface="SimSun"/>
                        </a:defRPr>
                      </a:lvl3pPr>
                      <a:lvl4pPr marL="1371600" algn="l" defTabSz="914400" rtl="0" eaLnBrk="1" latinLnBrk="0" hangingPunct="1">
                        <a:defRPr sz="1800" kern="1200">
                          <a:solidFill>
                            <a:schemeClr val="dk1"/>
                          </a:solidFill>
                          <a:latin typeface="Arial"/>
                          <a:ea typeface="SimSun"/>
                        </a:defRPr>
                      </a:lvl4pPr>
                      <a:lvl5pPr marL="1828800" algn="l" defTabSz="914400" rtl="0" eaLnBrk="1" latinLnBrk="0" hangingPunct="1">
                        <a:defRPr sz="1800" kern="1200">
                          <a:solidFill>
                            <a:schemeClr val="dk1"/>
                          </a:solidFill>
                          <a:latin typeface="Arial"/>
                          <a:ea typeface="SimSun"/>
                        </a:defRPr>
                      </a:lvl5pPr>
                      <a:lvl6pPr marL="2286000" algn="l" defTabSz="914400" rtl="0" eaLnBrk="1" latinLnBrk="0" hangingPunct="1">
                        <a:defRPr sz="1800" kern="1200">
                          <a:solidFill>
                            <a:schemeClr val="dk1"/>
                          </a:solidFill>
                          <a:latin typeface="Arial"/>
                          <a:ea typeface="SimSun"/>
                        </a:defRPr>
                      </a:lvl6pPr>
                      <a:lvl7pPr marL="2743200" algn="l" defTabSz="914400" rtl="0" eaLnBrk="1" latinLnBrk="0" hangingPunct="1">
                        <a:defRPr sz="1800" kern="1200">
                          <a:solidFill>
                            <a:schemeClr val="dk1"/>
                          </a:solidFill>
                          <a:latin typeface="Arial"/>
                          <a:ea typeface="SimSun"/>
                        </a:defRPr>
                      </a:lvl7pPr>
                      <a:lvl8pPr marL="3200400" algn="l" defTabSz="914400" rtl="0" eaLnBrk="1" latinLnBrk="0" hangingPunct="1">
                        <a:defRPr sz="1800" kern="1200">
                          <a:solidFill>
                            <a:schemeClr val="dk1"/>
                          </a:solidFill>
                          <a:latin typeface="Arial"/>
                          <a:ea typeface="SimSun"/>
                        </a:defRPr>
                      </a:lvl8pPr>
                      <a:lvl9pPr marL="3657600" algn="l" defTabSz="914400" rtl="0" eaLnBrk="1" latinLnBrk="0" hangingPunct="1">
                        <a:defRPr sz="1800" kern="1200">
                          <a:solidFill>
                            <a:schemeClr val="dk1"/>
                          </a:solidFill>
                          <a:latin typeface="Arial"/>
                          <a:ea typeface="SimSun"/>
                        </a:defRPr>
                      </a:lvl9pPr>
                    </a:lstStyle>
                    <a:p>
                      <a:pPr algn="ctr">
                        <a:lnSpc>
                          <a:spcPct val="130000"/>
                        </a:lnSpc>
                      </a:pPr>
                      <a:r>
                        <a:rPr lang="en-US" sz="2800" noProof="0" dirty="0">
                          <a:latin typeface="Times New Roman" panose="02020603050405020304" pitchFamily="18" charset="0"/>
                          <a:cs typeface="Times New Roman" panose="02020603050405020304" pitchFamily="18" charset="0"/>
                        </a:rPr>
                        <a:t>?</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729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2375</Words>
  <Application>Microsoft Office PowerPoint</Application>
  <PresentationFormat>Widescreen</PresentationFormat>
  <Paragraphs>231</Paragraphs>
  <Slides>33</Slides>
  <Notes>4</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33</vt:i4>
      </vt:variant>
    </vt:vector>
  </HeadingPairs>
  <TitlesOfParts>
    <vt:vector size="57" baseType="lpstr">
      <vt:lpstr>等线</vt:lpstr>
      <vt:lpstr>Microsoft YaHei</vt:lpstr>
      <vt:lpstr>宋体</vt:lpstr>
      <vt:lpstr>宋体</vt:lpstr>
      <vt:lpstr>#9Slide03 Cabin Condensed</vt:lpstr>
      <vt:lpstr>#9Slide03 FS Neusa Bold</vt:lpstr>
      <vt:lpstr>#9Slide03 Roboto Condensed Ligh</vt:lpstr>
      <vt:lpstr>#9Slide03 Swiss Condensed Bold</vt:lpstr>
      <vt:lpstr>#9Slide05 Brannboll Ny</vt:lpstr>
      <vt:lpstr>.VnBlack</vt:lpstr>
      <vt:lpstr>Acumin Pro Condensed</vt:lpstr>
      <vt:lpstr>Agency FB</vt:lpstr>
      <vt:lpstr>Arial</vt:lpstr>
      <vt:lpstr>Arial Unicode MS</vt:lpstr>
      <vt:lpstr>Calibri</vt:lpstr>
      <vt:lpstr>Calibri Light</vt:lpstr>
      <vt:lpstr>Nexa Light</vt:lpstr>
      <vt:lpstr>Segoe UI Black</vt:lpstr>
      <vt:lpstr>Times New Roman</vt:lpstr>
      <vt:lpstr>Wingdings</vt:lpstr>
      <vt:lpstr>冬青黑体简体中文 W3</vt:lpstr>
      <vt:lpstr>华康少女文字W5(P)</vt:lpstr>
      <vt:lpstr>Office Theme</vt:lpstr>
      <vt:lpstr>Business Cooperate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BỆNH DO NẤM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Thi Luc</dc:creator>
  <cp:lastModifiedBy>Do Thi Luc</cp:lastModifiedBy>
  <cp:revision>12</cp:revision>
  <dcterms:created xsi:type="dcterms:W3CDTF">2023-12-15T12:32:47Z</dcterms:created>
  <dcterms:modified xsi:type="dcterms:W3CDTF">2023-12-15T14:09:18Z</dcterms:modified>
</cp:coreProperties>
</file>