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3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9B6A7-B0E8-4A60-BC96-65E6834E413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023A-8F73-49AB-A6CF-86B0322CE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hdphoto" Target="../media/image18.wdp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svg"/><Relationship Id="rId3" Type="http://schemas.openxmlformats.org/officeDocument/2006/relationships/image" Target="../media/image20.png"/><Relationship Id="rId2" Type="http://schemas.openxmlformats.org/officeDocument/2006/relationships/image" Target="../media/image1.svg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3.svg"/><Relationship Id="rId2" Type="http://schemas.openxmlformats.org/officeDocument/2006/relationships/image" Target="../media/image28.pn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invertebrate, coelenterate, coral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t="23391" r="7898"/>
          <a:stretch>
            <a:fillRect/>
          </a:stretch>
        </p:blipFill>
        <p:spPr>
          <a:xfrm>
            <a:off x="19" y="-66675"/>
            <a:ext cx="12191981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" y="3048000"/>
            <a:ext cx="10050087" cy="3876675"/>
          </a:xfrm>
        </p:spPr>
        <p:txBody>
          <a:bodyPr>
            <a:normAutofit/>
          </a:bodyPr>
          <a:lstStyle/>
          <a:p>
            <a:pPr algn="l"/>
            <a:r>
              <a:rPr lang="vi-VN" sz="4100" dirty="0">
                <a:latin typeface="Times  New Roman"/>
              </a:rPr>
              <a:t>Bài 26: </a:t>
            </a:r>
            <a:br>
              <a:rPr lang="en-US" sz="4100" dirty="0">
                <a:latin typeface="Times  New Roman"/>
              </a:rPr>
            </a:br>
            <a:r>
              <a:rPr lang="vi-VN" sz="4100" dirty="0">
                <a:latin typeface="Times  New Roman"/>
              </a:rPr>
              <a:t>THỰC HÀNH QUAN SÁT VI KHUẨN</a:t>
            </a:r>
            <a:br>
              <a:rPr lang="vi-VN" sz="4100" dirty="0">
                <a:latin typeface="Times  New Roman"/>
              </a:rPr>
            </a:br>
            <a:r>
              <a:rPr lang="vi-VN" sz="4100" dirty="0">
                <a:latin typeface="Times  New Roman"/>
              </a:rPr>
              <a:t> TÌM HIỂU CÁC BƯỚC LÀM SỮA CHUA</a:t>
            </a:r>
            <a:br>
              <a:rPr lang="vi-VN" sz="4100" dirty="0">
                <a:latin typeface="Times  New Roman"/>
              </a:rPr>
            </a:br>
            <a:br>
              <a:rPr lang="vi-VN" sz="4100" dirty="0">
                <a:latin typeface="Times  New Roman"/>
              </a:rPr>
            </a:br>
            <a:br>
              <a:rPr lang="vi-VN" sz="3200" dirty="0">
                <a:latin typeface="Times  New Roman"/>
              </a:rPr>
            </a:br>
            <a:endParaRPr lang="en-US" sz="3200" dirty="0"/>
          </a:p>
        </p:txBody>
      </p:sp>
      <p:sp>
        <p:nvSpPr>
          <p:cNvPr id="13" name="Rectangle: Rounded Corners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r="-3" b="37267"/>
          <a:stretch>
            <a:fillRect/>
          </a:stretch>
        </p:blipFill>
        <p:spPr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6" name="Picture 5" descr="Chart, funnel chart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1" r="-3" b="3489"/>
          <a:stretch>
            <a:fillRect/>
          </a:stretch>
        </p:blipFill>
        <p:spPr>
          <a:xfrm>
            <a:off x="5374639" y="2663706"/>
            <a:ext cx="4626927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31" name="Freeform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1" y="2660091"/>
            <a:ext cx="712252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98" y="2788062"/>
            <a:ext cx="5308979" cy="852985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FFFFFF"/>
                </a:solidFill>
              </a:rPr>
              <a:t>1. Chuẩn bị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13" name="Picture 12" descr="A stack of coins&#10;&#10;Description automatically generated with low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5" b="29415"/>
          <a:stretch>
            <a:fillRect/>
          </a:stretch>
        </p:blipFill>
        <p:spPr>
          <a:xfrm>
            <a:off x="4675537" y="-1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 descr="A picture containing cup, container, glass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0" r="2" b="10869"/>
          <a:stretch>
            <a:fillRect/>
          </a:stretch>
        </p:blipFill>
        <p:spPr>
          <a:xfrm>
            <a:off x="2280734" y="2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pic>
        <p:nvPicPr>
          <p:cNvPr id="17" name="Picture 16" descr="A picture containing cup, drink, container, can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" r="6" b="6"/>
          <a:stretch>
            <a:fillRect/>
          </a:stretch>
        </p:blipFill>
        <p:spPr>
          <a:xfrm>
            <a:off x="3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88" y="4307500"/>
            <a:ext cx="4746863" cy="2130364"/>
          </a:xfrm>
        </p:spPr>
        <p:txBody>
          <a:bodyPr anchor="ctr">
            <a:no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nồi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thùng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xốp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đũa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100g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380g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500ml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500ml</a:t>
            </a:r>
            <a:r>
              <a:rPr lang="vi-V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có thể thay thế bằng sữa tươi).</a:t>
            </a:r>
            <a:endParaRPr lang="en-US" sz="2400" dirty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1" name="Picture 10" descr="A glass of water&#10;&#10;Description automatically generated with low confidenc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r="17729"/>
          <a:stretch>
            <a:fillRect/>
          </a:stretch>
        </p:blipFill>
        <p:spPr>
          <a:xfrm>
            <a:off x="8264962" y="2660089"/>
            <a:ext cx="392703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60" y="5524117"/>
            <a:ext cx="3303362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Trình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chiếu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video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làm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sz="1800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Times  New Roman"/>
              </a:rPr>
              <a:t>chua</a:t>
            </a:r>
            <a:br>
              <a:rPr lang="vi-VN" sz="1800" kern="1200" dirty="0">
                <a:solidFill>
                  <a:schemeClr val="tx1"/>
                </a:solidFill>
                <a:latin typeface="Times  New Roman"/>
              </a:rPr>
            </a:br>
            <a:r>
              <a:rPr lang="vi-VN" sz="1800" kern="1200" dirty="0">
                <a:solidFill>
                  <a:schemeClr val="tx1"/>
                </a:solidFill>
                <a:latin typeface="Times  New Roman"/>
              </a:rPr>
              <a:t>https://www.youtube.com/watch?v=d2QE3hmnynU</a:t>
            </a:r>
            <a:endParaRPr lang="en-US" sz="1800" kern="1200" dirty="0">
              <a:solidFill>
                <a:schemeClr val="tx1"/>
              </a:solidFill>
              <a:latin typeface="Times  New Roman"/>
            </a:endParaRPr>
          </a:p>
        </p:txBody>
      </p:sp>
      <p:pic>
        <p:nvPicPr>
          <p:cNvPr id="7" name="Picture 6" descr="A glass of milk with strawberrie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4" r="2117" b="-2"/>
          <a:stretch>
            <a:fillRect/>
          </a:stretch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" b="-5"/>
          <a:stretch>
            <a:fillRect/>
          </a:stretch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r="11501" b="-1"/>
          <a:stretch>
            <a:fillRect/>
          </a:stretch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CA36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65604" y="4651869"/>
            <a:ext cx="9460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42900"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sữa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 noGrp="1" noRot="1" noChangeAspect="1" noMove="1" noResize="1" noUngrp="1"/>
          </p:cNvGrpSpPr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0" y="4563895"/>
            <a:ext cx="7939984" cy="1777829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en-US" sz="4000" kern="1200" dirty="0">
                <a:latin typeface="Times  New Roman"/>
              </a:rPr>
              <a:t>2. </a:t>
            </a:r>
            <a:r>
              <a:rPr lang="en-US" sz="4000" kern="1200" dirty="0" err="1">
                <a:latin typeface="Times  New Roman"/>
              </a:rPr>
              <a:t>Các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bước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làm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sữa</a:t>
            </a:r>
            <a:r>
              <a:rPr lang="en-US" sz="4000" kern="1200" dirty="0">
                <a:latin typeface="Times  New Roman"/>
              </a:rPr>
              <a:t> </a:t>
            </a:r>
            <a:r>
              <a:rPr lang="en-US" sz="4000" kern="1200" dirty="0" err="1">
                <a:latin typeface="Times  New Roman"/>
              </a:rPr>
              <a:t>chua</a:t>
            </a:r>
            <a:endParaRPr lang="en-US" sz="4000" kern="1200" dirty="0">
              <a:latin typeface="Times  New Roman"/>
            </a:endParaRPr>
          </a:p>
        </p:txBody>
      </p:sp>
      <p:pic>
        <p:nvPicPr>
          <p:cNvPr id="27" name="Picture 26" descr="A picture containing table, plate, food, indoor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3" b="-3"/>
          <a:stretch>
            <a:fillRect/>
          </a:stretch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24" name="Content Placeholder 23" descr="A picture containing indoor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2" r="1" b="17954"/>
          <a:stretch>
            <a:fillRect/>
          </a:stretch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Diagram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" y="1173039"/>
            <a:ext cx="6015897" cy="45119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8634" y="2141621"/>
            <a:ext cx="3928311" cy="1487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Các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nhóm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tiến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hành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vi-VN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làm sữa chua</a:t>
            </a: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Bảo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đảm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an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toàn</a:t>
            </a:r>
            <a:r>
              <a:rPr lang="vi-VN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thận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trọng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trật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tự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,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vệ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>
                    <a:alpha val="60000"/>
                  </a:schemeClr>
                </a:solidFill>
                <a:latin typeface="Times  New Roman"/>
              </a:rPr>
              <a:t>sinh</a:t>
            </a:r>
            <a:r>
              <a:rPr lang="en-US" sz="2800" dirty="0">
                <a:solidFill>
                  <a:schemeClr val="tx1">
                    <a:alpha val="60000"/>
                  </a:schemeClr>
                </a:solidFill>
                <a:latin typeface="Times  New Roman"/>
              </a:rPr>
              <a:t>.</a:t>
            </a: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alpha val="60000"/>
                </a:schemeClr>
              </a:solidFill>
              <a:latin typeface="Times  New Roman"/>
            </a:endParaRPr>
          </a:p>
        </p:txBody>
      </p:sp>
      <p:pic>
        <p:nvPicPr>
          <p:cNvPr id="3" name="Add-in 2" title="Breaktime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039" y="4314824"/>
            <a:ext cx="4381501" cy="2257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 err="1">
                <a:latin typeface="Times  New Roman"/>
              </a:rPr>
              <a:t>S</a:t>
            </a:r>
            <a:r>
              <a:rPr lang="en-US" sz="3800" dirty="0" err="1">
                <a:effectLst/>
                <a:latin typeface="Times  New Roman"/>
              </a:rPr>
              <a:t>ữa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chua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sau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khi</a:t>
            </a:r>
            <a:r>
              <a:rPr lang="en-US" sz="3800" dirty="0">
                <a:effectLst/>
                <a:latin typeface="Times  New Roman"/>
              </a:rPr>
              <a:t> ủ </a:t>
            </a:r>
            <a:r>
              <a:rPr lang="en-US" sz="3800" dirty="0" err="1">
                <a:effectLst/>
                <a:latin typeface="Times  New Roman"/>
              </a:rPr>
              <a:t>phải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độ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sánh</a:t>
            </a:r>
            <a:r>
              <a:rPr lang="en-US" sz="3800" dirty="0">
                <a:effectLst/>
                <a:latin typeface="Times  New Roman"/>
              </a:rPr>
              <a:t>, </a:t>
            </a:r>
            <a:r>
              <a:rPr lang="en-US" sz="3800" dirty="0" err="1">
                <a:effectLst/>
                <a:latin typeface="Times  New Roman"/>
              </a:rPr>
              <a:t>mịn</a:t>
            </a:r>
            <a:r>
              <a:rPr lang="en-US" sz="3800" dirty="0">
                <a:effectLst/>
                <a:latin typeface="Times  New Roman"/>
              </a:rPr>
              <a:t>,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màu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trắng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sữa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và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có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vị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chua</a:t>
            </a:r>
            <a:r>
              <a:rPr lang="en-US" sz="3800" dirty="0">
                <a:effectLst/>
                <a:latin typeface="Times  New Roman"/>
              </a:rPr>
              <a:t> </a:t>
            </a:r>
            <a:r>
              <a:rPr lang="en-US" sz="3800" dirty="0" err="1">
                <a:effectLst/>
                <a:latin typeface="Times  New Roman"/>
              </a:rPr>
              <a:t>nhẹ</a:t>
            </a:r>
            <a:r>
              <a:rPr lang="en-US" sz="3800" dirty="0">
                <a:effectLst/>
                <a:latin typeface="Times  New Roman"/>
              </a:rPr>
              <a:t>.</a:t>
            </a:r>
            <a:endParaRPr lang="en-US" sz="3800" dirty="0">
              <a:latin typeface="Times  New Roman"/>
            </a:endParaRPr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indoor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>
            <a:fillRect/>
          </a:stretch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Times  New Roman"/>
              </a:rPr>
              <a:t>III. </a:t>
            </a:r>
            <a:r>
              <a:rPr lang="en-US" sz="5400" dirty="0" err="1">
                <a:latin typeface="Times  New Roman"/>
              </a:rPr>
              <a:t>Luyện</a:t>
            </a:r>
            <a:r>
              <a:rPr lang="en-US" sz="5400" dirty="0">
                <a:latin typeface="Times  New Roman"/>
              </a:rPr>
              <a:t> </a:t>
            </a:r>
            <a:r>
              <a:rPr lang="en-US" sz="5400" dirty="0" err="1">
                <a:latin typeface="Times  New Roman"/>
              </a:rPr>
              <a:t>tập</a:t>
            </a:r>
            <a:endParaRPr lang="en-US" sz="5400" dirty="0">
              <a:latin typeface="Times  New Roman"/>
            </a:endParaRPr>
          </a:p>
        </p:txBody>
      </p:sp>
      <p:sp>
        <p:nvSpPr>
          <p:cNvPr id="13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1925" y="2872899"/>
            <a:ext cx="5149777" cy="11850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 New Roman"/>
              </a:rPr>
              <a:t>Trong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nước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muối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cà</a:t>
            </a:r>
            <a:r>
              <a:rPr lang="en-US" sz="2800" dirty="0">
                <a:latin typeface="Times  New Roman"/>
              </a:rPr>
              <a:t>, </a:t>
            </a:r>
            <a:r>
              <a:rPr lang="en-US" sz="2800" dirty="0" err="1">
                <a:latin typeface="Times  New Roman"/>
              </a:rPr>
              <a:t>chúng</a:t>
            </a:r>
            <a:r>
              <a:rPr lang="en-US" sz="2800" dirty="0">
                <a:latin typeface="Times  New Roman"/>
              </a:rPr>
              <a:t> ta </a:t>
            </a:r>
            <a:r>
              <a:rPr lang="en-US" sz="2800" dirty="0" err="1">
                <a:latin typeface="Times  New Roman"/>
              </a:rPr>
              <a:t>dễ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dàng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tìm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thấy</a:t>
            </a:r>
            <a:r>
              <a:rPr lang="en-US" sz="2800" dirty="0">
                <a:latin typeface="Times  New Roman"/>
              </a:rPr>
              <a:t> </a:t>
            </a:r>
            <a:r>
              <a:rPr lang="en-US" sz="2800" dirty="0" err="1">
                <a:latin typeface="Times  New Roman"/>
              </a:rPr>
              <a:t>loại</a:t>
            </a:r>
            <a:r>
              <a:rPr lang="en-US" sz="2800" dirty="0">
                <a:latin typeface="Times  New Roman"/>
              </a:rPr>
              <a:t> vi </a:t>
            </a:r>
            <a:r>
              <a:rPr lang="en-US" sz="2800" dirty="0" err="1">
                <a:latin typeface="Times  New Roman"/>
              </a:rPr>
              <a:t>khuẩn</a:t>
            </a:r>
            <a:r>
              <a:rPr lang="en-US" sz="2800" dirty="0">
                <a:latin typeface="Times  New Roman"/>
              </a:rPr>
              <a:t> </a:t>
            </a:r>
            <a:r>
              <a:rPr lang="vi-VN" sz="2800" dirty="0">
                <a:latin typeface="Times  New Roman"/>
              </a:rPr>
              <a:t>gì</a:t>
            </a:r>
            <a:r>
              <a:rPr lang="en-US" sz="2800" dirty="0">
                <a:latin typeface="Times  New Roman"/>
              </a:rPr>
              <a:t>? </a:t>
            </a:r>
            <a:endParaRPr lang="en-US" sz="2800" dirty="0">
              <a:latin typeface="Times  New Roman"/>
            </a:endParaRPr>
          </a:p>
        </p:txBody>
      </p:sp>
      <p:pic>
        <p:nvPicPr>
          <p:cNvPr id="5" name="Picture 4" descr="A picture containing cup, indoor, tray, plastic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3" r="1" b="1105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9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Vậy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có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 New Roman"/>
              </a:rPr>
              <a:t>nào</a:t>
            </a:r>
            <a:r>
              <a:rPr lang="en-US" sz="3600" dirty="0">
                <a:solidFill>
                  <a:srgbClr val="FFFFFF"/>
                </a:solidFill>
                <a:latin typeface="Times  New Roman"/>
              </a:rPr>
              <a:t>?</a:t>
            </a:r>
            <a:endParaRPr lang="en-US" sz="3600" dirty="0">
              <a:solidFill>
                <a:srgbClr val="FFFFFF"/>
              </a:solidFill>
              <a:latin typeface="Times  New Roman"/>
            </a:endParaRPr>
          </a:p>
        </p:txBody>
      </p:sp>
      <p:sp>
        <p:nvSpPr>
          <p:cNvPr id="12" name="Rounded 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0"/>
          <a:stretch>
            <a:fillRect/>
          </a:stretch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8032"/>
          <a:stretch>
            <a:fillRect/>
          </a:stretch>
        </p:blipFill>
        <p:spPr>
          <a:xfrm>
            <a:off x="20" y="-233679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Em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hãy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sắp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xếp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bước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làm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theo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thứ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tự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đúng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4000" dirty="0" err="1">
                <a:solidFill>
                  <a:srgbClr val="FFFFFF"/>
                </a:solidFill>
                <a:effectLst/>
                <a:latin typeface="Times  New Roman"/>
              </a:rPr>
              <a:t>nhất</a:t>
            </a:r>
            <a:r>
              <a:rPr lang="en-US" sz="4000" dirty="0">
                <a:solidFill>
                  <a:srgbClr val="FFFFFF"/>
                </a:solidFill>
                <a:effectLst/>
                <a:latin typeface="Times  New Roman"/>
              </a:rPr>
              <a:t>?</a:t>
            </a:r>
            <a:endParaRPr lang="en-US" sz="4000" dirty="0">
              <a:solidFill>
                <a:srgbClr val="FFFFFF"/>
              </a:solidFill>
              <a:latin typeface="Times  New Roman"/>
            </a:endParaRPr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5"/>
          <p:cNvSpPr txBox="1"/>
          <p:nvPr/>
        </p:nvSpPr>
        <p:spPr>
          <a:xfrm>
            <a:off x="5155379" y="314960"/>
            <a:ext cx="6366061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A.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Múc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đậy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nắp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	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B.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Bảo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quản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trong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ngăn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mát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tủ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lạnh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		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C.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Mở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đổ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D. Cho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trên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nhẹ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tay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E.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8 – 12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tiếng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F.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Thêm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500ml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+ 500ml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đun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để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nguội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sao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nhiệt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40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- 50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 New Roman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155379" y="-50800"/>
            <a:ext cx="6366061" cy="6106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	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C.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Mở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đặc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đổ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F.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Thêm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chậu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thủy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tinh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500ml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+ 500ml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nước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đun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sôi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để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nguội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sao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nhiệt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40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- 50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độ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D. Cho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hỗn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hợp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trên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1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hộp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khuấy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nhẹ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đều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tay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A.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Múc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vào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đậy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nắp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	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marL="0" marR="0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E. Ủ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các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cốc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sữa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chua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khoảng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 8 – 12 </a:t>
            </a:r>
            <a:r>
              <a:rPr lang="en-US" sz="2400" dirty="0" err="1">
                <a:solidFill>
                  <a:srgbClr val="FFFFFF"/>
                </a:solidFill>
                <a:effectLst/>
                <a:latin typeface="Times  New Roman"/>
              </a:rPr>
              <a:t>tiếng</a:t>
            </a:r>
            <a:r>
              <a:rPr lang="en-US" sz="2400" dirty="0">
                <a:solidFill>
                  <a:srgbClr val="FFFFFF"/>
                </a:solidFill>
                <a:effectLst/>
                <a:latin typeface="Times  New Roman"/>
              </a:rPr>
              <a:t>.</a:t>
            </a:r>
            <a:endParaRPr lang="vi-VN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Times  New Roman"/>
              </a:rPr>
              <a:t>B.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Bảo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quản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trong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ngăn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mát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tủ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 New Roman"/>
              </a:rPr>
              <a:t>lạnh</a:t>
            </a:r>
            <a:r>
              <a:rPr lang="en-US" sz="24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2400" dirty="0">
              <a:solidFill>
                <a:srgbClr val="FFFFFF"/>
              </a:solidFill>
              <a:effectLst/>
              <a:latin typeface="Times  New Roman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0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cup, dessert, glass, drink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8"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5" name="Picture 4" descr="A picture containing plate, table, food, indoor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6" r="-2" b="-2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Picture 6" descr="A plate of food&#10;&#10;Description automatically generated with medium confidenc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r="21406" b="-3"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vi-VN" sz="3600" dirty="0"/>
              <a:t>IV. Vận dụng</a:t>
            </a:r>
            <a:endParaRPr lang="en-US" sz="3600" dirty="0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" y="2709271"/>
            <a:ext cx="3209544" cy="2347976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cách sử dụng sữa chua tốt cho sức khỏe và các công thức từ sữa chua ngon và dễ dàng áp dụng.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1"/>
          <p:cNvSpPr txBox="1">
            <a:spLocks noGrp="1"/>
          </p:cNvSpPr>
          <p:nvPr>
            <p:ph type="title"/>
          </p:nvPr>
        </p:nvSpPr>
        <p:spPr>
          <a:xfrm>
            <a:off x="4741542" y="273918"/>
            <a:ext cx="7139288" cy="13255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kern="1200" dirty="0">
                <a:solidFill>
                  <a:schemeClr val="tx1"/>
                </a:solidFill>
                <a:latin typeface="Times  New Roman"/>
              </a:rPr>
              <a:t>I.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Thực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quan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sát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vi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khuẩn</a:t>
            </a:r>
            <a:endParaRPr lang="en-US" kern="12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20" name="Freeform: Shap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Confused Broccoli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3526172" y="2730575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" name="Picture 2" descr="A microscope on a white background&#10;&#10;Description automatically generated with medium confidenc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35" r="1" b="1"/>
          <a:stretch>
            <a:fillRect/>
          </a:stretch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9" descr="A picture containing food, indoor, vegetable, sliced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7" r="4" b="6963"/>
          <a:stretch>
            <a:fillRect/>
          </a:stretch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6" name="Thought Bubble: Cloud 5"/>
          <p:cNvSpPr/>
          <p:nvPr/>
        </p:nvSpPr>
        <p:spPr>
          <a:xfrm>
            <a:off x="7021576" y="1198310"/>
            <a:ext cx="4668256" cy="2184970"/>
          </a:xfrm>
          <a:prstGeom prst="cloudCallout">
            <a:avLst>
              <a:gd name="adj1" fmla="val -67727"/>
              <a:gd name="adj2" fmla="val 539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tiến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thí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 New Roman"/>
              </a:rPr>
              <a:t>nghiệm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 New Roman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 New Roman"/>
              </a:rPr>
              <a:t>?</a:t>
            </a:r>
            <a:endParaRPr lang="en-US" sz="28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1542" y="1483549"/>
            <a:ext cx="431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800" dirty="0">
                <a:latin typeface="+mj-lt"/>
              </a:rPr>
              <a:t>1.Chuẩn bị</a:t>
            </a:r>
            <a:endParaRPr lang="en-US" sz="2800" dirty="0">
              <a:latin typeface="+mj-lt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23"/>
          <p:cNvSpPr txBox="1">
            <a:spLocks noGrp="1"/>
          </p:cNvSpPr>
          <p:nvPr>
            <p:ph idx="1"/>
          </p:nvPr>
        </p:nvSpPr>
        <p:spPr>
          <a:xfrm>
            <a:off x="384225" y="586240"/>
            <a:ext cx="4716433" cy="20208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latin typeface="Times  New Roman"/>
                <a:ea typeface="Dosis"/>
                <a:cs typeface="Dosis"/>
                <a:sym typeface="Dosis"/>
              </a:rPr>
              <a:t>Dụng cụ: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hiển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vi, lam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kính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lamen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pipette,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giấy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lọc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  <a:endParaRPr lang="en-US" dirty="0">
              <a:effectLst/>
              <a:latin typeface="Times  New Roman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effectLst/>
                <a:latin typeface="Times  New Roman"/>
                <a:ea typeface="Calibri" panose="020F0502020204030204" pitchFamily="34" charset="0"/>
              </a:rPr>
              <a:t>Hóa chất: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Xanh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methylene.</a:t>
            </a:r>
            <a:endParaRPr lang="en-US" dirty="0">
              <a:effectLst/>
              <a:latin typeface="Times  New Roman"/>
              <a:ea typeface="Calibri" panose="020F0502020204030204" pitchFamily="34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latin typeface="Times  New Roman"/>
                <a:ea typeface="Calibri" panose="020F0502020204030204" pitchFamily="34" charset="0"/>
              </a:rPr>
              <a:t>Mẫu vật: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dưa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,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nước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cà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muối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  <a:endParaRPr lang="en-US" dirty="0">
              <a:effectLst/>
              <a:latin typeface="Times  New Roman"/>
              <a:ea typeface="Calibri" panose="020F0502020204030204" pitchFamily="34" charset="0"/>
            </a:endParaRPr>
          </a:p>
          <a:p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Tiêu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bản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 New Roman"/>
                <a:ea typeface="Calibri" panose="020F0502020204030204" pitchFamily="34" charset="0"/>
              </a:rPr>
              <a:t>mẫu</a:t>
            </a:r>
            <a:r>
              <a:rPr lang="en-US" dirty="0">
                <a:effectLst/>
                <a:latin typeface="Times  New Roman"/>
                <a:ea typeface="Calibri" panose="020F0502020204030204" pitchFamily="34" charset="0"/>
              </a:rPr>
              <a:t>.</a:t>
            </a:r>
            <a:endParaRPr lang="en-GB" dirty="0">
              <a:latin typeface="Times  New Roman"/>
              <a:ea typeface="Dosis"/>
              <a:cs typeface="Dosis"/>
              <a:sym typeface="Dosis"/>
            </a:endParaRPr>
          </a:p>
        </p:txBody>
      </p:sp>
      <p:sp>
        <p:nvSpPr>
          <p:cNvPr id="21" name="Oval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597383" y="197110"/>
            <a:ext cx="2020824" cy="202082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>
            <a:fillRect/>
          </a:stretch>
        </p:blipFill>
        <p:spPr>
          <a:xfrm>
            <a:off x="5761975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69196" y="2550745"/>
            <a:ext cx="3072384" cy="3072384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food, indoor, vegetable, sliced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r="6" b="3318"/>
          <a:stretch>
            <a:fillRect/>
          </a:stretch>
        </p:blipFill>
        <p:spPr>
          <a:xfrm>
            <a:off x="5933788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12" name="Picture 11" descr="A picture containing indoor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5"/>
          <a:stretch>
            <a:fillRect/>
          </a:stretch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700930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250935"/>
            <a:ext cx="1732108" cy="2175118"/>
          </a:xfrm>
          <a:custGeom>
            <a:avLst/>
            <a:gdLst>
              <a:gd name="connsiteX0" fmla="*/ 644549 w 1732108"/>
              <a:gd name="connsiteY0" fmla="*/ 0 h 2175118"/>
              <a:gd name="connsiteX1" fmla="*/ 1732108 w 1732108"/>
              <a:gd name="connsiteY1" fmla="*/ 1087559 h 2175118"/>
              <a:gd name="connsiteX2" fmla="*/ 644549 w 1732108"/>
              <a:gd name="connsiteY2" fmla="*/ 2175118 h 2175118"/>
              <a:gd name="connsiteX3" fmla="*/ 36485 w 1732108"/>
              <a:gd name="connsiteY3" fmla="*/ 1989380 h 2175118"/>
              <a:gd name="connsiteX4" fmla="*/ 0 w 1732108"/>
              <a:gd name="connsiteY4" fmla="*/ 1959278 h 2175118"/>
              <a:gd name="connsiteX5" fmla="*/ 0 w 1732108"/>
              <a:gd name="connsiteY5" fmla="*/ 215841 h 2175118"/>
              <a:gd name="connsiteX6" fmla="*/ 36485 w 1732108"/>
              <a:gd name="connsiteY6" fmla="*/ 185738 h 2175118"/>
              <a:gd name="connsiteX7" fmla="*/ 644549 w 1732108"/>
              <a:gd name="connsiteY7" fmla="*/ 0 h 217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2108" h="2175118">
                <a:moveTo>
                  <a:pt x="644549" y="0"/>
                </a:moveTo>
                <a:cubicBezTo>
                  <a:pt x="1245191" y="0"/>
                  <a:pt x="1732108" y="486917"/>
                  <a:pt x="1732108" y="1087559"/>
                </a:cubicBezTo>
                <a:cubicBezTo>
                  <a:pt x="1732108" y="1688201"/>
                  <a:pt x="1245191" y="2175118"/>
                  <a:pt x="644549" y="2175118"/>
                </a:cubicBezTo>
                <a:cubicBezTo>
                  <a:pt x="419308" y="2175118"/>
                  <a:pt x="210060" y="2106646"/>
                  <a:pt x="36485" y="1989380"/>
                </a:cubicBezTo>
                <a:lnTo>
                  <a:pt x="0" y="1959278"/>
                </a:lnTo>
                <a:lnTo>
                  <a:pt x="0" y="215841"/>
                </a:lnTo>
                <a:lnTo>
                  <a:pt x="36485" y="185738"/>
                </a:lnTo>
                <a:cubicBezTo>
                  <a:pt x="210060" y="68473"/>
                  <a:pt x="419308" y="0"/>
                  <a:pt x="644549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A bottle of water&#10;&#10;Description automatically generated with low confidenc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r="8393" b="6"/>
          <a:stretch>
            <a:fillRect/>
          </a:stretch>
        </p:blipFill>
        <p:spPr>
          <a:xfrm>
            <a:off x="20" y="4414950"/>
            <a:ext cx="1568072" cy="1847088"/>
          </a:xfrm>
          <a:custGeom>
            <a:avLst/>
            <a:gdLst/>
            <a:ahLst/>
            <a:cxnLst/>
            <a:rect l="l" t="t" r="r" b="b"/>
            <a:pathLst>
              <a:path w="1568092" h="1847088">
                <a:moveTo>
                  <a:pt x="644548" y="0"/>
                </a:moveTo>
                <a:cubicBezTo>
                  <a:pt x="1154607" y="0"/>
                  <a:pt x="1568092" y="413485"/>
                  <a:pt x="1568092" y="923544"/>
                </a:cubicBezTo>
                <a:cubicBezTo>
                  <a:pt x="1568092" y="1433603"/>
                  <a:pt x="1154607" y="1847088"/>
                  <a:pt x="644548" y="1847088"/>
                </a:cubicBezTo>
                <a:cubicBezTo>
                  <a:pt x="453276" y="1847088"/>
                  <a:pt x="275584" y="1788942"/>
                  <a:pt x="128186" y="1689361"/>
                </a:cubicBezTo>
                <a:lnTo>
                  <a:pt x="0" y="1583598"/>
                </a:lnTo>
                <a:lnTo>
                  <a:pt x="0" y="263490"/>
                </a:lnTo>
                <a:lnTo>
                  <a:pt x="128186" y="157727"/>
                </a:lnTo>
                <a:cubicBezTo>
                  <a:pt x="275584" y="58147"/>
                  <a:pt x="453276" y="0"/>
                  <a:pt x="644548" y="0"/>
                </a:cubicBezTo>
                <a:close/>
              </a:path>
            </a:pathLst>
          </a:custGeom>
        </p:spPr>
      </p:pic>
      <p:pic>
        <p:nvPicPr>
          <p:cNvPr id="10" name="Picture 9" descr="A close-up of a microscope&#10;&#10;Description automatically generate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3" r="5" b="25122"/>
          <a:stretch>
            <a:fillRect/>
          </a:stretch>
        </p:blipFill>
        <p:spPr>
          <a:xfrm>
            <a:off x="1866382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7" r="-4" b="2899"/>
          <a:stretch>
            <a:fillRect/>
          </a:stretch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Wondering Chicken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39" y="3356492"/>
            <a:ext cx="3319463" cy="3319463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>
            <a:fillRect/>
          </a:stretch>
        </p:blipFill>
        <p:spPr>
          <a:xfrm>
            <a:off x="6094476" y="156910"/>
            <a:ext cx="6342127" cy="632296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8" name="Speech Bubble: Rectangle with Corners Rounded 7"/>
          <p:cNvSpPr/>
          <p:nvPr/>
        </p:nvSpPr>
        <p:spPr>
          <a:xfrm>
            <a:off x="640080" y="744034"/>
            <a:ext cx="3573463" cy="1868424"/>
          </a:xfrm>
          <a:prstGeom prst="wedgeRoundRectCallout">
            <a:avLst>
              <a:gd name="adj1" fmla="val -35494"/>
              <a:gd name="adj2" fmla="val 1063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Cách sử dụng kính hiển vi quang học như thế nào 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213985" y="2904299"/>
            <a:ext cx="5308487" cy="2184433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Cách sử dụng kính hiển vi quang học: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1: Chuẩn bị kính.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2: Điều chỉnh ánh sáng.</a:t>
            </a:r>
            <a:endParaRPr lang="vi-VN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  <a:p>
            <a:r>
              <a:rPr lang="vi-VN" sz="2400" dirty="0">
                <a:solidFill>
                  <a:schemeClr val="accent1">
                    <a:lumMod val="75000"/>
                  </a:schemeClr>
                </a:solidFill>
                <a:latin typeface="Times  New Roman"/>
              </a:rPr>
              <a:t>Bước 3: Quan sát vật mẫu.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>
            <a:grpSpLocks noGrp="1" noRot="1" noChangeAspect="1" noMove="1" noResize="1" noUngrp="1"/>
          </p:cNvGrpSpPr>
          <p:nvPr/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5" name="Shape 2092"/>
          <p:cNvPicPr/>
          <p:nvPr/>
        </p:nvPicPr>
        <p:blipFill>
          <a:blip r:embed="rId1"/>
          <a:stretch>
            <a:fillRect/>
          </a:stretch>
        </p:blipFill>
        <p:spPr>
          <a:xfrm>
            <a:off x="5277457" y="1539965"/>
            <a:ext cx="6307138" cy="1749424"/>
          </a:xfrm>
          <a:prstGeom prst="rect">
            <a:avLst/>
          </a:prstGeom>
        </p:spPr>
      </p:pic>
      <p:pic>
        <p:nvPicPr>
          <p:cNvPr id="7" name="Shape 2098"/>
          <p:cNvPicPr/>
          <p:nvPr/>
        </p:nvPicPr>
        <p:blipFill>
          <a:blip r:embed="rId2"/>
          <a:stretch>
            <a:fillRect/>
          </a:stretch>
        </p:blipFill>
        <p:spPr>
          <a:xfrm>
            <a:off x="5523007" y="4344988"/>
            <a:ext cx="2130425" cy="14291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0" y="685800"/>
            <a:ext cx="3057476" cy="5105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2.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Cách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tiến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hành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quan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sát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 vi </a:t>
            </a:r>
            <a:r>
              <a:rPr lang="en-US" sz="4000" kern="1200" dirty="0" err="1">
                <a:solidFill>
                  <a:srgbClr val="FFFFFF"/>
                </a:solidFill>
                <a:latin typeface="Times  New Roman"/>
              </a:rPr>
              <a:t>khuẩn</a:t>
            </a:r>
            <a:r>
              <a:rPr lang="en-US" sz="4000" kern="1200" dirty="0">
                <a:solidFill>
                  <a:srgbClr val="FFFFFF"/>
                </a:solidFill>
                <a:latin typeface="Times  New Roman"/>
              </a:rPr>
              <a:t>.</a:t>
            </a:r>
            <a:endParaRPr lang="en-US" sz="4000" kern="1200" dirty="0">
              <a:solidFill>
                <a:srgbClr val="FFFFFF"/>
              </a:solidFill>
              <a:latin typeface="Times  New Roman"/>
            </a:endParaRPr>
          </a:p>
        </p:txBody>
      </p:sp>
      <p:pic>
        <p:nvPicPr>
          <p:cNvPr id="9" name="Picture 8" descr="Diagram&#10;&#10;Description automatically generated with low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698" y="3712779"/>
            <a:ext cx="3705225" cy="2733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53079" y="3428999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4</a:t>
            </a:r>
            <a:endParaRPr lang="en-US" dirty="0">
              <a:latin typeface="Times 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9554" y="3465559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3</a:t>
            </a:r>
            <a:endParaRPr lang="en-US" dirty="0">
              <a:latin typeface="Times 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6309" y="3469628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2</a:t>
            </a:r>
            <a:endParaRPr lang="en-US" dirty="0">
              <a:latin typeface="Times 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591" y="5797974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5</a:t>
            </a:r>
            <a:endParaRPr lang="en-US" dirty="0">
              <a:latin typeface="Times 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1026" y="6431095"/>
            <a:ext cx="2044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 New Roman"/>
              </a:rPr>
              <a:t>Bước 6</a:t>
            </a:r>
            <a:endParaRPr lang="en-US" dirty="0">
              <a:latin typeface="Times  New Roman"/>
            </a:endParaRPr>
          </a:p>
        </p:txBody>
      </p:sp>
      <p:pic>
        <p:nvPicPr>
          <p:cNvPr id="4" name="Picture 3" descr="A jar of pickles&#10;&#10;Description automatically generated with medium confidence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476" y="-309562"/>
            <a:ext cx="1902836" cy="1990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2826" y="130263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Bước 1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22" grpId="0"/>
      <p:bldP spid="23" grpId="0"/>
      <p:bldP spid="24" grpId="0"/>
      <p:bldP spid="2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icroscope with chemical flasks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566385" y="544436"/>
            <a:ext cx="5571065" cy="5571065"/>
          </a:xfrm>
          <a:prstGeom prst="rect">
            <a:avLst/>
          </a:prstGeom>
        </p:spPr>
      </p:pic>
      <p:sp>
        <p:nvSpPr>
          <p:cNvPr id="22" name="Isosceles Tri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/>
          <p:cNvSpPr/>
          <p:nvPr/>
        </p:nvSpPr>
        <p:spPr>
          <a:xfrm>
            <a:off x="2393183" y="396589"/>
            <a:ext cx="6947940" cy="14763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Các nhóm tiến hành thực hiện thí nghiệm.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vi-VN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Bảo đảm an toàn, thận trọng, trật tự, vệ sinh.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4837640" y="2181428"/>
            <a:ext cx="4043680" cy="1706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Thời gian quan sát và hoàn thiện báo cáo là 10 phút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1075" y="5792044"/>
            <a:ext cx="836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Trình chiếu 1 đoạn phim về vi khuẩn lactic ( có thể cắt ngắn tùy ý)</a:t>
            </a:r>
            <a:endParaRPr lang="vi-VN" sz="2400" dirty="0">
              <a:latin typeface="+mj-lt"/>
            </a:endParaRPr>
          </a:p>
          <a:p>
            <a:r>
              <a:rPr lang="en-US" sz="2400" dirty="0">
                <a:latin typeface="Times  New Roman"/>
              </a:rPr>
              <a:t>https://www.youtube.com/watch?v=IVJ4Z3UMngw</a:t>
            </a:r>
            <a:endParaRPr lang="en-US" sz="2400" dirty="0">
              <a:latin typeface="Times  New Roman"/>
            </a:endParaRPr>
          </a:p>
        </p:txBody>
      </p:sp>
      <p:pic>
        <p:nvPicPr>
          <p:cNvPr id="8" name="Graphic 7" descr="Film reel outlin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63" y="5708641"/>
            <a:ext cx="914400" cy="914400"/>
          </a:xfrm>
          <a:prstGeom prst="rect">
            <a:avLst/>
          </a:prstGeom>
        </p:spPr>
      </p:pic>
      <p:pic>
        <p:nvPicPr>
          <p:cNvPr id="6" name="Add-in 5" title="Breaktime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7322" y="3943349"/>
            <a:ext cx="4599022" cy="1937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-up of a map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7" r="16703"/>
          <a:stretch>
            <a:fillRect/>
          </a:stretch>
        </p:blipFill>
        <p:spPr>
          <a:xfrm>
            <a:off x="-24424" y="-152390"/>
            <a:ext cx="6095980" cy="6857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r="22423" b="-1"/>
          <a:stretch>
            <a:fillRect/>
          </a:stretch>
        </p:blipFill>
        <p:spPr>
          <a:xfrm>
            <a:off x="6096000" y="-152390"/>
            <a:ext cx="6096000" cy="6857990"/>
          </a:xfrm>
          <a:prstGeom prst="rect">
            <a:avLst/>
          </a:prstGeom>
        </p:spPr>
      </p:pic>
      <p:sp>
        <p:nvSpPr>
          <p:cNvPr id="21" name="Rectangl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Hình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ảnh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vi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khuẩn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endParaRPr lang="vi-VN" sz="2800" kern="1200" dirty="0">
              <a:solidFill>
                <a:srgbClr val="080808"/>
              </a:solidFill>
              <a:latin typeface="Times  New Roman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L</a:t>
            </a:r>
            <a:r>
              <a:rPr lang="vi-VN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actic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được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quan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sát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dưới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kính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hiển</a:t>
            </a:r>
            <a:r>
              <a:rPr lang="en-US" sz="2800" kern="1200" dirty="0">
                <a:solidFill>
                  <a:srgbClr val="080808"/>
                </a:solidFill>
                <a:latin typeface="Times  New Roman"/>
                <a:ea typeface="+mj-ea"/>
                <a:cs typeface="+mj-cs"/>
              </a:rPr>
              <a:t> vi.</a:t>
            </a:r>
            <a:endParaRPr lang="en-US" sz="2800" kern="1200" dirty="0">
              <a:solidFill>
                <a:srgbClr val="080808"/>
              </a:solidFill>
              <a:latin typeface="Times  New Roman"/>
              <a:ea typeface="+mj-ea"/>
              <a:cs typeface="+mj-cs"/>
            </a:endParaRPr>
          </a:p>
        </p:txBody>
      </p:sp>
      <p:sp>
        <p:nvSpPr>
          <p:cNvPr id="23" name="Fram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220" y="1078090"/>
            <a:ext cx="548891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Times  New Roman"/>
              </a:rPr>
              <a:t>II.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Cách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làm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kern="12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 New Roman"/>
              </a:rPr>
              <a:t>chua</a:t>
            </a:r>
            <a:endParaRPr lang="en-US" kern="1200" dirty="0">
              <a:solidFill>
                <a:schemeClr val="tx1"/>
              </a:solidFill>
              <a:latin typeface="Times  New Roman"/>
            </a:endParaRPr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glass of milk with strawberrie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r="834" b="6"/>
          <a:stretch>
            <a:fillRect/>
          </a:stretch>
        </p:blipFill>
        <p:spPr>
          <a:xfrm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indoor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>
            <a:fillRect/>
          </a:stretch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2" r="4166" b="1"/>
          <a:stretch>
            <a:fillRect/>
          </a:stretch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8" name="Picture 7" descr="Diagram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5" b="5248"/>
          <a:stretch>
            <a:fillRect/>
          </a:stretch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17" name="Speech Bubble: Oval 16"/>
          <p:cNvSpPr/>
          <p:nvPr/>
        </p:nvSpPr>
        <p:spPr>
          <a:xfrm>
            <a:off x="6997220" y="2064449"/>
            <a:ext cx="3586480" cy="1944250"/>
          </a:xfrm>
          <a:prstGeom prst="wedgeEllipseCallout">
            <a:avLst>
              <a:gd name="adj1" fmla="val -61732"/>
              <a:gd name="adj2" fmla="val 8549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nêu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sữa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chua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 New Roman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 New Roman"/>
              </a:rPr>
              <a:t>?</a:t>
            </a:r>
            <a:endParaRPr lang="en-US" sz="2400" dirty="0">
              <a:solidFill>
                <a:schemeClr val="tx1"/>
              </a:solidFill>
              <a:latin typeface="Times  New Roman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charset="-128"/>
              <a:ea typeface="+mn-ea"/>
              <a:cs typeface="+mn-cs"/>
            </a:endParaRPr>
          </a:p>
        </p:txBody>
      </p:sp>
      <p:pic>
        <p:nvPicPr>
          <p:cNvPr id="7" name="Picture 6" descr="A picture containing text, indoor, person, counter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11623"/>
          <a:stretch>
            <a:fillRect/>
          </a:stretch>
        </p:blipFill>
        <p:spPr>
          <a:xfrm>
            <a:off x="1524" y="-3"/>
            <a:ext cx="7478269" cy="6858000"/>
          </a:xfrm>
          <a:prstGeom prst="rect">
            <a:avLst/>
          </a:prstGeom>
        </p:spPr>
      </p:pic>
      <p:sp>
        <p:nvSpPr>
          <p:cNvPr id="32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93530" y="1017767"/>
            <a:ext cx="4906732" cy="482644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7792" y="912854"/>
            <a:ext cx="5298208" cy="503229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39777" y="1128813"/>
            <a:ext cx="4663202" cy="457830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solidFill>
                <a:prstClr val="white"/>
              </a:solidFill>
              <a:latin typeface="Meiryo" panose="020B0604030504040204" charset="-128"/>
            </a:endParaRPr>
          </a:p>
        </p:txBody>
      </p:sp>
      <p:pic>
        <p:nvPicPr>
          <p:cNvPr id="15" name="Content Placeholder 14" descr="Dairy with solid fill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6172" y="2856697"/>
            <a:ext cx="762017" cy="914400"/>
          </a:xfrm>
        </p:spPr>
      </p:pic>
      <p:pic>
        <p:nvPicPr>
          <p:cNvPr id="12" name="Content Placeholder 11" descr="A picture containing map&#10;&#10;Description automatically generate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815"/>
          <a:stretch>
            <a:fillRect/>
          </a:stretch>
        </p:blipFill>
        <p:spPr>
          <a:xfrm>
            <a:off x="7527037" y="10"/>
            <a:ext cx="4664963" cy="68579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05433" y="2817800"/>
            <a:ext cx="2763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Trình chiếu đoạn phim về lợi ích của sữa chua</a:t>
            </a:r>
            <a:endParaRPr lang="vi-VN" dirty="0">
              <a:latin typeface="+mj-lt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(https://www.youtube.com/watch?v=3SokTD5uuy8).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2542</Words>
  <Application>WPS Presentation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SimSun</vt:lpstr>
      <vt:lpstr>Wingdings</vt:lpstr>
      <vt:lpstr>Times  New Roman</vt:lpstr>
      <vt:lpstr>Segoe Print</vt:lpstr>
      <vt:lpstr>Calibri</vt:lpstr>
      <vt:lpstr>Dosis</vt:lpstr>
      <vt:lpstr>Calibri</vt:lpstr>
      <vt:lpstr>Meiryo</vt:lpstr>
      <vt:lpstr>Times New Roman</vt:lpstr>
      <vt:lpstr>Calibri Light</vt:lpstr>
      <vt:lpstr>Microsoft YaHei</vt:lpstr>
      <vt:lpstr>Arial Unicode MS</vt:lpstr>
      <vt:lpstr>Office Theme</vt:lpstr>
      <vt:lpstr>Bài 26:  THỰC HÀNH QUAN SÁT VI KHUẨN  TÌM HIỂU CÁC BƯỚC LÀM SỮA CHUA   Người soạn: Nguyễn Hải Minh</vt:lpstr>
      <vt:lpstr>I. Thực hành quan sát vi khuẩn</vt:lpstr>
      <vt:lpstr>PowerPoint 演示文稿</vt:lpstr>
      <vt:lpstr>PowerPoint 演示文稿</vt:lpstr>
      <vt:lpstr>2. Cách tiến hành quan sát vi khuẩn.</vt:lpstr>
      <vt:lpstr>PowerPoint 演示文稿</vt:lpstr>
      <vt:lpstr>PowerPoint 演示文稿</vt:lpstr>
      <vt:lpstr>II. Cách làm sữa chua</vt:lpstr>
      <vt:lpstr>PowerPoint 演示文稿</vt:lpstr>
      <vt:lpstr>1. Chuẩn bị</vt:lpstr>
      <vt:lpstr>Trình chiếu video làm sữa chua https://www.youtube.com/watch?v=d2QE3hmnynU</vt:lpstr>
      <vt:lpstr>2. Các bước làm sữa chua</vt:lpstr>
      <vt:lpstr>PowerPoint 演示文稿</vt:lpstr>
      <vt:lpstr>Sữa chua sau khi ủ phải có độ sánh, mịn, có màu trắng sữa và có vị chua nhẹ.</vt:lpstr>
      <vt:lpstr>III. Luyện tập</vt:lpstr>
      <vt:lpstr>Vậy trong sữa chua có vi khuẩn nào?</vt:lpstr>
      <vt:lpstr>Em hãy sắp xếp các bước làm sữa chua theo thứ tự đúng nhất?</vt:lpstr>
      <vt:lpstr>IV. 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26: THỰC HÀNH QUAN SÁT VI KHUẨN              TÌM HIỂU CÁC BƯỚC LÀM SỮA CHUA</dc:title>
  <dc:creator>Hai Minh</dc:creator>
  <cp:lastModifiedBy>DELL</cp:lastModifiedBy>
  <cp:revision>17</cp:revision>
  <dcterms:created xsi:type="dcterms:W3CDTF">2021-08-11T07:26:00Z</dcterms:created>
  <dcterms:modified xsi:type="dcterms:W3CDTF">2021-12-20T07:45:40Z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55A0665BB4B7417396A229A78BEFC3FF</vt:lpwstr>
  </property>
  <property fmtid="{D5CDD505-2E9C-101B-9397-08002B2CF9AE}" pid="3" name="KSOProductBuildVer">
    <vt:lpwstr>1033-11.2.0.10421</vt:lpwstr>
  </property>
</Properties>
</file>