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86" r:id="rId4"/>
  </p:sldMasterIdLst>
  <p:sldIdLst>
    <p:sldId id="338" r:id="rId5"/>
    <p:sldId id="339" r:id="rId6"/>
    <p:sldId id="340" r:id="rId7"/>
    <p:sldId id="262" r:id="rId8"/>
    <p:sldId id="341" r:id="rId9"/>
    <p:sldId id="342" r:id="rId10"/>
    <p:sldId id="343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02"/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2"/>
      </p:cViewPr>
      <p:guideLst>
        <p:guide orient="horz" pos="33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/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/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/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/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/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/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/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/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-1" fmla="*/ 2238375 w 4716016"/>
              <a:gd name="connsiteY0-2" fmla="*/ 0 h 6858000"/>
              <a:gd name="connsiteX1-3" fmla="*/ 4716016 w 4716016"/>
              <a:gd name="connsiteY1-4" fmla="*/ 0 h 6858000"/>
              <a:gd name="connsiteX2-5" fmla="*/ 4716016 w 4716016"/>
              <a:gd name="connsiteY2-6" fmla="*/ 6858000 h 6858000"/>
              <a:gd name="connsiteX3-7" fmla="*/ 0 w 4716016"/>
              <a:gd name="connsiteY3-8" fmla="*/ 6858000 h 6858000"/>
              <a:gd name="connsiteX4-9" fmla="*/ 2238375 w 4716016"/>
              <a:gd name="connsiteY4-10" fmla="*/ 0 h 6858000"/>
              <a:gd name="connsiteX0-11" fmla="*/ 2867025 w 5344666"/>
              <a:gd name="connsiteY0-12" fmla="*/ 0 h 6858000"/>
              <a:gd name="connsiteX1-13" fmla="*/ 5344666 w 5344666"/>
              <a:gd name="connsiteY1-14" fmla="*/ 0 h 6858000"/>
              <a:gd name="connsiteX2-15" fmla="*/ 5344666 w 5344666"/>
              <a:gd name="connsiteY2-16" fmla="*/ 6858000 h 6858000"/>
              <a:gd name="connsiteX3-17" fmla="*/ 0 w 5344666"/>
              <a:gd name="connsiteY3-18" fmla="*/ 6858000 h 6858000"/>
              <a:gd name="connsiteX4-19" fmla="*/ 2867025 w 5344666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8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8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7"/>
            <a:ext cx="3304050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8" y="1552597"/>
            <a:ext cx="3304050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/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/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-1" fmla="*/ 0 w 2718024"/>
              <a:gd name="connsiteY0-2" fmla="*/ 6858000 h 6858000"/>
              <a:gd name="connsiteX1-3" fmla="*/ 2718024 w 2718024"/>
              <a:gd name="connsiteY1-4" fmla="*/ 0 h 6858000"/>
              <a:gd name="connsiteX2-5" fmla="*/ 2718024 w 2718024"/>
              <a:gd name="connsiteY2-6" fmla="*/ 6858000 h 6858000"/>
              <a:gd name="connsiteX3-7" fmla="*/ 0 w 2718024"/>
              <a:gd name="connsiteY3-8" fmla="*/ 6858000 h 6858000"/>
              <a:gd name="connsiteX0-9" fmla="*/ 0 w 9162367"/>
              <a:gd name="connsiteY0-10" fmla="*/ 6868886 h 6868886"/>
              <a:gd name="connsiteX1-11" fmla="*/ 9162367 w 9162367"/>
              <a:gd name="connsiteY1-12" fmla="*/ 0 h 6868886"/>
              <a:gd name="connsiteX2-13" fmla="*/ 9162367 w 9162367"/>
              <a:gd name="connsiteY2-14" fmla="*/ 6858000 h 6868886"/>
              <a:gd name="connsiteX3-15" fmla="*/ 0 w 9162367"/>
              <a:gd name="connsiteY3-16" fmla="*/ 6868886 h 68688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/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/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/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/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/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/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/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/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/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/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 b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 b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800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/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/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/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/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  <a:endParaRPr lang="en-US" altLang="ko-KR" sz="2800" b="1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  <a:endParaRPr lang="en-US" altLang="ko-KR" sz="2800" b="1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  <a:endParaRPr lang="en-US" altLang="ko-KR" dirty="0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  <a:endParaRPr lang="en-US" altLang="ko-KR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  <a:endParaRPr lang="en-US" altLang="ko-KR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  <a:endParaRPr lang="en-US" altLang="ko-KR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  <a:endParaRPr lang="en-US" altLang="ko-KR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5B08-4EBA-49FC-BBEF-77015F3BE07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A1F8-2FBB-478B-8381-3EC08BEE7A1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microsoft.com/office/2007/relationships/media" Target="../media/media3.mp4"/><Relationship Id="rId7" Type="http://schemas.openxmlformats.org/officeDocument/2006/relationships/video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video" Target="../media/media3.mp4"/><Relationship Id="rId8" Type="http://schemas.openxmlformats.org/officeDocument/2006/relationships/image" Target="../media/image37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10" Type="http://schemas.microsoft.com/office/2007/relationships/media" Target="../media/media3.mp4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7.png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4" Type="http://schemas.openxmlformats.org/officeDocument/2006/relationships/slideLayout" Target="../slideLayouts/slideLayout27.xml"/><Relationship Id="rId13" Type="http://schemas.openxmlformats.org/officeDocument/2006/relationships/image" Target="../media/image53.png"/><Relationship Id="rId12" Type="http://schemas.microsoft.com/office/2007/relationships/media" Target="../media/media2.mp4"/><Relationship Id="rId11" Type="http://schemas.openxmlformats.org/officeDocument/2006/relationships/video" Target="../media/media2.mp4"/><Relationship Id="rId10" Type="http://schemas.openxmlformats.org/officeDocument/2006/relationships/image" Target="../media/image37.png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030996" y="144035"/>
            <a:ext cx="1142482" cy="1773988"/>
            <a:chOff x="585903" y="488961"/>
            <a:chExt cx="1284889" cy="2730490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" name="직사각형 23"/>
          <p:cNvSpPr/>
          <p:nvPr/>
        </p:nvSpPr>
        <p:spPr>
          <a:xfrm>
            <a:off x="2663545" y="1836276"/>
            <a:ext cx="6912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직사각형 8"/>
          <p:cNvSpPr/>
          <p:nvPr/>
        </p:nvSpPr>
        <p:spPr>
          <a:xfrm>
            <a:off x="5710211" y="144035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직사각형 24"/>
          <p:cNvSpPr/>
          <p:nvPr/>
        </p:nvSpPr>
        <p:spPr>
          <a:xfrm>
            <a:off x="9493068" y="144034"/>
            <a:ext cx="96162" cy="1773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2989220" y="677085"/>
            <a:ext cx="6213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40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NHÓM</a:t>
            </a:r>
            <a:endParaRPr lang="en-US" sz="4000" b="1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2663545" y="3347882"/>
            <a:ext cx="7605359" cy="2833033"/>
          </a:xfrm>
          <a:prstGeom prst="roundRect">
            <a:avLst>
              <a:gd name="adj" fmla="val 10641"/>
            </a:avLst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Mỗi nhóm nhận hình ảnh 1 số loài sinh vật.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3 phút, các nhóm sẽ chia các sinh vật thành 2 nhóm và nêu đặc điểm để phân chia các nhóm sinh vật.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Đại diện các nhóm trình bày kết quả, mỗi sinh vật đúng sẽ được 10 điểm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2894736" y="2401399"/>
            <a:ext cx="2282408" cy="658297"/>
          </a:xfrm>
          <a:prstGeom prst="roundRect">
            <a:avLst>
              <a:gd name="adj" fmla="val 16668"/>
            </a:avLst>
          </a:prstGeom>
          <a:solidFill>
            <a:srgbClr val="FFD30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6" b="96667" l="6667" r="95000">
                        <a14:foregroundMark x1="25833" y1="62619" x2="24167" y2="71429"/>
                        <a14:foregroundMark x1="16111" y1="62381" x2="6667" y2="65952"/>
                        <a14:foregroundMark x1="17778" y1="60238" x2="18611" y2="59524"/>
                        <a14:foregroundMark x1="29444" y1="50714" x2="24444" y2="5952"/>
                        <a14:foregroundMark x1="24444" y1="28095" x2="38889" y2="24762"/>
                        <a14:foregroundMark x1="10000" y1="29048" x2="23611" y2="28810"/>
                        <a14:foregroundMark x1="16111" y1="28571" x2="13611" y2="20952"/>
                        <a14:foregroundMark x1="16111" y1="31667" x2="15000" y2="37381"/>
                        <a14:foregroundMark x1="7222" y1="30714" x2="10278" y2="30714"/>
                        <a14:foregroundMark x1="49444" y1="33571" x2="75278" y2="7143"/>
                        <a14:foregroundMark x1="63056" y1="21190" x2="72778" y2="33333"/>
                        <a14:foregroundMark x1="64722" y1="39286" x2="68889" y2="54048"/>
                        <a14:foregroundMark x1="59722" y1="46190" x2="56944" y2="44762"/>
                        <a14:foregroundMark x1="45278" y1="48810" x2="51667" y2="49286"/>
                        <a14:foregroundMark x1="50278" y1="53095" x2="53611" y2="53095"/>
                        <a14:foregroundMark x1="74444" y1="51667" x2="95000" y2="62857"/>
                        <a14:foregroundMark x1="60833" y1="47619" x2="65833" y2="49524"/>
                        <a14:foregroundMark x1="63611" y1="45476" x2="60833" y2="40476"/>
                        <a14:foregroundMark x1="68611" y1="40000" x2="83056" y2="35714"/>
                        <a14:foregroundMark x1="83056" y1="35714" x2="89167" y2="31667"/>
                        <a14:foregroundMark x1="28333" y1="17619" x2="40556" y2="18333"/>
                        <a14:foregroundMark x1="61389" y1="25476" x2="65000" y2="24524"/>
                        <a14:foregroundMark x1="48611" y1="86667" x2="51944" y2="96667"/>
                        <a14:foregroundMark x1="36389" y1="29524" x2="37222" y2="36429"/>
                        <a14:foregroundMark x1="50278" y1="7857" x2="56111" y2="18810"/>
                        <a14:foregroundMark x1="79722" y1="61667" x2="82222" y2="64048"/>
                        <a14:foregroundMark x1="26389" y1="68095" x2="24167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28961"/>
            <a:ext cx="2325189" cy="2712720"/>
          </a:xfrm>
          <a:prstGeom prst="rect">
            <a:avLst/>
          </a:prstGeom>
        </p:spPr>
      </p:pic>
      <p:pic>
        <p:nvPicPr>
          <p:cNvPr id="21" name="Hình ảnh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889" r="93611">
                        <a14:foregroundMark x1="3889" y1="50278" x2="9722" y2="50278"/>
                        <a14:foregroundMark x1="89722" y1="34444" x2="90556" y2="33056"/>
                        <a14:foregroundMark x1="90556" y1="34444" x2="90556" y2="33611"/>
                        <a14:foregroundMark x1="90833" y1="33056" x2="91111" y2="32778"/>
                        <a14:foregroundMark x1="91944" y1="36667" x2="92500" y2="36667"/>
                        <a14:foregroundMark x1="93333" y1="35833" x2="93611" y2="35833"/>
                        <a14:backgroundMark x1="38889" y1="40000" x2="40000" y2="40833"/>
                        <a14:backgroundMark x1="35833" y1="41111" x2="37222" y2="41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902" y="-302490"/>
            <a:ext cx="2667036" cy="2667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899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899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5" name="Oval 5"/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5"/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6"/>
          <p:cNvSpPr txBox="1"/>
          <p:nvPr/>
        </p:nvSpPr>
        <p:spPr>
          <a:xfrm>
            <a:off x="2055913" y="1349847"/>
            <a:ext cx="615917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 khóa lưỡng phân: </a:t>
            </a:r>
            <a:endParaRPr lang="en-US" sz="3600" b="1"/>
          </a:p>
        </p:txBody>
      </p:sp>
      <p:grpSp>
        <p:nvGrpSpPr>
          <p:cNvPr id="34" name="Nhóm 33"/>
          <p:cNvGrpSpPr/>
          <p:nvPr/>
        </p:nvGrpSpPr>
        <p:grpSpPr>
          <a:xfrm>
            <a:off x="4273886" y="3280833"/>
            <a:ext cx="1726918" cy="1704101"/>
            <a:chOff x="4273886" y="3280833"/>
            <a:chExt cx="1726918" cy="1704101"/>
          </a:xfrm>
        </p:grpSpPr>
        <p:grpSp>
          <p:nvGrpSpPr>
            <p:cNvPr id="8" name="그룹 9"/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9" name="Teardrop 3"/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ardrop 3"/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46"/>
            <p:cNvSpPr txBox="1"/>
            <p:nvPr/>
          </p:nvSpPr>
          <p:spPr>
            <a:xfrm>
              <a:off x="5191003" y="4415096"/>
              <a:ext cx="627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anose="020F0502020204030204" pitchFamily="34" charset="0"/>
                </a:rPr>
                <a:t>01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4" name="TextBox 53"/>
            <p:cNvSpPr txBox="1"/>
            <p:nvPr/>
          </p:nvSpPr>
          <p:spPr>
            <a:xfrm>
              <a:off x="5071134" y="4120837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Nhóm 34"/>
          <p:cNvGrpSpPr/>
          <p:nvPr/>
        </p:nvGrpSpPr>
        <p:grpSpPr>
          <a:xfrm>
            <a:off x="6096000" y="3292934"/>
            <a:ext cx="1692000" cy="1692000"/>
            <a:chOff x="6096000" y="3292934"/>
            <a:chExt cx="1692000" cy="1692000"/>
          </a:xfrm>
        </p:grpSpPr>
        <p:grpSp>
          <p:nvGrpSpPr>
            <p:cNvPr id="11" name="그룹 37"/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12" name="Teardrop 3"/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ardrop 3"/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47"/>
            <p:cNvSpPr txBox="1"/>
            <p:nvPr/>
          </p:nvSpPr>
          <p:spPr>
            <a:xfrm>
              <a:off x="6290874" y="4415096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anose="020F0502020204030204" pitchFamily="34" charset="0"/>
                </a:rPr>
                <a:t>02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31" name="TextBox 53"/>
            <p:cNvSpPr txBox="1"/>
            <p:nvPr/>
          </p:nvSpPr>
          <p:spPr>
            <a:xfrm>
              <a:off x="6154745" y="4107064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/>
          <p:cNvGrpSpPr/>
          <p:nvPr/>
        </p:nvGrpSpPr>
        <p:grpSpPr>
          <a:xfrm>
            <a:off x="6096000" y="5088943"/>
            <a:ext cx="1222478" cy="1222478"/>
            <a:chOff x="6096000" y="5088943"/>
            <a:chExt cx="1222478" cy="1222478"/>
          </a:xfrm>
        </p:grpSpPr>
        <p:grpSp>
          <p:nvGrpSpPr>
            <p:cNvPr id="17" name="그룹 43"/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18" name="Teardrop 3"/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ardrop 3"/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49"/>
            <p:cNvSpPr txBox="1"/>
            <p:nvPr/>
          </p:nvSpPr>
          <p:spPr>
            <a:xfrm>
              <a:off x="6290874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anose="020F0502020204030204" pitchFamily="34" charset="0"/>
                </a:rPr>
                <a:t>04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32" name="TextBox 53"/>
            <p:cNvSpPr txBox="1"/>
            <p:nvPr/>
          </p:nvSpPr>
          <p:spPr>
            <a:xfrm>
              <a:off x="6116611" y="5584756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4778326" y="5088943"/>
            <a:ext cx="1222478" cy="1222478"/>
            <a:chOff x="4778326" y="5088943"/>
            <a:chExt cx="1222478" cy="1222478"/>
          </a:xfrm>
        </p:grpSpPr>
        <p:grpSp>
          <p:nvGrpSpPr>
            <p:cNvPr id="14" name="그룹 40"/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15" name="Teardrop 3"/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ardrop 3"/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48"/>
            <p:cNvSpPr txBox="1"/>
            <p:nvPr/>
          </p:nvSpPr>
          <p:spPr>
            <a:xfrm>
              <a:off x="5207531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anose="020F0502020204030204" pitchFamily="34" charset="0"/>
                </a:rPr>
                <a:t>03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33" name="TextBox 53"/>
            <p:cNvSpPr txBox="1"/>
            <p:nvPr/>
          </p:nvSpPr>
          <p:spPr>
            <a:xfrm>
              <a:off x="5007205" y="5572201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Hộp Văn bản 29"/>
          <p:cNvSpPr txBox="1"/>
          <p:nvPr/>
        </p:nvSpPr>
        <p:spPr>
          <a:xfrm>
            <a:off x="2055912" y="2051552"/>
            <a:ext cx="8735998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/>
          <p:cNvSpPr txBox="1"/>
          <p:nvPr/>
        </p:nvSpPr>
        <p:spPr>
          <a:xfrm>
            <a:off x="1400253" y="2674287"/>
            <a:ext cx="2950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41" name="Hộp Văn bản 40"/>
          <p:cNvSpPr txBox="1"/>
          <p:nvPr/>
        </p:nvSpPr>
        <p:spPr>
          <a:xfrm>
            <a:off x="7788000" y="2722069"/>
            <a:ext cx="34754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một đôi đặc điểm đối lập phân chia sinh vật thành 2 nhóm.</a:t>
            </a:r>
            <a:endParaRPr lang="en-US" sz="3600"/>
          </a:p>
        </p:txBody>
      </p:sp>
      <p:sp>
        <p:nvSpPr>
          <p:cNvPr id="43" name="Hộp Văn bản 42"/>
          <p:cNvSpPr txBox="1"/>
          <p:nvPr/>
        </p:nvSpPr>
        <p:spPr>
          <a:xfrm>
            <a:off x="1155499" y="4792240"/>
            <a:ext cx="36822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 tục phân chia các nhóm trên thành 2 nhóm cho đến khi mỗi nhóm chỉ còn 1 sinh vật.</a:t>
            </a:r>
            <a:endParaRPr lang="en-US" sz="3600"/>
          </a:p>
        </p:txBody>
      </p:sp>
      <p:sp>
        <p:nvSpPr>
          <p:cNvPr id="45" name="Hộp Văn bản 44"/>
          <p:cNvSpPr txBox="1"/>
          <p:nvPr/>
        </p:nvSpPr>
        <p:spPr>
          <a:xfrm>
            <a:off x="7318478" y="5849833"/>
            <a:ext cx="407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sơ đồ khóa lưỡng phân.</a:t>
            </a:r>
            <a:endParaRPr lang="en-US" sz="360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/>
      <p:bldP spid="39" grpId="0"/>
      <p:bldP spid="41" grpId="0"/>
      <p:bldP spid="43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/>
          <p:cNvGrpSpPr/>
          <p:nvPr/>
        </p:nvGrpSpPr>
        <p:grpSpPr>
          <a:xfrm>
            <a:off x="1096209" y="385992"/>
            <a:ext cx="4881515" cy="4953700"/>
            <a:chOff x="919163" y="636588"/>
            <a:chExt cx="4757737" cy="6086015"/>
          </a:xfrm>
        </p:grpSpPr>
        <p:pic>
          <p:nvPicPr>
            <p:cNvPr id="3" name="Picture 3"/>
            <p:cNvPicPr/>
            <p:nvPr/>
          </p:nvPicPr>
          <p:blipFill rotWithShape="1">
            <a:blip r:embed="rId1"/>
            <a:srcRect l="1069" t="3773" r="68843" b="2810"/>
            <a:stretch>
              <a:fillRect/>
            </a:stretch>
          </p:blipFill>
          <p:spPr>
            <a:xfrm>
              <a:off x="919163" y="636588"/>
              <a:ext cx="1505680" cy="1655069"/>
            </a:xfrm>
            <a:prstGeom prst="rect">
              <a:avLst/>
            </a:prstGeom>
          </p:spPr>
        </p:pic>
        <p:pic>
          <p:nvPicPr>
            <p:cNvPr id="7" name="Picture 3"/>
            <p:cNvPicPr/>
            <p:nvPr/>
          </p:nvPicPr>
          <p:blipFill rotWithShape="1">
            <a:blip r:embed="rId1"/>
            <a:srcRect l="69124" t="3292" r="787" b="3292"/>
            <a:stretch>
              <a:fillRect/>
            </a:stretch>
          </p:blipFill>
          <p:spPr>
            <a:xfrm>
              <a:off x="4171220" y="636588"/>
              <a:ext cx="1505680" cy="1655069"/>
            </a:xfrm>
            <a:prstGeom prst="rect">
              <a:avLst/>
            </a:prstGeom>
          </p:spPr>
        </p:pic>
        <p:sp>
          <p:nvSpPr>
            <p:cNvPr id="8" name="Hộp Văn bản 7"/>
            <p:cNvSpPr txBox="1"/>
            <p:nvPr/>
          </p:nvSpPr>
          <p:spPr>
            <a:xfrm>
              <a:off x="952415" y="2250713"/>
              <a:ext cx="1220807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/>
            <p:cNvGrpSpPr/>
            <p:nvPr/>
          </p:nvGrpSpPr>
          <p:grpSpPr>
            <a:xfrm>
              <a:off x="2545192" y="636588"/>
              <a:ext cx="1505680" cy="1935271"/>
              <a:chOff x="2545192" y="636588"/>
              <a:chExt cx="1505680" cy="1935271"/>
            </a:xfrm>
          </p:grpSpPr>
          <p:pic>
            <p:nvPicPr>
              <p:cNvPr id="6" name="Picture 3"/>
              <p:cNvPicPr/>
              <p:nvPr/>
            </p:nvPicPr>
            <p:blipFill rotWithShape="1">
              <a:blip r:embed="rId1"/>
              <a:srcRect l="34954" t="3682" r="34957" b="2901"/>
              <a:stretch>
                <a:fillRect/>
              </a:stretch>
            </p:blipFill>
            <p:spPr>
              <a:xfrm>
                <a:off x="2545192" y="636588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9" name="Hộp Văn bản 8"/>
              <p:cNvSpPr txBox="1"/>
              <p:nvPr/>
            </p:nvSpPr>
            <p:spPr>
              <a:xfrm>
                <a:off x="2840725" y="2266988"/>
                <a:ext cx="914613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Hộp Văn bản 9"/>
            <p:cNvSpPr txBox="1"/>
            <p:nvPr/>
          </p:nvSpPr>
          <p:spPr>
            <a:xfrm>
              <a:off x="4302354" y="2267840"/>
              <a:ext cx="1248064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Nhóm 14"/>
            <p:cNvGrpSpPr/>
            <p:nvPr/>
          </p:nvGrpSpPr>
          <p:grpSpPr>
            <a:xfrm>
              <a:off x="2541677" y="2674957"/>
              <a:ext cx="1512710" cy="1959940"/>
              <a:chOff x="2541677" y="2547190"/>
              <a:chExt cx="1512710" cy="1959940"/>
            </a:xfrm>
          </p:grpSpPr>
          <p:pic>
            <p:nvPicPr>
              <p:cNvPr id="4" name="Hình ảnh 3"/>
              <p:cNvPicPr>
                <a:picLocks noChangeAspect="1"/>
              </p:cNvPicPr>
              <p:nvPr/>
            </p:nvPicPr>
            <p:blipFill rotWithShape="1">
              <a:blip r:embed="rId2"/>
              <a:srcRect l="5082" t="2323" r="7446" b="3628"/>
              <a:stretch>
                <a:fillRect/>
              </a:stretch>
            </p:blipFill>
            <p:spPr>
              <a:xfrm>
                <a:off x="2545192" y="2547190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1" name="Hộp Văn bản 10"/>
              <p:cNvSpPr txBox="1"/>
              <p:nvPr/>
            </p:nvSpPr>
            <p:spPr>
              <a:xfrm>
                <a:off x="2541677" y="4202259"/>
                <a:ext cx="1512710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Nguyên sinh</a:t>
                </a: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Nhóm 15"/>
            <p:cNvGrpSpPr/>
            <p:nvPr/>
          </p:nvGrpSpPr>
          <p:grpSpPr>
            <a:xfrm>
              <a:off x="2541677" y="4737995"/>
              <a:ext cx="1505680" cy="1984608"/>
              <a:chOff x="2541677" y="4737995"/>
              <a:chExt cx="1505680" cy="1984608"/>
            </a:xfrm>
          </p:grpSpPr>
          <p:pic>
            <p:nvPicPr>
              <p:cNvPr id="5" name="Picture 5"/>
              <p:cNvPicPr/>
              <p:nvPr/>
            </p:nvPicPr>
            <p:blipFill rotWithShape="1">
              <a:blip r:embed="rId3"/>
              <a:srcRect l="2890" t="6672" r="4721" b="3161"/>
              <a:stretch>
                <a:fillRect/>
              </a:stretch>
            </p:blipFill>
            <p:spPr>
              <a:xfrm>
                <a:off x="2541677" y="4737995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2" name="Hộp Văn bản 11"/>
              <p:cNvSpPr txBox="1"/>
              <p:nvPr/>
            </p:nvSpPr>
            <p:spPr>
              <a:xfrm>
                <a:off x="2646667" y="6417732"/>
                <a:ext cx="1295701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Khởi sinh</a:t>
                </a: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" name="Hộp Văn bản 18"/>
          <p:cNvSpPr txBox="1"/>
          <p:nvPr/>
        </p:nvSpPr>
        <p:spPr>
          <a:xfrm>
            <a:off x="7485245" y="675227"/>
            <a:ext cx="3886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hoàn thành phiếu học tập số 1</a:t>
            </a:r>
            <a:endParaRPr lang="en-US" sz="3600">
              <a:solidFill>
                <a:srgbClr val="C00000"/>
              </a:solidFill>
            </a:endParaRPr>
          </a:p>
        </p:txBody>
      </p:sp>
      <p:grpSp>
        <p:nvGrpSpPr>
          <p:cNvPr id="20" name="그룹 3"/>
          <p:cNvGrpSpPr/>
          <p:nvPr/>
        </p:nvGrpSpPr>
        <p:grpSpPr>
          <a:xfrm>
            <a:off x="6692902" y="512992"/>
            <a:ext cx="961445" cy="1333500"/>
            <a:chOff x="585903" y="488961"/>
            <a:chExt cx="1284889" cy="2730490"/>
          </a:xfrm>
        </p:grpSpPr>
        <p:pic>
          <p:nvPicPr>
            <p:cNvPr id="21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22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3" name="직사각형 23"/>
          <p:cNvSpPr/>
          <p:nvPr/>
        </p:nvSpPr>
        <p:spPr>
          <a:xfrm>
            <a:off x="7419775" y="1791569"/>
            <a:ext cx="3888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4" name="직사각형 8"/>
          <p:cNvSpPr/>
          <p:nvPr/>
        </p:nvSpPr>
        <p:spPr>
          <a:xfrm>
            <a:off x="7526118" y="541686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1308975" y="541685"/>
            <a:ext cx="96162" cy="13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aphicFrame>
        <p:nvGraphicFramePr>
          <p:cNvPr id="26" name="Bảng 25"/>
          <p:cNvGraphicFramePr>
            <a:graphicFrameLocks noGrp="1"/>
          </p:cNvGraphicFramePr>
          <p:nvPr/>
        </p:nvGraphicFramePr>
        <p:xfrm>
          <a:off x="6096000" y="2433348"/>
          <a:ext cx="5930900" cy="4183354"/>
        </p:xfrm>
        <a:graphic>
          <a:graphicData uri="http://schemas.openxmlformats.org/drawingml/2006/table">
            <a:tbl>
              <a:tblPr firstRow="1" firstCol="1" bandRow="1"/>
              <a:tblGrid>
                <a:gridCol w="1186180"/>
                <a:gridCol w="1186180"/>
                <a:gridCol w="1186180"/>
                <a:gridCol w="1186180"/>
                <a:gridCol w="1186180"/>
              </a:tblGrid>
              <a:tr h="5195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06601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7" name="Nhóm 2"/>
          <p:cNvGrpSpPr/>
          <p:nvPr/>
        </p:nvGrpSpPr>
        <p:grpSpPr>
          <a:xfrm>
            <a:off x="330447" y="5092423"/>
            <a:ext cx="2521881" cy="1712976"/>
            <a:chOff x="9585898" y="36512"/>
            <a:chExt cx="2521881" cy="1712976"/>
          </a:xfrm>
        </p:grpSpPr>
        <p:pic>
          <p:nvPicPr>
            <p:cNvPr id="28" name="Picture 2" descr="Free Digital Clock 1200564 PNG with Transparent Backgrou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Đồng hồ đếm ngược 4 phút 4 Minutes">
              <a:hlinkClick r:id="" action="ppaction://media"/>
            </p:cNvPr>
            <p:cNvPicPr>
              <a:picLocks noChangeAspect="1"/>
            </p:cNvPicPr>
            <p:nvPr>
              <a:videoFile r:link="rId7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Bảng 25"/>
          <p:cNvGraphicFramePr>
            <a:graphicFrameLocks noGrp="1"/>
          </p:cNvGraphicFramePr>
          <p:nvPr/>
        </p:nvGraphicFramePr>
        <p:xfrm>
          <a:off x="863600" y="469900"/>
          <a:ext cx="10464800" cy="5918200"/>
        </p:xfrm>
        <a:graphic>
          <a:graphicData uri="http://schemas.openxmlformats.org/drawingml/2006/table">
            <a:tbl>
              <a:tblPr firstRow="1" firstCol="1" bandRow="1"/>
              <a:tblGrid>
                <a:gridCol w="2092960"/>
                <a:gridCol w="2092960"/>
                <a:gridCol w="2092960"/>
                <a:gridCol w="2092960"/>
                <a:gridCol w="2092960"/>
              </a:tblGrid>
              <a:tr h="7350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50809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Khởi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Nấm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048000" y="144790"/>
            <a:ext cx="86995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các đặc điểm của 5 giới trong phiếu học tập số 1, em hãy vẽ sơ đồ khóa lưỡng phân 5 giới sinh vật?</a:t>
            </a:r>
            <a:endParaRPr lang="en-US" sz="3600"/>
          </a:p>
        </p:txBody>
      </p:sp>
      <p:grpSp>
        <p:nvGrpSpPr>
          <p:cNvPr id="5" name="그룹 15"/>
          <p:cNvGrpSpPr/>
          <p:nvPr/>
        </p:nvGrpSpPr>
        <p:grpSpPr>
          <a:xfrm>
            <a:off x="2311400" y="144790"/>
            <a:ext cx="885616" cy="994842"/>
            <a:chOff x="9318061" y="2225079"/>
            <a:chExt cx="885616" cy="994842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7" name="타원 12"/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cxnSp>
        <p:nvCxnSpPr>
          <p:cNvPr id="9" name="Straight Connector 3"/>
          <p:cNvCxnSpPr/>
          <p:nvPr/>
        </p:nvCxnSpPr>
        <p:spPr>
          <a:xfrm>
            <a:off x="4043589" y="242555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0" name="Straight Connector 4"/>
          <p:cNvCxnSpPr/>
          <p:nvPr/>
        </p:nvCxnSpPr>
        <p:spPr>
          <a:xfrm>
            <a:off x="5238265" y="3435477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1" name="Straight Connector 5"/>
          <p:cNvCxnSpPr/>
          <p:nvPr/>
        </p:nvCxnSpPr>
        <p:spPr>
          <a:xfrm>
            <a:off x="6558697" y="4445401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Straight Connector 6"/>
          <p:cNvCxnSpPr/>
          <p:nvPr/>
        </p:nvCxnSpPr>
        <p:spPr>
          <a:xfrm>
            <a:off x="7753373" y="545532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3" name="Straight Connector 7"/>
          <p:cNvCxnSpPr/>
          <p:nvPr/>
        </p:nvCxnSpPr>
        <p:spPr>
          <a:xfrm>
            <a:off x="4860999" y="1804063"/>
            <a:ext cx="0" cy="62149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4" name="Straight Connector 8"/>
          <p:cNvCxnSpPr/>
          <p:nvPr/>
        </p:nvCxnSpPr>
        <p:spPr>
          <a:xfrm>
            <a:off x="5678409" y="2425554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5" name="Straight Connector 9"/>
          <p:cNvCxnSpPr/>
          <p:nvPr/>
        </p:nvCxnSpPr>
        <p:spPr>
          <a:xfrm>
            <a:off x="6873085" y="3435477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Straight Connector 10"/>
          <p:cNvCxnSpPr/>
          <p:nvPr/>
        </p:nvCxnSpPr>
        <p:spPr>
          <a:xfrm>
            <a:off x="8193516" y="4445401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7" name="TextBox 15"/>
          <p:cNvSpPr txBox="1"/>
          <p:nvPr/>
        </p:nvSpPr>
        <p:spPr>
          <a:xfrm>
            <a:off x="4420829" y="1337944"/>
            <a:ext cx="907069" cy="4233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3917817" y="1960991"/>
            <a:ext cx="56612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238227" y="2005125"/>
            <a:ext cx="105038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6373922" y="3018949"/>
            <a:ext cx="1311893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Đa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4577624" y="3036418"/>
            <a:ext cx="1257571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Đơn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7358287" y="4018962"/>
            <a:ext cx="150930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Dị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8995980" y="5022559"/>
            <a:ext cx="87996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7243479" y="5014444"/>
            <a:ext cx="1115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5633230" y="4040841"/>
            <a:ext cx="13940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Tự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6" name="Straight Connector 20"/>
          <p:cNvCxnSpPr/>
          <p:nvPr/>
        </p:nvCxnSpPr>
        <p:spPr>
          <a:xfrm>
            <a:off x="4043589" y="2425554"/>
            <a:ext cx="0" cy="391627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7" name="Straight Connector 21"/>
          <p:cNvCxnSpPr/>
          <p:nvPr/>
        </p:nvCxnSpPr>
        <p:spPr>
          <a:xfrm flipH="1">
            <a:off x="5238264" y="3427775"/>
            <a:ext cx="1" cy="295208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8" name="Straight Connector 22"/>
          <p:cNvCxnSpPr/>
          <p:nvPr/>
        </p:nvCxnSpPr>
        <p:spPr>
          <a:xfrm flipH="1">
            <a:off x="6558696" y="4437699"/>
            <a:ext cx="2" cy="194216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9" name="Straight Connector 23"/>
          <p:cNvCxnSpPr/>
          <p:nvPr/>
        </p:nvCxnSpPr>
        <p:spPr>
          <a:xfrm>
            <a:off x="7753373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30" name="Straight Connector 24"/>
          <p:cNvCxnSpPr/>
          <p:nvPr/>
        </p:nvCxnSpPr>
        <p:spPr>
          <a:xfrm>
            <a:off x="9388192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1" name="TextBox 48"/>
          <p:cNvSpPr txBox="1"/>
          <p:nvPr/>
        </p:nvSpPr>
        <p:spPr>
          <a:xfrm>
            <a:off x="3375705" y="6317444"/>
            <a:ext cx="1257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Khởi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49"/>
          <p:cNvSpPr txBox="1"/>
          <p:nvPr/>
        </p:nvSpPr>
        <p:spPr>
          <a:xfrm>
            <a:off x="4567650" y="6320756"/>
            <a:ext cx="149687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Nguyên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50"/>
          <p:cNvSpPr txBox="1"/>
          <p:nvPr/>
        </p:nvSpPr>
        <p:spPr>
          <a:xfrm>
            <a:off x="6027842" y="6310313"/>
            <a:ext cx="1272875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51"/>
          <p:cNvSpPr txBox="1"/>
          <p:nvPr/>
        </p:nvSpPr>
        <p:spPr>
          <a:xfrm>
            <a:off x="7438868" y="6284495"/>
            <a:ext cx="8805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Box 52"/>
          <p:cNvSpPr txBox="1"/>
          <p:nvPr/>
        </p:nvSpPr>
        <p:spPr>
          <a:xfrm>
            <a:off x="8780943" y="6284495"/>
            <a:ext cx="1782304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53"/>
          <p:cNvSpPr txBox="1"/>
          <p:nvPr/>
        </p:nvSpPr>
        <p:spPr>
          <a:xfrm>
            <a:off x="5709857" y="2465169"/>
            <a:ext cx="1856247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Cấu tạo cơ thể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54"/>
          <p:cNvSpPr txBox="1"/>
          <p:nvPr/>
        </p:nvSpPr>
        <p:spPr>
          <a:xfrm>
            <a:off x="6830385" y="3500560"/>
            <a:ext cx="2726040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Tổng hợp chất hữu cơ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55"/>
          <p:cNvSpPr txBox="1"/>
          <p:nvPr/>
        </p:nvSpPr>
        <p:spPr>
          <a:xfrm>
            <a:off x="8208446" y="4464097"/>
            <a:ext cx="1571964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Di chuyển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0" y="412823"/>
            <a:ext cx="3128211" cy="1079093"/>
            <a:chOff x="0" y="412823"/>
            <a:chExt cx="3128211" cy="1079093"/>
          </a:xfrm>
        </p:grpSpPr>
        <p:sp>
          <p:nvSpPr>
            <p:cNvPr id="5" name="Hình tự do: Hình 4"/>
            <p:cNvSpPr/>
            <p:nvPr/>
          </p:nvSpPr>
          <p:spPr>
            <a:xfrm>
              <a:off x="0" y="412823"/>
              <a:ext cx="3128211" cy="1079093"/>
            </a:xfrm>
            <a:custGeom>
              <a:avLst/>
              <a:gdLst>
                <a:gd name="connsiteX0" fmla="*/ 0 w 4122238"/>
                <a:gd name="connsiteY0" fmla="*/ 0 h 1436960"/>
                <a:gd name="connsiteX1" fmla="*/ 302757 w 4122238"/>
                <a:gd name="connsiteY1" fmla="*/ 0 h 1436960"/>
                <a:gd name="connsiteX2" fmla="*/ 986590 w 4122238"/>
                <a:gd name="connsiteY2" fmla="*/ 0 h 1436960"/>
                <a:gd name="connsiteX3" fmla="*/ 3935203 w 4122238"/>
                <a:gd name="connsiteY3" fmla="*/ 0 h 1436960"/>
                <a:gd name="connsiteX4" fmla="*/ 4122238 w 4122238"/>
                <a:gd name="connsiteY4" fmla="*/ 187035 h 1436960"/>
                <a:gd name="connsiteX5" fmla="*/ 4122238 w 4122238"/>
                <a:gd name="connsiteY5" fmla="*/ 1249925 h 1436960"/>
                <a:gd name="connsiteX6" fmla="*/ 3935203 w 4122238"/>
                <a:gd name="connsiteY6" fmla="*/ 1436960 h 1436960"/>
                <a:gd name="connsiteX7" fmla="*/ 986590 w 4122238"/>
                <a:gd name="connsiteY7" fmla="*/ 1436960 h 1436960"/>
                <a:gd name="connsiteX8" fmla="*/ 302757 w 4122238"/>
                <a:gd name="connsiteY8" fmla="*/ 1436960 h 1436960"/>
                <a:gd name="connsiteX9" fmla="*/ 0 w 4122238"/>
                <a:gd name="connsiteY9" fmla="*/ 1436960 h 14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2238" h="1436960">
                  <a:moveTo>
                    <a:pt x="0" y="0"/>
                  </a:moveTo>
                  <a:lnTo>
                    <a:pt x="302757" y="0"/>
                  </a:lnTo>
                  <a:lnTo>
                    <a:pt x="986590" y="0"/>
                  </a:lnTo>
                  <a:lnTo>
                    <a:pt x="3935203" y="0"/>
                  </a:lnTo>
                  <a:cubicBezTo>
                    <a:pt x="4038500" y="0"/>
                    <a:pt x="4122238" y="83738"/>
                    <a:pt x="4122238" y="187035"/>
                  </a:cubicBezTo>
                  <a:lnTo>
                    <a:pt x="4122238" y="1249925"/>
                  </a:lnTo>
                  <a:cubicBezTo>
                    <a:pt x="4122238" y="1353222"/>
                    <a:pt x="4038500" y="1436960"/>
                    <a:pt x="3935203" y="1436960"/>
                  </a:cubicBezTo>
                  <a:lnTo>
                    <a:pt x="986590" y="1436960"/>
                  </a:lnTo>
                  <a:lnTo>
                    <a:pt x="302757" y="1436960"/>
                  </a:lnTo>
                  <a:lnTo>
                    <a:pt x="0" y="1436960"/>
                  </a:lnTo>
                  <a:close/>
                </a:path>
              </a:pathLst>
            </a:cu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15444" y="412823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/>
          <p:cNvSpPr txBox="1"/>
          <p:nvPr/>
        </p:nvSpPr>
        <p:spPr>
          <a:xfrm>
            <a:off x="3641486" y="456560"/>
            <a:ext cx="517017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그룹 3"/>
          <p:cNvGrpSpPr/>
          <p:nvPr/>
        </p:nvGrpSpPr>
        <p:grpSpPr>
          <a:xfrm flipH="1">
            <a:off x="10965297" y="4963696"/>
            <a:ext cx="1142482" cy="1773988"/>
            <a:chOff x="585903" y="488961"/>
            <a:chExt cx="1284889" cy="2730490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33" name="Nhóm 32"/>
          <p:cNvGrpSpPr/>
          <p:nvPr/>
        </p:nvGrpSpPr>
        <p:grpSpPr>
          <a:xfrm>
            <a:off x="4173621" y="2725196"/>
            <a:ext cx="3480460" cy="3258268"/>
            <a:chOff x="4173621" y="2725196"/>
            <a:chExt cx="3480460" cy="3258268"/>
          </a:xfrm>
        </p:grpSpPr>
        <p:pic>
          <p:nvPicPr>
            <p:cNvPr id="20" name="Hình ảnh 19" descr="Ảnh có chứa chim bồ câu, cỏ, bộ gà, con chim&#10;&#10;Mô tả được tạo tự độ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3621" y="2725196"/>
              <a:ext cx="3480460" cy="26919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5" name="Hộp Văn bản 24"/>
            <p:cNvSpPr txBox="1"/>
            <p:nvPr/>
          </p:nvSpPr>
          <p:spPr>
            <a:xfrm>
              <a:off x="4884481" y="5460244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Chim bồ câu</a:t>
              </a:r>
              <a:endParaRPr lang="en-US" sz="3600"/>
            </a:p>
          </p:txBody>
        </p:sp>
      </p:grpSp>
      <p:grpSp>
        <p:nvGrpSpPr>
          <p:cNvPr id="31" name="Nhóm 30"/>
          <p:cNvGrpSpPr/>
          <p:nvPr/>
        </p:nvGrpSpPr>
        <p:grpSpPr>
          <a:xfrm>
            <a:off x="826588" y="1775314"/>
            <a:ext cx="3047909" cy="2469087"/>
            <a:chOff x="826588" y="1775314"/>
            <a:chExt cx="3047909" cy="2469087"/>
          </a:xfrm>
        </p:grpSpPr>
        <p:pic>
          <p:nvPicPr>
            <p:cNvPr id="19" name="Hình ảnh 18" descr="Ảnh có chứa linh trưởng, con khỉ, động vật có vú, cây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588" y="1775314"/>
              <a:ext cx="3047909" cy="190977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6" name="Hộp Văn bản 25"/>
            <p:cNvSpPr txBox="1"/>
            <p:nvPr/>
          </p:nvSpPr>
          <p:spPr>
            <a:xfrm>
              <a:off x="1321172" y="3721181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Khỉ</a:t>
              </a:r>
              <a:endParaRPr lang="en-US" sz="3600"/>
            </a:p>
          </p:txBody>
        </p:sp>
      </p:grpSp>
      <p:grpSp>
        <p:nvGrpSpPr>
          <p:cNvPr id="32" name="Nhóm 31"/>
          <p:cNvGrpSpPr/>
          <p:nvPr/>
        </p:nvGrpSpPr>
        <p:grpSpPr>
          <a:xfrm>
            <a:off x="826588" y="4628813"/>
            <a:ext cx="3047909" cy="2129692"/>
            <a:chOff x="826588" y="4628813"/>
            <a:chExt cx="3047909" cy="2129692"/>
          </a:xfrm>
        </p:grpSpPr>
        <p:pic>
          <p:nvPicPr>
            <p:cNvPr id="22" name="Hình ảnh 21" descr="Ảnh có chứa cá, cá mập, nước, lam&#10;&#10;Mô tả được tạo tự độ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588" y="4628813"/>
              <a:ext cx="3047909" cy="156660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7" name="Hộp Văn bản 26"/>
            <p:cNvSpPr txBox="1"/>
            <p:nvPr/>
          </p:nvSpPr>
          <p:spPr>
            <a:xfrm>
              <a:off x="1321172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 mập</a:t>
              </a:r>
              <a:endParaRPr lang="en-US" sz="3600"/>
            </a:p>
          </p:txBody>
        </p:sp>
      </p:grpSp>
      <p:grpSp>
        <p:nvGrpSpPr>
          <p:cNvPr id="35" name="Nhóm 34"/>
          <p:cNvGrpSpPr/>
          <p:nvPr/>
        </p:nvGrpSpPr>
        <p:grpSpPr>
          <a:xfrm>
            <a:off x="7953203" y="4440386"/>
            <a:ext cx="3012093" cy="2318119"/>
            <a:chOff x="7953203" y="4440386"/>
            <a:chExt cx="3012093" cy="2318119"/>
          </a:xfrm>
        </p:grpSpPr>
        <p:pic>
          <p:nvPicPr>
            <p:cNvPr id="23" name="Hình ảnh 22" descr="Ảnh có chứa cỏ, bò sát, ngoài trời, rùa&#10;&#10;Mô tả được tạo tự độ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203" y="4440386"/>
              <a:ext cx="3012093" cy="175503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9" name="Hộp Văn bản 28"/>
            <p:cNvSpPr txBox="1"/>
            <p:nvPr/>
          </p:nvSpPr>
          <p:spPr>
            <a:xfrm>
              <a:off x="8429879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Rùa</a:t>
              </a:r>
              <a:endParaRPr lang="en-US" sz="3600"/>
            </a:p>
          </p:txBody>
        </p:sp>
      </p:grpSp>
      <p:grpSp>
        <p:nvGrpSpPr>
          <p:cNvPr id="34" name="Nhóm 33"/>
          <p:cNvGrpSpPr/>
          <p:nvPr/>
        </p:nvGrpSpPr>
        <p:grpSpPr>
          <a:xfrm>
            <a:off x="7953204" y="1771790"/>
            <a:ext cx="3012093" cy="2484643"/>
            <a:chOff x="7953204" y="1771790"/>
            <a:chExt cx="3012093" cy="2484643"/>
          </a:xfrm>
        </p:grpSpPr>
        <p:pic>
          <p:nvPicPr>
            <p:cNvPr id="21" name="Hình ảnh 20" descr="Ảnh có chứa côn trùng, xanh lục&#10;&#10;Mô tả được tạo tự độ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3204" y="1771790"/>
              <a:ext cx="3012093" cy="191681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0" name="Hộp Văn bản 29"/>
            <p:cNvSpPr txBox="1"/>
            <p:nvPr/>
          </p:nvSpPr>
          <p:spPr>
            <a:xfrm>
              <a:off x="8447791" y="3733213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Bọ ngựa</a:t>
              </a:r>
              <a:endParaRPr lang="en-US" sz="3600"/>
            </a:p>
          </p:txBody>
        </p:sp>
      </p:grpSp>
      <p:grpSp>
        <p:nvGrpSpPr>
          <p:cNvPr id="36" name="Nhóm 2"/>
          <p:cNvGrpSpPr/>
          <p:nvPr/>
        </p:nvGrpSpPr>
        <p:grpSpPr>
          <a:xfrm>
            <a:off x="9227677" y="0"/>
            <a:ext cx="2521881" cy="1712976"/>
            <a:chOff x="9585898" y="36512"/>
            <a:chExt cx="2521881" cy="1712976"/>
          </a:xfrm>
        </p:grpSpPr>
        <p:pic>
          <p:nvPicPr>
            <p:cNvPr id="37" name="Picture 2" descr="Free Digital Clock 1200564 PNG with Transparent Background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Đồng hồ đếm ngược 4 phút 4 Minutes">
              <a:hlinkClick r:id="" action="ppaction://media"/>
            </p:cNvPr>
            <p:cNvPicPr>
              <a:picLocks noChangeAspect="1"/>
            </p:cNvPicPr>
            <p:nvPr>
              <a:videoFile r:link="rId9"/>
              <p:extLst>
                <p:ext uri="{DAA4B4D4-6D71-4841-9C94-3DE7FCFB9230}">
                  <p14:media xmlns:p14="http://schemas.microsoft.com/office/powerpoint/2010/main" r:embed="rId10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/>
          <p:cNvCxnSpPr/>
          <p:nvPr/>
        </p:nvCxnSpPr>
        <p:spPr>
          <a:xfrm>
            <a:off x="5222240" y="627848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Đường nối Thẳng 3"/>
          <p:cNvCxnSpPr/>
          <p:nvPr/>
        </p:nvCxnSpPr>
        <p:spPr>
          <a:xfrm rot="16200000">
            <a:off x="5726240" y="307538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/>
          <p:cNvSpPr txBox="1"/>
          <p:nvPr/>
        </p:nvSpPr>
        <p:spPr>
          <a:xfrm>
            <a:off x="4070322" y="283715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4144381" y="139323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lông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5594309" y="1365451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lông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/>
          <p:cNvSpPr txBox="1"/>
          <p:nvPr/>
        </p:nvSpPr>
        <p:spPr>
          <a:xfrm>
            <a:off x="2544437" y="5377774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Chim bồ câu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/>
          <p:cNvSpPr txBox="1"/>
          <p:nvPr/>
        </p:nvSpPr>
        <p:spPr>
          <a:xfrm>
            <a:off x="4839478" y="5381176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/>
          <p:cNvSpPr txBox="1"/>
          <p:nvPr/>
        </p:nvSpPr>
        <p:spPr>
          <a:xfrm>
            <a:off x="5660180" y="5392450"/>
            <a:ext cx="97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 mập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/>
          <p:cNvSpPr txBox="1"/>
          <p:nvPr/>
        </p:nvSpPr>
        <p:spPr>
          <a:xfrm>
            <a:off x="6756988" y="5399309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Đường nối Thẳng 46"/>
          <p:cNvCxnSpPr/>
          <p:nvPr/>
        </p:nvCxnSpPr>
        <p:spPr>
          <a:xfrm>
            <a:off x="4250239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/>
          <p:cNvCxnSpPr/>
          <p:nvPr/>
        </p:nvCxnSpPr>
        <p:spPr>
          <a:xfrm>
            <a:off x="7186848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/>
          <p:cNvCxnSpPr/>
          <p:nvPr/>
        </p:nvCxnSpPr>
        <p:spPr>
          <a:xfrm rot="16200000">
            <a:off x="4263596" y="1987391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Đường nối Thẳng 50"/>
          <p:cNvCxnSpPr/>
          <p:nvPr/>
        </p:nvCxnSpPr>
        <p:spPr>
          <a:xfrm rot="16200000">
            <a:off x="7137865" y="1987390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/>
          <p:cNvCxnSpPr/>
          <p:nvPr/>
        </p:nvCxnSpPr>
        <p:spPr>
          <a:xfrm>
            <a:off x="3291596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/>
          <p:cNvCxnSpPr/>
          <p:nvPr/>
        </p:nvCxnSpPr>
        <p:spPr>
          <a:xfrm>
            <a:off x="5222240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/>
          <p:cNvCxnSpPr/>
          <p:nvPr/>
        </p:nvCxnSpPr>
        <p:spPr>
          <a:xfrm>
            <a:off x="6165865" y="2949185"/>
            <a:ext cx="0" cy="230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54"/>
          <p:cNvCxnSpPr/>
          <p:nvPr/>
        </p:nvCxnSpPr>
        <p:spPr>
          <a:xfrm>
            <a:off x="8109865" y="2949185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/>
          <p:cNvCxnSpPr/>
          <p:nvPr/>
        </p:nvCxnSpPr>
        <p:spPr>
          <a:xfrm rot="16200000">
            <a:off x="8081491" y="312172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/>
          <p:cNvCxnSpPr/>
          <p:nvPr/>
        </p:nvCxnSpPr>
        <p:spPr>
          <a:xfrm>
            <a:off x="7109491" y="4111389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57"/>
          <p:cNvCxnSpPr/>
          <p:nvPr/>
        </p:nvCxnSpPr>
        <p:spPr>
          <a:xfrm>
            <a:off x="9053491" y="4087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Hộp Văn bản 58"/>
          <p:cNvSpPr txBox="1"/>
          <p:nvPr/>
        </p:nvSpPr>
        <p:spPr>
          <a:xfrm>
            <a:off x="3195854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Hộp Văn bản 59"/>
          <p:cNvSpPr txBox="1"/>
          <p:nvPr/>
        </p:nvSpPr>
        <p:spPr>
          <a:xfrm>
            <a:off x="4469130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 chân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Hộp Văn bản 60"/>
          <p:cNvSpPr txBox="1"/>
          <p:nvPr/>
        </p:nvSpPr>
        <p:spPr>
          <a:xfrm>
            <a:off x="7199709" y="2600578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chân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Hộp Văn bản 61"/>
          <p:cNvSpPr txBox="1"/>
          <p:nvPr/>
        </p:nvSpPr>
        <p:spPr>
          <a:xfrm>
            <a:off x="5723978" y="2606421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chân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Hộp Văn bản 62"/>
          <p:cNvSpPr txBox="1"/>
          <p:nvPr/>
        </p:nvSpPr>
        <p:spPr>
          <a:xfrm>
            <a:off x="7011064" y="3702447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mai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ộp Văn bản 63"/>
          <p:cNvSpPr txBox="1"/>
          <p:nvPr/>
        </p:nvSpPr>
        <p:spPr>
          <a:xfrm>
            <a:off x="8187478" y="3716338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mai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ộp Văn bản 64"/>
          <p:cNvSpPr txBox="1"/>
          <p:nvPr/>
        </p:nvSpPr>
        <p:spPr>
          <a:xfrm>
            <a:off x="8440508" y="5377774"/>
            <a:ext cx="113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Bọ ngựa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Hình ảnh 65" descr="Ảnh có chứa linh trưởng, con khỉ, động vật có vú, cây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383" y="5873959"/>
            <a:ext cx="786437" cy="4927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7" name="Hình ảnh 66" descr="Ảnh có chứa cá, cá mập, nước, lam&#10;&#10;Mô tả được tạo tự động"/>
          <p:cNvPicPr>
            <a:picLocks noChangeAspect="1"/>
          </p:cNvPicPr>
          <p:nvPr/>
        </p:nvPicPr>
        <p:blipFill rotWithShape="1">
          <a:blip r:embed="rId2"/>
          <a:srcRect l="11311" r="12850"/>
          <a:stretch>
            <a:fillRect/>
          </a:stretch>
        </p:blipFill>
        <p:spPr>
          <a:xfrm>
            <a:off x="5802327" y="5873959"/>
            <a:ext cx="727075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8" name="Hình ảnh 67" descr="Ảnh có chứa chim bồ câu, cỏ, bộ gà, con chim&#10;&#10;Mô tả được tạo tự độ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785" y="5799419"/>
            <a:ext cx="733488" cy="56730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9" name="Hình ảnh 68" descr="Ảnh có chứa côn trùng, xanh lục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321" y="5873959"/>
            <a:ext cx="77433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0" name="Hình ảnh 69" descr="Ảnh có chứa cỏ, bò sát, ngoài trời, rùa&#10;&#10;Mô tả được tạo tự động"/>
          <p:cNvPicPr>
            <a:picLocks noChangeAspect="1"/>
          </p:cNvPicPr>
          <p:nvPr/>
        </p:nvPicPr>
        <p:blipFill rotWithShape="1">
          <a:blip r:embed="rId5"/>
          <a:srcRect l="4484" t="6570" r="4312" b="6570"/>
          <a:stretch>
            <a:fillRect/>
          </a:stretch>
        </p:blipFill>
        <p:spPr>
          <a:xfrm>
            <a:off x="6735590" y="5873959"/>
            <a:ext cx="88800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0" grpId="0"/>
      <p:bldP spid="41" grpId="0"/>
      <p:bldP spid="42" grpId="0"/>
      <p:bldP spid="43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3923921" y="2123702"/>
            <a:ext cx="437429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025900" y="2908022"/>
            <a:ext cx="4381500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 “Virus”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6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/>
          <p:cNvGrpSpPr/>
          <p:nvPr/>
        </p:nvGrpSpPr>
        <p:grpSpPr>
          <a:xfrm>
            <a:off x="945794" y="643467"/>
            <a:ext cx="2475653" cy="2530825"/>
            <a:chOff x="945794" y="643467"/>
            <a:chExt cx="2475653" cy="2530825"/>
          </a:xfrm>
        </p:grpSpPr>
        <p:pic>
          <p:nvPicPr>
            <p:cNvPr id="3" name="Hình ảnh 2" descr="Ảnh có chứa cá, cá có tia vây gai, ngày&#10;&#10;Mô tả được tạo tự độ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794" y="643467"/>
              <a:ext cx="2475653" cy="2475653"/>
            </a:xfrm>
            <a:prstGeom prst="rect">
              <a:avLst/>
            </a:prstGeom>
          </p:spPr>
        </p:pic>
        <p:sp>
          <p:nvSpPr>
            <p:cNvPr id="20" name="Hộp Văn bản 19"/>
            <p:cNvSpPr txBox="1"/>
            <p:nvPr/>
          </p:nvSpPr>
          <p:spPr>
            <a:xfrm>
              <a:off x="1247177" y="2651072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cá rô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Nhóm 9"/>
          <p:cNvGrpSpPr/>
          <p:nvPr/>
        </p:nvGrpSpPr>
        <p:grpSpPr>
          <a:xfrm>
            <a:off x="4340963" y="487090"/>
            <a:ext cx="3252903" cy="4042779"/>
            <a:chOff x="4381676" y="1788990"/>
            <a:chExt cx="3252903" cy="4042779"/>
          </a:xfrm>
        </p:grpSpPr>
        <p:pic>
          <p:nvPicPr>
            <p:cNvPr id="4" name="Hình ảnh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1676" y="1788990"/>
              <a:ext cx="3252903" cy="3294079"/>
            </a:xfrm>
            <a:prstGeom prst="rect">
              <a:avLst/>
            </a:prstGeom>
          </p:spPr>
        </p:pic>
        <p:sp>
          <p:nvSpPr>
            <p:cNvPr id="23" name="Hộp Văn bản 22"/>
            <p:cNvSpPr txBox="1"/>
            <p:nvPr/>
          </p:nvSpPr>
          <p:spPr>
            <a:xfrm>
              <a:off x="5291573" y="5308549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lươn</a:t>
              </a:r>
              <a:endParaRPr lang="en-US" sz="3600" b="1"/>
            </a:p>
          </p:txBody>
        </p:sp>
      </p:grpSp>
      <p:grpSp>
        <p:nvGrpSpPr>
          <p:cNvPr id="12" name="Nhóm 11"/>
          <p:cNvGrpSpPr/>
          <p:nvPr/>
        </p:nvGrpSpPr>
        <p:grpSpPr>
          <a:xfrm>
            <a:off x="8313518" y="3875456"/>
            <a:ext cx="3252903" cy="2510443"/>
            <a:chOff x="8313518" y="3970992"/>
            <a:chExt cx="3252903" cy="2510443"/>
          </a:xfrm>
        </p:grpSpPr>
        <p:pic>
          <p:nvPicPr>
            <p:cNvPr id="5" name="Hình ảnh 4" descr="Ảnh có chứa côn trùng&#10;&#10;Mô tả được tạo tự độ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3518" y="3970992"/>
              <a:ext cx="3252903" cy="2033064"/>
            </a:xfrm>
            <a:prstGeom prst="rect">
              <a:avLst/>
            </a:prstGeom>
          </p:spPr>
        </p:pic>
        <p:sp>
          <p:nvSpPr>
            <p:cNvPr id="26" name="Hộp Văn bản 25"/>
            <p:cNvSpPr txBox="1"/>
            <p:nvPr/>
          </p:nvSpPr>
          <p:spPr>
            <a:xfrm>
              <a:off x="8518421" y="5958215"/>
              <a:ext cx="3048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chuồn chuồn</a:t>
              </a:r>
              <a:endParaRPr lang="en-US" sz="3600" b="1"/>
            </a:p>
          </p:txBody>
        </p:sp>
      </p:grpSp>
      <p:grpSp>
        <p:nvGrpSpPr>
          <p:cNvPr id="14" name="Nhóm 13"/>
          <p:cNvGrpSpPr/>
          <p:nvPr/>
        </p:nvGrpSpPr>
        <p:grpSpPr>
          <a:xfrm>
            <a:off x="8313518" y="738160"/>
            <a:ext cx="3252903" cy="2597506"/>
            <a:chOff x="8313518" y="738160"/>
            <a:chExt cx="3252903" cy="2597506"/>
          </a:xfrm>
        </p:grpSpPr>
        <p:pic>
          <p:nvPicPr>
            <p:cNvPr id="6" name="Hình ảnh 5" descr="Ảnh có chứa động vật chân đốt, động vật không xương sống, nhện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3518" y="738160"/>
              <a:ext cx="3252903" cy="22932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  <p:sp>
          <p:nvSpPr>
            <p:cNvPr id="29" name="Hộp Văn bản 28"/>
            <p:cNvSpPr txBox="1"/>
            <p:nvPr/>
          </p:nvSpPr>
          <p:spPr>
            <a:xfrm>
              <a:off x="9207269" y="2812446"/>
              <a:ext cx="1670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nhện</a:t>
              </a:r>
              <a:endParaRPr lang="en-US" sz="3600" b="1"/>
            </a:p>
          </p:txBody>
        </p:sp>
      </p:grpSp>
      <p:grpSp>
        <p:nvGrpSpPr>
          <p:cNvPr id="17" name="Nhóm 16"/>
          <p:cNvGrpSpPr/>
          <p:nvPr/>
        </p:nvGrpSpPr>
        <p:grpSpPr>
          <a:xfrm>
            <a:off x="755718" y="4030957"/>
            <a:ext cx="2714183" cy="2324032"/>
            <a:chOff x="755718" y="4030957"/>
            <a:chExt cx="2714183" cy="2324032"/>
          </a:xfrm>
        </p:grpSpPr>
        <p:pic>
          <p:nvPicPr>
            <p:cNvPr id="1026" name="Picture 2" descr="Cua đồng bóc mai – Bác Tô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8" t="26542" r="9986" b="19701"/>
            <a:stretch>
              <a:fillRect/>
            </a:stretch>
          </p:blipFill>
          <p:spPr bwMode="auto">
            <a:xfrm>
              <a:off x="755718" y="4030957"/>
              <a:ext cx="2714183" cy="176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Hộp Văn bản 33"/>
            <p:cNvSpPr txBox="1"/>
            <p:nvPr/>
          </p:nvSpPr>
          <p:spPr>
            <a:xfrm>
              <a:off x="969869" y="5831769"/>
              <a:ext cx="24647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cua đồng</a:t>
              </a:r>
              <a:endParaRPr lang="en-US" sz="3600" b="1"/>
            </a:p>
          </p:txBody>
        </p:sp>
      </p:grpSp>
      <p:grpSp>
        <p:nvGrpSpPr>
          <p:cNvPr id="24" name="Nhóm 8"/>
          <p:cNvGrpSpPr/>
          <p:nvPr/>
        </p:nvGrpSpPr>
        <p:grpSpPr>
          <a:xfrm>
            <a:off x="4832049" y="4600931"/>
            <a:ext cx="2521881" cy="1712976"/>
            <a:chOff x="9674479" y="4817457"/>
            <a:chExt cx="2521881" cy="1712976"/>
          </a:xfrm>
        </p:grpSpPr>
        <p:pic>
          <p:nvPicPr>
            <p:cNvPr id="25" name="Picture 2" descr="Free Digital Clock 1200564 PNG with Transparent Backgrou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Đếm ngược 3 phút có tiếng">
              <a:hlinkClick r:id="" action="ppaction://media"/>
            </p:cNvPr>
            <p:cNvPicPr>
              <a:picLocks noChangeAspect="1"/>
            </p:cNvPicPr>
            <p:nvPr>
              <a:videoFile r:link="rId7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44"/>
          <p:cNvGrpSpPr/>
          <p:nvPr/>
        </p:nvGrpSpPr>
        <p:grpSpPr>
          <a:xfrm>
            <a:off x="1659393" y="109100"/>
            <a:ext cx="2376000" cy="1620000"/>
            <a:chOff x="1659393" y="109100"/>
            <a:chExt cx="2376000" cy="1620000"/>
          </a:xfrm>
        </p:grpSpPr>
        <p:grpSp>
          <p:nvGrpSpPr>
            <p:cNvPr id="4" name="Group 7"/>
            <p:cNvGrpSpPr/>
            <p:nvPr/>
          </p:nvGrpSpPr>
          <p:grpSpPr>
            <a:xfrm flipH="1">
              <a:off x="1659393" y="109100"/>
              <a:ext cx="2376000" cy="1620000"/>
              <a:chOff x="1822736" y="2564904"/>
              <a:chExt cx="1970137" cy="1415809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ounded Rectangle 9"/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Hộp Văn bản 18"/>
            <p:cNvSpPr txBox="1"/>
            <p:nvPr/>
          </p:nvSpPr>
          <p:spPr>
            <a:xfrm>
              <a:off x="1796473" y="264991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Nhóm 38"/>
          <p:cNvGrpSpPr/>
          <p:nvPr/>
        </p:nvGrpSpPr>
        <p:grpSpPr>
          <a:xfrm>
            <a:off x="2559267" y="307100"/>
            <a:ext cx="6761225" cy="611999"/>
            <a:chOff x="2559267" y="307100"/>
            <a:chExt cx="6761225" cy="611999"/>
          </a:xfrm>
        </p:grpSpPr>
        <p:sp>
          <p:nvSpPr>
            <p:cNvPr id="5" name="Rectangle 3"/>
            <p:cNvSpPr/>
            <p:nvPr/>
          </p:nvSpPr>
          <p:spPr>
            <a:xfrm flipH="1">
              <a:off x="2559267" y="307100"/>
              <a:ext cx="6761225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/>
            <p:cNvSpPr txBox="1"/>
            <p:nvPr/>
          </p:nvSpPr>
          <p:spPr>
            <a:xfrm>
              <a:off x="2586394" y="351489"/>
              <a:ext cx="65836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phân loại các sinh vật trên gọi là gì?</a:t>
              </a:r>
              <a:endParaRPr lang="en-US" sz="3600" b="1"/>
            </a:p>
          </p:txBody>
        </p:sp>
      </p:grpSp>
      <p:grpSp>
        <p:nvGrpSpPr>
          <p:cNvPr id="40" name="Nhóm 39"/>
          <p:cNvGrpSpPr/>
          <p:nvPr/>
        </p:nvGrpSpPr>
        <p:grpSpPr>
          <a:xfrm>
            <a:off x="2556824" y="1075046"/>
            <a:ext cx="3048000" cy="611999"/>
            <a:chOff x="2556824" y="1075046"/>
            <a:chExt cx="3048000" cy="611999"/>
          </a:xfrm>
        </p:grpSpPr>
        <p:grpSp>
          <p:nvGrpSpPr>
            <p:cNvPr id="14" name="Group 52"/>
            <p:cNvGrpSpPr/>
            <p:nvPr/>
          </p:nvGrpSpPr>
          <p:grpSpPr>
            <a:xfrm>
              <a:off x="2556825" y="1075046"/>
              <a:ext cx="2813462" cy="611999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ounded Rectangle 57"/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9"/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Hộp Văn bản 17"/>
            <p:cNvSpPr txBox="1"/>
            <p:nvPr/>
          </p:nvSpPr>
          <p:spPr>
            <a:xfrm>
              <a:off x="2556824" y="1115748"/>
              <a:ext cx="3048000" cy="530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Khóa lưỡng phân</a:t>
              </a:r>
              <a:endParaRPr lang="en-US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/>
          <p:cNvGrpSpPr/>
          <p:nvPr/>
        </p:nvGrpSpPr>
        <p:grpSpPr>
          <a:xfrm>
            <a:off x="1659392" y="2237742"/>
            <a:ext cx="2374790" cy="1620000"/>
            <a:chOff x="1659392" y="2237742"/>
            <a:chExt cx="2374790" cy="1620000"/>
          </a:xfrm>
        </p:grpSpPr>
        <p:grpSp>
          <p:nvGrpSpPr>
            <p:cNvPr id="10" name="Group 52"/>
            <p:cNvGrpSpPr/>
            <p:nvPr/>
          </p:nvGrpSpPr>
          <p:grpSpPr>
            <a:xfrm>
              <a:off x="1659392" y="2237742"/>
              <a:ext cx="2374790" cy="1620000"/>
              <a:chOff x="1822736" y="2564904"/>
              <a:chExt cx="1970137" cy="1415809"/>
            </a:xfrm>
          </p:grpSpPr>
          <p:sp>
            <p:nvSpPr>
              <p:cNvPr id="11" name="Rounded Rectangle 57"/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ounded Rectangle 9"/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Hộp Văn bản 27"/>
            <p:cNvSpPr txBox="1"/>
            <p:nvPr/>
          </p:nvSpPr>
          <p:spPr>
            <a:xfrm>
              <a:off x="1794308" y="2392284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Nhóm 40"/>
          <p:cNvGrpSpPr/>
          <p:nvPr/>
        </p:nvGrpSpPr>
        <p:grpSpPr>
          <a:xfrm>
            <a:off x="2503939" y="2438079"/>
            <a:ext cx="3890475" cy="612000"/>
            <a:chOff x="2503939" y="2438079"/>
            <a:chExt cx="3890475" cy="612000"/>
          </a:xfrm>
        </p:grpSpPr>
        <p:sp>
          <p:nvSpPr>
            <p:cNvPr id="13" name="Rectangle 26"/>
            <p:cNvSpPr/>
            <p:nvPr/>
          </p:nvSpPr>
          <p:spPr>
            <a:xfrm>
              <a:off x="2556824" y="2438079"/>
              <a:ext cx="3837590" cy="61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/>
            </a:p>
          </p:txBody>
        </p:sp>
        <p:sp>
          <p:nvSpPr>
            <p:cNvPr id="21" name="Hộp Văn bản 20"/>
            <p:cNvSpPr txBox="1"/>
            <p:nvPr/>
          </p:nvSpPr>
          <p:spPr>
            <a:xfrm>
              <a:off x="2503939" y="2478782"/>
              <a:ext cx="3837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Khóa lưỡng phân là gì?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Nhóm 41"/>
          <p:cNvGrpSpPr/>
          <p:nvPr/>
        </p:nvGrpSpPr>
        <p:grpSpPr>
          <a:xfrm>
            <a:off x="2556824" y="3159469"/>
            <a:ext cx="9084716" cy="954107"/>
            <a:chOff x="2556824" y="3159469"/>
            <a:chExt cx="8989182" cy="954107"/>
          </a:xfrm>
        </p:grpSpPr>
        <p:grpSp>
          <p:nvGrpSpPr>
            <p:cNvPr id="23" name="Group 7"/>
            <p:cNvGrpSpPr/>
            <p:nvPr/>
          </p:nvGrpSpPr>
          <p:grpSpPr>
            <a:xfrm flipH="1">
              <a:off x="2556824" y="3214970"/>
              <a:ext cx="8763158" cy="843107"/>
              <a:chOff x="1822736" y="2564904"/>
              <a:chExt cx="1970137" cy="1415809"/>
            </a:xfrm>
          </p:grpSpPr>
          <p:sp>
            <p:nvSpPr>
              <p:cNvPr id="24" name="Rounded Rectangle 5"/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ounded Rectangle 9"/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Hộp Văn bản 26"/>
            <p:cNvSpPr txBox="1"/>
            <p:nvPr/>
          </p:nvSpPr>
          <p:spPr>
            <a:xfrm>
              <a:off x="2556824" y="3159469"/>
              <a:ext cx="89891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Khóa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lưỡng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loại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dựa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đôi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đối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lập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chia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chúng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2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600" b="1" dirty="0"/>
            </a:p>
          </p:txBody>
        </p:sp>
      </p:grpSp>
      <p:grpSp>
        <p:nvGrpSpPr>
          <p:cNvPr id="47" name="Nhóm 46"/>
          <p:cNvGrpSpPr/>
          <p:nvPr/>
        </p:nvGrpSpPr>
        <p:grpSpPr>
          <a:xfrm>
            <a:off x="1659393" y="4368721"/>
            <a:ext cx="2376000" cy="1620000"/>
            <a:chOff x="1659393" y="4368721"/>
            <a:chExt cx="2376000" cy="1620000"/>
          </a:xfrm>
        </p:grpSpPr>
        <p:grpSp>
          <p:nvGrpSpPr>
            <p:cNvPr id="29" name="Group 7"/>
            <p:cNvGrpSpPr/>
            <p:nvPr/>
          </p:nvGrpSpPr>
          <p:grpSpPr>
            <a:xfrm flipH="1">
              <a:off x="1659393" y="4368721"/>
              <a:ext cx="2376000" cy="1620000"/>
              <a:chOff x="1822736" y="2564904"/>
              <a:chExt cx="1970137" cy="1415809"/>
            </a:xfrm>
          </p:grpSpPr>
          <p:sp>
            <p:nvSpPr>
              <p:cNvPr id="30" name="Rounded Rectangle 5"/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ounded Rectangle 9"/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Hộp Văn bản 37"/>
            <p:cNvSpPr txBox="1"/>
            <p:nvPr/>
          </p:nvSpPr>
          <p:spPr>
            <a:xfrm>
              <a:off x="1796473" y="4524612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Nhóm 42"/>
          <p:cNvGrpSpPr/>
          <p:nvPr/>
        </p:nvGrpSpPr>
        <p:grpSpPr>
          <a:xfrm>
            <a:off x="2554950" y="4566721"/>
            <a:ext cx="7305605" cy="611999"/>
            <a:chOff x="2554950" y="4566721"/>
            <a:chExt cx="7305605" cy="611999"/>
          </a:xfrm>
        </p:grpSpPr>
        <p:sp>
          <p:nvSpPr>
            <p:cNvPr id="32" name="Rectangle 3"/>
            <p:cNvSpPr/>
            <p:nvPr/>
          </p:nvSpPr>
          <p:spPr>
            <a:xfrm flipH="1">
              <a:off x="2559266" y="4566721"/>
              <a:ext cx="7301289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/>
            <p:cNvSpPr txBox="1"/>
            <p:nvPr/>
          </p:nvSpPr>
          <p:spPr>
            <a:xfrm>
              <a:off x="2554950" y="4626072"/>
              <a:ext cx="72705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xây dựng khóa lưỡng phân như thế nào?</a:t>
              </a:r>
              <a:endParaRPr lang="en-US" sz="3600" b="1"/>
            </a:p>
          </p:txBody>
        </p:sp>
      </p:grpSp>
      <p:grpSp>
        <p:nvGrpSpPr>
          <p:cNvPr id="44" name="Nhóm 43"/>
          <p:cNvGrpSpPr/>
          <p:nvPr/>
        </p:nvGrpSpPr>
        <p:grpSpPr>
          <a:xfrm>
            <a:off x="2554950" y="5334667"/>
            <a:ext cx="8858164" cy="1493344"/>
            <a:chOff x="2554950" y="5334667"/>
            <a:chExt cx="8765032" cy="1493344"/>
          </a:xfrm>
        </p:grpSpPr>
        <p:grpSp>
          <p:nvGrpSpPr>
            <p:cNvPr id="34" name="Group 52"/>
            <p:cNvGrpSpPr/>
            <p:nvPr/>
          </p:nvGrpSpPr>
          <p:grpSpPr>
            <a:xfrm>
              <a:off x="2554950" y="5334667"/>
              <a:ext cx="8763158" cy="1452642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ounded Rectangle 57"/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ounded Rectangle 9"/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Hộp Văn bản 36"/>
            <p:cNvSpPr txBox="1"/>
            <p:nvPr/>
          </p:nvSpPr>
          <p:spPr>
            <a:xfrm>
              <a:off x="2556824" y="5375369"/>
              <a:ext cx="8763158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 định đặc điểm đặc trưng đối lập của mỗi sinh vật, dựa vào đó phân chia chúng thành 2 nhóm cho đến khi mỗi nhóm chỉ còn lại 1 sinh vật.</a:t>
              </a:r>
              <a:endPara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2669" y="0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>
          <a:xfrm>
            <a:off x="3693443" y="1128177"/>
            <a:ext cx="2047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23</a:t>
            </a:r>
            <a:endParaRPr lang="vi-VN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48"/>
          <p:cNvSpPr txBox="1"/>
          <p:nvPr/>
        </p:nvSpPr>
        <p:spPr>
          <a:xfrm>
            <a:off x="3638153" y="2200236"/>
            <a:ext cx="84985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KHÓA LƯỠNG PHÂN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750">
        <p15:prstTrans prst="curtains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46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/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6" name="Oval 5"/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/>
          <p:cNvSpPr txBox="1"/>
          <p:nvPr/>
        </p:nvSpPr>
        <p:spPr>
          <a:xfrm>
            <a:off x="2055912" y="1349847"/>
            <a:ext cx="8084457" cy="523220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sơ đồ khóa lưỡng phân bảy bộ côn trùng:</a:t>
            </a:r>
            <a:endParaRPr lang="en-US" sz="36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852" y="1309204"/>
            <a:ext cx="7549380" cy="554879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364342" y="355097"/>
            <a:ext cx="102470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23.1, em hãy nêu các đặc điểm dùng để phân loại bảy bộ côn trùng?</a:t>
            </a:r>
            <a:endParaRPr lang="en-US" sz="3600" b="1"/>
          </a:p>
        </p:txBody>
      </p:sp>
      <p:grpSp>
        <p:nvGrpSpPr>
          <p:cNvPr id="4" name="Nhóm 3"/>
          <p:cNvGrpSpPr/>
          <p:nvPr/>
        </p:nvGrpSpPr>
        <p:grpSpPr>
          <a:xfrm>
            <a:off x="9321421" y="1309204"/>
            <a:ext cx="2521881" cy="1712976"/>
            <a:chOff x="9674479" y="4817457"/>
            <a:chExt cx="2521881" cy="1712976"/>
          </a:xfrm>
        </p:grpSpPr>
        <p:pic>
          <p:nvPicPr>
            <p:cNvPr id="6" name="Picture 2" descr="Free Digital Clock 1200564 PNG with Transparent Backgroun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Đếm ngược 3 phút có tiế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64"/>
          <p:cNvSpPr/>
          <p:nvPr/>
        </p:nvSpPr>
        <p:spPr>
          <a:xfrm>
            <a:off x="885371" y="2233989"/>
            <a:ext cx="78955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6" name="Oval 70"/>
          <p:cNvSpPr/>
          <p:nvPr/>
        </p:nvSpPr>
        <p:spPr>
          <a:xfrm>
            <a:off x="885371" y="3786384"/>
            <a:ext cx="789559" cy="822342"/>
          </a:xfrm>
          <a:prstGeom prst="teardrop">
            <a:avLst/>
          </a:prstGeom>
          <a:solidFill>
            <a:schemeClr val="accent3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02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8" name="Oval 72"/>
          <p:cNvSpPr/>
          <p:nvPr/>
        </p:nvSpPr>
        <p:spPr>
          <a:xfrm>
            <a:off x="885267" y="5323295"/>
            <a:ext cx="789663" cy="874756"/>
          </a:xfrm>
          <a:prstGeom prst="teardrop">
            <a:avLst/>
          </a:prstGeom>
          <a:solidFill>
            <a:schemeClr val="accent2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3" name="Parallelogram 15"/>
          <p:cNvSpPr/>
          <p:nvPr/>
        </p:nvSpPr>
        <p:spPr>
          <a:xfrm flipH="1">
            <a:off x="7220915" y="3922456"/>
            <a:ext cx="249172" cy="2491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4" name="Rounded Rectangle 10"/>
          <p:cNvSpPr/>
          <p:nvPr/>
        </p:nvSpPr>
        <p:spPr>
          <a:xfrm>
            <a:off x="10957277" y="3908521"/>
            <a:ext cx="177060" cy="23431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4" name="Hộp Văn bản 43"/>
          <p:cNvSpPr txBox="1"/>
          <p:nvPr/>
        </p:nvSpPr>
        <p:spPr>
          <a:xfrm>
            <a:off x="1674930" y="728877"/>
            <a:ext cx="8656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/>
          </a:p>
        </p:txBody>
      </p:sp>
      <p:pic>
        <p:nvPicPr>
          <p:cNvPr id="45" name="Hình ảnh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6568" y="1555999"/>
            <a:ext cx="6069072" cy="4460769"/>
          </a:xfrm>
          <a:prstGeom prst="rect">
            <a:avLst/>
          </a:prstGeom>
        </p:spPr>
      </p:pic>
      <p:sp>
        <p:nvSpPr>
          <p:cNvPr id="47" name="Hộp Văn bản 46"/>
          <p:cNvSpPr txBox="1"/>
          <p:nvPr/>
        </p:nvSpPr>
        <p:spPr>
          <a:xfrm>
            <a:off x="1674930" y="2175848"/>
            <a:ext cx="4421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Cánh: đặc điểm cánh, số lượng cánh</a:t>
            </a:r>
            <a:endParaRPr lang="en-US" sz="3600"/>
          </a:p>
        </p:txBody>
      </p:sp>
      <p:sp>
        <p:nvSpPr>
          <p:cNvPr id="49" name="Hộp Văn bản 48"/>
          <p:cNvSpPr txBox="1"/>
          <p:nvPr/>
        </p:nvSpPr>
        <p:spPr>
          <a:xfrm>
            <a:off x="1674930" y="3881230"/>
            <a:ext cx="2795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miệng</a:t>
            </a:r>
            <a:endParaRPr lang="en-US" sz="3600"/>
          </a:p>
        </p:txBody>
      </p:sp>
      <p:sp>
        <p:nvSpPr>
          <p:cNvPr id="51" name="Hộp Văn bản 50"/>
          <p:cNvSpPr txBox="1"/>
          <p:nvPr/>
        </p:nvSpPr>
        <p:spPr>
          <a:xfrm>
            <a:off x="1674930" y="5499063"/>
            <a:ext cx="254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bụng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/>
          <p:cNvGraphicFramePr>
            <a:graphicFrameLocks noGrp="1"/>
          </p:cNvGraphicFramePr>
          <p:nvPr/>
        </p:nvGraphicFramePr>
        <p:xfrm>
          <a:off x="209463" y="210172"/>
          <a:ext cx="11612467" cy="643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001"/>
                <a:gridCol w="3443975"/>
                <a:gridCol w="1883884"/>
                <a:gridCol w="3804607"/>
              </a:tblGrid>
              <a:tr h="6711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188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 dạng nửa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vòi hút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1 đôi cánh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sừng (cứng)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có vảy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không có kim chích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có kim chích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5" name="그룹 14"/>
          <p:cNvGrpSpPr/>
          <p:nvPr/>
        </p:nvGrpSpPr>
        <p:grpSpPr>
          <a:xfrm>
            <a:off x="11572957" y="74954"/>
            <a:ext cx="497945" cy="559358"/>
            <a:chOff x="12294514" y="5018467"/>
            <a:chExt cx="885600" cy="994823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14" name="타원 13"/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58" y="1582038"/>
            <a:ext cx="943733" cy="621412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78" y="2237990"/>
            <a:ext cx="647916" cy="64333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78" y="2912152"/>
            <a:ext cx="658837" cy="643336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430" y="3586314"/>
            <a:ext cx="805061" cy="722755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 rotWithShape="1">
          <a:blip r:embed="rId6"/>
          <a:srcRect l="-297" t="46949" r="73033" b="10860"/>
          <a:stretch>
            <a:fillRect/>
          </a:stretch>
        </p:blipFill>
        <p:spPr>
          <a:xfrm>
            <a:off x="1035698" y="4357402"/>
            <a:ext cx="884524" cy="73493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698" y="5121617"/>
            <a:ext cx="884126" cy="734930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80" y="5885831"/>
            <a:ext cx="1297326" cy="741329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0" y="5957938"/>
            <a:ext cx="885616" cy="994842"/>
            <a:chOff x="9318061" y="2225079"/>
            <a:chExt cx="885616" cy="994842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3" name="타원 12"/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10" name="Nhóm 9"/>
          <p:cNvGrpSpPr/>
          <p:nvPr/>
        </p:nvGrpSpPr>
        <p:grpSpPr>
          <a:xfrm>
            <a:off x="8752202" y="1873338"/>
            <a:ext cx="2521881" cy="1712976"/>
            <a:chOff x="9229873" y="1716024"/>
            <a:chExt cx="2521881" cy="1712976"/>
          </a:xfrm>
        </p:grpSpPr>
        <p:pic>
          <p:nvPicPr>
            <p:cNvPr id="19" name="Picture 2" descr="Free Digital Clock 1200564 PNG with Transparent Background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873" y="1716024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Đồng hồ đếm ngược 2 phút có tiếng">
              <a:hlinkClick r:id="" action="ppaction://media"/>
            </p:cNvPr>
            <p:cNvPicPr>
              <a:picLocks noChangeAspect="1"/>
            </p:cNvPicPr>
            <p:nvPr>
              <a:videoFile r:link="rId11"/>
              <p:extLst>
                <p:ext uri="{DAA4B4D4-6D71-4841-9C94-3DE7FCFB9230}">
                  <p14:media xmlns:p14="http://schemas.microsoft.com/office/powerpoint/2010/main" r:embed="rId12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9369670" y="1878107"/>
              <a:ext cx="2274063" cy="127916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/>
          <p:cNvCxnSpPr/>
          <p:nvPr/>
        </p:nvCxnSpPr>
        <p:spPr>
          <a:xfrm>
            <a:off x="3596640" y="682752"/>
            <a:ext cx="0" cy="512064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/>
          <p:cNvCxnSpPr/>
          <p:nvPr/>
        </p:nvCxnSpPr>
        <p:spPr>
          <a:xfrm rot="16200000">
            <a:off x="3596640" y="22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/>
          <p:cNvCxnSpPr/>
          <p:nvPr/>
        </p:nvCxnSpPr>
        <p:spPr>
          <a:xfrm>
            <a:off x="2624640" y="1194816"/>
            <a:ext cx="0" cy="43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/>
          <p:cNvCxnSpPr/>
          <p:nvPr/>
        </p:nvCxnSpPr>
        <p:spPr>
          <a:xfrm>
            <a:off x="4568640" y="1194816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/>
          <p:cNvCxnSpPr/>
          <p:nvPr/>
        </p:nvCxnSpPr>
        <p:spPr>
          <a:xfrm rot="16200000">
            <a:off x="4568640" y="94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>
            <a:off x="3596640" y="1901167"/>
            <a:ext cx="0" cy="363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>
            <a:off x="5540640" y="1914815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rot="16200000">
            <a:off x="5540640" y="166281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>
            <a:off x="4568640" y="2621166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>
            <a:off x="6512640" y="263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/>
          <p:cNvCxnSpPr/>
          <p:nvPr/>
        </p:nvCxnSpPr>
        <p:spPr>
          <a:xfrm rot="16200000">
            <a:off x="6512640" y="2384157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>
            <a:off x="5540640" y="3354814"/>
            <a:ext cx="0" cy="223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>
            <a:off x="7484640" y="335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 rot="16200000">
            <a:off x="7484640" y="3102814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/>
          <p:cNvCxnSpPr/>
          <p:nvPr/>
        </p:nvCxnSpPr>
        <p:spPr>
          <a:xfrm>
            <a:off x="6512640" y="4074813"/>
            <a:ext cx="0" cy="151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/>
          <p:cNvCxnSpPr/>
          <p:nvPr/>
        </p:nvCxnSpPr>
        <p:spPr>
          <a:xfrm>
            <a:off x="8443200" y="4074813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/>
          <p:cNvCxnSpPr/>
          <p:nvPr/>
        </p:nvCxnSpPr>
        <p:spPr>
          <a:xfrm rot="16200000">
            <a:off x="8443200" y="3822813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/>
          <p:cNvCxnSpPr/>
          <p:nvPr/>
        </p:nvCxnSpPr>
        <p:spPr>
          <a:xfrm>
            <a:off x="7471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/>
          <p:cNvCxnSpPr/>
          <p:nvPr/>
        </p:nvCxnSpPr>
        <p:spPr>
          <a:xfrm>
            <a:off x="9415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/>
          <p:cNvSpPr txBox="1"/>
          <p:nvPr/>
        </p:nvSpPr>
        <p:spPr>
          <a:xfrm>
            <a:off x="3241796" y="28264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/>
          <p:cNvSpPr txBox="1"/>
          <p:nvPr/>
        </p:nvSpPr>
        <p:spPr>
          <a:xfrm>
            <a:off x="2513493" y="792479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/>
          <p:cNvSpPr txBox="1"/>
          <p:nvPr/>
        </p:nvSpPr>
        <p:spPr>
          <a:xfrm>
            <a:off x="4238000" y="792479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/>
          <p:cNvSpPr txBox="1"/>
          <p:nvPr/>
        </p:nvSpPr>
        <p:spPr>
          <a:xfrm>
            <a:off x="3518092" y="154818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4480214" y="2234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5363789" y="294859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6424215" y="371070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7399729" y="4430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32"/>
          <p:cNvSpPr txBox="1"/>
          <p:nvPr/>
        </p:nvSpPr>
        <p:spPr>
          <a:xfrm>
            <a:off x="5213151" y="15481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6184489" y="223097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7108863" y="2981252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8060637" y="371070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9019425" y="44307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/>
          <p:cNvSpPr txBox="1"/>
          <p:nvPr/>
        </p:nvSpPr>
        <p:spPr>
          <a:xfrm>
            <a:off x="4637308" y="1194818"/>
            <a:ext cx="26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Miệng kiểu nhai nghiền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/>
          <p:cNvSpPr txBox="1"/>
          <p:nvPr/>
        </p:nvSpPr>
        <p:spPr>
          <a:xfrm>
            <a:off x="5588454" y="190273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hai đôi cánh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/>
          <p:cNvSpPr txBox="1"/>
          <p:nvPr/>
        </p:nvSpPr>
        <p:spPr>
          <a:xfrm>
            <a:off x="6512640" y="2558497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trước dạng màng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/>
          <p:cNvSpPr txBox="1"/>
          <p:nvPr/>
        </p:nvSpPr>
        <p:spPr>
          <a:xfrm>
            <a:off x="7493400" y="3327367"/>
            <a:ext cx="319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Mặt cánh trước không có vảy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/>
          <p:cNvSpPr txBox="1"/>
          <p:nvPr/>
        </p:nvSpPr>
        <p:spPr>
          <a:xfrm>
            <a:off x="8508725" y="4070704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Kim chích ở cuối bụng con cái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/>
          <p:cNvSpPr txBox="1"/>
          <p:nvPr/>
        </p:nvSpPr>
        <p:spPr>
          <a:xfrm>
            <a:off x="2182852" y="5598497"/>
            <a:ext cx="883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ộp Văn bản 43"/>
          <p:cNvSpPr txBox="1"/>
          <p:nvPr/>
        </p:nvSpPr>
        <p:spPr>
          <a:xfrm>
            <a:off x="3239971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nửa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44"/>
          <p:cNvSpPr txBox="1"/>
          <p:nvPr/>
        </p:nvSpPr>
        <p:spPr>
          <a:xfrm>
            <a:off x="4211764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cánh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ộp Văn bản 45"/>
          <p:cNvSpPr txBox="1"/>
          <p:nvPr/>
        </p:nvSpPr>
        <p:spPr>
          <a:xfrm>
            <a:off x="5179990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cứng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/>
          <p:cNvSpPr txBox="1"/>
          <p:nvPr/>
        </p:nvSpPr>
        <p:spPr>
          <a:xfrm>
            <a:off x="6128746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vảy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Hộp Văn bản 47"/>
          <p:cNvSpPr txBox="1"/>
          <p:nvPr/>
        </p:nvSpPr>
        <p:spPr>
          <a:xfrm>
            <a:off x="7051612" y="5601374"/>
            <a:ext cx="883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mạng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48"/>
          <p:cNvSpPr txBox="1"/>
          <p:nvPr/>
        </p:nvSpPr>
        <p:spPr>
          <a:xfrm>
            <a:off x="8973413" y="5598497"/>
            <a:ext cx="883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màng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3123</Words>
  <Application>WPS Presentation</Application>
  <PresentationFormat>Widescreen</PresentationFormat>
  <Paragraphs>436</Paragraphs>
  <Slides>16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Arial</vt:lpstr>
      <vt:lpstr>Times New Roman</vt:lpstr>
      <vt:lpstr>Calibri</vt:lpstr>
      <vt:lpstr>Microsoft YaHei</vt:lpstr>
      <vt:lpstr>Arial Unicode MS</vt:lpstr>
      <vt:lpstr>Calibri Light</vt:lpstr>
      <vt:lpstr>Chủ đề Office</vt:lpstr>
      <vt:lpstr>Contents Slide Master</vt:lpstr>
      <vt:lpstr>Cover and End Slide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FNU LNU</dc:creator>
  <cp:lastModifiedBy>DELL</cp:lastModifiedBy>
  <cp:revision>39</cp:revision>
  <dcterms:created xsi:type="dcterms:W3CDTF">2021-08-17T04:44:00Z</dcterms:created>
  <dcterms:modified xsi:type="dcterms:W3CDTF">2021-12-02T14:59:08Z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B0A9D9CBBC7040CAA40763F64969A43A</vt:lpwstr>
  </property>
  <property fmtid="{D5CDD505-2E9C-101B-9397-08002B2CF9AE}" pid="3" name="KSOProductBuildVer">
    <vt:lpwstr>1033-11.2.0.10382</vt:lpwstr>
  </property>
</Properties>
</file>