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63" r:id="rId4"/>
    <p:sldId id="256" r:id="rId5"/>
    <p:sldId id="257" r:id="rId6"/>
    <p:sldId id="258" r:id="rId7"/>
    <p:sldId id="267" r:id="rId8"/>
    <p:sldId id="269" r:id="rId9"/>
    <p:sldId id="270" r:id="rId10"/>
    <p:sldId id="259" r:id="rId11"/>
    <p:sldId id="281" r:id="rId12"/>
    <p:sldId id="272" r:id="rId13"/>
    <p:sldId id="275" r:id="rId14"/>
    <p:sldId id="268" r:id="rId15"/>
    <p:sldId id="276" r:id="rId16"/>
    <p:sldId id="271" r:id="rId17"/>
    <p:sldId id="277" r:id="rId18"/>
    <p:sldId id="285" r:id="rId19"/>
    <p:sldId id="279" r:id="rId20"/>
    <p:sldId id="280" r:id="rId21"/>
    <p:sldId id="282" r:id="rId22"/>
    <p:sldId id="262" r:id="rId23"/>
    <p:sldId id="283" r:id="rId24"/>
    <p:sldId id="265" r:id="rId25"/>
    <p:sldId id="266"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26C5A-C53E-4769-8942-E2B10EC68EAE}">
          <p14:sldIdLst>
            <p14:sldId id="263"/>
            <p14:sldId id="256"/>
            <p14:sldId id="257"/>
            <p14:sldId id="258"/>
            <p14:sldId id="267"/>
            <p14:sldId id="269"/>
            <p14:sldId id="270"/>
            <p14:sldId id="259"/>
            <p14:sldId id="281"/>
            <p14:sldId id="272"/>
            <p14:sldId id="275"/>
            <p14:sldId id="268"/>
            <p14:sldId id="276"/>
            <p14:sldId id="271"/>
            <p14:sldId id="277"/>
            <p14:sldId id="285"/>
            <p14:sldId id="279"/>
            <p14:sldId id="280"/>
            <p14:sldId id="282"/>
            <p14:sldId id="262"/>
            <p14:sldId id="283"/>
            <p14:sldId id="265"/>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9E0A6-8CDF-88D0-C9D6-DF1FF8FDC583}" v="3" dt="2021-09-26T03:22:1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78" y="8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bf3c33d4f0736fc222de436a6bd5efd669ceab1671cb7f32749209eb9668b78::" providerId="AD" clId="Web-{F609E0A6-8CDF-88D0-C9D6-DF1FF8FDC583}"/>
    <pc:docChg chg="modSld">
      <pc:chgData name="Guest User" userId="S::urn:spo:anon#1bf3c33d4f0736fc222de436a6bd5efd669ceab1671cb7f32749209eb9668b78::" providerId="AD" clId="Web-{F609E0A6-8CDF-88D0-C9D6-DF1FF8FDC583}" dt="2021-09-26T03:22:10.249" v="2" actId="1076"/>
      <pc:docMkLst>
        <pc:docMk/>
      </pc:docMkLst>
      <pc:sldChg chg="modSp">
        <pc:chgData name="Guest User" userId="S::urn:spo:anon#1bf3c33d4f0736fc222de436a6bd5efd669ceab1671cb7f32749209eb9668b78::" providerId="AD" clId="Web-{F609E0A6-8CDF-88D0-C9D6-DF1FF8FDC583}" dt="2021-09-26T03:22:10.249" v="2" actId="1076"/>
        <pc:sldMkLst>
          <pc:docMk/>
          <pc:sldMk cId="3557208422" sldId="268"/>
        </pc:sldMkLst>
        <pc:picChg chg="mod">
          <ac:chgData name="Guest User" userId="S::urn:spo:anon#1bf3c33d4f0736fc222de436a6bd5efd669ceab1671cb7f32749209eb9668b78::" providerId="AD" clId="Web-{F609E0A6-8CDF-88D0-C9D6-DF1FF8FDC583}" dt="2021-09-26T03:22:10.249" v="2" actId="1076"/>
          <ac:picMkLst>
            <pc:docMk/>
            <pc:sldMk cId="3557208422" sldId="268"/>
            <ac:picMk id="307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5631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15955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1723" y="17584"/>
            <a:ext cx="9144000" cy="83966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618" y="114300"/>
            <a:ext cx="9144000" cy="742950"/>
          </a:xfrm>
        </p:spPr>
        <p:txBody>
          <a:bodyPr>
            <a:noAutofit/>
          </a:bodyPr>
          <a:lstStyle>
            <a:lvl1pPr>
              <a:defRPr sz="3600" b="1" baseline="0">
                <a:solidFill>
                  <a:schemeClr val="bg1"/>
                </a:solidFill>
              </a:defRPr>
            </a:lvl1pPr>
          </a:lstStyle>
          <a:p>
            <a:r>
              <a:rPr lang="en-US" dirty="0" err="1"/>
              <a:t>Bài</a:t>
            </a:r>
            <a:r>
              <a:rPr lang="en-US" dirty="0"/>
              <a:t> 8: </a:t>
            </a:r>
            <a:r>
              <a:rPr lang="en-US" dirty="0" err="1"/>
              <a:t>Sự</a:t>
            </a:r>
            <a:r>
              <a:rPr lang="en-US" dirty="0"/>
              <a:t> </a:t>
            </a:r>
            <a:r>
              <a:rPr lang="en-US" dirty="0" err="1"/>
              <a:t>đa</a:t>
            </a:r>
            <a:r>
              <a:rPr lang="en-US" dirty="0"/>
              <a:t> </a:t>
            </a:r>
            <a:r>
              <a:rPr lang="en-US" dirty="0" err="1"/>
              <a:t>dạng</a:t>
            </a:r>
            <a:r>
              <a:rPr lang="en-US" dirty="0"/>
              <a:t> </a:t>
            </a:r>
            <a:r>
              <a:rPr lang="en-US" dirty="0" err="1"/>
              <a:t>và</a:t>
            </a:r>
            <a:r>
              <a:rPr lang="en-US" dirty="0"/>
              <a:t> </a:t>
            </a:r>
            <a:r>
              <a:rPr lang="en-US" dirty="0" err="1"/>
              <a:t>các</a:t>
            </a:r>
            <a:r>
              <a:rPr lang="en-US" dirty="0"/>
              <a:t> </a:t>
            </a:r>
            <a:r>
              <a:rPr lang="en-US" dirty="0" err="1"/>
              <a:t>thể</a:t>
            </a:r>
            <a:r>
              <a:rPr lang="en-US" dirty="0"/>
              <a:t> </a:t>
            </a:r>
            <a:r>
              <a:rPr lang="en-US" dirty="0" err="1"/>
              <a:t>cơ</a:t>
            </a:r>
            <a:r>
              <a:rPr lang="en-US" dirty="0"/>
              <a:t> </a:t>
            </a:r>
            <a:r>
              <a:rPr lang="en-US" dirty="0" err="1"/>
              <a:t>bản</a:t>
            </a:r>
            <a:r>
              <a:rPr lang="en-US" dirty="0"/>
              <a:t> </a:t>
            </a:r>
            <a:r>
              <a:rPr lang="en-US" dirty="0" err="1"/>
              <a:t>của</a:t>
            </a:r>
            <a:r>
              <a:rPr lang="en-US" dirty="0"/>
              <a:t> </a:t>
            </a:r>
            <a:r>
              <a:rPr lang="en-US" dirty="0" err="1"/>
              <a:t>chất</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chất</a:t>
            </a:r>
            <a:endParaRPr lang="en-US" dirty="0"/>
          </a:p>
        </p:txBody>
      </p:sp>
    </p:spTree>
    <p:extLst>
      <p:ext uri="{BB962C8B-B14F-4D97-AF65-F5344CB8AC3E}">
        <p14:creationId xmlns:p14="http://schemas.microsoft.com/office/powerpoint/2010/main" val="26434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64869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91306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220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390A1-34F3-4105-9A46-E273897D95CF}"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3305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28896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19000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801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5372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788659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30264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0432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718462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163E2D6D-7B93-4C54-9D86-3106C2F3A397}" type="datetimeFigureOut">
              <a:rPr lang="en-US" smtClean="0"/>
              <a:t>10/15/2023</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537F8D6D-6771-4FA9-84FB-DDFDB20CAC5E}" type="slidenum">
              <a:rPr lang="en-US" smtClean="0"/>
              <a:t>‹#›</a:t>
            </a:fld>
            <a:endParaRPr lang="en-US"/>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390A1-34F3-4105-9A46-E273897D95CF}"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41A1-BAD8-4938-9CE2-9310EB3D6E40}"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516559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10/15/2023</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1041A1-BAD8-4938-9CE2-9310EB3D6E40}"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6564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41A1-BAD8-4938-9CE2-9310EB3D6E40}"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43334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041A1-BAD8-4938-9CE2-9310EB3D6E40}"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21337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1A1-BAD8-4938-9CE2-9310EB3D6E40}"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33722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7612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7094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1041A1-BAD8-4938-9CE2-9310EB3D6E40}" type="datetimeFigureOut">
              <a:rPr lang="en-US" smtClean="0"/>
              <a:t>10/15/2023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3E583C-12AE-474C-A22E-622C8BDF1F87}" type="slidenum">
              <a:rPr lang="en-US" smtClean="0"/>
              <a:t>‹#›</a:t>
            </a:fld>
            <a:endParaRPr lang="en-US"/>
          </a:p>
        </p:txBody>
      </p:sp>
    </p:spTree>
    <p:extLst>
      <p:ext uri="{BB962C8B-B14F-4D97-AF65-F5344CB8AC3E}">
        <p14:creationId xmlns:p14="http://schemas.microsoft.com/office/powerpoint/2010/main" val="24133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3E2D6D-7B93-4C54-9D86-3106C2F3A397}" type="datetimeFigureOut">
              <a:rPr lang="en-US" smtClean="0"/>
              <a:t>10/15/2023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7F8D6D-6771-4FA9-84FB-DDFDB20CAC5E}" type="slidenum">
              <a:rPr lang="en-US" smtClean="0"/>
              <a:t>‹#›</a:t>
            </a:fld>
            <a:endParaRPr lang="en-US"/>
          </a:p>
        </p:txBody>
      </p:sp>
      <p:sp>
        <p:nvSpPr>
          <p:cNvPr id="7" name="Rectangle 6"/>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5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6E1041A1-BAD8-4938-9CE2-9310EB3D6E40}" type="datetimeFigureOut">
              <a:rPr lang="en-US" smtClean="0"/>
              <a:t>10/15/2023</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4A3E583C-12AE-474C-A22E-622C8BDF1F87}" type="slidenum">
              <a:rPr lang="en-US" smtClean="0"/>
              <a:t>‹#›</a:t>
            </a:fld>
            <a:endParaRPr lang="en-US"/>
          </a:p>
        </p:txBody>
      </p:sp>
      <p:sp>
        <p:nvSpPr>
          <p:cNvPr id="61" name="Rectangle 60"/>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19150"/>
            <a:ext cx="6934199" cy="3932115"/>
          </a:xfrm>
          <a:prstGeom prst="plaque">
            <a:avLst/>
          </a:prstGeom>
        </p:spPr>
      </p:pic>
    </p:spTree>
    <p:extLst>
      <p:ext uri="{BB962C8B-B14F-4D97-AF65-F5344CB8AC3E}">
        <p14:creationId xmlns:p14="http://schemas.microsoft.com/office/powerpoint/2010/main" val="2130664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Tại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sao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các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tiêu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bản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đặt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sợi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lên</a:t>
            </a:r>
            <a:r>
              <a:rPr lang="en-US" sz="2800" b="1" dirty="0">
                <a:solidFill>
                  <a:srgbClr val="FFFF00"/>
                </a:solidFill>
                <a:latin typeface="Times New Roman" panose="02020603050405020304" pitchFamily="18" charset="0"/>
                <a:cs typeface="Times New Roman" panose="02020603050405020304" pitchFamily="18" charset="0"/>
              </a:rPr>
              <a:t> lam </a:t>
            </a:r>
            <a:r>
              <a:rPr lang="en-US" sz="2800" b="1" dirty="0" err="1">
                <a:solidFill>
                  <a:srgbClr val="FFFF00"/>
                </a:solidFill>
                <a:latin typeface="Times New Roman" panose="02020603050405020304" pitchFamily="18" charset="0"/>
                <a:cs typeface="Times New Roman" panose="02020603050405020304" pitchFamily="18" charset="0"/>
              </a:rPr>
              <a:t>kính</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2193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lam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a:t>
            </a:r>
          </a:p>
        </p:txBody>
      </p:sp>
      <p:sp>
        <p:nvSpPr>
          <p:cNvPr id="2" name="Cloud Callout 1"/>
          <p:cNvSpPr/>
          <p:nvPr/>
        </p:nvSpPr>
        <p:spPr>
          <a:xfrm>
            <a:off x="24114" y="1238747"/>
            <a:ext cx="6553200" cy="3394502"/>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962150"/>
            <a:ext cx="4267200"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chuyển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dễ</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05600" y="1238747"/>
            <a:ext cx="24384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41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4312682"/>
            <a:ext cx="8839200" cy="523220"/>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vẽ</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a:t>
            </a:r>
          </a:p>
        </p:txBody>
      </p:sp>
      <p:pic>
        <p:nvPicPr>
          <p:cNvPr id="5122" name="Picture 2" descr="Vẽ hình trùng roi và trùng giày em quan sát được vào ô trống dưới đây">
            <a:extLst>
              <a:ext uri="{FF2B5EF4-FFF2-40B4-BE49-F238E27FC236}">
                <a16:creationId xmlns:a16="http://schemas.microsoft.com/office/drawing/2014/main" id="{37246261-ACD1-4128-B2C1-D8B82CCCF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47751"/>
            <a:ext cx="8382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0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66294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xanh</a:t>
            </a:r>
            <a:endParaRPr lang="en-US" sz="24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657350"/>
            <a:ext cx="57912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89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Tìm kiếm các hình ảnh củ cải trắng đẹp mắt và chi tiết nhất là ở đâu trên internet?">
            <a:extLst>
              <a:ext uri="{FF2B5EF4-FFF2-40B4-BE49-F238E27FC236}">
                <a16:creationId xmlns:a16="http://schemas.microsoft.com/office/drawing/2014/main" id="{D190CB00-FC07-454D-B5FC-3B430E924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23950"/>
            <a:ext cx="7086601" cy="355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3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7712" y="1402948"/>
            <a:ext cx="45720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p>
        </p:txBody>
      </p:sp>
      <p:sp>
        <p:nvSpPr>
          <p:cNvPr id="7" name="Right Arrow Callout 6"/>
          <p:cNvSpPr/>
          <p:nvPr/>
        </p:nvSpPr>
        <p:spPr>
          <a:xfrm>
            <a:off x="533400" y="2419350"/>
            <a:ext cx="4786312" cy="14478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514" y="2421520"/>
            <a:ext cx="3328686"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p:txBody>
      </p:sp>
      <p:pic>
        <p:nvPicPr>
          <p:cNvPr id="4" name="Picture 2" descr="Hình nền củ cà rốt cute">
            <a:extLst>
              <a:ext uri="{FF2B5EF4-FFF2-40B4-BE49-F238E27FC236}">
                <a16:creationId xmlns:a16="http://schemas.microsoft.com/office/drawing/2014/main" id="{0F5709FA-644A-455A-AA6F-21F6E9E2E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826" y="1200150"/>
            <a:ext cx="3266774" cy="330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7400" y="2343151"/>
            <a:ext cx="2819400"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sắn</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khoai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a:t>
            </a:r>
            <a:r>
              <a:rPr lang="en-US" b="1" dirty="0">
                <a:latin typeface="Times New Roman" panose="02020603050405020304" pitchFamily="18" charset="0"/>
                <a:cs typeface="Times New Roman" panose="02020603050405020304" pitchFamily="18" charset="0"/>
              </a:rPr>
              <a:t>)</a:t>
            </a:r>
          </a:p>
        </p:txBody>
      </p:sp>
      <p:sp>
        <p:nvSpPr>
          <p:cNvPr id="11" name="Rounded Rectangle 10"/>
          <p:cNvSpPr/>
          <p:nvPr/>
        </p:nvSpPr>
        <p:spPr>
          <a:xfrm>
            <a:off x="-8965" y="0"/>
            <a:ext cx="9067800" cy="70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33350"/>
            <a:ext cx="7010400"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CÁC LOẠI RỄ BIẾN DẠNG</a:t>
            </a:r>
          </a:p>
        </p:txBody>
      </p:sp>
      <p:sp>
        <p:nvSpPr>
          <p:cNvPr id="3" name="TextBox 2"/>
          <p:cNvSpPr txBox="1"/>
          <p:nvPr/>
        </p:nvSpPr>
        <p:spPr>
          <a:xfrm>
            <a:off x="960646" y="2377150"/>
            <a:ext cx="2286000"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đậu</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6704" y="4625872"/>
            <a:ext cx="1268296"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Khoai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lang</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33745" y="4625872"/>
            <a:ext cx="819455"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cải</a:t>
            </a:r>
            <a:endParaRPr lang="en-US" b="1" dirty="0">
              <a:latin typeface="Times New Roman" panose="02020603050405020304" pitchFamily="18" charset="0"/>
              <a:cs typeface="Times New Roman" panose="02020603050405020304" pitchFamily="18" charset="0"/>
            </a:endParaRPr>
          </a:p>
        </p:txBody>
      </p:sp>
      <p:pic>
        <p:nvPicPr>
          <p:cNvPr id="1028" name="Picture 4" descr="https://bvnguyentriphuong.com.vn/uploads/images/YHCT/cu-dau-va-loi-ich-suc-khoe2_cenj.jpg">
            <a:extLst>
              <a:ext uri="{FF2B5EF4-FFF2-40B4-BE49-F238E27FC236}">
                <a16:creationId xmlns:a16="http://schemas.microsoft.com/office/drawing/2014/main" id="{62901082-C701-41C7-A095-DC196C6BF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07078"/>
            <a:ext cx="2789447" cy="1712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khoai mì">
            <a:extLst>
              <a:ext uri="{FF2B5EF4-FFF2-40B4-BE49-F238E27FC236}">
                <a16:creationId xmlns:a16="http://schemas.microsoft.com/office/drawing/2014/main" id="{7FCC6453-BDE3-4FDA-A7EC-AFF0CB06B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42950"/>
            <a:ext cx="29718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hoailanggiabao.com.vn/wp-content/uploads/2018/08/8cc4b6454bc7aa99f3d6.jpg">
            <a:extLst>
              <a:ext uri="{FF2B5EF4-FFF2-40B4-BE49-F238E27FC236}">
                <a16:creationId xmlns:a16="http://schemas.microsoft.com/office/drawing/2014/main" id="{AA74CB8F-BCD8-4350-B848-346F8C69A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8" y="2746482"/>
            <a:ext cx="2789448" cy="19588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ìm kiếm các hình ảnh củ cải trắng đẹp mắt và chi tiết nhất là ở đâu trên internet?">
            <a:extLst>
              <a:ext uri="{FF2B5EF4-FFF2-40B4-BE49-F238E27FC236}">
                <a16:creationId xmlns:a16="http://schemas.microsoft.com/office/drawing/2014/main" id="{7BD651B7-7B6D-443D-85A3-7BDF27BD4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1" y="2746483"/>
            <a:ext cx="2971800" cy="195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5808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23840"/>
            <a:ext cx="70866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CÁC LOẠI THÂN BIẾN DẠNG</a:t>
            </a:r>
          </a:p>
        </p:txBody>
      </p:sp>
      <p:pic>
        <p:nvPicPr>
          <p:cNvPr id="3074" name="Picture 2" descr="Lý thuyết Sinh học lớp 6 bài 18">
            <a:extLst>
              <a:ext uri="{FF2B5EF4-FFF2-40B4-BE49-F238E27FC236}">
                <a16:creationId xmlns:a16="http://schemas.microsoft.com/office/drawing/2014/main" id="{EF4B880D-76F6-4F66-A236-6A3463457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23949"/>
            <a:ext cx="3509962" cy="3886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ý thuyết Sinh học lớp 6 bài 18">
            <a:extLst>
              <a:ext uri="{FF2B5EF4-FFF2-40B4-BE49-F238E27FC236}">
                <a16:creationId xmlns:a16="http://schemas.microsoft.com/office/drawing/2014/main" id="{3F4D7EE3-1809-4431-8BDE-31748DB96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2" y="1123949"/>
            <a:ext cx="4948238"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39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63130"/>
            <a:ext cx="7239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CÁC LOẠI LÁ BIẾN DẠNG</a:t>
            </a:r>
          </a:p>
        </p:txBody>
      </p:sp>
      <p:pic>
        <p:nvPicPr>
          <p:cNvPr id="2050" name="Picture 2" descr="Lý thuyết Sinh học lớp 6 bài 25">
            <a:extLst>
              <a:ext uri="{FF2B5EF4-FFF2-40B4-BE49-F238E27FC236}">
                <a16:creationId xmlns:a16="http://schemas.microsoft.com/office/drawing/2014/main" id="{E093BC49-7EBB-4CCA-B8F4-F2F4428F2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11" y="742950"/>
            <a:ext cx="2912689" cy="3276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ý thuyết Sinh học lớp 6 bài 25">
            <a:extLst>
              <a:ext uri="{FF2B5EF4-FFF2-40B4-BE49-F238E27FC236}">
                <a16:creationId xmlns:a16="http://schemas.microsoft.com/office/drawing/2014/main" id="{9908A6A5-BB79-409C-B177-5A42E67E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742950"/>
            <a:ext cx="5562600"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76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sp>
        <p:nvSpPr>
          <p:cNvPr id="2" name="TextBox 1"/>
          <p:cNvSpPr txBox="1"/>
          <p:nvPr/>
        </p:nvSpPr>
        <p:spPr>
          <a:xfrm>
            <a:off x="184712" y="1435953"/>
            <a:ext cx="480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49337" y="2266950"/>
            <a:ext cx="4735975"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8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42782"/>
            <a:ext cx="8763000" cy="4200717"/>
          </a:xfrm>
          <a:prstGeom prst="roundRect">
            <a:avLst/>
          </a:prstGeom>
          <a:solidFill>
            <a:schemeClr val="bg1">
              <a:alpha val="39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637983"/>
            <a:ext cx="2362200" cy="6096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543300" y="742728"/>
            <a:ext cx="152400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381000" y="1143512"/>
            <a:ext cx="8229600" cy="489364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97890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sp>
        <p:nvSpPr>
          <p:cNvPr id="2" name="Rounded Rectangular Callout 1"/>
          <p:cNvSpPr/>
          <p:nvPr/>
        </p:nvSpPr>
        <p:spPr>
          <a:xfrm>
            <a:off x="381000" y="1445692"/>
            <a:ext cx="7772400" cy="303105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04950"/>
            <a:ext cx="7543800" cy="353943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610600" cy="369332"/>
          </a:xfrm>
          <a:prstGeom prst="rect">
            <a:avLst/>
          </a:prstGeom>
          <a:noFill/>
        </p:spPr>
        <p:txBody>
          <a:bodyPr wrap="square" rtlCol="0">
            <a:spAutoFit/>
          </a:bodyPr>
          <a:lstStyle/>
          <a:p>
            <a:endParaRPr lang="en-US" dirty="0"/>
          </a:p>
        </p:txBody>
      </p:sp>
      <p:sp>
        <p:nvSpPr>
          <p:cNvPr id="6" name="TextBox 5"/>
          <p:cNvSpPr txBox="1"/>
          <p:nvPr/>
        </p:nvSpPr>
        <p:spPr>
          <a:xfrm>
            <a:off x="304800" y="1004560"/>
            <a:ext cx="8686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chi</a:t>
            </a:r>
          </a:p>
        </p:txBody>
      </p:sp>
      <p:sp>
        <p:nvSpPr>
          <p:cNvPr id="7" name="TextBox 6"/>
          <p:cNvSpPr txBox="1"/>
          <p:nvPr/>
        </p:nvSpPr>
        <p:spPr>
          <a:xfrm>
            <a:off x="304800" y="1885950"/>
            <a:ext cx="74676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Tim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61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8839200"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mẫu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p>
        </p:txBody>
      </p:sp>
      <p:sp>
        <p:nvSpPr>
          <p:cNvPr id="3" name="Rounded Rectangle 2"/>
          <p:cNvSpPr/>
          <p:nvPr/>
        </p:nvSpPr>
        <p:spPr>
          <a:xfrm>
            <a:off x="152400" y="1497747"/>
            <a:ext cx="8839200" cy="3512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1610018"/>
            <a:ext cx="8001000" cy="341632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baò</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56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95400" y="895350"/>
            <a:ext cx="6934200" cy="3539430"/>
          </a:xfrm>
          <a:prstGeom prst="rect">
            <a:avLst/>
          </a:prstGeom>
          <a:solidFill>
            <a:schemeClr val="bg1"/>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DẶN DÒ</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927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7026" y="935204"/>
            <a:ext cx="4146962" cy="3846345"/>
            <a:chOff x="1447800" y="820905"/>
            <a:chExt cx="5486400" cy="305943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5" name="Rectangle 4"/>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131395"/>
              <a:ext cx="4739244" cy="2748940"/>
              <a:chOff x="2059379" y="1129640"/>
              <a:chExt cx="4739244" cy="2748940"/>
            </a:xfrm>
          </p:grpSpPr>
          <p:sp>
            <p:nvSpPr>
              <p:cNvPr id="6" name="Rectangle 5"/>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 y="750153"/>
            <a:ext cx="5731753" cy="830997"/>
          </a:xfrm>
          <a:prstGeom prst="rect">
            <a:avLst/>
          </a:prstGeom>
          <a:noFill/>
        </p:spPr>
        <p:txBody>
          <a:bodyPr wrap="square" rtlCol="0">
            <a:spAutoFit/>
          </a:bodyPr>
          <a:lstStyle/>
          <a:p>
            <a:r>
              <a:rPr lang="vi-VN" sz="2400" dirty="0">
                <a:solidFill>
                  <a:srgbClr val="FF0000"/>
                </a:solidFill>
                <a:latin typeface="+mj-lt"/>
              </a:rPr>
              <a:t>TRÒ CHƠI “AI NHANH HƠN”</a:t>
            </a:r>
            <a:endParaRPr lang="en-US" sz="2400" dirty="0">
              <a:solidFill>
                <a:srgbClr val="FF0000"/>
              </a:solidFill>
              <a:latin typeface="+mj-lt"/>
            </a:endParaRPr>
          </a:p>
          <a:p>
            <a:endParaRPr lang="en-US" sz="2400" dirty="0">
              <a:solidFill>
                <a:srgbClr val="FF0000"/>
              </a:solidFill>
              <a:latin typeface="+mj-lt"/>
            </a:endParaRPr>
          </a:p>
        </p:txBody>
      </p:sp>
      <p:sp>
        <p:nvSpPr>
          <p:cNvPr id="15" name="TextBox 14"/>
          <p:cNvSpPr txBox="1"/>
          <p:nvPr/>
        </p:nvSpPr>
        <p:spPr>
          <a:xfrm>
            <a:off x="152399" y="1245695"/>
            <a:ext cx="4464627" cy="415498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vi-VN" sz="2200" dirty="0">
                <a:latin typeface="+mj-lt"/>
              </a:rPr>
              <a:t>Chia lớp thành 2 đội và 2 HS làm thư kí.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en-US" sz="2200" dirty="0">
                <a:latin typeface="+mj-lt"/>
              </a:rPr>
              <a:t>C</a:t>
            </a:r>
            <a:r>
              <a:rPr lang="vi-VN" sz="2200" dirty="0">
                <a:latin typeface="+mj-lt"/>
              </a:rPr>
              <a:t>ác cụm từ gợi ý (Tế bào,cơ thể, mô, cơ quan, hệ cơ quan).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vi-VN" sz="2200" dirty="0">
                <a:latin typeface="+mj-lt"/>
              </a:rPr>
              <a:t>Các đội cử các thành viên lựa chọn cụm từ phù hợp gắn lên sơ đồ các cấp tổ chức sống trong cơ thể đa bào từ nhỏ tới lớn. Mỗi lượt chỉ có 1 thành viên lên gắn. Đội nào hoàn thành chính xác và nhanh nhất sẽ chiến thắng.</a:t>
            </a:r>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3011538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49788"/>
            <a:ext cx="16002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ĐÁP ÁN</a:t>
            </a:r>
          </a:p>
        </p:txBody>
      </p:sp>
      <p:grpSp>
        <p:nvGrpSpPr>
          <p:cNvPr id="19" name="Group 18"/>
          <p:cNvGrpSpPr/>
          <p:nvPr/>
        </p:nvGrpSpPr>
        <p:grpSpPr>
          <a:xfrm>
            <a:off x="1971551" y="935204"/>
            <a:ext cx="6782788" cy="3846345"/>
            <a:chOff x="1971551" y="935204"/>
            <a:chExt cx="6782788" cy="3846345"/>
          </a:xfrm>
        </p:grpSpPr>
        <p:grpSp>
          <p:nvGrpSpPr>
            <p:cNvPr id="5" name="Group 4"/>
            <p:cNvGrpSpPr/>
            <p:nvPr/>
          </p:nvGrpSpPr>
          <p:grpSpPr>
            <a:xfrm>
              <a:off x="1971551" y="935204"/>
              <a:ext cx="6782788" cy="3846345"/>
              <a:chOff x="1439995" y="820905"/>
              <a:chExt cx="5486400" cy="305943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39995" y="820905"/>
                <a:ext cx="5486400" cy="3059430"/>
              </a:xfrm>
              <a:prstGeom prst="rect">
                <a:avLst/>
              </a:prstGeom>
              <a:noFill/>
              <a:ln>
                <a:noFill/>
              </a:ln>
            </p:spPr>
          </p:pic>
          <p:sp>
            <p:nvSpPr>
              <p:cNvPr id="8" name="Rectangle 7"/>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ccc</a:t>
                </a:r>
              </a:p>
            </p:txBody>
          </p:sp>
          <p:grpSp>
            <p:nvGrpSpPr>
              <p:cNvPr id="9" name="Group 8"/>
              <p:cNvGrpSpPr/>
              <p:nvPr/>
            </p:nvGrpSpPr>
            <p:grpSpPr>
              <a:xfrm>
                <a:off x="1752600" y="1131395"/>
                <a:ext cx="4739244" cy="2748940"/>
                <a:chOff x="2059379" y="1129640"/>
                <a:chExt cx="4739244" cy="2748940"/>
              </a:xfrm>
            </p:grpSpPr>
            <p:sp>
              <p:nvSpPr>
                <p:cNvPr id="10" name="Rectangle 9"/>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3" name="Rectangle 12"/>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4" name="Rectangle 13"/>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565033" y="971550"/>
              <a:ext cx="152494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19800" y="2570978"/>
              <a:ext cx="1146366"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971551" y="3028950"/>
              <a:ext cx="847849"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145478" y="2858376"/>
              <a:ext cx="1695697"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521411" y="1340882"/>
              <a:ext cx="1695697"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mô</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0474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 fill="hold"/>
                                        <p:tgtEl>
                                          <p:spTgt spid="6"/>
                                        </p:tgtEl>
                                        <p:attrNameLst>
                                          <p:attrName>ppt_x</p:attrName>
                                        </p:attrNameLst>
                                      </p:cBhvr>
                                      <p:tavLst>
                                        <p:tav tm="0">
                                          <p:val>
                                            <p:strVal val="#ppt_x"/>
                                          </p:val>
                                        </p:tav>
                                        <p:tav tm="100000">
                                          <p:val>
                                            <p:strVal val="#ppt_x"/>
                                          </p:val>
                                        </p:tav>
                                      </p:tavLst>
                                    </p:anim>
                                    <p:anim calcmode="lin" valueType="num">
                                      <p:cBhvr additive="base">
                                        <p:cTn id="8"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Kính hiển vi các loại | | Công ty Nhập khẩu và phân phối Thiết Bị Y Tế Vì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ính hiển vi các loại | | Công ty Nhập khẩu và phân phối Thiết Bị Y Tế Vì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Kính hiển vi các loại | | Công ty Nhập khẩu và phân phối Thiết Bị Y Tế Vì  D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sp>
        <p:nvSpPr>
          <p:cNvPr id="10" name="TextBox 9"/>
          <p:cNvSpPr txBox="1"/>
          <p:nvPr/>
        </p:nvSpPr>
        <p:spPr>
          <a:xfrm>
            <a:off x="155575" y="2419350"/>
            <a:ext cx="1640774" cy="38100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hiển</a:t>
            </a:r>
            <a:r>
              <a:rPr lang="en-US" dirty="0">
                <a:latin typeface="Times New Roman" panose="02020603050405020304" pitchFamily="18" charset="0"/>
                <a:cs typeface="Times New Roman" panose="02020603050405020304" pitchFamily="18" charset="0"/>
              </a:rPr>
              <a:t> vi</a:t>
            </a:r>
          </a:p>
        </p:txBody>
      </p:sp>
      <p:sp>
        <p:nvSpPr>
          <p:cNvPr id="15" name="TextBox 14"/>
          <p:cNvSpPr txBox="1"/>
          <p:nvPr/>
        </p:nvSpPr>
        <p:spPr>
          <a:xfrm>
            <a:off x="2321626" y="2343150"/>
            <a:ext cx="1640774" cy="38100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Lam </a:t>
            </a:r>
            <a:r>
              <a:rPr lang="en-US" dirty="0" err="1">
                <a:latin typeface="Times New Roman" panose="02020603050405020304" pitchFamily="18" charset="0"/>
                <a:cs typeface="Times New Roman" panose="02020603050405020304" pitchFamily="18" charset="0"/>
              </a:rPr>
              <a:t>kính</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23581" y="2338651"/>
            <a:ext cx="13763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Lamen</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248400" y="2330606"/>
            <a:ext cx="1447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pipet</a:t>
            </a:r>
          </a:p>
        </p:txBody>
      </p:sp>
      <p:sp>
        <p:nvSpPr>
          <p:cNvPr id="13" name="TextBox 12"/>
          <p:cNvSpPr txBox="1"/>
          <p:nvPr/>
        </p:nvSpPr>
        <p:spPr>
          <a:xfrm>
            <a:off x="7696200" y="2354818"/>
            <a:ext cx="137160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thấm</a:t>
            </a:r>
            <a:endParaRPr lang="en-US" dirty="0">
              <a:latin typeface="Times New Roman" panose="02020603050405020304" pitchFamily="18" charset="0"/>
              <a:cs typeface="Times New Roman" panose="02020603050405020304" pitchFamily="18" charset="0"/>
            </a:endParaRPr>
          </a:p>
        </p:txBody>
      </p:sp>
      <p:sp>
        <p:nvSpPr>
          <p:cNvPr id="14" name="AutoShape 16" descr="Bông gòn y tế trong hộp thuốc có tác dụng gì?? - PHẠM THỊ TỐ 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Bông gòn y tế trong hộp thuốc có tác dụng gì?? - PHẠM THỊ TỐ 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1" descr="Mơ thấy kim là chìm trong biển khổ"/>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307975" y="4598823"/>
            <a:ext cx="129222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Bông</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438400" y="4598823"/>
            <a:ext cx="10715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Kim </a:t>
            </a:r>
            <a:r>
              <a:rPr lang="en-US" dirty="0" err="1">
                <a:latin typeface="Times New Roman" panose="02020603050405020304" pitchFamily="18" charset="0"/>
                <a:cs typeface="Times New Roman" panose="02020603050405020304" pitchFamily="18" charset="0"/>
              </a:rPr>
              <a:t>chỉ</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114800" y="4598823"/>
            <a:ext cx="114300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943600" y="4598823"/>
            <a:ext cx="1340922"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Lọ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836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2" grpId="0"/>
      <p:bldP spid="13"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42950"/>
            <a:ext cx="7010400" cy="400110"/>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Bộ</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ảnh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mẫu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nước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hồ</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BÀI 2: Một số yếu tố môi trường ảnh hưởng đến đời sống của cá 1. Về kiến  thức Cá luôn 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8194" name="Picture 2" descr="https://cccntyts.bacninh.gov.vn/documents/154127/13199928/Mai-%E1%BA%A3nh+v%C3%A1ng+t%E1%BA%A3o.JPG/97cf1400-038c-43aa-9947-9bd368c70f45?t=1595062551094">
            <a:extLst>
              <a:ext uri="{FF2B5EF4-FFF2-40B4-BE49-F238E27FC236}">
                <a16:creationId xmlns:a16="http://schemas.microsoft.com/office/drawing/2014/main" id="{57ADC7AC-03AC-45BC-804C-110EA32E31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68472"/>
            <a:ext cx="4343400" cy="36654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ý thuyết Sinh học lớp 6 bài 12">
            <a:extLst>
              <a:ext uri="{FF2B5EF4-FFF2-40B4-BE49-F238E27FC236}">
                <a16:creationId xmlns:a16="http://schemas.microsoft.com/office/drawing/2014/main" id="{554AF878-99ED-4D45-883A-9E7413C61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268471"/>
            <a:ext cx="4114799" cy="366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4294"/>
      </p:ext>
    </p:extLst>
  </p:cSld>
  <p:clrMapOvr>
    <a:masterClrMapping/>
  </p:clrMapOvr>
  <mc:AlternateContent xmlns:mc="http://schemas.openxmlformats.org/markup-compatibility/2006" xmlns:p14="http://schemas.microsoft.com/office/powerpoint/2010/main">
    <mc:Choice Requires="p14">
      <p:transition p14:dur="10">
        <p14:vortex dir="r"/>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42950"/>
            <a:ext cx="6477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7937"/>
            <a:ext cx="9144000" cy="6096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7170" name="Picture 2" descr="Mô hình giải phẫu nội tạng">
            <a:extLst>
              <a:ext uri="{FF2B5EF4-FFF2-40B4-BE49-F238E27FC236}">
                <a16:creationId xmlns:a16="http://schemas.microsoft.com/office/drawing/2014/main" id="{F3929110-07E8-435A-AAC3-CEA9BA35D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204614"/>
            <a:ext cx="5143500" cy="393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0083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2942" y="1001771"/>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52400" y="63374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57540"/>
            <a:ext cx="64770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41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91351"/>
            <a:ext cx="9143999" cy="452431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 Xoay bàn kính có độ phóng đại nhỏ nhất (để tập trung ánh sáng).</a:t>
            </a:r>
          </a:p>
          <a:p>
            <a:r>
              <a:rPr lang="vi-VN" sz="2400" dirty="0">
                <a:latin typeface="Times New Roman" panose="02020603050405020304" pitchFamily="18" charset="0"/>
                <a:cs typeface="Times New Roman" panose="02020603050405020304" pitchFamily="18" charset="0"/>
              </a:rPr>
              <a:t>- Điểu chỉnh ánh sáng bằng gương phản chiếu.</a:t>
            </a:r>
          </a:p>
          <a:p>
            <a:r>
              <a:rPr lang="vi-VN" sz="2400" dirty="0">
                <a:latin typeface="Times New Roman" panose="02020603050405020304" pitchFamily="18" charset="0"/>
                <a:cs typeface="Times New Roman" panose="02020603050405020304" pitchFamily="18" charset="0"/>
              </a:rPr>
              <a:t>- Đặt tiêu bản lên bàn kính sao cho vật mẫu nằm ở ngay tâm, dùng kẹp giữ tiêu bản. Hãy thận trọng không để ánh sáng mặt trời chiếu trực tiếp vào gương, làm như vậy dễ bị hỏng măt.</a:t>
            </a:r>
          </a:p>
          <a:p>
            <a:r>
              <a:rPr lang="vi-VN" sz="2400" dirty="0">
                <a:latin typeface="Times New Roman" panose="02020603050405020304" pitchFamily="18" charset="0"/>
                <a:cs typeface="Times New Roman" panose="02020603050405020304" pitchFamily="18" charset="0"/>
              </a:rPr>
              <a:t>- Mắt nhìn vật kính từ một phía của kính hiến vi. Tay phải từ từ vặn 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vi-VN" sz="2400" dirty="0">
                <a:latin typeface="Times New Roman" panose="02020603050405020304" pitchFamily="18" charset="0"/>
                <a:cs typeface="Times New Roman" panose="02020603050405020304" pitchFamily="18" charset="0"/>
              </a:rPr>
              <a:t> cho đến khi vật kính gần sát lá kính của tiêu bản.</a:t>
            </a:r>
          </a:p>
          <a:p>
            <a:r>
              <a:rPr lang="vi-VN" sz="2400" dirty="0">
                <a:latin typeface="Times New Roman" panose="02020603050405020304" pitchFamily="18" charset="0"/>
                <a:cs typeface="Times New Roman" panose="02020603050405020304" pitchFamily="18" charset="0"/>
              </a:rPr>
              <a:t>- Mắt nhìn vào thị kính, tay phải từ từ vặn ốc to theo chiều ngược lại (vặn lên) cho đến khi nhìn thấy vật cần quan sát.</a:t>
            </a:r>
          </a:p>
          <a:p>
            <a:r>
              <a:rPr lang="vi-VN" sz="2400" dirty="0">
                <a:latin typeface="Times New Roman" panose="02020603050405020304" pitchFamily="18" charset="0"/>
                <a:cs typeface="Times New Roman" panose="02020603050405020304" pitchFamily="18" charset="0"/>
              </a:rPr>
              <a:t>- Điều chỉnh bằng ốc nhỏ để nhìn vật mẫu rõ nhất.</a:t>
            </a:r>
          </a:p>
          <a:p>
            <a:br>
              <a:rPr lang="vi-VN" sz="2400" dirty="0">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737755"/>
            <a:ext cx="7620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CÁC BƯỚC SỬ DỤNG KÍNH HIỂN VI</a:t>
            </a:r>
          </a:p>
        </p:txBody>
      </p:sp>
    </p:spTree>
    <p:extLst>
      <p:ext uri="{BB962C8B-B14F-4D97-AF65-F5344CB8AC3E}">
        <p14:creationId xmlns:p14="http://schemas.microsoft.com/office/powerpoint/2010/main" val="25908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ẫ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967</Words>
  <Application>Microsoft Office PowerPoint</Application>
  <PresentationFormat>On-screen Show (16:9)</PresentationFormat>
  <Paragraphs>97</Paragraphs>
  <Slides>23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Century Gothic</vt:lpstr>
      <vt:lpstr>Times New Roman</vt:lpstr>
      <vt:lpstr>Wingdings 2</vt:lpstr>
      <vt:lpstr>Custom Design</vt:lpstr>
      <vt:lpstr>slide mẫu</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Do Thi Luc</cp:lastModifiedBy>
  <cp:revision>64</cp:revision>
  <dcterms:created xsi:type="dcterms:W3CDTF">2021-08-10T08:52:34Z</dcterms:created>
  <dcterms:modified xsi:type="dcterms:W3CDTF">2023-10-15T13:30:09Z</dcterms:modified>
</cp:coreProperties>
</file>