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7" r:id="rId4"/>
    <p:sldMasterId id="2147483719" r:id="rId5"/>
    <p:sldMasterId id="2147483731" r:id="rId6"/>
    <p:sldMasterId id="2147483737" r:id="rId7"/>
    <p:sldMasterId id="2147483748" r:id="rId8"/>
  </p:sldMasterIdLst>
  <p:notesMasterIdLst>
    <p:notesMasterId r:id="rId37"/>
  </p:notesMasterIdLst>
  <p:sldIdLst>
    <p:sldId id="272" r:id="rId9"/>
    <p:sldId id="273" r:id="rId10"/>
    <p:sldId id="270" r:id="rId11"/>
    <p:sldId id="271" r:id="rId12"/>
    <p:sldId id="256" r:id="rId13"/>
    <p:sldId id="257" r:id="rId14"/>
    <p:sldId id="258" r:id="rId15"/>
    <p:sldId id="259" r:id="rId16"/>
    <p:sldId id="260" r:id="rId17"/>
    <p:sldId id="275" r:id="rId18"/>
    <p:sldId id="276" r:id="rId19"/>
    <p:sldId id="279" r:id="rId20"/>
    <p:sldId id="277" r:id="rId21"/>
    <p:sldId id="280" r:id="rId22"/>
    <p:sldId id="282" r:id="rId23"/>
    <p:sldId id="278" r:id="rId24"/>
    <p:sldId id="281" r:id="rId25"/>
    <p:sldId id="283" r:id="rId26"/>
    <p:sldId id="284" r:id="rId27"/>
    <p:sldId id="286" r:id="rId28"/>
    <p:sldId id="285" r:id="rId29"/>
    <p:sldId id="287" r:id="rId30"/>
    <p:sldId id="289" r:id="rId31"/>
    <p:sldId id="288" r:id="rId32"/>
    <p:sldId id="290" r:id="rId33"/>
    <p:sldId id="291" r:id="rId34"/>
    <p:sldId id="292"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FFFF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9B88D-917F-4845-BF73-39CE79C39108}" type="datetimeFigureOut">
              <a:rPr lang="en-US" smtClean="0"/>
              <a:t>6/10/2023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BE69D-04E5-49E8-B16F-2F601D46C58D}" type="slidenum">
              <a:rPr lang="en-US" smtClean="0"/>
              <a:t>‹#›</a:t>
            </a:fld>
            <a:endParaRPr lang="en-US"/>
          </a:p>
        </p:txBody>
      </p:sp>
    </p:spTree>
    <p:extLst>
      <p:ext uri="{BB962C8B-B14F-4D97-AF65-F5344CB8AC3E}">
        <p14:creationId xmlns:p14="http://schemas.microsoft.com/office/powerpoint/2010/main" val="178811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19436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7D5777-02BA-4B96-9D12-8336F935D341}"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67369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50378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018614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3585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32697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4046812"/>
      </p:ext>
    </p:extLst>
  </p:cSld>
  <p:clrMapOvr>
    <a:masterClrMapping/>
  </p:clrMapOvr>
  <p:transition spd="slow" advClick="0"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3438193"/>
      </p:ext>
    </p:extLst>
  </p:cSld>
  <p:clrMapOvr>
    <a:masterClrMapping/>
  </p:clrMapOvr>
  <p:transition spd="slow" advClick="0" advTm="1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2221338"/>
      </p:ext>
    </p:extLst>
  </p:cSld>
  <p:clrMapOvr>
    <a:masterClrMapping/>
  </p:clrMapOvr>
  <p:transition spd="slow" advClick="0" advTm="1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7895062"/>
      </p:ext>
    </p:extLst>
  </p:cSld>
  <p:clrMapOvr>
    <a:masterClrMapping/>
  </p:clrMapOvr>
  <p:transition spd="slow" advClick="0" advTm="1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566603"/>
      </p:ext>
    </p:extLst>
  </p:cSld>
  <p:clrMapOvr>
    <a:masterClrMapping/>
  </p:clrMapOvr>
  <p:transition spd="slow" advClick="0" advTm="1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725509"/>
      </p:ext>
    </p:extLst>
  </p:cSld>
  <p:clrMapOvr>
    <a:masterClrMapping/>
  </p:clrMapOvr>
  <p:transition spd="slow" advClick="0" advTm="1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051584"/>
      </p:ext>
    </p:extLst>
  </p:cSld>
  <p:clrMapOvr>
    <a:masterClrMapping/>
  </p:clrMapOvr>
  <p:transition spd="slow" advClick="0" advTm="1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8916876"/>
      </p:ext>
    </p:extLst>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281364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5723708"/>
      </p:ext>
    </p:extLst>
  </p:cSld>
  <p:clrMapOvr>
    <a:masterClrMapping/>
  </p:clrMapOvr>
  <p:transition spd="slow" advClick="0" advTm="1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7948934"/>
      </p:ext>
    </p:extLst>
  </p:cSld>
  <p:clrMapOvr>
    <a:masterClrMapping/>
  </p:clrMapOvr>
  <p:transition spd="slow" advClick="0" advTm="1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577543"/>
      </p:ext>
    </p:extLst>
  </p:cSld>
  <p:clrMapOvr>
    <a:masterClrMapping/>
  </p:clrMapOvr>
  <p:transition spd="slow" advClick="0" advTm="1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555212173"/>
      </p:ext>
    </p:extLst>
  </p:cSld>
  <p:clrMapOvr>
    <a:masterClrMapping/>
  </p:clrMapOvr>
  <p:transition spd="slow" advTm="14329">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17348"/>
      </p:ext>
    </p:extLst>
  </p:cSld>
  <p:clrMapOvr>
    <a:masterClrMapping/>
  </p:clrMapOvr>
  <p:transition spd="slow" advTm="14329">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019634"/>
      </p:ext>
    </p:extLst>
  </p:cSld>
  <p:clrMapOvr>
    <a:masterClrMapping/>
  </p:clrMapOvr>
  <p:transition spd="slow" advTm="14329">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4827791"/>
      </p:ext>
    </p:extLst>
  </p:cSld>
  <p:clrMapOvr>
    <a:masterClrMapping/>
  </p:clrMapOvr>
  <p:transition spd="slow" advTm="14329">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9320077"/>
      </p:ext>
    </p:extLst>
  </p:cSld>
  <p:clrMapOvr>
    <a:masterClrMapping/>
  </p:clrMapOvr>
  <p:transition spd="slow" advTm="14329">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122523"/>
      </p:ext>
    </p:extLst>
  </p:cSld>
  <p:clrMapOvr>
    <a:masterClrMapping/>
  </p:clrMapOvr>
  <p:transition spd="slow" advTm="14329">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796984467"/>
      </p:ext>
    </p:extLst>
  </p:cSld>
  <p:clrMapOvr>
    <a:masterClrMapping/>
  </p:clrMapOvr>
  <p:transition spd="slow" advTm="14329">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923407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112533830"/>
      </p:ext>
    </p:extLst>
  </p:cSld>
  <p:clrMapOvr>
    <a:masterClrMapping/>
  </p:clrMapOvr>
  <p:transition spd="slow" advTm="14329">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2464165590"/>
      </p:ext>
    </p:extLst>
  </p:cSld>
  <p:clrMapOvr>
    <a:masterClrMapping/>
  </p:clrMapOvr>
  <p:transition spd="slow" advTm="14329">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solidFill>
                  <a:prstClr val="black"/>
                </a:solidFill>
              </a:rPr>
              <a:pPr/>
              <a:t>2023/6/10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759864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6033775"/>
      </p:ext>
    </p:extLst>
  </p:cSld>
  <p:clrMapOvr>
    <a:masterClrMapping/>
  </p:clrMapOvr>
  <p:transition spd="slow" advClick="0" advTm="1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9718909"/>
      </p:ext>
    </p:extLst>
  </p:cSld>
  <p:clrMapOvr>
    <a:masterClrMapping/>
  </p:clrMapOvr>
  <p:transition spd="slow" advClick="0" advTm="1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1356565"/>
      </p:ext>
    </p:extLst>
  </p:cSld>
  <p:clrMapOvr>
    <a:masterClrMapping/>
  </p:clrMapOvr>
  <p:transition spd="slow" advClick="0" advTm="1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2025190"/>
      </p:ext>
    </p:extLst>
  </p:cSld>
  <p:clrMapOvr>
    <a:masterClrMapping/>
  </p:clrMapOvr>
  <p:transition spd="slow" advClick="0" advTm="1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9179752"/>
      </p:ext>
    </p:extLst>
  </p:cSld>
  <p:clrMapOvr>
    <a:masterClrMapping/>
  </p:clrMapOvr>
  <p:transition spd="slow" advClick="0" advTm="1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7178031"/>
      </p:ext>
    </p:extLst>
  </p:cSld>
  <p:clrMapOvr>
    <a:masterClrMapping/>
  </p:clrMapOvr>
  <p:transition spd="slow" advClick="0" advTm="1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1122368"/>
      </p:ext>
    </p:extLst>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FB1C5A-CB58-4DD1-90B1-7052941874B4}"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141143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6376108"/>
      </p:ext>
    </p:extLst>
  </p:cSld>
  <p:clrMapOvr>
    <a:masterClrMapping/>
  </p:clrMapOvr>
  <p:transition spd="slow" advClick="0" advTm="1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787086"/>
      </p:ext>
    </p:extLst>
  </p:cSld>
  <p:clrMapOvr>
    <a:masterClrMapping/>
  </p:clrMapOvr>
  <p:transition spd="slow" advClick="0" advTm="1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6029608"/>
      </p:ext>
    </p:extLst>
  </p:cSld>
  <p:clrMapOvr>
    <a:masterClrMapping/>
  </p:clrMapOvr>
  <p:transition spd="slow" advClick="0" advTm="1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9955816"/>
      </p:ext>
    </p:extLst>
  </p:cSld>
  <p:clrMapOvr>
    <a:masterClrMapping/>
  </p:clrMapOvr>
  <p:transition spd="slow" advClick="0" advTm="1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0788597"/>
      </p:ext>
    </p:extLst>
  </p:cSld>
  <p:clrMapOvr>
    <a:masterClrMapping/>
  </p:clrMapOvr>
  <p:transition spd="slow" advClick="0" advTm="1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1647424"/>
      </p:ext>
    </p:extLst>
  </p:cSld>
  <p:clrMapOvr>
    <a:masterClrMapping/>
  </p:clrMapOvr>
  <p:transition spd="slow" advClick="0" advTm="1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4110349"/>
      </p:ext>
    </p:extLst>
  </p:cSld>
  <p:clrMapOvr>
    <a:masterClrMapping/>
  </p:clrMapOvr>
  <p:transition spd="slow" advClick="0" advTm="1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7441499"/>
      </p:ext>
    </p:extLst>
  </p:cSld>
  <p:clrMapOvr>
    <a:masterClrMapping/>
  </p:clrMapOvr>
  <p:transition spd="slow" advClick="0" advTm="1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3613495"/>
      </p:ext>
    </p:extLst>
  </p:cSld>
  <p:clrMapOvr>
    <a:masterClrMapping/>
  </p:clrMapOvr>
  <p:transition spd="slow" advClick="0" advTm="1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939938"/>
      </p:ext>
    </p:extLst>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FB1C5A-CB58-4DD1-90B1-7052941874B4}" type="datetimeFigureOut">
              <a:rPr lang="en-US" smtClean="0"/>
              <a:t>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2075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4122108"/>
      </p:ext>
    </p:extLst>
  </p:cSld>
  <p:clrMapOvr>
    <a:masterClrMapping/>
  </p:clrMapOvr>
  <p:transition spd="slow" advClick="0" advTm="1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4661253"/>
      </p:ext>
    </p:extLst>
  </p:cSld>
  <p:clrMapOvr>
    <a:masterClrMapping/>
  </p:clrMapOvr>
  <p:transition spd="slow" advClick="0" advTm="1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0535626"/>
      </p:ext>
    </p:extLst>
  </p:cSld>
  <p:clrMapOvr>
    <a:masterClrMapping/>
  </p:clrMapOvr>
  <p:transition spd="slow" advClick="0" advTm="1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8313803"/>
      </p:ext>
    </p:extLst>
  </p:cSld>
  <p:clrMapOvr>
    <a:masterClrMapping/>
  </p:clrMapOvr>
  <p:transition spd="slow" advClick="0" advTm="1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034030"/>
      </p:ext>
    </p:extLst>
  </p:cSld>
  <p:clrMapOvr>
    <a:masterClrMapping/>
  </p:clrMapOvr>
  <p:transition spd="slow" advClick="0" advTm="1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28839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64923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06395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8C8E5C5-05D3-4171-9F3F-3701313637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708588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8570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FB1C5A-CB58-4DD1-90B1-7052941874B4}" type="datetimeFigureOut">
              <a:rPr lang="en-US" smtClean="0"/>
              <a:t>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472803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2152097754"/>
      </p:ext>
    </p:extLst>
  </p:cSld>
  <p:clrMapOvr>
    <a:masterClrMapping/>
  </p:clrMapOvr>
  <p:transition spd="slow" advTm="14329">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607295"/>
      </p:ext>
    </p:extLst>
  </p:cSld>
  <p:clrMapOvr>
    <a:masterClrMapping/>
  </p:clrMapOvr>
  <p:transition spd="slow" advTm="14329">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969790"/>
      </p:ext>
    </p:extLst>
  </p:cSld>
  <p:clrMapOvr>
    <a:masterClrMapping/>
  </p:clrMapOvr>
  <p:transition spd="slow" advTm="14329">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6376051"/>
      </p:ext>
    </p:extLst>
  </p:cSld>
  <p:clrMapOvr>
    <a:masterClrMapping/>
  </p:clrMapOvr>
  <p:transition spd="slow" advTm="14329">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2321851"/>
      </p:ext>
    </p:extLst>
  </p:cSld>
  <p:clrMapOvr>
    <a:masterClrMapping/>
  </p:clrMapOvr>
  <p:transition spd="slow" advTm="14329">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1899205"/>
      </p:ext>
    </p:extLst>
  </p:cSld>
  <p:clrMapOvr>
    <a:masterClrMapping/>
  </p:clrMapOvr>
  <p:transition spd="slow" advTm="14329">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092395194"/>
      </p:ext>
    </p:extLst>
  </p:cSld>
  <p:clrMapOvr>
    <a:masterClrMapping/>
  </p:clrMapOvr>
  <p:transition spd="slow" advTm="14329">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443111967"/>
      </p:ext>
    </p:extLst>
  </p:cSld>
  <p:clrMapOvr>
    <a:masterClrMapping/>
  </p:clrMapOvr>
  <p:transition spd="slow" advTm="14329">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4241691902"/>
      </p:ext>
    </p:extLst>
  </p:cSld>
  <p:clrMapOvr>
    <a:masterClrMapping/>
  </p:clrMapOvr>
  <p:transition spd="slow" advTm="14329">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solidFill>
                  <a:prstClr val="black"/>
                </a:solidFill>
              </a:rPr>
              <a:pPr/>
              <a:t>2023/6/10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50043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B1C5A-CB58-4DD1-90B1-7052941874B4}" type="datetimeFigureOut">
              <a:rPr lang="en-US" smtClean="0"/>
              <a:t>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4067596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20802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994146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741742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8C8E5C5-05D3-4171-9F3F-3701313637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788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01002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04699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8656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2.jp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8.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B1C5A-CB58-4DD1-90B1-7052941874B4}" type="datetimeFigureOut">
              <a:rPr lang="en-US" smtClean="0"/>
              <a:t>6/10/2023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37797-F2D5-4D76-8220-41DF9AD2BB76}" type="slidenum">
              <a:rPr lang="en-US" smtClean="0"/>
              <a:t>‹#›</a:t>
            </a:fld>
            <a:endParaRPr lang="en-US"/>
          </a:p>
        </p:txBody>
      </p:sp>
    </p:spTree>
    <p:extLst>
      <p:ext uri="{BB962C8B-B14F-4D97-AF65-F5344CB8AC3E}">
        <p14:creationId xmlns:p14="http://schemas.microsoft.com/office/powerpoint/2010/main" val="20457847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2293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0046391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spd="slow" advTm="14329">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563835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25465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645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1726782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spd="slow" advTm="14329">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56599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5.png"/><Relationship Id="rId7" Type="http://schemas.openxmlformats.org/officeDocument/2006/relationships/hyperlink" Target="https://vi.wikipedia.org/wiki/%C4%90%E1%BA%A1i_Nam_Qu%E1%BB%91c_s%E1%BB%AD_Di%E1%BB%85n_ca"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5.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0.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6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23.png"/><Relationship Id="rId12"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slide" Target="slide9.xml"/><Relationship Id="rId5" Type="http://schemas.openxmlformats.org/officeDocument/2006/relationships/image" Target="../media/image21.png"/><Relationship Id="rId10" Type="http://schemas.openxmlformats.org/officeDocument/2006/relationships/slide" Target="slide8.xml"/><Relationship Id="rId4" Type="http://schemas.openxmlformats.org/officeDocument/2006/relationships/image" Target="../media/image20.png"/><Relationship Id="rId9" Type="http://schemas.openxmlformats.org/officeDocument/2006/relationships/slide" Target="slide7.xml"/><Relationship Id="rId14"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5.png"/><Relationship Id="rId7"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 Id="rId9" Type="http://schemas.openxmlformats.org/officeDocument/2006/relationships/hyperlink" Target="https://vi.wikipedia.org/wiki/Tr%E1%BA%A7n_Qu%E1%BB%91c_To%E1%BA%A3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hyperlink" Target="https://tienphong.vn/ba-tran-thuy-chien-tren-song-bach-dang-post1431522.tpo" TargetMode="External"/><Relationship Id="rId3" Type="http://schemas.openxmlformats.org/officeDocument/2006/relationships/image" Target="../media/image15.png"/><Relationship Id="rId7" Type="http://schemas.openxmlformats.org/officeDocument/2006/relationships/image" Target="../media/image28.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0078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5"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50" y="2486660"/>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897" y="2481907"/>
            <a:ext cx="704215" cy="915670"/>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45" y="4268470"/>
            <a:ext cx="4813300" cy="253873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3795" y="4728845"/>
            <a:ext cx="1163955" cy="1918335"/>
          </a:xfrm>
          <a:prstGeom prst="rect">
            <a:avLst/>
          </a:prstGeom>
        </p:spPr>
      </p:pic>
      <p:sp>
        <p:nvSpPr>
          <p:cNvPr id="35" name="矩形 259"/>
          <p:cNvSpPr>
            <a:spLocks noChangeArrowheads="1"/>
          </p:cNvSpPr>
          <p:nvPr/>
        </p:nvSpPr>
        <p:spPr bwMode="auto">
          <a:xfrm>
            <a:off x="283336" y="334186"/>
            <a:ext cx="11603864" cy="30531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a:spcBef>
                <a:spcPct val="20000"/>
              </a:spcBef>
              <a:buFont typeface="Arial" panose="020B0604020202020204" pitchFamily="34" charset="0"/>
              <a:buNone/>
            </a:pPr>
            <a:r>
              <a:rPr lang="en-US" altLang="zh-CN" sz="4000" b="1" u="sng" smtClean="0">
                <a:ln w="18000">
                  <a:solidFill>
                    <a:srgbClr val="60AC30">
                      <a:satMod val="140000"/>
                    </a:srgbClr>
                  </a:solidFill>
                  <a:prstDash val="solid"/>
                  <a:miter lim="800000"/>
                </a:ln>
                <a:solidFill>
                  <a:prstClr val="black"/>
                </a:solidFill>
                <a:effectLst>
                  <a:outerShdw blurRad="25500" dist="23000" dir="7020000" algn="tl">
                    <a:srgbClr val="000000">
                      <a:alpha val="50000"/>
                    </a:srgbClr>
                  </a:outerShdw>
                </a:effectLst>
                <a:ea typeface="微软雅黑" panose="020B0503020204020204" charset="-122"/>
                <a:cs typeface="Times New Roman" panose="02020603050405020304" pitchFamily="18" charset="0"/>
                <a:sym typeface="Calibri" panose="020F0502020204030204" charset="0"/>
              </a:rPr>
              <a:t>ĐỌC KẾT NỐI CHỦ ĐIỂM</a:t>
            </a:r>
          </a:p>
          <a:p>
            <a:pPr algn="ctr">
              <a:spcBef>
                <a:spcPct val="20000"/>
              </a:spcBef>
              <a:buFont typeface="Arial" panose="020B0604020202020204" pitchFamily="34" charset="0"/>
              <a:buNone/>
            </a:pPr>
            <a:r>
              <a:rPr lang="en-US" altLang="zh-CN" sz="6600" b="1" smtClean="0">
                <a:ln>
                  <a:solidFill>
                    <a:prstClr val="white"/>
                  </a:solidFill>
                </a:ln>
                <a:solidFill>
                  <a:srgbClr val="FF0000"/>
                </a:solidFill>
                <a:effectLst>
                  <a:outerShdw blurRad="38100" dist="38100" dir="2700000" algn="tl">
                    <a:srgbClr val="000000">
                      <a:alpha val="43137"/>
                    </a:srgbClr>
                  </a:outerShdw>
                </a:effectLst>
                <a:ea typeface="微软雅黑" panose="020B0503020204020204" charset="-122"/>
                <a:cs typeface="Times New Roman" panose="02020603050405020304" pitchFamily="18" charset="0"/>
                <a:sym typeface="Calibri" panose="020F0502020204030204" charset="0"/>
              </a:rPr>
              <a:t>ĐẠI NAM QUỐC SỬ </a:t>
            </a:r>
          </a:p>
          <a:p>
            <a:pPr algn="ctr">
              <a:spcBef>
                <a:spcPct val="20000"/>
              </a:spcBef>
              <a:buFont typeface="Arial" panose="020B0604020202020204" pitchFamily="34" charset="0"/>
              <a:buNone/>
            </a:pPr>
            <a:r>
              <a:rPr lang="en-US" altLang="zh-CN" sz="6600" b="1" smtClean="0">
                <a:ln>
                  <a:solidFill>
                    <a:prstClr val="white"/>
                  </a:solidFill>
                </a:ln>
                <a:solidFill>
                  <a:srgbClr val="FF0000"/>
                </a:solidFill>
                <a:effectLst>
                  <a:outerShdw blurRad="38100" dist="38100" dir="2700000" algn="tl">
                    <a:srgbClr val="000000">
                      <a:alpha val="43137"/>
                    </a:srgbClr>
                  </a:outerShdw>
                </a:effectLst>
                <a:ea typeface="微软雅黑" panose="020B0503020204020204" charset="-122"/>
                <a:cs typeface="Times New Roman" panose="02020603050405020304" pitchFamily="18" charset="0"/>
                <a:sym typeface="Calibri" panose="020F0502020204030204" charset="0"/>
              </a:rPr>
              <a:t>DIỄN CA</a:t>
            </a:r>
          </a:p>
        </p:txBody>
      </p:sp>
      <p:sp>
        <p:nvSpPr>
          <p:cNvPr id="2" name="TextBox 1"/>
          <p:cNvSpPr txBox="1"/>
          <p:nvPr/>
        </p:nvSpPr>
        <p:spPr>
          <a:xfrm>
            <a:off x="3140447" y="3435747"/>
            <a:ext cx="591047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b="1" smtClean="0">
                <a:solidFill>
                  <a:srgbClr val="0000FF"/>
                </a:solidFill>
              </a:rPr>
              <a:t>LÊ NGÔ CÁT – PHẠM ĐÌNH TOÁI</a:t>
            </a:r>
            <a:endParaRPr lang="en-US" sz="2800" b="1">
              <a:solidFill>
                <a:srgbClr val="0000FF"/>
              </a:solidFill>
            </a:endParaRPr>
          </a:p>
        </p:txBody>
      </p:sp>
    </p:spTree>
    <p:extLst>
      <p:ext uri="{BB962C8B-B14F-4D97-AF65-F5344CB8AC3E}">
        <p14:creationId xmlns:p14="http://schemas.microsoft.com/office/powerpoint/2010/main" val="20016404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7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5"/>
                                        </p:tgtEl>
                                        <p:attrNameLst>
                                          <p:attrName>ppt_y</p:attrName>
                                        </p:attrNameLst>
                                      </p:cBhvr>
                                      <p:tavLst>
                                        <p:tav tm="0">
                                          <p:val>
                                            <p:strVal val="#ppt_y"/>
                                          </p:val>
                                        </p:tav>
                                        <p:tav tm="100000">
                                          <p:val>
                                            <p:strVal val="#ppt_y"/>
                                          </p:val>
                                        </p:tav>
                                      </p:tavLst>
                                    </p:anim>
                                    <p:anim calcmode="lin" valueType="num">
                                      <p:cBhvr>
                                        <p:cTn id="3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5"/>
                                        </p:tgtEl>
                                      </p:cBhvr>
                                    </p:animEffect>
                                  </p:childTnLst>
                                </p:cTn>
                              </p:par>
                            </p:childTnLst>
                          </p:cTn>
                        </p:par>
                        <p:par>
                          <p:cTn id="36" fill="hold">
                            <p:stCondLst>
                              <p:cond delay="4850"/>
                            </p:stCondLst>
                            <p:childTnLst>
                              <p:par>
                                <p:cTn id="37" presetID="26" presetClass="emph" presetSubtype="0" fill="hold" grpId="1" nodeType="afterEffect">
                                  <p:stCondLst>
                                    <p:cond delay="0"/>
                                  </p:stCondLst>
                                  <p:iterate type="lt">
                                    <p:tmAbs val="0"/>
                                  </p:iterate>
                                  <p:childTnLst>
                                    <p:animEffect transition="out" filter="fade">
                                      <p:cBhvr>
                                        <p:cTn id="38" dur="500" tmFilter="0, 0; .2, .5; .8, .5; 1, 0"/>
                                        <p:tgtEl>
                                          <p:spTgt spid="35"/>
                                        </p:tgtEl>
                                      </p:cBhvr>
                                    </p:animEffect>
                                    <p:animScale>
                                      <p:cBhvr>
                                        <p:cTn id="39" dur="250" autoRev="1" fill="hold"/>
                                        <p:tgtEl>
                                          <p:spTgt spid="35"/>
                                        </p:tgtEl>
                                      </p:cBhvr>
                                      <p:by x="105000" y="105000"/>
                                    </p:animScale>
                                  </p:childTnLst>
                                </p:cTn>
                              </p:par>
                              <p:par>
                                <p:cTn id="40" presetID="42"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anim calcmode="lin" valueType="num">
                                      <p:cBhvr>
                                        <p:cTn id="43" dur="500" fill="hold"/>
                                        <p:tgtEl>
                                          <p:spTgt spid="2"/>
                                        </p:tgtEl>
                                        <p:attrNameLst>
                                          <p:attrName>ppt_x</p:attrName>
                                        </p:attrNameLst>
                                      </p:cBhvr>
                                      <p:tavLst>
                                        <p:tav tm="0">
                                          <p:val>
                                            <p:strVal val="#ppt_x"/>
                                          </p:val>
                                        </p:tav>
                                        <p:tav tm="100000">
                                          <p:val>
                                            <p:strVal val="#ppt_x"/>
                                          </p:val>
                                        </p:tav>
                                      </p:tavLst>
                                    </p:anim>
                                    <p:anim calcmode="lin" valueType="num">
                                      <p:cBhvr>
                                        <p:cTn id="4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 grpId="0" animBg="1"/>
    </p:bldLst>
  </p:timing>
  <p:extLst mod="1">
    <p:ext uri="{E180D4A7-C9FB-4DFB-919C-405C955672EB}">
      <p14:showEvtLst xmlns:p14="http://schemas.microsoft.com/office/powerpoint/2010/main">
        <p14:playEvt time="15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04920250"/>
              </p:ext>
            </p:extLst>
          </p:nvPr>
        </p:nvGraphicFramePr>
        <p:xfrm>
          <a:off x="134883" y="1013946"/>
          <a:ext cx="12099235" cy="5767240"/>
        </p:xfrm>
        <a:graphic>
          <a:graphicData uri="http://schemas.openxmlformats.org/drawingml/2006/table">
            <a:tbl>
              <a:tblPr firstRow="1" firstCol="1" bandRow="1">
                <a:tableStyleId>{21E4AEA4-8DFA-4A89-87EB-49C32662AFE0}</a:tableStyleId>
              </a:tblPr>
              <a:tblGrid>
                <a:gridCol w="1193447"/>
                <a:gridCol w="5377559"/>
                <a:gridCol w="5528229"/>
              </a:tblGrid>
              <a:tr h="407950">
                <a:tc>
                  <a:txBody>
                    <a:bodyPr/>
                    <a:lstStyle/>
                    <a:p>
                      <a:pPr algn="ctr">
                        <a:lnSpc>
                          <a:spcPct val="150000"/>
                        </a:lnSpc>
                        <a:spcAft>
                          <a:spcPts val="0"/>
                        </a:spcAft>
                      </a:pPr>
                      <a:r>
                        <a:rPr lang="en-US" sz="2400">
                          <a:effectLst/>
                        </a:rPr>
                        <a:t>Nhóm</a:t>
                      </a:r>
                      <a:endParaRPr lang="en-U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n-US" sz="2400">
                          <a:effectLst/>
                        </a:rPr>
                        <a:t>Nhiệm vụ</a:t>
                      </a:r>
                      <a:endParaRPr lang="en-U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n-US" sz="2400">
                          <a:effectLst/>
                        </a:rPr>
                        <a:t>Gợi ý hình thức thực hiện</a:t>
                      </a:r>
                      <a:endParaRPr lang="en-US" sz="2400">
                        <a:effectLst/>
                        <a:latin typeface="Times New Roman"/>
                        <a:ea typeface="Calibri"/>
                        <a:cs typeface="Times New Roman"/>
                      </a:endParaRPr>
                    </a:p>
                  </a:txBody>
                  <a:tcPr marL="68580" marR="68580" marT="0" marB="0"/>
                </a:tc>
              </a:tr>
              <a:tr h="871460">
                <a:tc>
                  <a:txBody>
                    <a:bodyPr/>
                    <a:lstStyle/>
                    <a:p>
                      <a:pPr algn="ctr">
                        <a:lnSpc>
                          <a:spcPct val="150000"/>
                        </a:lnSpc>
                        <a:spcAft>
                          <a:spcPts val="0"/>
                        </a:spcAft>
                      </a:pPr>
                      <a:r>
                        <a:rPr lang="en-US" sz="2400">
                          <a:effectLst/>
                        </a:rPr>
                        <a:t>1</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Tìm hiểu về tác giả</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Thiết kê video hoặc trình bày bằng ứng dụng power point.</a:t>
                      </a:r>
                      <a:endParaRPr lang="en-US" sz="2000">
                        <a:effectLst/>
                        <a:latin typeface="Times New Roman"/>
                        <a:ea typeface="Calibri"/>
                        <a:cs typeface="Times New Roman"/>
                      </a:endParaRPr>
                    </a:p>
                  </a:txBody>
                  <a:tcPr marL="68580" marR="68580" marT="0" marB="0"/>
                </a:tc>
              </a:tr>
              <a:tr h="871460">
                <a:tc>
                  <a:txBody>
                    <a:bodyPr/>
                    <a:lstStyle/>
                    <a:p>
                      <a:pPr algn="ctr">
                        <a:lnSpc>
                          <a:spcPct val="150000"/>
                        </a:lnSpc>
                        <a:spcAft>
                          <a:spcPts val="0"/>
                        </a:spcAft>
                      </a:pPr>
                      <a:r>
                        <a:rPr lang="en-US" sz="2400">
                          <a:effectLst/>
                        </a:rPr>
                        <a:t>2</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Tìm hiểu về tác phẩm</a:t>
                      </a:r>
                      <a:endParaRPr lang="en-US" sz="2000">
                        <a:solidFill>
                          <a:srgbClr val="0000FF"/>
                        </a:solidFill>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Thiết kê video hoặc trình bày bằng ứng dụng power point.</a:t>
                      </a:r>
                      <a:endParaRPr lang="en-US" sz="2000">
                        <a:solidFill>
                          <a:srgbClr val="0000FF"/>
                        </a:solidFill>
                        <a:effectLst/>
                        <a:latin typeface="Times New Roman"/>
                        <a:ea typeface="Calibri"/>
                        <a:cs typeface="Times New Roman"/>
                      </a:endParaRPr>
                    </a:p>
                  </a:txBody>
                  <a:tcPr marL="68580" marR="68580" marT="0" marB="0"/>
                </a:tc>
              </a:tr>
              <a:tr h="1334971">
                <a:tc>
                  <a:txBody>
                    <a:bodyPr/>
                    <a:lstStyle/>
                    <a:p>
                      <a:pPr algn="ctr">
                        <a:lnSpc>
                          <a:spcPct val="150000"/>
                        </a:lnSpc>
                        <a:spcAft>
                          <a:spcPts val="0"/>
                        </a:spcAft>
                      </a:pPr>
                      <a:r>
                        <a:rPr lang="en-US" sz="2400">
                          <a:effectLst/>
                        </a:rPr>
                        <a:t>3, 4</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Tìm điểm giống và khác nhau về hình tượng nhân vật Thánh Gióng ở truyền thuyết đã học lớp 6 và được thể hiện qua bài diễn ca</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Thực hiện bảng phụ phân tích sự giống và khác nhau về : không gian, thời gian, các sự việc chính, dấu tích để lại,…</a:t>
                      </a:r>
                      <a:endParaRPr lang="en-US" sz="2000">
                        <a:effectLst/>
                        <a:latin typeface="Times New Roman"/>
                        <a:ea typeface="Calibri"/>
                        <a:cs typeface="Times New Roman"/>
                      </a:endParaRPr>
                    </a:p>
                  </a:txBody>
                  <a:tcPr marL="68580" marR="68580" marT="0" marB="0"/>
                </a:tc>
              </a:tr>
              <a:tr h="871460">
                <a:tc>
                  <a:txBody>
                    <a:bodyPr/>
                    <a:lstStyle/>
                    <a:p>
                      <a:pPr algn="ctr">
                        <a:lnSpc>
                          <a:spcPct val="150000"/>
                        </a:lnSpc>
                        <a:spcAft>
                          <a:spcPts val="0"/>
                        </a:spcAft>
                      </a:pPr>
                      <a:r>
                        <a:rPr lang="en-US" sz="2400">
                          <a:effectLst/>
                        </a:rPr>
                        <a:t>5</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Tìm chi tiết thể hiện phẩm chất anh hùng của Hai Bà Trưng qua bài diễn ca.</a:t>
                      </a:r>
                      <a:endParaRPr lang="en-US" sz="2000">
                        <a:solidFill>
                          <a:srgbClr val="0000FF"/>
                        </a:solidFill>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Trình bày bằng phương pháp phỏng vấn nhóm, thuyết trình,…</a:t>
                      </a:r>
                      <a:endParaRPr lang="en-US" sz="2000">
                        <a:solidFill>
                          <a:srgbClr val="0000FF"/>
                        </a:solidFill>
                        <a:effectLst/>
                        <a:latin typeface="Times New Roman"/>
                        <a:ea typeface="Calibri"/>
                        <a:cs typeface="Times New Roman"/>
                      </a:endParaRPr>
                    </a:p>
                  </a:txBody>
                  <a:tcPr marL="68580" marR="68580" marT="0" marB="0"/>
                </a:tc>
              </a:tr>
              <a:tr h="1334971">
                <a:tc>
                  <a:txBody>
                    <a:bodyPr/>
                    <a:lstStyle/>
                    <a:p>
                      <a:pPr algn="ctr">
                        <a:lnSpc>
                          <a:spcPct val="150000"/>
                        </a:lnSpc>
                        <a:spcAft>
                          <a:spcPts val="0"/>
                        </a:spcAft>
                      </a:pPr>
                      <a:r>
                        <a:rPr lang="en-US" sz="2400">
                          <a:effectLst/>
                        </a:rPr>
                        <a:t>6</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Liệt kê các văn bản đã học trong bài 9. Từ nội dung các văn bản, em nghĩ gì về tầm quan trọng của việc hiểu biết lịch sử dân tộc.</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Trình bày bằng kĩ thuật sơ đồ tư duy hay trình bày 1 phút, khăn trãi bàn,…</a:t>
                      </a:r>
                      <a:endParaRPr lang="en-US" sz="200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83214451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056162" cy="769441"/>
          </a:xfrm>
          <a:prstGeom prst="rect">
            <a:avLst/>
          </a:prstGeom>
        </p:spPr>
        <p:txBody>
          <a:bodyPr wrap="non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I/ TÌM HIỂU CHUNG</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31688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2" name="TextBox 1"/>
          <p:cNvSpPr txBox="1"/>
          <p:nvPr/>
        </p:nvSpPr>
        <p:spPr>
          <a:xfrm>
            <a:off x="2597911" y="302372"/>
            <a:ext cx="26563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smtClean="0">
                <a:solidFill>
                  <a:srgbClr val="0000FF"/>
                </a:solidFill>
              </a:rPr>
              <a:t>1/ TÁC GIẢ</a:t>
            </a:r>
            <a:endParaRPr lang="en-US" sz="2400" b="1">
              <a:solidFill>
                <a:srgbClr val="0000FF"/>
              </a:solidFill>
            </a:endParaRPr>
          </a:p>
        </p:txBody>
      </p:sp>
      <p:sp>
        <p:nvSpPr>
          <p:cNvPr id="3" name="Oval Callout 2"/>
          <p:cNvSpPr/>
          <p:nvPr/>
        </p:nvSpPr>
        <p:spPr>
          <a:xfrm>
            <a:off x="8594706" y="1165727"/>
            <a:ext cx="3420471" cy="3525543"/>
          </a:xfrm>
          <a:prstGeom prst="wedgeEllipseCallout">
            <a:avLst>
              <a:gd name="adj1" fmla="val -52275"/>
              <a:gd name="adj2" fmla="val 630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smtClean="0"/>
              <a:t>Em hãy giới thiệu đôi nét về tác giả của văn bản này ?</a:t>
            </a:r>
            <a:endParaRPr lang="en-US" sz="2800" b="1"/>
          </a:p>
        </p:txBody>
      </p:sp>
      <p:sp>
        <p:nvSpPr>
          <p:cNvPr id="4" name="Rectangle 3"/>
          <p:cNvSpPr/>
          <p:nvPr/>
        </p:nvSpPr>
        <p:spPr>
          <a:xfrm>
            <a:off x="212032" y="1165727"/>
            <a:ext cx="7981091" cy="55707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400">
                <a:solidFill>
                  <a:srgbClr val="0000FF"/>
                </a:solidFill>
              </a:rPr>
              <a:t>- Tác phẩm này theo lời bạt của bản in năm 1870 thì tác giả nguyên thủy là Lê Ngô Cát làm với 1887 câu lục bát (3774 dòng), được án sát tỉnh Bình Định Phạm Đình Toái sửa lại thành 1027 câu.</a:t>
            </a:r>
          </a:p>
          <a:p>
            <a:pPr>
              <a:spcBef>
                <a:spcPts val="600"/>
              </a:spcBef>
              <a:spcAft>
                <a:spcPts val="600"/>
              </a:spcAft>
            </a:pPr>
            <a:r>
              <a:rPr lang="en-US" sz="2400"/>
              <a:t>- Về tác giả </a:t>
            </a:r>
            <a:r>
              <a:rPr lang="en-US" sz="2400">
                <a:solidFill>
                  <a:srgbClr val="FF0000"/>
                </a:solidFill>
              </a:rPr>
              <a:t>Lê Ngô Cát</a:t>
            </a:r>
            <a:r>
              <a:rPr lang="en-US" sz="2400"/>
              <a:t>, tiểu sử ghi ông quê ở xã Hương Lang, huyện Chương Đức, tỉnh Hà Nội (nay là xã Thụy Hương, huyện Chương Mỹ, Hà Nội), đậu cử nhân năm Mậu Thân 1848 bổ làm việc trong Quốc sử Quán. Ông còn có thời gian làm quan án sát tỉnh Cao Bằng.</a:t>
            </a:r>
          </a:p>
          <a:p>
            <a:pPr>
              <a:spcBef>
                <a:spcPts val="600"/>
              </a:spcBef>
              <a:spcAft>
                <a:spcPts val="600"/>
              </a:spcAft>
            </a:pPr>
            <a:r>
              <a:rPr lang="en-US" sz="2400">
                <a:solidFill>
                  <a:srgbClr val="009900"/>
                </a:solidFill>
              </a:rPr>
              <a:t>- Còn về </a:t>
            </a:r>
            <a:r>
              <a:rPr lang="en-US" sz="2400">
                <a:solidFill>
                  <a:srgbClr val="FF0000"/>
                </a:solidFill>
              </a:rPr>
              <a:t>Phạm Đình Toái</a:t>
            </a:r>
            <a:r>
              <a:rPr lang="en-US" sz="2400">
                <a:solidFill>
                  <a:srgbClr val="009900"/>
                </a:solidFill>
              </a:rPr>
              <a:t>, ông quê ở Nghệ An, đậu cử nhân năm 1843, làm án sát tỉnh Bình Định, sau thăng đến Hồng lô Tự khanh, là chức Trưởng quan của Hồng Lô tự của Nhà Nguyễn, chuyên lo việc nghi lễ trong các khoa thi cử như xướng danh, yết bảng.</a:t>
            </a:r>
          </a:p>
        </p:txBody>
      </p:sp>
    </p:spTree>
    <p:extLst>
      <p:ext uri="{BB962C8B-B14F-4D97-AF65-F5344CB8AC3E}">
        <p14:creationId xmlns:p14="http://schemas.microsoft.com/office/powerpoint/2010/main" val="1984218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heel(1)">
                                      <p:cBhvr>
                                        <p:cTn id="22"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2" name="TextBox 1"/>
          <p:cNvSpPr txBox="1"/>
          <p:nvPr/>
        </p:nvSpPr>
        <p:spPr>
          <a:xfrm>
            <a:off x="2597911" y="302372"/>
            <a:ext cx="26563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a:solidFill>
                  <a:srgbClr val="0000FF"/>
                </a:solidFill>
              </a:rPr>
              <a:t>2</a:t>
            </a:r>
            <a:r>
              <a:rPr lang="en-US" sz="2400" b="1" smtClean="0">
                <a:solidFill>
                  <a:srgbClr val="0000FF"/>
                </a:solidFill>
              </a:rPr>
              <a:t>/ </a:t>
            </a:r>
            <a:r>
              <a:rPr lang="en-US" sz="2400" b="1" smtClean="0">
                <a:solidFill>
                  <a:srgbClr val="0000FF"/>
                </a:solidFill>
              </a:rPr>
              <a:t>TÁC </a:t>
            </a:r>
            <a:r>
              <a:rPr lang="en-US" sz="2400" b="1" smtClean="0">
                <a:solidFill>
                  <a:srgbClr val="0000FF"/>
                </a:solidFill>
              </a:rPr>
              <a:t>PHẨM</a:t>
            </a:r>
            <a:endParaRPr lang="en-US" sz="2400" b="1">
              <a:solidFill>
                <a:srgbClr val="0000FF"/>
              </a:solidFill>
            </a:endParaRPr>
          </a:p>
        </p:txBody>
      </p:sp>
      <p:sp>
        <p:nvSpPr>
          <p:cNvPr id="3" name="Oval Callout 2"/>
          <p:cNvSpPr/>
          <p:nvPr/>
        </p:nvSpPr>
        <p:spPr>
          <a:xfrm>
            <a:off x="8594706" y="1165727"/>
            <a:ext cx="3420471" cy="3525543"/>
          </a:xfrm>
          <a:prstGeom prst="wedgeEllipseCallout">
            <a:avLst>
              <a:gd name="adj1" fmla="val -52275"/>
              <a:gd name="adj2" fmla="val 630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smtClean="0">
                <a:solidFill>
                  <a:prstClr val="black"/>
                </a:solidFill>
              </a:rPr>
              <a:t>Em hãy giới thiệu đôi nét về </a:t>
            </a:r>
            <a:r>
              <a:rPr lang="en-US" sz="2800" b="1" smtClean="0">
                <a:solidFill>
                  <a:prstClr val="black"/>
                </a:solidFill>
              </a:rPr>
              <a:t>tác </a:t>
            </a:r>
            <a:r>
              <a:rPr lang="en-US" sz="2800" b="1" smtClean="0">
                <a:solidFill>
                  <a:prstClr val="black"/>
                </a:solidFill>
              </a:rPr>
              <a:t>phẩm ?</a:t>
            </a:r>
            <a:endParaRPr lang="en-US" sz="2800" b="1">
              <a:solidFill>
                <a:prstClr val="black"/>
              </a:solidFill>
            </a:endParaRPr>
          </a:p>
        </p:txBody>
      </p:sp>
      <p:sp>
        <p:nvSpPr>
          <p:cNvPr id="5" name="Rectangle 4"/>
          <p:cNvSpPr/>
          <p:nvPr/>
        </p:nvSpPr>
        <p:spPr>
          <a:xfrm>
            <a:off x="291547" y="1165727"/>
            <a:ext cx="6334540" cy="566308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Bef>
                <a:spcPts val="600"/>
              </a:spcBef>
              <a:spcAft>
                <a:spcPts val="600"/>
              </a:spcAft>
            </a:pPr>
            <a:r>
              <a:rPr lang="en-US" sz="2400"/>
              <a:t>- </a:t>
            </a:r>
            <a:r>
              <a:rPr lang="en-US" sz="2400">
                <a:solidFill>
                  <a:srgbClr val="FF0000"/>
                </a:solidFill>
              </a:rPr>
              <a:t>Xuất xứ </a:t>
            </a:r>
            <a:r>
              <a:rPr lang="en-US" sz="2400"/>
              <a:t>: Trích từ “Đại Nam quốc sử diễn ca”</a:t>
            </a:r>
          </a:p>
          <a:p>
            <a:pPr>
              <a:spcBef>
                <a:spcPts val="600"/>
              </a:spcBef>
              <a:spcAft>
                <a:spcPts val="600"/>
              </a:spcAft>
            </a:pPr>
            <a:r>
              <a:rPr lang="en-US" sz="2400"/>
              <a:t>- Tác phẩm này được thực hiện theo lệnh của vua Tự Đức.</a:t>
            </a:r>
          </a:p>
          <a:p>
            <a:pPr>
              <a:spcBef>
                <a:spcPts val="600"/>
              </a:spcBef>
              <a:spcAft>
                <a:spcPts val="600"/>
              </a:spcAft>
            </a:pPr>
            <a:r>
              <a:rPr lang="en-US" sz="2400"/>
              <a:t>- Tác phẩm được viết bằng </a:t>
            </a:r>
            <a:r>
              <a:rPr lang="en-US" sz="2400">
                <a:solidFill>
                  <a:srgbClr val="FF0000"/>
                </a:solidFill>
              </a:rPr>
              <a:t>chữ Nôm</a:t>
            </a:r>
            <a:r>
              <a:rPr lang="en-US" sz="2400"/>
              <a:t>. Bản chữ Quốc ngữ đầu tiên cũng xuất hiện năm 1870 do Trương Vĩnh Ký diễn âm.</a:t>
            </a:r>
          </a:p>
          <a:p>
            <a:pPr>
              <a:spcBef>
                <a:spcPts val="600"/>
              </a:spcBef>
              <a:spcAft>
                <a:spcPts val="600"/>
              </a:spcAft>
            </a:pPr>
            <a:r>
              <a:rPr lang="en-US" sz="2400"/>
              <a:t>- Tác phẩm viết theo thể </a:t>
            </a:r>
            <a:r>
              <a:rPr lang="en-US" sz="2400">
                <a:solidFill>
                  <a:srgbClr val="FF0000"/>
                </a:solidFill>
              </a:rPr>
              <a:t>lục bát</a:t>
            </a:r>
            <a:r>
              <a:rPr lang="en-US" sz="2400"/>
              <a:t>, chép lịch sử dân Việt từ Kinh Dương Vương và họ Hồng Bàng đến hết nhà Lê.</a:t>
            </a:r>
          </a:p>
          <a:p>
            <a:pPr>
              <a:spcBef>
                <a:spcPts val="600"/>
              </a:spcBef>
              <a:spcAft>
                <a:spcPts val="600"/>
              </a:spcAft>
            </a:pPr>
            <a:r>
              <a:rPr lang="en-US" sz="2400"/>
              <a:t>- Yếu tố biểu đạt chính : </a:t>
            </a:r>
            <a:r>
              <a:rPr lang="en-US" sz="2400">
                <a:solidFill>
                  <a:srgbClr val="FF0000"/>
                </a:solidFill>
              </a:rPr>
              <a:t>Tự sự</a:t>
            </a:r>
            <a:r>
              <a:rPr lang="en-US" sz="2400"/>
              <a:t>.</a:t>
            </a:r>
          </a:p>
          <a:p>
            <a:pPr>
              <a:spcBef>
                <a:spcPts val="600"/>
              </a:spcBef>
              <a:spcAft>
                <a:spcPts val="600"/>
              </a:spcAft>
            </a:pPr>
            <a:r>
              <a:rPr lang="en-US" sz="2400"/>
              <a:t>- </a:t>
            </a:r>
            <a:r>
              <a:rPr lang="en-US" sz="2400">
                <a:solidFill>
                  <a:srgbClr val="FF0000"/>
                </a:solidFill>
              </a:rPr>
              <a:t>Nội dung </a:t>
            </a:r>
            <a:r>
              <a:rPr lang="en-US" sz="2400"/>
              <a:t>: kể 2 sự kiện lịch sử Chuyện Phù Đổng Thiên Vương và Hai Bà Trưng dựng nền độc lập.</a:t>
            </a:r>
            <a:endParaRPr lang="en-US" sz="2400"/>
          </a:p>
        </p:txBody>
      </p:sp>
      <p:sp>
        <p:nvSpPr>
          <p:cNvPr id="7" name="Right Arrow 6"/>
          <p:cNvSpPr/>
          <p:nvPr/>
        </p:nvSpPr>
        <p:spPr>
          <a:xfrm>
            <a:off x="6798365" y="5989983"/>
            <a:ext cx="2981739" cy="86801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smtClean="0">
                <a:hlinkClick r:id="rId7"/>
              </a:rPr>
              <a:t>XEM THÊM</a:t>
            </a:r>
            <a:endParaRPr lang="en-US" sz="2400" b="1"/>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1701" y="1165727"/>
            <a:ext cx="4713229" cy="4847522"/>
          </a:xfrm>
          <a:prstGeom prst="rect">
            <a:avLst/>
          </a:prstGeom>
        </p:spPr>
      </p:pic>
    </p:spTree>
    <p:extLst>
      <p:ext uri="{BB962C8B-B14F-4D97-AF65-F5344CB8AC3E}">
        <p14:creationId xmlns:p14="http://schemas.microsoft.com/office/powerpoint/2010/main" val="3792276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anim calcmode="lin" valueType="num">
                                      <p:cBhvr>
                                        <p:cTn id="13"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down)">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250"/>
                                        <p:tgtEl>
                                          <p:spTgt spid="5">
                                            <p:txEl>
                                              <p:pRg st="5" end="5"/>
                                            </p:txEl>
                                          </p:spTgt>
                                        </p:tgtEl>
                                      </p:cBhvr>
                                    </p:animEffect>
                                    <p:anim calcmode="lin" valueType="num">
                                      <p:cBhvr>
                                        <p:cTn id="40"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1"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II</a:t>
            </a:r>
            <a:r>
              <a:rPr lang="en-US" altLang="zh-CN" sz="4400" b="1" smtClean="0">
                <a:solidFill>
                  <a:srgbClr val="0000FF"/>
                </a:solidFill>
                <a:ea typeface="幼圆" panose="02010509060101010101" pitchFamily="49" charset="-122"/>
              </a:rPr>
              <a:t>/ TÌM </a:t>
            </a:r>
            <a:r>
              <a:rPr lang="en-US" altLang="zh-CN" sz="4400" b="1" smtClean="0">
                <a:solidFill>
                  <a:srgbClr val="0000FF"/>
                </a:solidFill>
                <a:ea typeface="幼圆" panose="02010509060101010101" pitchFamily="49" charset="-122"/>
              </a:rPr>
              <a:t>HIỂU </a:t>
            </a:r>
            <a:r>
              <a:rPr lang="en-US" altLang="zh-CN" sz="4400" b="1" smtClean="0">
                <a:solidFill>
                  <a:srgbClr val="0000FF"/>
                </a:solidFill>
                <a:ea typeface="幼圆" panose="02010509060101010101" pitchFamily="49" charset="-122"/>
              </a:rPr>
              <a:t>CHI TIẾT</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72572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821635" y="437322"/>
            <a:ext cx="6294782"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smtClean="0">
                <a:solidFill>
                  <a:schemeClr val="tx1"/>
                </a:solidFill>
              </a:rPr>
              <a:t>1/ Chuyện Phù Đổng Thiên Vương</a:t>
            </a:r>
            <a:endParaRPr lang="en-US" sz="2400" b="1">
              <a:solidFill>
                <a:schemeClr val="tx1"/>
              </a:solidFill>
            </a:endParaRPr>
          </a:p>
        </p:txBody>
      </p:sp>
      <p:sp>
        <p:nvSpPr>
          <p:cNvPr id="7" name="Cloud 6"/>
          <p:cNvSpPr/>
          <p:nvPr/>
        </p:nvSpPr>
        <p:spPr>
          <a:xfrm>
            <a:off x="331304" y="1126435"/>
            <a:ext cx="5963479" cy="3366052"/>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smtClean="0">
                <a:solidFill>
                  <a:srgbClr val="0000FF"/>
                </a:solidFill>
              </a:rPr>
              <a:t>Tìm điểm </a:t>
            </a:r>
            <a:r>
              <a:rPr lang="en-US" sz="2400" b="1">
                <a:solidFill>
                  <a:srgbClr val="0000FF"/>
                </a:solidFill>
              </a:rPr>
              <a:t>giống và khác nhau về hình tượng nhân vật Thánh Gióng ở truyền thuyết đã học lớp 6 và được thể hiện qua bài </a:t>
            </a:r>
            <a:r>
              <a:rPr lang="en-US" sz="2400" b="1">
                <a:solidFill>
                  <a:srgbClr val="0000FF"/>
                </a:solidFill>
              </a:rPr>
              <a:t>diễn </a:t>
            </a:r>
            <a:r>
              <a:rPr lang="en-US" sz="2400" b="1" smtClean="0">
                <a:solidFill>
                  <a:srgbClr val="0000FF"/>
                </a:solidFill>
              </a:rPr>
              <a:t>ca ?</a:t>
            </a:r>
            <a:endParaRPr lang="en-US" sz="2400" b="1">
              <a:solidFill>
                <a:srgbClr val="0000FF"/>
              </a:solidFill>
            </a:endParaRPr>
          </a:p>
        </p:txBody>
      </p:sp>
      <p:sp>
        <p:nvSpPr>
          <p:cNvPr id="9" name="TextBox 8"/>
          <p:cNvSpPr txBox="1"/>
          <p:nvPr/>
        </p:nvSpPr>
        <p:spPr>
          <a:xfrm>
            <a:off x="821635" y="4890052"/>
            <a:ext cx="487680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smtClean="0"/>
              <a:t>THẢO LUẬN THEO NHÓM LỚN TRONG 3 PHÚT</a:t>
            </a:r>
            <a:endParaRPr lang="en-US" sz="2400" b="1"/>
          </a:p>
        </p:txBody>
      </p:sp>
      <p:sp>
        <p:nvSpPr>
          <p:cNvPr id="10" name="TextBox 9"/>
          <p:cNvSpPr txBox="1"/>
          <p:nvPr/>
        </p:nvSpPr>
        <p:spPr>
          <a:xfrm>
            <a:off x="7964559" y="286001"/>
            <a:ext cx="1378226"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b="1" u="sng" smtClean="0"/>
              <a:t>GỢI Ý :</a:t>
            </a:r>
            <a:endParaRPr lang="en-US" sz="2400" b="1" u="sng"/>
          </a:p>
        </p:txBody>
      </p:sp>
      <p:graphicFrame>
        <p:nvGraphicFramePr>
          <p:cNvPr id="11" name="Table 10"/>
          <p:cNvGraphicFramePr>
            <a:graphicFrameLocks noGrp="1"/>
          </p:cNvGraphicFramePr>
          <p:nvPr>
            <p:extLst>
              <p:ext uri="{D42A27DB-BD31-4B8C-83A1-F6EECF244321}">
                <p14:modId xmlns:p14="http://schemas.microsoft.com/office/powerpoint/2010/main" val="4140462777"/>
              </p:ext>
            </p:extLst>
          </p:nvPr>
        </p:nvGraphicFramePr>
        <p:xfrm>
          <a:off x="6480315" y="1230293"/>
          <a:ext cx="5433391" cy="5071479"/>
        </p:xfrm>
        <a:graphic>
          <a:graphicData uri="http://schemas.openxmlformats.org/drawingml/2006/table">
            <a:tbl>
              <a:tblPr firstRow="1" firstCol="1" bandRow="1">
                <a:tableStyleId>{5940675A-B579-460E-94D1-54222C63F5DA}</a:tableStyleId>
              </a:tblPr>
              <a:tblGrid>
                <a:gridCol w="3085060"/>
                <a:gridCol w="1519509"/>
                <a:gridCol w="828822"/>
              </a:tblGrid>
              <a:tr h="611759">
                <a:tc>
                  <a:txBody>
                    <a:bodyPr/>
                    <a:lstStyle/>
                    <a:p>
                      <a:pPr algn="ctr">
                        <a:lnSpc>
                          <a:spcPct val="150000"/>
                        </a:lnSpc>
                        <a:spcAft>
                          <a:spcPts val="0"/>
                        </a:spcAft>
                      </a:pPr>
                      <a:r>
                        <a:rPr lang="en-US" sz="1800" b="1" smtClean="0">
                          <a:solidFill>
                            <a:srgbClr val="FF0000"/>
                          </a:solidFill>
                          <a:effectLst/>
                        </a:rPr>
                        <a:t>Nội dung</a:t>
                      </a:r>
                      <a:endParaRPr lang="en-US" sz="18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1800" b="1">
                          <a:solidFill>
                            <a:srgbClr val="FF0000"/>
                          </a:solidFill>
                          <a:effectLst/>
                        </a:rPr>
                        <a:t>Truyền thuyết</a:t>
                      </a:r>
                      <a:endParaRPr lang="en-US" sz="18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1800" b="1">
                          <a:solidFill>
                            <a:srgbClr val="FF0000"/>
                          </a:solidFill>
                          <a:effectLst/>
                        </a:rPr>
                        <a:t>Diễn ca</a:t>
                      </a:r>
                      <a:endParaRPr lang="en-US" sz="1800" b="1">
                        <a:solidFill>
                          <a:srgbClr val="FF0000"/>
                        </a:solidFill>
                        <a:effectLst/>
                        <a:latin typeface="Times New Roman"/>
                        <a:ea typeface="Calibri"/>
                        <a:cs typeface="Times New Roman"/>
                      </a:endParaRPr>
                    </a:p>
                  </a:txBody>
                  <a:tcPr marL="32639" marR="32639" marT="0" marB="0"/>
                </a:tc>
              </a:tr>
              <a:tr h="663094">
                <a:tc>
                  <a:txBody>
                    <a:bodyPr/>
                    <a:lstStyle/>
                    <a:p>
                      <a:pPr>
                        <a:lnSpc>
                          <a:spcPct val="150000"/>
                        </a:lnSpc>
                        <a:spcAft>
                          <a:spcPts val="0"/>
                        </a:spcAft>
                      </a:pPr>
                      <a:r>
                        <a:rPr lang="en-US" sz="1800" b="1">
                          <a:solidFill>
                            <a:srgbClr val="0000FF"/>
                          </a:solidFill>
                          <a:effectLst/>
                        </a:rPr>
                        <a:t>Không gian, thời gian</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556106">
                <a:tc>
                  <a:txBody>
                    <a:bodyPr/>
                    <a:lstStyle/>
                    <a:p>
                      <a:pPr>
                        <a:lnSpc>
                          <a:spcPct val="150000"/>
                        </a:lnSpc>
                        <a:spcAft>
                          <a:spcPts val="0"/>
                        </a:spcAft>
                      </a:pPr>
                      <a:r>
                        <a:rPr lang="en-US" sz="1800" b="1">
                          <a:solidFill>
                            <a:srgbClr val="0000FF"/>
                          </a:solidFill>
                          <a:effectLst/>
                        </a:rPr>
                        <a:t>Thánh Gióng ra đời và lớn lên</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980660">
                <a:tc>
                  <a:txBody>
                    <a:bodyPr/>
                    <a:lstStyle/>
                    <a:p>
                      <a:pPr>
                        <a:lnSpc>
                          <a:spcPct val="150000"/>
                        </a:lnSpc>
                        <a:spcAft>
                          <a:spcPts val="0"/>
                        </a:spcAft>
                      </a:pPr>
                      <a:r>
                        <a:rPr lang="en-US" sz="1800" b="1">
                          <a:solidFill>
                            <a:srgbClr val="0000FF"/>
                          </a:solidFill>
                          <a:effectLst/>
                        </a:rPr>
                        <a:t>Thánh Gióng ra trận đánh giặc và chiến thắng</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663094">
                <a:tc>
                  <a:txBody>
                    <a:bodyPr/>
                    <a:lstStyle/>
                    <a:p>
                      <a:pPr>
                        <a:lnSpc>
                          <a:spcPct val="150000"/>
                        </a:lnSpc>
                        <a:spcAft>
                          <a:spcPts val="0"/>
                        </a:spcAft>
                      </a:pPr>
                      <a:r>
                        <a:rPr lang="en-US" sz="1800" b="1">
                          <a:solidFill>
                            <a:srgbClr val="0000FF"/>
                          </a:solidFill>
                          <a:effectLst/>
                        </a:rPr>
                        <a:t>Thánh Gióng về trời</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542854">
                <a:tc>
                  <a:txBody>
                    <a:bodyPr/>
                    <a:lstStyle/>
                    <a:p>
                      <a:pPr>
                        <a:lnSpc>
                          <a:spcPct val="150000"/>
                        </a:lnSpc>
                        <a:spcAft>
                          <a:spcPts val="0"/>
                        </a:spcAft>
                      </a:pPr>
                      <a:r>
                        <a:rPr lang="en-US" sz="1800" b="1">
                          <a:solidFill>
                            <a:srgbClr val="0000FF"/>
                          </a:solidFill>
                          <a:effectLst/>
                        </a:rPr>
                        <a:t>Dấu xưa còn lại</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556592">
                <a:tc>
                  <a:txBody>
                    <a:bodyPr/>
                    <a:lstStyle/>
                    <a:p>
                      <a:pPr>
                        <a:lnSpc>
                          <a:spcPct val="150000"/>
                        </a:lnSpc>
                        <a:spcAft>
                          <a:spcPts val="0"/>
                        </a:spcAft>
                      </a:pPr>
                      <a:r>
                        <a:rPr lang="en-US" sz="1800" b="1">
                          <a:solidFill>
                            <a:srgbClr val="FF0000"/>
                          </a:solidFill>
                          <a:effectLst/>
                        </a:rPr>
                        <a:t>Điểm tương đồng</a:t>
                      </a:r>
                      <a:endParaRPr lang="en-US" sz="18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hMerge="1">
                  <a:txBody>
                    <a:bodyPr/>
                    <a:lstStyle/>
                    <a:p>
                      <a:endParaRPr lang="en-US"/>
                    </a:p>
                  </a:txBody>
                  <a:tcPr/>
                </a:tc>
              </a:tr>
              <a:tr h="497320">
                <a:tc>
                  <a:txBody>
                    <a:bodyPr/>
                    <a:lstStyle/>
                    <a:p>
                      <a:pPr>
                        <a:lnSpc>
                          <a:spcPct val="150000"/>
                        </a:lnSpc>
                        <a:spcAft>
                          <a:spcPts val="0"/>
                        </a:spcAft>
                      </a:pPr>
                      <a:r>
                        <a:rPr lang="en-US" sz="1800" b="1">
                          <a:solidFill>
                            <a:srgbClr val="FF0000"/>
                          </a:solidFill>
                          <a:effectLst/>
                        </a:rPr>
                        <a:t>Điểm khác biệt</a:t>
                      </a:r>
                      <a:endParaRPr lang="en-US" sz="18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hMerge="1">
                  <a:txBody>
                    <a:bodyPr/>
                    <a:lstStyle/>
                    <a:p>
                      <a:endParaRPr lang="en-US"/>
                    </a:p>
                  </a:txBody>
                  <a:tcPr/>
                </a:tc>
              </a:tr>
            </a:tbl>
          </a:graphicData>
        </a:graphic>
      </p:graphicFrame>
    </p:spTree>
    <p:extLst>
      <p:ext uri="{BB962C8B-B14F-4D97-AF65-F5344CB8AC3E}">
        <p14:creationId xmlns:p14="http://schemas.microsoft.com/office/powerpoint/2010/main" val="2808418586"/>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2485877"/>
              </p:ext>
            </p:extLst>
          </p:nvPr>
        </p:nvGraphicFramePr>
        <p:xfrm>
          <a:off x="238540" y="251792"/>
          <a:ext cx="11807687" cy="6403749"/>
        </p:xfrm>
        <a:graphic>
          <a:graphicData uri="http://schemas.openxmlformats.org/drawingml/2006/table">
            <a:tbl>
              <a:tblPr firstRow="1" firstCol="1" bandRow="1">
                <a:tableStyleId>{5940675A-B579-460E-94D1-54222C63F5DA}</a:tableStyleId>
              </a:tblPr>
              <a:tblGrid>
                <a:gridCol w="2199860"/>
                <a:gridCol w="5672546"/>
                <a:gridCol w="3935281"/>
              </a:tblGrid>
              <a:tr h="204165">
                <a:tc>
                  <a:txBody>
                    <a:bodyPr/>
                    <a:lstStyle/>
                    <a:p>
                      <a:pPr algn="ctr">
                        <a:lnSpc>
                          <a:spcPct val="150000"/>
                        </a:lnSpc>
                        <a:spcAft>
                          <a:spcPts val="0"/>
                        </a:spcAft>
                      </a:pPr>
                      <a:r>
                        <a:rPr lang="en-US" sz="2400" b="1">
                          <a:solidFill>
                            <a:srgbClr val="FF0000"/>
                          </a:solidFill>
                          <a:effectLst/>
                        </a:rPr>
                        <a:t>Nội dung</a:t>
                      </a:r>
                      <a:endParaRPr lang="en-US" sz="24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2400" b="1">
                          <a:solidFill>
                            <a:srgbClr val="FF0000"/>
                          </a:solidFill>
                          <a:effectLst/>
                        </a:rPr>
                        <a:t>Truyền thuyết</a:t>
                      </a:r>
                      <a:endParaRPr lang="en-US" sz="24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2400" b="1">
                          <a:solidFill>
                            <a:srgbClr val="FF0000"/>
                          </a:solidFill>
                          <a:effectLst/>
                        </a:rPr>
                        <a:t>Diễn ca</a:t>
                      </a:r>
                      <a:endParaRPr lang="en-US" sz="2400" b="1">
                        <a:solidFill>
                          <a:srgbClr val="FF0000"/>
                        </a:solidFill>
                        <a:effectLst/>
                        <a:latin typeface="Times New Roman"/>
                        <a:ea typeface="Calibri"/>
                        <a:cs typeface="Times New Roman"/>
                      </a:endParaRPr>
                    </a:p>
                  </a:txBody>
                  <a:tcPr marL="32639" marR="32639" marT="0" marB="0"/>
                </a:tc>
              </a:tr>
              <a:tr h="816665">
                <a:tc>
                  <a:txBody>
                    <a:bodyPr/>
                    <a:lstStyle/>
                    <a:p>
                      <a:pPr>
                        <a:lnSpc>
                          <a:spcPct val="150000"/>
                        </a:lnSpc>
                        <a:spcAft>
                          <a:spcPts val="0"/>
                        </a:spcAft>
                      </a:pPr>
                      <a:r>
                        <a:rPr lang="en-US" sz="2000" b="1">
                          <a:solidFill>
                            <a:srgbClr val="0000FF"/>
                          </a:solidFill>
                          <a:effectLst/>
                        </a:rPr>
                        <a:t>Không gian, thời gian</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009900"/>
                          </a:solidFill>
                          <a:effectLst/>
                        </a:rPr>
                        <a:t>Thời gian </a:t>
                      </a:r>
                      <a:r>
                        <a:rPr lang="en-US" sz="2000">
                          <a:effectLst/>
                        </a:rPr>
                        <a:t>: vua Hùng thứ sáu.</a:t>
                      </a:r>
                    </a:p>
                    <a:p>
                      <a:pPr>
                        <a:lnSpc>
                          <a:spcPct val="150000"/>
                        </a:lnSpc>
                        <a:spcAft>
                          <a:spcPts val="0"/>
                        </a:spcAft>
                      </a:pPr>
                      <a:r>
                        <a:rPr lang="en-US" sz="2000">
                          <a:solidFill>
                            <a:srgbClr val="009900"/>
                          </a:solidFill>
                          <a:effectLst/>
                        </a:rPr>
                        <a:t>Không gian </a:t>
                      </a:r>
                      <a:r>
                        <a:rPr lang="en-US" sz="2000">
                          <a:effectLst/>
                        </a:rPr>
                        <a:t>: làng Gióng</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7030A0"/>
                          </a:solidFill>
                          <a:effectLst/>
                        </a:rPr>
                        <a:t>Thời gian </a:t>
                      </a:r>
                      <a:r>
                        <a:rPr lang="en-US" sz="2000">
                          <a:effectLst/>
                        </a:rPr>
                        <a:t>: vua Hùng thứ sáu.</a:t>
                      </a:r>
                    </a:p>
                    <a:p>
                      <a:pPr>
                        <a:lnSpc>
                          <a:spcPct val="150000"/>
                        </a:lnSpc>
                        <a:spcAft>
                          <a:spcPts val="0"/>
                        </a:spcAft>
                      </a:pPr>
                      <a:r>
                        <a:rPr lang="en-US" sz="2000">
                          <a:solidFill>
                            <a:srgbClr val="7030A0"/>
                          </a:solidFill>
                          <a:effectLst/>
                        </a:rPr>
                        <a:t>Không gian </a:t>
                      </a:r>
                      <a:r>
                        <a:rPr lang="en-US" sz="2000">
                          <a:effectLst/>
                        </a:rPr>
                        <a:t>: làng Phù Đổng</a:t>
                      </a:r>
                      <a:endParaRPr lang="en-US" sz="2000">
                        <a:effectLst/>
                        <a:latin typeface="Times New Roman"/>
                        <a:ea typeface="Calibri"/>
                        <a:cs typeface="Times New Roman"/>
                      </a:endParaRPr>
                    </a:p>
                  </a:txBody>
                  <a:tcPr marL="32639" marR="32639" marT="0" marB="0"/>
                </a:tc>
              </a:tr>
              <a:tr h="816665">
                <a:tc>
                  <a:txBody>
                    <a:bodyPr/>
                    <a:lstStyle/>
                    <a:p>
                      <a:pPr>
                        <a:lnSpc>
                          <a:spcPct val="150000"/>
                        </a:lnSpc>
                        <a:spcAft>
                          <a:spcPts val="0"/>
                        </a:spcAft>
                      </a:pPr>
                      <a:r>
                        <a:rPr lang="en-US" sz="2000" b="1">
                          <a:solidFill>
                            <a:srgbClr val="0000FF"/>
                          </a:solidFill>
                          <a:effectLst/>
                        </a:rPr>
                        <a:t>Thánh Gióng ra đời và lớn lên</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009900"/>
                          </a:solidFill>
                          <a:effectLst/>
                        </a:rPr>
                        <a:t>Kể chi tiết </a:t>
                      </a:r>
                      <a:r>
                        <a:rPr lang="en-US" sz="2000">
                          <a:effectLst/>
                        </a:rPr>
                        <a:t>: lí do và quá trình bà mẹ mang thai, sinh con,…</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Kể ra đời và lớn lên : không nói, không cười.</a:t>
                      </a:r>
                      <a:endParaRPr lang="en-US" sz="2000">
                        <a:effectLst/>
                        <a:latin typeface="Times New Roman"/>
                        <a:ea typeface="Calibri"/>
                        <a:cs typeface="Times New Roman"/>
                      </a:endParaRPr>
                    </a:p>
                  </a:txBody>
                  <a:tcPr marL="32639" marR="32639" marT="0" marB="0"/>
                </a:tc>
              </a:tr>
              <a:tr h="894521">
                <a:tc>
                  <a:txBody>
                    <a:bodyPr/>
                    <a:lstStyle/>
                    <a:p>
                      <a:pPr>
                        <a:lnSpc>
                          <a:spcPct val="150000"/>
                        </a:lnSpc>
                        <a:spcAft>
                          <a:spcPts val="0"/>
                        </a:spcAft>
                      </a:pPr>
                      <a:r>
                        <a:rPr lang="en-US" sz="2000" b="1">
                          <a:solidFill>
                            <a:srgbClr val="0000FF"/>
                          </a:solidFill>
                          <a:effectLst/>
                        </a:rPr>
                        <a:t>Thánh Gióng ra </a:t>
                      </a:r>
                      <a:r>
                        <a:rPr lang="en-US" sz="2000" b="1">
                          <a:solidFill>
                            <a:srgbClr val="0000FF"/>
                          </a:solidFill>
                          <a:effectLst/>
                        </a:rPr>
                        <a:t>trận </a:t>
                      </a:r>
                      <a:r>
                        <a:rPr lang="en-US" sz="2000" b="1" smtClean="0">
                          <a:solidFill>
                            <a:srgbClr val="0000FF"/>
                          </a:solidFill>
                          <a:effectLst/>
                        </a:rPr>
                        <a:t>và </a:t>
                      </a:r>
                      <a:r>
                        <a:rPr lang="en-US" sz="2000" b="1">
                          <a:solidFill>
                            <a:srgbClr val="0000FF"/>
                          </a:solidFill>
                          <a:effectLst/>
                        </a:rPr>
                        <a:t>chiến thắng</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Sự giúp đỡ nhân dân nuôi Gióng lớn lên.</a:t>
                      </a:r>
                    </a:p>
                    <a:p>
                      <a:pPr>
                        <a:lnSpc>
                          <a:spcPct val="150000"/>
                        </a:lnSpc>
                        <a:spcAft>
                          <a:spcPts val="0"/>
                        </a:spcAft>
                      </a:pPr>
                      <a:r>
                        <a:rPr lang="en-US" sz="2000">
                          <a:effectLst/>
                        </a:rPr>
                        <a:t>Gióng nhổ tre đánh giặc,..</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Vũ khí : áo giáp, gậy sắt và việc nhổ tre đánh giặc chưa kể chi tiết</a:t>
                      </a:r>
                      <a:endParaRPr lang="en-US" sz="2000">
                        <a:effectLst/>
                        <a:latin typeface="Times New Roman"/>
                        <a:ea typeface="Calibri"/>
                        <a:cs typeface="Times New Roman"/>
                      </a:endParaRPr>
                    </a:p>
                  </a:txBody>
                  <a:tcPr marL="32639" marR="32639" marT="0" marB="0"/>
                </a:tc>
              </a:tr>
              <a:tr h="816665">
                <a:tc>
                  <a:txBody>
                    <a:bodyPr/>
                    <a:lstStyle/>
                    <a:p>
                      <a:pPr>
                        <a:lnSpc>
                          <a:spcPct val="150000"/>
                        </a:lnSpc>
                        <a:spcAft>
                          <a:spcPts val="0"/>
                        </a:spcAft>
                      </a:pPr>
                      <a:r>
                        <a:rPr lang="en-US" sz="2000" b="1">
                          <a:solidFill>
                            <a:srgbClr val="0000FF"/>
                          </a:solidFill>
                          <a:effectLst/>
                        </a:rPr>
                        <a:t>Thánh Gióng về trời</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Gióng cởi giáp sắt để lại và về trời</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Gióng cởi áo nhung (có thể hiểu giáp sắt) để lại và về trời</a:t>
                      </a:r>
                      <a:endParaRPr lang="en-US" sz="2000">
                        <a:effectLst/>
                        <a:latin typeface="Times New Roman"/>
                        <a:ea typeface="Calibri"/>
                        <a:cs typeface="Times New Roman"/>
                      </a:endParaRPr>
                    </a:p>
                  </a:txBody>
                  <a:tcPr marL="32639" marR="32639" marT="0" marB="0"/>
                </a:tc>
              </a:tr>
              <a:tr h="920611">
                <a:tc>
                  <a:txBody>
                    <a:bodyPr/>
                    <a:lstStyle/>
                    <a:p>
                      <a:pPr>
                        <a:lnSpc>
                          <a:spcPct val="150000"/>
                        </a:lnSpc>
                        <a:spcAft>
                          <a:spcPts val="0"/>
                        </a:spcAft>
                      </a:pPr>
                      <a:r>
                        <a:rPr lang="en-US" sz="2000" b="1">
                          <a:solidFill>
                            <a:srgbClr val="0000FF"/>
                          </a:solidFill>
                          <a:effectLst/>
                        </a:rPr>
                        <a:t>Dấu xưa còn lại</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Tre đằng ngà, ao hồ làng Phù Đổng, vua phong Phù Đổng Thiên Vương, lập miếu thờ…</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Có ghi nhận miếu đình, cố viên.</a:t>
                      </a:r>
                      <a:endParaRPr lang="en-US" sz="2000">
                        <a:effectLst/>
                        <a:latin typeface="Times New Roman"/>
                        <a:ea typeface="Calibri"/>
                        <a:cs typeface="Times New Roman"/>
                      </a:endParaRPr>
                    </a:p>
                  </a:txBody>
                  <a:tcPr marL="32639" marR="32639" marT="0" marB="0"/>
                </a:tc>
              </a:tr>
              <a:tr h="914400">
                <a:tc>
                  <a:txBody>
                    <a:bodyPr/>
                    <a:lstStyle/>
                    <a:p>
                      <a:pPr>
                        <a:lnSpc>
                          <a:spcPct val="150000"/>
                        </a:lnSpc>
                        <a:spcAft>
                          <a:spcPts val="0"/>
                        </a:spcAft>
                      </a:pPr>
                      <a:r>
                        <a:rPr lang="en-US" sz="2000" b="1">
                          <a:solidFill>
                            <a:srgbClr val="FF0000"/>
                          </a:solidFill>
                          <a:effectLst/>
                        </a:rPr>
                        <a:t>Điểm tương đồng</a:t>
                      </a:r>
                      <a:endParaRPr lang="en-US" sz="20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r>
                        <a:rPr lang="en-US" sz="2000" smtClean="0">
                          <a:effectLst/>
                        </a:rPr>
                        <a:t>      </a:t>
                      </a:r>
                      <a:r>
                        <a:rPr lang="en-US" sz="2000" smtClean="0">
                          <a:solidFill>
                            <a:srgbClr val="0000FF"/>
                          </a:solidFill>
                          <a:effectLst/>
                        </a:rPr>
                        <a:t>Từ </a:t>
                      </a:r>
                      <a:r>
                        <a:rPr lang="en-US" sz="2000">
                          <a:solidFill>
                            <a:srgbClr val="0000FF"/>
                          </a:solidFill>
                          <a:effectLst/>
                        </a:rPr>
                        <a:t>truyện kể trong truyền thuyết đến nội dung đoạn diễn ca đều tập trung làm nổi bật thời điểm, địa điểm và công trạng của người anh hùng làng Gióng.</a:t>
                      </a:r>
                      <a:endParaRPr lang="en-US" sz="2000">
                        <a:solidFill>
                          <a:srgbClr val="0000FF"/>
                        </a:solidFill>
                        <a:effectLst/>
                        <a:latin typeface="Times New Roman"/>
                        <a:ea typeface="Calibri"/>
                        <a:cs typeface="Times New Roman"/>
                      </a:endParaRPr>
                    </a:p>
                  </a:txBody>
                  <a:tcPr marL="32639" marR="32639" marT="0" marB="0"/>
                </a:tc>
                <a:tc hMerge="1">
                  <a:txBody>
                    <a:bodyPr/>
                    <a:lstStyle/>
                    <a:p>
                      <a:endParaRPr lang="en-US"/>
                    </a:p>
                  </a:txBody>
                  <a:tcPr/>
                </a:tc>
              </a:tr>
              <a:tr h="612499">
                <a:tc>
                  <a:txBody>
                    <a:bodyPr/>
                    <a:lstStyle/>
                    <a:p>
                      <a:pPr>
                        <a:lnSpc>
                          <a:spcPct val="150000"/>
                        </a:lnSpc>
                        <a:spcAft>
                          <a:spcPts val="0"/>
                        </a:spcAft>
                      </a:pPr>
                      <a:r>
                        <a:rPr lang="en-US" sz="2000" b="1">
                          <a:solidFill>
                            <a:srgbClr val="FF0000"/>
                          </a:solidFill>
                          <a:effectLst/>
                        </a:rPr>
                        <a:t>Điểm khác biệt</a:t>
                      </a:r>
                      <a:endParaRPr lang="en-US" sz="20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r>
                        <a:rPr lang="en-US" sz="2000" smtClean="0">
                          <a:effectLst/>
                        </a:rPr>
                        <a:t>     </a:t>
                      </a:r>
                      <a:r>
                        <a:rPr lang="en-US" sz="2000" b="0" smtClean="0">
                          <a:solidFill>
                            <a:srgbClr val="009900"/>
                          </a:solidFill>
                          <a:effectLst/>
                        </a:rPr>
                        <a:t>Do </a:t>
                      </a:r>
                      <a:r>
                        <a:rPr lang="en-US" sz="2000" b="0">
                          <a:solidFill>
                            <a:srgbClr val="009900"/>
                          </a:solidFill>
                          <a:effectLst/>
                        </a:rPr>
                        <a:t>đặc điểm ngắn gọn, hàm súc và hợp vần của thơ ca nên vài sự việc có điểm khác biệt.</a:t>
                      </a:r>
                      <a:endParaRPr lang="en-US" sz="2000" b="0">
                        <a:solidFill>
                          <a:srgbClr val="009900"/>
                        </a:solidFill>
                        <a:effectLst/>
                        <a:latin typeface="Times New Roman"/>
                        <a:ea typeface="Calibri"/>
                        <a:cs typeface="Times New Roman"/>
                      </a:endParaRPr>
                    </a:p>
                  </a:txBody>
                  <a:tcPr marL="32639" marR="32639" marT="0" marB="0"/>
                </a:tc>
                <a:tc hMerge="1">
                  <a:txBody>
                    <a:bodyPr/>
                    <a:lstStyle/>
                    <a:p>
                      <a:endParaRPr lang="en-US"/>
                    </a:p>
                  </a:txBody>
                  <a:tcPr/>
                </a:tc>
              </a:tr>
            </a:tbl>
          </a:graphicData>
        </a:graphic>
      </p:graphicFrame>
    </p:spTree>
    <p:extLst>
      <p:ext uri="{BB962C8B-B14F-4D97-AF65-F5344CB8AC3E}">
        <p14:creationId xmlns:p14="http://schemas.microsoft.com/office/powerpoint/2010/main" val="1215461716"/>
      </p:ext>
    </p:extLst>
  </p:cSld>
  <p:clrMapOvr>
    <a:masterClrMapping/>
  </p:clrMapOvr>
  <p:transition spd="slow" advTm="14329">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490330" y="450574"/>
            <a:ext cx="507558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smtClean="0">
                <a:solidFill>
                  <a:srgbClr val="0000FF"/>
                </a:solidFill>
              </a:rPr>
              <a:t>2/ Hai Bà Trưng dựng nền độc lập</a:t>
            </a:r>
            <a:endParaRPr lang="en-US" sz="2400" b="1">
              <a:solidFill>
                <a:srgbClr val="0000FF"/>
              </a:solidFill>
            </a:endParaRPr>
          </a:p>
        </p:txBody>
      </p:sp>
      <p:sp>
        <p:nvSpPr>
          <p:cNvPr id="3" name="Cloud 2"/>
          <p:cNvSpPr/>
          <p:nvPr/>
        </p:nvSpPr>
        <p:spPr>
          <a:xfrm>
            <a:off x="6427304" y="450573"/>
            <a:ext cx="5353878" cy="3347255"/>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t>Tìm chi tiết (câu thơ) thể hiện phẩm chất anh hùng của Hai Bà Trưng qua bài diễn ca. Nêu ý nghĩa của chi tiết ấy.</a:t>
            </a:r>
          </a:p>
        </p:txBody>
      </p:sp>
      <p:sp>
        <p:nvSpPr>
          <p:cNvPr id="4" name="TextBox 3"/>
          <p:cNvSpPr txBox="1"/>
          <p:nvPr/>
        </p:nvSpPr>
        <p:spPr>
          <a:xfrm>
            <a:off x="6904382" y="4585252"/>
            <a:ext cx="4876800"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smtClean="0"/>
              <a:t>THẢO LUẬN THEO NHÓM LỚN TRONG 3 PHÚT </a:t>
            </a:r>
            <a:r>
              <a:rPr lang="en-US" sz="2400" b="1" smtClean="0">
                <a:solidFill>
                  <a:schemeClr val="tx1"/>
                </a:solidFill>
              </a:rPr>
              <a:t>theo kĩ thuật khăn trãi bàn</a:t>
            </a:r>
            <a:endParaRPr lang="en-US" sz="2400" b="1">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338581872"/>
              </p:ext>
            </p:extLst>
          </p:nvPr>
        </p:nvGraphicFramePr>
        <p:xfrm>
          <a:off x="490331" y="1219200"/>
          <a:ext cx="5698434" cy="5219637"/>
        </p:xfrm>
        <a:graphic>
          <a:graphicData uri="http://schemas.openxmlformats.org/drawingml/2006/table">
            <a:tbl>
              <a:tblPr firstRow="1" firstCol="1" bandRow="1">
                <a:tableStyleId>{5940675A-B579-460E-94D1-54222C63F5DA}</a:tableStyleId>
              </a:tblPr>
              <a:tblGrid>
                <a:gridCol w="5698434"/>
              </a:tblGrid>
              <a:tr h="5168348">
                <a:tc>
                  <a:txBody>
                    <a:bodyPr/>
                    <a:lstStyle/>
                    <a:p>
                      <a:pPr>
                        <a:lnSpc>
                          <a:spcPct val="150000"/>
                        </a:lnSpc>
                        <a:spcAft>
                          <a:spcPts val="0"/>
                        </a:spcAft>
                      </a:pPr>
                      <a:endParaRPr lang="en-US" sz="1300">
                        <a:effectLst/>
                      </a:endParaRPr>
                    </a:p>
                    <a:p>
                      <a:pPr>
                        <a:lnSpc>
                          <a:spcPct val="115000"/>
                        </a:lnSpc>
                        <a:spcAft>
                          <a:spcPts val="1000"/>
                        </a:spcAft>
                      </a:pPr>
                      <a:r>
                        <a:rPr lang="en-US" sz="1300" smtClean="0">
                          <a:effectLst/>
                        </a:rPr>
                        <a:t>                                                  </a:t>
                      </a:r>
                      <a:r>
                        <a:rPr lang="en-US" sz="2000" smtClean="0">
                          <a:solidFill>
                            <a:srgbClr val="0000FF"/>
                          </a:solidFill>
                          <a:effectLst/>
                        </a:rPr>
                        <a:t>Ý </a:t>
                      </a:r>
                      <a:r>
                        <a:rPr lang="en-US" sz="2000">
                          <a:solidFill>
                            <a:srgbClr val="0000FF"/>
                          </a:solidFill>
                          <a:effectLst/>
                        </a:rPr>
                        <a:t>kiến bạn thứ nhất</a:t>
                      </a:r>
                    </a:p>
                    <a:p>
                      <a:pPr>
                        <a:lnSpc>
                          <a:spcPct val="150000"/>
                        </a:lnSpc>
                        <a:spcAft>
                          <a:spcPts val="0"/>
                        </a:spcAft>
                      </a:pPr>
                      <a:r>
                        <a:rPr lang="en-US" sz="1300">
                          <a:effectLst/>
                        </a:rPr>
                        <a:t>   </a:t>
                      </a:r>
                    </a:p>
                    <a:p>
                      <a:pPr>
                        <a:lnSpc>
                          <a:spcPct val="150000"/>
                        </a:lnSpc>
                        <a:spcAft>
                          <a:spcPts val="0"/>
                        </a:spcAft>
                      </a:pPr>
                      <a:r>
                        <a:rPr lang="en-US" sz="1300">
                          <a:effectLst/>
                        </a:rPr>
                        <a:t> </a:t>
                      </a:r>
                    </a:p>
                    <a:p>
                      <a:pPr>
                        <a:lnSpc>
                          <a:spcPct val="150000"/>
                        </a:lnSpc>
                        <a:spcAft>
                          <a:spcPts val="0"/>
                        </a:spcAft>
                      </a:pPr>
                      <a:r>
                        <a:rPr lang="en-US" sz="1300">
                          <a:effectLst/>
                        </a:rPr>
                        <a:t/>
                      </a:r>
                      <a:br>
                        <a:rPr lang="en-US" sz="1300">
                          <a:effectLst/>
                        </a:rPr>
                      </a:br>
                      <a:r>
                        <a:rPr lang="en-US" sz="1300" baseline="0" smtClean="0">
                          <a:effectLst/>
                        </a:rPr>
                        <a:t>    </a:t>
                      </a:r>
                      <a:r>
                        <a:rPr lang="en-US" sz="2000" baseline="0" smtClean="0">
                          <a:solidFill>
                            <a:srgbClr val="0000FF"/>
                          </a:solidFill>
                          <a:effectLst/>
                        </a:rPr>
                        <a:t>Ý kiến </a:t>
                      </a:r>
                    </a:p>
                    <a:p>
                      <a:pPr>
                        <a:lnSpc>
                          <a:spcPct val="150000"/>
                        </a:lnSpc>
                        <a:spcAft>
                          <a:spcPts val="0"/>
                        </a:spcAft>
                      </a:pPr>
                      <a:r>
                        <a:rPr lang="en-US" sz="2000" baseline="0" smtClean="0">
                          <a:solidFill>
                            <a:srgbClr val="0000FF"/>
                          </a:solidFill>
                          <a:effectLst/>
                        </a:rPr>
                        <a:t>   bạn 2</a:t>
                      </a:r>
                      <a:r>
                        <a:rPr lang="en-US" sz="1300" baseline="0" smtClean="0">
                          <a:effectLst/>
                        </a:rPr>
                        <a:t>                                                                                        </a:t>
                      </a:r>
                      <a:r>
                        <a:rPr lang="en-US" sz="1300" b="1" smtClean="0">
                          <a:solidFill>
                            <a:srgbClr val="0000FF"/>
                          </a:solidFill>
                          <a:effectLst/>
                        </a:rPr>
                        <a:t>……………</a:t>
                      </a:r>
                      <a:endParaRPr lang="en-US" sz="1300" b="1">
                        <a:solidFill>
                          <a:srgbClr val="0000FF"/>
                        </a:solidFill>
                        <a:effectLst/>
                      </a:endParaRPr>
                    </a:p>
                    <a:p>
                      <a:pPr>
                        <a:lnSpc>
                          <a:spcPct val="150000"/>
                        </a:lnSpc>
                        <a:spcAft>
                          <a:spcPts val="0"/>
                        </a:spcAft>
                      </a:pPr>
                      <a:r>
                        <a:rPr lang="en-US" sz="1300">
                          <a:effectLst/>
                        </a:rPr>
                        <a:t> </a:t>
                      </a:r>
                    </a:p>
                    <a:p>
                      <a:pPr>
                        <a:lnSpc>
                          <a:spcPct val="150000"/>
                        </a:lnSpc>
                        <a:spcAft>
                          <a:spcPts val="0"/>
                        </a:spcAft>
                      </a:pPr>
                      <a:r>
                        <a:rPr lang="en-US" sz="1300">
                          <a:effectLst/>
                        </a:rPr>
                        <a:t/>
                      </a:r>
                      <a:br>
                        <a:rPr lang="en-US" sz="1300">
                          <a:effectLst/>
                        </a:rPr>
                      </a:br>
                      <a:r>
                        <a:rPr lang="en-US" sz="1300">
                          <a:effectLst/>
                        </a:rPr>
                        <a:t>                                  </a:t>
                      </a:r>
                      <a:endParaRPr lang="en-US" sz="1300" smtClean="0">
                        <a:effectLst/>
                      </a:endParaRPr>
                    </a:p>
                    <a:p>
                      <a:pPr>
                        <a:lnSpc>
                          <a:spcPct val="150000"/>
                        </a:lnSpc>
                        <a:spcAft>
                          <a:spcPts val="0"/>
                        </a:spcAft>
                      </a:pPr>
                      <a:endParaRPr lang="en-US" sz="1300" smtClean="0">
                        <a:effectLst/>
                      </a:endParaRPr>
                    </a:p>
                    <a:p>
                      <a:pPr>
                        <a:lnSpc>
                          <a:spcPct val="150000"/>
                        </a:lnSpc>
                        <a:spcAft>
                          <a:spcPts val="0"/>
                        </a:spcAft>
                      </a:pPr>
                      <a:endParaRPr lang="en-US" sz="1300" smtClean="0">
                        <a:effectLst/>
                      </a:endParaRPr>
                    </a:p>
                    <a:p>
                      <a:pPr>
                        <a:lnSpc>
                          <a:spcPct val="150000"/>
                        </a:lnSpc>
                        <a:spcAft>
                          <a:spcPts val="0"/>
                        </a:spcAft>
                      </a:pPr>
                      <a:endParaRPr lang="en-US" sz="1300" smtClean="0">
                        <a:effectLst/>
                      </a:endParaRPr>
                    </a:p>
                    <a:p>
                      <a:pPr>
                        <a:lnSpc>
                          <a:spcPct val="150000"/>
                        </a:lnSpc>
                        <a:spcAft>
                          <a:spcPts val="0"/>
                        </a:spcAft>
                      </a:pPr>
                      <a:endParaRPr lang="en-US" sz="1300" smtClean="0">
                        <a:effectLst/>
                      </a:endParaRPr>
                    </a:p>
                    <a:p>
                      <a:pPr>
                        <a:lnSpc>
                          <a:spcPct val="150000"/>
                        </a:lnSpc>
                        <a:spcAft>
                          <a:spcPts val="0"/>
                        </a:spcAft>
                      </a:pPr>
                      <a:r>
                        <a:rPr lang="en-US" sz="1300" b="1" smtClean="0">
                          <a:solidFill>
                            <a:srgbClr val="0000FF"/>
                          </a:solidFill>
                          <a:effectLst/>
                        </a:rPr>
                        <a:t>                                                        ……………</a:t>
                      </a:r>
                      <a:endParaRPr lang="en-US" sz="1300" b="1">
                        <a:solidFill>
                          <a:srgbClr val="0000FF"/>
                        </a:solidFill>
                        <a:effectLst/>
                      </a:endParaRPr>
                    </a:p>
                    <a:p>
                      <a:pPr>
                        <a:lnSpc>
                          <a:spcPct val="150000"/>
                        </a:lnSpc>
                        <a:spcAft>
                          <a:spcPts val="0"/>
                        </a:spcAft>
                      </a:pPr>
                      <a:r>
                        <a:rPr lang="en-US" sz="1300">
                          <a:effectLst/>
                        </a:rPr>
                        <a:t> </a:t>
                      </a:r>
                      <a:endParaRPr lang="en-US" sz="1300">
                        <a:effectLst/>
                        <a:latin typeface="Times New Roman"/>
                        <a:ea typeface="Calibri"/>
                        <a:cs typeface="Times New Roman"/>
                      </a:endParaRPr>
                    </a:p>
                  </a:txBody>
                  <a:tcPr marL="68580" marR="68580" marT="0" marB="0"/>
                </a:tc>
              </a:tr>
            </a:tbl>
          </a:graphicData>
        </a:graphic>
      </p:graphicFrame>
      <p:sp>
        <p:nvSpPr>
          <p:cNvPr id="6" name="Oval 5"/>
          <p:cNvSpPr/>
          <p:nvPr/>
        </p:nvSpPr>
        <p:spPr>
          <a:xfrm>
            <a:off x="1921565" y="2690191"/>
            <a:ext cx="2529785" cy="155050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400">
                <a:solidFill>
                  <a:srgbClr val="FF0000"/>
                </a:solidFill>
                <a:effectLst/>
                <a:latin typeface="Times New Roman"/>
                <a:ea typeface="Calibri"/>
                <a:cs typeface="Times New Roman"/>
              </a:rPr>
              <a:t>Thống nhất</a:t>
            </a:r>
          </a:p>
        </p:txBody>
      </p:sp>
      <p:cxnSp>
        <p:nvCxnSpPr>
          <p:cNvPr id="7" name="Straight Arrow Connector 6"/>
          <p:cNvCxnSpPr/>
          <p:nvPr/>
        </p:nvCxnSpPr>
        <p:spPr>
          <a:xfrm>
            <a:off x="4451350" y="11229975"/>
            <a:ext cx="1460500"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6" idx="3"/>
          </p:cNvCxnSpPr>
          <p:nvPr/>
        </p:nvCxnSpPr>
        <p:spPr>
          <a:xfrm flipV="1">
            <a:off x="490330" y="4013630"/>
            <a:ext cx="1801713" cy="2303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175500" y="11229975"/>
            <a:ext cx="1250950" cy="715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6" idx="5"/>
          </p:cNvCxnSpPr>
          <p:nvPr/>
        </p:nvCxnSpPr>
        <p:spPr>
          <a:xfrm flipH="1" flipV="1">
            <a:off x="4080872" y="4013630"/>
            <a:ext cx="2013197" cy="2330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 Box 6"/>
          <p:cNvSpPr txBox="1"/>
          <p:nvPr/>
        </p:nvSpPr>
        <p:spPr>
          <a:xfrm>
            <a:off x="5610225" y="11355388"/>
            <a:ext cx="1798638" cy="34766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a:ea typeface="Calibri"/>
                <a:cs typeface="Times New Roman"/>
              </a:rPr>
              <a:t>Ý kiến bạn thứ nhất</a:t>
            </a:r>
          </a:p>
        </p:txBody>
      </p:sp>
      <p:cxnSp>
        <p:nvCxnSpPr>
          <p:cNvPr id="18" name="Straight Arrow Connector 17"/>
          <p:cNvCxnSpPr>
            <a:endCxn id="6" idx="1"/>
          </p:cNvCxnSpPr>
          <p:nvPr/>
        </p:nvCxnSpPr>
        <p:spPr>
          <a:xfrm>
            <a:off x="490330" y="1219200"/>
            <a:ext cx="1801713" cy="1698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6" idx="7"/>
          </p:cNvCxnSpPr>
          <p:nvPr/>
        </p:nvCxnSpPr>
        <p:spPr>
          <a:xfrm flipH="1">
            <a:off x="4080872" y="1219200"/>
            <a:ext cx="2013197" cy="1698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62719"/>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1603513" y="1643065"/>
            <a:ext cx="8799444" cy="42267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indent="-457200">
              <a:lnSpc>
                <a:spcPct val="150000"/>
              </a:lnSpc>
              <a:spcAft>
                <a:spcPts val="1000"/>
              </a:spcAft>
              <a:buFontTx/>
              <a:buChar char="-"/>
            </a:pPr>
            <a:r>
              <a:rPr lang="en-US" sz="2800" smtClean="0">
                <a:solidFill>
                  <a:srgbClr val="0000FF"/>
                </a:solidFill>
                <a:ea typeface="Calibri"/>
                <a:cs typeface="Times New Roman"/>
              </a:rPr>
              <a:t>Hai </a:t>
            </a:r>
            <a:r>
              <a:rPr lang="en-US" sz="2800">
                <a:solidFill>
                  <a:srgbClr val="0000FF"/>
                </a:solidFill>
                <a:ea typeface="Calibri"/>
                <a:cs typeface="Times New Roman"/>
              </a:rPr>
              <a:t>bà giữ vững lời thề, Trưng Trắc thay chồng cầm quân đánh đuổi giặc ngoại </a:t>
            </a:r>
            <a:r>
              <a:rPr lang="en-US" sz="2800">
                <a:solidFill>
                  <a:srgbClr val="0000FF"/>
                </a:solidFill>
                <a:ea typeface="Calibri"/>
                <a:cs typeface="Times New Roman"/>
              </a:rPr>
              <a:t>xâm</a:t>
            </a:r>
            <a:r>
              <a:rPr lang="en-US" sz="2800" smtClean="0">
                <a:solidFill>
                  <a:srgbClr val="0000FF"/>
                </a:solidFill>
                <a:ea typeface="Calibri"/>
                <a:cs typeface="Times New Roman"/>
              </a:rPr>
              <a:t>.</a:t>
            </a:r>
          </a:p>
          <a:p>
            <a:pPr>
              <a:lnSpc>
                <a:spcPct val="150000"/>
              </a:lnSpc>
              <a:spcAft>
                <a:spcPts val="1000"/>
              </a:spcAft>
            </a:pPr>
            <a:endParaRPr lang="en-US" sz="2800">
              <a:solidFill>
                <a:srgbClr val="0000FF"/>
              </a:solidFill>
              <a:ea typeface="Calibri"/>
              <a:cs typeface="Times New Roman"/>
            </a:endParaRPr>
          </a:p>
          <a:p>
            <a:pPr>
              <a:lnSpc>
                <a:spcPct val="150000"/>
              </a:lnSpc>
              <a:spcAft>
                <a:spcPts val="1000"/>
              </a:spcAft>
            </a:pPr>
            <a:r>
              <a:rPr lang="en-US" sz="2800">
                <a:ea typeface="Calibri"/>
                <a:cs typeface="Times New Roman"/>
              </a:rPr>
              <a:t>- Dù phận gái, nhưng hai bà đã lập nên kì tích với chiến công oanh liệt : đánh tan đội quân xâm lược do Tô Định cầm đầu, mang lại sự yên ổn toàn vẹn cho đất nước.</a:t>
            </a:r>
          </a:p>
        </p:txBody>
      </p:sp>
      <p:sp>
        <p:nvSpPr>
          <p:cNvPr id="3" name="TextBox 2"/>
          <p:cNvSpPr txBox="1"/>
          <p:nvPr/>
        </p:nvSpPr>
        <p:spPr>
          <a:xfrm>
            <a:off x="1179443" y="681406"/>
            <a:ext cx="507558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smtClean="0">
                <a:solidFill>
                  <a:srgbClr val="0000FF"/>
                </a:solidFill>
              </a:rPr>
              <a:t>2/ Hai Bà Trưng dựng nền độc lập</a:t>
            </a:r>
            <a:endParaRPr lang="en-US" sz="2400" b="1">
              <a:solidFill>
                <a:srgbClr val="0000FF"/>
              </a:solidFill>
            </a:endParaRPr>
          </a:p>
        </p:txBody>
      </p:sp>
    </p:spTree>
    <p:extLst>
      <p:ext uri="{BB962C8B-B14F-4D97-AF65-F5344CB8AC3E}">
        <p14:creationId xmlns:p14="http://schemas.microsoft.com/office/powerpoint/2010/main" val="1538525472"/>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139" y="766992"/>
            <a:ext cx="2672936" cy="71100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8736" y="732087"/>
            <a:ext cx="4201589" cy="2420115"/>
          </a:xfrm>
          <a:prstGeom prst="rect">
            <a:avLst/>
          </a:prstGeom>
        </p:spPr>
      </p:pic>
      <p:pic>
        <p:nvPicPr>
          <p:cNvPr id="16" name="图片 15"/>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a:off x="9386277" y="2032985"/>
            <a:ext cx="906561" cy="1465731"/>
          </a:xfrm>
          <a:prstGeom prst="rect">
            <a:avLst/>
          </a:prstGeom>
        </p:spPr>
      </p:pic>
      <p:pic>
        <p:nvPicPr>
          <p:cNvPr id="17" name="图片 16"/>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rot="20225294">
            <a:off x="7376304" y="1285523"/>
            <a:ext cx="906561" cy="1465731"/>
          </a:xfrm>
          <a:prstGeom prst="rect">
            <a:avLst/>
          </a:prstGeom>
        </p:spPr>
      </p:pic>
      <p:pic>
        <p:nvPicPr>
          <p:cNvPr id="18" name="图片 17"/>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rot="820726">
            <a:off x="7502954" y="2056131"/>
            <a:ext cx="906561" cy="1465731"/>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t="19240" r="86092"/>
          <a:stretch/>
        </p:blipFill>
        <p:spPr>
          <a:xfrm rot="21071679">
            <a:off x="2026164" y="1348896"/>
            <a:ext cx="963004" cy="2203831"/>
          </a:xfrm>
          <a:prstGeom prst="rect">
            <a:avLst/>
          </a:prstGeom>
        </p:spPr>
      </p:pic>
      <p:grpSp>
        <p:nvGrpSpPr>
          <p:cNvPr id="2" name="组合 1"/>
          <p:cNvGrpSpPr/>
          <p:nvPr/>
        </p:nvGrpSpPr>
        <p:grpSpPr>
          <a:xfrm>
            <a:off x="2691432" y="1541441"/>
            <a:ext cx="2281523" cy="1829098"/>
            <a:chOff x="2000377" y="2027350"/>
            <a:chExt cx="2281523" cy="1829098"/>
          </a:xfrm>
        </p:grpSpPr>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000377" y="2653103"/>
              <a:ext cx="2188420"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FFC000"/>
                  </a:solidFill>
                  <a:ea typeface="幼圆" panose="02010509060101010101" pitchFamily="49" charset="-122"/>
                  <a:cs typeface="Times New Roman" panose="02020603050405020304" pitchFamily="18" charset="0"/>
                </a:rPr>
                <a:t>VANG</a:t>
              </a:r>
              <a:endParaRPr lang="en-US" altLang="zh-CN" sz="4000" b="1" kern="0" dirty="0">
                <a:solidFill>
                  <a:srgbClr val="FFC000"/>
                </a:solidFill>
                <a:ea typeface="幼圆" panose="02010509060101010101" pitchFamily="49" charset="-122"/>
                <a:cs typeface="Times New Roman" panose="02020603050405020304" pitchFamily="18" charset="0"/>
              </a:endParaRPr>
            </a:p>
          </p:txBody>
        </p:sp>
      </p:grpSp>
      <p:grpSp>
        <p:nvGrpSpPr>
          <p:cNvPr id="3" name="组合 2"/>
          <p:cNvGrpSpPr/>
          <p:nvPr/>
        </p:nvGrpSpPr>
        <p:grpSpPr>
          <a:xfrm>
            <a:off x="4877015" y="1516588"/>
            <a:ext cx="2162278" cy="1839453"/>
            <a:chOff x="4047812" y="2022172"/>
            <a:chExt cx="2162278" cy="1839453"/>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047812" y="2653103"/>
              <a:ext cx="1789272" cy="707886"/>
            </a:xfrm>
            <a:prstGeom prst="rect">
              <a:avLst/>
            </a:prstGeom>
            <a:noFill/>
          </p:spPr>
          <p:txBody>
            <a:bodyPr wrap="none" rtlCol="0">
              <a:spAutoFit/>
            </a:bodyPr>
            <a:lstStyle/>
            <a:p>
              <a:pPr defTabSz="1218804">
                <a:defRPr/>
              </a:pPr>
              <a:r>
                <a:rPr lang="zh-CN" altLang="en-US" sz="3200" b="1" kern="0" smtClea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ED7D31">
                      <a:lumMod val="20000"/>
                      <a:lumOff val="80000"/>
                    </a:srgbClr>
                  </a:solidFill>
                  <a:ea typeface="幼圆" panose="02010509060101010101" pitchFamily="49" charset="-122"/>
                  <a:cs typeface="Times New Roman" panose="02020603050405020304" pitchFamily="18" charset="0"/>
                </a:rPr>
                <a:t>CỦA</a:t>
              </a:r>
              <a:endParaRPr lang="en-US" altLang="zh-CN" sz="4000" b="1" kern="0" dirty="0">
                <a:solidFill>
                  <a:srgbClr val="ED7D31">
                    <a:lumMod val="20000"/>
                    <a:lumOff val="80000"/>
                  </a:srgbClr>
                </a:solidFill>
                <a:ea typeface="幼圆" panose="02010509060101010101" pitchFamily="49" charset="-122"/>
                <a:cs typeface="Times New Roman" panose="02020603050405020304" pitchFamily="18" charset="0"/>
              </a:endParaRPr>
            </a:p>
          </p:txBody>
        </p:sp>
      </p:grpSp>
      <p:grpSp>
        <p:nvGrpSpPr>
          <p:cNvPr id="4" name="组合 3"/>
          <p:cNvGrpSpPr/>
          <p:nvPr/>
        </p:nvGrpSpPr>
        <p:grpSpPr>
          <a:xfrm>
            <a:off x="6706458" y="1541441"/>
            <a:ext cx="2246252" cy="1829098"/>
            <a:chOff x="5765572" y="1978574"/>
            <a:chExt cx="2246252" cy="1829098"/>
          </a:xfrm>
        </p:grpSpPr>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5765572" y="2653103"/>
              <a:ext cx="1989647"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FF0000"/>
                  </a:solidFill>
                  <a:ea typeface="幼圆" panose="02010509060101010101" pitchFamily="49" charset="-122"/>
                  <a:cs typeface="Times New Roman" panose="02020603050405020304" pitchFamily="18" charset="0"/>
                </a:rPr>
                <a:t>LỊCH</a:t>
              </a:r>
              <a:endParaRPr lang="en-US" altLang="zh-CN" sz="4000" b="1" kern="0" dirty="0">
                <a:solidFill>
                  <a:srgbClr val="FF0000"/>
                </a:solidFill>
                <a:ea typeface="幼圆" panose="02010509060101010101" pitchFamily="49" charset="-122"/>
                <a:cs typeface="Times New Roman" panose="02020603050405020304" pitchFamily="18" charset="0"/>
              </a:endParaRPr>
            </a:p>
          </p:txBody>
        </p:sp>
      </p:grpSp>
      <p:grpSp>
        <p:nvGrpSpPr>
          <p:cNvPr id="5" name="组合 4"/>
          <p:cNvGrpSpPr/>
          <p:nvPr/>
        </p:nvGrpSpPr>
        <p:grpSpPr>
          <a:xfrm>
            <a:off x="8868838" y="1510100"/>
            <a:ext cx="2140845" cy="1973860"/>
            <a:chOff x="7918467" y="1954968"/>
            <a:chExt cx="2140845" cy="1973860"/>
          </a:xfrm>
        </p:grpSpPr>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180946" y="2660838"/>
              <a:ext cx="1372492"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prstClr val="white"/>
                  </a:solidFill>
                  <a:ea typeface="幼圆" panose="02010509060101010101" pitchFamily="49" charset="-122"/>
                  <a:cs typeface="Times New Roman" panose="02020603050405020304" pitchFamily="18" charset="0"/>
                </a:rPr>
                <a:t>SỬ</a:t>
              </a:r>
              <a:endParaRPr lang="en-US" altLang="zh-CN" sz="4000" b="1" kern="0" dirty="0">
                <a:solidFill>
                  <a:prstClr val="white"/>
                </a:solidFill>
                <a:ea typeface="幼圆" panose="02010509060101010101" pitchFamily="49" charset="-122"/>
                <a:cs typeface="Times New Roman" panose="02020603050405020304" pitchFamily="18" charset="0"/>
              </a:endParaRPr>
            </a:p>
          </p:txBody>
        </p:sp>
      </p:gr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909" y="2732323"/>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33303" y="-1000169"/>
            <a:ext cx="609600" cy="609600"/>
          </a:xfrm>
          <a:prstGeom prst="rect">
            <a:avLst/>
          </a:prstGeom>
        </p:spPr>
      </p:pic>
      <p:sp>
        <p:nvSpPr>
          <p:cNvPr id="27" name="文本框 6"/>
          <p:cNvSpPr txBox="1"/>
          <p:nvPr/>
        </p:nvSpPr>
        <p:spPr>
          <a:xfrm>
            <a:off x="329401" y="272638"/>
            <a:ext cx="217826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600" b="1">
                <a:solidFill>
                  <a:srgbClr val="FF0000"/>
                </a:solidFill>
                <a:ea typeface="微软雅黑" pitchFamily="34" charset="-122"/>
              </a:rPr>
              <a:t>   </a:t>
            </a:r>
            <a:r>
              <a:rPr lang="en-US" altLang="zh-CN" sz="3600" b="1" smtClean="0">
                <a:solidFill>
                  <a:srgbClr val="FF0000"/>
                </a:solidFill>
                <a:ea typeface="微软雅黑" pitchFamily="34" charset="-122"/>
              </a:rPr>
              <a:t>BÀI 9</a:t>
            </a:r>
            <a:endParaRPr lang="zh-CN" altLang="en-US" sz="3600" b="1" dirty="0">
              <a:solidFill>
                <a:srgbClr val="FF0000"/>
              </a:solidFill>
              <a:ea typeface="微软雅黑" pitchFamily="34" charset="-122"/>
            </a:endParaRPr>
          </a:p>
        </p:txBody>
      </p:sp>
      <p:grpSp>
        <p:nvGrpSpPr>
          <p:cNvPr id="31" name="组合 4"/>
          <p:cNvGrpSpPr/>
          <p:nvPr/>
        </p:nvGrpSpPr>
        <p:grpSpPr>
          <a:xfrm>
            <a:off x="753589" y="1441829"/>
            <a:ext cx="2140845" cy="1973860"/>
            <a:chOff x="7918467" y="1954968"/>
            <a:chExt cx="2140845" cy="1973860"/>
          </a:xfrm>
        </p:grpSpPr>
        <p:pic>
          <p:nvPicPr>
            <p:cNvPr id="3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33"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7927426" y="2629621"/>
              <a:ext cx="1532792"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FFFF00"/>
                  </a:solidFill>
                  <a:ea typeface="幼圆" panose="02010509060101010101" pitchFamily="49" charset="-122"/>
                  <a:cs typeface="Times New Roman" panose="02020603050405020304" pitchFamily="18" charset="0"/>
                </a:rPr>
                <a:t>ÂM</a:t>
              </a:r>
              <a:endParaRPr lang="en-US" altLang="zh-CN" sz="4000" b="1" kern="0" dirty="0">
                <a:solidFill>
                  <a:srgbClr val="FFFF00"/>
                </a:solidFill>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150015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750"/>
                                        <p:tgtEl>
                                          <p:spTgt spid="8"/>
                                        </p:tgtEl>
                                      </p:cBhvr>
                                    </p:animEffect>
                                  </p:childTnLst>
                                </p:cTn>
                              </p:par>
                            </p:childTnLst>
                          </p:cTn>
                        </p:par>
                        <p:par>
                          <p:cTn id="12" fill="hold">
                            <p:stCondLst>
                              <p:cond delay="1250"/>
                            </p:stCondLst>
                            <p:childTnLst>
                              <p:par>
                                <p:cTn id="13" presetID="23" presetClass="entr" presetSubtype="3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750" fill="hold"/>
                                        <p:tgtEl>
                                          <p:spTgt spid="2"/>
                                        </p:tgtEl>
                                        <p:attrNameLst>
                                          <p:attrName>ppt_w</p:attrName>
                                        </p:attrNameLst>
                                      </p:cBhvr>
                                      <p:tavLst>
                                        <p:tav tm="0">
                                          <p:val>
                                            <p:strVal val="4*#ppt_w"/>
                                          </p:val>
                                        </p:tav>
                                        <p:tav tm="100000">
                                          <p:val>
                                            <p:strVal val="#ppt_w"/>
                                          </p:val>
                                        </p:tav>
                                      </p:tavLst>
                                    </p:anim>
                                    <p:anim calcmode="lin" valueType="num">
                                      <p:cBhvr>
                                        <p:cTn id="16" dur="750" fill="hold"/>
                                        <p:tgtEl>
                                          <p:spTgt spid="2"/>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strVal val="4*#ppt_w"/>
                                          </p:val>
                                        </p:tav>
                                        <p:tav tm="100000">
                                          <p:val>
                                            <p:strVal val="#ppt_w"/>
                                          </p:val>
                                        </p:tav>
                                      </p:tavLst>
                                    </p:anim>
                                    <p:anim calcmode="lin" valueType="num">
                                      <p:cBhvr>
                                        <p:cTn id="24" dur="750" fill="hold"/>
                                        <p:tgtEl>
                                          <p:spTgt spid="4"/>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750"/>
                                  </p:stCondLst>
                                  <p:childTnLst>
                                    <p:set>
                                      <p:cBhvr>
                                        <p:cTn id="26" dur="1" fill="hold">
                                          <p:stCondLst>
                                            <p:cond delay="0"/>
                                          </p:stCondLst>
                                        </p:cTn>
                                        <p:tgtEl>
                                          <p:spTgt spid="5"/>
                                        </p:tgtEl>
                                        <p:attrNameLst>
                                          <p:attrName>style.visibility</p:attrName>
                                        </p:attrNameLst>
                                      </p:cBhvr>
                                      <p:to>
                                        <p:strVal val="visible"/>
                                      </p:to>
                                    </p:set>
                                    <p:anim calcmode="lin" valueType="num">
                                      <p:cBhvr>
                                        <p:cTn id="27" dur="750" fill="hold"/>
                                        <p:tgtEl>
                                          <p:spTgt spid="5"/>
                                        </p:tgtEl>
                                        <p:attrNameLst>
                                          <p:attrName>ppt_w</p:attrName>
                                        </p:attrNameLst>
                                      </p:cBhvr>
                                      <p:tavLst>
                                        <p:tav tm="0">
                                          <p:val>
                                            <p:strVal val="4*#ppt_w"/>
                                          </p:val>
                                        </p:tav>
                                        <p:tav tm="100000">
                                          <p:val>
                                            <p:strVal val="#ppt_w"/>
                                          </p:val>
                                        </p:tav>
                                      </p:tavLst>
                                    </p:anim>
                                    <p:anim calcmode="lin" valueType="num">
                                      <p:cBhvr>
                                        <p:cTn id="28" dur="750" fill="hold"/>
                                        <p:tgtEl>
                                          <p:spTgt spid="5"/>
                                        </p:tgtEl>
                                        <p:attrNameLst>
                                          <p:attrName>ppt_h</p:attrName>
                                        </p:attrNameLst>
                                      </p:cBhvr>
                                      <p:tavLst>
                                        <p:tav tm="0">
                                          <p:val>
                                            <p:strVal val="4*#ppt_h"/>
                                          </p:val>
                                        </p:tav>
                                        <p:tav tm="100000">
                                          <p:val>
                                            <p:strVal val="#ppt_h"/>
                                          </p:val>
                                        </p:tav>
                                      </p:tavLst>
                                    </p:anim>
                                  </p:childTnLst>
                                </p:cTn>
                              </p:par>
                              <p:par>
                                <p:cTn id="29" presetID="26" presetClass="emph" presetSubtype="0" fill="hold" nodeType="withEffect">
                                  <p:stCondLst>
                                    <p:cond delay="750"/>
                                  </p:stCondLst>
                                  <p:childTnLst>
                                    <p:animEffect transition="out" filter="fade">
                                      <p:cBhvr>
                                        <p:cTn id="30" dur="500" tmFilter="0, 0; .2, .5; .8, .5; 1, 0"/>
                                        <p:tgtEl>
                                          <p:spTgt spid="31"/>
                                        </p:tgtEl>
                                      </p:cBhvr>
                                    </p:animEffect>
                                    <p:animScale>
                                      <p:cBhvr>
                                        <p:cTn id="31" dur="250" autoRev="1" fill="hold"/>
                                        <p:tgtEl>
                                          <p:spTgt spid="31"/>
                                        </p:tgtEl>
                                      </p:cBhvr>
                                      <p:by x="105000" y="105000"/>
                                    </p:animScale>
                                  </p:childTnLst>
                                </p:cTn>
                              </p:par>
                            </p:childTnLst>
                          </p:cTn>
                        </p:par>
                        <p:par>
                          <p:cTn id="32" fill="hold">
                            <p:stCondLst>
                              <p:cond delay="2750"/>
                            </p:stCondLst>
                            <p:childTnLst>
                              <p:par>
                                <p:cTn id="33" presetID="26" presetClass="emph" presetSubtype="0" fill="hold" nodeType="afterEffect">
                                  <p:stCondLst>
                                    <p:cond delay="0"/>
                                  </p:stCondLst>
                                  <p:childTnLst>
                                    <p:animEffect transition="out" filter="fade">
                                      <p:cBhvr>
                                        <p:cTn id="34" dur="500" tmFilter="0, 0; .2, .5; .8, .5; 1, 0"/>
                                        <p:tgtEl>
                                          <p:spTgt spid="2"/>
                                        </p:tgtEl>
                                      </p:cBhvr>
                                    </p:animEffect>
                                    <p:animScale>
                                      <p:cBhvr>
                                        <p:cTn id="35" dur="250" autoRev="1" fill="hold"/>
                                        <p:tgtEl>
                                          <p:spTgt spid="2"/>
                                        </p:tgtEl>
                                      </p:cBhvr>
                                      <p:by x="105000" y="105000"/>
                                    </p:animScale>
                                  </p:childTnLst>
                                </p:cTn>
                              </p:par>
                              <p:par>
                                <p:cTn id="36" presetID="26" presetClass="emph" presetSubtype="0" fill="hold" nodeType="withEffect">
                                  <p:stCondLst>
                                    <p:cond delay="25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par>
                                <p:cTn id="39" presetID="26" presetClass="emph" presetSubtype="0" fill="hold" nodeType="withEffect">
                                  <p:stCondLst>
                                    <p:cond delay="500"/>
                                  </p:stCondLst>
                                  <p:childTnLst>
                                    <p:animEffect transition="out" filter="fade">
                                      <p:cBhvr>
                                        <p:cTn id="40" dur="500" tmFilter="0, 0; .2, .5; .8, .5; 1, 0"/>
                                        <p:tgtEl>
                                          <p:spTgt spid="4"/>
                                        </p:tgtEl>
                                      </p:cBhvr>
                                    </p:animEffect>
                                    <p:animScale>
                                      <p:cBhvr>
                                        <p:cTn id="41" dur="250" autoRev="1" fill="hold"/>
                                        <p:tgtEl>
                                          <p:spTgt spid="4"/>
                                        </p:tgtEl>
                                      </p:cBhvr>
                                      <p:by x="105000" y="105000"/>
                                    </p:animScale>
                                  </p:childTnLst>
                                </p:cTn>
                              </p:par>
                              <p:par>
                                <p:cTn id="42" presetID="26" presetClass="emph" presetSubtype="0" fill="hold" nodeType="withEffect">
                                  <p:stCondLst>
                                    <p:cond delay="75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5500"/>
                            </p:stCondLst>
                            <p:childTnLst>
                              <p:par>
                                <p:cTn id="56" presetID="42"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6500"/>
                            </p:stCondLst>
                            <p:childTnLst>
                              <p:par>
                                <p:cTn id="62" presetID="9" presetClass="entr" presetSubtype="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par>
                                <p:cTn id="65" presetID="9"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dissolve">
                                      <p:cBhvr>
                                        <p:cTn id="67" dur="500"/>
                                        <p:tgtEl>
                                          <p:spTgt spid="17"/>
                                        </p:tgtEl>
                                      </p:cBhvr>
                                    </p:animEffect>
                                  </p:childTnLst>
                                </p:cTn>
                              </p:par>
                              <p:par>
                                <p:cTn id="68" presetID="9"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dissolve">
                                      <p:cBhvr>
                                        <p:cTn id="70" dur="500"/>
                                        <p:tgtEl>
                                          <p:spTgt spid="18"/>
                                        </p:tgtEl>
                                      </p:cBhvr>
                                    </p:animEffect>
                                  </p:childTnLst>
                                </p:cTn>
                              </p:par>
                              <p:par>
                                <p:cTn id="71" presetID="9"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dissolve">
                                      <p:cBhvr>
                                        <p:cTn id="73" dur="500"/>
                                        <p:tgtEl>
                                          <p:spTgt spid="16"/>
                                        </p:tgtEl>
                                      </p:cBhvr>
                                    </p:animEffect>
                                  </p:childTnLst>
                                </p:cTn>
                              </p:par>
                              <p:par>
                                <p:cTn id="74" presetID="23" presetClass="entr" presetSubtype="32" fill="hold" nodeType="withEffect">
                                  <p:stCondLst>
                                    <p:cond delay="750"/>
                                  </p:stCondLst>
                                  <p:childTnLst>
                                    <p:set>
                                      <p:cBhvr>
                                        <p:cTn id="75" dur="1" fill="hold">
                                          <p:stCondLst>
                                            <p:cond delay="0"/>
                                          </p:stCondLst>
                                        </p:cTn>
                                        <p:tgtEl>
                                          <p:spTgt spid="31"/>
                                        </p:tgtEl>
                                        <p:attrNameLst>
                                          <p:attrName>style.visibility</p:attrName>
                                        </p:attrNameLst>
                                      </p:cBhvr>
                                      <p:to>
                                        <p:strVal val="visible"/>
                                      </p:to>
                                    </p:set>
                                    <p:anim calcmode="lin" valueType="num">
                                      <p:cBhvr>
                                        <p:cTn id="76" dur="750" fill="hold"/>
                                        <p:tgtEl>
                                          <p:spTgt spid="31"/>
                                        </p:tgtEl>
                                        <p:attrNameLst>
                                          <p:attrName>ppt_w</p:attrName>
                                        </p:attrNameLst>
                                      </p:cBhvr>
                                      <p:tavLst>
                                        <p:tav tm="0">
                                          <p:val>
                                            <p:strVal val="4*#ppt_w"/>
                                          </p:val>
                                        </p:tav>
                                        <p:tav tm="100000">
                                          <p:val>
                                            <p:strVal val="#ppt_w"/>
                                          </p:val>
                                        </p:tav>
                                      </p:tavLst>
                                    </p:anim>
                                    <p:anim calcmode="lin" valueType="num">
                                      <p:cBhvr>
                                        <p:cTn id="77" dur="750" fill="hold"/>
                                        <p:tgtEl>
                                          <p:spTgt spid="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8"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III/ TỔNG KẾT</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64105103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437321" y="304799"/>
            <a:ext cx="5685183" cy="618630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en-US" sz="2400" b="1">
                <a:solidFill>
                  <a:srgbClr val="FF0000"/>
                </a:solidFill>
              </a:rPr>
              <a:t>1/ Nghệ thuật</a:t>
            </a:r>
            <a:endParaRPr lang="en-US" sz="2400">
              <a:solidFill>
                <a:srgbClr val="FF0000"/>
              </a:solidFill>
            </a:endParaRPr>
          </a:p>
          <a:p>
            <a:pPr>
              <a:lnSpc>
                <a:spcPct val="150000"/>
              </a:lnSpc>
            </a:pPr>
            <a:r>
              <a:rPr lang="en-US" sz="2400" b="1"/>
              <a:t>- </a:t>
            </a:r>
            <a:r>
              <a:rPr lang="en-US" sz="2400"/>
              <a:t>Thể thơ lục bát giúp người đọc dễ đọc, dễ thuộc và dễ </a:t>
            </a:r>
            <a:r>
              <a:rPr lang="en-US" sz="2400"/>
              <a:t>nhớ</a:t>
            </a:r>
            <a:r>
              <a:rPr lang="en-US" sz="2400" smtClean="0"/>
              <a:t>.</a:t>
            </a:r>
            <a:endParaRPr lang="en-US" sz="2400"/>
          </a:p>
          <a:p>
            <a:pPr>
              <a:lnSpc>
                <a:spcPct val="150000"/>
              </a:lnSpc>
            </a:pPr>
            <a:r>
              <a:rPr lang="en-US" sz="2400" b="1">
                <a:solidFill>
                  <a:srgbClr val="FF0000"/>
                </a:solidFill>
              </a:rPr>
              <a:t>2/ Nội dung</a:t>
            </a:r>
            <a:endParaRPr lang="en-US" sz="2400">
              <a:solidFill>
                <a:srgbClr val="FF0000"/>
              </a:solidFill>
            </a:endParaRPr>
          </a:p>
          <a:p>
            <a:pPr>
              <a:lnSpc>
                <a:spcPct val="150000"/>
              </a:lnSpc>
            </a:pPr>
            <a:r>
              <a:rPr lang="en-US" sz="2400">
                <a:solidFill>
                  <a:srgbClr val="0000FF"/>
                </a:solidFill>
              </a:rPr>
              <a:t>- Đoạn trích đã làm nổi bật chí khí anh hùng và tinh thần yêu nước bất diệt của nhân dân ta qua hai sự kiện lịch sử tiêu biểu : Thánh Gióng đánh đuổi giặc Ân xâm lược ở thời Hùng Vương thứ sáu và Cuộc khởi nghĩa của Hai Bà Trưng đánh tan quân Hán do tên thái thú Tô Định cầm đầu.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104" y="304799"/>
            <a:ext cx="4063102" cy="25311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662" y="2928730"/>
            <a:ext cx="4888126" cy="3617843"/>
          </a:xfrm>
          <a:prstGeom prst="rect">
            <a:avLst/>
          </a:prstGeom>
        </p:spPr>
      </p:pic>
    </p:spTree>
    <p:extLst>
      <p:ext uri="{BB962C8B-B14F-4D97-AF65-F5344CB8AC3E}">
        <p14:creationId xmlns:p14="http://schemas.microsoft.com/office/powerpoint/2010/main" val="4168264238"/>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KẾT NỐI CHỦ ĐIỂM</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73135451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2526038" y="357382"/>
            <a:ext cx="7440235" cy="6162481"/>
            <a:chOff x="4018177" y="357382"/>
            <a:chExt cx="4927600" cy="6162481"/>
          </a:xfrm>
        </p:grpSpPr>
        <p:sp>
          <p:nvSpPr>
            <p:cNvPr id="16" name="Freeform 6"/>
            <p:cNvSpPr>
              <a:spLocks/>
            </p:cNvSpPr>
            <p:nvPr/>
          </p:nvSpPr>
          <p:spPr bwMode="auto">
            <a:xfrm>
              <a:off x="4018177" y="59420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ln/>
            <a:ex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21" name="文本框 20"/>
            <p:cNvSpPr txBox="1"/>
            <p:nvPr/>
          </p:nvSpPr>
          <p:spPr>
            <a:xfrm>
              <a:off x="4988021" y="357382"/>
              <a:ext cx="2782766" cy="523220"/>
            </a:xfrm>
            <a:prstGeom prst="rect">
              <a:avLst/>
            </a:prstGeom>
            <a:noFill/>
          </p:spPr>
          <p:txBody>
            <a:bodyPr wrap="none" rtlCol="0">
              <a:spAutoFit/>
              <a:scene3d>
                <a:camera prst="orthographicFront"/>
                <a:lightRig rig="threePt" dir="t"/>
              </a:scene3d>
              <a:sp3d contourW="12700"/>
            </a:bodyPr>
            <a:lstStyle/>
            <a:p>
              <a:pPr algn="ctr"/>
              <a:r>
                <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THỰC HIỆN </a:t>
              </a:r>
              <a:r>
                <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NHIỆM </a:t>
              </a:r>
              <a:r>
                <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VỤ</a:t>
              </a:r>
              <a:endPar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endParaRPr>
            </a:p>
          </p:txBody>
        </p:sp>
      </p:grpSp>
      <p:grpSp>
        <p:nvGrpSpPr>
          <p:cNvPr id="3" name="组合 2"/>
          <p:cNvGrpSpPr/>
          <p:nvPr/>
        </p:nvGrpSpPr>
        <p:grpSpPr>
          <a:xfrm>
            <a:off x="1974421" y="2408439"/>
            <a:ext cx="4277728" cy="2913638"/>
            <a:chOff x="1974421" y="2408439"/>
            <a:chExt cx="4277728" cy="2913638"/>
          </a:xfrm>
        </p:grpSpPr>
        <p:sp>
          <p:nvSpPr>
            <p:cNvPr id="4" name="MH_Other_1"/>
            <p:cNvSpPr/>
            <p:nvPr>
              <p:custDataLst>
                <p:tags r:id="rId7"/>
              </p:custDataLst>
            </p:nvPr>
          </p:nvSpPr>
          <p:spPr>
            <a:xfrm rot="21074577">
              <a:off x="2850323" y="250602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MH_SubTitle_1"/>
            <p:cNvSpPr/>
            <p:nvPr>
              <p:custDataLst>
                <p:tags r:id="rId8"/>
              </p:custDataLst>
            </p:nvPr>
          </p:nvSpPr>
          <p:spPr>
            <a:xfrm rot="21074577">
              <a:off x="2760623" y="241107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r>
                <a:rPr lang="en-US" altLang="zh-CN" sz="2800" b="1" smtClean="0">
                  <a:solidFill>
                    <a:srgbClr val="FFFFFF"/>
                  </a:solidFill>
                </a:rPr>
                <a:t>NÊU TÊN 2 VĂN BẢN CÙNG CHỦ ĐIỂM MÀ EM ĐÃ HỌC</a:t>
              </a:r>
              <a:endParaRPr lang="en-US" altLang="zh-CN" sz="2800" b="1" dirty="0">
                <a:solidFill>
                  <a:srgbClr val="FFFFFF"/>
                </a:solidFill>
              </a:endParaRPr>
            </a:p>
          </p:txBody>
        </p:sp>
        <p:sp>
          <p:nvSpPr>
            <p:cNvPr id="7" name="MH_Other_2"/>
            <p:cNvSpPr/>
            <p:nvPr>
              <p:custDataLst>
                <p:tags r:id="rId9"/>
              </p:custDataLst>
            </p:nvPr>
          </p:nvSpPr>
          <p:spPr>
            <a:xfrm rot="14260875">
              <a:off x="5122539" y="3988808"/>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1">
                    <a:lumMod val="50000"/>
                  </a:schemeClr>
                </a:gs>
                <a:gs pos="50000">
                  <a:schemeClr val="accent1">
                    <a:lumMod val="75000"/>
                  </a:schemeClr>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MH_Other_5"/>
            <p:cNvSpPr/>
            <p:nvPr>
              <p:custDataLst>
                <p:tags r:id="rId10"/>
              </p:custDataLst>
            </p:nvPr>
          </p:nvSpPr>
          <p:spPr>
            <a:xfrm rot="18900000">
              <a:off x="1974421" y="2800067"/>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18" name="MH_Other_6"/>
            <p:cNvSpPr/>
            <p:nvPr>
              <p:custDataLst>
                <p:tags r:id="rId11"/>
              </p:custDataLst>
            </p:nvPr>
          </p:nvSpPr>
          <p:spPr>
            <a:xfrm rot="2149474">
              <a:off x="4421756" y="2408439"/>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3" name="矩形 22"/>
            <p:cNvSpPr/>
            <p:nvPr/>
          </p:nvSpPr>
          <p:spPr>
            <a:xfrm rot="20926792">
              <a:off x="3005299" y="3656193"/>
              <a:ext cx="2507152" cy="564257"/>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800" b="1" dirty="0">
                <a:solidFill>
                  <a:prstClr val="white"/>
                </a:solidFill>
                <a:ea typeface="幼圆" panose="02010509060101010101" pitchFamily="49" charset="-122"/>
                <a:cs typeface="Times New Roman" panose="02020603050405020304" pitchFamily="18" charset="0"/>
              </a:endParaRPr>
            </a:p>
          </p:txBody>
        </p:sp>
      </p:grpSp>
      <p:grpSp>
        <p:nvGrpSpPr>
          <p:cNvPr id="5" name="组合 4"/>
          <p:cNvGrpSpPr/>
          <p:nvPr/>
        </p:nvGrpSpPr>
        <p:grpSpPr>
          <a:xfrm>
            <a:off x="6714680" y="1296187"/>
            <a:ext cx="4814711" cy="5307334"/>
            <a:chOff x="6714680" y="1901050"/>
            <a:chExt cx="3502897" cy="4607486"/>
          </a:xfrm>
        </p:grpSpPr>
        <p:sp>
          <p:nvSpPr>
            <p:cNvPr id="11" name="MH_Other_3"/>
            <p:cNvSpPr/>
            <p:nvPr>
              <p:custDataLst>
                <p:tags r:id="rId2"/>
              </p:custDataLst>
            </p:nvPr>
          </p:nvSpPr>
          <p:spPr>
            <a:xfrm rot="772355">
              <a:off x="7135492" y="230151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MH_SubTitle_2"/>
            <p:cNvSpPr/>
            <p:nvPr>
              <p:custDataLst>
                <p:tags r:id="rId3"/>
              </p:custDataLst>
            </p:nvPr>
          </p:nvSpPr>
          <p:spPr>
            <a:xfrm rot="772355">
              <a:off x="7063648" y="219589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endParaRPr lang="en-US" altLang="zh-CN" sz="1600" dirty="0">
                <a:solidFill>
                  <a:srgbClr val="FFFFFF"/>
                </a:solidFill>
              </a:endParaRPr>
            </a:p>
          </p:txBody>
        </p:sp>
        <p:sp>
          <p:nvSpPr>
            <p:cNvPr id="14" name="MH_Other_4"/>
            <p:cNvSpPr/>
            <p:nvPr>
              <p:custDataLst>
                <p:tags r:id="rId4"/>
              </p:custDataLst>
            </p:nvPr>
          </p:nvSpPr>
          <p:spPr>
            <a:xfrm rot="15558653">
              <a:off x="9029820" y="4063130"/>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2">
                    <a:lumMod val="50000"/>
                  </a:schemeClr>
                </a:gs>
                <a:gs pos="50000">
                  <a:schemeClr val="accent2">
                    <a:lumMod val="75000"/>
                  </a:schemeClr>
                </a:gs>
                <a:gs pos="10000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MH_Other_7"/>
            <p:cNvSpPr/>
            <p:nvPr>
              <p:custDataLst>
                <p:tags r:id="rId5"/>
              </p:custDataLst>
            </p:nvPr>
          </p:nvSpPr>
          <p:spPr>
            <a:xfrm rot="20197778">
              <a:off x="6714680" y="2102144"/>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0" name="MH_Other_8"/>
            <p:cNvSpPr/>
            <p:nvPr>
              <p:custDataLst>
                <p:tags r:id="rId6"/>
              </p:custDataLst>
            </p:nvPr>
          </p:nvSpPr>
          <p:spPr>
            <a:xfrm rot="3447252">
              <a:off x="9131638" y="2652793"/>
              <a:ext cx="1830392"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6" name="矩形 25"/>
            <p:cNvSpPr/>
            <p:nvPr/>
          </p:nvSpPr>
          <p:spPr>
            <a:xfrm rot="699988">
              <a:off x="7062174" y="2279686"/>
              <a:ext cx="2785160" cy="422885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smtClean="0">
                  <a:solidFill>
                    <a:prstClr val="black"/>
                  </a:solidFill>
                  <a:ea typeface="幼圆" panose="02010509060101010101" pitchFamily="49" charset="-122"/>
                  <a:cs typeface="Times New Roman" panose="02020603050405020304" pitchFamily="18" charset="0"/>
                </a:rPr>
                <a:t>TỪ CÁC VĂN BẢN, EM NGHĨ GÌ VỀ TẦM QUAN TRỌNG CỦA VIỆC HIỂU BIẾT LỊCH SỬ DÂN TỘC.</a:t>
              </a:r>
              <a:endParaRPr lang="zh-CN" altLang="en-US" sz="2800" b="1" dirty="0">
                <a:solidFill>
                  <a:prstClr val="black"/>
                </a:solidFill>
                <a:ea typeface="幼圆" panose="02010509060101010101" pitchFamily="49" charset="-122"/>
                <a:cs typeface="Times New Roman" panose="02020603050405020304" pitchFamily="18" charset="0"/>
              </a:endParaRPr>
            </a:p>
          </p:txBody>
        </p:sp>
      </p:grpSp>
      <p:sp>
        <p:nvSpPr>
          <p:cNvPr id="2" name="TextBox 1"/>
          <p:cNvSpPr txBox="1"/>
          <p:nvPr/>
        </p:nvSpPr>
        <p:spPr>
          <a:xfrm>
            <a:off x="928255" y="5942013"/>
            <a:ext cx="10792690" cy="584775"/>
          </a:xfrm>
          <a:prstGeom prst="rect">
            <a:avLst/>
          </a:prstGeom>
          <a:noFill/>
        </p:spPr>
        <p:txBody>
          <a:bodyPr wrap="square" rtlCol="0">
            <a:spAutoFit/>
          </a:bodyPr>
          <a:lstStyle/>
          <a:p>
            <a:r>
              <a:rPr lang="en-US" sz="3200" b="1" smtClean="0">
                <a:solidFill>
                  <a:srgbClr val="C00000"/>
                </a:solidFill>
                <a:cs typeface="Times New Roman" panose="02020603050405020304" pitchFamily="18" charset="0"/>
              </a:rPr>
              <a:t>                 </a:t>
            </a:r>
            <a:r>
              <a:rPr lang="en-US" sz="3200" b="1" smtClean="0">
                <a:cs typeface="Times New Roman" panose="02020603050405020304" pitchFamily="18" charset="0"/>
              </a:rPr>
              <a:t>THẢO </a:t>
            </a:r>
            <a:r>
              <a:rPr lang="en-US" sz="3200" b="1" smtClean="0">
                <a:cs typeface="Times New Roman" panose="02020603050405020304" pitchFamily="18" charset="0"/>
              </a:rPr>
              <a:t>LUẬN </a:t>
            </a:r>
            <a:r>
              <a:rPr lang="en-US" sz="3200" b="1" smtClean="0">
                <a:cs typeface="Times New Roman" panose="02020603050405020304" pitchFamily="18" charset="0"/>
              </a:rPr>
              <a:t>NHÓM </a:t>
            </a:r>
            <a:r>
              <a:rPr lang="en-US" sz="3200" b="1" smtClean="0">
                <a:cs typeface="Times New Roman" panose="02020603050405020304" pitchFamily="18" charset="0"/>
              </a:rPr>
              <a:t> </a:t>
            </a:r>
            <a:r>
              <a:rPr lang="en-US" sz="3200" b="1" smtClean="0">
                <a:cs typeface="Times New Roman" panose="02020603050405020304" pitchFamily="18" charset="0"/>
              </a:rPr>
              <a:t>TRONG 2 PHÚT</a:t>
            </a:r>
            <a:endParaRPr lang="en-US" sz="3200" b="1">
              <a:cs typeface="Times New Roman" panose="02020603050405020304" pitchFamily="18" charset="0"/>
            </a:endParaRPr>
          </a:p>
        </p:txBody>
      </p:sp>
    </p:spTree>
    <p:custDataLst>
      <p:tags r:id="rId1"/>
    </p:custDataLst>
    <p:extLst>
      <p:ext uri="{BB962C8B-B14F-4D97-AF65-F5344CB8AC3E}">
        <p14:creationId xmlns:p14="http://schemas.microsoft.com/office/powerpoint/2010/main" val="3482597784"/>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6347" y="1509596"/>
            <a:ext cx="3313043" cy="47089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t>- </a:t>
            </a:r>
            <a:r>
              <a:rPr lang="en-US" sz="2800" i="1"/>
              <a:t>Hoàng Lê nhất thống chí </a:t>
            </a:r>
            <a:r>
              <a:rPr lang="en-US" sz="2800"/>
              <a:t>của Ngô Gia Văn Phái.</a:t>
            </a:r>
          </a:p>
          <a:p>
            <a:pPr>
              <a:spcBef>
                <a:spcPts val="600"/>
              </a:spcBef>
              <a:spcAft>
                <a:spcPts val="600"/>
              </a:spcAft>
            </a:pPr>
            <a:r>
              <a:rPr lang="en-US" sz="2800">
                <a:solidFill>
                  <a:srgbClr val="0000FF"/>
                </a:solidFill>
              </a:rPr>
              <a:t>- </a:t>
            </a:r>
            <a:r>
              <a:rPr lang="en-US" sz="2800" i="1">
                <a:solidFill>
                  <a:srgbClr val="0000FF"/>
                </a:solidFill>
              </a:rPr>
              <a:t>Viên tướng trẻ và con </a:t>
            </a:r>
            <a:r>
              <a:rPr lang="en-US" sz="2800" i="1">
                <a:solidFill>
                  <a:srgbClr val="0000FF"/>
                </a:solidFill>
              </a:rPr>
              <a:t>ngựa </a:t>
            </a:r>
            <a:r>
              <a:rPr lang="en-US" sz="2800" i="1" smtClean="0">
                <a:solidFill>
                  <a:srgbClr val="0000FF"/>
                </a:solidFill>
              </a:rPr>
              <a:t>trắng </a:t>
            </a:r>
            <a:r>
              <a:rPr lang="en-US" sz="2800">
                <a:solidFill>
                  <a:srgbClr val="0000FF"/>
                </a:solidFill>
              </a:rPr>
              <a:t>của Nguyễn Huy Tưởng.</a:t>
            </a:r>
          </a:p>
          <a:p>
            <a:pPr>
              <a:spcBef>
                <a:spcPts val="600"/>
              </a:spcBef>
              <a:spcAft>
                <a:spcPts val="600"/>
              </a:spcAft>
            </a:pPr>
            <a:r>
              <a:rPr lang="en-US" sz="2800"/>
              <a:t>- </a:t>
            </a:r>
            <a:r>
              <a:rPr lang="en-US" sz="2800" i="1"/>
              <a:t>Đại Nam quốc sử diễn ca </a:t>
            </a:r>
            <a:r>
              <a:rPr lang="en-US" sz="2800"/>
              <a:t>của Lê Ngô Cát và Phạm Đình Toái.</a:t>
            </a:r>
          </a:p>
        </p:txBody>
      </p:sp>
      <p:sp>
        <p:nvSpPr>
          <p:cNvPr id="4" name="Rectangle 3"/>
          <p:cNvSpPr/>
          <p:nvPr/>
        </p:nvSpPr>
        <p:spPr>
          <a:xfrm>
            <a:off x="4797286" y="318196"/>
            <a:ext cx="6811617" cy="2308324"/>
          </a:xfrm>
          <a:prstGeom prst="rect">
            <a:avLst/>
          </a:prstGeom>
          <a:solidFill>
            <a:schemeClr val="bg2">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smtClean="0"/>
              <a:t>      </a:t>
            </a:r>
            <a:r>
              <a:rPr lang="en-US" sz="2400" smtClean="0">
                <a:solidFill>
                  <a:srgbClr val="0000FF"/>
                </a:solidFill>
              </a:rPr>
              <a:t>Giá </a:t>
            </a:r>
            <a:r>
              <a:rPr lang="en-US" sz="2400">
                <a:solidFill>
                  <a:srgbClr val="0000FF"/>
                </a:solidFill>
              </a:rPr>
              <a:t>trị lịch sử làm nên giá trị dân tộc bởi mỗi quốc gia có một quá trình dựng nước và giữ nước khác nhau. Giá trị lịch sử được thể hiện ở quá trình gây dựng đất nước của ông cha ta, là niềm tự hào của dân tộc khi chiến thắng giặc ngoại xâm để bảo vệ nước nhà.</a:t>
            </a:r>
          </a:p>
        </p:txBody>
      </p:sp>
      <p:sp>
        <p:nvSpPr>
          <p:cNvPr id="5" name="Rectangle 4"/>
          <p:cNvSpPr/>
          <p:nvPr/>
        </p:nvSpPr>
        <p:spPr>
          <a:xfrm>
            <a:off x="5194849" y="3304617"/>
            <a:ext cx="6096000" cy="830997"/>
          </a:xfrm>
          <a:prstGeom prst="rect">
            <a:avLst/>
          </a:prstGeom>
          <a:solidFill>
            <a:srgbClr val="FFFF99"/>
          </a:solidFill>
        </p:spPr>
        <p:style>
          <a:lnRef idx="2">
            <a:schemeClr val="accent4"/>
          </a:lnRef>
          <a:fillRef idx="1">
            <a:schemeClr val="lt1"/>
          </a:fillRef>
          <a:effectRef idx="0">
            <a:schemeClr val="accent4"/>
          </a:effectRef>
          <a:fontRef idx="minor">
            <a:schemeClr val="dk1"/>
          </a:fontRef>
        </p:style>
        <p:txBody>
          <a:bodyPr>
            <a:spAutoFit/>
          </a:bodyPr>
          <a:lstStyle/>
          <a:p>
            <a:r>
              <a:rPr lang="en-US" sz="2400">
                <a:solidFill>
                  <a:srgbClr val="C00000"/>
                </a:solidFill>
              </a:rPr>
              <a:t>Bác Hồ đã nói: “Các vua Hùng đã có công dựng nước, Bác cháu ta cùng nhau giữ lấy nước”.</a:t>
            </a:r>
          </a:p>
        </p:txBody>
      </p:sp>
      <p:sp>
        <p:nvSpPr>
          <p:cNvPr id="6" name="Rectangle 5"/>
          <p:cNvSpPr/>
          <p:nvPr/>
        </p:nvSpPr>
        <p:spPr>
          <a:xfrm>
            <a:off x="4916557" y="4690118"/>
            <a:ext cx="6692346" cy="1569660"/>
          </a:xfrm>
          <a:prstGeom prst="rect">
            <a:avLst/>
          </a:prstGeom>
          <a:solidFill>
            <a:schemeClr val="tx2">
              <a:lumMod val="10000"/>
              <a:lumOff val="9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b="1" smtClean="0"/>
              <a:t>     </a:t>
            </a:r>
            <a:r>
              <a:rPr lang="en-US" sz="2400" smtClean="0"/>
              <a:t>Mỗi </a:t>
            </a:r>
            <a:r>
              <a:rPr lang="en-US" sz="2400"/>
              <a:t>cá nhân chúng ta hôm nay cần phải biết giữ gìn, kế thừa và phát huy những truyền thống quý báu của dân tộc, hòa nhập nhưng không hòa tan trong thời đại hội nhập kinh tế quốc tế.</a:t>
            </a:r>
            <a:endParaRPr lang="en-US" sz="2400"/>
          </a:p>
        </p:txBody>
      </p:sp>
      <p:cxnSp>
        <p:nvCxnSpPr>
          <p:cNvPr id="9" name="Straight Arrow Connector 8"/>
          <p:cNvCxnSpPr>
            <a:stCxn id="3" idx="3"/>
          </p:cNvCxnSpPr>
          <p:nvPr/>
        </p:nvCxnSpPr>
        <p:spPr>
          <a:xfrm flipV="1">
            <a:off x="3909390" y="1472358"/>
            <a:ext cx="887896" cy="2391729"/>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a:stCxn id="3" idx="3"/>
            <a:endCxn id="5" idx="1"/>
          </p:cNvCxnSpPr>
          <p:nvPr/>
        </p:nvCxnSpPr>
        <p:spPr>
          <a:xfrm flipV="1">
            <a:off x="3909390" y="3720116"/>
            <a:ext cx="1285459" cy="143971"/>
          </a:xfrm>
          <a:prstGeom prst="straightConnector1">
            <a:avLst/>
          </a:prstGeom>
          <a:ln w="50800" cmpd="sng">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3" idx="3"/>
            <a:endCxn id="6" idx="1"/>
          </p:cNvCxnSpPr>
          <p:nvPr/>
        </p:nvCxnSpPr>
        <p:spPr>
          <a:xfrm>
            <a:off x="3909390" y="3864087"/>
            <a:ext cx="1007167" cy="1610861"/>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18360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1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 calcmode="lin" valueType="num">
                                      <p:cBhvr>
                                        <p:cTn id="32" dur="750" fill="hold"/>
                                        <p:tgtEl>
                                          <p:spTgt spid="11"/>
                                        </p:tgtEl>
                                        <p:attrNameLst>
                                          <p:attrName>style.rotation</p:attrName>
                                        </p:attrNameLst>
                                      </p:cBhvr>
                                      <p:tavLst>
                                        <p:tav tm="0">
                                          <p:val>
                                            <p:fltVal val="90"/>
                                          </p:val>
                                        </p:tav>
                                        <p:tav tm="100000">
                                          <p:val>
                                            <p:fltVal val="0"/>
                                          </p:val>
                                        </p:tav>
                                      </p:tavLst>
                                    </p:anim>
                                    <p:animEffect transition="in" filter="fade">
                                      <p:cBhvr>
                                        <p:cTn id="33" dur="750"/>
                                        <p:tgtEl>
                                          <p:spTgt spid="1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750" fill="hold"/>
                                        <p:tgtEl>
                                          <p:spTgt spid="5"/>
                                        </p:tgtEl>
                                        <p:attrNameLst>
                                          <p:attrName>ppt_w</p:attrName>
                                        </p:attrNameLst>
                                      </p:cBhvr>
                                      <p:tavLst>
                                        <p:tav tm="0">
                                          <p:val>
                                            <p:fltVal val="0"/>
                                          </p:val>
                                        </p:tav>
                                        <p:tav tm="100000">
                                          <p:val>
                                            <p:strVal val="#ppt_w"/>
                                          </p:val>
                                        </p:tav>
                                      </p:tavLst>
                                    </p:anim>
                                    <p:anim calcmode="lin" valueType="num">
                                      <p:cBhvr>
                                        <p:cTn id="37" dur="750" fill="hold"/>
                                        <p:tgtEl>
                                          <p:spTgt spid="5"/>
                                        </p:tgtEl>
                                        <p:attrNameLst>
                                          <p:attrName>ppt_h</p:attrName>
                                        </p:attrNameLst>
                                      </p:cBhvr>
                                      <p:tavLst>
                                        <p:tav tm="0">
                                          <p:val>
                                            <p:fltVal val="0"/>
                                          </p:val>
                                        </p:tav>
                                        <p:tav tm="100000">
                                          <p:val>
                                            <p:strVal val="#ppt_h"/>
                                          </p:val>
                                        </p:tav>
                                      </p:tavLst>
                                    </p:anim>
                                    <p:anim calcmode="lin" valueType="num">
                                      <p:cBhvr>
                                        <p:cTn id="38" dur="750" fill="hold"/>
                                        <p:tgtEl>
                                          <p:spTgt spid="5"/>
                                        </p:tgtEl>
                                        <p:attrNameLst>
                                          <p:attrName>style.rotation</p:attrName>
                                        </p:attrNameLst>
                                      </p:cBhvr>
                                      <p:tavLst>
                                        <p:tav tm="0">
                                          <p:val>
                                            <p:fltVal val="90"/>
                                          </p:val>
                                        </p:tav>
                                        <p:tav tm="100000">
                                          <p:val>
                                            <p:fltVal val="0"/>
                                          </p:val>
                                        </p:tav>
                                      </p:tavLst>
                                    </p:anim>
                                    <p:animEffect transition="in" filter="fade">
                                      <p:cBhvr>
                                        <p:cTn id="39" dur="75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LUYỆN TẬP</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74734472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215" y="256376"/>
            <a:ext cx="10513455" cy="62170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solidFill>
                  <a:srgbClr val="FF0000"/>
                </a:solidFill>
              </a:rPr>
              <a:t>Câu 1</a:t>
            </a:r>
            <a:r>
              <a:rPr lang="en-US" sz="2800"/>
              <a:t> : </a:t>
            </a:r>
            <a:r>
              <a:rPr lang="en-US" sz="2800">
                <a:solidFill>
                  <a:srgbClr val="0000FF"/>
                </a:solidFill>
              </a:rPr>
              <a:t>Chuyện Phù Đổng Thiên Vương là kể về nhân vật lịch sử nào dưới đây trong truyện truyền thuyết mà em đã học ?</a:t>
            </a:r>
          </a:p>
          <a:p>
            <a:pPr marL="514350" indent="-514350">
              <a:spcBef>
                <a:spcPts val="600"/>
              </a:spcBef>
              <a:spcAft>
                <a:spcPts val="600"/>
              </a:spcAft>
              <a:buAutoNum type="alphaUcPeriod"/>
            </a:pPr>
            <a:r>
              <a:rPr lang="en-US" sz="2800" smtClean="0"/>
              <a:t>Truyền </a:t>
            </a:r>
            <a:r>
              <a:rPr lang="en-US" sz="2800"/>
              <a:t>thuyết Thánh Gióng. </a:t>
            </a:r>
            <a:r>
              <a:rPr lang="en-US" sz="2800" b="1"/>
              <a:t>	</a:t>
            </a:r>
            <a:r>
              <a:rPr lang="en-US" sz="2800"/>
              <a:t>	</a:t>
            </a:r>
            <a:r>
              <a:rPr lang="en-US" sz="2800"/>
              <a:t>	</a:t>
            </a:r>
            <a:endParaRPr lang="en-US" sz="2800" smtClean="0"/>
          </a:p>
          <a:p>
            <a:pPr marL="514350" indent="-514350">
              <a:spcBef>
                <a:spcPts val="600"/>
              </a:spcBef>
              <a:spcAft>
                <a:spcPts val="600"/>
              </a:spcAft>
              <a:buAutoNum type="alphaUcPeriod"/>
            </a:pPr>
            <a:r>
              <a:rPr lang="en-US" sz="2800" smtClean="0"/>
              <a:t>Truyền </a:t>
            </a:r>
            <a:r>
              <a:rPr lang="en-US" sz="2800"/>
              <a:t>thuyết Hùng Vương thứ sáu.</a:t>
            </a:r>
          </a:p>
          <a:p>
            <a:pPr>
              <a:spcBef>
                <a:spcPts val="600"/>
              </a:spcBef>
              <a:spcAft>
                <a:spcPts val="600"/>
              </a:spcAft>
            </a:pPr>
            <a:r>
              <a:rPr lang="en-US" sz="2800"/>
              <a:t>C. Truyền thuyết về làng Phù Đổng 	</a:t>
            </a:r>
            <a:r>
              <a:rPr lang="en-US" sz="2800"/>
              <a:t>	</a:t>
            </a:r>
            <a:endParaRPr lang="en-US" sz="2800" smtClean="0"/>
          </a:p>
          <a:p>
            <a:pPr>
              <a:spcBef>
                <a:spcPts val="600"/>
              </a:spcBef>
              <a:spcAft>
                <a:spcPts val="600"/>
              </a:spcAft>
            </a:pPr>
            <a:r>
              <a:rPr lang="en-US" sz="2800" smtClean="0"/>
              <a:t>D</a:t>
            </a:r>
            <a:r>
              <a:rPr lang="en-US" sz="2800"/>
              <a:t>. Truyền thuyết Sơn Tinh Thủy Tinh.</a:t>
            </a:r>
          </a:p>
          <a:p>
            <a:pPr>
              <a:spcBef>
                <a:spcPts val="600"/>
              </a:spcBef>
              <a:spcAft>
                <a:spcPts val="600"/>
              </a:spcAft>
            </a:pPr>
            <a:r>
              <a:rPr lang="en-US" sz="2800">
                <a:solidFill>
                  <a:srgbClr val="FF0000"/>
                </a:solidFill>
              </a:rPr>
              <a:t>Câu 2 </a:t>
            </a:r>
            <a:r>
              <a:rPr lang="en-US" sz="2800"/>
              <a:t>: </a:t>
            </a:r>
            <a:r>
              <a:rPr lang="en-US" sz="2800">
                <a:solidFill>
                  <a:srgbClr val="0000FF"/>
                </a:solidFill>
              </a:rPr>
              <a:t>Chiến công của Phù Đổng Thiên Vương là gì ?</a:t>
            </a:r>
          </a:p>
          <a:p>
            <a:pPr>
              <a:spcBef>
                <a:spcPts val="600"/>
              </a:spcBef>
              <a:spcAft>
                <a:spcPts val="600"/>
              </a:spcAft>
            </a:pPr>
            <a:r>
              <a:rPr lang="en-US" sz="2800"/>
              <a:t>A. Nghe vua cầu tướng ra quân thì thưa với mẹ được đi đánh giặc.</a:t>
            </a:r>
          </a:p>
          <a:p>
            <a:pPr>
              <a:spcBef>
                <a:spcPts val="600"/>
              </a:spcBef>
              <a:spcAft>
                <a:spcPts val="600"/>
              </a:spcAft>
            </a:pPr>
            <a:r>
              <a:rPr lang="en-US" sz="2800"/>
              <a:t>B. Tạo ra được gươm vàng, ngựa sắt để đi đánh giặc.</a:t>
            </a:r>
          </a:p>
          <a:p>
            <a:pPr>
              <a:spcBef>
                <a:spcPts val="600"/>
              </a:spcBef>
              <a:spcAft>
                <a:spcPts val="600"/>
              </a:spcAft>
            </a:pPr>
            <a:r>
              <a:rPr lang="en-US" sz="2800"/>
              <a:t>C. Đánh tan giặc xâm lược vào thời vua Hùng thứ sáu.</a:t>
            </a:r>
          </a:p>
          <a:p>
            <a:pPr>
              <a:spcBef>
                <a:spcPts val="600"/>
              </a:spcBef>
              <a:spcAft>
                <a:spcPts val="600"/>
              </a:spcAft>
            </a:pPr>
            <a:r>
              <a:rPr lang="en-US" sz="2800"/>
              <a:t>D. Để lại áo nhung và bay về </a:t>
            </a:r>
            <a:r>
              <a:rPr lang="en-US" sz="2800"/>
              <a:t>trời</a:t>
            </a:r>
            <a:r>
              <a:rPr lang="en-US" sz="2800" smtClean="0"/>
              <a:t>.</a:t>
            </a:r>
            <a:endParaRPr lang="en-US" sz="2800"/>
          </a:p>
        </p:txBody>
      </p:sp>
      <p:sp>
        <p:nvSpPr>
          <p:cNvPr id="3" name="Oval 2"/>
          <p:cNvSpPr/>
          <p:nvPr/>
        </p:nvSpPr>
        <p:spPr>
          <a:xfrm>
            <a:off x="1138005" y="1217893"/>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A</a:t>
            </a:r>
            <a:endParaRPr lang="en-US" sz="2600" b="1">
              <a:solidFill>
                <a:prstClr val="white"/>
              </a:solidFill>
            </a:endParaRPr>
          </a:p>
        </p:txBody>
      </p:sp>
      <p:sp>
        <p:nvSpPr>
          <p:cNvPr id="4" name="Oval 3"/>
          <p:cNvSpPr/>
          <p:nvPr/>
        </p:nvSpPr>
        <p:spPr>
          <a:xfrm>
            <a:off x="1092275" y="5283233"/>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C</a:t>
            </a:r>
          </a:p>
        </p:txBody>
      </p:sp>
    </p:spTree>
    <p:extLst>
      <p:ext uri="{BB962C8B-B14F-4D97-AF65-F5344CB8AC3E}">
        <p14:creationId xmlns:p14="http://schemas.microsoft.com/office/powerpoint/2010/main" val="8024027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circle(in)">
                                      <p:cBhvr>
                                        <p:cTn id="12" dur="750"/>
                                        <p:tgtEl>
                                          <p:spTgt spid="2">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circle(in)">
                                      <p:cBhvr>
                                        <p:cTn id="15" dur="750"/>
                                        <p:tgtEl>
                                          <p:spTgt spid="2">
                                            <p:txEl>
                                              <p:pRg st="6" end="6"/>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circle(in)">
                                      <p:cBhvr>
                                        <p:cTn id="18" dur="750"/>
                                        <p:tgtEl>
                                          <p:spTgt spid="2">
                                            <p:txEl>
                                              <p:pRg st="7" end="7"/>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circle(in)">
                                      <p:cBhvr>
                                        <p:cTn id="21" dur="750"/>
                                        <p:tgtEl>
                                          <p:spTgt spid="2">
                                            <p:txEl>
                                              <p:pRg st="8" end="8"/>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circle(in)">
                                      <p:cBhvr>
                                        <p:cTn id="24" dur="750"/>
                                        <p:tgtEl>
                                          <p:spTgt spid="2">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3544" y="256376"/>
            <a:ext cx="9469522" cy="63709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solidFill>
                  <a:srgbClr val="FF0000"/>
                </a:solidFill>
              </a:rPr>
              <a:t>Câu 3</a:t>
            </a:r>
            <a:r>
              <a:rPr lang="en-US" sz="2800"/>
              <a:t> : </a:t>
            </a:r>
            <a:r>
              <a:rPr lang="en-US" sz="2800">
                <a:solidFill>
                  <a:srgbClr val="0000FF"/>
                </a:solidFill>
              </a:rPr>
              <a:t>Quê quán của Hai Bà Trưng ở đâu ?</a:t>
            </a:r>
          </a:p>
          <a:p>
            <a:pPr marL="514350" indent="-514350">
              <a:spcBef>
                <a:spcPts val="600"/>
              </a:spcBef>
              <a:spcAft>
                <a:spcPts val="600"/>
              </a:spcAft>
              <a:buAutoNum type="alphaUcPeriod"/>
            </a:pPr>
            <a:r>
              <a:rPr lang="en-US" sz="2800" smtClean="0"/>
              <a:t>châu </a:t>
            </a:r>
            <a:r>
              <a:rPr lang="en-US" sz="2800"/>
              <a:t>Phong  	</a:t>
            </a:r>
            <a:r>
              <a:rPr lang="en-US" sz="2800"/>
              <a:t>	</a:t>
            </a:r>
            <a:endParaRPr lang="en-US" sz="2800" smtClean="0"/>
          </a:p>
          <a:p>
            <a:pPr>
              <a:spcBef>
                <a:spcPts val="600"/>
              </a:spcBef>
              <a:spcAft>
                <a:spcPts val="600"/>
              </a:spcAft>
            </a:pPr>
            <a:r>
              <a:rPr lang="en-US" sz="2800" smtClean="0"/>
              <a:t>B</a:t>
            </a:r>
            <a:r>
              <a:rPr lang="en-US" sz="2800"/>
              <a:t>. Long Biên 	</a:t>
            </a:r>
            <a:r>
              <a:rPr lang="en-US" sz="2800"/>
              <a:t>	</a:t>
            </a:r>
            <a:endParaRPr lang="en-US" sz="2800" smtClean="0"/>
          </a:p>
          <a:p>
            <a:pPr>
              <a:spcBef>
                <a:spcPts val="600"/>
              </a:spcBef>
              <a:spcAft>
                <a:spcPts val="600"/>
              </a:spcAft>
            </a:pPr>
            <a:r>
              <a:rPr lang="en-US" sz="2800" smtClean="0"/>
              <a:t>C</a:t>
            </a:r>
            <a:r>
              <a:rPr lang="en-US" sz="2800"/>
              <a:t>. Mê Linh 		</a:t>
            </a:r>
            <a:r>
              <a:rPr lang="en-US" sz="2800"/>
              <a:t>	</a:t>
            </a:r>
            <a:endParaRPr lang="en-US" sz="2800" smtClean="0"/>
          </a:p>
          <a:p>
            <a:pPr>
              <a:spcBef>
                <a:spcPts val="600"/>
              </a:spcBef>
              <a:spcAft>
                <a:spcPts val="600"/>
              </a:spcAft>
            </a:pPr>
            <a:r>
              <a:rPr lang="en-US" sz="2800" smtClean="0"/>
              <a:t>D</a:t>
            </a:r>
            <a:r>
              <a:rPr lang="en-US" sz="2800"/>
              <a:t>. Lĩnh Nam</a:t>
            </a:r>
          </a:p>
          <a:p>
            <a:pPr>
              <a:spcBef>
                <a:spcPts val="600"/>
              </a:spcBef>
              <a:spcAft>
                <a:spcPts val="600"/>
              </a:spcAft>
            </a:pPr>
            <a:endParaRPr lang="en-US" sz="2800" smtClean="0"/>
          </a:p>
          <a:p>
            <a:pPr>
              <a:spcBef>
                <a:spcPts val="600"/>
              </a:spcBef>
              <a:spcAft>
                <a:spcPts val="600"/>
              </a:spcAft>
            </a:pPr>
            <a:r>
              <a:rPr lang="en-US" sz="2800" smtClean="0">
                <a:solidFill>
                  <a:srgbClr val="FF0000"/>
                </a:solidFill>
              </a:rPr>
              <a:t>Câu </a:t>
            </a:r>
            <a:r>
              <a:rPr lang="en-US" sz="2800">
                <a:solidFill>
                  <a:srgbClr val="FF0000"/>
                </a:solidFill>
              </a:rPr>
              <a:t>4</a:t>
            </a:r>
            <a:r>
              <a:rPr lang="en-US" sz="2800"/>
              <a:t> : </a:t>
            </a:r>
            <a:r>
              <a:rPr lang="en-US" sz="2800">
                <a:solidFill>
                  <a:srgbClr val="0000FF"/>
                </a:solidFill>
              </a:rPr>
              <a:t>Kết quả cuộc khởi nghĩa của Hai Bà Trưng là gì ?</a:t>
            </a:r>
          </a:p>
          <a:p>
            <a:pPr>
              <a:spcBef>
                <a:spcPts val="600"/>
              </a:spcBef>
              <a:spcAft>
                <a:spcPts val="600"/>
              </a:spcAft>
            </a:pPr>
            <a:r>
              <a:rPr lang="en-US" sz="2800"/>
              <a:t>A. </a:t>
            </a:r>
            <a:r>
              <a:rPr lang="en-US" sz="2800" i="1"/>
              <a:t>Đuổi ngay Tô Định dẹp yên biên thành</a:t>
            </a:r>
            <a:r>
              <a:rPr lang="en-US" sz="2800"/>
              <a:t>.</a:t>
            </a:r>
          </a:p>
          <a:p>
            <a:pPr>
              <a:spcBef>
                <a:spcPts val="600"/>
              </a:spcBef>
              <a:spcAft>
                <a:spcPts val="600"/>
              </a:spcAft>
            </a:pPr>
            <a:r>
              <a:rPr lang="en-US" sz="2800"/>
              <a:t>B. </a:t>
            </a:r>
            <a:r>
              <a:rPr lang="en-US" sz="2800" i="1"/>
              <a:t>Đô kì đóng cõi Mê Linh</a:t>
            </a:r>
            <a:endParaRPr lang="en-US" sz="2800"/>
          </a:p>
          <a:p>
            <a:pPr>
              <a:spcBef>
                <a:spcPts val="600"/>
              </a:spcBef>
              <a:spcAft>
                <a:spcPts val="600"/>
              </a:spcAft>
            </a:pPr>
            <a:r>
              <a:rPr lang="en-US" sz="2800"/>
              <a:t>C. </a:t>
            </a:r>
            <a:r>
              <a:rPr lang="en-US" sz="2800" i="1"/>
              <a:t>Lĩnh Nam riêng một triều đình nước ta</a:t>
            </a:r>
            <a:r>
              <a:rPr lang="en-US" sz="2800"/>
              <a:t>.</a:t>
            </a:r>
          </a:p>
          <a:p>
            <a:pPr>
              <a:spcBef>
                <a:spcPts val="600"/>
              </a:spcBef>
              <a:spcAft>
                <a:spcPts val="600"/>
              </a:spcAft>
            </a:pPr>
            <a:r>
              <a:rPr lang="en-US" sz="2800"/>
              <a:t>D. Cả 3 ý thơ </a:t>
            </a:r>
            <a:r>
              <a:rPr lang="en-US" sz="2800"/>
              <a:t>trên</a:t>
            </a:r>
            <a:r>
              <a:rPr lang="en-US" sz="2800" smtClean="0"/>
              <a:t>.</a:t>
            </a:r>
            <a:endParaRPr lang="en-US" sz="2800"/>
          </a:p>
        </p:txBody>
      </p:sp>
      <p:sp>
        <p:nvSpPr>
          <p:cNvPr id="3" name="Oval 2"/>
          <p:cNvSpPr/>
          <p:nvPr/>
        </p:nvSpPr>
        <p:spPr>
          <a:xfrm>
            <a:off x="1092275" y="860084"/>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A</a:t>
            </a:r>
          </a:p>
        </p:txBody>
      </p:sp>
      <p:sp>
        <p:nvSpPr>
          <p:cNvPr id="4" name="Oval 3"/>
          <p:cNvSpPr/>
          <p:nvPr/>
        </p:nvSpPr>
        <p:spPr>
          <a:xfrm>
            <a:off x="1092275" y="6025355"/>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solidFill>
                  <a:prstClr val="white"/>
                </a:solidFill>
              </a:rPr>
              <a:t>D</a:t>
            </a:r>
            <a:endParaRPr lang="en-US" sz="2600" b="1">
              <a:solidFill>
                <a:prstClr val="white"/>
              </a:solidFill>
            </a:endParaRPr>
          </a:p>
        </p:txBody>
      </p:sp>
    </p:spTree>
    <p:extLst>
      <p:ext uri="{BB962C8B-B14F-4D97-AF65-F5344CB8AC3E}">
        <p14:creationId xmlns:p14="http://schemas.microsoft.com/office/powerpoint/2010/main" val="253153433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12" dur="500"/>
                                        <p:tgtEl>
                                          <p:spTgt spid="2">
                                            <p:txEl>
                                              <p:pRg st="6" end="6"/>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15" dur="500"/>
                                        <p:tgtEl>
                                          <p:spTgt spid="2">
                                            <p:txEl>
                                              <p:pRg st="7" end="7"/>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randombar(horizontal)">
                                      <p:cBhvr>
                                        <p:cTn id="18" dur="500"/>
                                        <p:tgtEl>
                                          <p:spTgt spid="2">
                                            <p:txEl>
                                              <p:pRg st="8" end="8"/>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randombar(horizontal)">
                                      <p:cBhvr>
                                        <p:cTn id="21" dur="500"/>
                                        <p:tgtEl>
                                          <p:spTgt spid="2">
                                            <p:txEl>
                                              <p:pRg st="9" end="9"/>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24" dur="500"/>
                                        <p:tgtEl>
                                          <p:spTgt spid="2">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GOOD BYE !</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30107163"/>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677" y="-135615"/>
            <a:ext cx="8235554" cy="2852577"/>
          </a:xfrm>
          <a:prstGeom prst="rect">
            <a:avLst/>
          </a:prstGeom>
        </p:spPr>
      </p:pic>
      <p:sp>
        <p:nvSpPr>
          <p:cNvPr id="15" name="TextBox 14"/>
          <p:cNvSpPr txBox="1"/>
          <p:nvPr/>
        </p:nvSpPr>
        <p:spPr>
          <a:xfrm>
            <a:off x="3180632" y="518722"/>
            <a:ext cx="5280933" cy="1200329"/>
          </a:xfrm>
          <a:prstGeom prst="rect">
            <a:avLst/>
          </a:prstGeom>
          <a:noFill/>
        </p:spPr>
        <p:txBody>
          <a:bodyPr wrap="none" rtlCol="0">
            <a:spAutoFit/>
          </a:bodyPr>
          <a:lstStyle/>
          <a:p>
            <a:pPr algn="ctr"/>
            <a:r>
              <a:rPr lang="en-US" sz="7200" dirty="0" smtClean="0">
                <a:solidFill>
                  <a:srgbClr val="C00000"/>
                </a:solidFill>
                <a:latin typeface="Times New Roman" pitchFamily="18" charset="0"/>
                <a:cs typeface="Times New Roman" pitchFamily="18" charset="0"/>
              </a:rPr>
              <a:t>KIẾN VỀ TỔ</a:t>
            </a:r>
            <a:endParaRPr lang="en-US" sz="7200" dirty="0">
              <a:solidFill>
                <a:srgbClr val="C00000"/>
              </a:solidFill>
              <a:latin typeface="Times New Roman" pitchFamily="18" charset="0"/>
              <a:cs typeface="Times New Roman" pitchFamily="18" charset="0"/>
            </a:endParaRP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6933" y="2738435"/>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8784" y="518722"/>
            <a:ext cx="609600" cy="609600"/>
          </a:xfrm>
          <a:prstGeom prst="rect">
            <a:avLst/>
          </a:prstGeom>
        </p:spPr>
      </p:pic>
    </p:spTree>
    <p:extLst>
      <p:ext uri="{BB962C8B-B14F-4D97-AF65-F5344CB8AC3E}">
        <p14:creationId xmlns:p14="http://schemas.microsoft.com/office/powerpoint/2010/main" val="32746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8980" y="-1031631"/>
            <a:ext cx="4314825"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2"/>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7"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 y="265567"/>
            <a:ext cx="11220450" cy="6535283"/>
          </a:xfrm>
          <a:prstGeom prst="rect">
            <a:avLst/>
          </a:prstGeom>
        </p:spPr>
      </p:pic>
      <p:sp>
        <p:nvSpPr>
          <p:cNvPr id="16" name="TextBox 15"/>
          <p:cNvSpPr txBox="1"/>
          <p:nvPr/>
        </p:nvSpPr>
        <p:spPr>
          <a:xfrm>
            <a:off x="2216762" y="1305340"/>
            <a:ext cx="7486650" cy="4247317"/>
          </a:xfrm>
          <a:prstGeom prst="rect">
            <a:avLst/>
          </a:prstGeom>
          <a:noFill/>
        </p:spPr>
        <p:txBody>
          <a:bodyPr wrap="square" rtlCol="0">
            <a:spAutoFit/>
          </a:bodyPr>
          <a:lstStyle/>
          <a:p>
            <a:pPr algn="ctr"/>
            <a:r>
              <a:rPr lang="en-US" sz="5200" dirty="0" err="1" smtClean="0">
                <a:solidFill>
                  <a:srgbClr val="009900"/>
                </a:solidFill>
                <a:latin typeface="Arial" panose="020B0604020202020204" pitchFamily="34" charset="0"/>
                <a:cs typeface="Arial" panose="020B0604020202020204" pitchFamily="34" charset="0"/>
              </a:rPr>
              <a:t>Hãy</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giúp</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các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chú</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kiến</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mang</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thức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ăn</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về</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tổ</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trước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khi</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trời</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mưa</a:t>
            </a:r>
            <a:r>
              <a:rPr lang="en-US" sz="5200" dirty="0" smtClean="0">
                <a:solidFill>
                  <a:srgbClr val="009900"/>
                </a:solidFill>
                <a:latin typeface="Arial" panose="020B0604020202020204" pitchFamily="34" charset="0"/>
                <a:cs typeface="Arial" panose="020B0604020202020204" pitchFamily="34" charset="0"/>
              </a:rPr>
              <a:t> </a:t>
            </a:r>
          </a:p>
          <a:p>
            <a:pPr algn="ctr"/>
            <a:r>
              <a:rPr lang="en-US" sz="5200" dirty="0" err="1" smtClean="0">
                <a:solidFill>
                  <a:srgbClr val="009900"/>
                </a:solidFill>
                <a:latin typeface="Arial" panose="020B0604020202020204" pitchFamily="34" charset="0"/>
                <a:cs typeface="Arial" panose="020B0604020202020204" pitchFamily="34" charset="0"/>
              </a:rPr>
              <a:t>bằng</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cách</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trả</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lời</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đúng</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các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câu</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hỏi</a:t>
            </a:r>
            <a:r>
              <a:rPr lang="en-US" sz="5200" dirty="0" smtClean="0">
                <a:solidFill>
                  <a:srgbClr val="009900"/>
                </a:solidFill>
                <a:latin typeface="Arial" panose="020B0604020202020204" pitchFamily="34" charset="0"/>
                <a:cs typeface="Arial" panose="020B0604020202020204" pitchFamily="34" charset="0"/>
              </a:rPr>
              <a:t>.</a:t>
            </a:r>
            <a:endParaRPr lang="en-US" sz="5200"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0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5503" flipH="1">
            <a:off x="7669009" y="5148747"/>
            <a:ext cx="732469" cy="1541229"/>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4711357" y="3650576"/>
            <a:ext cx="857843"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68753" y="5170761"/>
            <a:ext cx="817309"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2907" y="4251795"/>
            <a:ext cx="662490" cy="1393982"/>
          </a:xfrm>
          <a:prstGeom prst="rect">
            <a:avLst/>
          </a:prstGeom>
        </p:spPr>
      </p:pic>
      <p:sp>
        <p:nvSpPr>
          <p:cNvPr id="41" name="Oval 40">
            <a:hlinkClick r:id="rId8" action="ppaction://hlinksldjump"/>
          </p:cNvPr>
          <p:cNvSpPr/>
          <p:nvPr/>
        </p:nvSpPr>
        <p:spPr>
          <a:xfrm>
            <a:off x="374049" y="3816365"/>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1</a:t>
            </a:r>
            <a:endParaRPr lang="en-US" sz="4000" dirty="0">
              <a:solidFill>
                <a:srgbClr val="009900"/>
              </a:solidFill>
            </a:endParaRPr>
          </a:p>
        </p:txBody>
      </p:sp>
      <p:sp>
        <p:nvSpPr>
          <p:cNvPr id="43" name="Oval 42">
            <a:hlinkClick r:id="rId9" action="ppaction://hlinksldjump"/>
          </p:cNvPr>
          <p:cNvSpPr/>
          <p:nvPr/>
        </p:nvSpPr>
        <p:spPr>
          <a:xfrm>
            <a:off x="3323571" y="5223419"/>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2</a:t>
            </a:r>
          </a:p>
        </p:txBody>
      </p:sp>
      <p:sp>
        <p:nvSpPr>
          <p:cNvPr id="44" name="Oval 43">
            <a:hlinkClick r:id="rId10" action="ppaction://hlinksldjump"/>
          </p:cNvPr>
          <p:cNvSpPr/>
          <p:nvPr/>
        </p:nvSpPr>
        <p:spPr>
          <a:xfrm>
            <a:off x="5048987" y="368486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3</a:t>
            </a:r>
            <a:endParaRPr lang="en-US" sz="4000" dirty="0">
              <a:solidFill>
                <a:srgbClr val="009900"/>
              </a:solidFill>
            </a:endParaRPr>
          </a:p>
        </p:txBody>
      </p:sp>
      <p:sp>
        <p:nvSpPr>
          <p:cNvPr id="45" name="Oval 44">
            <a:hlinkClick r:id="rId11" action="ppaction://hlinksldjump"/>
          </p:cNvPr>
          <p:cNvSpPr/>
          <p:nvPr/>
        </p:nvSpPr>
        <p:spPr>
          <a:xfrm>
            <a:off x="8024274" y="501213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4</a:t>
            </a:r>
          </a:p>
        </p:txBody>
      </p:sp>
      <p:sp>
        <p:nvSpPr>
          <p:cNvPr id="2" name="AutoShape 2" descr="HÃ¬nh áº£nh cÃ³ liÃ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8980" y="-1031631"/>
            <a:ext cx="4314825"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2"/>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7"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9806609" y="5295466"/>
            <a:ext cx="1948069" cy="95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imes New Roman" panose="02020603050405020304" pitchFamily="18" charset="0"/>
                <a:cs typeface="Times New Roman" panose="02020603050405020304" pitchFamily="18" charset="0"/>
                <a:hlinkClick r:id="rId14" action="ppaction://hlinksldjump"/>
              </a:rPr>
              <a:t>HÌNH THÀNH KIẾN THỨC</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1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3"/>
                                        </p:tgtEl>
                                        <p:attrNameLst>
                                          <p:attrName>r</p:attrName>
                                        </p:attrNameLst>
                                      </p:cBhvr>
                                    </p:animRot>
                                    <p:animRot by="-240000">
                                      <p:cBhvr>
                                        <p:cTn id="13" dur="600" fill="hold">
                                          <p:stCondLst>
                                            <p:cond delay="600"/>
                                          </p:stCondLst>
                                        </p:cTn>
                                        <p:tgtEl>
                                          <p:spTgt spid="33"/>
                                        </p:tgtEl>
                                        <p:attrNameLst>
                                          <p:attrName>r</p:attrName>
                                        </p:attrNameLst>
                                      </p:cBhvr>
                                    </p:animRot>
                                    <p:animRot by="240000">
                                      <p:cBhvr>
                                        <p:cTn id="14" dur="600" fill="hold">
                                          <p:stCondLst>
                                            <p:cond delay="1200"/>
                                          </p:stCondLst>
                                        </p:cTn>
                                        <p:tgtEl>
                                          <p:spTgt spid="33"/>
                                        </p:tgtEl>
                                        <p:attrNameLst>
                                          <p:attrName>r</p:attrName>
                                        </p:attrNameLst>
                                      </p:cBhvr>
                                    </p:animRot>
                                    <p:animRot by="-240000">
                                      <p:cBhvr>
                                        <p:cTn id="15" dur="600" fill="hold">
                                          <p:stCondLst>
                                            <p:cond delay="1800"/>
                                          </p:stCondLst>
                                        </p:cTn>
                                        <p:tgtEl>
                                          <p:spTgt spid="33"/>
                                        </p:tgtEl>
                                        <p:attrNameLst>
                                          <p:attrName>r</p:attrName>
                                        </p:attrNameLst>
                                      </p:cBhvr>
                                    </p:animRot>
                                    <p:animRot by="120000">
                                      <p:cBhvr>
                                        <p:cTn id="16" dur="600" fill="hold">
                                          <p:stCondLst>
                                            <p:cond delay="24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4"/>
                                        </p:tgtEl>
                                        <p:attrNameLst>
                                          <p:attrName>r</p:attrName>
                                        </p:attrNameLst>
                                      </p:cBhvr>
                                    </p:animRot>
                                    <p:animRot by="-240000">
                                      <p:cBhvr>
                                        <p:cTn id="19" dur="600" fill="hold">
                                          <p:stCondLst>
                                            <p:cond delay="600"/>
                                          </p:stCondLst>
                                        </p:cTn>
                                        <p:tgtEl>
                                          <p:spTgt spid="34"/>
                                        </p:tgtEl>
                                        <p:attrNameLst>
                                          <p:attrName>r</p:attrName>
                                        </p:attrNameLst>
                                      </p:cBhvr>
                                    </p:animRot>
                                    <p:animRot by="240000">
                                      <p:cBhvr>
                                        <p:cTn id="20" dur="600" fill="hold">
                                          <p:stCondLst>
                                            <p:cond delay="1200"/>
                                          </p:stCondLst>
                                        </p:cTn>
                                        <p:tgtEl>
                                          <p:spTgt spid="34"/>
                                        </p:tgtEl>
                                        <p:attrNameLst>
                                          <p:attrName>r</p:attrName>
                                        </p:attrNameLst>
                                      </p:cBhvr>
                                    </p:animRot>
                                    <p:animRot by="-240000">
                                      <p:cBhvr>
                                        <p:cTn id="21" dur="600" fill="hold">
                                          <p:stCondLst>
                                            <p:cond delay="1800"/>
                                          </p:stCondLst>
                                        </p:cTn>
                                        <p:tgtEl>
                                          <p:spTgt spid="34"/>
                                        </p:tgtEl>
                                        <p:attrNameLst>
                                          <p:attrName>r</p:attrName>
                                        </p:attrNameLst>
                                      </p:cBhvr>
                                    </p:animRot>
                                    <p:animRot by="120000">
                                      <p:cBhvr>
                                        <p:cTn id="22" dur="600" fill="hold">
                                          <p:stCondLst>
                                            <p:cond delay="24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2"/>
                                        </p:tgtEl>
                                        <p:attrNameLst>
                                          <p:attrName>r</p:attrName>
                                        </p:attrNameLst>
                                      </p:cBhvr>
                                    </p:animRot>
                                    <p:animRot by="-240000">
                                      <p:cBhvr>
                                        <p:cTn id="25" dur="600" fill="hold">
                                          <p:stCondLst>
                                            <p:cond delay="600"/>
                                          </p:stCondLst>
                                        </p:cTn>
                                        <p:tgtEl>
                                          <p:spTgt spid="32"/>
                                        </p:tgtEl>
                                        <p:attrNameLst>
                                          <p:attrName>r</p:attrName>
                                        </p:attrNameLst>
                                      </p:cBhvr>
                                    </p:animRot>
                                    <p:animRot by="240000">
                                      <p:cBhvr>
                                        <p:cTn id="26" dur="600" fill="hold">
                                          <p:stCondLst>
                                            <p:cond delay="1200"/>
                                          </p:stCondLst>
                                        </p:cTn>
                                        <p:tgtEl>
                                          <p:spTgt spid="32"/>
                                        </p:tgtEl>
                                        <p:attrNameLst>
                                          <p:attrName>r</p:attrName>
                                        </p:attrNameLst>
                                      </p:cBhvr>
                                    </p:animRot>
                                    <p:animRot by="-240000">
                                      <p:cBhvr>
                                        <p:cTn id="27" dur="600" fill="hold">
                                          <p:stCondLst>
                                            <p:cond delay="1800"/>
                                          </p:stCondLst>
                                        </p:cTn>
                                        <p:tgtEl>
                                          <p:spTgt spid="32"/>
                                        </p:tgtEl>
                                        <p:attrNameLst>
                                          <p:attrName>r</p:attrName>
                                        </p:attrNameLst>
                                      </p:cBhvr>
                                    </p:animRot>
                                    <p:animRot by="120000">
                                      <p:cBhvr>
                                        <p:cTn id="28" dur="600" fill="hold">
                                          <p:stCondLst>
                                            <p:cond delay="24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42"/>
                                        </p:tgtEl>
                                        <p:attrNameLst>
                                          <p:attrName>r</p:attrName>
                                        </p:attrNameLst>
                                      </p:cBhvr>
                                    </p:animRot>
                                    <p:animRot by="-240000">
                                      <p:cBhvr>
                                        <p:cTn id="31" dur="4000" fill="hold">
                                          <p:stCondLst>
                                            <p:cond delay="4000"/>
                                          </p:stCondLst>
                                        </p:cTn>
                                        <p:tgtEl>
                                          <p:spTgt spid="42"/>
                                        </p:tgtEl>
                                        <p:attrNameLst>
                                          <p:attrName>r</p:attrName>
                                        </p:attrNameLst>
                                      </p:cBhvr>
                                    </p:animRot>
                                    <p:animRot by="240000">
                                      <p:cBhvr>
                                        <p:cTn id="32" dur="4000" fill="hold">
                                          <p:stCondLst>
                                            <p:cond delay="8000"/>
                                          </p:stCondLst>
                                        </p:cTn>
                                        <p:tgtEl>
                                          <p:spTgt spid="42"/>
                                        </p:tgtEl>
                                        <p:attrNameLst>
                                          <p:attrName>r</p:attrName>
                                        </p:attrNameLst>
                                      </p:cBhvr>
                                    </p:animRot>
                                    <p:animRot by="-240000">
                                      <p:cBhvr>
                                        <p:cTn id="33" dur="4000" fill="hold">
                                          <p:stCondLst>
                                            <p:cond delay="12000"/>
                                          </p:stCondLst>
                                        </p:cTn>
                                        <p:tgtEl>
                                          <p:spTgt spid="42"/>
                                        </p:tgtEl>
                                        <p:attrNameLst>
                                          <p:attrName>r</p:attrName>
                                        </p:attrNameLst>
                                      </p:cBhvr>
                                    </p:animRot>
                                    <p:animRot by="120000">
                                      <p:cBhvr>
                                        <p:cTn id="34" dur="4000" fill="hold">
                                          <p:stCondLst>
                                            <p:cond delay="16000"/>
                                          </p:stCondLst>
                                        </p:cTn>
                                        <p:tgtEl>
                                          <p:spTgt spid="4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1030"/>
                                        </p:tgtEl>
                                        <p:attrNameLst>
                                          <p:attrName>r</p:attrName>
                                        </p:attrNameLst>
                                      </p:cBhvr>
                                    </p:animRot>
                                    <p:animRot by="-240000">
                                      <p:cBhvr>
                                        <p:cTn id="37" dur="4000" fill="hold">
                                          <p:stCondLst>
                                            <p:cond delay="4000"/>
                                          </p:stCondLst>
                                        </p:cTn>
                                        <p:tgtEl>
                                          <p:spTgt spid="1030"/>
                                        </p:tgtEl>
                                        <p:attrNameLst>
                                          <p:attrName>r</p:attrName>
                                        </p:attrNameLst>
                                      </p:cBhvr>
                                    </p:animRot>
                                    <p:animRot by="240000">
                                      <p:cBhvr>
                                        <p:cTn id="38" dur="4000" fill="hold">
                                          <p:stCondLst>
                                            <p:cond delay="8000"/>
                                          </p:stCondLst>
                                        </p:cTn>
                                        <p:tgtEl>
                                          <p:spTgt spid="1030"/>
                                        </p:tgtEl>
                                        <p:attrNameLst>
                                          <p:attrName>r</p:attrName>
                                        </p:attrNameLst>
                                      </p:cBhvr>
                                    </p:animRot>
                                    <p:animRot by="-240000">
                                      <p:cBhvr>
                                        <p:cTn id="39" dur="4000" fill="hold">
                                          <p:stCondLst>
                                            <p:cond delay="12000"/>
                                          </p:stCondLst>
                                        </p:cTn>
                                        <p:tgtEl>
                                          <p:spTgt spid="1030"/>
                                        </p:tgtEl>
                                        <p:attrNameLst>
                                          <p:attrName>r</p:attrName>
                                        </p:attrNameLst>
                                      </p:cBhvr>
                                    </p:animRot>
                                    <p:animRot by="120000">
                                      <p:cBhvr>
                                        <p:cTn id="40" dur="4000" fill="hold">
                                          <p:stCondLst>
                                            <p:cond delay="16000"/>
                                          </p:stCondLst>
                                        </p:cTn>
                                        <p:tgtEl>
                                          <p:spTgt spid="103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0" fill="hold">
                                          <p:stCondLst>
                                            <p:cond delay="0"/>
                                          </p:stCondLst>
                                        </p:cTn>
                                        <p:tgtEl>
                                          <p:spTgt spid="35"/>
                                        </p:tgtEl>
                                        <p:attrNameLst>
                                          <p:attrName>r</p:attrName>
                                        </p:attrNameLst>
                                      </p:cBhvr>
                                    </p:animRot>
                                    <p:animRot by="-240000">
                                      <p:cBhvr>
                                        <p:cTn id="43" dur="4000" fill="hold">
                                          <p:stCondLst>
                                            <p:cond delay="4000"/>
                                          </p:stCondLst>
                                        </p:cTn>
                                        <p:tgtEl>
                                          <p:spTgt spid="35"/>
                                        </p:tgtEl>
                                        <p:attrNameLst>
                                          <p:attrName>r</p:attrName>
                                        </p:attrNameLst>
                                      </p:cBhvr>
                                    </p:animRot>
                                    <p:animRot by="240000">
                                      <p:cBhvr>
                                        <p:cTn id="44" dur="4000" fill="hold">
                                          <p:stCondLst>
                                            <p:cond delay="8000"/>
                                          </p:stCondLst>
                                        </p:cTn>
                                        <p:tgtEl>
                                          <p:spTgt spid="35"/>
                                        </p:tgtEl>
                                        <p:attrNameLst>
                                          <p:attrName>r</p:attrName>
                                        </p:attrNameLst>
                                      </p:cBhvr>
                                    </p:animRot>
                                    <p:animRot by="-240000">
                                      <p:cBhvr>
                                        <p:cTn id="45" dur="4000" fill="hold">
                                          <p:stCondLst>
                                            <p:cond delay="12000"/>
                                          </p:stCondLst>
                                        </p:cTn>
                                        <p:tgtEl>
                                          <p:spTgt spid="35"/>
                                        </p:tgtEl>
                                        <p:attrNameLst>
                                          <p:attrName>r</p:attrName>
                                        </p:attrNameLst>
                                      </p:cBhvr>
                                    </p:animRot>
                                    <p:animRot by="120000">
                                      <p:cBhvr>
                                        <p:cTn id="46"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4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3.75E-6 2.22222E-6 L 0.44271 0.05301 " pathEditMode="relative" rAng="0" ptsTypes="AA">
                                      <p:cBhvr>
                                        <p:cTn id="71" dur="3000" fill="hold"/>
                                        <p:tgtEl>
                                          <p:spTgt spid="34"/>
                                        </p:tgtEl>
                                        <p:attrNameLst>
                                          <p:attrName>ppt_x</p:attrName>
                                          <p:attrName>ppt_y</p:attrName>
                                        </p:attrNameLst>
                                      </p:cBhvr>
                                      <p:rCtr x="22135" y="2639"/>
                                    </p:animMotion>
                                  </p:childTnLst>
                                </p:cTn>
                              </p:par>
                            </p:childTnLst>
                          </p:cTn>
                        </p:par>
                        <p:par>
                          <p:cTn id="72" fill="hold">
                            <p:stCondLst>
                              <p:cond delay="3000"/>
                            </p:stCondLst>
                            <p:childTnLst>
                              <p:par>
                                <p:cTn id="73" presetID="37" presetClass="exit" presetSubtype="0" fill="hold" nodeType="afterEffect">
                                  <p:stCondLst>
                                    <p:cond delay="0"/>
                                  </p:stCondLst>
                                  <p:childTnLst>
                                    <p:animEffect transition="out" filter="fade">
                                      <p:cBhvr>
                                        <p:cTn id="74" dur="1000"/>
                                        <p:tgtEl>
                                          <p:spTgt spid="34"/>
                                        </p:tgtEl>
                                      </p:cBhvr>
                                    </p:animEffect>
                                    <p:anim calcmode="lin" valueType="num">
                                      <p:cBhvr>
                                        <p:cTn id="75" dur="1000"/>
                                        <p:tgtEl>
                                          <p:spTgt spid="34"/>
                                        </p:tgtEl>
                                        <p:attrNameLst>
                                          <p:attrName>ppt_x</p:attrName>
                                        </p:attrNameLst>
                                      </p:cBhvr>
                                      <p:tavLst>
                                        <p:tav tm="0">
                                          <p:val>
                                            <p:strVal val="ppt_x"/>
                                          </p:val>
                                        </p:tav>
                                        <p:tav tm="100000">
                                          <p:val>
                                            <p:strVal val="ppt_x"/>
                                          </p:val>
                                        </p:tav>
                                      </p:tavLst>
                                    </p:anim>
                                    <p:anim calcmode="lin" valueType="num">
                                      <p:cBhvr>
                                        <p:cTn id="76" dur="100" decel="100000"/>
                                        <p:tgtEl>
                                          <p:spTgt spid="34"/>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34"/>
                                        </p:tgtEl>
                                        <p:attrNameLst>
                                          <p:attrName>ppt_y</p:attrName>
                                        </p:attrNameLst>
                                      </p:cBhvr>
                                      <p:tavLst>
                                        <p:tav tm="0">
                                          <p:val>
                                            <p:strVal val="ppt_y"/>
                                          </p:val>
                                        </p:tav>
                                        <p:tav tm="100000">
                                          <p:val>
                                            <p:strVal val="ppt_y+1"/>
                                          </p:val>
                                        </p:tav>
                                      </p:tavLst>
                                    </p:anim>
                                    <p:set>
                                      <p:cBhvr>
                                        <p:cTn id="7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6.25E-7 -9.80574E-7 L 0.20469 -0.10869 " pathEditMode="relative" rAng="0" ptsTypes="AA">
                                      <p:cBhvr>
                                        <p:cTn id="83" dur="3000" fill="hold"/>
                                        <p:tgtEl>
                                          <p:spTgt spid="33"/>
                                        </p:tgtEl>
                                        <p:attrNameLst>
                                          <p:attrName>ppt_x</p:attrName>
                                          <p:attrName>ppt_y</p:attrName>
                                        </p:attrNameLst>
                                      </p:cBhvr>
                                      <p:rCtr x="10234" y="-5435"/>
                                    </p:animMotion>
                                  </p:childTnLst>
                                </p:cTn>
                              </p:par>
                            </p:childTnLst>
                          </p:cTn>
                        </p:par>
                        <p:par>
                          <p:cTn id="84" fill="hold">
                            <p:stCondLst>
                              <p:cond delay="3000"/>
                            </p:stCondLst>
                            <p:childTnLst>
                              <p:par>
                                <p:cTn id="85" presetID="37" presetClass="exit" presetSubtype="0" fill="hold" nodeType="afterEffect">
                                  <p:stCondLst>
                                    <p:cond delay="0"/>
                                  </p:stCondLst>
                                  <p:childTnLst>
                                    <p:animEffect transition="out" filter="fade">
                                      <p:cBhvr>
                                        <p:cTn id="86" dur="1000"/>
                                        <p:tgtEl>
                                          <p:spTgt spid="33"/>
                                        </p:tgtEl>
                                      </p:cBhvr>
                                    </p:animEffect>
                                    <p:anim calcmode="lin" valueType="num">
                                      <p:cBhvr>
                                        <p:cTn id="87" dur="1000"/>
                                        <p:tgtEl>
                                          <p:spTgt spid="33"/>
                                        </p:tgtEl>
                                        <p:attrNameLst>
                                          <p:attrName>ppt_x</p:attrName>
                                        </p:attrNameLst>
                                      </p:cBhvr>
                                      <p:tavLst>
                                        <p:tav tm="0">
                                          <p:val>
                                            <p:strVal val="ppt_x"/>
                                          </p:val>
                                        </p:tav>
                                        <p:tav tm="100000">
                                          <p:val>
                                            <p:strVal val="ppt_x"/>
                                          </p:val>
                                        </p:tav>
                                      </p:tavLst>
                                    </p:anim>
                                    <p:anim calcmode="lin" valueType="num">
                                      <p:cBhvr>
                                        <p:cTn id="88" dur="100" decel="100000"/>
                                        <p:tgtEl>
                                          <p:spTgt spid="33"/>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33"/>
                                        </p:tgtEl>
                                        <p:attrNameLst>
                                          <p:attrName>ppt_y</p:attrName>
                                        </p:attrNameLst>
                                      </p:cBhvr>
                                      <p:tavLst>
                                        <p:tav tm="0">
                                          <p:val>
                                            <p:strVal val="ppt_y"/>
                                          </p:val>
                                        </p:tav>
                                        <p:tav tm="100000">
                                          <p:val>
                                            <p:strVal val="ppt_y+1"/>
                                          </p:val>
                                        </p:tav>
                                      </p:tavLst>
                                    </p:anim>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4.58333E-6 1.86864E-6 L 0.07605 0.09621 " pathEditMode="relative" rAng="0" ptsTypes="AA">
                                      <p:cBhvr>
                                        <p:cTn id="95" dur="3000" fill="hold"/>
                                        <p:tgtEl>
                                          <p:spTgt spid="32"/>
                                        </p:tgtEl>
                                        <p:attrNameLst>
                                          <p:attrName>ppt_x</p:attrName>
                                          <p:attrName>ppt_y</p:attrName>
                                        </p:attrNameLst>
                                      </p:cBhvr>
                                      <p:rCtr x="3802" y="4810"/>
                                    </p:animMotion>
                                  </p:childTnLst>
                                </p:cTn>
                              </p:par>
                            </p:childTnLst>
                          </p:cTn>
                        </p:par>
                        <p:par>
                          <p:cTn id="96" fill="hold">
                            <p:stCondLst>
                              <p:cond delay="3000"/>
                            </p:stCondLst>
                            <p:childTnLst>
                              <p:par>
                                <p:cTn id="97" presetID="37" presetClass="exit" presetSubtype="0" fill="hold" nodeType="afterEffect">
                                  <p:stCondLst>
                                    <p:cond delay="0"/>
                                  </p:stCondLst>
                                  <p:childTnLst>
                                    <p:animEffect transition="out" filter="fade">
                                      <p:cBhvr>
                                        <p:cTn id="98" dur="1000"/>
                                        <p:tgtEl>
                                          <p:spTgt spid="32"/>
                                        </p:tgtEl>
                                      </p:cBhvr>
                                    </p:animEffect>
                                    <p:anim calcmode="lin" valueType="num">
                                      <p:cBhvr>
                                        <p:cTn id="99" dur="1000"/>
                                        <p:tgtEl>
                                          <p:spTgt spid="32"/>
                                        </p:tgtEl>
                                        <p:attrNameLst>
                                          <p:attrName>ppt_x</p:attrName>
                                        </p:attrNameLst>
                                      </p:cBhvr>
                                      <p:tavLst>
                                        <p:tav tm="0">
                                          <p:val>
                                            <p:strVal val="ppt_x"/>
                                          </p:val>
                                        </p:tav>
                                        <p:tav tm="100000">
                                          <p:val>
                                            <p:strVal val="ppt_x"/>
                                          </p:val>
                                        </p:tav>
                                      </p:tavLst>
                                    </p:anim>
                                    <p:anim calcmode="lin" valueType="num">
                                      <p:cBhvr>
                                        <p:cTn id="100" dur="100" decel="100000"/>
                                        <p:tgtEl>
                                          <p:spTgt spid="3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32"/>
                                        </p:tgtEl>
                                        <p:attrNameLst>
                                          <p:attrName>ppt_y</p:attrName>
                                        </p:attrNameLst>
                                      </p:cBhvr>
                                      <p:tavLst>
                                        <p:tav tm="0">
                                          <p:val>
                                            <p:strVal val="ppt_y"/>
                                          </p:val>
                                        </p:tav>
                                        <p:tav tm="100000">
                                          <p:val>
                                            <p:strVal val="ppt_y+1"/>
                                          </p:val>
                                        </p:tav>
                                      </p:tavLst>
                                    </p:anim>
                                    <p:set>
                                      <p:cBhvr>
                                        <p:cTn id="102"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3" restart="whenNotActive" fill="hold" evtFilter="cancelBubble" nodeType="interactiveSeq">
                <p:stCondLst>
                  <p:cond evt="onClick" delay="0">
                    <p:tgtEl>
                      <p:spTgt spid="30"/>
                    </p:tgtEl>
                  </p:cond>
                </p:stCondLst>
                <p:endSync evt="end" delay="0">
                  <p:rtn val="all"/>
                </p:endSync>
                <p:childTnLst>
                  <p:par>
                    <p:cTn id="104" fill="hold">
                      <p:stCondLst>
                        <p:cond delay="0"/>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4.16667E-7 -1.53562E-6 L -0.175 -0.11887 " pathEditMode="relative" rAng="0" ptsTypes="AA">
                                      <p:cBhvr>
                                        <p:cTn id="107" dur="3000" fill="hold"/>
                                        <p:tgtEl>
                                          <p:spTgt spid="30"/>
                                        </p:tgtEl>
                                        <p:attrNameLst>
                                          <p:attrName>ppt_x</p:attrName>
                                          <p:attrName>ppt_y</p:attrName>
                                        </p:attrNameLst>
                                      </p:cBhvr>
                                      <p:rCtr x="-8750" y="-5944"/>
                                    </p:animMotion>
                                  </p:childTnLst>
                                </p:cTn>
                              </p:par>
                            </p:childTnLst>
                          </p:cTn>
                        </p:par>
                        <p:par>
                          <p:cTn id="108" fill="hold">
                            <p:stCondLst>
                              <p:cond delay="3000"/>
                            </p:stCondLst>
                            <p:childTnLst>
                              <p:par>
                                <p:cTn id="109" presetID="37" presetClass="exit" presetSubtype="0" fill="hold" nodeType="after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 decel="100000"/>
                                        <p:tgtEl>
                                          <p:spTgt spid="30"/>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30"/>
                                        </p:tgtEl>
                                        <p:attrNameLst>
                                          <p:attrName>ppt_y</p:attrName>
                                        </p:attrNameLst>
                                      </p:cBhvr>
                                      <p:tavLst>
                                        <p:tav tm="0">
                                          <p:val>
                                            <p:strVal val="ppt_y"/>
                                          </p:val>
                                        </p:tav>
                                        <p:tav tm="100000">
                                          <p:val>
                                            <p:strVal val="ppt_y+1"/>
                                          </p:val>
                                        </p:tav>
                                      </p:tavLst>
                                    </p:anim>
                                    <p:set>
                                      <p:cBhvr>
                                        <p:cTn id="11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1"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19" y="3943351"/>
            <a:ext cx="10156870" cy="3067050"/>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219886" y="835948"/>
            <a:ext cx="3876113" cy="2062103"/>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Câu 1 </a:t>
            </a:r>
            <a:r>
              <a:rPr lang="en-US" sz="3200" b="1" smtClean="0">
                <a:solidFill>
                  <a:srgbClr val="FF0000"/>
                </a:solidFill>
                <a:latin typeface="Times New Roman" panose="02020603050405020304" pitchFamily="18" charset="0"/>
                <a:cs typeface="Times New Roman" panose="02020603050405020304" pitchFamily="18" charset="0"/>
              </a:rPr>
              <a:t>: </a:t>
            </a:r>
            <a:r>
              <a:rPr lang="en-US" sz="3200" b="1" smtClean="0">
                <a:solidFill>
                  <a:srgbClr val="0000FF"/>
                </a:solidFill>
                <a:latin typeface="Times New Roman" panose="02020603050405020304" pitchFamily="18" charset="0"/>
                <a:cs typeface="Times New Roman" panose="02020603050405020304" pitchFamily="18" charset="0"/>
              </a:rPr>
              <a:t>Hình ảnh in trên bìa SGK Ngữ văn tập 2 khiến em liên tưởng đến ai?</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105526" y="4482076"/>
            <a:ext cx="4239205" cy="1569660"/>
          </a:xfrm>
          <a:prstGeom prst="rect">
            <a:avLst/>
          </a:prstGeom>
          <a:noFill/>
        </p:spPr>
        <p:txBody>
          <a:bodyPr wrap="square" rtlCol="0">
            <a:spAutoFit/>
          </a:bodyPr>
          <a:lstStyle/>
          <a:p>
            <a:pPr>
              <a:lnSpc>
                <a:spcPct val="150000"/>
              </a:lnSpc>
              <a:spcBef>
                <a:spcPts val="600"/>
              </a:spcBef>
              <a:spcAft>
                <a:spcPts val="600"/>
              </a:spcAft>
            </a:pPr>
            <a:r>
              <a:rPr lang="en-US" sz="3200" b="1" smtClean="0">
                <a:solidFill>
                  <a:srgbClr val="FF0000"/>
                </a:solidFill>
                <a:latin typeface="Times New Roman" panose="02020603050405020304" pitchFamily="18" charset="0"/>
                <a:cs typeface="Times New Roman" panose="02020603050405020304" pitchFamily="18" charset="0"/>
              </a:rPr>
              <a:t>Đáp án </a:t>
            </a:r>
            <a:r>
              <a:rPr lang="en-US" sz="3200" b="1" smtClean="0">
                <a:solidFill>
                  <a:srgbClr val="0000FF"/>
                </a:solidFill>
                <a:latin typeface="Times New Roman" panose="02020603050405020304" pitchFamily="18" charset="0"/>
                <a:cs typeface="Times New Roman" panose="02020603050405020304" pitchFamily="18" charset="0"/>
              </a:rPr>
              <a:t>: Hoài Văn Hầu – Trần Quốc Toản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2" name="Oval 11"/>
          <p:cNvSpPr/>
          <p:nvPr/>
        </p:nvSpPr>
        <p:spPr>
          <a:xfrm>
            <a:off x="70631" y="68037"/>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1</a:t>
            </a:r>
            <a:endParaRPr lang="en-US" sz="4000" dirty="0">
              <a:solidFill>
                <a:srgbClr val="00990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2302" y="426778"/>
            <a:ext cx="3229883" cy="322988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2293" y="4676112"/>
            <a:ext cx="2962275" cy="1543050"/>
          </a:xfrm>
          <a:prstGeom prst="rect">
            <a:avLst/>
          </a:prstGeom>
        </p:spPr>
      </p:pic>
      <p:sp>
        <p:nvSpPr>
          <p:cNvPr id="5" name="Right Arrow 4">
            <a:hlinkClick r:id="rId9"/>
          </p:cNvPr>
          <p:cNvSpPr/>
          <p:nvPr/>
        </p:nvSpPr>
        <p:spPr>
          <a:xfrm>
            <a:off x="2910624" y="6051736"/>
            <a:ext cx="2434107" cy="52936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hlinkClick r:id="rId9"/>
              </a:rPr>
              <a:t>XEM THÊM</a:t>
            </a:r>
            <a:endParaRPr lang="en-US" sz="24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2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p:bldP spid="11" grpId="0"/>
      <p:bldP spid="1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4704521"/>
            <a:ext cx="7345993" cy="2305879"/>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47317" y="521302"/>
            <a:ext cx="3826690" cy="646331"/>
          </a:xfrm>
          <a:prstGeom prst="rect">
            <a:avLst/>
          </a:prstGeom>
          <a:noFill/>
        </p:spPr>
        <p:txBody>
          <a:bodyPr wrap="non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Câu 2 </a:t>
            </a:r>
            <a:r>
              <a:rPr lang="en-US" sz="3600" b="1" smtClean="0">
                <a:solidFill>
                  <a:srgbClr val="0000FF"/>
                </a:solidFill>
                <a:latin typeface="Times New Roman" panose="02020603050405020304" pitchFamily="18" charset="0"/>
                <a:cs typeface="Times New Roman" panose="02020603050405020304" pitchFamily="18" charset="0"/>
              </a:rPr>
              <a:t>: Đây là ai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370442" y="5658589"/>
            <a:ext cx="4031873" cy="646331"/>
          </a:xfrm>
          <a:prstGeom prst="rect">
            <a:avLst/>
          </a:prstGeom>
          <a:noFill/>
        </p:spPr>
        <p:txBody>
          <a:bodyPr wrap="none" rtlCol="0">
            <a:spAutoFit/>
          </a:bodyPr>
          <a:lstStyle/>
          <a:p>
            <a:r>
              <a:rPr lang="en-US" sz="3600" b="1" smtClean="0">
                <a:solidFill>
                  <a:srgbClr val="FF0000"/>
                </a:solidFill>
                <a:latin typeface="Times New Roman" panose="02020603050405020304" pitchFamily="18" charset="0"/>
                <a:cs typeface="Times New Roman" panose="02020603050405020304" pitchFamily="18" charset="0"/>
              </a:rPr>
              <a:t>Đáp án </a:t>
            </a:r>
            <a:r>
              <a:rPr lang="en-US" sz="3600" b="1" smtClean="0">
                <a:solidFill>
                  <a:srgbClr val="0000FF"/>
                </a:solidFill>
                <a:latin typeface="Times New Roman" panose="02020603050405020304" pitchFamily="18" charset="0"/>
                <a:cs typeface="Times New Roman" panose="02020603050405020304" pitchFamily="18" charset="0"/>
              </a:rPr>
              <a:t>: Lang Liêu</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141262" y="14520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2</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6379" y="1190626"/>
            <a:ext cx="7620000" cy="3513896"/>
          </a:xfrm>
          <a:prstGeom prst="rect">
            <a:avLst/>
          </a:prstGeom>
        </p:spPr>
      </p:pic>
    </p:spTree>
    <p:extLst>
      <p:ext uri="{BB962C8B-B14F-4D97-AF65-F5344CB8AC3E}">
        <p14:creationId xmlns:p14="http://schemas.microsoft.com/office/powerpoint/2010/main" val="312424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0"/>
            <a:ext cx="10584493" cy="47442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4599713"/>
            <a:ext cx="7345993" cy="2410688"/>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44641" y="800372"/>
            <a:ext cx="2268333" cy="2246769"/>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Câu 3 </a:t>
            </a:r>
            <a:r>
              <a:rPr lang="en-US" sz="2800" b="1" smtClean="0">
                <a:solidFill>
                  <a:srgbClr val="FF0000"/>
                </a:solidFill>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Hình ảnh này gợi cho em nghĩ đến sự kiện lịch sử nào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813385" y="5204892"/>
            <a:ext cx="5184841" cy="1200329"/>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Đáp án : </a:t>
            </a:r>
            <a:r>
              <a:rPr lang="en-US" sz="2400" b="1" smtClean="0">
                <a:solidFill>
                  <a:srgbClr val="0000FF"/>
                </a:solidFill>
                <a:latin typeface="Times New Roman" panose="02020603050405020304" pitchFamily="18" charset="0"/>
                <a:cs typeface="Times New Roman" panose="02020603050405020304" pitchFamily="18" charset="0"/>
              </a:rPr>
              <a:t>Bãi cọc sông Bạch Đằng.</a:t>
            </a:r>
          </a:p>
          <a:p>
            <a:r>
              <a:rPr lang="en-US" sz="2400" b="1" smtClean="0">
                <a:latin typeface="Times New Roman" panose="02020603050405020304" pitchFamily="18" charset="0"/>
                <a:cs typeface="Times New Roman" panose="02020603050405020304" pitchFamily="18" charset="0"/>
              </a:rPr>
              <a:t>Gắn với : </a:t>
            </a:r>
            <a:r>
              <a:rPr lang="en-US" sz="2400" b="1" smtClean="0">
                <a:solidFill>
                  <a:srgbClr val="0000FF"/>
                </a:solidFill>
                <a:latin typeface="Times New Roman" panose="02020603050405020304" pitchFamily="18" charset="0"/>
                <a:cs typeface="Times New Roman" panose="02020603050405020304" pitchFamily="18" charset="0"/>
              </a:rPr>
              <a:t>Ngô Quyền; Lê Đại Hành; Trần Quốc Tuấn.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70631" y="12160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3</a:t>
            </a:r>
            <a:endParaRPr lang="en-US" sz="4000" dirty="0">
              <a:solidFill>
                <a:srgbClr val="00990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522867"/>
            <a:ext cx="5393635" cy="3505794"/>
          </a:xfrm>
          <a:prstGeom prst="rect">
            <a:avLst/>
          </a:prstGeom>
        </p:spPr>
      </p:pic>
      <p:sp>
        <p:nvSpPr>
          <p:cNvPr id="3" name="Right Arrow 2"/>
          <p:cNvSpPr/>
          <p:nvPr/>
        </p:nvSpPr>
        <p:spPr>
          <a:xfrm>
            <a:off x="6970643" y="6122504"/>
            <a:ext cx="2027583" cy="5598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smtClean="0">
                <a:hlinkClick r:id="rId8"/>
              </a:rPr>
              <a:t>XEM THÊM</a:t>
            </a:r>
            <a:endParaRPr lang="en-US" sz="2400" b="1"/>
          </a:p>
        </p:txBody>
      </p:sp>
    </p:spTree>
    <p:extLst>
      <p:ext uri="{BB962C8B-B14F-4D97-AF65-F5344CB8AC3E}">
        <p14:creationId xmlns:p14="http://schemas.microsoft.com/office/powerpoint/2010/main" val="15418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3943351"/>
            <a:ext cx="7345993" cy="3067050"/>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31418" y="877084"/>
            <a:ext cx="2879027" cy="2246769"/>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Câu 4 </a:t>
            </a:r>
            <a:r>
              <a:rPr lang="en-US" sz="2800" b="1" smtClean="0">
                <a:solidFill>
                  <a:srgbClr val="0000FF"/>
                </a:solidFill>
                <a:latin typeface="Times New Roman" panose="02020603050405020304" pitchFamily="18" charset="0"/>
                <a:cs typeface="Times New Roman" panose="02020603050405020304" pitchFamily="18" charset="0"/>
              </a:rPr>
              <a:t>: Sự tích về hồ Gươm khiến em nghĩ đến nhân vật lịch sử nào ?</a:t>
            </a:r>
            <a:endParaRPr lang="en-US" sz="2800" b="1" smtClean="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803373" y="4712512"/>
            <a:ext cx="4784035" cy="1200329"/>
          </a:xfrm>
          <a:prstGeom prst="rect">
            <a:avLst/>
          </a:prstGeom>
          <a:noFill/>
        </p:spPr>
        <p:txBody>
          <a:bodyPr wrap="squar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Đáp án </a:t>
            </a:r>
            <a:r>
              <a:rPr lang="en-US" sz="3600" b="1" smtClean="0">
                <a:solidFill>
                  <a:srgbClr val="0000FF"/>
                </a:solidFill>
                <a:latin typeface="Times New Roman" panose="02020603050405020304" pitchFamily="18" charset="0"/>
                <a:cs typeface="Times New Roman" panose="02020603050405020304" pitchFamily="18" charset="0"/>
              </a:rPr>
              <a:t>: Lê Lợi – vua Lê Thái Tổ</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141262" y="19728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4</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3648" y="661730"/>
            <a:ext cx="4540526" cy="2918910"/>
          </a:xfrm>
          <a:prstGeom prst="rect">
            <a:avLst/>
          </a:prstGeom>
        </p:spPr>
      </p:pic>
    </p:spTree>
    <p:extLst>
      <p:ext uri="{BB962C8B-B14F-4D97-AF65-F5344CB8AC3E}">
        <p14:creationId xmlns:p14="http://schemas.microsoft.com/office/powerpoint/2010/main" val="24647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702101831"/>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5"/>
</p:tagLst>
</file>

<file path=ppt/tags/tag11.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8"/>
</p:tagLst>
</file>

<file path=ppt/tags/tag7.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377</TotalTime>
  <Words>1567</Words>
  <Application>Microsoft Office PowerPoint</Application>
  <PresentationFormat>Custom</PresentationFormat>
  <Paragraphs>184</Paragraphs>
  <Slides>28</Slides>
  <Notes>12</Notes>
  <HiddenSlides>0</HiddenSlides>
  <MMClips>2</MMClips>
  <ScaleCrop>false</ScaleCrop>
  <HeadingPairs>
    <vt:vector size="4" baseType="variant">
      <vt:variant>
        <vt:lpstr>Theme</vt:lpstr>
      </vt:variant>
      <vt:variant>
        <vt:i4>8</vt:i4>
      </vt:variant>
      <vt:variant>
        <vt:lpstr>Slide Titles</vt:lpstr>
      </vt:variant>
      <vt:variant>
        <vt:i4>28</vt:i4>
      </vt:variant>
    </vt:vector>
  </HeadingPairs>
  <TitlesOfParts>
    <vt:vector size="36" baseType="lpstr">
      <vt:lpstr>Office Theme</vt:lpstr>
      <vt:lpstr>Office 主题</vt:lpstr>
      <vt:lpstr>Office 主题​​</vt:lpstr>
      <vt:lpstr>1_Office 主题</vt:lpstr>
      <vt:lpstr>2_Office 主题</vt:lpstr>
      <vt:lpstr>3_Office 主题</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VONG</cp:lastModifiedBy>
  <cp:revision>68</cp:revision>
  <dcterms:created xsi:type="dcterms:W3CDTF">2018-12-29T08:12:03Z</dcterms:created>
  <dcterms:modified xsi:type="dcterms:W3CDTF">2023-06-10T04:25:30Z</dcterms:modified>
</cp:coreProperties>
</file>