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1" r:id="rId3"/>
    <p:sldId id="282" r:id="rId4"/>
    <p:sldId id="258" r:id="rId5"/>
    <p:sldId id="257" r:id="rId6"/>
    <p:sldId id="263" r:id="rId7"/>
    <p:sldId id="259" r:id="rId8"/>
    <p:sldId id="264" r:id="rId9"/>
    <p:sldId id="268" r:id="rId10"/>
    <p:sldId id="266" r:id="rId11"/>
    <p:sldId id="269" r:id="rId12"/>
    <p:sldId id="273" r:id="rId13"/>
    <p:sldId id="270" r:id="rId14"/>
    <p:sldId id="272" r:id="rId15"/>
    <p:sldId id="276" r:id="rId16"/>
    <p:sldId id="277" r:id="rId17"/>
    <p:sldId id="267"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8" d="100"/>
          <a:sy n="68" d="100"/>
        </p:scale>
        <p:origin x="7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29/8/2024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29/8/2024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29/8/2024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29/8/2024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29/8/2024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63A1C593-65D0-4073-BCC9-577B9352EA97}" type="datetimeFigureOut">
              <a:rPr lang="en-US" smtClean="0"/>
              <a:t>29/8/2024</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mc:Choice>
    <mc:Fallback xmlns="">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6065"/>
            <a:ext cx="9144000" cy="1087120"/>
          </a:xfrm>
        </p:spPr>
        <p:txBody>
          <a:bodyPr/>
          <a:lstStyle/>
          <a:p>
            <a:r>
              <a:rPr lang="en-US" sz="6000" b="1" dirty="0">
                <a:latin typeface="Times New Roman" panose="02020603050405020304" charset="0"/>
                <a:cs typeface="Times New Roman" panose="02020603050405020304" charset="0"/>
              </a:rPr>
              <a:t>KHOA HỌC TỰ NHIÊN 6</a:t>
            </a:r>
          </a:p>
        </p:txBody>
      </p:sp>
      <p:pic>
        <p:nvPicPr>
          <p:cNvPr id="6" name="Picture 5"/>
          <p:cNvPicPr>
            <a:picLocks noChangeAspect="1"/>
          </p:cNvPicPr>
          <p:nvPr/>
        </p:nvPicPr>
        <p:blipFill>
          <a:blip r:embed="rId2"/>
          <a:stretch>
            <a:fillRect/>
          </a:stretch>
        </p:blipFill>
        <p:spPr>
          <a:xfrm>
            <a:off x="917575" y="1353185"/>
            <a:ext cx="10539095" cy="4048809"/>
          </a:xfrm>
          <a:prstGeom prst="rect">
            <a:avLst/>
          </a:prstGeom>
        </p:spPr>
      </p:pic>
      <p:pic>
        <p:nvPicPr>
          <p:cNvPr id="3" name="Picture 2">
            <a:extLst>
              <a:ext uri="{FF2B5EF4-FFF2-40B4-BE49-F238E27FC236}">
                <a16:creationId xmlns:a16="http://schemas.microsoft.com/office/drawing/2014/main" id="{79D9A37F-2B6E-AC73-245A-F6126B21C4E4}"/>
              </a:ext>
            </a:extLst>
          </p:cNvPr>
          <p:cNvPicPr>
            <a:picLocks noChangeAspect="1"/>
          </p:cNvPicPr>
          <p:nvPr/>
        </p:nvPicPr>
        <p:blipFill>
          <a:blip r:embed="rId3"/>
          <a:stretch>
            <a:fillRect/>
          </a:stretch>
        </p:blipFill>
        <p:spPr>
          <a:xfrm>
            <a:off x="1407373" y="5401994"/>
            <a:ext cx="9260627" cy="1438781"/>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Rectangles 8"/>
          <p:cNvSpPr/>
          <p:nvPr/>
        </p:nvSpPr>
        <p:spPr>
          <a:xfrm>
            <a:off x="330835" y="0"/>
            <a:ext cx="11162030" cy="14319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l"/>
            <a:r>
              <a:rPr lang="en-US" sz="3600">
                <a:latin typeface="Times New Roman" panose="02020603050405020304" charset="0"/>
                <a:cs typeface="Times New Roman" panose="02020603050405020304" charset="0"/>
              </a:rPr>
              <a:t>II. VAI TRÒ CỦA KHOA HỌC TỰ NHIÊN TRONG ĐỜI SỐNG CON NGƯỜI</a:t>
            </a:r>
          </a:p>
        </p:txBody>
      </p:sp>
      <p:pic>
        <p:nvPicPr>
          <p:cNvPr id="6" name="Content Placeholder 5"/>
          <p:cNvPicPr>
            <a:picLocks noGrp="1" noChangeAspect="1"/>
          </p:cNvPicPr>
          <p:nvPr>
            <p:ph sz="half" idx="1"/>
          </p:nvPr>
        </p:nvPicPr>
        <p:blipFill>
          <a:blip r:embed="rId3"/>
          <a:stretch>
            <a:fillRect/>
          </a:stretch>
        </p:blipFill>
        <p:spPr>
          <a:xfrm>
            <a:off x="113030" y="1524635"/>
            <a:ext cx="3522980" cy="2545080"/>
          </a:xfrm>
          <a:prstGeom prst="rect">
            <a:avLst/>
          </a:prstGeom>
        </p:spPr>
      </p:pic>
      <p:pic>
        <p:nvPicPr>
          <p:cNvPr id="7" name="Content Placeholder 6"/>
          <p:cNvPicPr>
            <a:picLocks noGrp="1" noChangeAspect="1"/>
          </p:cNvPicPr>
          <p:nvPr>
            <p:ph sz="half" idx="2"/>
          </p:nvPr>
        </p:nvPicPr>
        <p:blipFill>
          <a:blip r:embed="rId4"/>
          <a:stretch>
            <a:fillRect/>
          </a:stretch>
        </p:blipFill>
        <p:spPr>
          <a:xfrm>
            <a:off x="3782695" y="1524635"/>
            <a:ext cx="3590290" cy="2647315"/>
          </a:xfrm>
          <a:prstGeom prst="rect">
            <a:avLst/>
          </a:prstGeom>
        </p:spPr>
      </p:pic>
      <p:pic>
        <p:nvPicPr>
          <p:cNvPr id="10" name="Picture 9"/>
          <p:cNvPicPr>
            <a:picLocks noChangeAspect="1"/>
          </p:cNvPicPr>
          <p:nvPr/>
        </p:nvPicPr>
        <p:blipFill>
          <a:blip r:embed="rId5"/>
          <a:stretch>
            <a:fillRect/>
          </a:stretch>
        </p:blipFill>
        <p:spPr>
          <a:xfrm>
            <a:off x="113030" y="4073525"/>
            <a:ext cx="3522980" cy="2621915"/>
          </a:xfrm>
          <a:prstGeom prst="rect">
            <a:avLst/>
          </a:prstGeom>
        </p:spPr>
      </p:pic>
      <p:pic>
        <p:nvPicPr>
          <p:cNvPr id="11" name="Picture 10"/>
          <p:cNvPicPr>
            <a:picLocks noChangeAspect="1"/>
          </p:cNvPicPr>
          <p:nvPr/>
        </p:nvPicPr>
        <p:blipFill>
          <a:blip r:embed="rId6"/>
          <a:stretch>
            <a:fillRect/>
          </a:stretch>
        </p:blipFill>
        <p:spPr>
          <a:xfrm>
            <a:off x="3743325" y="4264660"/>
            <a:ext cx="3669030" cy="2430780"/>
          </a:xfrm>
          <a:prstGeom prst="rect">
            <a:avLst/>
          </a:prstGeom>
        </p:spPr>
      </p:pic>
      <p:pic>
        <p:nvPicPr>
          <p:cNvPr id="12" name="Picture 11"/>
          <p:cNvPicPr>
            <a:picLocks noChangeAspect="1"/>
          </p:cNvPicPr>
          <p:nvPr/>
        </p:nvPicPr>
        <p:blipFill>
          <a:blip r:embed="rId7"/>
          <a:stretch>
            <a:fillRect/>
          </a:stretch>
        </p:blipFill>
        <p:spPr>
          <a:xfrm>
            <a:off x="7630160" y="1629410"/>
            <a:ext cx="701040" cy="624840"/>
          </a:xfrm>
          <a:prstGeom prst="rect">
            <a:avLst/>
          </a:prstGeom>
        </p:spPr>
      </p:pic>
      <p:sp>
        <p:nvSpPr>
          <p:cNvPr id="13" name="Rounded Rectangle 12"/>
          <p:cNvSpPr/>
          <p:nvPr/>
        </p:nvSpPr>
        <p:spPr>
          <a:xfrm>
            <a:off x="7791450" y="2294890"/>
            <a:ext cx="3952240" cy="18770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latin typeface="Times New Roman" panose="02020603050405020304" charset="0"/>
                <a:cs typeface="Times New Roman" panose="02020603050405020304" charset="0"/>
              </a:rPr>
              <a:t>Hãy cho biết vai trò của khoa học tự nhiên được thể hiện trong các hình 1.7 đến hình 1.10?</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277495" y="274955"/>
            <a:ext cx="4277995" cy="3044190"/>
          </a:xfrm>
          <a:prstGeom prst="rect">
            <a:avLst/>
          </a:prstGeom>
        </p:spPr>
      </p:pic>
      <p:sp>
        <p:nvSpPr>
          <p:cNvPr id="14" name="Content Placeholder 3"/>
          <p:cNvSpPr>
            <a:spLocks noGrp="1"/>
          </p:cNvSpPr>
          <p:nvPr/>
        </p:nvSpPr>
        <p:spPr>
          <a:xfrm>
            <a:off x="6497955" y="667385"/>
            <a:ext cx="5610225" cy="120777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en-US">
                <a:latin typeface="Times New Roman" panose="02020603050405020304" charset="0"/>
                <a:cs typeface="Times New Roman" panose="02020603050405020304" charset="0"/>
              </a:rPr>
              <a:t>Ứng dụng công nghệ vào cuộc sống</a:t>
            </a:r>
          </a:p>
        </p:txBody>
      </p:sp>
      <p:sp>
        <p:nvSpPr>
          <p:cNvPr id="15" name="Right Arrow 14"/>
          <p:cNvSpPr/>
          <p:nvPr/>
        </p:nvSpPr>
        <p:spPr>
          <a:xfrm>
            <a:off x="5123815" y="1135380"/>
            <a:ext cx="1130935" cy="62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Content Placeholder 4"/>
          <p:cNvPicPr>
            <a:picLocks noGrp="1" noChangeAspect="1"/>
          </p:cNvPicPr>
          <p:nvPr>
            <p:ph sz="half" idx="2"/>
          </p:nvPr>
        </p:nvPicPr>
        <p:blipFill>
          <a:blip r:embed="rId3"/>
          <a:stretch>
            <a:fillRect/>
          </a:stretch>
        </p:blipFill>
        <p:spPr>
          <a:xfrm>
            <a:off x="276860" y="3473450"/>
            <a:ext cx="4278630" cy="3272790"/>
          </a:xfrm>
          <a:prstGeom prst="rect">
            <a:avLst/>
          </a:prstGeom>
          <a:noFill/>
          <a:ln w="9525">
            <a:noFill/>
          </a:ln>
        </p:spPr>
      </p:pic>
      <p:sp>
        <p:nvSpPr>
          <p:cNvPr id="24" name="Content Placeholder 3"/>
          <p:cNvSpPr>
            <a:spLocks noGrp="1"/>
          </p:cNvSpPr>
          <p:nvPr/>
        </p:nvSpPr>
        <p:spPr>
          <a:xfrm>
            <a:off x="6823075" y="4772025"/>
            <a:ext cx="4266565" cy="851535"/>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buNone/>
            </a:pPr>
            <a:r>
              <a:rPr lang="en-US">
                <a:latin typeface="Times New Roman" panose="02020603050405020304" charset="0"/>
                <a:cs typeface="Times New Roman" panose="02020603050405020304" charset="0"/>
              </a:rPr>
              <a:t>Sản xuất kinh doanh</a:t>
            </a:r>
          </a:p>
        </p:txBody>
      </p:sp>
      <p:sp>
        <p:nvSpPr>
          <p:cNvPr id="25" name="Right Arrow 24"/>
          <p:cNvSpPr/>
          <p:nvPr/>
        </p:nvSpPr>
        <p:spPr>
          <a:xfrm>
            <a:off x="5123815" y="4772025"/>
            <a:ext cx="1130935" cy="62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linds(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2000"/>
                                        <p:tgtEl>
                                          <p:spTgt spid="25"/>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ox(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bldLvl="0" animBg="1"/>
      <p:bldP spid="15" grpId="1" animBg="1"/>
      <p:bldP spid="24" grpId="0"/>
      <p:bldP spid="24" grpId="1"/>
      <p:bldP spid="25" grpId="0" bldLvl="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stretch>
            <a:fillRect/>
          </a:stretch>
        </p:blipFill>
        <p:spPr>
          <a:xfrm>
            <a:off x="385445" y="274955"/>
            <a:ext cx="5146040" cy="3820160"/>
          </a:xfrm>
          <a:prstGeom prst="rect">
            <a:avLst/>
          </a:prstGeom>
        </p:spPr>
      </p:pic>
      <p:pic>
        <p:nvPicPr>
          <p:cNvPr id="6" name="Content Placeholder 5"/>
          <p:cNvPicPr>
            <a:picLocks noGrp="1" noChangeAspect="1"/>
          </p:cNvPicPr>
          <p:nvPr>
            <p:ph sz="half" idx="2"/>
          </p:nvPr>
        </p:nvPicPr>
        <p:blipFill>
          <a:blip r:embed="rId3"/>
          <a:stretch>
            <a:fillRect/>
          </a:stretch>
        </p:blipFill>
        <p:spPr>
          <a:xfrm>
            <a:off x="5754370" y="274955"/>
            <a:ext cx="6085840" cy="3855720"/>
          </a:xfrm>
          <a:prstGeom prst="rect">
            <a:avLst/>
          </a:prstGeom>
        </p:spPr>
      </p:pic>
      <p:sp>
        <p:nvSpPr>
          <p:cNvPr id="7" name="Text Box 6"/>
          <p:cNvSpPr txBox="1"/>
          <p:nvPr/>
        </p:nvSpPr>
        <p:spPr>
          <a:xfrm>
            <a:off x="6019165" y="4854575"/>
            <a:ext cx="5379085" cy="9531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Nâng cao nhận thức của con người về thế giới tự nhiên</a:t>
            </a:r>
          </a:p>
        </p:txBody>
      </p:sp>
      <p:sp>
        <p:nvSpPr>
          <p:cNvPr id="8" name="Down Arrow 7"/>
          <p:cNvSpPr/>
          <p:nvPr/>
        </p:nvSpPr>
        <p:spPr>
          <a:xfrm>
            <a:off x="8042275" y="4192270"/>
            <a:ext cx="560070" cy="662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p:nvPr/>
        </p:nvSpPr>
        <p:spPr>
          <a:xfrm>
            <a:off x="609600" y="4813300"/>
            <a:ext cx="4860290" cy="95313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Ứng dụng công nghệ vào cuộc sống, sản xuất kinh doanh</a:t>
            </a:r>
          </a:p>
        </p:txBody>
      </p:sp>
      <p:sp>
        <p:nvSpPr>
          <p:cNvPr id="12" name="Down Arrow 11"/>
          <p:cNvSpPr/>
          <p:nvPr/>
        </p:nvSpPr>
        <p:spPr>
          <a:xfrm>
            <a:off x="2632710" y="4039235"/>
            <a:ext cx="560070" cy="662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 grpId="0" bldLvl="0" animBg="1"/>
      <p:bldP spid="8" grpId="1" animBg="1"/>
      <p:bldP spid="11" grpId="0" bldLvl="0" animBg="1"/>
      <p:bldP spid="11" grpId="1" animBg="1"/>
      <p:bldP spid="12" grpId="0" bldLvl="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4145280" y="73660"/>
            <a:ext cx="6426835" cy="4133850"/>
          </a:xfrm>
          <a:prstGeom prst="cloudCallout">
            <a:avLst>
              <a:gd name="adj1" fmla="val -68802"/>
              <a:gd name="adj2" fmla="val 29923"/>
            </a:avLst>
          </a:prstGeom>
          <a:gradFill>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 pos="0">
                <a:srgbClr val="9EE256"/>
              </a:gs>
              <a:gs pos="100000">
                <a:srgbClr val="52762D"/>
              </a:gs>
            </a:gsLst>
            <a:lin scaled="0"/>
          </a:gradFill>
          <a:ln>
            <a:solidFill>
              <a:srgbClr val="00B05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a:latin typeface="Times New Roman" panose="02020603050405020304" charset="0"/>
                <a:cs typeface="Times New Roman" panose="02020603050405020304" charset="0"/>
              </a:rPr>
              <a:t>Em hãy kể tên một số hoạt động trong thực tế có đóng góp vai trò của khoa học tự nhiên?</a:t>
            </a:r>
          </a:p>
        </p:txBody>
      </p:sp>
      <p:pic>
        <p:nvPicPr>
          <p:cNvPr id="13" name="Content Placeholder 12"/>
          <p:cNvPicPr>
            <a:picLocks noGrp="1" noChangeAspect="1"/>
          </p:cNvPicPr>
          <p:nvPr>
            <p:ph sz="half" idx="1"/>
          </p:nvPr>
        </p:nvPicPr>
        <p:blipFill>
          <a:blip r:embed="rId2"/>
          <a:stretch>
            <a:fillRect/>
          </a:stretch>
        </p:blipFill>
        <p:spPr>
          <a:xfrm>
            <a:off x="495300" y="3534410"/>
            <a:ext cx="3179445" cy="324231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p:cNvPicPr>
            <a:picLocks noGrp="1" noChangeAspect="1"/>
          </p:cNvPicPr>
          <p:nvPr>
            <p:ph sz="half" idx="2"/>
          </p:nvPr>
        </p:nvPicPr>
        <p:blipFill>
          <a:blip r:embed="rId2"/>
          <a:stretch>
            <a:fillRect/>
          </a:stretch>
        </p:blipFill>
        <p:spPr>
          <a:xfrm>
            <a:off x="8293735" y="3307080"/>
            <a:ext cx="3767455" cy="3487420"/>
          </a:xfrm>
          <a:prstGeom prst="rect">
            <a:avLst/>
          </a:prstGeom>
        </p:spPr>
      </p:pic>
      <p:sp>
        <p:nvSpPr>
          <p:cNvPr id="2" name="Title 1"/>
          <p:cNvSpPr>
            <a:spLocks noGrp="1"/>
          </p:cNvSpPr>
          <p:nvPr>
            <p:ph type="title"/>
          </p:nvPr>
        </p:nvSpPr>
        <p:spPr/>
        <p:txBody>
          <a:bodyPr/>
          <a:lstStyle/>
          <a:p>
            <a:endParaRPr lang="en-US"/>
          </a:p>
        </p:txBody>
      </p:sp>
      <p:pic>
        <p:nvPicPr>
          <p:cNvPr id="18" name="Picture 17"/>
          <p:cNvPicPr>
            <a:picLocks noChangeAspect="1"/>
          </p:cNvPicPr>
          <p:nvPr/>
        </p:nvPicPr>
        <p:blipFill>
          <a:blip r:embed="rId3"/>
          <a:stretch>
            <a:fillRect/>
          </a:stretch>
        </p:blipFill>
        <p:spPr>
          <a:xfrm>
            <a:off x="342265" y="126365"/>
            <a:ext cx="4194175" cy="3063240"/>
          </a:xfrm>
          <a:prstGeom prst="rect">
            <a:avLst/>
          </a:prstGeom>
        </p:spPr>
      </p:pic>
      <p:sp>
        <p:nvSpPr>
          <p:cNvPr id="19" name="Text Box 18"/>
          <p:cNvSpPr txBox="1"/>
          <p:nvPr/>
        </p:nvSpPr>
        <p:spPr>
          <a:xfrm>
            <a:off x="783590" y="2729230"/>
            <a:ext cx="357505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a:latin typeface="Times New Roman" panose="02020603050405020304" charset="0"/>
                <a:cs typeface="Times New Roman" panose="02020603050405020304" charset="0"/>
              </a:rPr>
              <a:t>Trồng chè</a:t>
            </a:r>
          </a:p>
        </p:txBody>
      </p:sp>
      <p:pic>
        <p:nvPicPr>
          <p:cNvPr id="105" name="Content Placeholder 104"/>
          <p:cNvPicPr/>
          <p:nvPr/>
        </p:nvPicPr>
        <p:blipFill>
          <a:blip r:embed="rId4"/>
          <a:stretch>
            <a:fillRect/>
          </a:stretch>
        </p:blipFill>
        <p:spPr>
          <a:xfrm>
            <a:off x="342265" y="3331845"/>
            <a:ext cx="3686175" cy="3437255"/>
          </a:xfrm>
          <a:prstGeom prst="rect">
            <a:avLst/>
          </a:prstGeom>
          <a:noFill/>
          <a:ln w="9525">
            <a:noFill/>
          </a:ln>
        </p:spPr>
      </p:pic>
      <p:sp>
        <p:nvSpPr>
          <p:cNvPr id="8" name="Text Box 7"/>
          <p:cNvSpPr txBox="1"/>
          <p:nvPr/>
        </p:nvSpPr>
        <p:spPr>
          <a:xfrm>
            <a:off x="722630" y="6126480"/>
            <a:ext cx="2668270"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Sản xuất robot</a:t>
            </a:r>
          </a:p>
        </p:txBody>
      </p:sp>
      <p:pic>
        <p:nvPicPr>
          <p:cNvPr id="7" name="Picture 6"/>
          <p:cNvPicPr>
            <a:picLocks noChangeAspect="1"/>
          </p:cNvPicPr>
          <p:nvPr/>
        </p:nvPicPr>
        <p:blipFill>
          <a:blip r:embed="rId5"/>
          <a:stretch>
            <a:fillRect/>
          </a:stretch>
        </p:blipFill>
        <p:spPr>
          <a:xfrm>
            <a:off x="4150360" y="3306445"/>
            <a:ext cx="3752215" cy="3488055"/>
          </a:xfrm>
          <a:prstGeom prst="rect">
            <a:avLst/>
          </a:prstGeom>
        </p:spPr>
      </p:pic>
      <p:sp>
        <p:nvSpPr>
          <p:cNvPr id="9" name="Text Box 8"/>
          <p:cNvSpPr txBox="1"/>
          <p:nvPr/>
        </p:nvSpPr>
        <p:spPr>
          <a:xfrm>
            <a:off x="8419465" y="6247130"/>
            <a:ext cx="333057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a:latin typeface="Times New Roman" panose="02020603050405020304" charset="0"/>
                <a:cs typeface="Times New Roman" panose="02020603050405020304" charset="0"/>
              </a:rPr>
              <a:t>Mưa sao băng </a:t>
            </a:r>
          </a:p>
        </p:txBody>
      </p:sp>
      <p:sp>
        <p:nvSpPr>
          <p:cNvPr id="14" name="Text Box 13"/>
          <p:cNvSpPr txBox="1"/>
          <p:nvPr/>
        </p:nvSpPr>
        <p:spPr>
          <a:xfrm>
            <a:off x="4536440" y="6247130"/>
            <a:ext cx="3330575"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a:latin typeface="Times New Roman" panose="02020603050405020304" charset="0"/>
                <a:cs typeface="Times New Roman" panose="02020603050405020304" charset="0"/>
              </a:rPr>
              <a:t>Sản xuất thiết bị điện </a:t>
            </a:r>
          </a:p>
        </p:txBody>
      </p:sp>
      <p:pic>
        <p:nvPicPr>
          <p:cNvPr id="15" name="Content Placeholder 5"/>
          <p:cNvPicPr>
            <a:picLocks noChangeAspect="1"/>
          </p:cNvPicPr>
          <p:nvPr/>
        </p:nvPicPr>
        <p:blipFill>
          <a:blip r:embed="rId6"/>
          <a:stretch>
            <a:fillRect/>
          </a:stretch>
        </p:blipFill>
        <p:spPr>
          <a:xfrm>
            <a:off x="8531860" y="127000"/>
            <a:ext cx="3626485" cy="3062605"/>
          </a:xfrm>
          <a:prstGeom prst="rect">
            <a:avLst/>
          </a:prstGeom>
          <a:noFill/>
          <a:ln w="9525">
            <a:noFill/>
          </a:ln>
        </p:spPr>
      </p:pic>
      <p:sp>
        <p:nvSpPr>
          <p:cNvPr id="21" name="Text Box 20"/>
          <p:cNvSpPr txBox="1"/>
          <p:nvPr/>
        </p:nvSpPr>
        <p:spPr>
          <a:xfrm>
            <a:off x="8991600" y="2662555"/>
            <a:ext cx="275844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a:latin typeface="Times New Roman" panose="02020603050405020304" charset="0"/>
                <a:cs typeface="Times New Roman" panose="02020603050405020304" charset="0"/>
              </a:rPr>
              <a:t>Chăm sóc sức khỏe</a:t>
            </a:r>
          </a:p>
        </p:txBody>
      </p:sp>
      <p:pic>
        <p:nvPicPr>
          <p:cNvPr id="22" name="Content Placeholder 21"/>
          <p:cNvPicPr>
            <a:picLocks noGrp="1" noChangeAspect="1"/>
          </p:cNvPicPr>
          <p:nvPr>
            <p:ph sz="half" idx="1"/>
          </p:nvPr>
        </p:nvPicPr>
        <p:blipFill>
          <a:blip r:embed="rId7"/>
          <a:stretch>
            <a:fillRect/>
          </a:stretch>
        </p:blipFill>
        <p:spPr>
          <a:xfrm>
            <a:off x="4646930" y="127000"/>
            <a:ext cx="3717290" cy="3088005"/>
          </a:xfrm>
          <a:prstGeom prst="rect">
            <a:avLst/>
          </a:prstGeom>
        </p:spPr>
      </p:pic>
      <p:sp>
        <p:nvSpPr>
          <p:cNvPr id="23" name="Text Box 22"/>
          <p:cNvSpPr txBox="1"/>
          <p:nvPr/>
        </p:nvSpPr>
        <p:spPr>
          <a:xfrm>
            <a:off x="4718685" y="2726690"/>
            <a:ext cx="3575050" cy="4603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a:latin typeface="Times New Roman" panose="02020603050405020304" charset="0"/>
                <a:cs typeface="Times New Roman" panose="02020603050405020304" charset="0"/>
              </a:rPr>
              <a:t>Bảo vệ môi trường</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ircle(in)">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ircle(in)">
                                      <p:cBhvr>
                                        <p:cTn id="26" dur="2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circle(in)">
                                      <p:cBhvr>
                                        <p:cTn id="31" dur="2000"/>
                                        <p:tgtEl>
                                          <p:spTgt spid="10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ircle(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circle(in)">
                                      <p:cBhvr>
                                        <p:cTn id="5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9" grpId="1"/>
      <p:bldP spid="8" grpId="0" bldLvl="0" animBg="1"/>
      <p:bldP spid="8" grpId="1"/>
      <p:bldP spid="9" grpId="0" animBg="1"/>
      <p:bldP spid="9" grpId="1" animBg="1"/>
      <p:bldP spid="14" grpId="0" bldLvl="0" animBg="1"/>
      <p:bldP spid="14" grpId="1"/>
      <p:bldP spid="21" grpId="0" bldLvl="0" animBg="1"/>
      <p:bldP spid="21" grpId="1"/>
      <p:bldP spid="23" grpId="0" bldLvl="0" animBg="1"/>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ym typeface="+mn-ea"/>
              </a:rPr>
              <a:t>- KHTN có vai trò quan trọng trong: </a:t>
            </a:r>
            <a:br>
              <a:rPr lang="en-US"/>
            </a:br>
            <a:endParaRPr lang="en-US"/>
          </a:p>
        </p:txBody>
      </p:sp>
      <p:sp>
        <p:nvSpPr>
          <p:cNvPr id="3" name="Content Placeholder 2"/>
          <p:cNvSpPr>
            <a:spLocks noGrp="1"/>
          </p:cNvSpPr>
          <p:nvPr>
            <p:ph sz="half" idx="1"/>
          </p:nvPr>
        </p:nvSpPr>
        <p:spPr>
          <a:xfrm>
            <a:off x="609601" y="1295400"/>
            <a:ext cx="11319802" cy="4057650"/>
          </a:xfrm>
        </p:spPr>
        <p:style>
          <a:lnRef idx="1">
            <a:schemeClr val="accent5"/>
          </a:lnRef>
          <a:fillRef idx="2">
            <a:schemeClr val="accent5"/>
          </a:fillRef>
          <a:effectRef idx="1">
            <a:schemeClr val="accent5"/>
          </a:effectRef>
          <a:fontRef idx="minor">
            <a:schemeClr val="dk1"/>
          </a:fontRef>
        </p:style>
        <p:txBody>
          <a:bodyPr/>
          <a:lstStyle/>
          <a:p>
            <a:pPr marL="0" indent="0">
              <a:buNone/>
            </a:pPr>
            <a:r>
              <a:rPr lang="en-US" sz="3600">
                <a:latin typeface="Times New Roman" panose="02020603050405020304" pitchFamily="18" charset="0"/>
                <a:cs typeface="Times New Roman" panose="02020603050405020304" pitchFamily="18" charset="0"/>
              </a:rPr>
              <a:t>+ Hoạt động nghiên cứu khoa học.</a:t>
            </a:r>
          </a:p>
          <a:p>
            <a:pPr marL="0" indent="0">
              <a:buNone/>
            </a:pPr>
            <a:r>
              <a:rPr lang="en-US" sz="3600">
                <a:latin typeface="Times New Roman" panose="02020603050405020304" pitchFamily="18" charset="0"/>
                <a:cs typeface="Times New Roman" panose="02020603050405020304" pitchFamily="18" charset="0"/>
              </a:rPr>
              <a:t>+ Nâng cao nhận thức của con người về thế giới tự nhiên</a:t>
            </a:r>
          </a:p>
          <a:p>
            <a:pPr marL="0" indent="0">
              <a:buNone/>
            </a:pPr>
            <a:r>
              <a:rPr lang="en-US" sz="3600">
                <a:latin typeface="Times New Roman" panose="02020603050405020304" pitchFamily="18" charset="0"/>
                <a:cs typeface="Times New Roman" panose="02020603050405020304" pitchFamily="18" charset="0"/>
              </a:rPr>
              <a:t>+ Ứng dụng công nghệ vào cuộc sống, sản xuất, kinh doanh.</a:t>
            </a:r>
          </a:p>
          <a:p>
            <a:pPr marL="0" indent="0">
              <a:buNone/>
            </a:pPr>
            <a:r>
              <a:rPr lang="en-US" sz="3600">
                <a:latin typeface="Times New Roman" panose="02020603050405020304" pitchFamily="18" charset="0"/>
                <a:cs typeface="Times New Roman" panose="02020603050405020304" pitchFamily="18" charset="0"/>
              </a:rPr>
              <a:t>+ Chăm sóc sức khỏe con người</a:t>
            </a:r>
          </a:p>
          <a:p>
            <a:pPr marL="0" indent="0">
              <a:buNone/>
            </a:pPr>
            <a:r>
              <a:rPr lang="en-US" sz="3600">
                <a:latin typeface="Times New Roman" panose="02020603050405020304" pitchFamily="18" charset="0"/>
                <a:cs typeface="Times New Roman" panose="02020603050405020304" pitchFamily="18" charset="0"/>
              </a:rPr>
              <a:t>+ Bảo vệ môi trường và phát triển bền vững</a:t>
            </a:r>
            <a:r>
              <a:rPr lang="en-US" sz="3600"/>
              <a:t>.</a:t>
            </a:r>
            <a:endParaRPr lang="en-US"/>
          </a:p>
        </p:txBody>
      </p:sp>
      <p:pic>
        <p:nvPicPr>
          <p:cNvPr id="7" name="Picture 6"/>
          <p:cNvPicPr>
            <a:picLocks noChangeAspect="1"/>
          </p:cNvPicPr>
          <p:nvPr/>
        </p:nvPicPr>
        <p:blipFill>
          <a:blip r:embed="rId3"/>
          <a:stretch>
            <a:fillRect/>
          </a:stretch>
        </p:blipFill>
        <p:spPr>
          <a:xfrm>
            <a:off x="10586720" y="403860"/>
            <a:ext cx="1203960" cy="89154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tretch>
            <a:fillRect/>
          </a:stretch>
        </p:blipFill>
        <p:spPr>
          <a:xfrm>
            <a:off x="0" y="0"/>
            <a:ext cx="375285" cy="20764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sz="half" idx="2"/>
          </p:nvPr>
        </p:nvPicPr>
        <p:blipFill>
          <a:blip r:embed="rId2"/>
          <a:stretch>
            <a:fillRect/>
          </a:stretch>
        </p:blipFill>
        <p:spPr>
          <a:xfrm>
            <a:off x="2709545" y="1858010"/>
            <a:ext cx="6772910" cy="3972560"/>
          </a:xfrm>
          <a:prstGeom prst="rect">
            <a:avLst/>
          </a:prstGeom>
        </p:spPr>
      </p:pic>
      <p:pic>
        <p:nvPicPr>
          <p:cNvPr id="9" name="Picture 8"/>
          <p:cNvPicPr>
            <a:picLocks noChangeAspect="1"/>
          </p:cNvPicPr>
          <p:nvPr/>
        </p:nvPicPr>
        <p:blipFill>
          <a:blip r:embed="rId3"/>
          <a:stretch>
            <a:fillRect/>
          </a:stretch>
        </p:blipFill>
        <p:spPr>
          <a:xfrm>
            <a:off x="146050" y="0"/>
            <a:ext cx="960755" cy="800100"/>
          </a:xfrm>
          <a:prstGeom prst="rect">
            <a:avLst/>
          </a:prstGeom>
        </p:spPr>
      </p:pic>
      <p:sp>
        <p:nvSpPr>
          <p:cNvPr id="10" name="Content Placeholder 9"/>
          <p:cNvSpPr>
            <a:spLocks noGrp="1"/>
          </p:cNvSpPr>
          <p:nvPr>
            <p:ph sz="half" idx="1"/>
          </p:nvPr>
        </p:nvSpPr>
        <p:spPr>
          <a:xfrm>
            <a:off x="1106805" y="0"/>
            <a:ext cx="10850245" cy="1746250"/>
          </a:xfrm>
        </p:spPr>
        <p:style>
          <a:lnRef idx="1">
            <a:schemeClr val="accent5"/>
          </a:lnRef>
          <a:fillRef idx="2">
            <a:schemeClr val="accent5"/>
          </a:fillRef>
          <a:effectRef idx="1">
            <a:schemeClr val="accent5"/>
          </a:effectRef>
          <a:fontRef idx="minor">
            <a:schemeClr val="dk1"/>
          </a:fontRef>
        </p:style>
        <p:txBody>
          <a:bodyPr/>
          <a:lstStyle/>
          <a:p>
            <a:pPr marL="0" indent="0">
              <a:buNone/>
            </a:pPr>
            <a:r>
              <a:rPr lang="en-US">
                <a:latin typeface="Times New Roman" panose="02020603050405020304" charset="0"/>
                <a:cs typeface="Times New Roman" panose="02020603050405020304" charset="0"/>
                <a:sym typeface="+mn-ea"/>
              </a:rPr>
              <a:t>Hệ thống tưới rau tự động được bà con nông dân lắp đặt để tưới tiêu quy mô lớn. Hãy cho biết vai trò của khoa học tự nhiên trong hoạt động đó?</a:t>
            </a:r>
            <a:endParaRPr lang="en-US">
              <a:latin typeface="Times New Roman" panose="02020603050405020304" charset="0"/>
              <a:cs typeface="Times New Roman" panose="02020603050405020304" charset="0"/>
            </a:endParaRPr>
          </a:p>
          <a:p>
            <a:endParaRPr lang="en-US">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2D2E93-FC46-E7A9-CAF4-931F45191115}"/>
              </a:ext>
            </a:extLst>
          </p:cNvPr>
          <p:cNvSpPr txBox="1">
            <a:spLocks/>
          </p:cNvSpPr>
          <p:nvPr/>
        </p:nvSpPr>
        <p:spPr>
          <a:xfrm>
            <a:off x="481134" y="4965896"/>
            <a:ext cx="11229732" cy="1688904"/>
          </a:xfrm>
          <a:prstGeom prst="rect">
            <a:avLst/>
          </a:prstGeom>
          <a:gradFill flip="none" rotWithShape="1">
            <a:gsLst>
              <a:gs pos="0">
                <a:schemeClr val="accent4"/>
              </a:gs>
              <a:gs pos="9000">
                <a:schemeClr val="accent4"/>
              </a:gs>
              <a:gs pos="77000">
                <a:srgbClr val="C00000"/>
              </a:gs>
            </a:gsLst>
            <a:path path="circle">
              <a:fillToRect l="50000" t="50000" r="50000" b="50000"/>
            </a:path>
            <a:tileRect/>
          </a:gra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chemeClr val="bg1"/>
                </a:solidFill>
              </a:rPr>
              <a:t>CHÚC CÁC EM HỌC SINH CHĂM NGOAN, HỌC GIỎI</a:t>
            </a:r>
          </a:p>
        </p:txBody>
      </p:sp>
      <p:pic>
        <p:nvPicPr>
          <p:cNvPr id="6" name="Picture 5">
            <a:extLst>
              <a:ext uri="{FF2B5EF4-FFF2-40B4-BE49-F238E27FC236}">
                <a16:creationId xmlns:a16="http://schemas.microsoft.com/office/drawing/2014/main" id="{C107051C-4F6C-E4B9-3CC6-EDD221BCC3BB}"/>
              </a:ext>
            </a:extLst>
          </p:cNvPr>
          <p:cNvPicPr>
            <a:picLocks noChangeAspect="1"/>
          </p:cNvPicPr>
          <p:nvPr/>
        </p:nvPicPr>
        <p:blipFill>
          <a:blip r:embed="rId2"/>
          <a:stretch>
            <a:fillRect/>
          </a:stretch>
        </p:blipFill>
        <p:spPr>
          <a:xfrm>
            <a:off x="481135" y="1"/>
            <a:ext cx="11229732" cy="5401994"/>
          </a:xfrm>
          <a:prstGeom prst="rect">
            <a:avLst/>
          </a:prstGeom>
        </p:spPr>
      </p:pic>
    </p:spTree>
    <p:extLst>
      <p:ext uri="{BB962C8B-B14F-4D97-AF65-F5344CB8AC3E}">
        <p14:creationId xmlns:p14="http://schemas.microsoft.com/office/powerpoint/2010/main" val="2093544528"/>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latin typeface="Times New Roman" panose="02020603050405020304" charset="0"/>
                <a:cs typeface="Times New Roman" panose="02020603050405020304" charset="0"/>
              </a:rPr>
              <a:t>BÀI 1. GIỚI THIỆU VỀ KHOA HỌC TỰ NHIÊN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966470" y="469265"/>
            <a:ext cx="10550525" cy="1583690"/>
          </a:xfrm>
        </p:spPr>
        <p:txBody>
          <a:bodyPr/>
          <a:lstStyle/>
          <a:p>
            <a:pPr marL="0" indent="0">
              <a:buNone/>
            </a:pPr>
            <a:r>
              <a:rPr lang="en-US">
                <a:solidFill>
                  <a:srgbClr val="FF0000"/>
                </a:solidFill>
                <a:latin typeface="Times New Roman" panose="02020603050405020304" charset="0"/>
                <a:cs typeface="Times New Roman" panose="02020603050405020304" charset="0"/>
              </a:rPr>
              <a:t> </a:t>
            </a:r>
            <a:r>
              <a:rPr lang="en-US" b="1">
                <a:solidFill>
                  <a:srgbClr val="FF0000"/>
                </a:solidFill>
                <a:latin typeface="Times New Roman" panose="02020603050405020304" charset="0"/>
                <a:cs typeface="Times New Roman" panose="02020603050405020304" charset="0"/>
              </a:rPr>
              <a:t>Nếu ước mơ sau này trở thành nhà khoa học, em sẽ là nhà khoa học làm việc trong lĩnh vực nào?</a:t>
            </a:r>
          </a:p>
        </p:txBody>
      </p:sp>
      <p:pic>
        <p:nvPicPr>
          <p:cNvPr id="8" name="Content Placeholder 7"/>
          <p:cNvPicPr>
            <a:picLocks noGrp="1" noChangeAspect="1"/>
          </p:cNvPicPr>
          <p:nvPr>
            <p:ph sz="half" idx="2"/>
          </p:nvPr>
        </p:nvPicPr>
        <p:blipFill>
          <a:blip r:embed="rId2"/>
          <a:stretch>
            <a:fillRect/>
          </a:stretch>
        </p:blipFill>
        <p:spPr>
          <a:xfrm>
            <a:off x="727710" y="2707640"/>
            <a:ext cx="3185160" cy="3246120"/>
          </a:xfrm>
          <a:prstGeom prst="rect">
            <a:avLst/>
          </a:prstGeom>
        </p:spPr>
      </p:pic>
      <p:sp>
        <p:nvSpPr>
          <p:cNvPr id="2" name="Rounded Rectangle 1"/>
          <p:cNvSpPr/>
          <p:nvPr/>
        </p:nvSpPr>
        <p:spPr>
          <a:xfrm>
            <a:off x="5550535" y="4186555"/>
            <a:ext cx="6203315" cy="1468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Times New Roman" panose="02020603050405020304" charset="0"/>
                <a:cs typeface="Times New Roman" panose="02020603050405020304" charset="0"/>
              </a:rPr>
              <a:t>Hãy kể tên một số vài hoạt động trong lĩnh vực mà em lựa chọn?</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a:latin typeface="Times New Roman" panose="02020603050405020304" charset="0"/>
                <a:cs typeface="Times New Roman" panose="02020603050405020304" charset="0"/>
              </a:rPr>
              <a:t>NỘI DUNG BÀI HỌC </a:t>
            </a:r>
          </a:p>
        </p:txBody>
      </p:sp>
      <p:sp>
        <p:nvSpPr>
          <p:cNvPr id="8" name="Rectangles 7"/>
          <p:cNvSpPr/>
          <p:nvPr/>
        </p:nvSpPr>
        <p:spPr>
          <a:xfrm>
            <a:off x="1572895" y="1754505"/>
            <a:ext cx="9065895" cy="1431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l"/>
            <a:r>
              <a:rPr lang="en-US" sz="3600">
                <a:latin typeface="Times New Roman" panose="02020603050405020304" charset="0"/>
                <a:cs typeface="Times New Roman" panose="02020603050405020304" charset="0"/>
              </a:rPr>
              <a:t>I. KHOA HỌC TỰ NHIÊN</a:t>
            </a:r>
          </a:p>
        </p:txBody>
      </p:sp>
      <p:sp>
        <p:nvSpPr>
          <p:cNvPr id="9" name="Rectangles 8"/>
          <p:cNvSpPr/>
          <p:nvPr/>
        </p:nvSpPr>
        <p:spPr>
          <a:xfrm>
            <a:off x="1572895" y="4043680"/>
            <a:ext cx="9065260" cy="143192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l"/>
            <a:r>
              <a:rPr lang="en-US" sz="3600">
                <a:latin typeface="Times New Roman" panose="02020603050405020304" charset="0"/>
                <a:cs typeface="Times New Roman" panose="02020603050405020304" charset="0"/>
              </a:rPr>
              <a:t>II. VAI TRÒ CỦA KHOA HỌC TỰ NHIÊN TRONG ĐỜI SỐNG CON NGƯỜI</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Rectangles 7"/>
          <p:cNvSpPr/>
          <p:nvPr/>
        </p:nvSpPr>
        <p:spPr>
          <a:xfrm>
            <a:off x="0" y="0"/>
            <a:ext cx="9065895" cy="87185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l"/>
            <a:r>
              <a:rPr lang="en-US" sz="3600">
                <a:latin typeface="Times New Roman" panose="02020603050405020304" charset="0"/>
                <a:cs typeface="Times New Roman" panose="02020603050405020304" charset="0"/>
              </a:rPr>
              <a:t>I. KHOA HỌC TỰ NHIÊN</a:t>
            </a:r>
          </a:p>
        </p:txBody>
      </p:sp>
      <p:pic>
        <p:nvPicPr>
          <p:cNvPr id="7" name="Content Placeholder 6"/>
          <p:cNvPicPr>
            <a:picLocks noGrp="1" noChangeAspect="1"/>
          </p:cNvPicPr>
          <p:nvPr>
            <p:ph sz="half" idx="1"/>
          </p:nvPr>
        </p:nvPicPr>
        <p:blipFill>
          <a:blip r:embed="rId3"/>
          <a:stretch>
            <a:fillRect/>
          </a:stretch>
        </p:blipFill>
        <p:spPr>
          <a:xfrm>
            <a:off x="0" y="871855"/>
            <a:ext cx="4259580" cy="2750820"/>
          </a:xfrm>
          <a:prstGeom prst="rect">
            <a:avLst/>
          </a:prstGeom>
        </p:spPr>
      </p:pic>
      <p:pic>
        <p:nvPicPr>
          <p:cNvPr id="9" name="Content Placeholder 8"/>
          <p:cNvPicPr>
            <a:picLocks noGrp="1" noChangeAspect="1"/>
          </p:cNvPicPr>
          <p:nvPr>
            <p:ph sz="half" idx="2"/>
          </p:nvPr>
        </p:nvPicPr>
        <p:blipFill>
          <a:blip r:embed="rId4"/>
          <a:stretch>
            <a:fillRect/>
          </a:stretch>
        </p:blipFill>
        <p:spPr>
          <a:xfrm>
            <a:off x="4191000" y="749935"/>
            <a:ext cx="4130040" cy="2872740"/>
          </a:xfrm>
          <a:prstGeom prst="rect">
            <a:avLst/>
          </a:prstGeom>
        </p:spPr>
      </p:pic>
      <p:pic>
        <p:nvPicPr>
          <p:cNvPr id="11" name="Picture 10"/>
          <p:cNvPicPr>
            <a:picLocks noChangeAspect="1"/>
          </p:cNvPicPr>
          <p:nvPr/>
        </p:nvPicPr>
        <p:blipFill>
          <a:blip r:embed="rId5"/>
          <a:stretch>
            <a:fillRect/>
          </a:stretch>
        </p:blipFill>
        <p:spPr>
          <a:xfrm>
            <a:off x="8321040" y="871855"/>
            <a:ext cx="4152900" cy="2837180"/>
          </a:xfrm>
          <a:prstGeom prst="rect">
            <a:avLst/>
          </a:prstGeom>
        </p:spPr>
      </p:pic>
      <p:pic>
        <p:nvPicPr>
          <p:cNvPr id="12" name="Picture 11"/>
          <p:cNvPicPr>
            <a:picLocks noChangeAspect="1"/>
          </p:cNvPicPr>
          <p:nvPr/>
        </p:nvPicPr>
        <p:blipFill>
          <a:blip r:embed="rId6"/>
          <a:stretch>
            <a:fillRect/>
          </a:stretch>
        </p:blipFill>
        <p:spPr>
          <a:xfrm>
            <a:off x="0" y="3729355"/>
            <a:ext cx="4122420" cy="2857500"/>
          </a:xfrm>
          <a:prstGeom prst="rect">
            <a:avLst/>
          </a:prstGeom>
        </p:spPr>
      </p:pic>
      <p:pic>
        <p:nvPicPr>
          <p:cNvPr id="13" name="Picture 12"/>
          <p:cNvPicPr>
            <a:picLocks noChangeAspect="1"/>
          </p:cNvPicPr>
          <p:nvPr/>
        </p:nvPicPr>
        <p:blipFill>
          <a:blip r:embed="rId7"/>
          <a:stretch>
            <a:fillRect/>
          </a:stretch>
        </p:blipFill>
        <p:spPr>
          <a:xfrm>
            <a:off x="4141470" y="3709035"/>
            <a:ext cx="4229100" cy="2788920"/>
          </a:xfrm>
          <a:prstGeom prst="rect">
            <a:avLst/>
          </a:prstGeom>
        </p:spPr>
      </p:pic>
      <p:pic>
        <p:nvPicPr>
          <p:cNvPr id="14" name="Picture 13"/>
          <p:cNvPicPr>
            <a:picLocks noChangeAspect="1"/>
          </p:cNvPicPr>
          <p:nvPr/>
        </p:nvPicPr>
        <p:blipFill>
          <a:blip r:embed="rId8"/>
          <a:stretch>
            <a:fillRect/>
          </a:stretch>
        </p:blipFill>
        <p:spPr>
          <a:xfrm>
            <a:off x="8321040" y="3744595"/>
            <a:ext cx="4152900" cy="2811780"/>
          </a:xfrm>
          <a:prstGeom prst="rect">
            <a:avLst/>
          </a:prstGeom>
        </p:spPr>
      </p:pic>
      <p:sp>
        <p:nvSpPr>
          <p:cNvPr id="15" name="Oval Callout 14"/>
          <p:cNvSpPr/>
          <p:nvPr/>
        </p:nvSpPr>
        <p:spPr>
          <a:xfrm>
            <a:off x="4863465" y="0"/>
            <a:ext cx="7495540" cy="1645920"/>
          </a:xfrm>
          <a:prstGeom prst="wedgeEllipseCallout">
            <a:avLst>
              <a:gd name="adj1" fmla="val -21965"/>
              <a:gd name="adj2" fmla="val 6597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a:latin typeface="Times New Roman" panose="02020603050405020304" charset="0"/>
                <a:cs typeface="Times New Roman" panose="02020603050405020304" charset="0"/>
              </a:rPr>
              <a:t>Hoạt động nào trong các hình 1.1 đến hình 1.6 là hoạt động nghiên cứu khoa học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7"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0" fill="hold"/>
                                        <p:tgtEl>
                                          <p:spTgt spid="15"/>
                                        </p:tgtEl>
                                        <p:attrNameLst>
                                          <p:attrName>ppt_x</p:attrName>
                                        </p:attrNameLst>
                                      </p:cBhvr>
                                      <p:tavLst>
                                        <p:tav tm="0">
                                          <p:val>
                                            <p:strVal val="#ppt_x"/>
                                          </p:val>
                                        </p:tav>
                                        <p:tav tm="100000">
                                          <p:val>
                                            <p:strVal val="#ppt_x"/>
                                          </p:val>
                                        </p:tav>
                                      </p:tavLst>
                                    </p:anim>
                                    <p:anim calcmode="lin" valueType="num">
                                      <p:cBhvr additive="base">
                                        <p:cTn id="37"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3525" y="40640"/>
            <a:ext cx="6144260" cy="1143000"/>
          </a:xfrm>
        </p:spPr>
        <p:txBody>
          <a:bodyPr/>
          <a:lstStyle/>
          <a:p>
            <a:r>
              <a:rPr lang="en-US" sz="2800" b="1">
                <a:latin typeface="Times New Roman" panose="02020603050405020304" charset="0"/>
                <a:cs typeface="Times New Roman" panose="02020603050405020304" charset="0"/>
              </a:rPr>
              <a:t>Hoạt động trong cuộc sống hằng ngày: </a:t>
            </a:r>
          </a:p>
        </p:txBody>
      </p:sp>
      <p:pic>
        <p:nvPicPr>
          <p:cNvPr id="7" name="Content Placeholder 6"/>
          <p:cNvPicPr>
            <a:picLocks noGrp="1" noChangeAspect="1"/>
          </p:cNvPicPr>
          <p:nvPr>
            <p:ph sz="half" idx="1"/>
          </p:nvPr>
        </p:nvPicPr>
        <p:blipFill>
          <a:blip r:embed="rId3"/>
          <a:stretch>
            <a:fillRect/>
          </a:stretch>
        </p:blipFill>
        <p:spPr>
          <a:xfrm>
            <a:off x="138430" y="1183640"/>
            <a:ext cx="3597275" cy="2323465"/>
          </a:xfrm>
          <a:prstGeom prst="rect">
            <a:avLst/>
          </a:prstGeom>
          <a:noFill/>
          <a:ln w="9525">
            <a:noFill/>
          </a:ln>
        </p:spPr>
      </p:pic>
      <p:pic>
        <p:nvPicPr>
          <p:cNvPr id="11" name="Content Placeholder 10"/>
          <p:cNvPicPr>
            <a:picLocks noGrp="1" noChangeAspect="1"/>
          </p:cNvPicPr>
          <p:nvPr>
            <p:ph sz="half" idx="2"/>
          </p:nvPr>
        </p:nvPicPr>
        <p:blipFill>
          <a:blip r:embed="rId4"/>
          <a:stretch>
            <a:fillRect/>
          </a:stretch>
        </p:blipFill>
        <p:spPr>
          <a:xfrm>
            <a:off x="3735705" y="1249045"/>
            <a:ext cx="3347085" cy="2327910"/>
          </a:xfrm>
          <a:prstGeom prst="rect">
            <a:avLst/>
          </a:prstGeom>
        </p:spPr>
      </p:pic>
      <p:pic>
        <p:nvPicPr>
          <p:cNvPr id="12" name="Picture 11"/>
          <p:cNvPicPr>
            <a:picLocks noChangeAspect="1"/>
          </p:cNvPicPr>
          <p:nvPr/>
        </p:nvPicPr>
        <p:blipFill>
          <a:blip r:embed="rId5"/>
          <a:stretch>
            <a:fillRect/>
          </a:stretch>
        </p:blipFill>
        <p:spPr>
          <a:xfrm>
            <a:off x="-71120" y="3646805"/>
            <a:ext cx="3735705" cy="2704465"/>
          </a:xfrm>
          <a:prstGeom prst="rect">
            <a:avLst/>
          </a:prstGeom>
        </p:spPr>
      </p:pic>
      <p:pic>
        <p:nvPicPr>
          <p:cNvPr id="13" name="Picture 12"/>
          <p:cNvPicPr>
            <a:picLocks noChangeAspect="1"/>
          </p:cNvPicPr>
          <p:nvPr/>
        </p:nvPicPr>
        <p:blipFill>
          <a:blip r:embed="rId6"/>
          <a:stretch>
            <a:fillRect/>
          </a:stretch>
        </p:blipFill>
        <p:spPr>
          <a:xfrm>
            <a:off x="3735705" y="3714115"/>
            <a:ext cx="3347085" cy="2657475"/>
          </a:xfrm>
          <a:prstGeom prst="rect">
            <a:avLst/>
          </a:prstGeom>
        </p:spPr>
      </p:pic>
      <p:sp>
        <p:nvSpPr>
          <p:cNvPr id="3" name="Title 1"/>
          <p:cNvSpPr>
            <a:spLocks noGrp="1"/>
          </p:cNvSpPr>
          <p:nvPr/>
        </p:nvSpPr>
        <p:spPr>
          <a:xfrm>
            <a:off x="7512050" y="0"/>
            <a:ext cx="4569460" cy="114300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en-US" sz="2800" b="1">
                <a:latin typeface="Times New Roman" panose="02020603050405020304" charset="0"/>
                <a:cs typeface="Times New Roman" panose="02020603050405020304" charset="0"/>
              </a:rPr>
              <a:t>Hoạt động nghiên cứu khoa học:</a:t>
            </a:r>
          </a:p>
        </p:txBody>
      </p:sp>
      <p:cxnSp>
        <p:nvCxnSpPr>
          <p:cNvPr id="4" name="Straight Connector 3"/>
          <p:cNvCxnSpPr/>
          <p:nvPr/>
        </p:nvCxnSpPr>
        <p:spPr>
          <a:xfrm>
            <a:off x="7292340" y="-3810"/>
            <a:ext cx="10160" cy="6864350"/>
          </a:xfrm>
          <a:prstGeom prst="line">
            <a:avLst/>
          </a:prstGeom>
        </p:spPr>
        <p:style>
          <a:lnRef idx="3">
            <a:schemeClr val="dk1"/>
          </a:lnRef>
          <a:fillRef idx="0">
            <a:schemeClr val="dk1"/>
          </a:fillRef>
          <a:effectRef idx="2">
            <a:schemeClr val="dk1"/>
          </a:effectRef>
          <a:fontRef idx="minor">
            <a:schemeClr val="tx1"/>
          </a:fontRef>
        </p:style>
      </p:cxnSp>
      <p:pic>
        <p:nvPicPr>
          <p:cNvPr id="9" name="Content Placeholder 8"/>
          <p:cNvPicPr>
            <a:picLocks noChangeAspect="1"/>
          </p:cNvPicPr>
          <p:nvPr/>
        </p:nvPicPr>
        <p:blipFill>
          <a:blip r:embed="rId7"/>
          <a:stretch>
            <a:fillRect/>
          </a:stretch>
        </p:blipFill>
        <p:spPr>
          <a:xfrm>
            <a:off x="7609840" y="1005205"/>
            <a:ext cx="4130040" cy="2822575"/>
          </a:xfrm>
          <a:prstGeom prst="rect">
            <a:avLst/>
          </a:prstGeom>
          <a:noFill/>
          <a:ln w="9525">
            <a:noFill/>
          </a:ln>
        </p:spPr>
      </p:pic>
      <p:pic>
        <p:nvPicPr>
          <p:cNvPr id="14" name="Content Placeholder 13"/>
          <p:cNvPicPr>
            <a:picLocks noChangeAspect="1"/>
          </p:cNvPicPr>
          <p:nvPr/>
        </p:nvPicPr>
        <p:blipFill>
          <a:blip r:embed="rId8"/>
          <a:stretch>
            <a:fillRect/>
          </a:stretch>
        </p:blipFill>
        <p:spPr>
          <a:xfrm>
            <a:off x="7609840" y="3827780"/>
            <a:ext cx="3970020" cy="288861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heckerboard(across)">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17"/>
            <a:ext cx="10972800" cy="1143000"/>
          </a:xfrm>
        </p:spPr>
        <p:txBody>
          <a:bodyPr/>
          <a:lstStyle/>
          <a:p>
            <a:r>
              <a:rPr lang="en-US">
                <a:latin typeface="Times New Roman" panose="02020603050405020304" charset="0"/>
                <a:cs typeface="Times New Roman" panose="02020603050405020304" charset="0"/>
              </a:rPr>
              <a:t>Hoạt động nghiên cứu khoa học:</a:t>
            </a:r>
          </a:p>
        </p:txBody>
      </p:sp>
      <p:pic>
        <p:nvPicPr>
          <p:cNvPr id="9" name="Content Placeholder 8"/>
          <p:cNvPicPr>
            <a:picLocks noGrp="1" noChangeAspect="1"/>
          </p:cNvPicPr>
          <p:nvPr>
            <p:ph sz="half" idx="2"/>
          </p:nvPr>
        </p:nvPicPr>
        <p:blipFill>
          <a:blip r:embed="rId3"/>
          <a:stretch>
            <a:fillRect/>
          </a:stretch>
        </p:blipFill>
        <p:spPr>
          <a:xfrm>
            <a:off x="1261745" y="981710"/>
            <a:ext cx="4130040" cy="3763645"/>
          </a:xfrm>
          <a:prstGeom prst="rect">
            <a:avLst/>
          </a:prstGeom>
        </p:spPr>
      </p:pic>
      <p:pic>
        <p:nvPicPr>
          <p:cNvPr id="14" name="Content Placeholder 13"/>
          <p:cNvPicPr>
            <a:picLocks noGrp="1" noChangeAspect="1"/>
          </p:cNvPicPr>
          <p:nvPr>
            <p:ph idx="1"/>
          </p:nvPr>
        </p:nvPicPr>
        <p:blipFill>
          <a:blip r:embed="rId4"/>
          <a:stretch>
            <a:fillRect/>
          </a:stretch>
        </p:blipFill>
        <p:spPr>
          <a:xfrm>
            <a:off x="6370955" y="1127125"/>
            <a:ext cx="4152900" cy="3618230"/>
          </a:xfrm>
          <a:prstGeom prst="rect">
            <a:avLst/>
          </a:prstGeom>
        </p:spPr>
      </p:pic>
      <p:sp>
        <p:nvSpPr>
          <p:cNvPr id="5" name="Rounded Rectangle 4"/>
          <p:cNvSpPr/>
          <p:nvPr/>
        </p:nvSpPr>
        <p:spPr>
          <a:xfrm>
            <a:off x="1099820" y="4745355"/>
            <a:ext cx="10704830" cy="18230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charset="0"/>
                <a:cs typeface="Times New Roman" panose="02020603050405020304" charset="0"/>
              </a:rPr>
              <a:t>Hoạt động nghiên cứu khoa học là gì?</a:t>
            </a:r>
          </a:p>
          <a:p>
            <a:pPr algn="ctr"/>
            <a:r>
              <a:rPr lang="en-US" sz="3200">
                <a:latin typeface="Times New Roman" panose="02020603050405020304" charset="0"/>
                <a:cs typeface="Times New Roman" panose="02020603050405020304" charset="0"/>
              </a:rPr>
              <a:t>Những hoạt động con người chủ động tìm tòi, khám phá ra tri thức khoa học --&gt; hoạt động nghiên cứu khoa học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checkerboard(across)">
                                      <p:cBhvr>
                                        <p:cTn id="2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endParaRPr lang="en-US"/>
          </a:p>
        </p:txBody>
      </p:sp>
      <p:sp>
        <p:nvSpPr>
          <p:cNvPr id="5" name="Rounded Rectangle 4"/>
          <p:cNvSpPr/>
          <p:nvPr/>
        </p:nvSpPr>
        <p:spPr>
          <a:xfrm>
            <a:off x="159385" y="128905"/>
            <a:ext cx="11398250" cy="10591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charset="0"/>
                <a:cs typeface="Times New Roman" panose="02020603050405020304" charset="0"/>
                <a:sym typeface="+mn-ea"/>
              </a:rPr>
              <a:t>=&gt; Nhà khoa học là gì?</a:t>
            </a:r>
            <a:endParaRPr lang="en-US" sz="3200" b="1">
              <a:latin typeface="Times New Roman" panose="02020603050405020304" charset="0"/>
              <a:cs typeface="Times New Roman" panose="02020603050405020304" charset="0"/>
            </a:endParaRPr>
          </a:p>
          <a:p>
            <a:pPr algn="ctr"/>
            <a:r>
              <a:rPr lang="en-US" sz="3200">
                <a:latin typeface="Times New Roman" panose="02020603050405020304" charset="0"/>
                <a:cs typeface="Times New Roman" panose="02020603050405020304" charset="0"/>
              </a:rPr>
              <a:t>Nhà khoa học: là những người hoạt động nghiên cứu khoa học </a:t>
            </a:r>
          </a:p>
        </p:txBody>
      </p:sp>
      <p:pic>
        <p:nvPicPr>
          <p:cNvPr id="8" name="Content Placeholder 7"/>
          <p:cNvPicPr>
            <a:picLocks noGrp="1" noChangeAspect="1"/>
          </p:cNvPicPr>
          <p:nvPr>
            <p:ph sz="half" idx="1"/>
          </p:nvPr>
        </p:nvPicPr>
        <p:blipFill>
          <a:blip r:embed="rId2"/>
          <a:stretch>
            <a:fillRect/>
          </a:stretch>
        </p:blipFill>
        <p:spPr>
          <a:xfrm>
            <a:off x="283845" y="1382395"/>
            <a:ext cx="3434080" cy="3094355"/>
          </a:xfrm>
          <a:prstGeom prst="rect">
            <a:avLst/>
          </a:prstGeom>
        </p:spPr>
      </p:pic>
      <p:sp>
        <p:nvSpPr>
          <p:cNvPr id="9" name="Text Box 8"/>
          <p:cNvSpPr txBox="1"/>
          <p:nvPr/>
        </p:nvSpPr>
        <p:spPr>
          <a:xfrm>
            <a:off x="527685" y="4124960"/>
            <a:ext cx="2536190"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a:latin typeface="Times New Roman" panose="02020603050405020304" charset="0"/>
                <a:cs typeface="Times New Roman" panose="02020603050405020304" charset="0"/>
              </a:rPr>
              <a:t>Thomas Edison</a:t>
            </a:r>
          </a:p>
        </p:txBody>
      </p:sp>
      <p:pic>
        <p:nvPicPr>
          <p:cNvPr id="10" name="Picture 9"/>
          <p:cNvPicPr>
            <a:picLocks noChangeAspect="1"/>
          </p:cNvPicPr>
          <p:nvPr/>
        </p:nvPicPr>
        <p:blipFill>
          <a:blip r:embed="rId3"/>
          <a:stretch>
            <a:fillRect/>
          </a:stretch>
        </p:blipFill>
        <p:spPr>
          <a:xfrm>
            <a:off x="3850005" y="1347470"/>
            <a:ext cx="4017010" cy="3119120"/>
          </a:xfrm>
          <a:prstGeom prst="rect">
            <a:avLst/>
          </a:prstGeom>
        </p:spPr>
      </p:pic>
      <p:sp>
        <p:nvSpPr>
          <p:cNvPr id="11" name="Text Box 10"/>
          <p:cNvSpPr txBox="1"/>
          <p:nvPr/>
        </p:nvSpPr>
        <p:spPr>
          <a:xfrm>
            <a:off x="4358640" y="3873500"/>
            <a:ext cx="2540000" cy="52197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en-US" sz="2800">
                <a:latin typeface="Times New Roman" panose="02020603050405020304" charset="0"/>
                <a:cs typeface="Times New Roman" panose="02020603050405020304" charset="0"/>
              </a:rPr>
              <a:t>Galileo Galilei</a:t>
            </a:r>
          </a:p>
        </p:txBody>
      </p:sp>
      <p:pic>
        <p:nvPicPr>
          <p:cNvPr id="12" name="Picture 11"/>
          <p:cNvPicPr>
            <a:picLocks noChangeAspect="1"/>
          </p:cNvPicPr>
          <p:nvPr/>
        </p:nvPicPr>
        <p:blipFill>
          <a:blip r:embed="rId4"/>
          <a:stretch>
            <a:fillRect/>
          </a:stretch>
        </p:blipFill>
        <p:spPr>
          <a:xfrm>
            <a:off x="6493510" y="1304290"/>
            <a:ext cx="2331085" cy="1370965"/>
          </a:xfrm>
          <a:prstGeom prst="rect">
            <a:avLst/>
          </a:prstGeom>
        </p:spPr>
      </p:pic>
      <p:pic>
        <p:nvPicPr>
          <p:cNvPr id="14" name="Content Placeholder 13"/>
          <p:cNvPicPr>
            <a:picLocks noGrp="1" noChangeAspect="1"/>
          </p:cNvPicPr>
          <p:nvPr>
            <p:ph sz="half" idx="2"/>
          </p:nvPr>
        </p:nvPicPr>
        <p:blipFill>
          <a:blip r:embed="rId5"/>
          <a:stretch>
            <a:fillRect/>
          </a:stretch>
        </p:blipFill>
        <p:spPr>
          <a:xfrm>
            <a:off x="-142875" y="1002665"/>
            <a:ext cx="1478280" cy="1973580"/>
          </a:xfrm>
          <a:prstGeom prst="rect">
            <a:avLst/>
          </a:prstGeom>
        </p:spPr>
      </p:pic>
      <p:pic>
        <p:nvPicPr>
          <p:cNvPr id="103" name="Picture 102"/>
          <p:cNvPicPr/>
          <p:nvPr/>
        </p:nvPicPr>
        <p:blipFill>
          <a:blip r:embed="rId6"/>
          <a:stretch>
            <a:fillRect/>
          </a:stretch>
        </p:blipFill>
        <p:spPr>
          <a:xfrm>
            <a:off x="2515235" y="4625975"/>
            <a:ext cx="3978910" cy="2239645"/>
          </a:xfrm>
          <a:prstGeom prst="rect">
            <a:avLst/>
          </a:prstGeom>
          <a:noFill/>
          <a:ln w="9525">
            <a:noFill/>
          </a:ln>
        </p:spPr>
      </p:pic>
      <p:pic>
        <p:nvPicPr>
          <p:cNvPr id="16" name="Picture 15"/>
          <p:cNvPicPr>
            <a:picLocks noChangeAspect="1"/>
          </p:cNvPicPr>
          <p:nvPr/>
        </p:nvPicPr>
        <p:blipFill>
          <a:blip r:embed="rId7"/>
          <a:stretch>
            <a:fillRect/>
          </a:stretch>
        </p:blipFill>
        <p:spPr>
          <a:xfrm>
            <a:off x="7867015" y="3093720"/>
            <a:ext cx="4130040" cy="3764280"/>
          </a:xfrm>
          <a:prstGeom prst="rect">
            <a:avLst/>
          </a:prstGeom>
        </p:spPr>
      </p:pic>
      <p:pic>
        <p:nvPicPr>
          <p:cNvPr id="19" name="Picture 18"/>
          <p:cNvPicPr/>
          <p:nvPr/>
        </p:nvPicPr>
        <p:blipFill>
          <a:blip r:embed="rId6"/>
          <a:stretch>
            <a:fillRect/>
          </a:stretch>
        </p:blipFill>
        <p:spPr>
          <a:xfrm>
            <a:off x="2514600" y="4646295"/>
            <a:ext cx="3978910" cy="2239645"/>
          </a:xfrm>
          <a:prstGeom prst="rect">
            <a:avLst/>
          </a:prstGeom>
          <a:noFill/>
          <a:ln w="9525">
            <a:noFill/>
          </a:ln>
        </p:spPr>
      </p:pic>
      <p:pic>
        <p:nvPicPr>
          <p:cNvPr id="20" name="Picture 19"/>
          <p:cNvPicPr>
            <a:picLocks noChangeAspect="1"/>
          </p:cNvPicPr>
          <p:nvPr/>
        </p:nvPicPr>
        <p:blipFill>
          <a:blip r:embed="rId7"/>
          <a:stretch>
            <a:fillRect/>
          </a:stretch>
        </p:blipFill>
        <p:spPr>
          <a:xfrm>
            <a:off x="7866380" y="3114040"/>
            <a:ext cx="4130040" cy="376428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ox(in)">
                                      <p:cBhvr>
                                        <p:cTn id="23" dur="2000"/>
                                        <p:tgtEl>
                                          <p:spTgt spid="1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2000"/>
                                        <p:tgtEl>
                                          <p:spTgt spid="11"/>
                                        </p:tgtEl>
                                      </p:cBhvr>
                                    </p:animEffect>
                                  </p:childTnLst>
                                </p:cTn>
                              </p:par>
                              <p:par>
                                <p:cTn id="27" presetID="4"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linds(horizont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linds(horizont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box(in)">
                                      <p:cBhvr>
                                        <p:cTn id="44"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317"/>
            <a:ext cx="10972800" cy="1143000"/>
          </a:xfrm>
        </p:spPr>
        <p:style>
          <a:lnRef idx="2">
            <a:schemeClr val="accent6"/>
          </a:lnRef>
          <a:fillRef idx="1">
            <a:schemeClr val="lt1"/>
          </a:fillRef>
          <a:effectRef idx="0">
            <a:schemeClr val="accent6"/>
          </a:effectRef>
          <a:fontRef idx="minor">
            <a:schemeClr val="dk1"/>
          </a:fontRef>
        </p:style>
        <p:txBody>
          <a:bodyPr/>
          <a:lstStyle/>
          <a:p>
            <a:r>
              <a:rPr lang="en-US">
                <a:latin typeface="Times New Roman" panose="02020603050405020304" charset="0"/>
                <a:cs typeface="Times New Roman" panose="02020603050405020304" charset="0"/>
              </a:rPr>
              <a:t>Khoa học tự nhiên là gì? </a:t>
            </a:r>
          </a:p>
        </p:txBody>
      </p:sp>
      <p:pic>
        <p:nvPicPr>
          <p:cNvPr id="9" name="Content Placeholder 8"/>
          <p:cNvPicPr>
            <a:picLocks noGrp="1" noChangeAspect="1"/>
          </p:cNvPicPr>
          <p:nvPr>
            <p:ph sz="half" idx="2"/>
          </p:nvPr>
        </p:nvPicPr>
        <p:blipFill>
          <a:blip r:embed="rId3"/>
          <a:stretch>
            <a:fillRect/>
          </a:stretch>
        </p:blipFill>
        <p:spPr>
          <a:xfrm>
            <a:off x="1261745" y="981710"/>
            <a:ext cx="4130040" cy="3763645"/>
          </a:xfrm>
          <a:prstGeom prst="rect">
            <a:avLst/>
          </a:prstGeom>
        </p:spPr>
      </p:pic>
      <p:pic>
        <p:nvPicPr>
          <p:cNvPr id="14" name="Content Placeholder 13"/>
          <p:cNvPicPr>
            <a:picLocks noGrp="1" noChangeAspect="1"/>
          </p:cNvPicPr>
          <p:nvPr>
            <p:ph idx="1"/>
          </p:nvPr>
        </p:nvPicPr>
        <p:blipFill>
          <a:blip r:embed="rId4"/>
          <a:stretch>
            <a:fillRect/>
          </a:stretch>
        </p:blipFill>
        <p:spPr>
          <a:xfrm>
            <a:off x="6370955" y="1127125"/>
            <a:ext cx="4152900" cy="3618230"/>
          </a:xfrm>
          <a:prstGeom prst="rect">
            <a:avLst/>
          </a:prstGeom>
        </p:spPr>
      </p:pic>
      <p:sp>
        <p:nvSpPr>
          <p:cNvPr id="5" name="Rounded Rectangle 4"/>
          <p:cNvSpPr/>
          <p:nvPr/>
        </p:nvSpPr>
        <p:spPr>
          <a:xfrm>
            <a:off x="1099820" y="4745355"/>
            <a:ext cx="10704830" cy="18230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a:latin typeface="Times New Roman" panose="02020603050405020304" charset="0"/>
                <a:cs typeface="Times New Roman" panose="02020603050405020304" charset="0"/>
              </a:rPr>
              <a:t>Khoa học tự nhiên là</a:t>
            </a:r>
            <a:r>
              <a:rPr lang="en-US" sz="3200">
                <a:latin typeface="Times New Roman" panose="02020603050405020304" charset="0"/>
                <a:cs typeface="Times New Roman" panose="02020603050405020304" charset="0"/>
              </a:rPr>
              <a:t> khoa học nghiên cứu về các sự vật, hiện tượng, quy luật tự nhiên, những ảnh hưởng của chúng đến cuộc sống con người và môi trường  </a:t>
            </a:r>
          </a:p>
        </p:txBody>
      </p:sp>
      <p:pic>
        <p:nvPicPr>
          <p:cNvPr id="3" name="Picture 2"/>
          <p:cNvPicPr>
            <a:picLocks noChangeAspect="1"/>
          </p:cNvPicPr>
          <p:nvPr/>
        </p:nvPicPr>
        <p:blipFill>
          <a:blip r:embed="rId5"/>
          <a:stretch>
            <a:fillRect/>
          </a:stretch>
        </p:blipFill>
        <p:spPr>
          <a:xfrm>
            <a:off x="10740390" y="4063365"/>
            <a:ext cx="1197610" cy="89027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checkerboard(across)">
                                      <p:cBhvr>
                                        <p:cTn id="21" dur="5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linds(horizontal)">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447</Words>
  <Application>Microsoft Office PowerPoint</Application>
  <PresentationFormat>Widescreen</PresentationFormat>
  <Paragraphs>41</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Times New Roman</vt:lpstr>
      <vt:lpstr>Default Design</vt:lpstr>
      <vt:lpstr>KHOA HỌC TỰ NHIÊN 6</vt:lpstr>
      <vt:lpstr>BÀI 1. GIỚI THIỆU VỀ KHOA HỌC TỰ NHIÊN</vt:lpstr>
      <vt:lpstr>PowerPoint Presentation</vt:lpstr>
      <vt:lpstr>NỘI DUNG BÀI HỌC </vt:lpstr>
      <vt:lpstr>PowerPoint Presentation</vt:lpstr>
      <vt:lpstr>Hoạt động trong cuộc sống hằng ngày: </vt:lpstr>
      <vt:lpstr>Hoạt động nghiên cứu khoa học:</vt:lpstr>
      <vt:lpstr>PowerPoint Presentation</vt:lpstr>
      <vt:lpstr>Khoa học tự nhiên là gì? </vt:lpstr>
      <vt:lpstr>PowerPoint Presentation</vt:lpstr>
      <vt:lpstr>PowerPoint Presentation</vt:lpstr>
      <vt:lpstr>PowerPoint Presentation</vt:lpstr>
      <vt:lpstr>PowerPoint Presentation</vt:lpstr>
      <vt:lpstr>PowerPoint Presentation</vt:lpstr>
      <vt:lpstr>- KHTN có vai trò quan trọng trong: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KHOA HỌC TỰ NHIÊN 6</dc:title>
  <dc:creator/>
  <cp:lastModifiedBy>Administrator</cp:lastModifiedBy>
  <cp:revision>28</cp:revision>
  <dcterms:created xsi:type="dcterms:W3CDTF">2021-08-20T11:43:00Z</dcterms:created>
  <dcterms:modified xsi:type="dcterms:W3CDTF">2024-08-29T01:22:16Z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091B6C1E31164578BA225A33A34FE96B</vt:lpwstr>
  </property>
  <property fmtid="{D5CDD505-2E9C-101B-9397-08002B2CF9AE}" pid="3" name="KSOProductBuildVer">
    <vt:lpwstr>1033-11.2.0.10258</vt:lpwstr>
  </property>
</Properties>
</file>