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59" r:id="rId2"/>
    <p:sldId id="390" r:id="rId3"/>
    <p:sldId id="363" r:id="rId4"/>
    <p:sldId id="364" r:id="rId5"/>
    <p:sldId id="383" r:id="rId6"/>
    <p:sldId id="384" r:id="rId7"/>
    <p:sldId id="385" r:id="rId8"/>
    <p:sldId id="386" r:id="rId9"/>
    <p:sldId id="387" r:id="rId10"/>
    <p:sldId id="388" r:id="rId11"/>
    <p:sldId id="360" r:id="rId12"/>
    <p:sldId id="281" r:id="rId13"/>
    <p:sldId id="315" r:id="rId14"/>
    <p:sldId id="316" r:id="rId15"/>
    <p:sldId id="365" r:id="rId16"/>
    <p:sldId id="366" r:id="rId17"/>
    <p:sldId id="367" r:id="rId18"/>
    <p:sldId id="332" r:id="rId19"/>
    <p:sldId id="356" r:id="rId20"/>
    <p:sldId id="344" r:id="rId21"/>
    <p:sldId id="370" r:id="rId22"/>
    <p:sldId id="369" r:id="rId23"/>
    <p:sldId id="374" r:id="rId24"/>
    <p:sldId id="375" r:id="rId25"/>
    <p:sldId id="376" r:id="rId26"/>
    <p:sldId id="377" r:id="rId27"/>
    <p:sldId id="371" r:id="rId28"/>
    <p:sldId id="372" r:id="rId29"/>
    <p:sldId id="373" r:id="rId30"/>
    <p:sldId id="368" r:id="rId31"/>
    <p:sldId id="313" r:id="rId32"/>
    <p:sldId id="337" r:id="rId33"/>
    <p:sldId id="330" r:id="rId34"/>
    <p:sldId id="38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F15C47"/>
    <a:srgbClr val="48C0B6"/>
    <a:srgbClr val="FFDAAB"/>
    <a:srgbClr val="00A9A5"/>
    <a:srgbClr val="008A80"/>
    <a:srgbClr val="0FB7BD"/>
    <a:srgbClr val="F7941E"/>
    <a:srgbClr val="FBB040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B4BAC-8042-4080-BB56-033B087EB5C4}" v="156" dt="2022-03-07T02:29:52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5455" autoAdjust="0"/>
  </p:normalViewPr>
  <p:slideViewPr>
    <p:cSldViewPr snapToGrid="0" showGuides="1">
      <p:cViewPr varScale="1">
        <p:scale>
          <a:sx n="61" d="100"/>
          <a:sy n="61" d="100"/>
        </p:scale>
        <p:origin x="10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Lucky numbers: 1,4,8</a:t>
            </a:r>
          </a:p>
          <a:p>
            <a:r>
              <a:rPr lang="en-US"/>
              <a:t>Number 2: Question 1</a:t>
            </a:r>
          </a:p>
          <a:p>
            <a:r>
              <a:rPr lang="en-US"/>
              <a:t>Number 3: Question 2</a:t>
            </a:r>
          </a:p>
          <a:p>
            <a:r>
              <a:rPr lang="en-US"/>
              <a:t>Number 5: Question 3</a:t>
            </a:r>
          </a:p>
          <a:p>
            <a:r>
              <a:rPr lang="en-US"/>
              <a:t>Number 6: Question 4</a:t>
            </a:r>
          </a:p>
          <a:p>
            <a:r>
              <a:rPr lang="en-US"/>
              <a:t>Number 7: Question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7.xml"/><Relationship Id="rId7" Type="http://schemas.openxmlformats.org/officeDocument/2006/relationships/slide" Target="slide2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3.xml"/><Relationship Id="rId10" Type="http://schemas.openxmlformats.org/officeDocument/2006/relationships/slide" Target="slide29.xml"/><Relationship Id="rId4" Type="http://schemas.openxmlformats.org/officeDocument/2006/relationships/slide" Target="slide22.xml"/><Relationship Id="rId9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210F4-1A11-46F2-AD50-33845450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014" y="5717626"/>
            <a:ext cx="7604233" cy="107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dirty="0">
                <a:latin typeface=".VnBodoni" panose="020B7200000000000000" pitchFamily="34" charset="0"/>
                <a:cs typeface="Times New Roman" panose="02020603050405020304" pitchFamily="18" charset="0"/>
              </a:rPr>
              <a:t>Teacher: Le </a:t>
            </a:r>
            <a:r>
              <a:rPr lang="en-GB" sz="3200" b="1" dirty="0" err="1">
                <a:latin typeface=".VnBodoni" panose="020B7200000000000000" pitchFamily="34" charset="0"/>
                <a:cs typeface="Times New Roman" panose="02020603050405020304" pitchFamily="18" charset="0"/>
              </a:rPr>
              <a:t>Thi</a:t>
            </a:r>
            <a:r>
              <a:rPr lang="en-GB" sz="3200" b="1" dirty="0">
                <a:latin typeface=".VnBodoni" panose="020B7200000000000000" pitchFamily="34" charset="0"/>
                <a:cs typeface="Times New Roman" panose="02020603050405020304" pitchFamily="18" charset="0"/>
              </a:rPr>
              <a:t> Cam Hang</a:t>
            </a:r>
            <a:endParaRPr lang="en-GB" sz="3200" b="1" dirty="0">
              <a:solidFill>
                <a:srgbClr val="FF0000"/>
              </a:solidFill>
              <a:latin typeface=".VnBodoni" panose="020B7200000000000000" pitchFamily="34" charset="0"/>
              <a:cs typeface="Times New Roman" panose="02020603050405020304" pitchFamily="18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.VnBodoni" panose="020B7200000000000000" pitchFamily="34" charset="0"/>
                <a:cs typeface="Times New Roman" panose="02020603050405020304" pitchFamily="18" charset="0"/>
              </a:rPr>
              <a:t>Period 32:       SKILLS 1</a:t>
            </a:r>
            <a:endParaRPr lang="en-US" sz="3200" b="1" dirty="0">
              <a:solidFill>
                <a:srgbClr val="FF0000"/>
              </a:solidFill>
              <a:latin typeface=".VnBodoni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79025C-3529-419F-825B-960E10D4B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10"/>
            <a:ext cx="12192000" cy="514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3546B1D-6491-47AF-B296-1391F9C7A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410619"/>
            <a:ext cx="4762500" cy="318135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870748" y="190670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0802" y="1982648"/>
            <a:ext cx="3550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Water puppet show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7805CB-3C41-46A3-B1C2-462417EDA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462" y="2567423"/>
            <a:ext cx="7620000" cy="36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9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475" y="237708"/>
            <a:ext cx="173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Montserrat ExtraBold" pitchFamily="2" charset="0"/>
              </a:rPr>
              <a:t>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7150" y="229764"/>
            <a:ext cx="737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Montserrat ExtraBold" pitchFamily="2" charset="0"/>
              </a:rPr>
              <a:t>MUSIC AND ARTS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5238" y="190029"/>
            <a:ext cx="72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Montserrat ExtraBold" pitchFamily="2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06846" y="1117804"/>
            <a:ext cx="725726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18" y="918329"/>
            <a:ext cx="1191147" cy="10144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80634" y="1183996"/>
            <a:ext cx="5474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Period:32            SKILLS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715" y="2318518"/>
            <a:ext cx="3078162" cy="261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13" y="2318518"/>
            <a:ext cx="3078162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401922" y="5104509"/>
            <a:ext cx="3075207" cy="683347"/>
            <a:chOff x="4446887" y="2857039"/>
            <a:chExt cx="3075207" cy="683347"/>
          </a:xfrm>
        </p:grpSpPr>
        <p:sp>
          <p:nvSpPr>
            <p:cNvPr id="20" name="Rectangle 19"/>
            <p:cNvSpPr/>
            <p:nvPr/>
          </p:nvSpPr>
          <p:spPr>
            <a:xfrm>
              <a:off x="4446887" y="2857039"/>
              <a:ext cx="3075207" cy="6833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4446887" y="2857039"/>
              <a:ext cx="3075207" cy="68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/>
                <a:t>SPEAKING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58336" y="5033070"/>
            <a:ext cx="3075207" cy="683347"/>
            <a:chOff x="174884" y="3388451"/>
            <a:chExt cx="3075207" cy="683347"/>
          </a:xfrm>
        </p:grpSpPr>
        <p:sp>
          <p:nvSpPr>
            <p:cNvPr id="23" name="Rectangle 22"/>
            <p:cNvSpPr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/>
                <a:t>READING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3C8EB10-0D78-4642-B235-D5F80C9CF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286" y="-48583"/>
            <a:ext cx="513955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Saturday, November 18</a:t>
            </a:r>
            <a:r>
              <a:rPr lang="en-GB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,2023.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8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19999" y="874491"/>
            <a:ext cx="321657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- puppetry (n) :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7788" y="1022144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/>
              <a:t>nghệ</a:t>
            </a:r>
            <a:r>
              <a:rPr lang="en-US" sz="3600" b="1" dirty="0"/>
              <a:t> </a:t>
            </a:r>
            <a:r>
              <a:rPr lang="en-US" sz="3600" b="1" dirty="0" err="1"/>
              <a:t>thuật</a:t>
            </a:r>
            <a:r>
              <a:rPr lang="en-US" sz="3600" b="1" dirty="0"/>
              <a:t> </a:t>
            </a:r>
            <a:r>
              <a:rPr lang="en-US" sz="3600" b="1" dirty="0" err="1"/>
              <a:t>múa</a:t>
            </a:r>
            <a:r>
              <a:rPr lang="en-US" sz="3600" b="1" dirty="0"/>
              <a:t> </a:t>
            </a:r>
            <a:r>
              <a:rPr lang="en-US" sz="3600" b="1" dirty="0" err="1"/>
              <a:t>rối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3513306" y="1027372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pʌpɪtri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77" y="51272"/>
            <a:ext cx="43728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sz="3200" b="1" u="sng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3"/>
          <a:stretch/>
        </p:blipFill>
        <p:spPr>
          <a:xfrm>
            <a:off x="1343025" y="1943858"/>
            <a:ext cx="4608591" cy="3085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15945" r="4058"/>
          <a:stretch/>
        </p:blipFill>
        <p:spPr>
          <a:xfrm>
            <a:off x="6286501" y="1943858"/>
            <a:ext cx="4551430" cy="308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19436" y="205177"/>
            <a:ext cx="232373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- string (n):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3544" y="330639"/>
            <a:ext cx="1763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/>
              <a:t>sợi</a:t>
            </a:r>
            <a:r>
              <a:rPr lang="en-US" sz="3600" b="1" dirty="0"/>
              <a:t> </a:t>
            </a:r>
            <a:r>
              <a:rPr lang="en-US" sz="3600" b="1" dirty="0" err="1"/>
              <a:t>dây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704291" y="363619"/>
            <a:ext cx="1471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strɪŋ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69" y="1342686"/>
            <a:ext cx="6011917" cy="44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1464" y="208215"/>
            <a:ext cx="305650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- control (v):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10547" y="389278"/>
            <a:ext cx="5167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/>
              <a:t>điều</a:t>
            </a:r>
            <a:r>
              <a:rPr lang="en-US" sz="3600" b="1" dirty="0"/>
              <a:t> </a:t>
            </a:r>
            <a:r>
              <a:rPr lang="en-US" sz="3600" b="1" dirty="0" err="1"/>
              <a:t>khiển</a:t>
            </a:r>
            <a:r>
              <a:rPr lang="en-US" sz="3600" b="1" dirty="0"/>
              <a:t>, </a:t>
            </a:r>
            <a:r>
              <a:rPr lang="en-US" sz="3600" b="1" dirty="0" err="1"/>
              <a:t>kiểm</a:t>
            </a:r>
            <a:r>
              <a:rPr lang="en-US" sz="3600" b="1" dirty="0"/>
              <a:t> </a:t>
            </a:r>
            <a:r>
              <a:rPr lang="en-US" sz="3600" b="1" dirty="0" err="1"/>
              <a:t>soát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3297974" y="389278"/>
            <a:ext cx="313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kənˈtrəʊl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24" y="1428749"/>
            <a:ext cx="7325710" cy="468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76" y="1628775"/>
            <a:ext cx="6842234" cy="444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9081" y="376922"/>
            <a:ext cx="4494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- rice farming (n. </a:t>
            </a:r>
            <a:r>
              <a:rPr lang="en-US" sz="3600" b="1" dirty="0" err="1"/>
              <a:t>phr</a:t>
            </a:r>
            <a:r>
              <a:rPr lang="en-US" sz="3600" b="1" dirty="0"/>
              <a:t>):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89121" y="380864"/>
            <a:ext cx="29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00B2A5"/>
                </a:solidFill>
              </a:rPr>
              <a:t>/</a:t>
            </a:r>
            <a:r>
              <a:rPr lang="en-US" sz="3600" b="1" dirty="0" err="1">
                <a:solidFill>
                  <a:srgbClr val="00B2A5"/>
                </a:solidFill>
              </a:rPr>
              <a:t>raɪs</a:t>
            </a:r>
            <a:r>
              <a:rPr lang="en-US" sz="3600" b="1" dirty="0">
                <a:solidFill>
                  <a:srgbClr val="00B2A5"/>
                </a:solidFill>
              </a:rPr>
              <a:t> ˈ</a:t>
            </a:r>
            <a:r>
              <a:rPr lang="en-US" sz="3600" b="1" dirty="0" err="1">
                <a:solidFill>
                  <a:srgbClr val="00B2A5"/>
                </a:solidFill>
              </a:rPr>
              <a:t>fɑːmɪŋ</a:t>
            </a:r>
            <a:r>
              <a:rPr lang="en-US" sz="3600" b="1" dirty="0">
                <a:solidFill>
                  <a:srgbClr val="00B2A5"/>
                </a:solidFill>
              </a:rPr>
              <a:t>/ </a:t>
            </a:r>
          </a:p>
        </p:txBody>
      </p:sp>
      <p:sp>
        <p:nvSpPr>
          <p:cNvPr id="6" name="Rectangle 5"/>
          <p:cNvSpPr/>
          <p:nvPr/>
        </p:nvSpPr>
        <p:spPr>
          <a:xfrm>
            <a:off x="7300085" y="406621"/>
            <a:ext cx="2017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 </a:t>
            </a:r>
            <a:r>
              <a:rPr lang="en-US" sz="3600" b="1" dirty="0" err="1"/>
              <a:t>trồng</a:t>
            </a:r>
            <a:r>
              <a:rPr lang="en-US" sz="3600" b="1" dirty="0"/>
              <a:t> </a:t>
            </a:r>
            <a:r>
              <a:rPr lang="en-US" sz="3600" b="1" dirty="0" err="1"/>
              <a:t>lúa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173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992801"/>
              </p:ext>
            </p:extLst>
          </p:nvPr>
        </p:nvGraphicFramePr>
        <p:xfrm>
          <a:off x="325821" y="719666"/>
          <a:ext cx="11655970" cy="5323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7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0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8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A9A5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A9A5"/>
                          </a:solidFill>
                        </a:rPr>
                        <a:t>Pronunciation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A9A5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puppetry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pʌpɪtri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nghệ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thuật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múa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rối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string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strɪŋ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sợi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dây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0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control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kənˈtrəʊl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điều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khiển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soát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4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dirty="0"/>
                        <a:t>- rice farming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raɪs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ˈ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fɑːmɪŋ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trồng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lúa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77" y="51272"/>
            <a:ext cx="43728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sz="3200" b="1" u="sng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99335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561714"/>
              </p:ext>
            </p:extLst>
          </p:nvPr>
        </p:nvGraphicFramePr>
        <p:xfrm>
          <a:off x="851339" y="711709"/>
          <a:ext cx="10731062" cy="7542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0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A9A5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A9A5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điều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khiển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soát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trồng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lúa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sợi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dây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nghệ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thuật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múa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rối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2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77" y="51272"/>
            <a:ext cx="519852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sz="3200" b="1" i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Checking vocabulary: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0160" y="4560817"/>
            <a:ext cx="19337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</a:rPr>
              <a:t>- string (n)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0160" y="1549165"/>
            <a:ext cx="21584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</a:rPr>
              <a:t>- control (v)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5207" y="3039335"/>
            <a:ext cx="3796039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</a:rPr>
              <a:t>- rice farming (</a:t>
            </a:r>
            <a:r>
              <a:rPr lang="en-US" sz="3200" b="1" dirty="0" err="1">
                <a:solidFill>
                  <a:prstClr val="black"/>
                </a:solidFill>
              </a:rPr>
              <a:t>n.phr</a:t>
            </a:r>
            <a:r>
              <a:rPr lang="en-US" sz="3200" b="1" dirty="0">
                <a:solidFill>
                  <a:prstClr val="black"/>
                </a:solidFill>
              </a:rPr>
              <a:t>)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A252FB-5772-4F56-A3B2-ABB4BF42010C}"/>
              </a:ext>
            </a:extLst>
          </p:cNvPr>
          <p:cNvSpPr/>
          <p:nvPr/>
        </p:nvSpPr>
        <p:spPr>
          <a:xfrm>
            <a:off x="1170160" y="5826927"/>
            <a:ext cx="25384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</a:rPr>
              <a:t>- puppetry (n)</a:t>
            </a:r>
          </a:p>
        </p:txBody>
      </p:sp>
    </p:spTree>
    <p:extLst>
      <p:ext uri="{BB962C8B-B14F-4D97-AF65-F5344CB8AC3E}">
        <p14:creationId xmlns:p14="http://schemas.microsoft.com/office/powerpoint/2010/main" val="36335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06" y="37624"/>
            <a:ext cx="253635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 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123" y="90447"/>
            <a:ext cx="1722801" cy="108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E82EA46-ACDA-4043-A4ED-0EC3426F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10" y="1860192"/>
            <a:ext cx="19627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1344" y="1371599"/>
            <a:ext cx="9252856" cy="40821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3453" y="695948"/>
            <a:ext cx="10174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  <a:latin typeface="OpenSans"/>
              </a:rPr>
              <a:t> Look at the pictures. Discuss the questions below with a partner. 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1861" y="523568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 </a:t>
            </a:r>
            <a:r>
              <a:rPr lang="en-GB" sz="3200" b="1" i="1" dirty="0">
                <a:solidFill>
                  <a:srgbClr val="0070C0"/>
                </a:solidFill>
              </a:rPr>
              <a:t>- The first picture shows a water puppet show.</a:t>
            </a:r>
          </a:p>
          <a:p>
            <a:r>
              <a:rPr lang="en-GB" sz="3200" b="1" i="1" dirty="0">
                <a:solidFill>
                  <a:srgbClr val="0070C0"/>
                </a:solidFill>
              </a:rPr>
              <a:t>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DCD7C5-2A52-491D-AFD9-2D98340E7167}"/>
              </a:ext>
            </a:extLst>
          </p:cNvPr>
          <p:cNvSpPr/>
          <p:nvPr/>
        </p:nvSpPr>
        <p:spPr>
          <a:xfrm>
            <a:off x="5878295" y="4517634"/>
            <a:ext cx="44431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 </a:t>
            </a:r>
            <a:endParaRPr lang="en-GB" sz="3200" b="1" i="1" dirty="0">
              <a:solidFill>
                <a:srgbClr val="0070C0"/>
              </a:solidFill>
            </a:endParaRPr>
          </a:p>
          <a:p>
            <a:r>
              <a:rPr lang="en-GB" sz="3200" b="1" i="1" dirty="0">
                <a:solidFill>
                  <a:srgbClr val="0070C0"/>
                </a:solidFill>
              </a:rPr>
              <a:t>    - The second picture is the </a:t>
            </a:r>
            <a:r>
              <a:rPr lang="en-GB" sz="3200" b="1" i="1" dirty="0" err="1">
                <a:solidFill>
                  <a:srgbClr val="0070C0"/>
                </a:solidFill>
              </a:rPr>
              <a:t>Quan</a:t>
            </a:r>
            <a:r>
              <a:rPr lang="en-GB" sz="3200" b="1" i="1" dirty="0">
                <a:solidFill>
                  <a:srgbClr val="0070C0"/>
                </a:solidFill>
              </a:rPr>
              <a:t> </a:t>
            </a:r>
            <a:r>
              <a:rPr lang="en-GB" sz="3200" b="1" i="1" dirty="0" err="1">
                <a:solidFill>
                  <a:srgbClr val="0070C0"/>
                </a:solidFill>
              </a:rPr>
              <a:t>Ho</a:t>
            </a:r>
            <a:r>
              <a:rPr lang="en-GB" sz="3200" b="1" i="1" dirty="0">
                <a:solidFill>
                  <a:srgbClr val="0070C0"/>
                </a:solidFill>
              </a:rPr>
              <a:t> singing.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3B684C72-D0E0-4EEE-8D10-0C042F0D2E8D}"/>
              </a:ext>
            </a:extLst>
          </p:cNvPr>
          <p:cNvSpPr/>
          <p:nvPr/>
        </p:nvSpPr>
        <p:spPr>
          <a:xfrm>
            <a:off x="160076" y="658486"/>
            <a:ext cx="474124" cy="51827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501" y="320470"/>
            <a:ext cx="107293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cs typeface="Arial" panose="020B0604020202020204" pitchFamily="34" charset="0"/>
              </a:rPr>
              <a:t>Read the email and match the highlighted words with their meanings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2110" y="304800"/>
            <a:ext cx="474124" cy="51827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895" y="2178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00134-5D9F-44BE-B261-0FE8E8F82A14}"/>
              </a:ext>
            </a:extLst>
          </p:cNvPr>
          <p:cNvSpPr txBox="1"/>
          <p:nvPr/>
        </p:nvSpPr>
        <p:spPr>
          <a:xfrm>
            <a:off x="9796582" y="1395063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performed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479CD-54C1-4D54-9F11-FB46C9745587}"/>
              </a:ext>
            </a:extLst>
          </p:cNvPr>
          <p:cNvSpPr txBox="1"/>
          <p:nvPr/>
        </p:nvSpPr>
        <p:spPr>
          <a:xfrm>
            <a:off x="9512805" y="224028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traditional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E3F83-9A77-442D-90E6-63C57EF6627E}"/>
              </a:ext>
            </a:extLst>
          </p:cNvPr>
          <p:cNvSpPr txBox="1"/>
          <p:nvPr/>
        </p:nvSpPr>
        <p:spPr>
          <a:xfrm>
            <a:off x="9512805" y="3130365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fantastic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196BD-24B6-46AD-AC2B-F46AF4E0FCE9}"/>
              </a:ext>
            </a:extLst>
          </p:cNvPr>
          <p:cNvSpPr txBox="1"/>
          <p:nvPr/>
        </p:nvSpPr>
        <p:spPr>
          <a:xfrm>
            <a:off x="9691481" y="393796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festival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3748" t="1155" r="2150" b="1249"/>
          <a:stretch/>
        </p:blipFill>
        <p:spPr>
          <a:xfrm>
            <a:off x="523412" y="870361"/>
            <a:ext cx="5730243" cy="56876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60835" y="1357777"/>
            <a:ext cx="363708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1.</a:t>
            </a:r>
            <a:r>
              <a:rPr lang="en-US" sz="2800" dirty="0"/>
              <a:t> showed or presented</a:t>
            </a:r>
          </a:p>
          <a:p>
            <a:endParaRPr lang="en-US" sz="2800" b="1" dirty="0"/>
          </a:p>
          <a:p>
            <a:r>
              <a:rPr lang="en-US" sz="2800" b="1" dirty="0"/>
              <a:t>2.</a:t>
            </a:r>
            <a:r>
              <a:rPr lang="en-US" sz="2800" dirty="0"/>
              <a:t> following tradition</a:t>
            </a:r>
          </a:p>
          <a:p>
            <a:endParaRPr lang="en-US" sz="2800" b="1" dirty="0"/>
          </a:p>
          <a:p>
            <a:r>
              <a:rPr lang="en-US" sz="2800" b="1" dirty="0"/>
              <a:t>3. </a:t>
            </a:r>
            <a:r>
              <a:rPr lang="en-US" sz="2800" dirty="0"/>
              <a:t>nice, interesting</a:t>
            </a:r>
          </a:p>
          <a:p>
            <a:endParaRPr lang="en-US" sz="2800" b="1" dirty="0"/>
          </a:p>
          <a:p>
            <a:r>
              <a:rPr lang="en-US" sz="2800" b="1" dirty="0"/>
              <a:t>4.</a:t>
            </a:r>
            <a:r>
              <a:rPr lang="en-US" sz="2800" b="1" dirty="0">
                <a:solidFill>
                  <a:srgbClr val="F15C47"/>
                </a:solidFill>
              </a:rPr>
              <a:t> </a:t>
            </a:r>
            <a:r>
              <a:rPr lang="en-US" sz="2800" dirty="0"/>
              <a:t>event or celebration</a:t>
            </a:r>
            <a:endParaRPr lang="en-GB" sz="2800" dirty="0"/>
          </a:p>
        </p:txBody>
      </p:sp>
      <p:pic>
        <p:nvPicPr>
          <p:cNvPr id="3" name="to-suefastmailcom-subje165708158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6448" y="145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6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90566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/>
      <p:bldP spid="13" grpId="0"/>
      <p:bldP spid="1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551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388231"/>
            <a:ext cx="77322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cs typeface="Arial" panose="020B0604020202020204" pitchFamily="34" charset="0"/>
              </a:rPr>
              <a:t>Read the email again and answer the questions. </a:t>
            </a:r>
            <a:endParaRPr lang="en-US" sz="2800" b="1" u="sng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0104" y="40304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889" y="300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B4D06E-93DA-421F-B2B2-A7612FDA9667}"/>
              </a:ext>
            </a:extLst>
          </p:cNvPr>
          <p:cNvSpPr txBox="1"/>
          <p:nvPr/>
        </p:nvSpPr>
        <p:spPr>
          <a:xfrm>
            <a:off x="4309242" y="992149"/>
            <a:ext cx="78091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hronicaPro-Book"/>
              </a:rPr>
              <a:t>1. Who went to see a water puppet show yesterday?</a:t>
            </a:r>
          </a:p>
          <a:p>
            <a:endParaRPr lang="en-US" sz="2600" b="1" dirty="0">
              <a:latin typeface="ChronicaPro-Book"/>
            </a:endParaRPr>
          </a:p>
          <a:p>
            <a:r>
              <a:rPr lang="en-US" sz="2600" b="1" dirty="0">
                <a:latin typeface="ChronicaPro-Book"/>
              </a:rPr>
              <a:t>2. Where did the artists perform the show?</a:t>
            </a:r>
          </a:p>
          <a:p>
            <a:endParaRPr lang="en-US" sz="2600" b="1" dirty="0">
              <a:latin typeface="ChronicaPro-Book"/>
            </a:endParaRPr>
          </a:p>
          <a:p>
            <a:r>
              <a:rPr lang="en-US" sz="2600" b="1" dirty="0">
                <a:latin typeface="ChronicaPro-Book"/>
              </a:rPr>
              <a:t>3. Who controlled the puppets?</a:t>
            </a:r>
          </a:p>
          <a:p>
            <a:endParaRPr lang="en-US" sz="2600" b="1" dirty="0">
              <a:latin typeface="ChronicaPro-Book"/>
            </a:endParaRPr>
          </a:p>
          <a:p>
            <a:r>
              <a:rPr lang="en-US" sz="2600" b="1" dirty="0">
                <a:latin typeface="ChronicaPro-Book"/>
              </a:rPr>
              <a:t>4. What are water puppet shows normally about?</a:t>
            </a:r>
          </a:p>
          <a:p>
            <a:endParaRPr lang="en-US" sz="2600" b="1" dirty="0">
              <a:latin typeface="ChronicaPro-Book"/>
            </a:endParaRPr>
          </a:p>
          <a:p>
            <a:r>
              <a:rPr lang="en-US" sz="2600" b="1" dirty="0">
                <a:latin typeface="ChronicaPro-Book"/>
              </a:rPr>
              <a:t>5. Is water puppetry a traditional Vietnamese art form?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F4F1C4-A02B-4BFB-99C5-5D80A2018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8" t="1155" r="2150" b="1249"/>
          <a:stretch/>
        </p:blipFill>
        <p:spPr>
          <a:xfrm>
            <a:off x="273269" y="870361"/>
            <a:ext cx="4035972" cy="59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0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911" y="1825625"/>
            <a:ext cx="8362944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4" y="0"/>
            <a:ext cx="12415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1814" y="771526"/>
            <a:ext cx="7215186" cy="995056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928688" y="2132289"/>
            <a:ext cx="1551250" cy="1440160"/>
          </a:xfrm>
          <a:prstGeom prst="ellips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3251586" y="2179451"/>
            <a:ext cx="1551250" cy="1440160"/>
          </a:xfrm>
          <a:prstGeom prst="ellipse">
            <a:avLst/>
          </a:prstGeom>
          <a:solidFill>
            <a:srgbClr val="87D5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771343" y="2179451"/>
            <a:ext cx="1551250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3</a:t>
            </a: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8292838" y="2164332"/>
            <a:ext cx="1551250" cy="144016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4</a:t>
            </a:r>
          </a:p>
        </p:txBody>
      </p:sp>
      <p:sp>
        <p:nvSpPr>
          <p:cNvPr id="10" name="Oval 9">
            <a:hlinkClick r:id="rId7" action="ppaction://hlinksldjump"/>
          </p:cNvPr>
          <p:cNvSpPr/>
          <p:nvPr/>
        </p:nvSpPr>
        <p:spPr>
          <a:xfrm>
            <a:off x="1211185" y="3889081"/>
            <a:ext cx="1551250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5</a:t>
            </a:r>
          </a:p>
        </p:txBody>
      </p:sp>
      <p:sp>
        <p:nvSpPr>
          <p:cNvPr id="11" name="Oval 10">
            <a:hlinkClick r:id="rId8" action="ppaction://hlinksldjump"/>
          </p:cNvPr>
          <p:cNvSpPr/>
          <p:nvPr/>
        </p:nvSpPr>
        <p:spPr>
          <a:xfrm>
            <a:off x="3545537" y="4003379"/>
            <a:ext cx="1551250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6</a:t>
            </a:r>
          </a:p>
        </p:txBody>
      </p:sp>
      <p:sp>
        <p:nvSpPr>
          <p:cNvPr id="12" name="Oval 11">
            <a:hlinkClick r:id="rId9" action="ppaction://hlinksldjump"/>
          </p:cNvPr>
          <p:cNvSpPr/>
          <p:nvPr/>
        </p:nvSpPr>
        <p:spPr>
          <a:xfrm>
            <a:off x="5771343" y="4003379"/>
            <a:ext cx="1551250" cy="1440160"/>
          </a:xfrm>
          <a:prstGeom prst="ellipse">
            <a:avLst/>
          </a:prstGeom>
          <a:solidFill>
            <a:srgbClr val="F47A6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7</a:t>
            </a:r>
          </a:p>
        </p:txBody>
      </p:sp>
      <p:sp>
        <p:nvSpPr>
          <p:cNvPr id="13" name="Oval 12">
            <a:hlinkClick r:id="rId10" action="ppaction://hlinksldjump"/>
          </p:cNvPr>
          <p:cNvSpPr/>
          <p:nvPr/>
        </p:nvSpPr>
        <p:spPr>
          <a:xfrm>
            <a:off x="7989036" y="3946227"/>
            <a:ext cx="1551250" cy="144016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8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8386763" y="6443663"/>
            <a:ext cx="617406" cy="414337"/>
          </a:xfrm>
          <a:prstGeom prst="rightArrow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9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1796" y="1258282"/>
            <a:ext cx="9122947" cy="1124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atin typeface="ChronicaPro-Book"/>
              </a:rPr>
              <a:t>1. Who went to see a water puppet show yesterday?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2079" y="2327817"/>
            <a:ext cx="260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sz="3200" b="1" dirty="0">
                <a:solidFill>
                  <a:srgbClr val="FF0000"/>
                </a:solidFill>
              </a:rPr>
              <a:t>Mary did.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1796" y="1258282"/>
            <a:ext cx="7530972" cy="1124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atin typeface="ChronicaPro-Book"/>
              </a:rPr>
              <a:t>2. Where did the artists perform the show?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354" y="2309205"/>
            <a:ext cx="260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sz="3200" b="1" dirty="0">
                <a:solidFill>
                  <a:srgbClr val="FF0000"/>
                </a:solidFill>
              </a:rPr>
              <a:t>In a pool.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1796" y="1258282"/>
            <a:ext cx="5574796" cy="2355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atin typeface="ChronicaPro-Book"/>
              </a:rPr>
              <a:t>3. Who controlled the puppets?</a:t>
            </a:r>
          </a:p>
          <a:p>
            <a:pPr>
              <a:lnSpc>
                <a:spcPct val="250000"/>
              </a:lnSpc>
            </a:pPr>
            <a:r>
              <a:rPr lang="en-US" sz="3200" b="1" dirty="0">
                <a:latin typeface="ChronicaPro-Book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1231" y="2335025"/>
            <a:ext cx="344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sz="3200" b="1" dirty="0">
                <a:solidFill>
                  <a:srgbClr val="FF0000"/>
                </a:solidFill>
              </a:rPr>
              <a:t>The artists did.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1796" y="1258282"/>
            <a:ext cx="8635056" cy="3586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atin typeface="ChronicaPro-Book"/>
              </a:rPr>
              <a:t>4. What are water puppet shows normally about?</a:t>
            </a:r>
          </a:p>
          <a:p>
            <a:pPr>
              <a:lnSpc>
                <a:spcPct val="250000"/>
              </a:lnSpc>
            </a:pPr>
            <a:r>
              <a:rPr lang="en-US" sz="3200" b="1" dirty="0">
                <a:latin typeface="ChronicaPro-Book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en-US" sz="3200" b="1" dirty="0">
                <a:latin typeface="ChronicaPro-Book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0590" y="2451686"/>
            <a:ext cx="9535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FF0000"/>
                </a:solidFill>
              </a:rPr>
              <a:t>About everyday life in the countryside of Viet Nam.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0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66036" y="1186842"/>
            <a:ext cx="9594037" cy="1124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atin typeface="ChronicaPro-Book"/>
              </a:rPr>
              <a:t>5. Is water puppetry a traditional Vietnamese art form?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3497" y="2319803"/>
            <a:ext cx="215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3200" b="1" dirty="0">
                <a:solidFill>
                  <a:srgbClr val="FF0000"/>
                </a:solidFill>
              </a:rPr>
              <a:t>Yes, it is.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1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0" y="464025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3" y="5669398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you get 2 plus points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1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0" y="464025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3" y="5538960"/>
            <a:ext cx="2947161" cy="769685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you get 2 plus points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1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0" y="464025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3" y="5522245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you get 2 plus points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/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4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870748" y="1319535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E1535-C389-4CAA-9969-7425EB798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50" y="1458582"/>
            <a:ext cx="2781372" cy="2500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26E1D-3AA9-4B5C-9C77-80ED6CB4F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3931" y="1552956"/>
            <a:ext cx="3126152" cy="25533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36273" y="176998"/>
            <a:ext cx="5224308" cy="52105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to face</a:t>
            </a:r>
            <a:endParaRPr lang="en-GB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4BC2EF-66A2-481C-AD1D-E8DC25FF8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070" y="3626946"/>
            <a:ext cx="5131828" cy="25951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F18380-C94D-4023-BDE6-520EE3E009FB}"/>
              </a:ext>
            </a:extLst>
          </p:cNvPr>
          <p:cNvSpPr/>
          <p:nvPr/>
        </p:nvSpPr>
        <p:spPr>
          <a:xfrm>
            <a:off x="4078015" y="3069010"/>
            <a:ext cx="2400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Xoan</a:t>
            </a:r>
            <a:r>
              <a:rPr lang="en-US" sz="3200" b="1" dirty="0">
                <a:solidFill>
                  <a:srgbClr val="FF0000"/>
                </a:solidFill>
              </a:rPr>
              <a:t> singing</a:t>
            </a:r>
          </a:p>
        </p:txBody>
      </p:sp>
    </p:spTree>
    <p:extLst>
      <p:ext uri="{BB962C8B-B14F-4D97-AF65-F5344CB8AC3E}">
        <p14:creationId xmlns:p14="http://schemas.microsoft.com/office/powerpoint/2010/main" val="236063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599EC-23CE-4FDB-8AE8-F988DF843F09}"/>
              </a:ext>
            </a:extLst>
          </p:cNvPr>
          <p:cNvSpPr txBox="1"/>
          <p:nvPr/>
        </p:nvSpPr>
        <p:spPr>
          <a:xfrm>
            <a:off x="2427175" y="5189118"/>
            <a:ext cx="771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" pitchFamily="2" charset="2"/>
              </a:rPr>
              <a:t>What is the musical performance?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09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4044" y="701843"/>
            <a:ext cx="1153795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solidFill>
                  <a:srgbClr val="F15C47"/>
                </a:solidFill>
                <a:cs typeface="Arial" panose="020B0604020202020204" pitchFamily="34" charset="0"/>
              </a:rPr>
              <a:t>Work in pairs. Ask and answer about Mark’s school musical performance last year. </a:t>
            </a:r>
            <a:endParaRPr lang="en-US" sz="3000" u="sng" dirty="0">
              <a:solidFill>
                <a:srgbClr val="F15C47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9245" y="70989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460" y="680823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595" y="93361"/>
            <a:ext cx="291335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pic>
        <p:nvPicPr>
          <p:cNvPr id="3074" name="Picture 2" descr="Pupil Voice 2019/20 - Woolston Brook School">
            <a:extLst>
              <a:ext uri="{FF2B5EF4-FFF2-40B4-BE49-F238E27FC236}">
                <a16:creationId xmlns:a16="http://schemas.microsoft.com/office/drawing/2014/main" id="{D43DA5CF-EA6E-41D6-A3BB-ECF5B712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6" y="1841691"/>
            <a:ext cx="2470390" cy="197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3184" y="1452263"/>
            <a:ext cx="6269003" cy="2415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1027" y="4319758"/>
            <a:ext cx="6269002" cy="205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070C0"/>
                </a:solidFill>
                <a:latin typeface=".VnArial Narrow" pitchFamily="34" charset="0"/>
                <a:ea typeface="Times New Roman"/>
                <a:cs typeface="Times New Roman"/>
              </a:rPr>
              <a:t>A: 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00000"/>
                </a:solidFill>
                <a:latin typeface=".VnArial Narrow" pitchFamily="34" charset="0"/>
                <a:ea typeface="Times New Roman"/>
                <a:cs typeface="Times New Roman"/>
              </a:rPr>
              <a:t>B: 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070C0"/>
                </a:solidFill>
                <a:latin typeface=".VnArial Narrow" pitchFamily="34" charset="0"/>
                <a:ea typeface="Times New Roman"/>
                <a:cs typeface="Times New Roman"/>
              </a:rPr>
              <a:t>A: 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00000"/>
                </a:solidFill>
                <a:latin typeface=".VnArial Narrow" pitchFamily="34" charset="0"/>
                <a:ea typeface="Times New Roman"/>
                <a:cs typeface="Times New Roman"/>
              </a:rPr>
              <a:t>B:</a:t>
            </a:r>
            <a:endParaRPr lang="en-US" sz="2800" dirty="0">
              <a:latin typeface=".VnArial Narrow" pitchFamily="34" charset="0"/>
              <a:ea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8436" y="4817884"/>
            <a:ext cx="272061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On Saturday night.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8436" y="5783029"/>
            <a:ext cx="1851789" cy="542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Three hours.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6456" y="4339935"/>
            <a:ext cx="402706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When was the performance?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6456" y="5280303"/>
            <a:ext cx="290175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How long did it last?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A2156-715D-4D7D-B700-2EE08B0B4DA1}"/>
              </a:ext>
            </a:extLst>
          </p:cNvPr>
          <p:cNvSpPr txBox="1"/>
          <p:nvPr/>
        </p:nvSpPr>
        <p:spPr>
          <a:xfrm>
            <a:off x="3646376" y="3864815"/>
            <a:ext cx="215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sym typeface="Wingdings" pitchFamily="2" charset="2"/>
              </a:rPr>
              <a:t>Example</a:t>
            </a:r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: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6CD6E-47F5-42FC-B3BC-0C5BF30F0F72}"/>
              </a:ext>
            </a:extLst>
          </p:cNvPr>
          <p:cNvSpPr/>
          <p:nvPr/>
        </p:nvSpPr>
        <p:spPr>
          <a:xfrm>
            <a:off x="3894206" y="6187669"/>
            <a:ext cx="1151277" cy="542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……….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5249" y="190707"/>
            <a:ext cx="1097430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FF0000"/>
                </a:solidFill>
                <a:cs typeface="Arial" panose="020B0604020202020204" pitchFamily="34" charset="0"/>
              </a:rPr>
              <a:t>Make a plan for the performance and talk about the items you will contribute. </a:t>
            </a:r>
            <a:endParaRPr lang="en-US" sz="2600" u="sng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7996" y="1738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781" y="291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E0E5F-D3BC-49BD-9680-C6B4DA8E3399}"/>
              </a:ext>
            </a:extLst>
          </p:cNvPr>
          <p:cNvSpPr txBox="1"/>
          <p:nvPr/>
        </p:nvSpPr>
        <p:spPr>
          <a:xfrm>
            <a:off x="462454" y="716045"/>
            <a:ext cx="1278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ChronicaPro-Book"/>
              </a:rPr>
              <a:t>Your school is going to have a musical performance to celebrate Teachers’ Day.</a:t>
            </a:r>
          </a:p>
        </p:txBody>
      </p:sp>
      <p:pic>
        <p:nvPicPr>
          <p:cNvPr id="4098" name="Picture 2" descr="1,063 Teachers Day Illustrations &amp;amp;amp; Clip Art - iStock">
            <a:extLst>
              <a:ext uri="{FF2B5EF4-FFF2-40B4-BE49-F238E27FC236}">
                <a16:creationId xmlns:a16="http://schemas.microsoft.com/office/drawing/2014/main" id="{6846CC1C-2CB2-4410-AD93-CBF211B04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8251" r="5103" b="5674"/>
          <a:stretch/>
        </p:blipFill>
        <p:spPr bwMode="auto">
          <a:xfrm>
            <a:off x="6267672" y="1239265"/>
            <a:ext cx="5461874" cy="40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80" y="1681655"/>
            <a:ext cx="5805219" cy="279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719" y="188913"/>
            <a:ext cx="287913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705" y="1014846"/>
            <a:ext cx="8872451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3,4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Learn vocabulary by heart.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Prepare for the next lesson: </a:t>
            </a:r>
            <a:r>
              <a:rPr lang="en-US" sz="3600" b="1" dirty="0">
                <a:solidFill>
                  <a:srgbClr val="C00000"/>
                </a:solidFill>
              </a:rPr>
              <a:t>Skills 2.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56" y="292065"/>
            <a:ext cx="2511192" cy="33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69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1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1" y="762000"/>
            <a:ext cx="5549900" cy="104775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188809644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3546B1D-6491-47AF-B296-1391F9C7A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410619"/>
            <a:ext cx="4762500" cy="318135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04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870748" y="190670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6987" y="1990203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Quan Ho singing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C38BFF-BABE-4100-BFA3-BA51BCC50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159" y="2522484"/>
            <a:ext cx="6558455" cy="35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3546B1D-6491-47AF-B296-1391F9C7A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410619"/>
            <a:ext cx="4762500" cy="318135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870748" y="159140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6987" y="2032243"/>
            <a:ext cx="2491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Ca </a:t>
            </a:r>
            <a:r>
              <a:rPr lang="en-US" sz="3200" b="1" dirty="0" err="1">
                <a:solidFill>
                  <a:srgbClr val="FF0000"/>
                </a:solidFill>
              </a:rPr>
              <a:t>tru</a:t>
            </a:r>
            <a:r>
              <a:rPr lang="en-US" sz="3200" b="1" dirty="0">
                <a:solidFill>
                  <a:srgbClr val="FF0000"/>
                </a:solidFill>
              </a:rPr>
              <a:t> singing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08C34A-33A0-4B29-81B5-5C64C6E01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890" y="2617017"/>
            <a:ext cx="7672551" cy="35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2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3546B1D-6491-47AF-B296-1391F9C7A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410619"/>
            <a:ext cx="4762500" cy="318135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870748" y="190670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8821" y="2006960"/>
            <a:ext cx="2810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Bai choi singing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E02BE-2C65-41E6-8C85-5DC475A29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621" y="2591735"/>
            <a:ext cx="7893269" cy="35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3546B1D-6491-47AF-B296-1391F9C7A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410619"/>
            <a:ext cx="4762500" cy="318135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4028403" y="132079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6987" y="1948161"/>
            <a:ext cx="2337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Don ca tai </a:t>
            </a:r>
            <a:r>
              <a:rPr lang="en-US" sz="3200" b="1" dirty="0" err="1">
                <a:solidFill>
                  <a:srgbClr val="FF0000"/>
                </a:solidFill>
              </a:rPr>
              <a:t>tu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50570D-6171-4A35-A2D3-9043FB0DF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234" y="2532936"/>
            <a:ext cx="7493876" cy="365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6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3546B1D-6491-47AF-B296-1391F9C7A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410619"/>
            <a:ext cx="4762500" cy="318135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870748" y="316790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6987" y="2294993"/>
            <a:ext cx="4014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Cultural space of Gong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21D93-545E-42D4-B23A-59C901DD0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5" y="2995394"/>
            <a:ext cx="6640896" cy="28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3546B1D-6491-47AF-B296-1391F9C7A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410619"/>
            <a:ext cx="4762500" cy="318135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870748" y="148630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6987" y="1927138"/>
            <a:ext cx="2833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Cai </a:t>
            </a:r>
            <a:r>
              <a:rPr lang="en-US" sz="3200" b="1" dirty="0" err="1">
                <a:solidFill>
                  <a:srgbClr val="FF0000"/>
                </a:solidFill>
              </a:rPr>
              <a:t>luong</a:t>
            </a:r>
            <a:r>
              <a:rPr lang="en-US" sz="3200" b="1" dirty="0">
                <a:solidFill>
                  <a:srgbClr val="FF0000"/>
                </a:solidFill>
              </a:rPr>
              <a:t> opera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BF6ED3-A5C4-4B3C-BB44-9FD8625CC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276" y="2511913"/>
            <a:ext cx="7283669" cy="36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3844</TotalTime>
  <Words>646</Words>
  <Application>Microsoft Office PowerPoint</Application>
  <PresentationFormat>Widescreen</PresentationFormat>
  <Paragraphs>168</Paragraphs>
  <Slides>34</Slides>
  <Notes>10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.VnArial Narrow</vt:lpstr>
      <vt:lpstr>.VnBahamasB</vt:lpstr>
      <vt:lpstr>.VnBodoni</vt:lpstr>
      <vt:lpstr>Arial</vt:lpstr>
      <vt:lpstr>Calibri</vt:lpstr>
      <vt:lpstr>Calibri Light</vt:lpstr>
      <vt:lpstr>ChronicaPro-Book</vt:lpstr>
      <vt:lpstr>Montserrat ExtraBold</vt:lpstr>
      <vt:lpstr>Myriad Pro</vt:lpstr>
      <vt:lpstr>OpenSans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202</cp:revision>
  <dcterms:created xsi:type="dcterms:W3CDTF">2020-12-09T02:04:09Z</dcterms:created>
  <dcterms:modified xsi:type="dcterms:W3CDTF">2023-11-11T22:37:32Z</dcterms:modified>
</cp:coreProperties>
</file>