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720" r:id="rId2"/>
    <p:sldMasterId id="2147483737" r:id="rId3"/>
    <p:sldMasterId id="2147483754" r:id="rId4"/>
    <p:sldMasterId id="2147483771" r:id="rId5"/>
    <p:sldMasterId id="2147483788" r:id="rId6"/>
  </p:sldMasterIdLst>
  <p:notesMasterIdLst>
    <p:notesMasterId r:id="rId29"/>
  </p:notesMasterIdLst>
  <p:sldIdLst>
    <p:sldId id="299" r:id="rId7"/>
    <p:sldId id="300" r:id="rId8"/>
    <p:sldId id="259" r:id="rId9"/>
    <p:sldId id="269" r:id="rId10"/>
    <p:sldId id="301" r:id="rId11"/>
    <p:sldId id="260" r:id="rId12"/>
    <p:sldId id="273" r:id="rId13"/>
    <p:sldId id="274" r:id="rId14"/>
    <p:sldId id="275" r:id="rId15"/>
    <p:sldId id="276" r:id="rId16"/>
    <p:sldId id="277" r:id="rId17"/>
    <p:sldId id="288" r:id="rId18"/>
    <p:sldId id="289" r:id="rId19"/>
    <p:sldId id="278" r:id="rId20"/>
    <p:sldId id="279" r:id="rId21"/>
    <p:sldId id="280" r:id="rId22"/>
    <p:sldId id="303" r:id="rId23"/>
    <p:sldId id="304" r:id="rId24"/>
    <p:sldId id="305" r:id="rId25"/>
    <p:sldId id="306" r:id="rId26"/>
    <p:sldId id="302" r:id="rId27"/>
    <p:sldId id="307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BACEB-F016-474B-9078-56CD3F301621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26CD0-64D5-4749-B44E-6AA2C1551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6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26CD0-64D5-4749-B44E-6AA2C15513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3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8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1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89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62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19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54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87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12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51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49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9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78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48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48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8768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53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8331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0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13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17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74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3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719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84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94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933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55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24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05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46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423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20091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9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191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29022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088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414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01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488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8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581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73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559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6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2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2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254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47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035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37480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422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81788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826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182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1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2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770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917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215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628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227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988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480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511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751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4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86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52034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935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77067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68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487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367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50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692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037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4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112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283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58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19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915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229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133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50864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637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72119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2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32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710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6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9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defTabSz="342900"/>
            <a:fld id="{B82812D4-6A96-4654-8B2D-F048F3FFF9C3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1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defTabSz="342900"/>
            <a:fld id="{B82812D4-6A96-4654-8B2D-F048F3FFF9C3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4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defTabSz="342900"/>
            <a:fld id="{B82812D4-6A96-4654-8B2D-F048F3FFF9C3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2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defTabSz="342900"/>
            <a:fld id="{B82812D4-6A96-4654-8B2D-F048F3FFF9C3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9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defTabSz="342900"/>
            <a:fld id="{B82812D4-6A96-4654-8B2D-F048F3FFF9C3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5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gif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DC1A0D-C4B8-1A8A-EF9F-9BABEC67154F}"/>
              </a:ext>
            </a:extLst>
          </p:cNvPr>
          <p:cNvSpPr txBox="1"/>
          <p:nvPr/>
        </p:nvSpPr>
        <p:spPr>
          <a:xfrm>
            <a:off x="152400" y="1981200"/>
            <a:ext cx="799106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47D6"/>
                </a:solidFill>
              </a:rPr>
              <a:t>Câu 2:  Những yếu tố chủ yếu ngoài môi trường ảnh hưởng đến quang hợp của cây xanh là:</a:t>
            </a:r>
          </a:p>
          <a:p>
            <a:r>
              <a:rPr lang="en-US" sz="2400"/>
              <a:t>	</a:t>
            </a:r>
            <a:r>
              <a:rPr lang="vi-VN" sz="2400"/>
              <a:t>A. nước, ánh sáng, nhiệt độ.</a:t>
            </a:r>
          </a:p>
          <a:p>
            <a:r>
              <a:rPr lang="en-US" sz="2400"/>
              <a:t>	</a:t>
            </a:r>
            <a:r>
              <a:rPr lang="vi-VN" sz="2400"/>
              <a:t>B. nước, khí cacbon dioxide, nhiệt độ.</a:t>
            </a:r>
          </a:p>
          <a:p>
            <a:r>
              <a:rPr lang="en-US" sz="2400"/>
              <a:t>	</a:t>
            </a:r>
            <a:r>
              <a:rPr lang="vi-VN" sz="2400"/>
              <a:t>C. nước, ánh sáng, khí oxygen, nhiệt độ.</a:t>
            </a:r>
          </a:p>
          <a:p>
            <a:r>
              <a:rPr lang="en-US" sz="2400"/>
              <a:t>	</a:t>
            </a:r>
            <a:r>
              <a:rPr lang="vi-VN" sz="2400"/>
              <a:t>D. nước, ánh sáng, khí cacbon dioxide, nhiệt độ.</a:t>
            </a:r>
            <a:endParaRPr lang="vi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1A0F1B-F9A9-BA50-4EB2-496DBFF2314B}"/>
              </a:ext>
            </a:extLst>
          </p:cNvPr>
          <p:cNvSpPr txBox="1"/>
          <p:nvPr/>
        </p:nvSpPr>
        <p:spPr>
          <a:xfrm>
            <a:off x="152400" y="457200"/>
            <a:ext cx="7991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047D6"/>
                </a:solidFill>
              </a:rPr>
              <a:t>Câu 1: Yếu tố bên ngoài nào sau đây không ảnh hưởng đến quang hợp của cây xanh?</a:t>
            </a:r>
          </a:p>
          <a:p>
            <a:r>
              <a:rPr lang="en-US" sz="2400"/>
              <a:t>	</a:t>
            </a:r>
            <a:r>
              <a:rPr lang="vi-VN" sz="2400"/>
              <a:t>A. Nước.		</a:t>
            </a:r>
            <a:r>
              <a:rPr lang="en-US" sz="2400"/>
              <a:t>                 </a:t>
            </a:r>
            <a:r>
              <a:rPr lang="vi-VN" sz="2400"/>
              <a:t>B. Khí oxygen.	</a:t>
            </a:r>
          </a:p>
          <a:p>
            <a:r>
              <a:rPr lang="en-US" sz="2400"/>
              <a:t>	</a:t>
            </a:r>
            <a:r>
              <a:rPr lang="vi-VN" sz="2400"/>
              <a:t>C. Khí cacbon dioxide. 	</a:t>
            </a:r>
            <a:r>
              <a:rPr lang="en-US" sz="2400"/>
              <a:t>   </a:t>
            </a:r>
            <a:r>
              <a:rPr lang="vi-VN" sz="2400"/>
              <a:t>D. Ánh sáng</a:t>
            </a:r>
            <a:r>
              <a:rPr lang="vi-VN" sz="200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1AA1BB-DFD6-899D-2FDE-58861E77BC12}"/>
              </a:ext>
            </a:extLst>
          </p:cNvPr>
          <p:cNvSpPr txBox="1"/>
          <p:nvPr/>
        </p:nvSpPr>
        <p:spPr>
          <a:xfrm>
            <a:off x="152400" y="420722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047D6"/>
                </a:solidFill>
              </a:rPr>
              <a:t>Câu 3: Yếu tố ánh sáng ảnh hưởng đến quang hợp của cây xanh như thế nào?</a:t>
            </a:r>
          </a:p>
          <a:p>
            <a:r>
              <a:rPr lang="vi-VN" sz="2400"/>
              <a:t>A. Ánh sáng quá mạnh thì hiệu quả quang hợp càng tăng.</a:t>
            </a:r>
          </a:p>
          <a:p>
            <a:r>
              <a:rPr lang="vi-VN" sz="2400"/>
              <a:t>B. Ánh sáng càng yếu thì hiệu quả quang hợp càng tăng.</a:t>
            </a:r>
          </a:p>
          <a:p>
            <a:r>
              <a:rPr lang="vi-VN" sz="2400"/>
              <a:t>C. Ánh sáng quá mạnh sẽ làm giảm hiệu quả quang hợp.</a:t>
            </a:r>
          </a:p>
          <a:p>
            <a:r>
              <a:rPr lang="vi-VN" sz="2400"/>
              <a:t>D. Ánh sáng quá mạnh thì sẽ không ảnh hưởng đến quang hợp.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AAD70-91DD-AB8D-4A60-4A4498F21B61}"/>
              </a:ext>
            </a:extLst>
          </p:cNvPr>
          <p:cNvSpPr txBox="1"/>
          <p:nvPr/>
        </p:nvSpPr>
        <p:spPr>
          <a:xfrm>
            <a:off x="2057400" y="10180"/>
            <a:ext cx="5871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KHOANH TRÒN VÀO ĐÁP ÁN ĐÚNG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A95947-D40F-1F0F-D5ED-1174E023221E}"/>
              </a:ext>
            </a:extLst>
          </p:cNvPr>
          <p:cNvSpPr/>
          <p:nvPr/>
        </p:nvSpPr>
        <p:spPr>
          <a:xfrm flipV="1">
            <a:off x="4876800" y="1295400"/>
            <a:ext cx="501600" cy="33955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39D279-99ED-9F52-50DE-1FE48F22AF0D}"/>
              </a:ext>
            </a:extLst>
          </p:cNvPr>
          <p:cNvSpPr/>
          <p:nvPr/>
        </p:nvSpPr>
        <p:spPr>
          <a:xfrm>
            <a:off x="1112188" y="3860971"/>
            <a:ext cx="407504" cy="34624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66D6DD-3CDA-5EF1-2BD2-AAD79B0C8671}"/>
              </a:ext>
            </a:extLst>
          </p:cNvPr>
          <p:cNvSpPr/>
          <p:nvPr/>
        </p:nvSpPr>
        <p:spPr>
          <a:xfrm>
            <a:off x="152400" y="5737324"/>
            <a:ext cx="407504" cy="34624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3535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33800" y="2457450"/>
            <a:ext cx="1524000" cy="1314450"/>
            <a:chOff x="3696" y="240"/>
            <a:chExt cx="960" cy="1104"/>
          </a:xfrm>
        </p:grpSpPr>
        <p:pic>
          <p:nvPicPr>
            <p:cNvPr id="21539" name="Picture 3" descr="Sunshin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44" y="240"/>
              <a:ext cx="900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40" name="Rectangle 4"/>
            <p:cNvSpPr>
              <a:spLocks noChangeArrowheads="1"/>
            </p:cNvSpPr>
            <p:nvPr/>
          </p:nvSpPr>
          <p:spPr bwMode="auto">
            <a:xfrm>
              <a:off x="3696" y="816"/>
              <a:ext cx="960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vi-VN" sz="675">
                <a:solidFill>
                  <a:prstClr val="black"/>
                </a:solidFill>
              </a:endParaRPr>
            </a:p>
          </p:txBody>
        </p:sp>
      </p:grpSp>
      <p:pic>
        <p:nvPicPr>
          <p:cNvPr id="51205" name="Picture 5" descr="coc rong"/>
          <p:cNvPicPr>
            <a:picLocks noChangeAspect="1" noChangeArrowheads="1"/>
          </p:cNvPicPr>
          <p:nvPr/>
        </p:nvPicPr>
        <p:blipFill>
          <a:blip r:embed="rId4">
            <a:lum bright="-6000" contrast="30000"/>
          </a:blip>
          <a:srcRect/>
          <a:stretch>
            <a:fillRect/>
          </a:stretch>
        </p:blipFill>
        <p:spPr bwMode="auto">
          <a:xfrm>
            <a:off x="2590800" y="314325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coc b2 sua2"/>
          <p:cNvPicPr>
            <a:picLocks noChangeAspect="1" noChangeArrowheads="1"/>
          </p:cNvPicPr>
          <p:nvPr/>
        </p:nvPicPr>
        <p:blipFill>
          <a:blip r:embed="rId5">
            <a:lum bright="-6000" contrast="30000"/>
          </a:blip>
          <a:srcRect/>
          <a:stretch>
            <a:fillRect/>
          </a:stretch>
        </p:blipFill>
        <p:spPr bwMode="auto">
          <a:xfrm>
            <a:off x="2590800" y="314325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 descr="coc a"/>
          <p:cNvPicPr>
            <a:picLocks noChangeAspect="1" noChangeArrowheads="1"/>
          </p:cNvPicPr>
          <p:nvPr/>
        </p:nvPicPr>
        <p:blipFill>
          <a:blip r:embed="rId6">
            <a:lum contrast="24000"/>
          </a:blip>
          <a:srcRect/>
          <a:stretch>
            <a:fillRect/>
          </a:stretch>
        </p:blipFill>
        <p:spPr bwMode="auto">
          <a:xfrm>
            <a:off x="0" y="2908697"/>
            <a:ext cx="2476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04800" y="5314951"/>
            <a:ext cx="5029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100">
                <a:solidFill>
                  <a:srgbClr val="CC0099"/>
                </a:solidFill>
                <a:latin typeface=".VnTime" pitchFamily="34" charset="0"/>
              </a:rPr>
              <a:t>§Ó trong tèi          §Ó ngoµi n¾ng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1676400" y="3161110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b="1">
                <a:solidFill>
                  <a:prstClr val="white"/>
                </a:solidFill>
                <a:latin typeface="Arial" charset="0"/>
              </a:rPr>
              <a:t>A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6324600" y="2457450"/>
            <a:ext cx="20574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1350" b="1">
                <a:solidFill>
                  <a:srgbClr val="FF0000"/>
                </a:solidFill>
                <a:latin typeface=".VnTime" pitchFamily="34" charset="0"/>
              </a:rPr>
              <a:t>Sau 6 giê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638800" y="5372101"/>
            <a:ext cx="3048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2100">
                <a:solidFill>
                  <a:srgbClr val="CC0099"/>
                </a:solidFill>
                <a:latin typeface=".VnTime" pitchFamily="34" charset="0"/>
              </a:rPr>
              <a:t>LÊy èng nghiÖm ra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5638800" y="5361512"/>
            <a:ext cx="2667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2100">
                <a:solidFill>
                  <a:srgbClr val="CC0099"/>
                </a:solidFill>
                <a:latin typeface=".VnTime" pitchFamily="34" charset="0"/>
              </a:rPr>
              <a:t>§ư­a tµn ®ãm vµo</a:t>
            </a:r>
          </a:p>
        </p:txBody>
      </p:sp>
      <p:sp>
        <p:nvSpPr>
          <p:cNvPr id="21515" name="Text Box 14"/>
          <p:cNvSpPr txBox="1">
            <a:spLocks noChangeArrowheads="1"/>
          </p:cNvSpPr>
          <p:nvPr/>
        </p:nvSpPr>
        <p:spPr bwMode="auto">
          <a:xfrm>
            <a:off x="381000" y="1919288"/>
            <a:ext cx="381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Arial" charset="0"/>
              </a:rPr>
              <a:t> .</a:t>
            </a:r>
          </a:p>
        </p:txBody>
      </p:sp>
      <p:sp>
        <p:nvSpPr>
          <p:cNvPr id="21516" name="Text Box 15"/>
          <p:cNvSpPr txBox="1">
            <a:spLocks noChangeArrowheads="1"/>
          </p:cNvSpPr>
          <p:nvPr/>
        </p:nvSpPr>
        <p:spPr bwMode="auto">
          <a:xfrm>
            <a:off x="1828800" y="1919288"/>
            <a:ext cx="381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Arial" charset="0"/>
              </a:rPr>
              <a:t> .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381000" y="1085850"/>
            <a:ext cx="2438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1350" b="1">
                <a:solidFill>
                  <a:srgbClr val="FF6600"/>
                </a:solidFill>
                <a:latin typeface=".VnTime" pitchFamily="34" charset="0"/>
              </a:rPr>
              <a:t>a</a:t>
            </a:r>
            <a:r>
              <a:rPr lang="en-US">
                <a:solidFill>
                  <a:srgbClr val="FF6600"/>
                </a:solidFill>
                <a:latin typeface=".VnTime" pitchFamily="34" charset="0"/>
              </a:rPr>
              <a:t>)</a:t>
            </a:r>
            <a:r>
              <a:rPr lang="en-US" sz="2100" b="1" u="sng">
                <a:solidFill>
                  <a:srgbClr val="FF6600"/>
                </a:solidFill>
                <a:latin typeface=".VnTime" pitchFamily="34" charset="0"/>
              </a:rPr>
              <a:t>ThÝ nghiÖm:</a:t>
            </a:r>
            <a:r>
              <a:rPr lang="en-US" sz="1350">
                <a:solidFill>
                  <a:prstClr val="black"/>
                </a:solidFill>
                <a:latin typeface=".VnTime" pitchFamily="34" charset="0"/>
              </a:rPr>
              <a:t> </a:t>
            </a:r>
          </a:p>
        </p:txBody>
      </p:sp>
      <p:pic>
        <p:nvPicPr>
          <p:cNvPr id="51217" name="Picture 17" descr="coc b2 sua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2971800"/>
            <a:ext cx="1524000" cy="144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8" name="Picture 18" descr="coc b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59708" y="3036575"/>
            <a:ext cx="2362200" cy="283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2667000" y="3103960"/>
            <a:ext cx="762000" cy="342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342900"/>
            <a:r>
              <a:rPr lang="en-US" sz="2700" b="1">
                <a:solidFill>
                  <a:srgbClr val="0000FF"/>
                </a:solidFill>
                <a:latin typeface="Arial" charset="0"/>
              </a:rPr>
              <a:t>B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 rot="-669280">
            <a:off x="4113214" y="3473054"/>
            <a:ext cx="455612" cy="342900"/>
            <a:chOff x="3696" y="2256"/>
            <a:chExt cx="288" cy="288"/>
          </a:xfrm>
        </p:grpSpPr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3696" y="2400"/>
              <a:ext cx="96" cy="144"/>
              <a:chOff x="3696" y="2400"/>
              <a:chExt cx="96" cy="144"/>
            </a:xfrm>
          </p:grpSpPr>
          <p:sp>
            <p:nvSpPr>
              <p:cNvPr id="21537" name="Oval 22"/>
              <p:cNvSpPr>
                <a:spLocks noChangeArrowheads="1"/>
              </p:cNvSpPr>
              <p:nvPr/>
            </p:nvSpPr>
            <p:spPr bwMode="auto">
              <a:xfrm>
                <a:off x="3744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vi-VN" sz="675">
                  <a:solidFill>
                    <a:prstClr val="black"/>
                  </a:solidFill>
                </a:endParaRPr>
              </a:p>
            </p:txBody>
          </p:sp>
          <p:sp>
            <p:nvSpPr>
              <p:cNvPr id="21538" name="Oval 23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vi-VN" sz="675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3792" y="2304"/>
              <a:ext cx="96" cy="144"/>
              <a:chOff x="3696" y="2400"/>
              <a:chExt cx="96" cy="144"/>
            </a:xfrm>
          </p:grpSpPr>
          <p:sp>
            <p:nvSpPr>
              <p:cNvPr id="21535" name="Oval 25"/>
              <p:cNvSpPr>
                <a:spLocks noChangeArrowheads="1"/>
              </p:cNvSpPr>
              <p:nvPr/>
            </p:nvSpPr>
            <p:spPr bwMode="auto">
              <a:xfrm>
                <a:off x="3744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vi-VN" sz="675">
                  <a:solidFill>
                    <a:prstClr val="black"/>
                  </a:solidFill>
                </a:endParaRPr>
              </a:p>
            </p:txBody>
          </p:sp>
          <p:sp>
            <p:nvSpPr>
              <p:cNvPr id="21536" name="Oval 26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vi-VN" sz="675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3888" y="2256"/>
              <a:ext cx="96" cy="144"/>
              <a:chOff x="3696" y="2400"/>
              <a:chExt cx="96" cy="144"/>
            </a:xfrm>
          </p:grpSpPr>
          <p:sp>
            <p:nvSpPr>
              <p:cNvPr id="21533" name="Oval 28"/>
              <p:cNvSpPr>
                <a:spLocks noChangeArrowheads="1"/>
              </p:cNvSpPr>
              <p:nvPr/>
            </p:nvSpPr>
            <p:spPr bwMode="auto">
              <a:xfrm>
                <a:off x="3744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vi-VN" sz="675">
                  <a:solidFill>
                    <a:prstClr val="black"/>
                  </a:solidFill>
                </a:endParaRPr>
              </a:p>
            </p:txBody>
          </p:sp>
          <p:sp>
            <p:nvSpPr>
              <p:cNvPr id="21534" name="Oval 29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vi-VN" sz="675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51230" name="Picture 30" descr="78=234523=530 copygbsti76"/>
          <p:cNvPicPr>
            <a:picLocks noChangeAspect="1" noChangeArrowheads="1"/>
          </p:cNvPicPr>
          <p:nvPr/>
        </p:nvPicPr>
        <p:blipFill>
          <a:blip r:embed="rId9">
            <a:lum contrast="12000"/>
          </a:blip>
          <a:srcRect/>
          <a:stretch>
            <a:fillRect/>
          </a:stretch>
        </p:blipFill>
        <p:spPr bwMode="auto">
          <a:xfrm rot="-205577">
            <a:off x="2885364" y="2514600"/>
            <a:ext cx="2268538" cy="226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1" name="Picture 31" descr="78=234523=530 copy124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86400" y="2646761"/>
            <a:ext cx="2497138" cy="24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2" name="Picture 32" descr="tay trai"/>
          <p:cNvPicPr>
            <a:picLocks noChangeAspect="1" noChangeArrowheads="1"/>
          </p:cNvPicPr>
          <p:nvPr/>
        </p:nvPicPr>
        <p:blipFill>
          <a:blip r:embed="rId11">
            <a:lum contrast="6000"/>
          </a:blip>
          <a:srcRect/>
          <a:stretch>
            <a:fillRect/>
          </a:stretch>
        </p:blipFill>
        <p:spPr bwMode="auto">
          <a:xfrm>
            <a:off x="5257800" y="222885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6714698" y="1475664"/>
            <a:ext cx="3193577" cy="3239691"/>
            <a:chOff x="3504" y="912"/>
            <a:chExt cx="1584" cy="2721"/>
          </a:xfrm>
        </p:grpSpPr>
        <p:pic>
          <p:nvPicPr>
            <p:cNvPr id="21528" name="Picture 34" descr="tay phai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504" y="912"/>
              <a:ext cx="1584" cy="2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9" name="Line 35"/>
            <p:cNvSpPr>
              <a:spLocks noChangeShapeType="1"/>
            </p:cNvSpPr>
            <p:nvPr/>
          </p:nvSpPr>
          <p:spPr bwMode="auto">
            <a:xfrm rot="488510" flipH="1">
              <a:off x="3984" y="1728"/>
              <a:ext cx="96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sz="1350">
                <a:solidFill>
                  <a:prstClr val="black"/>
                </a:solidFill>
              </a:endParaRPr>
            </a:p>
          </p:txBody>
        </p:sp>
      </p:grpSp>
      <p:pic>
        <p:nvPicPr>
          <p:cNvPr id="51236" name="Picture 36" descr="ngon 2 copy"/>
          <p:cNvPicPr>
            <a:picLocks noChangeAspect="1" noChangeArrowheads="1"/>
          </p:cNvPicPr>
          <p:nvPr/>
        </p:nvPicPr>
        <p:blipFill>
          <a:blip r:embed="rId13">
            <a:lum contrast="18000"/>
          </a:blip>
          <a:srcRect/>
          <a:stretch>
            <a:fillRect/>
          </a:stretch>
        </p:blipFill>
        <p:spPr bwMode="auto">
          <a:xfrm>
            <a:off x="3722424" y="642294"/>
            <a:ext cx="3657600" cy="464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7" name="Text Box 37"/>
          <p:cNvSpPr txBox="1">
            <a:spLocks noChangeArrowheads="1"/>
          </p:cNvSpPr>
          <p:nvPr/>
        </p:nvSpPr>
        <p:spPr bwMode="auto">
          <a:xfrm>
            <a:off x="457200" y="1543050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.VnTime" pitchFamily="34" charset="0"/>
              </a:rPr>
              <a:t>*</a:t>
            </a:r>
            <a:r>
              <a:rPr lang="en-US" sz="2400" dirty="0" err="1">
                <a:solidFill>
                  <a:prstClr val="black"/>
                </a:solidFill>
                <a:latin typeface=".VnTime" pitchFamily="34" charset="0"/>
              </a:rPr>
              <a:t>TiÕn</a:t>
            </a:r>
            <a:r>
              <a:rPr 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.VnTime" pitchFamily="34" charset="0"/>
              </a:rPr>
              <a:t>hµnh</a:t>
            </a:r>
            <a:r>
              <a:rPr lang="en-US" sz="2400" dirty="0">
                <a:solidFill>
                  <a:prstClr val="black"/>
                </a:solidFill>
                <a:latin typeface=".VnTime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2448303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3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84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6" dur="5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936E-6 L 0.05104 -0.1535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-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04 -0.15356 L 0.26771 0.03515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2000000">
                                      <p:cBhvr>
                                        <p:cTn id="127" dur="10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5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4746E-6 L -0.11041 0.0962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480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41 0.09621 L -0.16041 0.14061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"/>
                            </p:stCondLst>
                            <p:childTnLst>
                              <p:par>
                                <p:cTn id="156" presetID="22" presetClass="entr" presetSubtype="4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  <p:bldP spid="51210" grpId="0"/>
      <p:bldP spid="51211" grpId="0"/>
      <p:bldP spid="51211" grpId="1"/>
      <p:bldP spid="51212" grpId="0"/>
      <p:bldP spid="51212" grpId="1"/>
      <p:bldP spid="51213" grpId="0"/>
      <p:bldP spid="51216" grpId="0"/>
      <p:bldP spid="51219" grpId="0" animBg="1"/>
      <p:bldP spid="512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28600" y="4057651"/>
            <a:ext cx="27432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2250" b="1" u="sng">
                <a:solidFill>
                  <a:srgbClr val="FF6600"/>
                </a:solidFill>
                <a:latin typeface=".VnTime" pitchFamily="34" charset="0"/>
              </a:rPr>
              <a:t>b) KÕt luËn: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609600" y="4514850"/>
            <a:ext cx="7772400" cy="9715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9D3B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342900"/>
            <a:r>
              <a:rPr lang="en-US" sz="1350" b="1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Trong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qu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¸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tr×nh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chÕ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t¹o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tinh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bét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, l¸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nh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¶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khÝ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«xi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ra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m«i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tr­ưêng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.VnTime" pitchFamily="34" charset="0"/>
              </a:rPr>
              <a:t>ngoµi</a:t>
            </a:r>
            <a:r>
              <a:rPr lang="en-US" sz="2000" b="1" dirty="0">
                <a:solidFill>
                  <a:srgbClr val="0000FF"/>
                </a:solidFill>
                <a:latin typeface=".VnTime" pitchFamily="34" charset="0"/>
              </a:rPr>
              <a:t>.</a:t>
            </a:r>
          </a:p>
        </p:txBody>
      </p:sp>
      <p:pic>
        <p:nvPicPr>
          <p:cNvPr id="53253" name="Picture 5" descr="tay tr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771650"/>
            <a:ext cx="2554288" cy="255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tay ph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380" y="170853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ngon 2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514350"/>
            <a:ext cx="3200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2857502"/>
            <a:ext cx="6172200" cy="1238251"/>
            <a:chOff x="192" y="1958"/>
            <a:chExt cx="3888" cy="1040"/>
          </a:xfrm>
        </p:grpSpPr>
        <p:sp>
          <p:nvSpPr>
            <p:cNvPr id="23572" name="Text Box 11"/>
            <p:cNvSpPr txBox="1">
              <a:spLocks noChangeArrowheads="1"/>
            </p:cNvSpPr>
            <p:nvPr/>
          </p:nvSpPr>
          <p:spPr bwMode="auto">
            <a:xfrm>
              <a:off x="192" y="1958"/>
              <a:ext cx="177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342900"/>
              <a:r>
                <a:rPr lang="en-US" sz="2250" b="1" dirty="0">
                  <a:solidFill>
                    <a:prstClr val="black"/>
                  </a:solidFill>
                  <a:latin typeface=".VnTime" pitchFamily="34" charset="0"/>
                </a:rPr>
                <a:t>*</a:t>
              </a:r>
              <a:r>
                <a:rPr lang="en-US" sz="2250" b="1" dirty="0" err="1">
                  <a:solidFill>
                    <a:prstClr val="black"/>
                  </a:solidFill>
                  <a:latin typeface=".VnTime" pitchFamily="34" charset="0"/>
                </a:rPr>
                <a:t>HiÖn</a:t>
              </a:r>
              <a:r>
                <a:rPr lang="en-US" sz="2250" b="1" dirty="0">
                  <a:solidFill>
                    <a:prstClr val="black"/>
                  </a:solidFill>
                  <a:latin typeface=".VnTime" pitchFamily="34" charset="0"/>
                </a:rPr>
                <a:t> </a:t>
              </a:r>
              <a:r>
                <a:rPr lang="en-US" sz="2250" b="1" dirty="0" err="1">
                  <a:solidFill>
                    <a:prstClr val="black"/>
                  </a:solidFill>
                  <a:latin typeface=".VnTime" pitchFamily="34" charset="0"/>
                </a:rPr>
                <a:t>tư­îng</a:t>
              </a:r>
              <a:r>
                <a:rPr lang="en-US" sz="2250" b="1" dirty="0">
                  <a:solidFill>
                    <a:prstClr val="black"/>
                  </a:solidFill>
                  <a:latin typeface=".VnTime" pitchFamily="34" charset="0"/>
                </a:rPr>
                <a:t>:</a:t>
              </a:r>
            </a:p>
          </p:txBody>
        </p:sp>
        <p:sp>
          <p:nvSpPr>
            <p:cNvPr id="23573" name="Text Box 12"/>
            <p:cNvSpPr txBox="1">
              <a:spLocks noChangeArrowheads="1"/>
            </p:cNvSpPr>
            <p:nvPr/>
          </p:nvSpPr>
          <p:spPr bwMode="auto">
            <a:xfrm>
              <a:off x="384" y="2294"/>
              <a:ext cx="369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342900"/>
              <a:r>
                <a:rPr lang="en-US" sz="2250" b="1" i="1" dirty="0">
                  <a:solidFill>
                    <a:srgbClr val="0000FF"/>
                  </a:solidFill>
                  <a:latin typeface=".VnTime" pitchFamily="34" charset="0"/>
                </a:rPr>
                <a:t>- </a:t>
              </a:r>
              <a:r>
                <a:rPr lang="en-US" sz="2250" b="1" i="1" dirty="0" err="1">
                  <a:solidFill>
                    <a:srgbClr val="0000FF"/>
                  </a:solidFill>
                  <a:latin typeface=".VnTime" pitchFamily="34" charset="0"/>
                </a:rPr>
                <a:t>Bät</a:t>
              </a:r>
              <a:r>
                <a:rPr lang="en-US" sz="2250" b="1" i="1" dirty="0">
                  <a:solidFill>
                    <a:srgbClr val="0000FF"/>
                  </a:solidFill>
                  <a:latin typeface=".VnTime" pitchFamily="34" charset="0"/>
                </a:rPr>
                <a:t> </a:t>
              </a:r>
              <a:r>
                <a:rPr lang="en-US" sz="2250" b="1" i="1" dirty="0" err="1">
                  <a:solidFill>
                    <a:srgbClr val="0000FF"/>
                  </a:solidFill>
                  <a:latin typeface=".VnTime" pitchFamily="34" charset="0"/>
                </a:rPr>
                <a:t>khÝ</a:t>
              </a:r>
              <a:r>
                <a:rPr lang="en-US" sz="2250" b="1" i="1" dirty="0">
                  <a:solidFill>
                    <a:srgbClr val="0000FF"/>
                  </a:solidFill>
                  <a:latin typeface=".VnTime" pitchFamily="34" charset="0"/>
                </a:rPr>
                <a:t> </a:t>
              </a:r>
              <a:r>
                <a:rPr lang="en-US" sz="2250" b="1" i="1" dirty="0" err="1">
                  <a:solidFill>
                    <a:srgbClr val="0000FF"/>
                  </a:solidFill>
                  <a:latin typeface=".VnTime" pitchFamily="34" charset="0"/>
                </a:rPr>
                <a:t>næi</a:t>
              </a:r>
              <a:r>
                <a:rPr lang="en-US" sz="2250" b="1" i="1" dirty="0">
                  <a:solidFill>
                    <a:srgbClr val="0000FF"/>
                  </a:solidFill>
                  <a:latin typeface=".VnTime" pitchFamily="34" charset="0"/>
                </a:rPr>
                <a:t> </a:t>
              </a:r>
              <a:r>
                <a:rPr lang="en-US" sz="2250" b="1" i="1" dirty="0" err="1">
                  <a:solidFill>
                    <a:srgbClr val="0000FF"/>
                  </a:solidFill>
                  <a:latin typeface=".VnTime" pitchFamily="34" charset="0"/>
                </a:rPr>
                <a:t>lªn</a:t>
              </a:r>
              <a:r>
                <a:rPr lang="en-US" sz="2250" b="1" i="1" dirty="0">
                  <a:solidFill>
                    <a:srgbClr val="0000FF"/>
                  </a:solidFill>
                  <a:latin typeface=".VnTime" pitchFamily="34" charset="0"/>
                </a:rPr>
                <a:t>, </a:t>
              </a:r>
              <a:r>
                <a:rPr lang="en-US" sz="2250" b="1" i="1" dirty="0" err="1">
                  <a:solidFill>
                    <a:srgbClr val="0000FF"/>
                  </a:solidFill>
                  <a:latin typeface=".VnTime" pitchFamily="34" charset="0"/>
                </a:rPr>
                <a:t>n­ưíc</a:t>
              </a:r>
              <a:r>
                <a:rPr lang="en-US" sz="2250" b="1" i="1" dirty="0">
                  <a:solidFill>
                    <a:srgbClr val="0000FF"/>
                  </a:solidFill>
                  <a:latin typeface=".VnTime" pitchFamily="34" charset="0"/>
                </a:rPr>
                <a:t> </a:t>
              </a:r>
              <a:r>
                <a:rPr lang="en-US" sz="2250" b="1" i="1" dirty="0" err="1">
                  <a:solidFill>
                    <a:srgbClr val="0000FF"/>
                  </a:solidFill>
                  <a:latin typeface=".VnTime" pitchFamily="34" charset="0"/>
                </a:rPr>
                <a:t>rót</a:t>
              </a:r>
              <a:r>
                <a:rPr lang="en-US" sz="2250" b="1" i="1" dirty="0">
                  <a:solidFill>
                    <a:srgbClr val="0000FF"/>
                  </a:solidFill>
                  <a:latin typeface=".VnTime" pitchFamily="34" charset="0"/>
                </a:rPr>
                <a:t> </a:t>
              </a:r>
              <a:r>
                <a:rPr lang="en-US" sz="2250" b="1" i="1" dirty="0" err="1">
                  <a:solidFill>
                    <a:srgbClr val="0000FF"/>
                  </a:solidFill>
                  <a:latin typeface=".VnTime" pitchFamily="34" charset="0"/>
                </a:rPr>
                <a:t>xuèng</a:t>
              </a:r>
              <a:r>
                <a:rPr lang="en-US" sz="2250" b="1" i="1" dirty="0">
                  <a:solidFill>
                    <a:srgbClr val="0000FF"/>
                  </a:solidFill>
                  <a:latin typeface=".VnTime" pitchFamily="34" charset="0"/>
                </a:rPr>
                <a:t>.</a:t>
              </a:r>
            </a:p>
          </p:txBody>
        </p:sp>
        <p:sp>
          <p:nvSpPr>
            <p:cNvPr id="23574" name="Text Box 13"/>
            <p:cNvSpPr txBox="1">
              <a:spLocks noChangeArrowheads="1"/>
            </p:cNvSpPr>
            <p:nvPr/>
          </p:nvSpPr>
          <p:spPr bwMode="auto">
            <a:xfrm>
              <a:off x="384" y="2630"/>
              <a:ext cx="369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342900"/>
              <a:r>
                <a:rPr lang="en-US" sz="2250" b="1" i="1">
                  <a:solidFill>
                    <a:srgbClr val="0000FF"/>
                  </a:solidFill>
                  <a:latin typeface=".VnTime" pitchFamily="34" charset="0"/>
                </a:rPr>
                <a:t>- Tµn ®ãm ®á bïng ch¸y.</a:t>
              </a:r>
            </a:p>
          </p:txBody>
        </p:sp>
      </p:grpSp>
      <p:pic>
        <p:nvPicPr>
          <p:cNvPr id="53262" name="Picture 14" descr="coc b2 sua"/>
          <p:cNvPicPr>
            <a:picLocks noChangeAspect="1" noChangeArrowheads="1"/>
          </p:cNvPicPr>
          <p:nvPr/>
        </p:nvPicPr>
        <p:blipFill>
          <a:blip r:embed="rId5">
            <a:lum contrast="12000"/>
          </a:blip>
          <a:srcRect/>
          <a:stretch>
            <a:fillRect/>
          </a:stretch>
        </p:blipFill>
        <p:spPr bwMode="auto">
          <a:xfrm>
            <a:off x="3505200" y="857250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 rot="-669280">
            <a:off x="4953000" y="2000250"/>
            <a:ext cx="381000" cy="342900"/>
            <a:chOff x="3696" y="2256"/>
            <a:chExt cx="288" cy="288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3696" y="2400"/>
              <a:ext cx="96" cy="144"/>
              <a:chOff x="3696" y="2400"/>
              <a:chExt cx="96" cy="144"/>
            </a:xfrm>
          </p:grpSpPr>
          <p:sp>
            <p:nvSpPr>
              <p:cNvPr id="23570" name="Oval 17"/>
              <p:cNvSpPr>
                <a:spLocks noChangeArrowheads="1"/>
              </p:cNvSpPr>
              <p:nvPr/>
            </p:nvSpPr>
            <p:spPr bwMode="auto">
              <a:xfrm>
                <a:off x="3744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vi-VN" sz="675">
                  <a:solidFill>
                    <a:prstClr val="black"/>
                  </a:solidFill>
                </a:endParaRPr>
              </a:p>
            </p:txBody>
          </p:sp>
          <p:sp>
            <p:nvSpPr>
              <p:cNvPr id="23571" name="Oval 18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vi-VN" sz="675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3792" y="2304"/>
              <a:ext cx="96" cy="144"/>
              <a:chOff x="3696" y="2400"/>
              <a:chExt cx="96" cy="144"/>
            </a:xfrm>
          </p:grpSpPr>
          <p:sp>
            <p:nvSpPr>
              <p:cNvPr id="23568" name="Oval 20"/>
              <p:cNvSpPr>
                <a:spLocks noChangeArrowheads="1"/>
              </p:cNvSpPr>
              <p:nvPr/>
            </p:nvSpPr>
            <p:spPr bwMode="auto">
              <a:xfrm>
                <a:off x="3744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vi-VN" sz="675">
                  <a:solidFill>
                    <a:prstClr val="black"/>
                  </a:solidFill>
                </a:endParaRPr>
              </a:p>
            </p:txBody>
          </p:sp>
          <p:sp>
            <p:nvSpPr>
              <p:cNvPr id="23569" name="Oval 21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vi-VN" sz="675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3888" y="2256"/>
              <a:ext cx="96" cy="144"/>
              <a:chOff x="3696" y="2400"/>
              <a:chExt cx="96" cy="144"/>
            </a:xfrm>
          </p:grpSpPr>
          <p:sp>
            <p:nvSpPr>
              <p:cNvPr id="23566" name="Oval 23"/>
              <p:cNvSpPr>
                <a:spLocks noChangeArrowheads="1"/>
              </p:cNvSpPr>
              <p:nvPr/>
            </p:nvSpPr>
            <p:spPr bwMode="auto">
              <a:xfrm>
                <a:off x="3744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vi-VN" sz="675">
                  <a:solidFill>
                    <a:prstClr val="black"/>
                  </a:solidFill>
                </a:endParaRPr>
              </a:p>
            </p:txBody>
          </p:sp>
          <p:sp>
            <p:nvSpPr>
              <p:cNvPr id="23567" name="Oval 24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vi-VN" sz="675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4" name="Picture 7" descr="ngon 2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2252" y="969846"/>
            <a:ext cx="3200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97193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9099"/>
            <a:ext cx="2209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本框 48"/>
          <p:cNvSpPr txBox="1"/>
          <p:nvPr/>
        </p:nvSpPr>
        <p:spPr>
          <a:xfrm>
            <a:off x="1027467" y="544829"/>
            <a:ext cx="9070265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>
              <a:defRPr/>
            </a:pPr>
            <a:r>
              <a:rPr lang="it-IT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và trình bày báo cáo theo mẫu quy định.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044966"/>
            <a:ext cx="8305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ÁO CÁO THỰC HÀNH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QUANG HỢP Ở CÂY XANH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thực hành: Chứng minh quang hợp ở cây xanh</a:t>
            </a:r>
          </a:p>
          <a:p>
            <a:pPr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………………………..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lớp: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          Trường: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</a:t>
            </a:r>
            <a:endParaRPr lang="vi-VN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819400"/>
            <a:ext cx="746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oxygen.</a:t>
            </a: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552" y="5648515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b="1" dirty="0">
                <a:latin typeface="+mj-lt"/>
              </a:rPr>
              <a:t>3.1. Tiến hành thí nghiệm 1:</a:t>
            </a:r>
            <a:r>
              <a:rPr lang="vi-VN" dirty="0">
                <a:latin typeface="+mj-lt"/>
              </a:rPr>
              <a:t> Xác định có sự tạo thành tinh bột trong quá trình quang hợp ở cây xanh</a:t>
            </a: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9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Tiến hành thí nghiệm 2: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Phát hiện có sự tạo thành khí oxygen trong quá trình quang hợp.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367135"/>
            <a:ext cx="2764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OpenSansBold"/>
              </a:rPr>
              <a:t>4. </a:t>
            </a:r>
            <a:r>
              <a:rPr lang="en-US" sz="2400" b="1" dirty="0" err="1">
                <a:solidFill>
                  <a:srgbClr val="000000"/>
                </a:solidFill>
                <a:latin typeface="OpenSansBold"/>
              </a:rPr>
              <a:t>Kết</a:t>
            </a:r>
            <a:r>
              <a:rPr lang="en-US" sz="2400" b="1" dirty="0">
                <a:solidFill>
                  <a:srgbClr val="000000"/>
                </a:solidFill>
                <a:latin typeface="OpenSans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OpenSansBold"/>
              </a:rPr>
              <a:t>quả</a:t>
            </a:r>
            <a:r>
              <a:rPr lang="en-US" sz="2400" b="1" dirty="0">
                <a:solidFill>
                  <a:srgbClr val="000000"/>
                </a:solidFill>
                <a:latin typeface="OpenSans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OpenSansBold"/>
              </a:rPr>
              <a:t>thực</a:t>
            </a:r>
            <a:r>
              <a:rPr lang="en-US" sz="2400" b="1" dirty="0">
                <a:solidFill>
                  <a:srgbClr val="000000"/>
                </a:solidFill>
                <a:latin typeface="OpenSans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OpenSansBold"/>
              </a:rPr>
              <a:t>hiện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23081" y="1798260"/>
            <a:ext cx="1912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OpenSansBold"/>
              </a:rPr>
              <a:t>Thí</a:t>
            </a:r>
            <a:r>
              <a:rPr lang="en-US" sz="2400" b="1" dirty="0">
                <a:solidFill>
                  <a:srgbClr val="000000"/>
                </a:solidFill>
                <a:latin typeface="OpenSans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OpenSansBold"/>
              </a:rPr>
              <a:t>nghiệm</a:t>
            </a:r>
            <a:r>
              <a:rPr lang="en-US" sz="2400" b="1" dirty="0">
                <a:solidFill>
                  <a:srgbClr val="000000"/>
                </a:solidFill>
                <a:latin typeface="OpenSansBold"/>
              </a:rPr>
              <a:t> 1: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209800" y="1824335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C00000"/>
                </a:solidFill>
                <a:latin typeface="OpenSans"/>
              </a:rPr>
              <a:t>  </a:t>
            </a:r>
            <a:r>
              <a:rPr lang="vi-VN" sz="2400" dirty="0">
                <a:solidFill>
                  <a:srgbClr val="C00000"/>
                </a:solidFill>
                <a:latin typeface="OpenSans"/>
              </a:rPr>
              <a:t>Tác dụng của các bước trong thí nghiệm: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12075"/>
            <a:ext cx="8991600" cy="454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16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8100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OpenSans"/>
              </a:rPr>
              <a:t>-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47800"/>
            <a:ext cx="6705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19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22860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865735"/>
            <a:ext cx="838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  <a:latin typeface="+mj-lt"/>
              </a:rPr>
              <a:t>Mục đích của việc thiết kế cốc A ở chỗ tối, cốc B ở chỗ có ánh sáng là</a:t>
            </a:r>
            <a:r>
              <a:rPr lang="vi-VN" sz="240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2400">
                <a:solidFill>
                  <a:srgbClr val="000000"/>
                </a:solidFill>
                <a:latin typeface="+mj-lt"/>
              </a:rPr>
              <a:t>T</a:t>
            </a:r>
            <a:r>
              <a:rPr lang="vi-VN" sz="2400">
                <a:solidFill>
                  <a:srgbClr val="000000"/>
                </a:solidFill>
                <a:latin typeface="+mj-lt"/>
              </a:rPr>
              <a:t>ạo 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ra điều kiện quang hợp khác nhau để so sánh kết quả thí nghiệm: Để cốc A ở chỗ tối để cây ở cốc A không nhận được ánh sáng → không tiến hành quang hợp được; để cốc B ở chỗ có ánh sáng để cây ở cốc B nhận được ánh sáng → tiến hành quang hợp bình thường.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  <a:latin typeface="+mj-lt"/>
              </a:rPr>
              <a:t>Hiện tượng giúp nhận biết có khí tạo ra là: xuất hiện bọt khí ở ống nghiệm và nước ở ống nghiệm rút xuống một phần hoặc hết.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  <a:latin typeface="+mj-lt"/>
              </a:rPr>
              <a:t>Khi đưa que diêm còn tàn đỏ vào miệng ống nghiệm ở cốc B, que diêm cháy thành ngọn lửa: Ở ống nghiệm B, do nhận được ánh sáng đầy đủ nên cành rong ở ống nghiệm B tiến hành quá trình quang hợp thải khí oxygen (oxygen nhẹ hơn nước tạo thành bọt khí đẩy lên trên trong ống nghiệm B) → Khi đưa tàn diêm vào thì tàn diêm bùng cháy do oxygen là loại khí duy trì sự cháy.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8203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784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oxygen.</a:t>
            </a:r>
            <a:endParaRPr 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00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7758DE-E648-4088-688B-B8C85C259B35}"/>
              </a:ext>
            </a:extLst>
          </p:cNvPr>
          <p:cNvSpPr txBox="1"/>
          <p:nvPr/>
        </p:nvSpPr>
        <p:spPr>
          <a:xfrm>
            <a:off x="457200" y="785585"/>
            <a:ext cx="8382000" cy="5158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algn="just">
              <a:lnSpc>
                <a:spcPct val="115000"/>
              </a:lnSpc>
              <a:spcAft>
                <a:spcPts val="300"/>
              </a:spcAft>
              <a:tabLst>
                <a:tab pos="401320" algn="l"/>
              </a:tabLst>
            </a:pPr>
            <a:r>
              <a:rPr lang="en-US" sz="2000" b="1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 1</a:t>
            </a:r>
            <a:r>
              <a:rPr lang="en-US" sz="2000" b="1">
                <a:solidFill>
                  <a:srgbClr val="2B2B2C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. </a:t>
            </a:r>
            <a:r>
              <a:rPr lang="en-US" sz="200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Sắp xếp các bước sau đây theo đúng trình tự thí nghiệm chứng minh quang hợp giải phóng oxygen.</a:t>
            </a:r>
            <a:endParaRPr lang="en-US" sz="1200">
              <a:solidFill>
                <a:srgbClr val="2B2B2C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Font typeface="+mj-lt"/>
              <a:buAutoNum type="arabicParenBoth"/>
              <a:tabLst>
                <a:tab pos="481330" algn="l"/>
              </a:tabLst>
            </a:pPr>
            <a:r>
              <a:rPr lang="en-US" sz="200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Để một cốc ở chỗ tối hoặc bọc giấy đen, cốc còn lại để ra chỗ nắng.</a:t>
            </a:r>
            <a:endParaRPr lang="en-US" sz="1200">
              <a:solidFill>
                <a:srgbClr val="2B2B2C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Font typeface="+mj-lt"/>
              <a:buAutoNum type="arabicParenBoth"/>
              <a:tabLst>
                <a:tab pos="481330" algn="l"/>
              </a:tabLst>
            </a:pPr>
            <a:r>
              <a:rPr lang="en-US" sz="200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Lấy 2 cành rong đuôi chó cho vào 2 ống nghiệm đã đổ đẩy nước rồi úp</a:t>
            </a:r>
            <a:br>
              <a:rPr lang="en-US" sz="200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</a:br>
            <a:r>
              <a:rPr lang="en-US" sz="200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vào 2 cốc nước đầy sao cho bọt khí không lọt vào.</a:t>
            </a:r>
            <a:endParaRPr lang="en-US" sz="1200">
              <a:solidFill>
                <a:srgbClr val="2B2B2C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Font typeface="+mj-lt"/>
              <a:buAutoNum type="arabicParenBoth"/>
              <a:tabLst>
                <a:tab pos="481330" algn="l"/>
              </a:tabLst>
            </a:pPr>
            <a:r>
              <a:rPr lang="en-US" sz="200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Theo dõi khoảng 6 giờ, nhẹ nhàng rút 2 cành rong ra, bịt kín ống nghiệm</a:t>
            </a:r>
            <a:br>
              <a:rPr lang="en-US" sz="200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</a:br>
            <a:r>
              <a:rPr lang="en-US" sz="200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 lấy ống nghiệm ra khỏi 2 cốc rồi lật ngược lại.</a:t>
            </a:r>
            <a:endParaRPr lang="en-US" sz="1200">
              <a:solidFill>
                <a:srgbClr val="2B2B2C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Font typeface="+mj-lt"/>
              <a:buAutoNum type="arabicParenBoth"/>
              <a:tabLst>
                <a:tab pos="481330" algn="l"/>
              </a:tabLst>
            </a:pPr>
            <a:r>
              <a:rPr lang="en-US" sz="2000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 Đưa que đóm còn tàn đỏ vào miệng ống nghiệm.</a:t>
            </a:r>
            <a:endParaRPr lang="en-US" sz="1200">
              <a:solidFill>
                <a:srgbClr val="2B2B2C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179705" algn="just">
              <a:lnSpc>
                <a:spcPct val="112000"/>
              </a:lnSpc>
              <a:tabLst>
                <a:tab pos="179705" algn="l"/>
                <a:tab pos="3420110" algn="l"/>
                <a:tab pos="5039995" algn="l"/>
              </a:tabLst>
            </a:pPr>
            <a:r>
              <a:rPr lang="en-US" sz="2000">
                <a:effectLst/>
                <a:latin typeface="Times New Roman" panose="02020603050405020304" pitchFamily="18" charset="0"/>
                <a:ea typeface="Yu Gothic UI Light" panose="020B0300000000000000" pitchFamily="34" charset="-128"/>
              </a:rPr>
              <a:t>A</a:t>
            </a:r>
            <a:r>
              <a:rPr lang="vi-VN" sz="2000">
                <a:effectLst/>
                <a:latin typeface="Times New Roman" panose="02020603050405020304" pitchFamily="18" charset="0"/>
                <a:ea typeface="Yu Gothic UI Light" panose="020B0300000000000000" pitchFamily="34" charset="-128"/>
              </a:rPr>
              <a:t>. 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2 – 1 – 4 - 3 </a:t>
            </a:r>
            <a:r>
              <a:rPr lang="en-US" sz="1200">
                <a:latin typeface="Segoe UI" panose="020B0502040204020203" pitchFamily="34" charset="0"/>
                <a:ea typeface="Segoe UI" panose="020B0502040204020203" pitchFamily="34" charset="0"/>
              </a:rPr>
              <a:t>	</a:t>
            </a:r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1 – 4 – 3 - 2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179705" algn="just">
              <a:lnSpc>
                <a:spcPct val="112000"/>
              </a:lnSpc>
              <a:tabLst>
                <a:tab pos="179705" algn="l"/>
                <a:tab pos="3420110" algn="l"/>
                <a:tab pos="5039995" algn="l"/>
              </a:tabLst>
            </a:pPr>
            <a:r>
              <a:rPr lang="vi-VN" sz="2000"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C</a:t>
            </a:r>
            <a:r>
              <a:rPr lang="vi-VN" sz="2000">
                <a:effectLst/>
                <a:latin typeface="Times New Roman" panose="02020603050405020304" pitchFamily="18" charset="0"/>
                <a:ea typeface="Yu Gothic UI Light" panose="020B0300000000000000" pitchFamily="34" charset="-128"/>
              </a:rPr>
              <a:t>. 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1 – 4 – 2 - 3 </a:t>
            </a:r>
            <a:r>
              <a:rPr lang="en-US" sz="12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	</a:t>
            </a:r>
            <a:r>
              <a:rPr lang="vi-VN" sz="2000"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D</a:t>
            </a:r>
            <a:r>
              <a:rPr lang="vi-VN" sz="20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Gothic UI Light" panose="020B0300000000000000" pitchFamily="34" charset="-128"/>
              </a:rPr>
              <a:t>. </a:t>
            </a:r>
            <a:r>
              <a:rPr 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2 -  1 - 3 - 4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2000"/>
              </a:lnSpc>
            </a:pPr>
            <a:r>
              <a:rPr lang="en-US" sz="2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 2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 </a:t>
            </a:r>
            <a:r>
              <a:rPr 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Khi nuôi cá cảnh trong bể kính có thể làm tăng dương khí cho cá bằng cách nào?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179705" algn="just">
              <a:lnSpc>
                <a:spcPct val="112000"/>
              </a:lnSpc>
              <a:tabLst>
                <a:tab pos="179705" algn="l"/>
                <a:tab pos="3420110" algn="l"/>
                <a:tab pos="5039995" algn="l"/>
              </a:tabLst>
            </a:pPr>
            <a:r>
              <a:rPr lang="en-US" sz="2000">
                <a:effectLst/>
                <a:latin typeface="Times New Roman" panose="02020603050405020304" pitchFamily="18" charset="0"/>
                <a:ea typeface="Yu Gothic UI Light" panose="020B0300000000000000" pitchFamily="34" charset="-128"/>
              </a:rPr>
              <a:t>A</a:t>
            </a:r>
            <a:r>
              <a:rPr lang="vi-VN" sz="2000">
                <a:effectLst/>
                <a:latin typeface="Times New Roman" panose="02020603050405020304" pitchFamily="18" charset="0"/>
                <a:ea typeface="Yu Gothic UI Light" panose="020B0300000000000000" pitchFamily="34" charset="-128"/>
              </a:rPr>
              <a:t>.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Thả rong hoặc cây thủy sinh khác vào bể cá</a:t>
            </a:r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200">
                <a:latin typeface="Segoe UI" panose="020B0502040204020203" pitchFamily="34" charset="0"/>
                <a:ea typeface="Calibri" panose="020F0502020204030204" pitchFamily="34" charset="0"/>
              </a:rPr>
              <a:t>	</a:t>
            </a:r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Tăng nhiệt độ trong bể.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179705" algn="just">
              <a:lnSpc>
                <a:spcPct val="112000"/>
              </a:lnSpc>
              <a:tabLst>
                <a:tab pos="179705" algn="l"/>
                <a:tab pos="3420110" algn="l"/>
                <a:tab pos="5039995" algn="l"/>
              </a:tabLst>
            </a:pPr>
            <a:r>
              <a:rPr lang="vi-VN" sz="2000"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C</a:t>
            </a:r>
            <a:r>
              <a:rPr lang="vi-VN" sz="2000">
                <a:effectLst/>
                <a:latin typeface="Times New Roman" panose="02020603050405020304" pitchFamily="18" charset="0"/>
                <a:ea typeface="Yu Gothic UI Light" panose="020B0300000000000000" pitchFamily="34" charset="-128"/>
              </a:rPr>
              <a:t>.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Thắp đèn cả ngày và đêm. </a:t>
            </a:r>
            <a:r>
              <a:rPr lang="en-US" sz="1200">
                <a:latin typeface="Segoe UI" panose="020B0502040204020203" pitchFamily="34" charset="0"/>
                <a:ea typeface="Segoe UI" panose="020B0502040204020203" pitchFamily="34" charset="0"/>
              </a:rPr>
              <a:t>		</a:t>
            </a:r>
            <a:r>
              <a:rPr lang="vi-VN" sz="2000"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D</a:t>
            </a:r>
            <a:r>
              <a:rPr lang="vi-VN" sz="20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Yu Gothic UI Light" panose="020B0300000000000000" pitchFamily="34" charset="-128"/>
              </a:rPr>
              <a:t>.</a:t>
            </a:r>
            <a:r>
              <a:rPr 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Đổ thêm nước vào bể cá.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32230A-ABB9-8302-12FB-E4CDD4181041}"/>
              </a:ext>
            </a:extLst>
          </p:cNvPr>
          <p:cNvSpPr txBox="1"/>
          <p:nvPr/>
        </p:nvSpPr>
        <p:spPr>
          <a:xfrm>
            <a:off x="2514600" y="268069"/>
            <a:ext cx="495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2B2B2C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TRẮC NGHIỆM</a:t>
            </a:r>
            <a:endParaRPr lang="en-US" sz="1400">
              <a:solidFill>
                <a:srgbClr val="2B2B2C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25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C7CED7-FC73-1DF7-8F66-3D1BB59EC256}"/>
              </a:ext>
            </a:extLst>
          </p:cNvPr>
          <p:cNvSpPr txBox="1"/>
          <p:nvPr/>
        </p:nvSpPr>
        <p:spPr>
          <a:xfrm>
            <a:off x="457200" y="0"/>
            <a:ext cx="8343900" cy="6265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lnSpc>
                <a:spcPct val="112000"/>
              </a:lnSpc>
            </a:pPr>
            <a:r>
              <a:rPr lang="en-US" sz="2400" b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 3. </a:t>
            </a:r>
            <a:r>
              <a:rPr lang="en-US" sz="24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Vì sao trong thí nghiệm chứng minh tinh bột được tạo thành trong quang hợp lại sử dụng iodine làm thuốc thử? 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179705" algn="just">
              <a:lnSpc>
                <a:spcPct val="112000"/>
              </a:lnSpc>
            </a:pPr>
            <a:r>
              <a:rPr lang="en-US" sz="24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A. Dung dịch iodine phản ứng với tinh bột tạo màu xanh tím đặc trưng.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4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B. Chỉ có dung dịch iodine mới tác dụng với tinh bột.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4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C. Dung dịch iodine dễ tìm.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4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D. Dung dịch iodine phản ứng với tinh bột tạo màu đỏ đặc trưng.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2000"/>
              </a:lnSpc>
            </a:pPr>
            <a:r>
              <a:rPr lang="en-US" sz="2400" b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 Câu 4 </a:t>
            </a:r>
            <a:r>
              <a:rPr lang="en-US" sz="24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Vì sao phải dùng băng giấy đen để che phủ một phần của lá cây trên cả hai mặt?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179705" algn="just">
              <a:lnSpc>
                <a:spcPct val="112000"/>
              </a:lnSpc>
            </a:pPr>
            <a:r>
              <a:rPr lang="en-US" sz="24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A. Để hạn chế sự thoát hơi nước ở lá. 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4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Để phần bị che phủ không tiếp xúc với ánh sáng.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4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C. Để giúp xác định mẫu lá khảo 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sát thí nghiệm.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4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D. 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Giúp lá cây không bán bụi cũng như dễ xác định mẫu thí nghiệm trên cây.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901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895BF7-F9AB-3F9C-BC23-DDC72F87AC86}"/>
              </a:ext>
            </a:extLst>
          </p:cNvPr>
          <p:cNvSpPr txBox="1"/>
          <p:nvPr/>
        </p:nvSpPr>
        <p:spPr>
          <a:xfrm>
            <a:off x="-17585" y="0"/>
            <a:ext cx="8305800" cy="6549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lnSpc>
                <a:spcPct val="112000"/>
              </a:lnSpc>
            </a:pPr>
            <a:r>
              <a:rPr lang="en-US" sz="2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 5. </a:t>
            </a:r>
            <a:r>
              <a:rPr 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Sau khi tháo băng giấy đen ở lá thí nghiệm, một bạn đã tiến hành thử tinh bột có trong lá thí nghiệm qua các bước sau: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342900" lvl="0" indent="-342900" algn="just">
              <a:lnSpc>
                <a:spcPct val="112000"/>
              </a:lnSpc>
              <a:buFont typeface="+mj-lt"/>
              <a:buAutoNum type="arabicParenBoth"/>
            </a:pPr>
            <a:r>
              <a:rPr 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Cho lá cây thí nghiệm vào ống nghiệm chứa cồn và đun cách thủy.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342900" lvl="0" indent="-342900" algn="just">
              <a:lnSpc>
                <a:spcPct val="112000"/>
              </a:lnSpc>
              <a:buFont typeface="+mj-lt"/>
              <a:buAutoNum type="arabicParenBoth"/>
            </a:pPr>
            <a:r>
              <a:rPr 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Đun sôi lá cây thí nghiệm.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342900" lvl="0" indent="-342900" algn="just">
              <a:lnSpc>
                <a:spcPct val="112000"/>
              </a:lnSpc>
              <a:buFont typeface="+mj-lt"/>
              <a:buAutoNum type="arabicParenBoth"/>
            </a:pPr>
            <a:r>
              <a:rPr 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Nhỏ thuốc thử iodine vào lá cây.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342900" lvl="0" indent="-342900" algn="just">
              <a:lnSpc>
                <a:spcPct val="112000"/>
              </a:lnSpc>
              <a:buFont typeface="+mj-lt"/>
              <a:buAutoNum type="arabicParenBoth"/>
            </a:pPr>
            <a:r>
              <a:rPr 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Rửa sạch lá cây trong cốc nước.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45720" indent="133985" algn="just">
              <a:lnSpc>
                <a:spcPct val="112000"/>
              </a:lnSpc>
            </a:pPr>
            <a:r>
              <a:rPr 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Hãy sắp xếp lại trình tự tiến hành cho đúng: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A. </a:t>
            </a:r>
            <a:r>
              <a:rPr 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1 – 4 – 3 - 2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1 – 4 – 2 - 3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C. 2 – 1 – 4 - 3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D. 2 -  1 - 3 - 4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2000"/>
              </a:lnSpc>
              <a:tabLst>
                <a:tab pos="540385" algn="l"/>
              </a:tabLst>
            </a:pPr>
            <a:r>
              <a:rPr lang="vi-VN" sz="2000" b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 6</a:t>
            </a:r>
            <a:r>
              <a:rPr lang="en-US" sz="2000" b="1"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</a:t>
            </a:r>
            <a:r>
              <a:rPr lang="vi-VN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rước khi che phủ một phần của lá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t</a:t>
            </a:r>
            <a:r>
              <a:rPr lang="vi-VN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ại sao chúng ta phải để cây vào chỗ tối ít nhất 2 ngày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?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A. Đ</a:t>
            </a:r>
            <a:r>
              <a:rPr lang="vi-VN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ể lá bị che phủ và lá không bị che phủ đều như nhau trước khi tiến hành thí nghiệm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Đ</a:t>
            </a:r>
            <a:r>
              <a:rPr lang="vi-VN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ể lá cây tạm ngừng hoạt động quang hợp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C. Đ</a:t>
            </a:r>
            <a:r>
              <a:rPr lang="vi-VN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ể tinh bột trong lá cây được vận chuyển đến bộ phận khác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D. T</a:t>
            </a:r>
            <a:r>
              <a:rPr lang="vi-VN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ất cả các ý trên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179705" algn="just">
              <a:lnSpc>
                <a:spcPct val="112000"/>
              </a:lnSpc>
            </a:pPr>
            <a:r>
              <a:rPr lang="en-US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 </a:t>
            </a:r>
            <a:endParaRPr lang="en-US" sz="11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258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4133D8-0548-A061-85E3-113D4FAB74C3}"/>
              </a:ext>
            </a:extLst>
          </p:cNvPr>
          <p:cNvSpPr txBox="1"/>
          <p:nvPr/>
        </p:nvSpPr>
        <p:spPr>
          <a:xfrm>
            <a:off x="250209" y="106295"/>
            <a:ext cx="871488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47D6"/>
                </a:solidFill>
              </a:rPr>
              <a:t>Câu </a:t>
            </a:r>
            <a:r>
              <a:rPr lang="en-US" sz="2400">
                <a:solidFill>
                  <a:srgbClr val="0047D6"/>
                </a:solidFill>
              </a:rPr>
              <a:t>4</a:t>
            </a:r>
            <a:r>
              <a:rPr lang="vi-VN" sz="2400">
                <a:solidFill>
                  <a:srgbClr val="0047D6"/>
                </a:solidFill>
              </a:rPr>
              <a:t>: Chọn đáp án đúng khí nói về nhu cầu ánh sáng của cây ưa sáng và </a:t>
            </a:r>
            <a:r>
              <a:rPr lang="en-US" sz="2400">
                <a:solidFill>
                  <a:srgbClr val="0047D6"/>
                </a:solidFill>
              </a:rPr>
              <a:t>            </a:t>
            </a:r>
            <a:r>
              <a:rPr lang="vi-VN" sz="2400">
                <a:solidFill>
                  <a:srgbClr val="0047D6"/>
                </a:solidFill>
              </a:rPr>
              <a:t>cây ưa bóng.</a:t>
            </a:r>
          </a:p>
          <a:p>
            <a:r>
              <a:rPr lang="vi-VN" sz="2400"/>
              <a:t>A. Cây ưa sáng không cần nhiều ánh sán</a:t>
            </a:r>
            <a:r>
              <a:rPr lang="en-US" sz="2400"/>
              <a:t>g</a:t>
            </a:r>
            <a:r>
              <a:rPr lang="vi-VN" sz="2400"/>
              <a:t>, cây ưa bóng không cần nhiều ánh sáng.</a:t>
            </a:r>
          </a:p>
          <a:p>
            <a:r>
              <a:rPr lang="vi-VN" sz="2400"/>
              <a:t>B. Cây ưa sáng cần nhiều ánh sáng , cây ưa bóng không cần nhiều ánh sáng.</a:t>
            </a:r>
          </a:p>
          <a:p>
            <a:r>
              <a:rPr lang="vi-VN" sz="2400"/>
              <a:t>C. Cây ưa sáng cần nhiều ánh sáng, cây ưa bóng cần ánh sáng.</a:t>
            </a:r>
          </a:p>
          <a:p>
            <a:r>
              <a:rPr lang="vi-VN" sz="2400"/>
              <a:t>D. Cây ưa sáng không cần nhiều ánh sáng, cây ưa bóng cần nhiều ánh sáng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A4A6C4-4E87-81DE-F332-606C96672288}"/>
              </a:ext>
            </a:extLst>
          </p:cNvPr>
          <p:cNvSpPr txBox="1"/>
          <p:nvPr/>
        </p:nvSpPr>
        <p:spPr>
          <a:xfrm>
            <a:off x="190730" y="4146457"/>
            <a:ext cx="8629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047D6"/>
                </a:solidFill>
              </a:rPr>
              <a:t>Câu </a:t>
            </a:r>
            <a:r>
              <a:rPr lang="en-US" sz="2400">
                <a:solidFill>
                  <a:srgbClr val="0047D6"/>
                </a:solidFill>
              </a:rPr>
              <a:t>5</a:t>
            </a:r>
            <a:r>
              <a:rPr lang="vi-VN" sz="2400">
                <a:solidFill>
                  <a:srgbClr val="0047D6"/>
                </a:solidFill>
              </a:rPr>
              <a:t>:  Vì sao ánh sáng quá mạnh sẽ làm hi</a:t>
            </a:r>
            <a:r>
              <a:rPr lang="en-US" sz="2400">
                <a:solidFill>
                  <a:srgbClr val="0047D6"/>
                </a:solidFill>
              </a:rPr>
              <a:t>ệ</a:t>
            </a:r>
            <a:r>
              <a:rPr lang="vi-VN" sz="2400">
                <a:solidFill>
                  <a:srgbClr val="0047D6"/>
                </a:solidFill>
              </a:rPr>
              <a:t>u quả quang hợp của cây xanh giảm?</a:t>
            </a:r>
            <a:endParaRPr lang="en-US" sz="2400">
              <a:solidFill>
                <a:srgbClr val="0047D6"/>
              </a:solidFill>
            </a:endParaRPr>
          </a:p>
          <a:p>
            <a:endParaRPr lang="vi-VN" sz="2400">
              <a:solidFill>
                <a:srgbClr val="0047D6"/>
              </a:solidFill>
            </a:endParaRPr>
          </a:p>
          <a:p>
            <a:r>
              <a:rPr lang="vi-VN" sz="2400"/>
              <a:t>A. Cây thừa ánh sáng. 		B. Cây bị ngộ độc.</a:t>
            </a:r>
          </a:p>
          <a:p>
            <a:r>
              <a:rPr lang="vi-VN" sz="2400"/>
              <a:t>C. Cây yếu đi. 			D. Cây bị đốt nóng.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F436DA-ACD0-0416-BF79-A8DA582FE061}"/>
              </a:ext>
            </a:extLst>
          </p:cNvPr>
          <p:cNvSpPr/>
          <p:nvPr/>
        </p:nvSpPr>
        <p:spPr>
          <a:xfrm>
            <a:off x="236728" y="1652872"/>
            <a:ext cx="407504" cy="34624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4AE35B-E499-F9A8-36DA-204D13A1F097}"/>
              </a:ext>
            </a:extLst>
          </p:cNvPr>
          <p:cNvSpPr/>
          <p:nvPr/>
        </p:nvSpPr>
        <p:spPr>
          <a:xfrm>
            <a:off x="4800600" y="5675099"/>
            <a:ext cx="407504" cy="34624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8160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B9A530-BB1A-5A54-5235-A7D0132042B5}"/>
              </a:ext>
            </a:extLst>
          </p:cNvPr>
          <p:cNvSpPr txBox="1"/>
          <p:nvPr/>
        </p:nvSpPr>
        <p:spPr>
          <a:xfrm>
            <a:off x="381000" y="137233"/>
            <a:ext cx="8458200" cy="658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9705" algn="just">
              <a:lnSpc>
                <a:spcPct val="112000"/>
              </a:lnSpc>
            </a:pPr>
            <a:r>
              <a:rPr lang="en-US" sz="2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Quan sát thí nghiệm 2 chứng minh quang hợp giải phóng khí oxygen, trả lời các câu hỏi sau: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2000"/>
              </a:lnSpc>
            </a:pPr>
            <a:r>
              <a:rPr lang="en-US" sz="2000" b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 7&lt;NB&gt;.  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Việc đưa nhanh que đóm còn tàn đỏ vào miệng ống nghiệm nhằm mục đích: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A. xác định loại khí có trong ống nghiệm.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cung cấp khí Carbon dioxide.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C. loại bỏ vi khuẩn xung quanh ống nghiệm.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D. hong khô ống nghiệm.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2000"/>
              </a:lnSpc>
              <a:tabLst>
                <a:tab pos="540385" algn="l"/>
              </a:tabLst>
            </a:pPr>
            <a:r>
              <a:rPr lang="vi-VN" sz="2000" b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 </a:t>
            </a:r>
            <a:r>
              <a:rPr lang="en-US" sz="2000" b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8&lt;TH&gt;</a:t>
            </a:r>
            <a:r>
              <a:rPr lang="vi-VN" sz="2000" b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 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Vì sao phải đặt một cốc vào chỗ tối, một cốc vào chỗ sáng ( nơi có ánh nắng)? 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A. Để xác định ánh sáng cần thiết trong quá trình quang hợp.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Để thu kết quả khi cây quang hợp trong bóng tối.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C. Cả hai ý trên đều đúng.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D. Cả hai ý trên đều sai.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2000"/>
              </a:lnSpc>
            </a:pPr>
            <a:r>
              <a:rPr lang="en-US" sz="2000" b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 9&lt;NB&gt;. 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Khi quang hợp, thực vật tạo ra những sản phẩm nào? 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A. Khí Oxygen và chất dinh dưỡng.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 Carbon dioxide và tinh bột. 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C. Khí Carbon dioxide và chất dinh dưỡng.</a:t>
            </a:r>
            <a:endParaRPr lang="en-US" sz="12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D. Tinh bột và khí Oxygen.</a:t>
            </a:r>
            <a:endParaRPr lang="en-US" sz="11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27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656DB3-84B5-15EE-90E1-043E0A9E6855}"/>
              </a:ext>
            </a:extLst>
          </p:cNvPr>
          <p:cNvSpPr txBox="1"/>
          <p:nvPr/>
        </p:nvSpPr>
        <p:spPr>
          <a:xfrm>
            <a:off x="228600" y="1172"/>
            <a:ext cx="8610600" cy="667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lnSpc>
                <a:spcPct val="112000"/>
              </a:lnSpc>
              <a:tabLst>
                <a:tab pos="540385" algn="l"/>
              </a:tabLst>
            </a:pPr>
            <a:r>
              <a:rPr lang="vi-V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 </a:t>
            </a: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10</a:t>
            </a:r>
            <a:r>
              <a:rPr lang="vi-V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 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Dựa vào nội dung của bài thực hành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h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ãy cho biết những khẳng định nào sau đây là đúng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: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342900" lvl="0" indent="-342900" algn="just">
              <a:lnSpc>
                <a:spcPct val="112000"/>
              </a:lnSpc>
              <a:buFont typeface="+mj-lt"/>
              <a:buAutoNum type="arabicParenBoth"/>
              <a:tabLst>
                <a:tab pos="540385" algn="l"/>
              </a:tabLst>
            </a:pP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ử dụng băng giấy đen bịt kín một phần lá ở cả hai mặt nhằm không cho phần lá đó tiếp nhận được ánh sáng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như vậy diệp lục ở phần lá bịt kín sẽ không hấp thụ ánh sáng để quang hợp tạo thành tinh bột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342900" lvl="0" indent="-342900" algn="just">
              <a:lnSpc>
                <a:spcPct val="112000"/>
              </a:lnSpc>
              <a:buFont typeface="+mj-lt"/>
              <a:buAutoNum type="arabicParenBoth"/>
              <a:tabLst>
                <a:tab pos="540385" algn="l"/>
              </a:tabLst>
            </a:pP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hần lá bị bịt kín bằng băng giấy đen vẫn tổng hợp được tinh bột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342900" lvl="0" indent="-342900" algn="just">
              <a:lnSpc>
                <a:spcPct val="112000"/>
              </a:lnSpc>
              <a:buFont typeface="+mj-lt"/>
              <a:buAutoNum type="arabicParenBoth"/>
              <a:tabLst>
                <a:tab pos="540385" algn="l"/>
              </a:tabLst>
            </a:pP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hần lá 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hông dán băng giấy đen trong thí nghiệm trên tổng hợp được tinh bột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342900" lvl="0" indent="-342900" algn="just">
              <a:lnSpc>
                <a:spcPct val="112000"/>
              </a:lnSpc>
              <a:buFont typeface="+mj-lt"/>
              <a:buAutoNum type="arabicParenBoth"/>
              <a:tabLst>
                <a:tab pos="540385" algn="l"/>
              </a:tabLst>
            </a:pP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ử dụng băng giấy đen có thể biết được lá cây chỉ tổng hợp được tinh bột khi có ánh sáng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342900" lvl="0" indent="-342900" algn="just">
              <a:lnSpc>
                <a:spcPct val="112000"/>
              </a:lnSpc>
              <a:buFont typeface="+mj-lt"/>
              <a:buAutoNum type="arabicParenBoth"/>
              <a:tabLst>
                <a:tab pos="540385" algn="l"/>
              </a:tabLst>
            </a:pP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hả thêm cành rong vào bể cá vì rong có tác dụng ức chế sự phát triển của các vi sinh vật gây hại cho cá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342900" lvl="0" indent="-342900" algn="just">
              <a:lnSpc>
                <a:spcPct val="112000"/>
              </a:lnSpc>
              <a:buFont typeface="+mj-lt"/>
              <a:buAutoNum type="arabicParenBoth"/>
              <a:tabLst>
                <a:tab pos="540385" algn="l"/>
              </a:tabLst>
            </a:pP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guyên nhân làm que đóm còn tán đỏ cháy bùng lên là do trong ống nghiệm có 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Carbon dioxide. 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179705" indent="254000" algn="just">
              <a:lnSpc>
                <a:spcPct val="112000"/>
              </a:lnSpc>
            </a:pPr>
            <a:r>
              <a:rPr lang="en-US" sz="24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A. 1-3-5.</a:t>
            </a:r>
            <a:r>
              <a:rPr lang="en-US" sz="1400">
                <a:latin typeface="Segoe UI" panose="020B0502040204020203" pitchFamily="34" charset="0"/>
                <a:ea typeface="Segoe UI" panose="020B0502040204020203" pitchFamily="34" charset="0"/>
              </a:rPr>
              <a:t>		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1-3-4.</a:t>
            </a:r>
            <a:r>
              <a:rPr lang="en-US" sz="1400">
                <a:latin typeface="Segoe UI" panose="020B0502040204020203" pitchFamily="34" charset="0"/>
                <a:ea typeface="Calibri" panose="020F0502020204030204" pitchFamily="34" charset="0"/>
              </a:rPr>
              <a:t>	</a:t>
            </a:r>
            <a:r>
              <a:rPr lang="en-US" sz="24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C. 2-5-6.</a:t>
            </a:r>
            <a:r>
              <a:rPr lang="en-US" sz="1400">
                <a:latin typeface="Segoe UI" panose="020B0502040204020203" pitchFamily="34" charset="0"/>
                <a:ea typeface="Segoe UI" panose="020B0502040204020203" pitchFamily="34" charset="0"/>
              </a:rPr>
              <a:t>	</a:t>
            </a:r>
            <a:r>
              <a:rPr lang="en-US" sz="24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D. 1-4-6.</a:t>
            </a:r>
            <a:endParaRPr lang="en-US" sz="140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59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81C75-1403-4B52-3480-79D7F5EE9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ĐÁP ÁN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12A264-D2AB-93BB-D218-C7C73C173316}"/>
              </a:ext>
            </a:extLst>
          </p:cNvPr>
          <p:cNvSpPr txBox="1"/>
          <p:nvPr/>
        </p:nvSpPr>
        <p:spPr>
          <a:xfrm>
            <a:off x="1676400" y="1752600"/>
            <a:ext cx="6019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>
                <a:solidFill>
                  <a:schemeClr val="tx2"/>
                </a:solidFill>
              </a:rPr>
              <a:t>A</a:t>
            </a:r>
          </a:p>
          <a:p>
            <a:pPr marL="342900" indent="-342900">
              <a:buAutoNum type="arabicPeriod"/>
            </a:pPr>
            <a:r>
              <a:rPr lang="en-US" sz="3200">
                <a:solidFill>
                  <a:schemeClr val="tx2"/>
                </a:solidFill>
              </a:rPr>
              <a:t>A</a:t>
            </a:r>
          </a:p>
          <a:p>
            <a:pPr marL="342900" indent="-342900">
              <a:buAutoNum type="arabicPeriod"/>
            </a:pPr>
            <a:r>
              <a:rPr lang="en-US" sz="3200">
                <a:solidFill>
                  <a:schemeClr val="tx2"/>
                </a:solidFill>
              </a:rPr>
              <a:t>A</a:t>
            </a:r>
          </a:p>
          <a:p>
            <a:pPr marL="342900" indent="-342900">
              <a:buAutoNum type="arabicPeriod"/>
            </a:pPr>
            <a:r>
              <a:rPr lang="en-US" sz="3200">
                <a:solidFill>
                  <a:schemeClr val="tx2"/>
                </a:solidFill>
              </a:rPr>
              <a:t>B</a:t>
            </a:r>
          </a:p>
          <a:p>
            <a:pPr marL="342900" indent="-342900">
              <a:buAutoNum type="arabicPeriod"/>
            </a:pPr>
            <a:r>
              <a:rPr lang="en-US" sz="3200">
                <a:solidFill>
                  <a:schemeClr val="tx2"/>
                </a:solidFill>
              </a:rPr>
              <a:t>C</a:t>
            </a:r>
          </a:p>
          <a:p>
            <a:pPr marL="342900" indent="-342900">
              <a:buAutoNum type="arabicPeriod"/>
            </a:pPr>
            <a:r>
              <a:rPr lang="en-US" sz="3200">
                <a:solidFill>
                  <a:schemeClr val="tx2"/>
                </a:solidFill>
              </a:rPr>
              <a:t>D</a:t>
            </a:r>
          </a:p>
          <a:p>
            <a:pPr marL="342900" indent="-342900">
              <a:buAutoNum type="arabicPeriod"/>
            </a:pPr>
            <a:r>
              <a:rPr lang="en-US" sz="3200">
                <a:solidFill>
                  <a:schemeClr val="tx2"/>
                </a:solidFill>
              </a:rPr>
              <a:t>A</a:t>
            </a:r>
          </a:p>
          <a:p>
            <a:pPr marL="342900" indent="-342900">
              <a:buAutoNum type="arabicPeriod"/>
            </a:pPr>
            <a:r>
              <a:rPr lang="en-US" sz="3200">
                <a:solidFill>
                  <a:schemeClr val="tx2"/>
                </a:solidFill>
              </a:rPr>
              <a:t>A</a:t>
            </a:r>
          </a:p>
          <a:p>
            <a:pPr marL="342900" indent="-342900">
              <a:buAutoNum type="arabicPeriod"/>
            </a:pPr>
            <a:r>
              <a:rPr lang="en-US" sz="3200">
                <a:solidFill>
                  <a:schemeClr val="tx2"/>
                </a:solidFill>
              </a:rPr>
              <a:t>D</a:t>
            </a:r>
          </a:p>
          <a:p>
            <a:pPr marL="342900" indent="-342900">
              <a:buAutoNum type="arabicPeriod"/>
            </a:pPr>
            <a:r>
              <a:rPr lang="en-US" sz="3200">
                <a:solidFill>
                  <a:schemeClr val="tx2"/>
                </a:solidFill>
              </a:rPr>
              <a:t>B</a:t>
            </a:r>
          </a:p>
          <a:p>
            <a:pPr marL="342900" indent="-342900"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41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CD3CE7-3727-44B4-81E4-12D7C895735B}"/>
              </a:ext>
            </a:extLst>
          </p:cNvPr>
          <p:cNvSpPr/>
          <p:nvPr/>
        </p:nvSpPr>
        <p:spPr>
          <a:xfrm>
            <a:off x="1458285" y="685800"/>
            <a:ext cx="7097663" cy="123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200" b="1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24</a:t>
            </a:r>
            <a:r>
              <a:rPr lang="vi-VN" sz="3200" b="1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THỰC HÀNH</a:t>
            </a:r>
            <a:endParaRPr lang="en-US" sz="3200" dirty="0">
              <a:solidFill>
                <a:srgbClr val="FF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CHỨNG MINH QUANG HỢP Ở CÂY XANH</a:t>
            </a:r>
            <a:endParaRPr lang="en-US" sz="2400" dirty="0">
              <a:solidFill>
                <a:srgbClr val="FF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82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0"/>
            <a:ext cx="5105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676400"/>
            <a:ext cx="8686800" cy="2642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45021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định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sự tạo thành tinh bột trong quá trình quang hợp ở cây xanh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 hiện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sự tạo thành khí oxygen trong quá trình quang hợp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hiểu và tự phân tích thí nghiệm để tự rút ra kết luận: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tinh bột và nhả ra khí oxygen.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1042031"/>
            <a:ext cx="1676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4312285"/>
            <a:ext cx="18288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953352"/>
            <a:ext cx="10767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61932"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có sự tạo thành tinh bột trong quá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761932">
              <a:defRPr/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quang hợp 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784349"/>
            <a:ext cx="8820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sự tạo thành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quá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quang hợp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5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172030" y="961955"/>
            <a:ext cx="22137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571449">
              <a:defRPr/>
            </a:pPr>
            <a:r>
              <a: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zh-CN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zh-CN" alt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6233" y="1012549"/>
            <a:ext cx="1482232" cy="59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75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7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75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endParaRPr lang="en-US" sz="2475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9607" y="5633128"/>
            <a:ext cx="125226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Băng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keo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endParaRPr lang="en-US" sz="1350" dirty="0"/>
          </a:p>
        </p:txBody>
      </p:sp>
      <p:grpSp>
        <p:nvGrpSpPr>
          <p:cNvPr id="29" name="Group 28"/>
          <p:cNvGrpSpPr/>
          <p:nvPr/>
        </p:nvGrpSpPr>
        <p:grpSpPr>
          <a:xfrm>
            <a:off x="7000550" y="1698031"/>
            <a:ext cx="1985747" cy="1985747"/>
            <a:chOff x="7622940" y="3388233"/>
            <a:chExt cx="2647662" cy="264766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2940" y="3388233"/>
              <a:ext cx="2647662" cy="2647662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7634860" y="5588288"/>
              <a:ext cx="784830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50" dirty="0" err="1">
                  <a:latin typeface="Arial" panose="020B0604020202020204" pitchFamily="34" charset="0"/>
                  <a:cs typeface="Arial" panose="020B0604020202020204" pitchFamily="34" charset="0"/>
                </a:rPr>
                <a:t>Panh</a:t>
              </a:r>
              <a:endParaRPr lang="en-US" sz="1350" dirty="0"/>
            </a:p>
          </p:txBody>
        </p:sp>
      </p:grpSp>
      <p:sp>
        <p:nvSpPr>
          <p:cNvPr id="15" name="AutoShape 2" descr="Đèn Cồn | Hóa chất Kim Phát">
            <a:extLst>
              <a:ext uri="{FF2B5EF4-FFF2-40B4-BE49-F238E27FC236}">
                <a16:creationId xmlns:a16="http://schemas.microsoft.com/office/drawing/2014/main" id="{5871EE90-CF3C-4A71-9012-A423D244FB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1FA4B15-4AEB-4859-BDD8-927F3590F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70" y="1773904"/>
            <a:ext cx="1615322" cy="22751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831D9A-5B75-4C1F-A279-47E37C87C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483" y="1653940"/>
            <a:ext cx="2019098" cy="23588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856D2A9-4432-4DB6-BCA4-B739133BFB2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41676" y="4097402"/>
            <a:ext cx="1615322" cy="161532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41E9616-DDB3-4988-9005-09F6DCBB80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4271" y="4049005"/>
            <a:ext cx="1825554" cy="151721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210EC41-F620-4A9F-9A38-59BDBB6436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324" y="4181920"/>
            <a:ext cx="1575692" cy="137873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59F74D7-5130-4AFF-8529-C6AEEE94006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11898" y="4074545"/>
            <a:ext cx="1563051" cy="156305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802084C-169A-44DD-9305-E4D0B5A0CF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3775" y="1802701"/>
            <a:ext cx="1985747" cy="198574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12D58C-A3BD-48FA-921E-FF9E6F1C36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2966" y="4082261"/>
            <a:ext cx="1555336" cy="155533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902B6A3-C118-4462-A881-E0997B3E1A17}"/>
              </a:ext>
            </a:extLst>
          </p:cNvPr>
          <p:cNvSpPr/>
          <p:nvPr/>
        </p:nvSpPr>
        <p:spPr>
          <a:xfrm>
            <a:off x="2137747" y="5640317"/>
            <a:ext cx="144462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Kẹp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endParaRPr lang="en-US" sz="135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4F0852-FFC7-4233-91E9-DCDB67FA06E5}"/>
              </a:ext>
            </a:extLst>
          </p:cNvPr>
          <p:cNvSpPr/>
          <p:nvPr/>
        </p:nvSpPr>
        <p:spPr>
          <a:xfrm>
            <a:off x="4234894" y="5660754"/>
            <a:ext cx="58862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Diêm</a:t>
            </a:r>
            <a:endParaRPr lang="en-US" sz="135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F80D765-0410-4A32-8E74-831A29B11EEA}"/>
              </a:ext>
            </a:extLst>
          </p:cNvPr>
          <p:cNvSpPr/>
          <p:nvPr/>
        </p:nvSpPr>
        <p:spPr>
          <a:xfrm>
            <a:off x="5717125" y="5633128"/>
            <a:ext cx="119455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endParaRPr lang="en-US" sz="135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E6EBD2-7B36-4EFF-9D7B-39E53672E7AC}"/>
              </a:ext>
            </a:extLst>
          </p:cNvPr>
          <p:cNvSpPr/>
          <p:nvPr/>
        </p:nvSpPr>
        <p:spPr>
          <a:xfrm>
            <a:off x="5277993" y="3503228"/>
            <a:ext cx="83869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petri</a:t>
            </a:r>
            <a:endParaRPr lang="en-US" sz="135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D731CBB-D8F3-404A-9229-5A7A91294F45}"/>
              </a:ext>
            </a:extLst>
          </p:cNvPr>
          <p:cNvSpPr/>
          <p:nvPr/>
        </p:nvSpPr>
        <p:spPr>
          <a:xfrm>
            <a:off x="2809122" y="3754310"/>
            <a:ext cx="11272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endParaRPr lang="en-US" sz="135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9C34BD3-3DB9-47D4-ADDA-4FACEE606C76}"/>
              </a:ext>
            </a:extLst>
          </p:cNvPr>
          <p:cNvSpPr/>
          <p:nvPr/>
        </p:nvSpPr>
        <p:spPr>
          <a:xfrm>
            <a:off x="836565" y="3754310"/>
            <a:ext cx="82907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cồn</a:t>
            </a:r>
            <a:endParaRPr lang="en-US" sz="135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4225C3F-D064-4FD5-AAC4-DBEC54584285}"/>
              </a:ext>
            </a:extLst>
          </p:cNvPr>
          <p:cNvSpPr/>
          <p:nvPr/>
        </p:nvSpPr>
        <p:spPr>
          <a:xfrm>
            <a:off x="7616398" y="5665165"/>
            <a:ext cx="80021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endParaRPr lang="en-US" sz="135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43DED82-E937-4D94-B76A-15B857E95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69" y="1787983"/>
            <a:ext cx="1615322" cy="22751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16935BA-8C58-4217-83BA-1781E80812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6770" y="4063084"/>
            <a:ext cx="1825554" cy="151721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421A697-D870-4969-AED1-A9AA8FD5D8C3}"/>
              </a:ext>
            </a:extLst>
          </p:cNvPr>
          <p:cNvSpPr/>
          <p:nvPr/>
        </p:nvSpPr>
        <p:spPr>
          <a:xfrm>
            <a:off x="809065" y="3768389"/>
            <a:ext cx="82907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cồn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94742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0"/>
          <p:cNvSpPr txBox="1"/>
          <p:nvPr/>
        </p:nvSpPr>
        <p:spPr>
          <a:xfrm>
            <a:off x="172030" y="961955"/>
            <a:ext cx="22137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571449">
              <a:defRPr/>
            </a:pPr>
            <a:r>
              <a: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zh-CN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zh-CN" alt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614" y="1574123"/>
            <a:ext cx="1751471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312" y="2571274"/>
            <a:ext cx="2944448" cy="24986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EB066B-BFA5-4CBE-8E8A-5073082A7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636" y="2469908"/>
            <a:ext cx="2813970" cy="2813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7CCBCA-3B88-4258-A600-157743FFC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084" y="2571275"/>
            <a:ext cx="3571875" cy="267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7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3" name="Picture 33" descr="dia i 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1" y="3600450"/>
            <a:ext cx="26765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chau cay copy"/>
          <p:cNvPicPr>
            <a:picLocks noChangeAspect="1" noChangeArrowheads="1"/>
          </p:cNvPicPr>
          <p:nvPr/>
        </p:nvPicPr>
        <p:blipFill>
          <a:blip r:embed="rId3">
            <a:lum contrast="42000"/>
          </a:blip>
          <a:srcRect/>
          <a:stretch>
            <a:fillRect/>
          </a:stretch>
        </p:blipFill>
        <p:spPr bwMode="auto">
          <a:xfrm>
            <a:off x="138426" y="1656160"/>
            <a:ext cx="2819400" cy="154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la xanh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457450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0" y="3257551"/>
            <a:ext cx="426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2100">
                <a:solidFill>
                  <a:srgbClr val="CC0099"/>
                </a:solidFill>
                <a:latin typeface=".VnTime" pitchFamily="34" charset="0"/>
              </a:rPr>
              <a:t>ChËu c©y ®Ó chç tèi 2 ngµy</a:t>
            </a:r>
          </a:p>
        </p:txBody>
      </p:sp>
      <p:pic>
        <p:nvPicPr>
          <p:cNvPr id="40968" name="Picture 8" descr="la bang den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2527698"/>
            <a:ext cx="990600" cy="55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1676400" y="2400300"/>
            <a:ext cx="990600" cy="742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342900"/>
            <a:endParaRPr lang="en-US" sz="675">
              <a:solidFill>
                <a:srgbClr val="FF0066"/>
              </a:solidFill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4495800" y="3268266"/>
            <a:ext cx="1600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2100">
                <a:solidFill>
                  <a:srgbClr val="CC0099"/>
                </a:solidFill>
                <a:latin typeface=".VnTime" pitchFamily="34" charset="0"/>
              </a:rPr>
              <a:t>Ng¾t l¸</a:t>
            </a:r>
          </a:p>
        </p:txBody>
      </p:sp>
      <p:pic>
        <p:nvPicPr>
          <p:cNvPr id="40971" name="Picture 11" descr="lbang  la xanh bo bang den cop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1885950"/>
            <a:ext cx="25908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12" descr="la bang den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1870473"/>
            <a:ext cx="2667000" cy="150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5486400" y="3268266"/>
            <a:ext cx="2286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2100">
                <a:solidFill>
                  <a:srgbClr val="CC0099"/>
                </a:solidFill>
                <a:latin typeface=".VnTime" pitchFamily="34" charset="0"/>
              </a:rPr>
              <a:t>-bá b¨ng ®en</a:t>
            </a:r>
          </a:p>
        </p:txBody>
      </p:sp>
      <p:pic>
        <p:nvPicPr>
          <p:cNvPr id="40974" name="Picture 14" descr="cach thuy1 copy"/>
          <p:cNvPicPr>
            <a:picLocks noChangeAspect="1" noChangeArrowheads="1"/>
          </p:cNvPicPr>
          <p:nvPr/>
        </p:nvPicPr>
        <p:blipFill>
          <a:blip r:embed="rId8">
            <a:lum contrast="24000"/>
          </a:blip>
          <a:srcRect/>
          <a:stretch>
            <a:fillRect/>
          </a:stretch>
        </p:blipFill>
        <p:spPr bwMode="auto">
          <a:xfrm>
            <a:off x="228601" y="3257551"/>
            <a:ext cx="2490788" cy="248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381000" y="5486401"/>
            <a:ext cx="2514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2100">
                <a:solidFill>
                  <a:srgbClr val="CC0099"/>
                </a:solidFill>
                <a:latin typeface=".VnTime" pitchFamily="34" charset="0"/>
              </a:rPr>
              <a:t>§un c¸ch thuû</a:t>
            </a:r>
          </a:p>
        </p:txBody>
      </p:sp>
      <p:pic>
        <p:nvPicPr>
          <p:cNvPr id="40976" name="Picture 16" descr="ngon lua cop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95400" y="4400550"/>
            <a:ext cx="914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1676400" y="451485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342900"/>
            <a:endParaRPr lang="vi-VN" sz="675">
              <a:solidFill>
                <a:prstClr val="black"/>
              </a:solidFill>
            </a:endParaRPr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1524000" y="3600450"/>
            <a:ext cx="1066800" cy="800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342900"/>
            <a:endParaRPr lang="vi-VN" sz="675">
              <a:solidFill>
                <a:prstClr val="black"/>
              </a:solidFill>
            </a:endParaRPr>
          </a:p>
        </p:txBody>
      </p:sp>
      <p:pic>
        <p:nvPicPr>
          <p:cNvPr id="40979" name="Picture 19" descr="coc khong copy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4601" y="3086100"/>
            <a:ext cx="3694113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4038600" y="5486401"/>
            <a:ext cx="2362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2100">
                <a:solidFill>
                  <a:srgbClr val="CC0099"/>
                </a:solidFill>
                <a:latin typeface=".VnTime" pitchFamily="34" charset="0"/>
              </a:rPr>
              <a:t>Röa l¸</a:t>
            </a:r>
          </a:p>
        </p:txBody>
      </p:sp>
      <p:pic>
        <p:nvPicPr>
          <p:cNvPr id="40981" name="Picture 21" descr="la vang copy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6200" y="44005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2" name="Picture 22" descr="la vang copy"/>
          <p:cNvPicPr>
            <a:picLocks noChangeAspect="1" noChangeArrowheads="1"/>
          </p:cNvPicPr>
          <p:nvPr/>
        </p:nvPicPr>
        <p:blipFill>
          <a:blip r:embed="rId12">
            <a:lum contrast="18000"/>
          </a:blip>
          <a:srcRect/>
          <a:stretch>
            <a:fillRect/>
          </a:stretch>
        </p:blipFill>
        <p:spPr bwMode="auto">
          <a:xfrm rot="2024610">
            <a:off x="5029200" y="3200400"/>
            <a:ext cx="22288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0" name="Line 30"/>
          <p:cNvSpPr>
            <a:spLocks noChangeShapeType="1"/>
          </p:cNvSpPr>
          <p:nvPr/>
        </p:nvSpPr>
        <p:spPr bwMode="auto">
          <a:xfrm>
            <a:off x="2971800" y="2457450"/>
            <a:ext cx="6096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stealth" w="lg" len="med"/>
          </a:ln>
        </p:spPr>
        <p:txBody>
          <a:bodyPr/>
          <a:lstStyle/>
          <a:p>
            <a:pPr defTabSz="3429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3657600" y="2171700"/>
            <a:ext cx="2133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2100" b="1">
                <a:solidFill>
                  <a:srgbClr val="CC0099"/>
                </a:solidFill>
                <a:latin typeface=".VnTime" pitchFamily="34" charset="0"/>
              </a:rPr>
              <a:t>§Ó ngoµi n¾ng 6 giê</a:t>
            </a:r>
          </a:p>
        </p:txBody>
      </p:sp>
      <p:sp>
        <p:nvSpPr>
          <p:cNvPr id="40995" name="Rectangle 35"/>
          <p:cNvSpPr>
            <a:spLocks noChangeArrowheads="1"/>
          </p:cNvSpPr>
          <p:nvPr/>
        </p:nvSpPr>
        <p:spPr bwMode="auto">
          <a:xfrm>
            <a:off x="5410200" y="5600700"/>
            <a:ext cx="3657600" cy="400050"/>
          </a:xfrm>
          <a:prstGeom prst="rect">
            <a:avLst/>
          </a:prstGeom>
          <a:solidFill>
            <a:srgbClr val="CF9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342900"/>
            <a:r>
              <a:rPr lang="en-US">
                <a:solidFill>
                  <a:srgbClr val="FF0000"/>
                </a:solidFill>
                <a:latin typeface=".VnTime" pitchFamily="34" charset="0"/>
              </a:rPr>
              <a:t>Nhóng l¸ vµo ®Üa ®ùng dd ièt</a:t>
            </a:r>
          </a:p>
        </p:txBody>
      </p:sp>
      <p:pic>
        <p:nvPicPr>
          <p:cNvPr id="40996" name="Picture 36" descr="la cuoi copy"/>
          <p:cNvPicPr>
            <a:picLocks noChangeAspect="1" noChangeArrowheads="1"/>
          </p:cNvPicPr>
          <p:nvPr/>
        </p:nvPicPr>
        <p:blipFill>
          <a:blip r:embed="rId13">
            <a:lum bright="6000" contrast="36000"/>
          </a:blip>
          <a:srcRect/>
          <a:stretch>
            <a:fillRect/>
          </a:stretch>
        </p:blipFill>
        <p:spPr bwMode="auto">
          <a:xfrm rot="1812643">
            <a:off x="6267450" y="3371850"/>
            <a:ext cx="23431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7" name="Text Box 37"/>
          <p:cNvSpPr txBox="1">
            <a:spLocks noChangeArrowheads="1"/>
          </p:cNvSpPr>
          <p:nvPr/>
        </p:nvSpPr>
        <p:spPr bwMode="auto">
          <a:xfrm>
            <a:off x="3276600" y="1508523"/>
            <a:ext cx="228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2000" b="1" dirty="0">
                <a:solidFill>
                  <a:prstClr val="black"/>
                </a:solidFill>
                <a:latin typeface=".VnTime" pitchFamily="34" charset="0"/>
              </a:rPr>
              <a:t>* </a:t>
            </a:r>
            <a:r>
              <a:rPr lang="en-US" sz="2000" b="1" dirty="0" err="1">
                <a:solidFill>
                  <a:prstClr val="black"/>
                </a:solidFill>
                <a:latin typeface=".VnTime" pitchFamily="34" charset="0"/>
              </a:rPr>
              <a:t>TiÕn</a:t>
            </a:r>
            <a:r>
              <a:rPr lang="en-US" sz="2000" b="1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.VnTime" pitchFamily="34" charset="0"/>
              </a:rPr>
              <a:t>hµnh</a:t>
            </a:r>
            <a:r>
              <a:rPr lang="en-US" sz="2000" b="1" dirty="0">
                <a:solidFill>
                  <a:prstClr val="black"/>
                </a:solidFill>
                <a:latin typeface=".VnTime" pitchFamily="34" charset="0"/>
              </a:rPr>
              <a:t>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CD3CE7-3727-44B4-81E4-12D7C895735B}"/>
              </a:ext>
            </a:extLst>
          </p:cNvPr>
          <p:cNvSpPr/>
          <p:nvPr/>
        </p:nvSpPr>
        <p:spPr>
          <a:xfrm>
            <a:off x="609600" y="0"/>
            <a:ext cx="8303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THỰC HÀNH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2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 MINH QUANG HỢP Ở CÂY XANH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文本框 30"/>
          <p:cNvSpPr txBox="1"/>
          <p:nvPr/>
        </p:nvSpPr>
        <p:spPr>
          <a:xfrm>
            <a:off x="1165721" y="725061"/>
            <a:ext cx="4831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24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zh-CN" sz="2400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zh-CN" sz="24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zh-CN" sz="24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zh-CN" altLang="en-US" sz="2400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6877" y="1049565"/>
            <a:ext cx="10767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61932">
              <a:defRPr/>
            </a:pP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có sự tạo thành tinh bột trong quá trình quang hợp </a:t>
            </a:r>
            <a:endParaRPr lang="zh-CN" altLang="en-US" sz="20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6382" y="6166844"/>
            <a:ext cx="10767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61932"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defTabSz="761932"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-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Dùng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panh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gắp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lá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đun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sôi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lá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đun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thủy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tránh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bị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bỏng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 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366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" presetClass="entr" presetSubtype="3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139 L 0.5 -8.09249E-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500" fill="hold"/>
                                        <p:tgtEl>
                                          <p:spTgt spid="409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3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6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64" presetClass="path" presetSubtype="0" repeatCount="4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2774 L 1.66667E-6 -2.94798E-6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1387E-6 L -0.00521 -0.2053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20537 L 0.18646 -0.1054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0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500"/>
                            </p:stCondLst>
                            <p:childTnLst>
                              <p:par>
                                <p:cTn id="14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3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2535E-8 L 0.16667 0.0555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1" dur="5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3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7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1" dur="5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  <p:bldP spid="40969" grpId="0" animBg="1"/>
      <p:bldP spid="40970" grpId="0"/>
      <p:bldP spid="40973" grpId="0"/>
      <p:bldP spid="40975" grpId="0"/>
      <p:bldP spid="40977" grpId="0" animBg="1"/>
      <p:bldP spid="40978" grpId="0" animBg="1"/>
      <p:bldP spid="40980" grpId="0"/>
      <p:bldP spid="40990" grpId="0" animBg="1"/>
      <p:bldP spid="40991" grpId="0"/>
      <p:bldP spid="40995" grpId="0" animBg="1"/>
      <p:bldP spid="40995" grpId="1" animBg="1"/>
      <p:bldP spid="40997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28600" y="3486150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.VnTime" pitchFamily="34" charset="0"/>
              </a:rPr>
              <a:t>b) </a:t>
            </a:r>
            <a:r>
              <a:rPr lang="en-US" b="1" u="sng" dirty="0" err="1">
                <a:solidFill>
                  <a:srgbClr val="FF0000"/>
                </a:solidFill>
                <a:latin typeface=".VnTime" pitchFamily="34" charset="0"/>
              </a:rPr>
              <a:t>Kªt</a:t>
            </a:r>
            <a:r>
              <a:rPr lang="en-US" b="1" u="sng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.VnTime" pitchFamily="34" charset="0"/>
              </a:rPr>
              <a:t>luËn</a:t>
            </a:r>
            <a:r>
              <a:rPr lang="en-US" b="1" u="sng" dirty="0">
                <a:solidFill>
                  <a:srgbClr val="FF0000"/>
                </a:solidFill>
                <a:latin typeface=".VnTime" pitchFamily="34" charset="0"/>
              </a:rPr>
              <a:t>: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04800" y="3943350"/>
            <a:ext cx="5867400" cy="800100"/>
          </a:xfrm>
          <a:prstGeom prst="rect">
            <a:avLst/>
          </a:prstGeom>
          <a:solidFill>
            <a:srgbClr val="F8BEE1"/>
          </a:solidFill>
          <a:ln w="57150" cmpd="thickThin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342900"/>
            <a:r>
              <a:rPr lang="en-US" sz="2100" b="1" i="1" dirty="0">
                <a:solidFill>
                  <a:srgbClr val="FF0000"/>
                </a:solidFill>
                <a:latin typeface=".VnTime" pitchFamily="34" charset="0"/>
              </a:rPr>
              <a:t>L¸ </a:t>
            </a:r>
            <a:r>
              <a:rPr lang="en-US" sz="2100" b="1" i="1" dirty="0" err="1">
                <a:solidFill>
                  <a:srgbClr val="FF0000"/>
                </a:solidFill>
                <a:latin typeface=".VnTime" pitchFamily="34" charset="0"/>
              </a:rPr>
              <a:t>c©y</a:t>
            </a:r>
            <a:r>
              <a:rPr lang="en-US" sz="2100" b="1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.VnTime" pitchFamily="34" charset="0"/>
              </a:rPr>
              <a:t>chÕ</a:t>
            </a:r>
            <a:r>
              <a:rPr lang="en-US" sz="2100" b="1" i="1" dirty="0">
                <a:solidFill>
                  <a:srgbClr val="FF0000"/>
                </a:solidFill>
                <a:latin typeface=".VnTime" pitchFamily="34" charset="0"/>
              </a:rPr>
              <a:t> t¹o ®­</a:t>
            </a:r>
            <a:r>
              <a:rPr lang="en-US" sz="2100" b="1" i="1" dirty="0" err="1">
                <a:solidFill>
                  <a:srgbClr val="FF0000"/>
                </a:solidFill>
                <a:latin typeface=".VnTime" pitchFamily="34" charset="0"/>
              </a:rPr>
              <a:t>îc</a:t>
            </a:r>
            <a:r>
              <a:rPr lang="en-US" sz="2100" b="1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.VnTime" pitchFamily="34" charset="0"/>
              </a:rPr>
              <a:t>tinh</a:t>
            </a:r>
            <a:r>
              <a:rPr lang="en-US" sz="2100" b="1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.VnTime" pitchFamily="34" charset="0"/>
              </a:rPr>
              <a:t>bét</a:t>
            </a:r>
            <a:r>
              <a:rPr lang="en-US" sz="2100" b="1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.VnTime" pitchFamily="34" charset="0"/>
              </a:rPr>
              <a:t>khi</a:t>
            </a:r>
            <a:r>
              <a:rPr lang="en-US" sz="2100" b="1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.VnTime" pitchFamily="34" charset="0"/>
              </a:rPr>
              <a:t>cã</a:t>
            </a:r>
            <a:r>
              <a:rPr lang="en-US" sz="2100" b="1" i="1" dirty="0">
                <a:solidFill>
                  <a:srgbClr val="FF0000"/>
                </a:solidFill>
                <a:latin typeface=".VnTime" pitchFamily="34" charset="0"/>
              </a:rPr>
              <a:t> ¸</a:t>
            </a:r>
            <a:r>
              <a:rPr lang="en-US" sz="2100" b="1" i="1" dirty="0" err="1">
                <a:solidFill>
                  <a:srgbClr val="FF0000"/>
                </a:solidFill>
                <a:latin typeface=".VnTime" pitchFamily="34" charset="0"/>
              </a:rPr>
              <a:t>nh</a:t>
            </a:r>
            <a:r>
              <a:rPr lang="en-US" sz="2100" b="1" i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.VnTime" pitchFamily="34" charset="0"/>
              </a:rPr>
              <a:t>s¸ng</a:t>
            </a:r>
            <a:endParaRPr lang="en-US" sz="2100" b="1" i="1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8205" name="Picture 13" descr="la cuoi copy"/>
          <p:cNvPicPr>
            <a:picLocks noChangeAspect="1" noChangeArrowheads="1"/>
          </p:cNvPicPr>
          <p:nvPr/>
        </p:nvPicPr>
        <p:blipFill>
          <a:blip r:embed="rId2">
            <a:lum bright="18000" contrast="48000"/>
          </a:blip>
          <a:srcRect/>
          <a:stretch>
            <a:fillRect/>
          </a:stretch>
        </p:blipFill>
        <p:spPr bwMode="auto">
          <a:xfrm rot="2879252">
            <a:off x="5644570" y="1103690"/>
            <a:ext cx="2063354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1271443" y="1156337"/>
            <a:ext cx="22329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152400" y="1828801"/>
            <a:ext cx="565131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2100" b="1" i="1" dirty="0">
                <a:solidFill>
                  <a:srgbClr val="0000FF"/>
                </a:solidFill>
                <a:latin typeface=".VnTime" pitchFamily="34" charset="0"/>
              </a:rPr>
              <a:t>- </a:t>
            </a:r>
            <a:r>
              <a:rPr lang="en-US" sz="2100" b="1" i="1" dirty="0" err="1">
                <a:solidFill>
                  <a:srgbClr val="0000FF"/>
                </a:solidFill>
                <a:latin typeface=".VnTime" pitchFamily="34" charset="0"/>
              </a:rPr>
              <a:t>PhÇn</a:t>
            </a:r>
            <a:r>
              <a:rPr lang="en-US" sz="2100" b="1" i="1" dirty="0">
                <a:solidFill>
                  <a:srgbClr val="0000FF"/>
                </a:solidFill>
                <a:latin typeface=".VnTime" pitchFamily="34" charset="0"/>
              </a:rPr>
              <a:t> l¸ </a:t>
            </a:r>
            <a:r>
              <a:rPr lang="en-US" sz="2100" b="1" i="1" dirty="0" err="1">
                <a:solidFill>
                  <a:srgbClr val="0000FF"/>
                </a:solidFill>
                <a:latin typeface=".VnTime" pitchFamily="34" charset="0"/>
              </a:rPr>
              <a:t>kh«ng</a:t>
            </a:r>
            <a:r>
              <a:rPr lang="en-US" sz="2100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.VnTime" pitchFamily="34" charset="0"/>
              </a:rPr>
              <a:t>bÞ</a:t>
            </a:r>
            <a:r>
              <a:rPr lang="en-US" sz="2100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.VnTime" pitchFamily="34" charset="0"/>
              </a:rPr>
              <a:t>bÞt</a:t>
            </a:r>
            <a:r>
              <a:rPr lang="en-US" sz="2100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.VnTime" pitchFamily="34" charset="0"/>
              </a:rPr>
              <a:t>th</a:t>
            </a:r>
            <a:r>
              <a:rPr lang="en-US" sz="2100" b="1" i="1" dirty="0">
                <a:solidFill>
                  <a:srgbClr val="0000FF"/>
                </a:solidFill>
                <a:latin typeface=".VnTime" pitchFamily="34" charset="0"/>
              </a:rPr>
              <a:t>× </a:t>
            </a:r>
            <a:r>
              <a:rPr lang="en-US" sz="2100" b="1" i="1" dirty="0" err="1">
                <a:solidFill>
                  <a:srgbClr val="0000FF"/>
                </a:solidFill>
                <a:latin typeface=".VnTime" pitchFamily="34" charset="0"/>
              </a:rPr>
              <a:t>chuyÓn</a:t>
            </a:r>
            <a:r>
              <a:rPr lang="en-US" sz="2100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.VnTime" pitchFamily="34" charset="0"/>
              </a:rPr>
              <a:t>mµu</a:t>
            </a:r>
            <a:r>
              <a:rPr lang="en-US" sz="2100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.VnTime" pitchFamily="34" charset="0"/>
              </a:rPr>
              <a:t>xanh</a:t>
            </a:r>
            <a:r>
              <a:rPr lang="en-US" sz="2100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.VnTime" pitchFamily="34" charset="0"/>
              </a:rPr>
              <a:t>tÝm</a:t>
            </a:r>
            <a:r>
              <a:rPr lang="en-US" sz="2100" b="1" i="1" dirty="0">
                <a:solidFill>
                  <a:srgbClr val="0000FF"/>
                </a:solidFill>
                <a:latin typeface=".VnTime" pitchFamily="34" charset="0"/>
              </a:rPr>
              <a:t>.</a:t>
            </a:r>
          </a:p>
          <a:p>
            <a:pPr defTabSz="342900">
              <a:spcBef>
                <a:spcPct val="50000"/>
              </a:spcBef>
            </a:pPr>
            <a:r>
              <a:rPr lang="en-US" sz="2100" b="1" i="1" dirty="0">
                <a:solidFill>
                  <a:srgbClr val="0000FF"/>
                </a:solidFill>
                <a:latin typeface=".VnTime" pitchFamily="34" charset="0"/>
              </a:rPr>
              <a:t>- </a:t>
            </a:r>
            <a:r>
              <a:rPr lang="en-US" sz="2100" b="1" i="1" dirty="0" err="1">
                <a:solidFill>
                  <a:srgbClr val="0000FF"/>
                </a:solidFill>
                <a:latin typeface=".VnTime" pitchFamily="34" charset="0"/>
              </a:rPr>
              <a:t>PhÇn</a:t>
            </a:r>
            <a:r>
              <a:rPr lang="en-US" sz="2100" b="1" i="1" dirty="0">
                <a:solidFill>
                  <a:srgbClr val="0000FF"/>
                </a:solidFill>
                <a:latin typeface=".VnTime" pitchFamily="34" charset="0"/>
              </a:rPr>
              <a:t> l¸ </a:t>
            </a:r>
            <a:r>
              <a:rPr lang="en-US" sz="2100" b="1" i="1" dirty="0" err="1">
                <a:solidFill>
                  <a:srgbClr val="0000FF"/>
                </a:solidFill>
                <a:latin typeface=".VnTime" pitchFamily="34" charset="0"/>
              </a:rPr>
              <a:t>bÞ</a:t>
            </a:r>
            <a:r>
              <a:rPr lang="en-US" sz="2100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.VnTime" pitchFamily="34" charset="0"/>
              </a:rPr>
              <a:t>bÞt</a:t>
            </a:r>
            <a:r>
              <a:rPr lang="en-US" sz="2100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.VnTime" pitchFamily="34" charset="0"/>
              </a:rPr>
              <a:t>mµu</a:t>
            </a:r>
            <a:r>
              <a:rPr lang="en-US" sz="2100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.VnTime" pitchFamily="34" charset="0"/>
              </a:rPr>
              <a:t>n©u</a:t>
            </a:r>
            <a:r>
              <a:rPr lang="en-US" sz="2100" b="1" i="1" dirty="0">
                <a:solidFill>
                  <a:srgbClr val="0000FF"/>
                </a:solidFill>
                <a:latin typeface=".VnTime" pitchFamily="34" charset="0"/>
              </a:rPr>
              <a:t> ®á.</a:t>
            </a:r>
          </a:p>
          <a:p>
            <a:pPr defTabSz="342900">
              <a:spcBef>
                <a:spcPct val="50000"/>
              </a:spcBef>
            </a:pPr>
            <a:endParaRPr lang="en-US" sz="2100" b="1" i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66475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1" grpId="0" animBg="1"/>
      <p:bldP spid="8208" grpId="0"/>
      <p:bldP spid="82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082453-98CA-4709-9EC2-C1FF633FF0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5264" t="28927" r="11196" b="34872"/>
          <a:stretch/>
        </p:blipFill>
        <p:spPr>
          <a:xfrm>
            <a:off x="1212574" y="2094987"/>
            <a:ext cx="6351104" cy="38540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CD3CE7-3727-44B4-81E4-12D7C895735B}"/>
              </a:ext>
            </a:extLst>
          </p:cNvPr>
          <p:cNvSpPr/>
          <p:nvPr/>
        </p:nvSpPr>
        <p:spPr>
          <a:xfrm>
            <a:off x="609600" y="0"/>
            <a:ext cx="8303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THỰC HÀNH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2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 MINH QUANG HỢP Ở CÂY XANH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929549"/>
            <a:ext cx="8820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sự tạo thành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quá trình quang hợp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88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2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58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59&quot;/&gt;&lt;/object&gt;&lt;/object&gt;&lt;object type=&quot;8&quot; unique_id=&quot;1001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3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4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2317</Words>
  <Application>Microsoft Office PowerPoint</Application>
  <PresentationFormat>On-screen Show (4:3)</PresentationFormat>
  <Paragraphs>188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.VnTime</vt:lpstr>
      <vt:lpstr>Arial</vt:lpstr>
      <vt:lpstr>Calibri</vt:lpstr>
      <vt:lpstr>Century Gothic</vt:lpstr>
      <vt:lpstr>OpenSans</vt:lpstr>
      <vt:lpstr>OpenSansBold</vt:lpstr>
      <vt:lpstr>Segoe UI</vt:lpstr>
      <vt:lpstr>Times New Roman</vt:lpstr>
      <vt:lpstr>Wingdings 3</vt:lpstr>
      <vt:lpstr>1_Office Theme</vt:lpstr>
      <vt:lpstr>Wisp</vt:lpstr>
      <vt:lpstr>1_Wisp</vt:lpstr>
      <vt:lpstr>2_Wisp</vt:lpstr>
      <vt:lpstr>3_Wisp</vt:lpstr>
      <vt:lpstr>4_Wisp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ĐÁP ÁN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2021-08-13T05:13:07Z</dcterms:created>
  <dcterms:modified xsi:type="dcterms:W3CDTF">2024-10-01T21:47:13Z</dcterms:modified>
</cp:coreProperties>
</file>