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39"/>
  </p:notesMasterIdLst>
  <p:sldIdLst>
    <p:sldId id="256" r:id="rId2"/>
    <p:sldId id="312" r:id="rId3"/>
    <p:sldId id="309" r:id="rId4"/>
    <p:sldId id="311" r:id="rId5"/>
    <p:sldId id="260" r:id="rId6"/>
    <p:sldId id="313" r:id="rId7"/>
    <p:sldId id="314" r:id="rId8"/>
    <p:sldId id="316" r:id="rId9"/>
    <p:sldId id="315"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2" r:id="rId25"/>
    <p:sldId id="333" r:id="rId26"/>
    <p:sldId id="331" r:id="rId27"/>
    <p:sldId id="334" r:id="rId28"/>
    <p:sldId id="335" r:id="rId29"/>
    <p:sldId id="336" r:id="rId30"/>
    <p:sldId id="337" r:id="rId31"/>
    <p:sldId id="338" r:id="rId32"/>
    <p:sldId id="339" r:id="rId33"/>
    <p:sldId id="340" r:id="rId34"/>
    <p:sldId id="343" r:id="rId35"/>
    <p:sldId id="341" r:id="rId36"/>
    <p:sldId id="258" r:id="rId37"/>
    <p:sldId id="342" r:id="rId38"/>
  </p:sldIdLst>
  <p:sldSz cx="18288000" cy="10287000"/>
  <p:notesSz cx="6858000" cy="9144000"/>
  <p:embeddedFontLst>
    <p:embeddedFont>
      <p:font typeface="Calibri" panose="020F050202020403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1930F3-5A33-4E87-AE97-03660C734740}">
          <p14:sldIdLst>
            <p14:sldId id="256"/>
            <p14:sldId id="312"/>
            <p14:sldId id="309"/>
            <p14:sldId id="311"/>
            <p14:sldId id="260"/>
            <p14:sldId id="313"/>
            <p14:sldId id="314"/>
            <p14:sldId id="316"/>
            <p14:sldId id="315"/>
            <p14:sldId id="317"/>
            <p14:sldId id="318"/>
            <p14:sldId id="319"/>
            <p14:sldId id="320"/>
            <p14:sldId id="321"/>
            <p14:sldId id="322"/>
            <p14:sldId id="323"/>
            <p14:sldId id="324"/>
            <p14:sldId id="325"/>
            <p14:sldId id="326"/>
            <p14:sldId id="327"/>
            <p14:sldId id="328"/>
            <p14:sldId id="329"/>
            <p14:sldId id="330"/>
            <p14:sldId id="332"/>
            <p14:sldId id="333"/>
            <p14:sldId id="331"/>
            <p14:sldId id="334"/>
            <p14:sldId id="335"/>
            <p14:sldId id="336"/>
            <p14:sldId id="337"/>
            <p14:sldId id="338"/>
            <p14:sldId id="339"/>
            <p14:sldId id="340"/>
            <p14:sldId id="343"/>
            <p14:sldId id="341"/>
            <p14:sldId id="258"/>
            <p14:sldId id="34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0EF"/>
    <a:srgbClr val="F8EC62"/>
    <a:srgbClr val="FFD7A3"/>
    <a:srgbClr val="2D6D53"/>
    <a:srgbClr val="C2E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057358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66874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814429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98328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77416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2.png"/><Relationship Id="rId7" Type="http://schemas.openxmlformats.org/officeDocument/2006/relationships/image" Target="../media/image26.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6.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AutoShape 3"/>
          <p:cNvSpPr/>
          <p:nvPr/>
        </p:nvSpPr>
        <p:spPr>
          <a:xfrm rot="4232">
            <a:off x="1407669" y="841400"/>
            <a:ext cx="15472662" cy="0"/>
          </a:xfrm>
          <a:prstGeom prst="line">
            <a:avLst/>
          </a:prstGeom>
          <a:ln w="9525" cap="rnd">
            <a:solidFill>
              <a:srgbClr val="434D42"/>
            </a:solidFill>
            <a:prstDash val="solid"/>
            <a:headEnd type="none" w="sm" len="sm"/>
            <a:tailEnd type="none" w="sm" len="sm"/>
          </a:ln>
        </p:spPr>
      </p:sp>
      <p:sp>
        <p:nvSpPr>
          <p:cNvPr id="4" name="AutoShape 4"/>
          <p:cNvSpPr/>
          <p:nvPr/>
        </p:nvSpPr>
        <p:spPr>
          <a:xfrm rot="4232">
            <a:off x="1407669" y="9445600"/>
            <a:ext cx="15472662" cy="0"/>
          </a:xfrm>
          <a:prstGeom prst="line">
            <a:avLst/>
          </a:prstGeom>
          <a:ln w="9525" cap="rnd">
            <a:solidFill>
              <a:srgbClr val="434D42"/>
            </a:solidFill>
            <a:prstDash val="solid"/>
            <a:headEnd type="none" w="sm" len="sm"/>
            <a:tailEnd type="none" w="sm" len="sm"/>
          </a:ln>
        </p:spPr>
      </p:sp>
      <p:sp>
        <p:nvSpPr>
          <p:cNvPr id="9" name="Freeform 9"/>
          <p:cNvSpPr/>
          <p:nvPr/>
        </p:nvSpPr>
        <p:spPr>
          <a:xfrm flipH="1">
            <a:off x="415052" y="-966578"/>
            <a:ext cx="3449750" cy="3463558"/>
          </a:xfrm>
          <a:custGeom>
            <a:avLst/>
            <a:gdLst/>
            <a:ahLst/>
            <a:cxnLst/>
            <a:rect l="l" t="t" r="r" b="b"/>
            <a:pathLst>
              <a:path w="3449750" h="3463558">
                <a:moveTo>
                  <a:pt x="3449750" y="0"/>
                </a:moveTo>
                <a:lnTo>
                  <a:pt x="0" y="0"/>
                </a:lnTo>
                <a:lnTo>
                  <a:pt x="0" y="3463558"/>
                </a:lnTo>
                <a:lnTo>
                  <a:pt x="3449750" y="3463558"/>
                </a:lnTo>
                <a:lnTo>
                  <a:pt x="3449750" y="0"/>
                </a:lnTo>
                <a:close/>
              </a:path>
            </a:pathLst>
          </a:custGeom>
          <a:blipFill>
            <a:blip r:embed="rId4"/>
            <a:stretch>
              <a:fillRect/>
            </a:stretch>
          </a:blipFill>
        </p:spPr>
      </p:sp>
      <p:sp>
        <p:nvSpPr>
          <p:cNvPr id="10" name="Freeform 10"/>
          <p:cNvSpPr/>
          <p:nvPr/>
        </p:nvSpPr>
        <p:spPr>
          <a:xfrm>
            <a:off x="15573074" y="-881574"/>
            <a:ext cx="2569450" cy="3422350"/>
          </a:xfrm>
          <a:custGeom>
            <a:avLst/>
            <a:gdLst/>
            <a:ahLst/>
            <a:cxnLst/>
            <a:rect l="l" t="t" r="r" b="b"/>
            <a:pathLst>
              <a:path w="2569450" h="3422350">
                <a:moveTo>
                  <a:pt x="0" y="0"/>
                </a:moveTo>
                <a:lnTo>
                  <a:pt x="2569450" y="0"/>
                </a:lnTo>
                <a:lnTo>
                  <a:pt x="2569450" y="3422350"/>
                </a:lnTo>
                <a:lnTo>
                  <a:pt x="0" y="3422350"/>
                </a:lnTo>
                <a:lnTo>
                  <a:pt x="0" y="0"/>
                </a:lnTo>
                <a:close/>
              </a:path>
            </a:pathLst>
          </a:custGeom>
          <a:blipFill>
            <a:blip r:embed="rId5"/>
            <a:stretch>
              <a:fillRect t="-2" b="-2"/>
            </a:stretch>
          </a:blipFill>
        </p:spPr>
      </p:sp>
      <p:sp>
        <p:nvSpPr>
          <p:cNvPr id="11" name="Freeform 11"/>
          <p:cNvSpPr/>
          <p:nvPr/>
        </p:nvSpPr>
        <p:spPr>
          <a:xfrm flipH="1">
            <a:off x="-435380" y="1328630"/>
            <a:ext cx="2030264" cy="2320342"/>
          </a:xfrm>
          <a:custGeom>
            <a:avLst/>
            <a:gdLst/>
            <a:ahLst/>
            <a:cxnLst/>
            <a:rect l="l" t="t" r="r" b="b"/>
            <a:pathLst>
              <a:path w="2030264" h="2320342">
                <a:moveTo>
                  <a:pt x="2030264" y="0"/>
                </a:moveTo>
                <a:lnTo>
                  <a:pt x="0" y="0"/>
                </a:lnTo>
                <a:lnTo>
                  <a:pt x="0" y="2320342"/>
                </a:lnTo>
                <a:lnTo>
                  <a:pt x="2030264" y="2320342"/>
                </a:lnTo>
                <a:lnTo>
                  <a:pt x="2030264" y="0"/>
                </a:lnTo>
                <a:close/>
              </a:path>
            </a:pathLst>
          </a:custGeom>
          <a:blipFill>
            <a:blip r:embed="rId6"/>
            <a:stretch>
              <a:fillRect/>
            </a:stretch>
          </a:blipFill>
        </p:spPr>
      </p:sp>
      <p:sp>
        <p:nvSpPr>
          <p:cNvPr id="12" name="Freeform 12"/>
          <p:cNvSpPr/>
          <p:nvPr/>
        </p:nvSpPr>
        <p:spPr>
          <a:xfrm flipH="1">
            <a:off x="16514372" y="1721750"/>
            <a:ext cx="2948108" cy="3343900"/>
          </a:xfrm>
          <a:custGeom>
            <a:avLst/>
            <a:gdLst/>
            <a:ahLst/>
            <a:cxnLst/>
            <a:rect l="l" t="t" r="r" b="b"/>
            <a:pathLst>
              <a:path w="2948108" h="3343900">
                <a:moveTo>
                  <a:pt x="2948108" y="0"/>
                </a:moveTo>
                <a:lnTo>
                  <a:pt x="0" y="0"/>
                </a:lnTo>
                <a:lnTo>
                  <a:pt x="0" y="3343900"/>
                </a:lnTo>
                <a:lnTo>
                  <a:pt x="2948108" y="3343900"/>
                </a:lnTo>
                <a:lnTo>
                  <a:pt x="2948108" y="0"/>
                </a:lnTo>
                <a:close/>
              </a:path>
            </a:pathLst>
          </a:custGeom>
          <a:blipFill>
            <a:blip r:embed="rId7"/>
            <a:stretch>
              <a:fillRect l="-1" r="-1"/>
            </a:stretch>
          </a:blipFill>
        </p:spPr>
      </p:sp>
      <p:sp>
        <p:nvSpPr>
          <p:cNvPr id="13" name="Freeform 13"/>
          <p:cNvSpPr/>
          <p:nvPr/>
        </p:nvSpPr>
        <p:spPr>
          <a:xfrm rot="-900038">
            <a:off x="696576" y="6313308"/>
            <a:ext cx="2364800" cy="3642640"/>
          </a:xfrm>
          <a:custGeom>
            <a:avLst/>
            <a:gdLst/>
            <a:ahLst/>
            <a:cxnLst/>
            <a:rect l="l" t="t" r="r" b="b"/>
            <a:pathLst>
              <a:path w="2364800" h="3642640">
                <a:moveTo>
                  <a:pt x="0" y="0"/>
                </a:moveTo>
                <a:lnTo>
                  <a:pt x="2364800" y="0"/>
                </a:lnTo>
                <a:lnTo>
                  <a:pt x="2364800" y="3642640"/>
                </a:lnTo>
                <a:lnTo>
                  <a:pt x="0" y="3642640"/>
                </a:lnTo>
                <a:lnTo>
                  <a:pt x="0" y="0"/>
                </a:lnTo>
                <a:close/>
              </a:path>
            </a:pathLst>
          </a:custGeom>
          <a:blipFill>
            <a:blip r:embed="rId8"/>
            <a:stretch>
              <a:fillRect/>
            </a:stretch>
          </a:blipFill>
        </p:spPr>
      </p:sp>
      <p:sp>
        <p:nvSpPr>
          <p:cNvPr id="14" name="Freeform 14"/>
          <p:cNvSpPr/>
          <p:nvPr/>
        </p:nvSpPr>
        <p:spPr>
          <a:xfrm rot="-900000">
            <a:off x="15426484" y="7050776"/>
            <a:ext cx="2862632" cy="2645500"/>
          </a:xfrm>
          <a:custGeom>
            <a:avLst/>
            <a:gdLst/>
            <a:ahLst/>
            <a:cxnLst/>
            <a:rect l="l" t="t" r="r" b="b"/>
            <a:pathLst>
              <a:path w="2862632" h="2645500">
                <a:moveTo>
                  <a:pt x="0" y="0"/>
                </a:moveTo>
                <a:lnTo>
                  <a:pt x="2862632" y="0"/>
                </a:lnTo>
                <a:lnTo>
                  <a:pt x="2862632" y="2645500"/>
                </a:lnTo>
                <a:lnTo>
                  <a:pt x="0" y="2645500"/>
                </a:lnTo>
                <a:lnTo>
                  <a:pt x="0" y="0"/>
                </a:lnTo>
                <a:close/>
              </a:path>
            </a:pathLst>
          </a:custGeom>
          <a:blipFill>
            <a:blip r:embed="rId9"/>
            <a:stretch>
              <a:fillRect l="-2" r="-2"/>
            </a:stretch>
          </a:blipFill>
        </p:spPr>
      </p:sp>
      <p:sp>
        <p:nvSpPr>
          <p:cNvPr id="15" name="TextBox 14">
            <a:extLst>
              <a:ext uri="{FF2B5EF4-FFF2-40B4-BE49-F238E27FC236}">
                <a16:creationId xmlns:a16="http://schemas.microsoft.com/office/drawing/2014/main" id="{B6AC1F09-73EA-34E0-3E58-B300D9CC183C}"/>
              </a:ext>
            </a:extLst>
          </p:cNvPr>
          <p:cNvSpPr txBox="1"/>
          <p:nvPr/>
        </p:nvSpPr>
        <p:spPr>
          <a:xfrm>
            <a:off x="2154905" y="2403108"/>
            <a:ext cx="13978190" cy="5072222"/>
          </a:xfrm>
          <a:prstGeom prst="rect">
            <a:avLst/>
          </a:prstGeom>
          <a:noFill/>
        </p:spPr>
        <p:txBody>
          <a:bodyPr wrap="square" rtlCol="0">
            <a:spAutoFit/>
          </a:bodyPr>
          <a:lstStyle/>
          <a:p>
            <a:pPr algn="ctr">
              <a:lnSpc>
                <a:spcPct val="150000"/>
              </a:lnSpc>
            </a:pPr>
            <a:r>
              <a:rPr lang="en-US" sz="7500" b="1">
                <a:latin typeface="Arial" panose="020B0604020202020204" pitchFamily="34" charset="0"/>
                <a:cs typeface="Arial" panose="020B0604020202020204" pitchFamily="34" charset="0"/>
              </a:rPr>
              <a:t>CHÀO MỪNG CÁC EM </a:t>
            </a:r>
          </a:p>
          <a:p>
            <a:pPr algn="ctr">
              <a:lnSpc>
                <a:spcPct val="150000"/>
              </a:lnSpc>
            </a:pPr>
            <a:r>
              <a:rPr lang="en-US" sz="7500" b="1">
                <a:latin typeface="Arial" panose="020B0604020202020204" pitchFamily="34" charset="0"/>
                <a:cs typeface="Arial" panose="020B0604020202020204" pitchFamily="34" charset="0"/>
              </a:rPr>
              <a:t>QUAY TRỞ LẠI VỚI TIẾT HỌC </a:t>
            </a:r>
          </a:p>
          <a:p>
            <a:pPr algn="ctr">
              <a:lnSpc>
                <a:spcPct val="150000"/>
              </a:lnSpc>
            </a:pPr>
            <a:r>
              <a:rPr lang="en-US" sz="7500" b="1">
                <a:latin typeface="Arial" panose="020B0604020202020204" pitchFamily="34" charset="0"/>
                <a:cs typeface="Arial" panose="020B0604020202020204" pitchFamily="34" charset="0"/>
              </a:rPr>
              <a:t>MÔN CÔNG NGHỆ!</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7F95D8-89D5-AE29-3A38-9778B240DAD4}"/>
              </a:ext>
            </a:extLst>
          </p:cNvPr>
          <p:cNvSpPr txBox="1"/>
          <p:nvPr/>
        </p:nvSpPr>
        <p:spPr>
          <a:xfrm>
            <a:off x="1258610" y="571500"/>
            <a:ext cx="12115800" cy="677108"/>
          </a:xfrm>
          <a:prstGeom prst="rect">
            <a:avLst/>
          </a:prstGeom>
          <a:noFill/>
        </p:spPr>
        <p:txBody>
          <a:bodyPr wrap="square">
            <a:spAutoFit/>
          </a:bodyPr>
          <a:lstStyle/>
          <a:p>
            <a:r>
              <a:rPr lang="vi-VN" sz="3800" i="1">
                <a:solidFill>
                  <a:schemeClr val="accent6">
                    <a:lumMod val="50000"/>
                  </a:schemeClr>
                </a:solidFill>
                <a:latin typeface="Arial" panose="020B0604020202020204" pitchFamily="34" charset="0"/>
                <a:cs typeface="Arial" panose="020B0604020202020204" pitchFamily="34" charset="0"/>
              </a:rPr>
              <a:t>Khoanh tròn vào đáp án đặt trước câu trả lời đúng</a:t>
            </a:r>
            <a:r>
              <a:rPr lang="en-US" sz="3800" i="1">
                <a:solidFill>
                  <a:schemeClr val="accent6">
                    <a:lumMod val="50000"/>
                  </a:schemeClr>
                </a:solidFill>
                <a:latin typeface="Arial" panose="020B0604020202020204" pitchFamily="34" charset="0"/>
                <a:cs typeface="Arial" panose="020B0604020202020204" pitchFamily="34" charset="0"/>
              </a:rPr>
              <a:t>:</a:t>
            </a:r>
          </a:p>
        </p:txBody>
      </p:sp>
      <p:sp>
        <p:nvSpPr>
          <p:cNvPr id="4" name="Freeform 18">
            <a:extLst>
              <a:ext uri="{FF2B5EF4-FFF2-40B4-BE49-F238E27FC236}">
                <a16:creationId xmlns:a16="http://schemas.microsoft.com/office/drawing/2014/main" id="{C5902005-0A74-AA60-60FF-BF627B78A454}"/>
              </a:ext>
            </a:extLst>
          </p:cNvPr>
          <p:cNvSpPr/>
          <p:nvPr/>
        </p:nvSpPr>
        <p:spPr>
          <a:xfrm rot="-9279365" flipH="1">
            <a:off x="-608821" y="-15163"/>
            <a:ext cx="1866650" cy="1491450"/>
          </a:xfrm>
          <a:custGeom>
            <a:avLst/>
            <a:gdLst/>
            <a:ahLst/>
            <a:cxnLst/>
            <a:rect l="l" t="t" r="r" b="b"/>
            <a:pathLst>
              <a:path w="1866650" h="1491450">
                <a:moveTo>
                  <a:pt x="1866650" y="0"/>
                </a:moveTo>
                <a:lnTo>
                  <a:pt x="0" y="0"/>
                </a:lnTo>
                <a:lnTo>
                  <a:pt x="0" y="1491450"/>
                </a:lnTo>
                <a:lnTo>
                  <a:pt x="1866650" y="1491450"/>
                </a:lnTo>
                <a:lnTo>
                  <a:pt x="1866650" y="0"/>
                </a:lnTo>
                <a:close/>
              </a:path>
            </a:pathLst>
          </a:custGeom>
          <a:blipFill>
            <a:blip r:embed="rId2"/>
            <a:stretch>
              <a:fillRect/>
            </a:stretch>
          </a:blipFill>
        </p:spPr>
      </p:sp>
      <p:sp>
        <p:nvSpPr>
          <p:cNvPr id="5" name="Freeform 19">
            <a:extLst>
              <a:ext uri="{FF2B5EF4-FFF2-40B4-BE49-F238E27FC236}">
                <a16:creationId xmlns:a16="http://schemas.microsoft.com/office/drawing/2014/main" id="{B10CD68A-914D-98A1-D20C-840E3D9C8B82}"/>
              </a:ext>
            </a:extLst>
          </p:cNvPr>
          <p:cNvSpPr/>
          <p:nvPr/>
        </p:nvSpPr>
        <p:spPr>
          <a:xfrm>
            <a:off x="16276300" y="7976376"/>
            <a:ext cx="1790950" cy="1889946"/>
          </a:xfrm>
          <a:custGeom>
            <a:avLst/>
            <a:gdLst/>
            <a:ahLst/>
            <a:cxnLst/>
            <a:rect l="l" t="t" r="r" b="b"/>
            <a:pathLst>
              <a:path w="1790950" h="1889946">
                <a:moveTo>
                  <a:pt x="0" y="0"/>
                </a:moveTo>
                <a:lnTo>
                  <a:pt x="1790950" y="0"/>
                </a:lnTo>
                <a:lnTo>
                  <a:pt x="1790950" y="1889946"/>
                </a:lnTo>
                <a:lnTo>
                  <a:pt x="0" y="1889946"/>
                </a:lnTo>
                <a:lnTo>
                  <a:pt x="0" y="0"/>
                </a:lnTo>
                <a:close/>
              </a:path>
            </a:pathLst>
          </a:custGeom>
          <a:blipFill>
            <a:blip r:embed="rId3"/>
            <a:stretch>
              <a:fillRect/>
            </a:stretch>
          </a:blipFill>
        </p:spPr>
      </p:sp>
      <p:sp>
        <p:nvSpPr>
          <p:cNvPr id="7" name="TextBox 6">
            <a:extLst>
              <a:ext uri="{FF2B5EF4-FFF2-40B4-BE49-F238E27FC236}">
                <a16:creationId xmlns:a16="http://schemas.microsoft.com/office/drawing/2014/main" id="{72F2AEBC-0AA7-E207-954A-D2603DBFB08D}"/>
              </a:ext>
            </a:extLst>
          </p:cNvPr>
          <p:cNvSpPr txBox="1"/>
          <p:nvPr/>
        </p:nvSpPr>
        <p:spPr>
          <a:xfrm>
            <a:off x="2391371" y="1780212"/>
            <a:ext cx="13505258" cy="707886"/>
          </a:xfrm>
          <a:prstGeom prst="rect">
            <a:avLst/>
          </a:prstGeom>
          <a:noFill/>
        </p:spPr>
        <p:txBody>
          <a:bodyPr wrap="square">
            <a:spAutoFit/>
          </a:bodyPr>
          <a:lstStyle/>
          <a:p>
            <a:pPr algn="ctr"/>
            <a:r>
              <a:rPr lang="en-US" sz="4000" b="1" i="1">
                <a:solidFill>
                  <a:srgbClr val="C00000"/>
                </a:solidFill>
                <a:latin typeface="Arial" panose="020B0604020202020204" pitchFamily="34" charset="0"/>
                <a:cs typeface="Arial" panose="020B0604020202020204" pitchFamily="34" charset="0"/>
              </a:rPr>
              <a:t>Câu 2: </a:t>
            </a:r>
            <a:r>
              <a:rPr lang="vi-VN" sz="4000">
                <a:cs typeface="Arial" panose="020B0604020202020204" pitchFamily="34" charset="0"/>
              </a:rPr>
              <a:t>Vai trò của Vitamin B đối với cơ thể người là</a:t>
            </a:r>
            <a:endParaRPr lang="en-US" sz="400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37E63C4F-4B96-6D38-73E2-CE8011456537}"/>
              </a:ext>
            </a:extLst>
          </p:cNvPr>
          <p:cNvSpPr/>
          <p:nvPr/>
        </p:nvSpPr>
        <p:spPr>
          <a:xfrm>
            <a:off x="533400" y="3019702"/>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a:solidFill>
                  <a:schemeClr val="tx1"/>
                </a:solidFill>
                <a:latin typeface="Arial" panose="020B0604020202020204" pitchFamily="34" charset="0"/>
                <a:cs typeface="Arial" panose="020B0604020202020204" pitchFamily="34" charset="0"/>
              </a:rPr>
              <a:t>A. chống oxy hóa, kích thích quá trình liền sẹo diễn ra nhanh và dự phòng bệnh tim mạch.</a:t>
            </a:r>
          </a:p>
        </p:txBody>
      </p:sp>
      <p:sp>
        <p:nvSpPr>
          <p:cNvPr id="9" name="Rectangle: Rounded Corners 8">
            <a:extLst>
              <a:ext uri="{FF2B5EF4-FFF2-40B4-BE49-F238E27FC236}">
                <a16:creationId xmlns:a16="http://schemas.microsoft.com/office/drawing/2014/main" id="{5DAA01F9-C775-9F9C-B141-50A195649DC0}"/>
              </a:ext>
            </a:extLst>
          </p:cNvPr>
          <p:cNvSpPr/>
          <p:nvPr/>
        </p:nvSpPr>
        <p:spPr>
          <a:xfrm>
            <a:off x="9748837" y="3019702"/>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a:solidFill>
                  <a:schemeClr val="tx1"/>
                </a:solidFill>
                <a:latin typeface="Arial" panose="020B0604020202020204" pitchFamily="34" charset="0"/>
                <a:cs typeface="Arial" panose="020B0604020202020204" pitchFamily="34" charset="0"/>
              </a:rPr>
              <a:t>B. kích thích ăn uống, góp phần vào sự phát triển của hệ thần kinh.</a:t>
            </a:r>
          </a:p>
        </p:txBody>
      </p:sp>
      <p:sp>
        <p:nvSpPr>
          <p:cNvPr id="10" name="Rectangle: Rounded Corners 9">
            <a:extLst>
              <a:ext uri="{FF2B5EF4-FFF2-40B4-BE49-F238E27FC236}">
                <a16:creationId xmlns:a16="http://schemas.microsoft.com/office/drawing/2014/main" id="{27926C3B-35CE-18C2-C115-D0DA8FEE18EE}"/>
              </a:ext>
            </a:extLst>
          </p:cNvPr>
          <p:cNvSpPr/>
          <p:nvPr/>
        </p:nvSpPr>
        <p:spPr>
          <a:xfrm>
            <a:off x="528637" y="6617998"/>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C. là thành phần enzyme hoặc xúc tác cho phản ứng sinh hóa trong cơ thể.</a:t>
            </a:r>
            <a:endParaRPr lang="en-US" sz="3800">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A175BEB0-BC96-5FF5-7969-C2192764E44D}"/>
              </a:ext>
            </a:extLst>
          </p:cNvPr>
          <p:cNvSpPr/>
          <p:nvPr/>
        </p:nvSpPr>
        <p:spPr>
          <a:xfrm>
            <a:off x="9744074" y="6617998"/>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D. là chất điện giải giúp điều hòa đường huyết, hỗ trợ hoạt động của cơ bắp, tim mạch, bộ não.</a:t>
            </a:r>
            <a:endParaRPr lang="en-US" sz="3800">
              <a:solidFill>
                <a:schemeClr val="tx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A18DCA0C-E5C7-F2FE-67D4-01D2B6F1E238}"/>
              </a:ext>
            </a:extLst>
          </p:cNvPr>
          <p:cNvSpPr/>
          <p:nvPr/>
        </p:nvSpPr>
        <p:spPr>
          <a:xfrm>
            <a:off x="9744074" y="3031608"/>
            <a:ext cx="8001000" cy="3042880"/>
          </a:xfrm>
          <a:prstGeom prst="roundRect">
            <a:avLst>
              <a:gd name="adj" fmla="val 10126"/>
            </a:avLst>
          </a:prstGeom>
          <a:solidFill>
            <a:schemeClr val="accent6">
              <a:lumMod val="40000"/>
              <a:lumOff val="6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a:solidFill>
                  <a:schemeClr val="tx1"/>
                </a:solidFill>
                <a:latin typeface="Arial" panose="020B0604020202020204" pitchFamily="34" charset="0"/>
                <a:cs typeface="Arial" panose="020B0604020202020204" pitchFamily="34" charset="0"/>
              </a:rPr>
              <a:t>B. kích thích ăn uống, góp phần vào sự phát triển của hệ thần kinh.</a:t>
            </a:r>
          </a:p>
        </p:txBody>
      </p:sp>
    </p:spTree>
    <p:extLst>
      <p:ext uri="{BB962C8B-B14F-4D97-AF65-F5344CB8AC3E}">
        <p14:creationId xmlns:p14="http://schemas.microsoft.com/office/powerpoint/2010/main" val="576806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C5902005-0A74-AA60-60FF-BF627B78A454}"/>
              </a:ext>
            </a:extLst>
          </p:cNvPr>
          <p:cNvSpPr/>
          <p:nvPr/>
        </p:nvSpPr>
        <p:spPr>
          <a:xfrm rot="-9279365" flipH="1">
            <a:off x="-608821" y="-15163"/>
            <a:ext cx="1866650" cy="1491450"/>
          </a:xfrm>
          <a:custGeom>
            <a:avLst/>
            <a:gdLst/>
            <a:ahLst/>
            <a:cxnLst/>
            <a:rect l="l" t="t" r="r" b="b"/>
            <a:pathLst>
              <a:path w="1866650" h="1491450">
                <a:moveTo>
                  <a:pt x="1866650" y="0"/>
                </a:moveTo>
                <a:lnTo>
                  <a:pt x="0" y="0"/>
                </a:lnTo>
                <a:lnTo>
                  <a:pt x="0" y="1491450"/>
                </a:lnTo>
                <a:lnTo>
                  <a:pt x="1866650" y="1491450"/>
                </a:lnTo>
                <a:lnTo>
                  <a:pt x="1866650" y="0"/>
                </a:lnTo>
                <a:close/>
              </a:path>
            </a:pathLst>
          </a:custGeom>
          <a:blipFill>
            <a:blip r:embed="rId2"/>
            <a:stretch>
              <a:fillRect/>
            </a:stretch>
          </a:blipFill>
        </p:spPr>
      </p:sp>
      <p:sp>
        <p:nvSpPr>
          <p:cNvPr id="5" name="Freeform 19">
            <a:extLst>
              <a:ext uri="{FF2B5EF4-FFF2-40B4-BE49-F238E27FC236}">
                <a16:creationId xmlns:a16="http://schemas.microsoft.com/office/drawing/2014/main" id="{B10CD68A-914D-98A1-D20C-840E3D9C8B82}"/>
              </a:ext>
            </a:extLst>
          </p:cNvPr>
          <p:cNvSpPr/>
          <p:nvPr/>
        </p:nvSpPr>
        <p:spPr>
          <a:xfrm>
            <a:off x="16276300" y="7976376"/>
            <a:ext cx="1790950" cy="1889946"/>
          </a:xfrm>
          <a:custGeom>
            <a:avLst/>
            <a:gdLst/>
            <a:ahLst/>
            <a:cxnLst/>
            <a:rect l="l" t="t" r="r" b="b"/>
            <a:pathLst>
              <a:path w="1790950" h="1889946">
                <a:moveTo>
                  <a:pt x="0" y="0"/>
                </a:moveTo>
                <a:lnTo>
                  <a:pt x="1790950" y="0"/>
                </a:lnTo>
                <a:lnTo>
                  <a:pt x="1790950" y="1889946"/>
                </a:lnTo>
                <a:lnTo>
                  <a:pt x="0" y="1889946"/>
                </a:lnTo>
                <a:lnTo>
                  <a:pt x="0" y="0"/>
                </a:lnTo>
                <a:close/>
              </a:path>
            </a:pathLst>
          </a:custGeom>
          <a:blipFill>
            <a:blip r:embed="rId3"/>
            <a:stretch>
              <a:fillRect/>
            </a:stretch>
          </a:blipFill>
        </p:spPr>
      </p:sp>
      <p:sp>
        <p:nvSpPr>
          <p:cNvPr id="7" name="TextBox 6">
            <a:extLst>
              <a:ext uri="{FF2B5EF4-FFF2-40B4-BE49-F238E27FC236}">
                <a16:creationId xmlns:a16="http://schemas.microsoft.com/office/drawing/2014/main" id="{72F2AEBC-0AA7-E207-954A-D2603DBFB08D}"/>
              </a:ext>
            </a:extLst>
          </p:cNvPr>
          <p:cNvSpPr txBox="1"/>
          <p:nvPr/>
        </p:nvSpPr>
        <p:spPr>
          <a:xfrm>
            <a:off x="1638300" y="639363"/>
            <a:ext cx="15011399" cy="1824923"/>
          </a:xfrm>
          <a:prstGeom prst="rect">
            <a:avLst/>
          </a:prstGeom>
          <a:noFill/>
        </p:spPr>
        <p:txBody>
          <a:bodyPr wrap="square">
            <a:spAutoFit/>
          </a:bodyPr>
          <a:lstStyle/>
          <a:p>
            <a:pPr algn="ctr">
              <a:lnSpc>
                <a:spcPct val="150000"/>
              </a:lnSpc>
            </a:pPr>
            <a:r>
              <a:rPr lang="en-US" sz="4000" b="1" i="1">
                <a:solidFill>
                  <a:srgbClr val="C00000"/>
                </a:solidFill>
                <a:latin typeface="Arial" panose="020B0604020202020204" pitchFamily="34" charset="0"/>
                <a:cs typeface="Arial" panose="020B0604020202020204" pitchFamily="34" charset="0"/>
              </a:rPr>
              <a:t>Câu 3: </a:t>
            </a:r>
            <a:r>
              <a:rPr lang="vi-VN" sz="4000">
                <a:cs typeface="Arial" panose="020B0604020202020204" pitchFamily="34" charset="0"/>
              </a:rPr>
              <a:t>Nội dung nào dưới đây </a:t>
            </a:r>
            <a:r>
              <a:rPr lang="vi-VN" sz="4000" b="1" i="1">
                <a:cs typeface="Arial" panose="020B0604020202020204" pitchFamily="34" charset="0"/>
              </a:rPr>
              <a:t>không</a:t>
            </a:r>
            <a:r>
              <a:rPr lang="vi-VN" sz="4000">
                <a:cs typeface="Arial" panose="020B0604020202020204" pitchFamily="34" charset="0"/>
              </a:rPr>
              <a:t> đúng khi nói về cách chọn thịt bò tươi ngon?</a:t>
            </a:r>
            <a:endParaRPr lang="en-US" sz="400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37E63C4F-4B96-6D38-73E2-CE8011456537}"/>
              </a:ext>
            </a:extLst>
          </p:cNvPr>
          <p:cNvSpPr/>
          <p:nvPr/>
        </p:nvSpPr>
        <p:spPr>
          <a:xfrm>
            <a:off x="533400" y="3019702"/>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a:solidFill>
                  <a:schemeClr val="tx1"/>
                </a:solidFill>
                <a:latin typeface="Arial" panose="020B0604020202020204" pitchFamily="34" charset="0"/>
                <a:cs typeface="Arial" panose="020B0604020202020204" pitchFamily="34" charset="0"/>
              </a:rPr>
              <a:t>A. Thịt không có mùi hôi thối.</a:t>
            </a:r>
          </a:p>
        </p:txBody>
      </p:sp>
      <p:sp>
        <p:nvSpPr>
          <p:cNvPr id="9" name="Rectangle: Rounded Corners 8">
            <a:extLst>
              <a:ext uri="{FF2B5EF4-FFF2-40B4-BE49-F238E27FC236}">
                <a16:creationId xmlns:a16="http://schemas.microsoft.com/office/drawing/2014/main" id="{5DAA01F9-C775-9F9C-B141-50A195649DC0}"/>
              </a:ext>
            </a:extLst>
          </p:cNvPr>
          <p:cNvSpPr/>
          <p:nvPr/>
        </p:nvSpPr>
        <p:spPr>
          <a:xfrm>
            <a:off x="9748837" y="3019702"/>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B. Gân trắng, dẹp, nhỏ như sợi mì ở giữa thớ thịt.</a:t>
            </a:r>
            <a:endParaRPr lang="en-US" sz="380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27926C3B-35CE-18C2-C115-D0DA8FEE18EE}"/>
              </a:ext>
            </a:extLst>
          </p:cNvPr>
          <p:cNvSpPr/>
          <p:nvPr/>
        </p:nvSpPr>
        <p:spPr>
          <a:xfrm>
            <a:off x="528637" y="6617998"/>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C. Thịt có màu đỏ tươi, thớ thịt khô, dẻo, mịn.</a:t>
            </a:r>
            <a:endParaRPr lang="en-US" sz="3800">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A175BEB0-BC96-5FF5-7969-C2192764E44D}"/>
              </a:ext>
            </a:extLst>
          </p:cNvPr>
          <p:cNvSpPr/>
          <p:nvPr/>
        </p:nvSpPr>
        <p:spPr>
          <a:xfrm>
            <a:off x="9744074" y="6617998"/>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D. Thịt có phần mỡ và nạc xen kẽ, xếp lớp lên nhau.</a:t>
            </a:r>
            <a:endParaRPr lang="en-US" sz="3800">
              <a:solidFill>
                <a:schemeClr val="tx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A18DCA0C-E5C7-F2FE-67D4-01D2B6F1E238}"/>
              </a:ext>
            </a:extLst>
          </p:cNvPr>
          <p:cNvSpPr/>
          <p:nvPr/>
        </p:nvSpPr>
        <p:spPr>
          <a:xfrm>
            <a:off x="9744074" y="6617998"/>
            <a:ext cx="8001000" cy="3042880"/>
          </a:xfrm>
          <a:prstGeom prst="roundRect">
            <a:avLst>
              <a:gd name="adj" fmla="val 10126"/>
            </a:avLst>
          </a:prstGeom>
          <a:solidFill>
            <a:schemeClr val="accent6">
              <a:lumMod val="40000"/>
              <a:lumOff val="6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D. Thịt có phần mỡ và nạc xen kẽ, xếp lớp lên nhau.</a:t>
            </a:r>
            <a:endParaRPr lang="en-US" sz="3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8569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C5902005-0A74-AA60-60FF-BF627B78A454}"/>
              </a:ext>
            </a:extLst>
          </p:cNvPr>
          <p:cNvSpPr/>
          <p:nvPr/>
        </p:nvSpPr>
        <p:spPr>
          <a:xfrm rot="-9279365" flipH="1">
            <a:off x="-608821" y="-15163"/>
            <a:ext cx="1866650" cy="1491450"/>
          </a:xfrm>
          <a:custGeom>
            <a:avLst/>
            <a:gdLst/>
            <a:ahLst/>
            <a:cxnLst/>
            <a:rect l="l" t="t" r="r" b="b"/>
            <a:pathLst>
              <a:path w="1866650" h="1491450">
                <a:moveTo>
                  <a:pt x="1866650" y="0"/>
                </a:moveTo>
                <a:lnTo>
                  <a:pt x="0" y="0"/>
                </a:lnTo>
                <a:lnTo>
                  <a:pt x="0" y="1491450"/>
                </a:lnTo>
                <a:lnTo>
                  <a:pt x="1866650" y="1491450"/>
                </a:lnTo>
                <a:lnTo>
                  <a:pt x="1866650" y="0"/>
                </a:lnTo>
                <a:close/>
              </a:path>
            </a:pathLst>
          </a:custGeom>
          <a:blipFill>
            <a:blip r:embed="rId2"/>
            <a:stretch>
              <a:fillRect/>
            </a:stretch>
          </a:blipFill>
        </p:spPr>
      </p:sp>
      <p:sp>
        <p:nvSpPr>
          <p:cNvPr id="5" name="Freeform 19">
            <a:extLst>
              <a:ext uri="{FF2B5EF4-FFF2-40B4-BE49-F238E27FC236}">
                <a16:creationId xmlns:a16="http://schemas.microsoft.com/office/drawing/2014/main" id="{B10CD68A-914D-98A1-D20C-840E3D9C8B82}"/>
              </a:ext>
            </a:extLst>
          </p:cNvPr>
          <p:cNvSpPr/>
          <p:nvPr/>
        </p:nvSpPr>
        <p:spPr>
          <a:xfrm>
            <a:off x="16276300" y="7976376"/>
            <a:ext cx="1790950" cy="1889946"/>
          </a:xfrm>
          <a:custGeom>
            <a:avLst/>
            <a:gdLst/>
            <a:ahLst/>
            <a:cxnLst/>
            <a:rect l="l" t="t" r="r" b="b"/>
            <a:pathLst>
              <a:path w="1790950" h="1889946">
                <a:moveTo>
                  <a:pt x="0" y="0"/>
                </a:moveTo>
                <a:lnTo>
                  <a:pt x="1790950" y="0"/>
                </a:lnTo>
                <a:lnTo>
                  <a:pt x="1790950" y="1889946"/>
                </a:lnTo>
                <a:lnTo>
                  <a:pt x="0" y="1889946"/>
                </a:lnTo>
                <a:lnTo>
                  <a:pt x="0" y="0"/>
                </a:lnTo>
                <a:close/>
              </a:path>
            </a:pathLst>
          </a:custGeom>
          <a:blipFill>
            <a:blip r:embed="rId3"/>
            <a:stretch>
              <a:fillRect/>
            </a:stretch>
          </a:blipFill>
        </p:spPr>
      </p:sp>
      <p:sp>
        <p:nvSpPr>
          <p:cNvPr id="7" name="TextBox 6">
            <a:extLst>
              <a:ext uri="{FF2B5EF4-FFF2-40B4-BE49-F238E27FC236}">
                <a16:creationId xmlns:a16="http://schemas.microsoft.com/office/drawing/2014/main" id="{72F2AEBC-0AA7-E207-954A-D2603DBFB08D}"/>
              </a:ext>
            </a:extLst>
          </p:cNvPr>
          <p:cNvSpPr txBox="1"/>
          <p:nvPr/>
        </p:nvSpPr>
        <p:spPr>
          <a:xfrm>
            <a:off x="1066800" y="730562"/>
            <a:ext cx="16154400" cy="2748253"/>
          </a:xfrm>
          <a:prstGeom prst="rect">
            <a:avLst/>
          </a:prstGeom>
          <a:noFill/>
        </p:spPr>
        <p:txBody>
          <a:bodyPr wrap="square">
            <a:spAutoFit/>
          </a:bodyPr>
          <a:lstStyle/>
          <a:p>
            <a:pPr algn="ctr">
              <a:lnSpc>
                <a:spcPct val="150000"/>
              </a:lnSpc>
            </a:pPr>
            <a:r>
              <a:rPr lang="en-US" sz="4000" b="1" i="1">
                <a:solidFill>
                  <a:srgbClr val="C00000"/>
                </a:solidFill>
                <a:latin typeface="Arial" panose="020B0604020202020204" pitchFamily="34" charset="0"/>
                <a:cs typeface="Arial" panose="020B0604020202020204" pitchFamily="34" charset="0"/>
              </a:rPr>
              <a:t>Câu 4: </a:t>
            </a:r>
            <a:r>
              <a:rPr lang="vi-VN" sz="4000">
                <a:cs typeface="Arial" panose="020B0604020202020204" pitchFamily="34" charset="0"/>
              </a:rPr>
              <a:t>Người lao động thiết lập, vận hành và giám sát máy móc và lò nướng để trộn, nướng và chế biến bánh mì, sản phẩm bánh kẹo khác phù hợp với ngành nghề nào liên quan đến chế biến thực phẩm?</a:t>
            </a:r>
            <a:endParaRPr lang="en-US" sz="400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37E63C4F-4B96-6D38-73E2-CE8011456537}"/>
              </a:ext>
            </a:extLst>
          </p:cNvPr>
          <p:cNvSpPr/>
          <p:nvPr/>
        </p:nvSpPr>
        <p:spPr>
          <a:xfrm>
            <a:off x="533400" y="4286251"/>
            <a:ext cx="8001000" cy="2459978"/>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A. Đầu bếp trưởng.</a:t>
            </a:r>
            <a:endParaRPr lang="en-US" sz="380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5DAA01F9-C775-9F9C-B141-50A195649DC0}"/>
              </a:ext>
            </a:extLst>
          </p:cNvPr>
          <p:cNvSpPr/>
          <p:nvPr/>
        </p:nvSpPr>
        <p:spPr>
          <a:xfrm>
            <a:off x="9748837" y="4286251"/>
            <a:ext cx="8001000" cy="2459978"/>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B. Thợ vận hành máy sản xuất thực phẩm.</a:t>
            </a:r>
            <a:endParaRPr lang="en-US" sz="380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27926C3B-35CE-18C2-C115-D0DA8FEE18EE}"/>
              </a:ext>
            </a:extLst>
          </p:cNvPr>
          <p:cNvSpPr/>
          <p:nvPr/>
        </p:nvSpPr>
        <p:spPr>
          <a:xfrm>
            <a:off x="528637" y="7200900"/>
            <a:ext cx="8001000" cy="2459978"/>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C. Thợ chế biến thực phẩm.</a:t>
            </a:r>
            <a:endParaRPr lang="en-US" sz="3800">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A175BEB0-BC96-5FF5-7969-C2192764E44D}"/>
              </a:ext>
            </a:extLst>
          </p:cNvPr>
          <p:cNvSpPr/>
          <p:nvPr/>
        </p:nvSpPr>
        <p:spPr>
          <a:xfrm>
            <a:off x="9744074" y="7200900"/>
            <a:ext cx="8001000" cy="2459978"/>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D. Người chuẩn bị đồ ăn nhanh.</a:t>
            </a:r>
            <a:endParaRPr lang="en-US" sz="3800">
              <a:solidFill>
                <a:schemeClr val="tx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A18DCA0C-E5C7-F2FE-67D4-01D2B6F1E238}"/>
              </a:ext>
            </a:extLst>
          </p:cNvPr>
          <p:cNvSpPr/>
          <p:nvPr/>
        </p:nvSpPr>
        <p:spPr>
          <a:xfrm>
            <a:off x="9744074" y="4286251"/>
            <a:ext cx="8001000" cy="2459978"/>
          </a:xfrm>
          <a:prstGeom prst="roundRect">
            <a:avLst>
              <a:gd name="adj" fmla="val 10126"/>
            </a:avLst>
          </a:prstGeom>
          <a:solidFill>
            <a:schemeClr val="accent6">
              <a:lumMod val="40000"/>
              <a:lumOff val="6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B. Thợ vận hành máy sản xuất thực phẩm.</a:t>
            </a:r>
            <a:endParaRPr lang="en-US" sz="3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391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C5902005-0A74-AA60-60FF-BF627B78A454}"/>
              </a:ext>
            </a:extLst>
          </p:cNvPr>
          <p:cNvSpPr/>
          <p:nvPr/>
        </p:nvSpPr>
        <p:spPr>
          <a:xfrm rot="-9279365" flipH="1">
            <a:off x="-608821" y="-15163"/>
            <a:ext cx="1866650" cy="1491450"/>
          </a:xfrm>
          <a:custGeom>
            <a:avLst/>
            <a:gdLst/>
            <a:ahLst/>
            <a:cxnLst/>
            <a:rect l="l" t="t" r="r" b="b"/>
            <a:pathLst>
              <a:path w="1866650" h="1491450">
                <a:moveTo>
                  <a:pt x="1866650" y="0"/>
                </a:moveTo>
                <a:lnTo>
                  <a:pt x="0" y="0"/>
                </a:lnTo>
                <a:lnTo>
                  <a:pt x="0" y="1491450"/>
                </a:lnTo>
                <a:lnTo>
                  <a:pt x="1866650" y="1491450"/>
                </a:lnTo>
                <a:lnTo>
                  <a:pt x="1866650" y="0"/>
                </a:lnTo>
                <a:close/>
              </a:path>
            </a:pathLst>
          </a:custGeom>
          <a:blipFill>
            <a:blip r:embed="rId2"/>
            <a:stretch>
              <a:fillRect/>
            </a:stretch>
          </a:blipFill>
        </p:spPr>
      </p:sp>
      <p:sp>
        <p:nvSpPr>
          <p:cNvPr id="5" name="Freeform 19">
            <a:extLst>
              <a:ext uri="{FF2B5EF4-FFF2-40B4-BE49-F238E27FC236}">
                <a16:creationId xmlns:a16="http://schemas.microsoft.com/office/drawing/2014/main" id="{B10CD68A-914D-98A1-D20C-840E3D9C8B82}"/>
              </a:ext>
            </a:extLst>
          </p:cNvPr>
          <p:cNvSpPr/>
          <p:nvPr/>
        </p:nvSpPr>
        <p:spPr>
          <a:xfrm>
            <a:off x="16276300" y="7976376"/>
            <a:ext cx="1790950" cy="1889946"/>
          </a:xfrm>
          <a:custGeom>
            <a:avLst/>
            <a:gdLst/>
            <a:ahLst/>
            <a:cxnLst/>
            <a:rect l="l" t="t" r="r" b="b"/>
            <a:pathLst>
              <a:path w="1790950" h="1889946">
                <a:moveTo>
                  <a:pt x="0" y="0"/>
                </a:moveTo>
                <a:lnTo>
                  <a:pt x="1790950" y="0"/>
                </a:lnTo>
                <a:lnTo>
                  <a:pt x="1790950" y="1889946"/>
                </a:lnTo>
                <a:lnTo>
                  <a:pt x="0" y="1889946"/>
                </a:lnTo>
                <a:lnTo>
                  <a:pt x="0" y="0"/>
                </a:lnTo>
                <a:close/>
              </a:path>
            </a:pathLst>
          </a:custGeom>
          <a:blipFill>
            <a:blip r:embed="rId3"/>
            <a:stretch>
              <a:fillRect/>
            </a:stretch>
          </a:blipFill>
        </p:spPr>
      </p:sp>
      <p:sp>
        <p:nvSpPr>
          <p:cNvPr id="7" name="TextBox 6">
            <a:extLst>
              <a:ext uri="{FF2B5EF4-FFF2-40B4-BE49-F238E27FC236}">
                <a16:creationId xmlns:a16="http://schemas.microsoft.com/office/drawing/2014/main" id="{72F2AEBC-0AA7-E207-954A-D2603DBFB08D}"/>
              </a:ext>
            </a:extLst>
          </p:cNvPr>
          <p:cNvSpPr txBox="1"/>
          <p:nvPr/>
        </p:nvSpPr>
        <p:spPr>
          <a:xfrm>
            <a:off x="1638300" y="639363"/>
            <a:ext cx="15011399" cy="1824923"/>
          </a:xfrm>
          <a:prstGeom prst="rect">
            <a:avLst/>
          </a:prstGeom>
          <a:noFill/>
        </p:spPr>
        <p:txBody>
          <a:bodyPr wrap="square">
            <a:spAutoFit/>
          </a:bodyPr>
          <a:lstStyle/>
          <a:p>
            <a:pPr algn="ctr">
              <a:lnSpc>
                <a:spcPct val="150000"/>
              </a:lnSpc>
            </a:pPr>
            <a:r>
              <a:rPr lang="en-US" sz="4000" b="1" i="1">
                <a:solidFill>
                  <a:srgbClr val="C00000"/>
                </a:solidFill>
                <a:latin typeface="Arial" panose="020B0604020202020204" pitchFamily="34" charset="0"/>
                <a:cs typeface="Arial" panose="020B0604020202020204" pitchFamily="34" charset="0"/>
              </a:rPr>
              <a:t>Câu 5: </a:t>
            </a:r>
            <a:r>
              <a:rPr lang="vi-VN" sz="4000">
                <a:cs typeface="Arial" panose="020B0604020202020204" pitchFamily="34" charset="0"/>
              </a:rPr>
              <a:t>Để giảm cơn đói với người thừa cân, béo phì nên ăn các loại thực phẩm thuộc</a:t>
            </a:r>
            <a:endParaRPr lang="en-US" sz="400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37E63C4F-4B96-6D38-73E2-CE8011456537}"/>
              </a:ext>
            </a:extLst>
          </p:cNvPr>
          <p:cNvSpPr/>
          <p:nvPr/>
        </p:nvSpPr>
        <p:spPr>
          <a:xfrm>
            <a:off x="533400" y="3019702"/>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A. chất xơ.</a:t>
            </a:r>
            <a:endParaRPr lang="en-US" sz="380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5DAA01F9-C775-9F9C-B141-50A195649DC0}"/>
              </a:ext>
            </a:extLst>
          </p:cNvPr>
          <p:cNvSpPr/>
          <p:nvPr/>
        </p:nvSpPr>
        <p:spPr>
          <a:xfrm>
            <a:off x="9748837" y="3019702"/>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B. vitamin.</a:t>
            </a:r>
            <a:endParaRPr lang="en-US" sz="380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27926C3B-35CE-18C2-C115-D0DA8FEE18EE}"/>
              </a:ext>
            </a:extLst>
          </p:cNvPr>
          <p:cNvSpPr/>
          <p:nvPr/>
        </p:nvSpPr>
        <p:spPr>
          <a:xfrm>
            <a:off x="528637" y="6617998"/>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C. chất khoáng.</a:t>
            </a:r>
            <a:endParaRPr lang="en-US" sz="3800">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A175BEB0-BC96-5FF5-7969-C2192764E44D}"/>
              </a:ext>
            </a:extLst>
          </p:cNvPr>
          <p:cNvSpPr/>
          <p:nvPr/>
        </p:nvSpPr>
        <p:spPr>
          <a:xfrm>
            <a:off x="9744074" y="6617998"/>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D. lipid.</a:t>
            </a:r>
            <a:endParaRPr lang="en-US" sz="3800">
              <a:solidFill>
                <a:schemeClr val="tx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A18DCA0C-E5C7-F2FE-67D4-01D2B6F1E238}"/>
              </a:ext>
            </a:extLst>
          </p:cNvPr>
          <p:cNvSpPr/>
          <p:nvPr/>
        </p:nvSpPr>
        <p:spPr>
          <a:xfrm>
            <a:off x="538164" y="3019702"/>
            <a:ext cx="8001000" cy="3042880"/>
          </a:xfrm>
          <a:prstGeom prst="roundRect">
            <a:avLst>
              <a:gd name="adj" fmla="val 10126"/>
            </a:avLst>
          </a:prstGeom>
          <a:solidFill>
            <a:schemeClr val="accent6">
              <a:lumMod val="40000"/>
              <a:lumOff val="6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A. chất xơ.</a:t>
            </a:r>
            <a:endParaRPr lang="en-US" sz="3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176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C5902005-0A74-AA60-60FF-BF627B78A454}"/>
              </a:ext>
            </a:extLst>
          </p:cNvPr>
          <p:cNvSpPr/>
          <p:nvPr/>
        </p:nvSpPr>
        <p:spPr>
          <a:xfrm rot="-9279365" flipH="1">
            <a:off x="-608821" y="-15163"/>
            <a:ext cx="1866650" cy="1491450"/>
          </a:xfrm>
          <a:custGeom>
            <a:avLst/>
            <a:gdLst/>
            <a:ahLst/>
            <a:cxnLst/>
            <a:rect l="l" t="t" r="r" b="b"/>
            <a:pathLst>
              <a:path w="1866650" h="1491450">
                <a:moveTo>
                  <a:pt x="1866650" y="0"/>
                </a:moveTo>
                <a:lnTo>
                  <a:pt x="0" y="0"/>
                </a:lnTo>
                <a:lnTo>
                  <a:pt x="0" y="1491450"/>
                </a:lnTo>
                <a:lnTo>
                  <a:pt x="1866650" y="1491450"/>
                </a:lnTo>
                <a:lnTo>
                  <a:pt x="1866650" y="0"/>
                </a:lnTo>
                <a:close/>
              </a:path>
            </a:pathLst>
          </a:custGeom>
          <a:blipFill>
            <a:blip r:embed="rId2"/>
            <a:stretch>
              <a:fillRect/>
            </a:stretch>
          </a:blipFill>
        </p:spPr>
      </p:sp>
      <p:sp>
        <p:nvSpPr>
          <p:cNvPr id="5" name="Freeform 19">
            <a:extLst>
              <a:ext uri="{FF2B5EF4-FFF2-40B4-BE49-F238E27FC236}">
                <a16:creationId xmlns:a16="http://schemas.microsoft.com/office/drawing/2014/main" id="{B10CD68A-914D-98A1-D20C-840E3D9C8B82}"/>
              </a:ext>
            </a:extLst>
          </p:cNvPr>
          <p:cNvSpPr/>
          <p:nvPr/>
        </p:nvSpPr>
        <p:spPr>
          <a:xfrm>
            <a:off x="16276300" y="7976376"/>
            <a:ext cx="1790950" cy="1889946"/>
          </a:xfrm>
          <a:custGeom>
            <a:avLst/>
            <a:gdLst/>
            <a:ahLst/>
            <a:cxnLst/>
            <a:rect l="l" t="t" r="r" b="b"/>
            <a:pathLst>
              <a:path w="1790950" h="1889946">
                <a:moveTo>
                  <a:pt x="0" y="0"/>
                </a:moveTo>
                <a:lnTo>
                  <a:pt x="1790950" y="0"/>
                </a:lnTo>
                <a:lnTo>
                  <a:pt x="1790950" y="1889946"/>
                </a:lnTo>
                <a:lnTo>
                  <a:pt x="0" y="1889946"/>
                </a:lnTo>
                <a:lnTo>
                  <a:pt x="0" y="0"/>
                </a:lnTo>
                <a:close/>
              </a:path>
            </a:pathLst>
          </a:custGeom>
          <a:blipFill>
            <a:blip r:embed="rId3"/>
            <a:stretch>
              <a:fillRect/>
            </a:stretch>
          </a:blipFill>
        </p:spPr>
      </p:sp>
      <p:sp>
        <p:nvSpPr>
          <p:cNvPr id="7" name="TextBox 6">
            <a:extLst>
              <a:ext uri="{FF2B5EF4-FFF2-40B4-BE49-F238E27FC236}">
                <a16:creationId xmlns:a16="http://schemas.microsoft.com/office/drawing/2014/main" id="{72F2AEBC-0AA7-E207-954A-D2603DBFB08D}"/>
              </a:ext>
            </a:extLst>
          </p:cNvPr>
          <p:cNvSpPr txBox="1"/>
          <p:nvPr/>
        </p:nvSpPr>
        <p:spPr>
          <a:xfrm>
            <a:off x="990600" y="1409700"/>
            <a:ext cx="7967664" cy="2748253"/>
          </a:xfrm>
          <a:prstGeom prst="rect">
            <a:avLst/>
          </a:prstGeom>
          <a:noFill/>
        </p:spPr>
        <p:txBody>
          <a:bodyPr wrap="square">
            <a:spAutoFit/>
          </a:bodyPr>
          <a:lstStyle/>
          <a:p>
            <a:pPr algn="just">
              <a:lnSpc>
                <a:spcPct val="150000"/>
              </a:lnSpc>
            </a:pPr>
            <a:r>
              <a:rPr lang="en-US" sz="4000" b="1" i="1">
                <a:solidFill>
                  <a:srgbClr val="C00000"/>
                </a:solidFill>
                <a:latin typeface="Arial" panose="020B0604020202020204" pitchFamily="34" charset="0"/>
                <a:cs typeface="Arial" panose="020B0604020202020204" pitchFamily="34" charset="0"/>
              </a:rPr>
              <a:t>Câu 6: </a:t>
            </a:r>
            <a:r>
              <a:rPr lang="vi-VN" sz="4000">
                <a:cs typeface="Arial" panose="020B0604020202020204" pitchFamily="34" charset="0"/>
              </a:rPr>
              <a:t>Quan sát hình ảnh sau và cho biết thực phẩm được bảo quản theo phương pháp nào?</a:t>
            </a:r>
            <a:endParaRPr lang="en-US" sz="400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37E63C4F-4B96-6D38-73E2-CE8011456537}"/>
              </a:ext>
            </a:extLst>
          </p:cNvPr>
          <p:cNvSpPr/>
          <p:nvPr/>
        </p:nvSpPr>
        <p:spPr>
          <a:xfrm>
            <a:off x="9582150" y="748289"/>
            <a:ext cx="8001000" cy="1824924"/>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A. Phương pháp làm khô tự nhiên.</a:t>
            </a:r>
            <a:endParaRPr lang="en-US" sz="380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5DAA01F9-C775-9F9C-B141-50A195649DC0}"/>
              </a:ext>
            </a:extLst>
          </p:cNvPr>
          <p:cNvSpPr/>
          <p:nvPr/>
        </p:nvSpPr>
        <p:spPr>
          <a:xfrm>
            <a:off x="9582150" y="2999415"/>
            <a:ext cx="8001000" cy="1824924"/>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B. Phương pháp bảo quản lạnh.</a:t>
            </a:r>
            <a:endParaRPr lang="en-US" sz="380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27926C3B-35CE-18C2-C115-D0DA8FEE18EE}"/>
              </a:ext>
            </a:extLst>
          </p:cNvPr>
          <p:cNvSpPr/>
          <p:nvPr/>
        </p:nvSpPr>
        <p:spPr>
          <a:xfrm>
            <a:off x="9582150" y="5250541"/>
            <a:ext cx="8001000" cy="1824924"/>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C. Phương pháp chiếu tia tử ngoại (UV).</a:t>
            </a:r>
            <a:endParaRPr lang="en-US" sz="3800">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A175BEB0-BC96-5FF5-7969-C2192764E44D}"/>
              </a:ext>
            </a:extLst>
          </p:cNvPr>
          <p:cNvSpPr/>
          <p:nvPr/>
        </p:nvSpPr>
        <p:spPr>
          <a:xfrm>
            <a:off x="9582150" y="7477854"/>
            <a:ext cx="8001000" cy="1824924"/>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D. Phương pháp điều chỉnh độ pH của thực phẩm.</a:t>
            </a:r>
            <a:endParaRPr lang="en-US" sz="3800">
              <a:solidFill>
                <a:schemeClr val="tx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A18DCA0C-E5C7-F2FE-67D4-01D2B6F1E238}"/>
              </a:ext>
            </a:extLst>
          </p:cNvPr>
          <p:cNvSpPr/>
          <p:nvPr/>
        </p:nvSpPr>
        <p:spPr>
          <a:xfrm>
            <a:off x="9582150" y="772102"/>
            <a:ext cx="8001000" cy="1824924"/>
          </a:xfrm>
          <a:prstGeom prst="roundRect">
            <a:avLst>
              <a:gd name="adj" fmla="val 10126"/>
            </a:avLst>
          </a:prstGeom>
          <a:solidFill>
            <a:schemeClr val="accent6">
              <a:lumMod val="40000"/>
              <a:lumOff val="6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A. Phương pháp làm khô tự nhiên.</a:t>
            </a:r>
            <a:endParaRPr lang="en-US" sz="3800">
              <a:solidFill>
                <a:schemeClr val="tx1"/>
              </a:solidFill>
              <a:latin typeface="Arial" panose="020B0604020202020204" pitchFamily="34" charset="0"/>
              <a:cs typeface="Arial" panose="020B0604020202020204" pitchFamily="34" charset="0"/>
            </a:endParaRPr>
          </a:p>
        </p:txBody>
      </p:sp>
      <p:pic>
        <p:nvPicPr>
          <p:cNvPr id="2050" name="Picture 2" descr="Cách làm hồng treo gió chị em đang săn lùng công thức">
            <a:extLst>
              <a:ext uri="{FF2B5EF4-FFF2-40B4-BE49-F238E27FC236}">
                <a16:creationId xmlns:a16="http://schemas.microsoft.com/office/drawing/2014/main" id="{0A79D7B4-3532-1730-5B39-77EE3892B19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14425" y="4564147"/>
            <a:ext cx="7296150" cy="5364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454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up)">
                                      <p:cBhvr>
                                        <p:cTn id="11" dur="500"/>
                                        <p:tgtEl>
                                          <p:spTgt spid="205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C5902005-0A74-AA60-60FF-BF627B78A454}"/>
              </a:ext>
            </a:extLst>
          </p:cNvPr>
          <p:cNvSpPr/>
          <p:nvPr/>
        </p:nvSpPr>
        <p:spPr>
          <a:xfrm rot="-9279365" flipH="1">
            <a:off x="-608821" y="-15163"/>
            <a:ext cx="1866650" cy="1491450"/>
          </a:xfrm>
          <a:custGeom>
            <a:avLst/>
            <a:gdLst/>
            <a:ahLst/>
            <a:cxnLst/>
            <a:rect l="l" t="t" r="r" b="b"/>
            <a:pathLst>
              <a:path w="1866650" h="1491450">
                <a:moveTo>
                  <a:pt x="1866650" y="0"/>
                </a:moveTo>
                <a:lnTo>
                  <a:pt x="0" y="0"/>
                </a:lnTo>
                <a:lnTo>
                  <a:pt x="0" y="1491450"/>
                </a:lnTo>
                <a:lnTo>
                  <a:pt x="1866650" y="1491450"/>
                </a:lnTo>
                <a:lnTo>
                  <a:pt x="1866650" y="0"/>
                </a:lnTo>
                <a:close/>
              </a:path>
            </a:pathLst>
          </a:custGeom>
          <a:blipFill>
            <a:blip r:embed="rId2"/>
            <a:stretch>
              <a:fillRect/>
            </a:stretch>
          </a:blipFill>
        </p:spPr>
      </p:sp>
      <p:sp>
        <p:nvSpPr>
          <p:cNvPr id="5" name="Freeform 19">
            <a:extLst>
              <a:ext uri="{FF2B5EF4-FFF2-40B4-BE49-F238E27FC236}">
                <a16:creationId xmlns:a16="http://schemas.microsoft.com/office/drawing/2014/main" id="{B10CD68A-914D-98A1-D20C-840E3D9C8B82}"/>
              </a:ext>
            </a:extLst>
          </p:cNvPr>
          <p:cNvSpPr/>
          <p:nvPr/>
        </p:nvSpPr>
        <p:spPr>
          <a:xfrm>
            <a:off x="16276300" y="7976376"/>
            <a:ext cx="1790950" cy="1889946"/>
          </a:xfrm>
          <a:custGeom>
            <a:avLst/>
            <a:gdLst/>
            <a:ahLst/>
            <a:cxnLst/>
            <a:rect l="l" t="t" r="r" b="b"/>
            <a:pathLst>
              <a:path w="1790950" h="1889946">
                <a:moveTo>
                  <a:pt x="0" y="0"/>
                </a:moveTo>
                <a:lnTo>
                  <a:pt x="1790950" y="0"/>
                </a:lnTo>
                <a:lnTo>
                  <a:pt x="1790950" y="1889946"/>
                </a:lnTo>
                <a:lnTo>
                  <a:pt x="0" y="1889946"/>
                </a:lnTo>
                <a:lnTo>
                  <a:pt x="0" y="0"/>
                </a:lnTo>
                <a:close/>
              </a:path>
            </a:pathLst>
          </a:custGeom>
          <a:blipFill>
            <a:blip r:embed="rId3"/>
            <a:stretch>
              <a:fillRect/>
            </a:stretch>
          </a:blipFill>
        </p:spPr>
      </p:sp>
      <p:sp>
        <p:nvSpPr>
          <p:cNvPr id="7" name="TextBox 6">
            <a:extLst>
              <a:ext uri="{FF2B5EF4-FFF2-40B4-BE49-F238E27FC236}">
                <a16:creationId xmlns:a16="http://schemas.microsoft.com/office/drawing/2014/main" id="{72F2AEBC-0AA7-E207-954A-D2603DBFB08D}"/>
              </a:ext>
            </a:extLst>
          </p:cNvPr>
          <p:cNvSpPr txBox="1"/>
          <p:nvPr/>
        </p:nvSpPr>
        <p:spPr>
          <a:xfrm>
            <a:off x="1638300" y="639363"/>
            <a:ext cx="15011399" cy="1824923"/>
          </a:xfrm>
          <a:prstGeom prst="rect">
            <a:avLst/>
          </a:prstGeom>
          <a:noFill/>
        </p:spPr>
        <p:txBody>
          <a:bodyPr wrap="square">
            <a:spAutoFit/>
          </a:bodyPr>
          <a:lstStyle/>
          <a:p>
            <a:pPr algn="ctr">
              <a:lnSpc>
                <a:spcPct val="150000"/>
              </a:lnSpc>
            </a:pPr>
            <a:r>
              <a:rPr lang="en-US" sz="4000" b="1" i="1">
                <a:solidFill>
                  <a:srgbClr val="C00000"/>
                </a:solidFill>
                <a:latin typeface="Arial" panose="020B0604020202020204" pitchFamily="34" charset="0"/>
                <a:cs typeface="Arial" panose="020B0604020202020204" pitchFamily="34" charset="0"/>
              </a:rPr>
              <a:t>Câu 7: </a:t>
            </a:r>
            <a:r>
              <a:rPr lang="vi-VN" sz="4000">
                <a:cs typeface="Arial" panose="020B0604020202020204" pitchFamily="34" charset="0"/>
              </a:rPr>
              <a:t>Để ngăn chặn quá trình lão hóa diễn ra nhanh chóng và giảm nguy cơ mắc một số bệnh lí tim mạch cần bổ sung</a:t>
            </a:r>
            <a:endParaRPr lang="en-US" sz="400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37E63C4F-4B96-6D38-73E2-CE8011456537}"/>
              </a:ext>
            </a:extLst>
          </p:cNvPr>
          <p:cNvSpPr/>
          <p:nvPr/>
        </p:nvSpPr>
        <p:spPr>
          <a:xfrm>
            <a:off x="533400" y="3019702"/>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A. đạm.</a:t>
            </a:r>
            <a:endParaRPr lang="en-US" sz="380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5DAA01F9-C775-9F9C-B141-50A195649DC0}"/>
              </a:ext>
            </a:extLst>
          </p:cNvPr>
          <p:cNvSpPr/>
          <p:nvPr/>
        </p:nvSpPr>
        <p:spPr>
          <a:xfrm>
            <a:off x="9748837" y="3019702"/>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B. nước.</a:t>
            </a:r>
            <a:endParaRPr lang="en-US" sz="380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27926C3B-35CE-18C2-C115-D0DA8FEE18EE}"/>
              </a:ext>
            </a:extLst>
          </p:cNvPr>
          <p:cNvSpPr/>
          <p:nvPr/>
        </p:nvSpPr>
        <p:spPr>
          <a:xfrm>
            <a:off x="528637" y="6617998"/>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C. vitamin C.</a:t>
            </a:r>
            <a:endParaRPr lang="en-US" sz="3800">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A175BEB0-BC96-5FF5-7969-C2192764E44D}"/>
              </a:ext>
            </a:extLst>
          </p:cNvPr>
          <p:cNvSpPr/>
          <p:nvPr/>
        </p:nvSpPr>
        <p:spPr>
          <a:xfrm>
            <a:off x="9744074" y="6617998"/>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D. lipid.</a:t>
            </a:r>
            <a:endParaRPr lang="en-US" sz="3800">
              <a:solidFill>
                <a:schemeClr val="tx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A18DCA0C-E5C7-F2FE-67D4-01D2B6F1E238}"/>
              </a:ext>
            </a:extLst>
          </p:cNvPr>
          <p:cNvSpPr/>
          <p:nvPr/>
        </p:nvSpPr>
        <p:spPr>
          <a:xfrm>
            <a:off x="542927" y="6604757"/>
            <a:ext cx="8001000" cy="3042880"/>
          </a:xfrm>
          <a:prstGeom prst="roundRect">
            <a:avLst>
              <a:gd name="adj" fmla="val 10126"/>
            </a:avLst>
          </a:prstGeom>
          <a:solidFill>
            <a:schemeClr val="accent6">
              <a:lumMod val="40000"/>
              <a:lumOff val="6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C. vitamin C.</a:t>
            </a:r>
            <a:endParaRPr lang="en-US" sz="3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2040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C5902005-0A74-AA60-60FF-BF627B78A454}"/>
              </a:ext>
            </a:extLst>
          </p:cNvPr>
          <p:cNvSpPr/>
          <p:nvPr/>
        </p:nvSpPr>
        <p:spPr>
          <a:xfrm rot="-9279365" flipH="1">
            <a:off x="-608821" y="-15163"/>
            <a:ext cx="1866650" cy="1491450"/>
          </a:xfrm>
          <a:custGeom>
            <a:avLst/>
            <a:gdLst/>
            <a:ahLst/>
            <a:cxnLst/>
            <a:rect l="l" t="t" r="r" b="b"/>
            <a:pathLst>
              <a:path w="1866650" h="1491450">
                <a:moveTo>
                  <a:pt x="1866650" y="0"/>
                </a:moveTo>
                <a:lnTo>
                  <a:pt x="0" y="0"/>
                </a:lnTo>
                <a:lnTo>
                  <a:pt x="0" y="1491450"/>
                </a:lnTo>
                <a:lnTo>
                  <a:pt x="1866650" y="1491450"/>
                </a:lnTo>
                <a:lnTo>
                  <a:pt x="1866650" y="0"/>
                </a:lnTo>
                <a:close/>
              </a:path>
            </a:pathLst>
          </a:custGeom>
          <a:blipFill>
            <a:blip r:embed="rId2"/>
            <a:stretch>
              <a:fillRect/>
            </a:stretch>
          </a:blipFill>
        </p:spPr>
      </p:sp>
      <p:sp>
        <p:nvSpPr>
          <p:cNvPr id="5" name="Freeform 19">
            <a:extLst>
              <a:ext uri="{FF2B5EF4-FFF2-40B4-BE49-F238E27FC236}">
                <a16:creationId xmlns:a16="http://schemas.microsoft.com/office/drawing/2014/main" id="{B10CD68A-914D-98A1-D20C-840E3D9C8B82}"/>
              </a:ext>
            </a:extLst>
          </p:cNvPr>
          <p:cNvSpPr/>
          <p:nvPr/>
        </p:nvSpPr>
        <p:spPr>
          <a:xfrm>
            <a:off x="16276300" y="7976376"/>
            <a:ext cx="1790950" cy="1889946"/>
          </a:xfrm>
          <a:custGeom>
            <a:avLst/>
            <a:gdLst/>
            <a:ahLst/>
            <a:cxnLst/>
            <a:rect l="l" t="t" r="r" b="b"/>
            <a:pathLst>
              <a:path w="1790950" h="1889946">
                <a:moveTo>
                  <a:pt x="0" y="0"/>
                </a:moveTo>
                <a:lnTo>
                  <a:pt x="1790950" y="0"/>
                </a:lnTo>
                <a:lnTo>
                  <a:pt x="1790950" y="1889946"/>
                </a:lnTo>
                <a:lnTo>
                  <a:pt x="0" y="1889946"/>
                </a:lnTo>
                <a:lnTo>
                  <a:pt x="0" y="0"/>
                </a:lnTo>
                <a:close/>
              </a:path>
            </a:pathLst>
          </a:custGeom>
          <a:blipFill>
            <a:blip r:embed="rId3"/>
            <a:stretch>
              <a:fillRect/>
            </a:stretch>
          </a:blipFill>
        </p:spPr>
      </p:sp>
      <p:sp>
        <p:nvSpPr>
          <p:cNvPr id="7" name="TextBox 6">
            <a:extLst>
              <a:ext uri="{FF2B5EF4-FFF2-40B4-BE49-F238E27FC236}">
                <a16:creationId xmlns:a16="http://schemas.microsoft.com/office/drawing/2014/main" id="{72F2AEBC-0AA7-E207-954A-D2603DBFB08D}"/>
              </a:ext>
            </a:extLst>
          </p:cNvPr>
          <p:cNvSpPr txBox="1"/>
          <p:nvPr/>
        </p:nvSpPr>
        <p:spPr>
          <a:xfrm>
            <a:off x="1638300" y="1045186"/>
            <a:ext cx="15011399" cy="901593"/>
          </a:xfrm>
          <a:prstGeom prst="rect">
            <a:avLst/>
          </a:prstGeom>
          <a:noFill/>
        </p:spPr>
        <p:txBody>
          <a:bodyPr wrap="square">
            <a:spAutoFit/>
          </a:bodyPr>
          <a:lstStyle/>
          <a:p>
            <a:pPr algn="ctr">
              <a:lnSpc>
                <a:spcPct val="150000"/>
              </a:lnSpc>
            </a:pPr>
            <a:r>
              <a:rPr lang="en-US" sz="4000" b="1" i="1">
                <a:solidFill>
                  <a:srgbClr val="C00000"/>
                </a:solidFill>
                <a:latin typeface="Arial" panose="020B0604020202020204" pitchFamily="34" charset="0"/>
                <a:cs typeface="Arial" panose="020B0604020202020204" pitchFamily="34" charset="0"/>
              </a:rPr>
              <a:t>Câu 8: </a:t>
            </a:r>
            <a:r>
              <a:rPr lang="vi-VN" sz="4000">
                <a:cs typeface="Arial" panose="020B0604020202020204" pitchFamily="34" charset="0"/>
              </a:rPr>
              <a:t>Bổ sung thừa Vitamin A dẫn tới hệ lụy nào?</a:t>
            </a:r>
            <a:endParaRPr lang="en-US" sz="400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37E63C4F-4B96-6D38-73E2-CE8011456537}"/>
              </a:ext>
            </a:extLst>
          </p:cNvPr>
          <p:cNvSpPr/>
          <p:nvPr/>
        </p:nvSpPr>
        <p:spPr>
          <a:xfrm>
            <a:off x="533400" y="3019702"/>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A. Đau đầu, viêm gan B, loãng xương, đau xương khớp, gây tổn thương gan.</a:t>
            </a:r>
            <a:endParaRPr lang="en-US" sz="380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5DAA01F9-C775-9F9C-B141-50A195649DC0}"/>
              </a:ext>
            </a:extLst>
          </p:cNvPr>
          <p:cNvSpPr/>
          <p:nvPr/>
        </p:nvSpPr>
        <p:spPr>
          <a:xfrm>
            <a:off x="9748837" y="3019702"/>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B. Đau đầu, buồn nôn, chán ăn, khô da, thông minh hơn, gây tổn thương tim mạch.</a:t>
            </a:r>
            <a:endParaRPr lang="en-US" sz="380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27926C3B-35CE-18C2-C115-D0DA8FEE18EE}"/>
              </a:ext>
            </a:extLst>
          </p:cNvPr>
          <p:cNvSpPr/>
          <p:nvPr/>
        </p:nvSpPr>
        <p:spPr>
          <a:xfrm>
            <a:off x="528637" y="6617998"/>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C. Đau đầu, vàng da, chán ăn, tăng sức đề kháng, gây tổn thương gan.</a:t>
            </a:r>
            <a:endParaRPr lang="en-US" sz="3800">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A175BEB0-BC96-5FF5-7969-C2192764E44D}"/>
              </a:ext>
            </a:extLst>
          </p:cNvPr>
          <p:cNvSpPr/>
          <p:nvPr/>
        </p:nvSpPr>
        <p:spPr>
          <a:xfrm>
            <a:off x="9744074" y="6617998"/>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D. Đau đầu, buồn nôn, chán ăn, khô da, niêm mạc, đau xương khớp, gây tổn thương gan.</a:t>
            </a:r>
            <a:endParaRPr lang="en-US" sz="3800">
              <a:solidFill>
                <a:schemeClr val="tx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A18DCA0C-E5C7-F2FE-67D4-01D2B6F1E238}"/>
              </a:ext>
            </a:extLst>
          </p:cNvPr>
          <p:cNvSpPr/>
          <p:nvPr/>
        </p:nvSpPr>
        <p:spPr>
          <a:xfrm>
            <a:off x="9758363" y="6617998"/>
            <a:ext cx="8001000" cy="3042880"/>
          </a:xfrm>
          <a:prstGeom prst="roundRect">
            <a:avLst>
              <a:gd name="adj" fmla="val 10126"/>
            </a:avLst>
          </a:prstGeom>
          <a:solidFill>
            <a:schemeClr val="accent6">
              <a:lumMod val="40000"/>
              <a:lumOff val="6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cs typeface="Arial" panose="020B0604020202020204" pitchFamily="34" charset="0"/>
              </a:rPr>
              <a:t>D. Đau đầu, buồn nôn, chán ăn, khô da, niêm mạc, đau xương khớp, gây tổn thương gan.</a:t>
            </a:r>
            <a:endParaRPr lang="en-US" sz="3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166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C5902005-0A74-AA60-60FF-BF627B78A454}"/>
              </a:ext>
            </a:extLst>
          </p:cNvPr>
          <p:cNvSpPr/>
          <p:nvPr/>
        </p:nvSpPr>
        <p:spPr>
          <a:xfrm rot="-9279365" flipH="1">
            <a:off x="-608821" y="-15163"/>
            <a:ext cx="1866650" cy="1491450"/>
          </a:xfrm>
          <a:custGeom>
            <a:avLst/>
            <a:gdLst/>
            <a:ahLst/>
            <a:cxnLst/>
            <a:rect l="l" t="t" r="r" b="b"/>
            <a:pathLst>
              <a:path w="1866650" h="1491450">
                <a:moveTo>
                  <a:pt x="1866650" y="0"/>
                </a:moveTo>
                <a:lnTo>
                  <a:pt x="0" y="0"/>
                </a:lnTo>
                <a:lnTo>
                  <a:pt x="0" y="1491450"/>
                </a:lnTo>
                <a:lnTo>
                  <a:pt x="1866650" y="1491450"/>
                </a:lnTo>
                <a:lnTo>
                  <a:pt x="1866650" y="0"/>
                </a:lnTo>
                <a:close/>
              </a:path>
            </a:pathLst>
          </a:custGeom>
          <a:blipFill>
            <a:blip r:embed="rId2"/>
            <a:stretch>
              <a:fillRect/>
            </a:stretch>
          </a:blipFill>
        </p:spPr>
      </p:sp>
      <p:sp>
        <p:nvSpPr>
          <p:cNvPr id="5" name="Freeform 19">
            <a:extLst>
              <a:ext uri="{FF2B5EF4-FFF2-40B4-BE49-F238E27FC236}">
                <a16:creationId xmlns:a16="http://schemas.microsoft.com/office/drawing/2014/main" id="{B10CD68A-914D-98A1-D20C-840E3D9C8B82}"/>
              </a:ext>
            </a:extLst>
          </p:cNvPr>
          <p:cNvSpPr/>
          <p:nvPr/>
        </p:nvSpPr>
        <p:spPr>
          <a:xfrm>
            <a:off x="16276300" y="7976376"/>
            <a:ext cx="1790950" cy="1889946"/>
          </a:xfrm>
          <a:custGeom>
            <a:avLst/>
            <a:gdLst/>
            <a:ahLst/>
            <a:cxnLst/>
            <a:rect l="l" t="t" r="r" b="b"/>
            <a:pathLst>
              <a:path w="1790950" h="1889946">
                <a:moveTo>
                  <a:pt x="0" y="0"/>
                </a:moveTo>
                <a:lnTo>
                  <a:pt x="1790950" y="0"/>
                </a:lnTo>
                <a:lnTo>
                  <a:pt x="1790950" y="1889946"/>
                </a:lnTo>
                <a:lnTo>
                  <a:pt x="0" y="1889946"/>
                </a:lnTo>
                <a:lnTo>
                  <a:pt x="0" y="0"/>
                </a:lnTo>
                <a:close/>
              </a:path>
            </a:pathLst>
          </a:custGeom>
          <a:blipFill>
            <a:blip r:embed="rId3"/>
            <a:stretch>
              <a:fillRect/>
            </a:stretch>
          </a:blipFill>
        </p:spPr>
      </p:sp>
      <p:grpSp>
        <p:nvGrpSpPr>
          <p:cNvPr id="17" name="Group 16">
            <a:extLst>
              <a:ext uri="{FF2B5EF4-FFF2-40B4-BE49-F238E27FC236}">
                <a16:creationId xmlns:a16="http://schemas.microsoft.com/office/drawing/2014/main" id="{1690A08A-9D95-6C0D-2895-758F2E3C4FDC}"/>
              </a:ext>
            </a:extLst>
          </p:cNvPr>
          <p:cNvGrpSpPr/>
          <p:nvPr/>
        </p:nvGrpSpPr>
        <p:grpSpPr>
          <a:xfrm>
            <a:off x="1295400" y="730562"/>
            <a:ext cx="16939022" cy="1066800"/>
            <a:chOff x="1295400" y="730562"/>
            <a:chExt cx="16939022" cy="1066800"/>
          </a:xfrm>
        </p:grpSpPr>
        <p:grpSp>
          <p:nvGrpSpPr>
            <p:cNvPr id="2" name="Group 1">
              <a:extLst>
                <a:ext uri="{FF2B5EF4-FFF2-40B4-BE49-F238E27FC236}">
                  <a16:creationId xmlns:a16="http://schemas.microsoft.com/office/drawing/2014/main" id="{6028FC4E-116F-968F-7FDE-BB0F1F013550}"/>
                </a:ext>
              </a:extLst>
            </p:cNvPr>
            <p:cNvGrpSpPr/>
            <p:nvPr/>
          </p:nvGrpSpPr>
          <p:grpSpPr>
            <a:xfrm>
              <a:off x="1295400" y="730562"/>
              <a:ext cx="1066800" cy="1066800"/>
              <a:chOff x="1028700" y="4610433"/>
              <a:chExt cx="824190" cy="824190"/>
            </a:xfrm>
          </p:grpSpPr>
          <p:grpSp>
            <p:nvGrpSpPr>
              <p:cNvPr id="3" name="Group 14">
                <a:extLst>
                  <a:ext uri="{FF2B5EF4-FFF2-40B4-BE49-F238E27FC236}">
                    <a16:creationId xmlns:a16="http://schemas.microsoft.com/office/drawing/2014/main" id="{2CD2B26D-C165-37B6-C9D9-DEC6813F5538}"/>
                  </a:ext>
                </a:extLst>
              </p:cNvPr>
              <p:cNvGrpSpPr/>
              <p:nvPr/>
            </p:nvGrpSpPr>
            <p:grpSpPr>
              <a:xfrm>
                <a:off x="1028700" y="4610433"/>
                <a:ext cx="824190" cy="824190"/>
                <a:chOff x="0" y="0"/>
                <a:chExt cx="812800" cy="812800"/>
              </a:xfrm>
            </p:grpSpPr>
            <p:sp>
              <p:nvSpPr>
                <p:cNvPr id="13" name="Freeform 15">
                  <a:extLst>
                    <a:ext uri="{FF2B5EF4-FFF2-40B4-BE49-F238E27FC236}">
                      <a16:creationId xmlns:a16="http://schemas.microsoft.com/office/drawing/2014/main" id="{67AEF9F6-D6EA-3139-46E3-B2E3E45D4B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14" name="TextBox 16">
                  <a:extLst>
                    <a:ext uri="{FF2B5EF4-FFF2-40B4-BE49-F238E27FC236}">
                      <a16:creationId xmlns:a16="http://schemas.microsoft.com/office/drawing/2014/main" id="{7E5C621A-DC64-6164-4C4A-BB799B316048}"/>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26">
                <a:extLst>
                  <a:ext uri="{FF2B5EF4-FFF2-40B4-BE49-F238E27FC236}">
                    <a16:creationId xmlns:a16="http://schemas.microsoft.com/office/drawing/2014/main" id="{66E6CEA3-8BA1-79EC-C80F-282579AC7356}"/>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16" name="TextBox 15">
              <a:extLst>
                <a:ext uri="{FF2B5EF4-FFF2-40B4-BE49-F238E27FC236}">
                  <a16:creationId xmlns:a16="http://schemas.microsoft.com/office/drawing/2014/main" id="{FD27CF91-0EFC-963A-ACCC-D5079840266C}"/>
                </a:ext>
              </a:extLst>
            </p:cNvPr>
            <p:cNvSpPr txBox="1"/>
            <p:nvPr/>
          </p:nvSpPr>
          <p:spPr>
            <a:xfrm>
              <a:off x="2590800" y="781073"/>
              <a:ext cx="15643622" cy="916276"/>
            </a:xfrm>
            <a:prstGeom prst="rect">
              <a:avLst/>
            </a:prstGeom>
            <a:noFill/>
          </p:spPr>
          <p:txBody>
            <a:bodyPr wrap="square">
              <a:spAutoFit/>
            </a:bodyPr>
            <a:lstStyle/>
            <a:p>
              <a:pPr algn="just">
                <a:lnSpc>
                  <a:spcPct val="150000"/>
                </a:lnSpc>
              </a:pPr>
              <a:r>
                <a:rPr lang="vi-VN" sz="4000" i="1">
                  <a:solidFill>
                    <a:srgbClr val="C00000"/>
                  </a:solidFill>
                </a:rPr>
                <a:t>1) Hãy nối hình ảnh với tên phương pháp bảo quản tương ứng.</a:t>
              </a:r>
              <a:endParaRPr lang="en-US" sz="4000" i="1">
                <a:solidFill>
                  <a:srgbClr val="C00000"/>
                </a:solidFill>
              </a:endParaRPr>
            </a:p>
          </p:txBody>
        </p:sp>
      </p:grpSp>
      <p:pic>
        <p:nvPicPr>
          <p:cNvPr id="4098" name="Picture 2">
            <a:extLst>
              <a:ext uri="{FF2B5EF4-FFF2-40B4-BE49-F238E27FC236}">
                <a16:creationId xmlns:a16="http://schemas.microsoft.com/office/drawing/2014/main" id="{DC17E301-44DC-72C4-546E-DED7D20067B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04427" y="2628900"/>
            <a:ext cx="4172745" cy="3224186"/>
          </a:xfrm>
          <a:prstGeom prst="roundRect">
            <a:avLst/>
          </a:prstGeom>
          <a:noFill/>
          <a:extLst>
            <a:ext uri="{909E8E84-426E-40DD-AFC4-6F175D3DCCD1}">
              <a14:hiddenFill xmlns:a14="http://schemas.microsoft.com/office/drawing/2010/main">
                <a:solidFill>
                  <a:srgbClr val="FFFFFF"/>
                </a:solidFill>
              </a14:hiddenFill>
            </a:ext>
          </a:extLst>
        </p:spPr>
      </p:pic>
      <p:pic>
        <p:nvPicPr>
          <p:cNvPr id="4100" name="Picture 4" descr="Mực 1 nắng giá bao nhiêu? Mực 1 Nắng Thơm Ngon - Hải Sản 24h">
            <a:extLst>
              <a:ext uri="{FF2B5EF4-FFF2-40B4-BE49-F238E27FC236}">
                <a16:creationId xmlns:a16="http://schemas.microsoft.com/office/drawing/2014/main" id="{FEA2F2FE-C62A-6B81-8E11-5E6708F096F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917183" y="2650600"/>
            <a:ext cx="3993947" cy="3169799"/>
          </a:xfrm>
          <a:prstGeom prst="roundRect">
            <a:avLst/>
          </a:prstGeom>
          <a:noFill/>
          <a:extLst>
            <a:ext uri="{909E8E84-426E-40DD-AFC4-6F175D3DCCD1}">
              <a14:hiddenFill xmlns:a14="http://schemas.microsoft.com/office/drawing/2010/main">
                <a:solidFill>
                  <a:srgbClr val="FFFFFF"/>
                </a:solidFill>
              </a14:hiddenFill>
            </a:ext>
          </a:extLst>
        </p:spPr>
      </p:pic>
      <p:pic>
        <p:nvPicPr>
          <p:cNvPr id="4102" name="Picture 6" descr="deshydrateur-alimentaire">
            <a:extLst>
              <a:ext uri="{FF2B5EF4-FFF2-40B4-BE49-F238E27FC236}">
                <a16:creationId xmlns:a16="http://schemas.microsoft.com/office/drawing/2014/main" id="{A0F0675C-E83D-1C2B-139A-45E4C0A08D3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9284288" y="2600906"/>
            <a:ext cx="4172745" cy="3252180"/>
          </a:xfrm>
          <a:prstGeom prst="roundRect">
            <a:avLst/>
          </a:prstGeom>
          <a:noFill/>
          <a:extLst>
            <a:ext uri="{909E8E84-426E-40DD-AFC4-6F175D3DCCD1}">
              <a14:hiddenFill xmlns:a14="http://schemas.microsoft.com/office/drawing/2010/main">
                <a:solidFill>
                  <a:srgbClr val="FFFFFF"/>
                </a:solidFill>
              </a14:hiddenFill>
            </a:ext>
          </a:extLst>
        </p:spPr>
      </p:pic>
      <p:pic>
        <p:nvPicPr>
          <p:cNvPr id="4104" name="Picture 8" descr="Jars with variety of marinated vegetables and fruits. Preserved food">
            <a:extLst>
              <a:ext uri="{FF2B5EF4-FFF2-40B4-BE49-F238E27FC236}">
                <a16:creationId xmlns:a16="http://schemas.microsoft.com/office/drawing/2014/main" id="{89B7B21A-6BF1-360A-CF09-495EF33D32C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13689901" y="2624137"/>
            <a:ext cx="4095364" cy="3241713"/>
          </a:xfrm>
          <a:prstGeom prst="round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16F00176-227B-C905-F2DB-23269D75E6D0}"/>
              </a:ext>
            </a:extLst>
          </p:cNvPr>
          <p:cNvSpPr/>
          <p:nvPr/>
        </p:nvSpPr>
        <p:spPr>
          <a:xfrm>
            <a:off x="595311" y="7554638"/>
            <a:ext cx="3974685" cy="1627462"/>
          </a:xfrm>
          <a:prstGeom prst="roundRect">
            <a:avLst>
              <a:gd name="adj" fmla="val 8766"/>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Bảo quản bằng nhiệt độ thấp </a:t>
            </a:r>
          </a:p>
        </p:txBody>
      </p:sp>
      <p:sp>
        <p:nvSpPr>
          <p:cNvPr id="23" name="Rectangle: Rounded Corners 22">
            <a:extLst>
              <a:ext uri="{FF2B5EF4-FFF2-40B4-BE49-F238E27FC236}">
                <a16:creationId xmlns:a16="http://schemas.microsoft.com/office/drawing/2014/main" id="{DA76B39D-ED92-1AED-E2FA-347A881812AB}"/>
              </a:ext>
            </a:extLst>
          </p:cNvPr>
          <p:cNvSpPr/>
          <p:nvPr/>
        </p:nvSpPr>
        <p:spPr>
          <a:xfrm>
            <a:off x="4917183" y="7554638"/>
            <a:ext cx="3974685" cy="1627462"/>
          </a:xfrm>
          <a:prstGeom prst="roundRect">
            <a:avLst>
              <a:gd name="adj" fmla="val 8766"/>
            </a:avLst>
          </a:prstGeom>
          <a:solidFill>
            <a:srgbClr val="FCE0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latin typeface="Arial" panose="020B0604020202020204" pitchFamily="34" charset="0"/>
                <a:cs typeface="Arial" panose="020B0604020202020204" pitchFamily="34" charset="0"/>
              </a:rPr>
              <a:t>Ư</a:t>
            </a:r>
            <a:r>
              <a:rPr lang="en-US" sz="3600">
                <a:solidFill>
                  <a:schemeClr val="tx1"/>
                </a:solidFill>
                <a:latin typeface="Arial" panose="020B0604020202020204" pitchFamily="34" charset="0"/>
                <a:cs typeface="Arial" panose="020B0604020202020204" pitchFamily="34" charset="0"/>
              </a:rPr>
              <a:t>ớp </a:t>
            </a:r>
          </a:p>
        </p:txBody>
      </p:sp>
      <p:sp>
        <p:nvSpPr>
          <p:cNvPr id="24" name="Rectangle: Rounded Corners 23">
            <a:extLst>
              <a:ext uri="{FF2B5EF4-FFF2-40B4-BE49-F238E27FC236}">
                <a16:creationId xmlns:a16="http://schemas.microsoft.com/office/drawing/2014/main" id="{597BA7ED-147D-53E2-7935-D8A54150EF02}"/>
              </a:ext>
            </a:extLst>
          </p:cNvPr>
          <p:cNvSpPr/>
          <p:nvPr/>
        </p:nvSpPr>
        <p:spPr>
          <a:xfrm>
            <a:off x="13750240" y="7554638"/>
            <a:ext cx="3974685" cy="1627462"/>
          </a:xfrm>
          <a:prstGeom prst="roundRect">
            <a:avLst>
              <a:gd name="adj" fmla="val 8766"/>
            </a:avLst>
          </a:prstGeom>
          <a:solidFill>
            <a:srgbClr val="FFD7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Làm khô tự nhiên</a:t>
            </a:r>
          </a:p>
        </p:txBody>
      </p:sp>
      <p:sp>
        <p:nvSpPr>
          <p:cNvPr id="25" name="Rectangle: Rounded Corners 24">
            <a:extLst>
              <a:ext uri="{FF2B5EF4-FFF2-40B4-BE49-F238E27FC236}">
                <a16:creationId xmlns:a16="http://schemas.microsoft.com/office/drawing/2014/main" id="{8F4742FF-2E3D-88F9-2622-AAAB6B01DDFF}"/>
              </a:ext>
            </a:extLst>
          </p:cNvPr>
          <p:cNvSpPr/>
          <p:nvPr/>
        </p:nvSpPr>
        <p:spPr>
          <a:xfrm>
            <a:off x="9401175" y="7554638"/>
            <a:ext cx="3974685" cy="1627462"/>
          </a:xfrm>
          <a:prstGeom prst="roundRect">
            <a:avLst>
              <a:gd name="adj" fmla="val 8766"/>
            </a:avLst>
          </a:prstGeom>
          <a:solidFill>
            <a:srgbClr val="F8E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Làm khô nhân tạo</a:t>
            </a:r>
          </a:p>
        </p:txBody>
      </p:sp>
      <p:cxnSp>
        <p:nvCxnSpPr>
          <p:cNvPr id="27" name="Straight Connector 26">
            <a:extLst>
              <a:ext uri="{FF2B5EF4-FFF2-40B4-BE49-F238E27FC236}">
                <a16:creationId xmlns:a16="http://schemas.microsoft.com/office/drawing/2014/main" id="{FD65D692-7ECD-D65F-3947-A8D0F1C25BE7}"/>
              </a:ext>
            </a:extLst>
          </p:cNvPr>
          <p:cNvCxnSpPr>
            <a:stCxn id="4098" idx="2"/>
            <a:endCxn id="21" idx="0"/>
          </p:cNvCxnSpPr>
          <p:nvPr/>
        </p:nvCxnSpPr>
        <p:spPr>
          <a:xfrm flipH="1">
            <a:off x="2582654" y="5853086"/>
            <a:ext cx="8146" cy="170155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25D0848-10D5-FF8A-D2F6-DD33163258F8}"/>
              </a:ext>
            </a:extLst>
          </p:cNvPr>
          <p:cNvCxnSpPr>
            <a:cxnSpLocks/>
            <a:stCxn id="4100" idx="2"/>
            <a:endCxn id="24" idx="0"/>
          </p:cNvCxnSpPr>
          <p:nvPr/>
        </p:nvCxnSpPr>
        <p:spPr>
          <a:xfrm>
            <a:off x="6914157" y="5820399"/>
            <a:ext cx="8823426" cy="17342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58DD6C8-F101-7501-672E-44662D859690}"/>
              </a:ext>
            </a:extLst>
          </p:cNvPr>
          <p:cNvCxnSpPr>
            <a:cxnSpLocks/>
            <a:stCxn id="4102" idx="2"/>
            <a:endCxn id="25" idx="0"/>
          </p:cNvCxnSpPr>
          <p:nvPr/>
        </p:nvCxnSpPr>
        <p:spPr>
          <a:xfrm>
            <a:off x="11370661" y="5853086"/>
            <a:ext cx="17857" cy="170155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CFB08FE-07C3-0782-2BB4-81459F7F2F3A}"/>
              </a:ext>
            </a:extLst>
          </p:cNvPr>
          <p:cNvCxnSpPr>
            <a:cxnSpLocks/>
            <a:endCxn id="23" idx="0"/>
          </p:cNvCxnSpPr>
          <p:nvPr/>
        </p:nvCxnSpPr>
        <p:spPr>
          <a:xfrm flipH="1">
            <a:off x="6904526" y="5820399"/>
            <a:ext cx="8950127" cy="17342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323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ipe(down)">
                                      <p:cBhvr>
                                        <p:cTn id="11" dur="500"/>
                                        <p:tgtEl>
                                          <p:spTgt spid="4098"/>
                                        </p:tgtEl>
                                      </p:cBhvr>
                                    </p:animEffect>
                                  </p:childTnLst>
                                </p:cTn>
                              </p:par>
                              <p:par>
                                <p:cTn id="12" presetID="22" presetClass="entr" presetSubtype="4" fill="hold" nodeType="with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wipe(down)">
                                      <p:cBhvr>
                                        <p:cTn id="14" dur="500"/>
                                        <p:tgtEl>
                                          <p:spTgt spid="4100"/>
                                        </p:tgtEl>
                                      </p:cBhvr>
                                    </p:animEffect>
                                  </p:childTnLst>
                                </p:cTn>
                              </p:par>
                              <p:par>
                                <p:cTn id="15" presetID="22" presetClass="entr" presetSubtype="4" fill="hold" nodeType="with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wipe(down)">
                                      <p:cBhvr>
                                        <p:cTn id="17" dur="500"/>
                                        <p:tgtEl>
                                          <p:spTgt spid="4102"/>
                                        </p:tgtEl>
                                      </p:cBhvr>
                                    </p:animEffect>
                                  </p:childTnLst>
                                </p:cTn>
                              </p:par>
                              <p:par>
                                <p:cTn id="18" presetID="22" presetClass="entr" presetSubtype="4" fill="hold" nodeType="withEffect">
                                  <p:stCondLst>
                                    <p:cond delay="0"/>
                                  </p:stCondLst>
                                  <p:childTnLst>
                                    <p:set>
                                      <p:cBhvr>
                                        <p:cTn id="19" dur="1" fill="hold">
                                          <p:stCondLst>
                                            <p:cond delay="0"/>
                                          </p:stCondLst>
                                        </p:cTn>
                                        <p:tgtEl>
                                          <p:spTgt spid="4104"/>
                                        </p:tgtEl>
                                        <p:attrNameLst>
                                          <p:attrName>style.visibility</p:attrName>
                                        </p:attrNameLst>
                                      </p:cBhvr>
                                      <p:to>
                                        <p:strVal val="visible"/>
                                      </p:to>
                                    </p:set>
                                    <p:animEffect transition="in" filter="wipe(down)">
                                      <p:cBhvr>
                                        <p:cTn id="20" dur="500"/>
                                        <p:tgtEl>
                                          <p:spTgt spid="410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up)">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up)">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up)">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690A08A-9D95-6C0D-2895-758F2E3C4FDC}"/>
              </a:ext>
            </a:extLst>
          </p:cNvPr>
          <p:cNvGrpSpPr/>
          <p:nvPr/>
        </p:nvGrpSpPr>
        <p:grpSpPr>
          <a:xfrm>
            <a:off x="381000" y="571500"/>
            <a:ext cx="7848600" cy="2762936"/>
            <a:chOff x="1295400" y="150062"/>
            <a:chExt cx="7848600" cy="2762936"/>
          </a:xfrm>
        </p:grpSpPr>
        <p:grpSp>
          <p:nvGrpSpPr>
            <p:cNvPr id="2" name="Group 1">
              <a:extLst>
                <a:ext uri="{FF2B5EF4-FFF2-40B4-BE49-F238E27FC236}">
                  <a16:creationId xmlns:a16="http://schemas.microsoft.com/office/drawing/2014/main" id="{6028FC4E-116F-968F-7FDE-BB0F1F013550}"/>
                </a:ext>
              </a:extLst>
            </p:cNvPr>
            <p:cNvGrpSpPr/>
            <p:nvPr/>
          </p:nvGrpSpPr>
          <p:grpSpPr>
            <a:xfrm>
              <a:off x="1295400" y="730562"/>
              <a:ext cx="1066800" cy="1066800"/>
              <a:chOff x="1028700" y="4610433"/>
              <a:chExt cx="824190" cy="824190"/>
            </a:xfrm>
          </p:grpSpPr>
          <p:grpSp>
            <p:nvGrpSpPr>
              <p:cNvPr id="3" name="Group 14">
                <a:extLst>
                  <a:ext uri="{FF2B5EF4-FFF2-40B4-BE49-F238E27FC236}">
                    <a16:creationId xmlns:a16="http://schemas.microsoft.com/office/drawing/2014/main" id="{2CD2B26D-C165-37B6-C9D9-DEC6813F5538}"/>
                  </a:ext>
                </a:extLst>
              </p:cNvPr>
              <p:cNvGrpSpPr/>
              <p:nvPr/>
            </p:nvGrpSpPr>
            <p:grpSpPr>
              <a:xfrm>
                <a:off x="1028700" y="4610433"/>
                <a:ext cx="824190" cy="824190"/>
                <a:chOff x="0" y="0"/>
                <a:chExt cx="812800" cy="812800"/>
              </a:xfrm>
            </p:grpSpPr>
            <p:sp>
              <p:nvSpPr>
                <p:cNvPr id="13" name="Freeform 15">
                  <a:extLst>
                    <a:ext uri="{FF2B5EF4-FFF2-40B4-BE49-F238E27FC236}">
                      <a16:creationId xmlns:a16="http://schemas.microsoft.com/office/drawing/2014/main" id="{67AEF9F6-D6EA-3139-46E3-B2E3E45D4B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14" name="TextBox 16">
                  <a:extLst>
                    <a:ext uri="{FF2B5EF4-FFF2-40B4-BE49-F238E27FC236}">
                      <a16:creationId xmlns:a16="http://schemas.microsoft.com/office/drawing/2014/main" id="{7E5C621A-DC64-6164-4C4A-BB799B316048}"/>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26">
                <a:extLst>
                  <a:ext uri="{FF2B5EF4-FFF2-40B4-BE49-F238E27FC236}">
                    <a16:creationId xmlns:a16="http://schemas.microsoft.com/office/drawing/2014/main" id="{66E6CEA3-8BA1-79EC-C80F-282579AC7356}"/>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6" name="TextBox 15">
              <a:extLst>
                <a:ext uri="{FF2B5EF4-FFF2-40B4-BE49-F238E27FC236}">
                  <a16:creationId xmlns:a16="http://schemas.microsoft.com/office/drawing/2014/main" id="{FD27CF91-0EFC-963A-ACCC-D5079840266C}"/>
                </a:ext>
              </a:extLst>
            </p:cNvPr>
            <p:cNvSpPr txBox="1"/>
            <p:nvPr/>
          </p:nvSpPr>
          <p:spPr>
            <a:xfrm>
              <a:off x="2705100" y="150062"/>
              <a:ext cx="6438900" cy="2762936"/>
            </a:xfrm>
            <a:prstGeom prst="rect">
              <a:avLst/>
            </a:prstGeom>
            <a:noFill/>
          </p:spPr>
          <p:txBody>
            <a:bodyPr wrap="square">
              <a:spAutoFit/>
            </a:bodyPr>
            <a:lstStyle/>
            <a:p>
              <a:pPr algn="just">
                <a:lnSpc>
                  <a:spcPct val="150000"/>
                </a:lnSpc>
              </a:pPr>
              <a:r>
                <a:rPr lang="vi-VN" sz="4000" i="1">
                  <a:solidFill>
                    <a:srgbClr val="C00000"/>
                  </a:solidFill>
                </a:rPr>
                <a:t>2) Hãy kể tên các chất dinh dưỡng có trong những loại thực phẩm dưới đây:</a:t>
              </a:r>
              <a:endParaRPr lang="en-US" sz="4000" i="1">
                <a:solidFill>
                  <a:srgbClr val="C00000"/>
                </a:solidFill>
              </a:endParaRPr>
            </a:p>
          </p:txBody>
        </p:sp>
      </p:grpSp>
      <p:pic>
        <p:nvPicPr>
          <p:cNvPr id="9" name="Picture 8">
            <a:extLst>
              <a:ext uri="{FF2B5EF4-FFF2-40B4-BE49-F238E27FC236}">
                <a16:creationId xmlns:a16="http://schemas.microsoft.com/office/drawing/2014/main" id="{6B3D70DD-332D-395E-E2C6-C242A2CDFC78}"/>
              </a:ext>
            </a:extLst>
          </p:cNvPr>
          <p:cNvPicPr>
            <a:picLocks noChangeAspect="1"/>
          </p:cNvPicPr>
          <p:nvPr/>
        </p:nvPicPr>
        <p:blipFill>
          <a:blip r:embed="rId4"/>
          <a:stretch>
            <a:fillRect/>
          </a:stretch>
        </p:blipFill>
        <p:spPr>
          <a:xfrm>
            <a:off x="8610600" y="840451"/>
            <a:ext cx="9448800" cy="8606098"/>
          </a:xfrm>
          <a:prstGeom prst="rect">
            <a:avLst/>
          </a:prstGeom>
        </p:spPr>
      </p:pic>
      <p:sp>
        <p:nvSpPr>
          <p:cNvPr id="10" name="Freeform 9">
            <a:extLst>
              <a:ext uri="{FF2B5EF4-FFF2-40B4-BE49-F238E27FC236}">
                <a16:creationId xmlns:a16="http://schemas.microsoft.com/office/drawing/2014/main" id="{05F9ACBC-19DC-9EBB-AB57-AC46F6652DF2}"/>
              </a:ext>
            </a:extLst>
          </p:cNvPr>
          <p:cNvSpPr/>
          <p:nvPr/>
        </p:nvSpPr>
        <p:spPr>
          <a:xfrm>
            <a:off x="914399" y="3829198"/>
            <a:ext cx="7048500" cy="6246733"/>
          </a:xfrm>
          <a:custGeom>
            <a:avLst/>
            <a:gdLst/>
            <a:ahLst/>
            <a:cxnLst/>
            <a:rect l="l" t="t" r="r" b="b"/>
            <a:pathLst>
              <a:path w="9285867" h="8229600">
                <a:moveTo>
                  <a:pt x="0" y="0"/>
                </a:moveTo>
                <a:lnTo>
                  <a:pt x="9285868" y="0"/>
                </a:lnTo>
                <a:lnTo>
                  <a:pt x="9285868"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2185905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690A08A-9D95-6C0D-2895-758F2E3C4FDC}"/>
              </a:ext>
            </a:extLst>
          </p:cNvPr>
          <p:cNvGrpSpPr/>
          <p:nvPr/>
        </p:nvGrpSpPr>
        <p:grpSpPr>
          <a:xfrm>
            <a:off x="381000" y="0"/>
            <a:ext cx="17081897" cy="1839606"/>
            <a:chOff x="1295400" y="284099"/>
            <a:chExt cx="17081897" cy="1839606"/>
          </a:xfrm>
        </p:grpSpPr>
        <p:grpSp>
          <p:nvGrpSpPr>
            <p:cNvPr id="2" name="Group 1">
              <a:extLst>
                <a:ext uri="{FF2B5EF4-FFF2-40B4-BE49-F238E27FC236}">
                  <a16:creationId xmlns:a16="http://schemas.microsoft.com/office/drawing/2014/main" id="{6028FC4E-116F-968F-7FDE-BB0F1F013550}"/>
                </a:ext>
              </a:extLst>
            </p:cNvPr>
            <p:cNvGrpSpPr/>
            <p:nvPr/>
          </p:nvGrpSpPr>
          <p:grpSpPr>
            <a:xfrm>
              <a:off x="1295400" y="730562"/>
              <a:ext cx="1066800" cy="1066800"/>
              <a:chOff x="1028700" y="4610433"/>
              <a:chExt cx="824190" cy="824190"/>
            </a:xfrm>
          </p:grpSpPr>
          <p:grpSp>
            <p:nvGrpSpPr>
              <p:cNvPr id="3" name="Group 14">
                <a:extLst>
                  <a:ext uri="{FF2B5EF4-FFF2-40B4-BE49-F238E27FC236}">
                    <a16:creationId xmlns:a16="http://schemas.microsoft.com/office/drawing/2014/main" id="{2CD2B26D-C165-37B6-C9D9-DEC6813F5538}"/>
                  </a:ext>
                </a:extLst>
              </p:cNvPr>
              <p:cNvGrpSpPr/>
              <p:nvPr/>
            </p:nvGrpSpPr>
            <p:grpSpPr>
              <a:xfrm>
                <a:off x="1028700" y="4610433"/>
                <a:ext cx="824190" cy="824190"/>
                <a:chOff x="0" y="0"/>
                <a:chExt cx="812800" cy="812800"/>
              </a:xfrm>
            </p:grpSpPr>
            <p:sp>
              <p:nvSpPr>
                <p:cNvPr id="13" name="Freeform 15">
                  <a:extLst>
                    <a:ext uri="{FF2B5EF4-FFF2-40B4-BE49-F238E27FC236}">
                      <a16:creationId xmlns:a16="http://schemas.microsoft.com/office/drawing/2014/main" id="{67AEF9F6-D6EA-3139-46E3-B2E3E45D4B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14" name="TextBox 16">
                  <a:extLst>
                    <a:ext uri="{FF2B5EF4-FFF2-40B4-BE49-F238E27FC236}">
                      <a16:creationId xmlns:a16="http://schemas.microsoft.com/office/drawing/2014/main" id="{7E5C621A-DC64-6164-4C4A-BB799B316048}"/>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26">
                <a:extLst>
                  <a:ext uri="{FF2B5EF4-FFF2-40B4-BE49-F238E27FC236}">
                    <a16:creationId xmlns:a16="http://schemas.microsoft.com/office/drawing/2014/main" id="{66E6CEA3-8BA1-79EC-C80F-282579AC7356}"/>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6" name="TextBox 15">
              <a:extLst>
                <a:ext uri="{FF2B5EF4-FFF2-40B4-BE49-F238E27FC236}">
                  <a16:creationId xmlns:a16="http://schemas.microsoft.com/office/drawing/2014/main" id="{FD27CF91-0EFC-963A-ACCC-D5079840266C}"/>
                </a:ext>
              </a:extLst>
            </p:cNvPr>
            <p:cNvSpPr txBox="1"/>
            <p:nvPr/>
          </p:nvSpPr>
          <p:spPr>
            <a:xfrm>
              <a:off x="2733675" y="284099"/>
              <a:ext cx="15643622" cy="1839606"/>
            </a:xfrm>
            <a:prstGeom prst="rect">
              <a:avLst/>
            </a:prstGeom>
            <a:noFill/>
          </p:spPr>
          <p:txBody>
            <a:bodyPr wrap="square">
              <a:spAutoFit/>
            </a:bodyPr>
            <a:lstStyle/>
            <a:p>
              <a:pPr algn="just">
                <a:lnSpc>
                  <a:spcPct val="150000"/>
                </a:lnSpc>
              </a:pPr>
              <a:r>
                <a:rPr lang="vi-VN" sz="4000" i="1">
                  <a:solidFill>
                    <a:srgbClr val="C00000"/>
                  </a:solidFill>
                </a:rPr>
                <a:t>2) Hãy kể tên các chất dinh dưỡng có trong những loại thực phẩm dưới đây:</a:t>
              </a:r>
              <a:endParaRPr lang="en-US" sz="4000" i="1">
                <a:solidFill>
                  <a:srgbClr val="C00000"/>
                </a:solidFill>
              </a:endParaRPr>
            </a:p>
          </p:txBody>
        </p:sp>
      </p:grpSp>
      <p:graphicFrame>
        <p:nvGraphicFramePr>
          <p:cNvPr id="7" name="Table 6">
            <a:extLst>
              <a:ext uri="{FF2B5EF4-FFF2-40B4-BE49-F238E27FC236}">
                <a16:creationId xmlns:a16="http://schemas.microsoft.com/office/drawing/2014/main" id="{CB29A452-4D3C-82F7-8354-0D3966510899}"/>
              </a:ext>
            </a:extLst>
          </p:cNvPr>
          <p:cNvGraphicFramePr>
            <a:graphicFrameLocks noGrp="1"/>
          </p:cNvGraphicFramePr>
          <p:nvPr>
            <p:extLst>
              <p:ext uri="{D42A27DB-BD31-4B8C-83A1-F6EECF244321}">
                <p14:modId xmlns:p14="http://schemas.microsoft.com/office/powerpoint/2010/main" val="2810801461"/>
              </p:ext>
            </p:extLst>
          </p:nvPr>
        </p:nvGraphicFramePr>
        <p:xfrm>
          <a:off x="381000" y="2019300"/>
          <a:ext cx="17525999" cy="12421664"/>
        </p:xfrm>
        <a:graphic>
          <a:graphicData uri="http://schemas.openxmlformats.org/drawingml/2006/table">
            <a:tbl>
              <a:tblPr/>
              <a:tblGrid>
                <a:gridCol w="3333800">
                  <a:extLst>
                    <a:ext uri="{9D8B030D-6E8A-4147-A177-3AD203B41FA5}">
                      <a16:colId xmlns:a16="http://schemas.microsoft.com/office/drawing/2014/main" val="3116870508"/>
                    </a:ext>
                  </a:extLst>
                </a:gridCol>
                <a:gridCol w="3307127">
                  <a:extLst>
                    <a:ext uri="{9D8B030D-6E8A-4147-A177-3AD203B41FA5}">
                      <a16:colId xmlns:a16="http://schemas.microsoft.com/office/drawing/2014/main" val="803848616"/>
                    </a:ext>
                  </a:extLst>
                </a:gridCol>
                <a:gridCol w="5442536">
                  <a:extLst>
                    <a:ext uri="{9D8B030D-6E8A-4147-A177-3AD203B41FA5}">
                      <a16:colId xmlns:a16="http://schemas.microsoft.com/office/drawing/2014/main" val="2293148775"/>
                    </a:ext>
                  </a:extLst>
                </a:gridCol>
                <a:gridCol w="5442536">
                  <a:extLst>
                    <a:ext uri="{9D8B030D-6E8A-4147-A177-3AD203B41FA5}">
                      <a16:colId xmlns:a16="http://schemas.microsoft.com/office/drawing/2014/main" val="4099341966"/>
                    </a:ext>
                  </a:extLst>
                </a:gridCol>
              </a:tblGrid>
              <a:tr h="2099592">
                <a:tc>
                  <a:txBody>
                    <a:bodyPr/>
                    <a:lstStyle/>
                    <a:p>
                      <a:pPr marL="0" marR="0" algn="ctr">
                        <a:lnSpc>
                          <a:spcPct val="150000"/>
                        </a:lnSpc>
                        <a:spcBef>
                          <a:spcPts val="0"/>
                        </a:spcBef>
                        <a:spcAft>
                          <a:spcPts val="0"/>
                        </a:spcAft>
                      </a:pPr>
                      <a:r>
                        <a:rPr lang="vi-VN" sz="3600" b="1" i="1">
                          <a:solidFill>
                            <a:srgbClr val="000000"/>
                          </a:solidFill>
                          <a:effectLst/>
                          <a:latin typeface="+mn-lt"/>
                          <a:ea typeface="Times New Roman" panose="02020603050405020304" pitchFamily="18" charset="0"/>
                        </a:rPr>
                        <a:t>Thực phẩm</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solidFill>
                      <a:srgbClr val="FEE6CB"/>
                    </a:solidFill>
                  </a:tcPr>
                </a:tc>
                <a:tc>
                  <a:txBody>
                    <a:bodyPr/>
                    <a:lstStyle/>
                    <a:p>
                      <a:pPr marL="0" marR="0" algn="ctr">
                        <a:lnSpc>
                          <a:spcPct val="150000"/>
                        </a:lnSpc>
                        <a:spcBef>
                          <a:spcPts val="0"/>
                        </a:spcBef>
                        <a:spcAft>
                          <a:spcPts val="0"/>
                        </a:spcAft>
                      </a:pPr>
                      <a:r>
                        <a:rPr lang="vi-VN" sz="3600" b="1" i="1">
                          <a:solidFill>
                            <a:srgbClr val="000000"/>
                          </a:solidFill>
                          <a:effectLst/>
                          <a:latin typeface="+mn-lt"/>
                          <a:ea typeface="Times New Roman" panose="02020603050405020304" pitchFamily="18" charset="0"/>
                        </a:rPr>
                        <a:t>Các chất dinh dưỡng</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solidFill>
                      <a:srgbClr val="FEE6CB"/>
                    </a:solidFill>
                  </a:tcPr>
                </a:tc>
                <a:tc>
                  <a:txBody>
                    <a:bodyPr/>
                    <a:lstStyle/>
                    <a:p>
                      <a:pPr marL="0" marR="0" algn="ctr">
                        <a:lnSpc>
                          <a:spcPct val="150000"/>
                        </a:lnSpc>
                        <a:spcBef>
                          <a:spcPts val="0"/>
                        </a:spcBef>
                        <a:spcAft>
                          <a:spcPts val="0"/>
                        </a:spcAft>
                      </a:pPr>
                      <a:r>
                        <a:rPr lang="vi-VN" sz="3600" b="1" i="1">
                          <a:solidFill>
                            <a:srgbClr val="000000"/>
                          </a:solidFill>
                          <a:effectLst/>
                          <a:latin typeface="+mn-lt"/>
                          <a:ea typeface="Times New Roman" panose="02020603050405020304" pitchFamily="18" charset="0"/>
                        </a:rPr>
                        <a:t>Cách lựa chọn thực phẩm</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solidFill>
                      <a:srgbClr val="FEE6CB"/>
                    </a:solidFill>
                  </a:tcPr>
                </a:tc>
                <a:tc>
                  <a:txBody>
                    <a:bodyPr/>
                    <a:lstStyle/>
                    <a:p>
                      <a:pPr marL="0" marR="0" algn="ctr">
                        <a:lnSpc>
                          <a:spcPct val="150000"/>
                        </a:lnSpc>
                        <a:spcBef>
                          <a:spcPts val="0"/>
                        </a:spcBef>
                        <a:spcAft>
                          <a:spcPts val="0"/>
                        </a:spcAft>
                      </a:pPr>
                      <a:r>
                        <a:rPr lang="vi-VN" sz="3600" b="1" i="1">
                          <a:solidFill>
                            <a:srgbClr val="000000"/>
                          </a:solidFill>
                          <a:effectLst/>
                          <a:latin typeface="+mn-lt"/>
                          <a:ea typeface="Times New Roman" panose="02020603050405020304" pitchFamily="18" charset="0"/>
                        </a:rPr>
                        <a:t>Lưu ý khi chế biến và bảo quản</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solidFill>
                      <a:srgbClr val="FEE6CB"/>
                    </a:solidFill>
                  </a:tcPr>
                </a:tc>
                <a:extLst>
                  <a:ext uri="{0D108BD9-81ED-4DB2-BD59-A6C34878D82A}">
                    <a16:rowId xmlns:a16="http://schemas.microsoft.com/office/drawing/2014/main" val="2185046061"/>
                  </a:ext>
                </a:extLst>
              </a:tr>
              <a:tr h="3996408">
                <a:tc>
                  <a:txBody>
                    <a:bodyPr/>
                    <a:lstStyle/>
                    <a:p>
                      <a:pPr marL="0" marR="0">
                        <a:lnSpc>
                          <a:spcPct val="150000"/>
                        </a:lnSpc>
                        <a:spcBef>
                          <a:spcPts val="0"/>
                        </a:spcBef>
                        <a:spcAft>
                          <a:spcPts val="0"/>
                        </a:spcAft>
                      </a:pPr>
                      <a:r>
                        <a:rPr lang="vi-VN" sz="3600" i="1">
                          <a:effectLst/>
                          <a:latin typeface="+mn-lt"/>
                          <a:ea typeface="Times New Roman" panose="02020603050405020304" pitchFamily="18" charset="0"/>
                        </a:rPr>
                        <a:t>a) </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Protein </a:t>
                      </a: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Chọn thịt có màu hồng, săn chắc, da mỏng, lấy ngón tay ấn vào thịt không để lại dấu vết, không nhão hay chảy xệ, không có mùi vị lạ.</a:t>
                      </a: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vi-VN" sz="3600">
                          <a:effectLst/>
                          <a:latin typeface="+mn-lt"/>
                          <a:ea typeface="Calibri" panose="020F0502020204030204" pitchFamily="34" charset="0"/>
                          <a:cs typeface="Arial" panose="020B0604020202020204" pitchFamily="34" charset="0"/>
                        </a:rPr>
                        <a:t>Không ngâm rửa sau khi cắt, thái.</a:t>
                      </a:r>
                    </a:p>
                    <a:p>
                      <a:pPr marL="571500" marR="0" indent="-571500" algn="just">
                        <a:lnSpc>
                          <a:spcPct val="150000"/>
                        </a:lnSpc>
                        <a:spcBef>
                          <a:spcPts val="0"/>
                        </a:spcBef>
                        <a:spcAft>
                          <a:spcPts val="0"/>
                        </a:spcAft>
                        <a:buFont typeface="Arial" panose="020B0604020202020204" pitchFamily="34" charset="0"/>
                        <a:buChar char="•"/>
                      </a:pPr>
                      <a:r>
                        <a:rPr lang="vi-VN" sz="3600">
                          <a:effectLst/>
                          <a:latin typeface="+mn-lt"/>
                          <a:ea typeface="Calibri" panose="020F0502020204030204" pitchFamily="34" charset="0"/>
                          <a:cs typeface="Arial" panose="020B0604020202020204" pitchFamily="34" charset="0"/>
                        </a:rPr>
                        <a:t>Khi chế biến chú ý thời gian đun, nấu, chiên phù hợp.</a:t>
                      </a:r>
                    </a:p>
                    <a:p>
                      <a:pPr marL="571500" marR="0" indent="-571500" algn="just">
                        <a:lnSpc>
                          <a:spcPct val="150000"/>
                        </a:lnSpc>
                        <a:spcBef>
                          <a:spcPts val="0"/>
                        </a:spcBef>
                        <a:spcAft>
                          <a:spcPts val="0"/>
                        </a:spcAft>
                        <a:buFont typeface="Arial" panose="020B0604020202020204" pitchFamily="34" charset="0"/>
                        <a:buChar char="•"/>
                      </a:pPr>
                      <a:r>
                        <a:rPr lang="vi-VN" sz="3600">
                          <a:effectLst/>
                          <a:latin typeface="+mn-lt"/>
                          <a:ea typeface="Calibri" panose="020F0502020204030204" pitchFamily="34" charset="0"/>
                          <a:cs typeface="Arial" panose="020B0604020202020204" pitchFamily="34" charset="0"/>
                        </a:rPr>
                        <a:t>Bảo quản lạnh hoặc đông lạnh, ướp,...</a:t>
                      </a: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extLst>
                  <a:ext uri="{0D108BD9-81ED-4DB2-BD59-A6C34878D82A}">
                    <a16:rowId xmlns:a16="http://schemas.microsoft.com/office/drawing/2014/main" val="3423290"/>
                  </a:ext>
                </a:extLst>
              </a:tr>
              <a:tr h="907203">
                <a:tc>
                  <a:txBody>
                    <a:bodyPr/>
                    <a:lstStyle/>
                    <a:p>
                      <a:pPr marL="0" marR="0">
                        <a:lnSpc>
                          <a:spcPct val="150000"/>
                        </a:lnSpc>
                        <a:spcBef>
                          <a:spcPts val="0"/>
                        </a:spcBef>
                        <a:spcAft>
                          <a:spcPts val="0"/>
                        </a:spcAft>
                      </a:pPr>
                      <a:r>
                        <a:rPr lang="vi-VN" sz="3600" i="1">
                          <a:effectLst/>
                          <a:latin typeface="+mn-lt"/>
                          <a:ea typeface="Times New Roman" panose="02020603050405020304" pitchFamily="18" charset="0"/>
                        </a:rPr>
                        <a:t>b) </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extLst>
                  <a:ext uri="{0D108BD9-81ED-4DB2-BD59-A6C34878D82A}">
                    <a16:rowId xmlns:a16="http://schemas.microsoft.com/office/drawing/2014/main" val="1809394641"/>
                  </a:ext>
                </a:extLst>
              </a:tr>
              <a:tr h="907203">
                <a:tc>
                  <a:txBody>
                    <a:bodyPr/>
                    <a:lstStyle/>
                    <a:p>
                      <a:pPr marL="0" marR="0">
                        <a:lnSpc>
                          <a:spcPct val="150000"/>
                        </a:lnSpc>
                        <a:spcBef>
                          <a:spcPts val="0"/>
                        </a:spcBef>
                        <a:spcAft>
                          <a:spcPts val="0"/>
                        </a:spcAft>
                      </a:pPr>
                      <a:r>
                        <a:rPr lang="vi-VN" sz="3600" i="1">
                          <a:effectLst/>
                          <a:latin typeface="+mn-lt"/>
                          <a:ea typeface="Times New Roman" panose="02020603050405020304" pitchFamily="18" charset="0"/>
                        </a:rPr>
                        <a:t>c) </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extLst>
                  <a:ext uri="{0D108BD9-81ED-4DB2-BD59-A6C34878D82A}">
                    <a16:rowId xmlns:a16="http://schemas.microsoft.com/office/drawing/2014/main" val="2867357064"/>
                  </a:ext>
                </a:extLst>
              </a:tr>
              <a:tr h="907203">
                <a:tc>
                  <a:txBody>
                    <a:bodyPr/>
                    <a:lstStyle/>
                    <a:p>
                      <a:pPr marL="0" marR="0">
                        <a:lnSpc>
                          <a:spcPct val="150000"/>
                        </a:lnSpc>
                        <a:spcBef>
                          <a:spcPts val="0"/>
                        </a:spcBef>
                        <a:spcAft>
                          <a:spcPts val="0"/>
                        </a:spcAft>
                      </a:pPr>
                      <a:r>
                        <a:rPr lang="vi-VN" sz="3600" i="1">
                          <a:effectLst/>
                          <a:latin typeface="+mn-lt"/>
                          <a:ea typeface="Times New Roman" panose="02020603050405020304" pitchFamily="18" charset="0"/>
                        </a:rPr>
                        <a:t>d) </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extLst>
                  <a:ext uri="{0D108BD9-81ED-4DB2-BD59-A6C34878D82A}">
                    <a16:rowId xmlns:a16="http://schemas.microsoft.com/office/drawing/2014/main" val="2704512356"/>
                  </a:ext>
                </a:extLst>
              </a:tr>
              <a:tr h="907203">
                <a:tc>
                  <a:txBody>
                    <a:bodyPr/>
                    <a:lstStyle/>
                    <a:p>
                      <a:pPr marL="0" marR="0">
                        <a:lnSpc>
                          <a:spcPct val="150000"/>
                        </a:lnSpc>
                        <a:spcBef>
                          <a:spcPts val="0"/>
                        </a:spcBef>
                        <a:spcAft>
                          <a:spcPts val="0"/>
                        </a:spcAft>
                      </a:pPr>
                      <a:r>
                        <a:rPr lang="vi-VN" sz="3600" i="1">
                          <a:effectLst/>
                          <a:latin typeface="+mn-lt"/>
                          <a:ea typeface="Times New Roman" panose="02020603050405020304" pitchFamily="18" charset="0"/>
                        </a:rPr>
                        <a:t>e) </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extLst>
                  <a:ext uri="{0D108BD9-81ED-4DB2-BD59-A6C34878D82A}">
                    <a16:rowId xmlns:a16="http://schemas.microsoft.com/office/drawing/2014/main" val="2900607916"/>
                  </a:ext>
                </a:extLst>
              </a:tr>
              <a:tr h="907203">
                <a:tc>
                  <a:txBody>
                    <a:bodyPr/>
                    <a:lstStyle/>
                    <a:p>
                      <a:pPr marL="0" marR="0">
                        <a:lnSpc>
                          <a:spcPct val="150000"/>
                        </a:lnSpc>
                        <a:spcBef>
                          <a:spcPts val="0"/>
                        </a:spcBef>
                        <a:spcAft>
                          <a:spcPts val="0"/>
                        </a:spcAft>
                      </a:pPr>
                      <a:r>
                        <a:rPr lang="vi-VN" sz="3600" i="1">
                          <a:effectLst/>
                          <a:latin typeface="+mn-lt"/>
                          <a:ea typeface="Times New Roman" panose="02020603050405020304" pitchFamily="18" charset="0"/>
                        </a:rPr>
                        <a:t>g) </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mn-lt"/>
                          <a:ea typeface="Times New Roman" panose="02020603050405020304" pitchFamily="18" charset="0"/>
                        </a:rPr>
                        <a:t>?</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mn-lt"/>
                          <a:ea typeface="Times New Roman" panose="02020603050405020304" pitchFamily="18" charset="0"/>
                        </a:rPr>
                        <a:t>?</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dirty="0">
                          <a:effectLst/>
                          <a:latin typeface="+mn-lt"/>
                          <a:ea typeface="Times New Roman" panose="02020603050405020304" pitchFamily="18" charset="0"/>
                        </a:rPr>
                        <a:t>?</a:t>
                      </a:r>
                      <a:endParaRPr lang="en-US" sz="3600" dirty="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extLst>
                  <a:ext uri="{0D108BD9-81ED-4DB2-BD59-A6C34878D82A}">
                    <a16:rowId xmlns:a16="http://schemas.microsoft.com/office/drawing/2014/main" val="2593970355"/>
                  </a:ext>
                </a:extLst>
              </a:tr>
            </a:tbl>
          </a:graphicData>
        </a:graphic>
      </p:graphicFrame>
      <p:pic>
        <p:nvPicPr>
          <p:cNvPr id="6146" name="Picture 2" descr="Nạc Thăn Lợn Thảo Quế - FoodHub - Thực phẩm sơ chế theo yêu cầu">
            <a:extLst>
              <a:ext uri="{FF2B5EF4-FFF2-40B4-BE49-F238E27FC236}">
                <a16:creationId xmlns:a16="http://schemas.microsoft.com/office/drawing/2014/main" id="{A458AF45-87F8-0242-F564-4D8F189A25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788" y="4758794"/>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85504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3A4FD3-60B5-1A23-6D34-BD280E1670F5}"/>
              </a:ext>
            </a:extLst>
          </p:cNvPr>
          <p:cNvSpPr txBox="1"/>
          <p:nvPr/>
        </p:nvSpPr>
        <p:spPr>
          <a:xfrm>
            <a:off x="3505200" y="495300"/>
            <a:ext cx="11277600" cy="1169551"/>
          </a:xfrm>
          <a:prstGeom prst="rect">
            <a:avLst/>
          </a:prstGeom>
          <a:noFill/>
        </p:spPr>
        <p:txBody>
          <a:bodyPr wrap="square" rtlCol="0">
            <a:spAutoFit/>
          </a:bodyPr>
          <a:lstStyle/>
          <a:p>
            <a:pPr algn="ctr"/>
            <a:r>
              <a:rPr lang="en-US" sz="7000" b="1">
                <a:solidFill>
                  <a:schemeClr val="accent5">
                    <a:lumMod val="75000"/>
                  </a:schemeClr>
                </a:solidFill>
                <a:latin typeface="Arial" panose="020B0604020202020204" pitchFamily="34" charset="0"/>
                <a:cs typeface="Arial" panose="020B0604020202020204" pitchFamily="34" charset="0"/>
              </a:rPr>
              <a:t>KHỞI ĐỘNG </a:t>
            </a:r>
          </a:p>
        </p:txBody>
      </p:sp>
      <p:sp>
        <p:nvSpPr>
          <p:cNvPr id="4" name="TextBox 3">
            <a:extLst>
              <a:ext uri="{FF2B5EF4-FFF2-40B4-BE49-F238E27FC236}">
                <a16:creationId xmlns:a16="http://schemas.microsoft.com/office/drawing/2014/main" id="{8D031333-E02D-FA46-1948-CD77D9DAE4D1}"/>
              </a:ext>
            </a:extLst>
          </p:cNvPr>
          <p:cNvSpPr txBox="1"/>
          <p:nvPr/>
        </p:nvSpPr>
        <p:spPr>
          <a:xfrm>
            <a:off x="571500" y="1790700"/>
            <a:ext cx="17145000" cy="2629374"/>
          </a:xfrm>
          <a:prstGeom prst="rect">
            <a:avLst/>
          </a:prstGeom>
          <a:noFill/>
        </p:spPr>
        <p:txBody>
          <a:bodyPr wrap="square">
            <a:spAutoFit/>
          </a:bodyPr>
          <a:lstStyle/>
          <a:p>
            <a:pPr algn="just">
              <a:lnSpc>
                <a:spcPct val="150000"/>
              </a:lnSpc>
            </a:pPr>
            <a:r>
              <a:rPr lang="vi-VN" sz="3800"/>
              <a:t>Quan sát hình ảnh và sắp xếp nghề nghiệp thích hợp tương ứng với mỗi hình ảnh: </a:t>
            </a:r>
            <a:r>
              <a:rPr lang="vi-VN" sz="3800" i="1">
                <a:solidFill>
                  <a:srgbClr val="C00000"/>
                </a:solidFill>
              </a:rPr>
              <a:t>1) Thợ chế biến thực phẩm; 2) Thợ vận hành máy sản xuất thực phẩm; 3) Đầu bếp trưởng; 4) Người chuẩn bị đồ ăn nhanh.</a:t>
            </a:r>
            <a:endParaRPr lang="en-US" sz="3800" i="1">
              <a:solidFill>
                <a:srgbClr val="C00000"/>
              </a:solidFill>
            </a:endParaRPr>
          </a:p>
        </p:txBody>
      </p:sp>
      <p:sp>
        <p:nvSpPr>
          <p:cNvPr id="5" name="AutoShape 6" descr="Vietnamese products to be promoted in Singapore ảnh 1">
            <a:extLst>
              <a:ext uri="{FF2B5EF4-FFF2-40B4-BE49-F238E27FC236}">
                <a16:creationId xmlns:a16="http://schemas.microsoft.com/office/drawing/2014/main" id="{02ACBE6A-836A-5250-B355-BE1ABC311116}"/>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1">
            <a:extLst>
              <a:ext uri="{FF2B5EF4-FFF2-40B4-BE49-F238E27FC236}">
                <a16:creationId xmlns:a16="http://schemas.microsoft.com/office/drawing/2014/main" id="{C593E30B-E26E-9199-85DA-8D3E015DF1BD}"/>
              </a:ext>
            </a:extLst>
          </p:cNvPr>
          <p:cNvGrpSpPr/>
          <p:nvPr/>
        </p:nvGrpSpPr>
        <p:grpSpPr>
          <a:xfrm>
            <a:off x="304800" y="4686300"/>
            <a:ext cx="4457700" cy="3800475"/>
            <a:chOff x="347308" y="4686300"/>
            <a:chExt cx="4457700" cy="3800475"/>
          </a:xfrm>
        </p:grpSpPr>
        <p:pic>
          <p:nvPicPr>
            <p:cNvPr id="1026" name="Picture 2" descr="Hà Nội: Quán thịt xiên nướng trong ngõ, 4 tiếng bán hết hơn 1.000 xiên 1">
              <a:extLst>
                <a:ext uri="{FF2B5EF4-FFF2-40B4-BE49-F238E27FC236}">
                  <a16:creationId xmlns:a16="http://schemas.microsoft.com/office/drawing/2014/main" id="{075FB1FC-9C41-D30B-0637-853FAFC9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308" y="4686300"/>
              <a:ext cx="4457700" cy="334327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038C0BAD-E572-7AF1-47AB-93DD6913EF08}"/>
                </a:ext>
              </a:extLst>
            </p:cNvPr>
            <p:cNvSpPr/>
            <p:nvPr/>
          </p:nvSpPr>
          <p:spPr>
            <a:xfrm>
              <a:off x="2040199" y="7572375"/>
              <a:ext cx="914400" cy="9144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b="1">
                  <a:solidFill>
                    <a:sysClr val="windowText" lastClr="000000"/>
                  </a:solidFill>
                  <a:latin typeface="Arial" panose="020B0604020202020204" pitchFamily="34" charset="0"/>
                  <a:cs typeface="Arial" panose="020B0604020202020204" pitchFamily="34" charset="0"/>
                </a:rPr>
                <a:t>a</a:t>
              </a:r>
            </a:p>
          </p:txBody>
        </p:sp>
      </p:grpSp>
      <p:grpSp>
        <p:nvGrpSpPr>
          <p:cNvPr id="13" name="Group 12">
            <a:extLst>
              <a:ext uri="{FF2B5EF4-FFF2-40B4-BE49-F238E27FC236}">
                <a16:creationId xmlns:a16="http://schemas.microsoft.com/office/drawing/2014/main" id="{F14B3EDA-37D4-2116-440C-E56C6540A1A5}"/>
              </a:ext>
            </a:extLst>
          </p:cNvPr>
          <p:cNvGrpSpPr/>
          <p:nvPr/>
        </p:nvGrpSpPr>
        <p:grpSpPr>
          <a:xfrm>
            <a:off x="4933950" y="4713901"/>
            <a:ext cx="4457700" cy="3772874"/>
            <a:chOff x="4976458" y="4713901"/>
            <a:chExt cx="4457700" cy="3772874"/>
          </a:xfrm>
        </p:grpSpPr>
        <p:pic>
          <p:nvPicPr>
            <p:cNvPr id="1028" name="Picture 4" descr="Tăng khống 70 triệu vốn điều lệ, nguyên Chủ tịch Công ty  bị bắt, 7 triệu cổ phiếu bị hủy niêm yết - Ảnh 1.">
              <a:extLst>
                <a:ext uri="{FF2B5EF4-FFF2-40B4-BE49-F238E27FC236}">
                  <a16:creationId xmlns:a16="http://schemas.microsoft.com/office/drawing/2014/main" id="{70E959DD-C2ED-2A66-4A5A-EF970C9FF7B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976458" y="4713901"/>
              <a:ext cx="4457700" cy="3320437"/>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F93FC643-9B42-C53E-1A7A-F14AF4838E5B}"/>
                </a:ext>
              </a:extLst>
            </p:cNvPr>
            <p:cNvSpPr/>
            <p:nvPr/>
          </p:nvSpPr>
          <p:spPr>
            <a:xfrm>
              <a:off x="6497899" y="7572375"/>
              <a:ext cx="914400" cy="9144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b="1">
                  <a:solidFill>
                    <a:sysClr val="windowText" lastClr="000000"/>
                  </a:solidFill>
                  <a:latin typeface="Arial" panose="020B0604020202020204" pitchFamily="34" charset="0"/>
                  <a:cs typeface="Arial" panose="020B0604020202020204" pitchFamily="34" charset="0"/>
                </a:rPr>
                <a:t>b</a:t>
              </a:r>
            </a:p>
          </p:txBody>
        </p:sp>
      </p:grpSp>
      <p:grpSp>
        <p:nvGrpSpPr>
          <p:cNvPr id="14" name="Group 13">
            <a:extLst>
              <a:ext uri="{FF2B5EF4-FFF2-40B4-BE49-F238E27FC236}">
                <a16:creationId xmlns:a16="http://schemas.microsoft.com/office/drawing/2014/main" id="{7DB574F5-DE57-5AEB-15BE-715E31211DAB}"/>
              </a:ext>
            </a:extLst>
          </p:cNvPr>
          <p:cNvGrpSpPr/>
          <p:nvPr/>
        </p:nvGrpSpPr>
        <p:grpSpPr>
          <a:xfrm>
            <a:off x="9586912" y="4759378"/>
            <a:ext cx="4500918" cy="3727397"/>
            <a:chOff x="9629420" y="4759378"/>
            <a:chExt cx="4500918" cy="3727397"/>
          </a:xfrm>
        </p:grpSpPr>
        <p:pic>
          <p:nvPicPr>
            <p:cNvPr id="6" name="Picture 5">
              <a:extLst>
                <a:ext uri="{FF2B5EF4-FFF2-40B4-BE49-F238E27FC236}">
                  <a16:creationId xmlns:a16="http://schemas.microsoft.com/office/drawing/2014/main" id="{E765FE59-106D-3C0A-6907-E3CA0D56E11B}"/>
                </a:ext>
              </a:extLst>
            </p:cNvPr>
            <p:cNvPicPr>
              <a:picLocks noChangeAspect="1"/>
            </p:cNvPicPr>
            <p:nvPr/>
          </p:nvPicPr>
          <p:blipFill rotWithShape="1">
            <a:blip r:embed="rId4"/>
            <a:srcRect l="11517" r="10909"/>
            <a:stretch/>
          </p:blipFill>
          <p:spPr>
            <a:xfrm>
              <a:off x="9629420" y="4759378"/>
              <a:ext cx="4500918" cy="3270198"/>
            </a:xfrm>
            <a:prstGeom prst="rect">
              <a:avLst/>
            </a:prstGeom>
          </p:spPr>
        </p:pic>
        <p:sp>
          <p:nvSpPr>
            <p:cNvPr id="9" name="Oval 8">
              <a:extLst>
                <a:ext uri="{FF2B5EF4-FFF2-40B4-BE49-F238E27FC236}">
                  <a16:creationId xmlns:a16="http://schemas.microsoft.com/office/drawing/2014/main" id="{2C6E069A-1ED2-0E50-565A-D3840242FF80}"/>
                </a:ext>
              </a:extLst>
            </p:cNvPr>
            <p:cNvSpPr/>
            <p:nvPr/>
          </p:nvSpPr>
          <p:spPr>
            <a:xfrm>
              <a:off x="11519208" y="7572375"/>
              <a:ext cx="914400" cy="9144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b="1">
                  <a:solidFill>
                    <a:sysClr val="windowText" lastClr="000000"/>
                  </a:solidFill>
                  <a:latin typeface="Arial" panose="020B0604020202020204" pitchFamily="34" charset="0"/>
                  <a:cs typeface="Arial" panose="020B0604020202020204" pitchFamily="34" charset="0"/>
                </a:rPr>
                <a:t>c</a:t>
              </a:r>
            </a:p>
          </p:txBody>
        </p:sp>
      </p:grpSp>
      <p:grpSp>
        <p:nvGrpSpPr>
          <p:cNvPr id="15" name="Group 14">
            <a:extLst>
              <a:ext uri="{FF2B5EF4-FFF2-40B4-BE49-F238E27FC236}">
                <a16:creationId xmlns:a16="http://schemas.microsoft.com/office/drawing/2014/main" id="{8479207F-4CD7-6852-F72B-00A1D0A2B10F}"/>
              </a:ext>
            </a:extLst>
          </p:cNvPr>
          <p:cNvGrpSpPr/>
          <p:nvPr/>
        </p:nvGrpSpPr>
        <p:grpSpPr>
          <a:xfrm>
            <a:off x="14283092" y="4731509"/>
            <a:ext cx="3657600" cy="3755266"/>
            <a:chOff x="14325600" y="4731509"/>
            <a:chExt cx="3657600" cy="3755266"/>
          </a:xfrm>
        </p:grpSpPr>
        <p:pic>
          <p:nvPicPr>
            <p:cNvPr id="1032" name="Picture 8" descr="Những nhiệm vụ cơ bản của người đầu bếp ">
              <a:extLst>
                <a:ext uri="{FF2B5EF4-FFF2-40B4-BE49-F238E27FC236}">
                  <a16:creationId xmlns:a16="http://schemas.microsoft.com/office/drawing/2014/main" id="{3B600E44-3F53-054F-1CE4-A5ABC197CAD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4325600" y="4731509"/>
              <a:ext cx="3657600" cy="3317116"/>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8814DC3F-711D-76EB-5AA1-996EC20826B1}"/>
                </a:ext>
              </a:extLst>
            </p:cNvPr>
            <p:cNvSpPr/>
            <p:nvPr/>
          </p:nvSpPr>
          <p:spPr>
            <a:xfrm>
              <a:off x="15790601" y="7572375"/>
              <a:ext cx="914400" cy="9144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b="1">
                  <a:solidFill>
                    <a:sysClr val="windowText" lastClr="000000"/>
                  </a:solidFill>
                  <a:latin typeface="Arial" panose="020B0604020202020204" pitchFamily="34" charset="0"/>
                  <a:cs typeface="Arial" panose="020B0604020202020204" pitchFamily="34" charset="0"/>
                </a:rPr>
                <a:t>d</a:t>
              </a:r>
            </a:p>
          </p:txBody>
        </p:sp>
      </p:grpSp>
      <p:sp>
        <p:nvSpPr>
          <p:cNvPr id="16" name="TextBox 15">
            <a:extLst>
              <a:ext uri="{FF2B5EF4-FFF2-40B4-BE49-F238E27FC236}">
                <a16:creationId xmlns:a16="http://schemas.microsoft.com/office/drawing/2014/main" id="{3A877F43-80D7-8567-59C0-450FDA645D61}"/>
              </a:ext>
            </a:extLst>
          </p:cNvPr>
          <p:cNvSpPr txBox="1"/>
          <p:nvPr/>
        </p:nvSpPr>
        <p:spPr>
          <a:xfrm>
            <a:off x="338707" y="8477250"/>
            <a:ext cx="4019550" cy="1651671"/>
          </a:xfrm>
          <a:prstGeom prst="rect">
            <a:avLst/>
          </a:prstGeom>
          <a:noFill/>
        </p:spPr>
        <p:txBody>
          <a:bodyPr wrap="square" rtlCol="0">
            <a:spAutoFit/>
          </a:bodyPr>
          <a:lstStyle/>
          <a:p>
            <a:pPr algn="ctr">
              <a:lnSpc>
                <a:spcPct val="150000"/>
              </a:lnSpc>
            </a:pPr>
            <a:r>
              <a:rPr lang="en-US" sz="3600" i="1">
                <a:solidFill>
                  <a:srgbClr val="C00000"/>
                </a:solidFill>
                <a:latin typeface="Arial" panose="020B0604020202020204" pitchFamily="34" charset="0"/>
                <a:cs typeface="Arial" panose="020B0604020202020204" pitchFamily="34" charset="0"/>
              </a:rPr>
              <a:t>Người chuẩn bị </a:t>
            </a:r>
          </a:p>
          <a:p>
            <a:pPr algn="ctr">
              <a:lnSpc>
                <a:spcPct val="150000"/>
              </a:lnSpc>
            </a:pPr>
            <a:r>
              <a:rPr lang="en-US" sz="3600" i="1">
                <a:solidFill>
                  <a:srgbClr val="C00000"/>
                </a:solidFill>
                <a:latin typeface="Arial" panose="020B0604020202020204" pitchFamily="34" charset="0"/>
                <a:cs typeface="Arial" panose="020B0604020202020204" pitchFamily="34" charset="0"/>
              </a:rPr>
              <a:t>đồ ăn nhanh </a:t>
            </a:r>
          </a:p>
        </p:txBody>
      </p:sp>
      <p:sp>
        <p:nvSpPr>
          <p:cNvPr id="17" name="TextBox 16">
            <a:extLst>
              <a:ext uri="{FF2B5EF4-FFF2-40B4-BE49-F238E27FC236}">
                <a16:creationId xmlns:a16="http://schemas.microsoft.com/office/drawing/2014/main" id="{38565F78-DC5A-FB85-C580-B2D7BE67E7CA}"/>
              </a:ext>
            </a:extLst>
          </p:cNvPr>
          <p:cNvSpPr txBox="1"/>
          <p:nvPr/>
        </p:nvSpPr>
        <p:spPr>
          <a:xfrm>
            <a:off x="4957762" y="8486775"/>
            <a:ext cx="4338638" cy="1651671"/>
          </a:xfrm>
          <a:prstGeom prst="rect">
            <a:avLst/>
          </a:prstGeom>
          <a:noFill/>
        </p:spPr>
        <p:txBody>
          <a:bodyPr wrap="square" rtlCol="0">
            <a:spAutoFit/>
          </a:bodyPr>
          <a:lstStyle/>
          <a:p>
            <a:pPr algn="ctr">
              <a:lnSpc>
                <a:spcPct val="150000"/>
              </a:lnSpc>
            </a:pPr>
            <a:r>
              <a:rPr lang="en-US" sz="3600" i="1">
                <a:solidFill>
                  <a:srgbClr val="C00000"/>
                </a:solidFill>
                <a:latin typeface="Arial" panose="020B0604020202020204" pitchFamily="34" charset="0"/>
                <a:cs typeface="Arial" panose="020B0604020202020204" pitchFamily="34" charset="0"/>
              </a:rPr>
              <a:t>Thợ vận hành máy sản xuất thực phẩm</a:t>
            </a:r>
          </a:p>
        </p:txBody>
      </p:sp>
      <p:sp>
        <p:nvSpPr>
          <p:cNvPr id="18" name="TextBox 17">
            <a:extLst>
              <a:ext uri="{FF2B5EF4-FFF2-40B4-BE49-F238E27FC236}">
                <a16:creationId xmlns:a16="http://schemas.microsoft.com/office/drawing/2014/main" id="{00C902B3-9C71-B2A5-ACF0-9F92E4C010E7}"/>
              </a:ext>
            </a:extLst>
          </p:cNvPr>
          <p:cNvSpPr txBox="1"/>
          <p:nvPr/>
        </p:nvSpPr>
        <p:spPr>
          <a:xfrm>
            <a:off x="9924125" y="8476333"/>
            <a:ext cx="4019550" cy="1651671"/>
          </a:xfrm>
          <a:prstGeom prst="rect">
            <a:avLst/>
          </a:prstGeom>
          <a:noFill/>
        </p:spPr>
        <p:txBody>
          <a:bodyPr wrap="square" rtlCol="0">
            <a:spAutoFit/>
          </a:bodyPr>
          <a:lstStyle/>
          <a:p>
            <a:pPr algn="ctr">
              <a:lnSpc>
                <a:spcPct val="150000"/>
              </a:lnSpc>
            </a:pPr>
            <a:r>
              <a:rPr lang="en-US" sz="3600" i="1">
                <a:solidFill>
                  <a:srgbClr val="C00000"/>
                </a:solidFill>
                <a:latin typeface="Arial" panose="020B0604020202020204" pitchFamily="34" charset="0"/>
                <a:cs typeface="Arial" panose="020B0604020202020204" pitchFamily="34" charset="0"/>
              </a:rPr>
              <a:t>Thợ chế biến </a:t>
            </a:r>
          </a:p>
          <a:p>
            <a:pPr algn="ctr">
              <a:lnSpc>
                <a:spcPct val="150000"/>
              </a:lnSpc>
            </a:pPr>
            <a:r>
              <a:rPr lang="en-US" sz="3600" i="1">
                <a:solidFill>
                  <a:srgbClr val="C00000"/>
                </a:solidFill>
                <a:latin typeface="Arial" panose="020B0604020202020204" pitchFamily="34" charset="0"/>
                <a:cs typeface="Arial" panose="020B0604020202020204" pitchFamily="34" charset="0"/>
              </a:rPr>
              <a:t>thực phẩm </a:t>
            </a:r>
          </a:p>
        </p:txBody>
      </p:sp>
      <p:sp>
        <p:nvSpPr>
          <p:cNvPr id="19" name="TextBox 18">
            <a:extLst>
              <a:ext uri="{FF2B5EF4-FFF2-40B4-BE49-F238E27FC236}">
                <a16:creationId xmlns:a16="http://schemas.microsoft.com/office/drawing/2014/main" id="{732BB51A-30AE-0164-78A3-9241F3B8A044}"/>
              </a:ext>
            </a:extLst>
          </p:cNvPr>
          <p:cNvSpPr txBox="1"/>
          <p:nvPr/>
        </p:nvSpPr>
        <p:spPr>
          <a:xfrm>
            <a:off x="14195518" y="8891831"/>
            <a:ext cx="4019550" cy="820674"/>
          </a:xfrm>
          <a:prstGeom prst="rect">
            <a:avLst/>
          </a:prstGeom>
          <a:noFill/>
        </p:spPr>
        <p:txBody>
          <a:bodyPr wrap="square" rtlCol="0">
            <a:spAutoFit/>
          </a:bodyPr>
          <a:lstStyle/>
          <a:p>
            <a:pPr algn="ctr">
              <a:lnSpc>
                <a:spcPct val="150000"/>
              </a:lnSpc>
            </a:pPr>
            <a:r>
              <a:rPr lang="en-US" sz="3600" i="1">
                <a:solidFill>
                  <a:srgbClr val="C00000"/>
                </a:solidFill>
                <a:latin typeface="Arial" panose="020B0604020202020204" pitchFamily="34" charset="0"/>
                <a:cs typeface="Arial" panose="020B0604020202020204" pitchFamily="34" charset="0"/>
              </a:rPr>
              <a:t>Đầu bếp trưởng</a:t>
            </a:r>
          </a:p>
        </p:txBody>
      </p:sp>
    </p:spTree>
    <p:extLst>
      <p:ext uri="{BB962C8B-B14F-4D97-AF65-F5344CB8AC3E}">
        <p14:creationId xmlns:p14="http://schemas.microsoft.com/office/powerpoint/2010/main" val="371914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randombar(horizont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randombar(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B29A452-4D3C-82F7-8354-0D3966510899}"/>
              </a:ext>
            </a:extLst>
          </p:cNvPr>
          <p:cNvGraphicFramePr>
            <a:graphicFrameLocks noGrp="1"/>
          </p:cNvGraphicFramePr>
          <p:nvPr>
            <p:extLst>
              <p:ext uri="{D42A27DB-BD31-4B8C-83A1-F6EECF244321}">
                <p14:modId xmlns:p14="http://schemas.microsoft.com/office/powerpoint/2010/main" val="3813633327"/>
              </p:ext>
            </p:extLst>
          </p:nvPr>
        </p:nvGraphicFramePr>
        <p:xfrm>
          <a:off x="381000" y="342900"/>
          <a:ext cx="17525999" cy="12315612"/>
        </p:xfrm>
        <a:graphic>
          <a:graphicData uri="http://schemas.openxmlformats.org/drawingml/2006/table">
            <a:tbl>
              <a:tblPr/>
              <a:tblGrid>
                <a:gridCol w="3333800">
                  <a:extLst>
                    <a:ext uri="{9D8B030D-6E8A-4147-A177-3AD203B41FA5}">
                      <a16:colId xmlns:a16="http://schemas.microsoft.com/office/drawing/2014/main" val="3116870508"/>
                    </a:ext>
                  </a:extLst>
                </a:gridCol>
                <a:gridCol w="3307127">
                  <a:extLst>
                    <a:ext uri="{9D8B030D-6E8A-4147-A177-3AD203B41FA5}">
                      <a16:colId xmlns:a16="http://schemas.microsoft.com/office/drawing/2014/main" val="803848616"/>
                    </a:ext>
                  </a:extLst>
                </a:gridCol>
                <a:gridCol w="5442536">
                  <a:extLst>
                    <a:ext uri="{9D8B030D-6E8A-4147-A177-3AD203B41FA5}">
                      <a16:colId xmlns:a16="http://schemas.microsoft.com/office/drawing/2014/main" val="2293148775"/>
                    </a:ext>
                  </a:extLst>
                </a:gridCol>
                <a:gridCol w="5442536">
                  <a:extLst>
                    <a:ext uri="{9D8B030D-6E8A-4147-A177-3AD203B41FA5}">
                      <a16:colId xmlns:a16="http://schemas.microsoft.com/office/drawing/2014/main" val="4099341966"/>
                    </a:ext>
                  </a:extLst>
                </a:gridCol>
              </a:tblGrid>
              <a:tr h="2099592">
                <a:tc>
                  <a:txBody>
                    <a:bodyPr/>
                    <a:lstStyle/>
                    <a:p>
                      <a:pPr marL="0" marR="0" algn="ctr">
                        <a:lnSpc>
                          <a:spcPct val="150000"/>
                        </a:lnSpc>
                        <a:spcBef>
                          <a:spcPts val="0"/>
                        </a:spcBef>
                        <a:spcAft>
                          <a:spcPts val="0"/>
                        </a:spcAft>
                      </a:pPr>
                      <a:r>
                        <a:rPr lang="vi-VN" sz="3600" b="1" i="1">
                          <a:solidFill>
                            <a:srgbClr val="000000"/>
                          </a:solidFill>
                          <a:effectLst/>
                          <a:latin typeface="+mn-lt"/>
                          <a:ea typeface="Times New Roman" panose="02020603050405020304" pitchFamily="18" charset="0"/>
                        </a:rPr>
                        <a:t>Thực phẩm</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solidFill>
                      <a:srgbClr val="FEE6CB"/>
                    </a:solidFill>
                  </a:tcPr>
                </a:tc>
                <a:tc>
                  <a:txBody>
                    <a:bodyPr/>
                    <a:lstStyle/>
                    <a:p>
                      <a:pPr marL="0" marR="0" algn="ctr">
                        <a:lnSpc>
                          <a:spcPct val="150000"/>
                        </a:lnSpc>
                        <a:spcBef>
                          <a:spcPts val="0"/>
                        </a:spcBef>
                        <a:spcAft>
                          <a:spcPts val="0"/>
                        </a:spcAft>
                      </a:pPr>
                      <a:r>
                        <a:rPr lang="vi-VN" sz="3600" b="1" i="1">
                          <a:solidFill>
                            <a:srgbClr val="000000"/>
                          </a:solidFill>
                          <a:effectLst/>
                          <a:latin typeface="+mn-lt"/>
                          <a:ea typeface="Times New Roman" panose="02020603050405020304" pitchFamily="18" charset="0"/>
                        </a:rPr>
                        <a:t>Các chất dinh dưỡng</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solidFill>
                      <a:srgbClr val="FEE6CB"/>
                    </a:solidFill>
                  </a:tcPr>
                </a:tc>
                <a:tc>
                  <a:txBody>
                    <a:bodyPr/>
                    <a:lstStyle/>
                    <a:p>
                      <a:pPr marL="0" marR="0" algn="ctr">
                        <a:lnSpc>
                          <a:spcPct val="150000"/>
                        </a:lnSpc>
                        <a:spcBef>
                          <a:spcPts val="0"/>
                        </a:spcBef>
                        <a:spcAft>
                          <a:spcPts val="0"/>
                        </a:spcAft>
                      </a:pPr>
                      <a:r>
                        <a:rPr lang="vi-VN" sz="3600" b="1" i="1">
                          <a:solidFill>
                            <a:srgbClr val="000000"/>
                          </a:solidFill>
                          <a:effectLst/>
                          <a:latin typeface="+mn-lt"/>
                          <a:ea typeface="Times New Roman" panose="02020603050405020304" pitchFamily="18" charset="0"/>
                        </a:rPr>
                        <a:t>Cách lựa chọn thực phẩm</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solidFill>
                      <a:srgbClr val="FEE6CB"/>
                    </a:solidFill>
                  </a:tcPr>
                </a:tc>
                <a:tc>
                  <a:txBody>
                    <a:bodyPr/>
                    <a:lstStyle/>
                    <a:p>
                      <a:pPr marL="0" marR="0" algn="ctr">
                        <a:lnSpc>
                          <a:spcPct val="150000"/>
                        </a:lnSpc>
                        <a:spcBef>
                          <a:spcPts val="0"/>
                        </a:spcBef>
                        <a:spcAft>
                          <a:spcPts val="0"/>
                        </a:spcAft>
                      </a:pPr>
                      <a:r>
                        <a:rPr lang="vi-VN" sz="3600" b="1" i="1">
                          <a:solidFill>
                            <a:srgbClr val="000000"/>
                          </a:solidFill>
                          <a:effectLst/>
                          <a:latin typeface="+mn-lt"/>
                          <a:ea typeface="Times New Roman" panose="02020603050405020304" pitchFamily="18" charset="0"/>
                        </a:rPr>
                        <a:t>Lưu ý khi chế biến và bảo quản</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solidFill>
                      <a:srgbClr val="FEE6CB"/>
                    </a:solidFill>
                  </a:tcPr>
                </a:tc>
                <a:extLst>
                  <a:ext uri="{0D108BD9-81ED-4DB2-BD59-A6C34878D82A}">
                    <a16:rowId xmlns:a16="http://schemas.microsoft.com/office/drawing/2014/main" val="2185046061"/>
                  </a:ext>
                </a:extLst>
              </a:tr>
              <a:tr h="1177008">
                <a:tc>
                  <a:txBody>
                    <a:bodyPr/>
                    <a:lstStyle/>
                    <a:p>
                      <a:pPr marL="0" marR="0">
                        <a:lnSpc>
                          <a:spcPct val="150000"/>
                        </a:lnSpc>
                        <a:spcBef>
                          <a:spcPts val="0"/>
                        </a:spcBef>
                        <a:spcAft>
                          <a:spcPts val="0"/>
                        </a:spcAft>
                      </a:pPr>
                      <a:r>
                        <a:rPr lang="vi-VN" sz="3600" i="1">
                          <a:effectLst/>
                          <a:latin typeface="+mn-lt"/>
                          <a:ea typeface="Times New Roman" panose="02020603050405020304" pitchFamily="18" charset="0"/>
                        </a:rPr>
                        <a:t>a) </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a:t>
                      </a: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a:t>
                      </a: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indent="0" algn="ctr">
                        <a:lnSpc>
                          <a:spcPct val="150000"/>
                        </a:lnSpc>
                        <a:spcBef>
                          <a:spcPts val="0"/>
                        </a:spcBef>
                        <a:spcAft>
                          <a:spcPts val="0"/>
                        </a:spcAft>
                        <a:buFont typeface="Arial" panose="020B0604020202020204" pitchFamily="34" charset="0"/>
                        <a:buNone/>
                      </a:pPr>
                      <a:r>
                        <a:rPr lang="en-US" sz="3600">
                          <a:effectLst/>
                          <a:latin typeface="+mn-lt"/>
                          <a:ea typeface="Calibri" panose="020F0502020204030204" pitchFamily="34" charset="0"/>
                          <a:cs typeface="Arial" panose="020B0604020202020204" pitchFamily="34" charset="0"/>
                        </a:rPr>
                        <a:t>…</a:t>
                      </a:r>
                      <a:endParaRPr lang="vi-VN" sz="3600">
                        <a:effectLst/>
                        <a:latin typeface="+mn-lt"/>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extLst>
                  <a:ext uri="{0D108BD9-81ED-4DB2-BD59-A6C34878D82A}">
                    <a16:rowId xmlns:a16="http://schemas.microsoft.com/office/drawing/2014/main" val="3423290"/>
                  </a:ext>
                </a:extLst>
              </a:tr>
              <a:tr h="5410200">
                <a:tc>
                  <a:txBody>
                    <a:bodyPr/>
                    <a:lstStyle/>
                    <a:p>
                      <a:pPr marL="0" marR="0">
                        <a:lnSpc>
                          <a:spcPct val="150000"/>
                        </a:lnSpc>
                        <a:spcBef>
                          <a:spcPts val="0"/>
                        </a:spcBef>
                        <a:spcAft>
                          <a:spcPts val="0"/>
                        </a:spcAft>
                      </a:pPr>
                      <a:r>
                        <a:rPr lang="vi-VN" sz="3600" i="1">
                          <a:effectLst/>
                          <a:latin typeface="+mn-lt"/>
                          <a:ea typeface="Times New Roman" panose="02020603050405020304" pitchFamily="18" charset="0"/>
                        </a:rPr>
                        <a:t>b) </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Khoáng chất </a:t>
                      </a:r>
                    </a:p>
                    <a:p>
                      <a:pPr marL="0" marR="0" algn="ctr">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(kẽm)</a:t>
                      </a: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Chọn những con còn sống, đang di chuyển. Lật cua lên ấn vào mạnh vào yếm để lựa chọn loại cua thích hợp.</a:t>
                      </a: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Chế biến ngay khi còn sống. </a:t>
                      </a: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extLst>
                  <a:ext uri="{0D108BD9-81ED-4DB2-BD59-A6C34878D82A}">
                    <a16:rowId xmlns:a16="http://schemas.microsoft.com/office/drawing/2014/main" val="1809394641"/>
                  </a:ext>
                </a:extLst>
              </a:tr>
              <a:tr h="907203">
                <a:tc>
                  <a:txBody>
                    <a:bodyPr/>
                    <a:lstStyle/>
                    <a:p>
                      <a:pPr marL="0" marR="0">
                        <a:lnSpc>
                          <a:spcPct val="150000"/>
                        </a:lnSpc>
                        <a:spcBef>
                          <a:spcPts val="0"/>
                        </a:spcBef>
                        <a:spcAft>
                          <a:spcPts val="0"/>
                        </a:spcAft>
                      </a:pPr>
                      <a:r>
                        <a:rPr lang="vi-VN" sz="3600" i="1">
                          <a:effectLst/>
                          <a:latin typeface="+mn-lt"/>
                          <a:ea typeface="Times New Roman" panose="02020603050405020304" pitchFamily="18" charset="0"/>
                        </a:rPr>
                        <a:t>c) </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extLst>
                  <a:ext uri="{0D108BD9-81ED-4DB2-BD59-A6C34878D82A}">
                    <a16:rowId xmlns:a16="http://schemas.microsoft.com/office/drawing/2014/main" val="2867357064"/>
                  </a:ext>
                </a:extLst>
              </a:tr>
              <a:tr h="907203">
                <a:tc>
                  <a:txBody>
                    <a:bodyPr/>
                    <a:lstStyle/>
                    <a:p>
                      <a:pPr marL="0" marR="0">
                        <a:lnSpc>
                          <a:spcPct val="150000"/>
                        </a:lnSpc>
                        <a:spcBef>
                          <a:spcPts val="0"/>
                        </a:spcBef>
                        <a:spcAft>
                          <a:spcPts val="0"/>
                        </a:spcAft>
                      </a:pPr>
                      <a:r>
                        <a:rPr lang="vi-VN" sz="3600" i="1">
                          <a:effectLst/>
                          <a:latin typeface="+mn-lt"/>
                          <a:ea typeface="Times New Roman" panose="02020603050405020304" pitchFamily="18" charset="0"/>
                        </a:rPr>
                        <a:t>d) </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extLst>
                  <a:ext uri="{0D108BD9-81ED-4DB2-BD59-A6C34878D82A}">
                    <a16:rowId xmlns:a16="http://schemas.microsoft.com/office/drawing/2014/main" val="2704512356"/>
                  </a:ext>
                </a:extLst>
              </a:tr>
              <a:tr h="907203">
                <a:tc>
                  <a:txBody>
                    <a:bodyPr/>
                    <a:lstStyle/>
                    <a:p>
                      <a:pPr marL="0" marR="0">
                        <a:lnSpc>
                          <a:spcPct val="150000"/>
                        </a:lnSpc>
                        <a:spcBef>
                          <a:spcPts val="0"/>
                        </a:spcBef>
                        <a:spcAft>
                          <a:spcPts val="0"/>
                        </a:spcAft>
                      </a:pPr>
                      <a:r>
                        <a:rPr lang="vi-VN" sz="3600" i="1">
                          <a:effectLst/>
                          <a:latin typeface="+mn-lt"/>
                          <a:ea typeface="Times New Roman" panose="02020603050405020304" pitchFamily="18" charset="0"/>
                        </a:rPr>
                        <a:t>e) </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extLst>
                  <a:ext uri="{0D108BD9-81ED-4DB2-BD59-A6C34878D82A}">
                    <a16:rowId xmlns:a16="http://schemas.microsoft.com/office/drawing/2014/main" val="2900607916"/>
                  </a:ext>
                </a:extLst>
              </a:tr>
              <a:tr h="907203">
                <a:tc>
                  <a:txBody>
                    <a:bodyPr/>
                    <a:lstStyle/>
                    <a:p>
                      <a:pPr marL="0" marR="0">
                        <a:lnSpc>
                          <a:spcPct val="150000"/>
                        </a:lnSpc>
                        <a:spcBef>
                          <a:spcPts val="0"/>
                        </a:spcBef>
                        <a:spcAft>
                          <a:spcPts val="0"/>
                        </a:spcAft>
                      </a:pPr>
                      <a:r>
                        <a:rPr lang="vi-VN" sz="3600" i="1">
                          <a:effectLst/>
                          <a:latin typeface="+mn-lt"/>
                          <a:ea typeface="Times New Roman" panose="02020603050405020304" pitchFamily="18" charset="0"/>
                        </a:rPr>
                        <a:t>g) </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mn-lt"/>
                          <a:ea typeface="Times New Roman" panose="02020603050405020304" pitchFamily="18" charset="0"/>
                        </a:rPr>
                        <a:t>?</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mn-lt"/>
                          <a:ea typeface="Times New Roman" panose="02020603050405020304" pitchFamily="18" charset="0"/>
                        </a:rPr>
                        <a:t>?</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dirty="0">
                          <a:effectLst/>
                          <a:latin typeface="+mn-lt"/>
                          <a:ea typeface="Times New Roman" panose="02020603050405020304" pitchFamily="18" charset="0"/>
                        </a:rPr>
                        <a:t>?</a:t>
                      </a:r>
                      <a:endParaRPr lang="en-US" sz="3600" dirty="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extLst>
                  <a:ext uri="{0D108BD9-81ED-4DB2-BD59-A6C34878D82A}">
                    <a16:rowId xmlns:a16="http://schemas.microsoft.com/office/drawing/2014/main" val="2593970355"/>
                  </a:ext>
                </a:extLst>
              </a:tr>
            </a:tbl>
          </a:graphicData>
        </a:graphic>
      </p:graphicFrame>
      <p:pic>
        <p:nvPicPr>
          <p:cNvPr id="4" name="Picture 3">
            <a:extLst>
              <a:ext uri="{FF2B5EF4-FFF2-40B4-BE49-F238E27FC236}">
                <a16:creationId xmlns:a16="http://schemas.microsoft.com/office/drawing/2014/main" id="{D6885FC1-01F4-863D-2898-FD9A2EB2B7FD}"/>
              </a:ext>
            </a:extLst>
          </p:cNvPr>
          <p:cNvPicPr>
            <a:picLocks noChangeAspect="1"/>
          </p:cNvPicPr>
          <p:nvPr/>
        </p:nvPicPr>
        <p:blipFill>
          <a:blip r:embed="rId2"/>
          <a:stretch>
            <a:fillRect/>
          </a:stretch>
        </p:blipFill>
        <p:spPr>
          <a:xfrm>
            <a:off x="1066800" y="5676900"/>
            <a:ext cx="2286000" cy="1524000"/>
          </a:xfrm>
          <a:prstGeom prst="rect">
            <a:avLst/>
          </a:prstGeom>
        </p:spPr>
      </p:pic>
    </p:spTree>
    <p:extLst>
      <p:ext uri="{BB962C8B-B14F-4D97-AF65-F5344CB8AC3E}">
        <p14:creationId xmlns:p14="http://schemas.microsoft.com/office/powerpoint/2010/main" val="38859510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B29A452-4D3C-82F7-8354-0D3966510899}"/>
              </a:ext>
            </a:extLst>
          </p:cNvPr>
          <p:cNvGraphicFramePr>
            <a:graphicFrameLocks noGrp="1"/>
          </p:cNvGraphicFramePr>
          <p:nvPr>
            <p:extLst>
              <p:ext uri="{D42A27DB-BD31-4B8C-83A1-F6EECF244321}">
                <p14:modId xmlns:p14="http://schemas.microsoft.com/office/powerpoint/2010/main" val="2667786739"/>
              </p:ext>
            </p:extLst>
          </p:nvPr>
        </p:nvGraphicFramePr>
        <p:xfrm>
          <a:off x="381000" y="342900"/>
          <a:ext cx="17525999" cy="11263206"/>
        </p:xfrm>
        <a:graphic>
          <a:graphicData uri="http://schemas.openxmlformats.org/drawingml/2006/table">
            <a:tbl>
              <a:tblPr/>
              <a:tblGrid>
                <a:gridCol w="3333800">
                  <a:extLst>
                    <a:ext uri="{9D8B030D-6E8A-4147-A177-3AD203B41FA5}">
                      <a16:colId xmlns:a16="http://schemas.microsoft.com/office/drawing/2014/main" val="3116870508"/>
                    </a:ext>
                  </a:extLst>
                </a:gridCol>
                <a:gridCol w="3307127">
                  <a:extLst>
                    <a:ext uri="{9D8B030D-6E8A-4147-A177-3AD203B41FA5}">
                      <a16:colId xmlns:a16="http://schemas.microsoft.com/office/drawing/2014/main" val="803848616"/>
                    </a:ext>
                  </a:extLst>
                </a:gridCol>
                <a:gridCol w="5442536">
                  <a:extLst>
                    <a:ext uri="{9D8B030D-6E8A-4147-A177-3AD203B41FA5}">
                      <a16:colId xmlns:a16="http://schemas.microsoft.com/office/drawing/2014/main" val="2293148775"/>
                    </a:ext>
                  </a:extLst>
                </a:gridCol>
                <a:gridCol w="5442536">
                  <a:extLst>
                    <a:ext uri="{9D8B030D-6E8A-4147-A177-3AD203B41FA5}">
                      <a16:colId xmlns:a16="http://schemas.microsoft.com/office/drawing/2014/main" val="4099341966"/>
                    </a:ext>
                  </a:extLst>
                </a:gridCol>
              </a:tblGrid>
              <a:tr h="2099592">
                <a:tc>
                  <a:txBody>
                    <a:bodyPr/>
                    <a:lstStyle/>
                    <a:p>
                      <a:pPr marL="0" marR="0" algn="ctr">
                        <a:lnSpc>
                          <a:spcPct val="150000"/>
                        </a:lnSpc>
                        <a:spcBef>
                          <a:spcPts val="0"/>
                        </a:spcBef>
                        <a:spcAft>
                          <a:spcPts val="0"/>
                        </a:spcAft>
                      </a:pPr>
                      <a:r>
                        <a:rPr lang="vi-VN" sz="3600" b="1" i="1">
                          <a:solidFill>
                            <a:srgbClr val="000000"/>
                          </a:solidFill>
                          <a:effectLst/>
                          <a:latin typeface="+mn-lt"/>
                          <a:ea typeface="Times New Roman" panose="02020603050405020304" pitchFamily="18" charset="0"/>
                        </a:rPr>
                        <a:t>Thực phẩm</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solidFill>
                      <a:srgbClr val="FEE6CB"/>
                    </a:solidFill>
                  </a:tcPr>
                </a:tc>
                <a:tc>
                  <a:txBody>
                    <a:bodyPr/>
                    <a:lstStyle/>
                    <a:p>
                      <a:pPr marL="0" marR="0" algn="ctr">
                        <a:lnSpc>
                          <a:spcPct val="150000"/>
                        </a:lnSpc>
                        <a:spcBef>
                          <a:spcPts val="0"/>
                        </a:spcBef>
                        <a:spcAft>
                          <a:spcPts val="0"/>
                        </a:spcAft>
                      </a:pPr>
                      <a:r>
                        <a:rPr lang="vi-VN" sz="3600" b="1" i="1">
                          <a:solidFill>
                            <a:srgbClr val="000000"/>
                          </a:solidFill>
                          <a:effectLst/>
                          <a:latin typeface="+mn-lt"/>
                          <a:ea typeface="Times New Roman" panose="02020603050405020304" pitchFamily="18" charset="0"/>
                        </a:rPr>
                        <a:t>Các chất dinh dưỡng</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solidFill>
                      <a:srgbClr val="FEE6CB"/>
                    </a:solidFill>
                  </a:tcPr>
                </a:tc>
                <a:tc>
                  <a:txBody>
                    <a:bodyPr/>
                    <a:lstStyle/>
                    <a:p>
                      <a:pPr marL="0" marR="0" algn="ctr">
                        <a:lnSpc>
                          <a:spcPct val="150000"/>
                        </a:lnSpc>
                        <a:spcBef>
                          <a:spcPts val="0"/>
                        </a:spcBef>
                        <a:spcAft>
                          <a:spcPts val="0"/>
                        </a:spcAft>
                      </a:pPr>
                      <a:r>
                        <a:rPr lang="vi-VN" sz="3600" b="1" i="1">
                          <a:solidFill>
                            <a:srgbClr val="000000"/>
                          </a:solidFill>
                          <a:effectLst/>
                          <a:latin typeface="+mn-lt"/>
                          <a:ea typeface="Times New Roman" panose="02020603050405020304" pitchFamily="18" charset="0"/>
                        </a:rPr>
                        <a:t>Cách lựa chọn thực phẩm</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solidFill>
                      <a:srgbClr val="FEE6CB"/>
                    </a:solidFill>
                  </a:tcPr>
                </a:tc>
                <a:tc>
                  <a:txBody>
                    <a:bodyPr/>
                    <a:lstStyle/>
                    <a:p>
                      <a:pPr marL="0" marR="0" algn="ctr">
                        <a:lnSpc>
                          <a:spcPct val="150000"/>
                        </a:lnSpc>
                        <a:spcBef>
                          <a:spcPts val="0"/>
                        </a:spcBef>
                        <a:spcAft>
                          <a:spcPts val="0"/>
                        </a:spcAft>
                      </a:pPr>
                      <a:r>
                        <a:rPr lang="vi-VN" sz="3600" b="1" i="1">
                          <a:solidFill>
                            <a:srgbClr val="000000"/>
                          </a:solidFill>
                          <a:effectLst/>
                          <a:latin typeface="+mn-lt"/>
                          <a:ea typeface="Times New Roman" panose="02020603050405020304" pitchFamily="18" charset="0"/>
                        </a:rPr>
                        <a:t>Lưu ý khi chế biến và bảo quản</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solidFill>
                      <a:srgbClr val="FEE6CB"/>
                    </a:solidFill>
                  </a:tcPr>
                </a:tc>
                <a:extLst>
                  <a:ext uri="{0D108BD9-81ED-4DB2-BD59-A6C34878D82A}">
                    <a16:rowId xmlns:a16="http://schemas.microsoft.com/office/drawing/2014/main" val="2185046061"/>
                  </a:ext>
                </a:extLst>
              </a:tr>
              <a:tr h="3691608">
                <a:tc>
                  <a:txBody>
                    <a:bodyPr/>
                    <a:lstStyle/>
                    <a:p>
                      <a:pPr marL="0" marR="0">
                        <a:lnSpc>
                          <a:spcPct val="150000"/>
                        </a:lnSpc>
                        <a:spcBef>
                          <a:spcPts val="0"/>
                        </a:spcBef>
                        <a:spcAft>
                          <a:spcPts val="0"/>
                        </a:spcAft>
                      </a:pPr>
                      <a:r>
                        <a:rPr lang="vi-VN" sz="3600" i="1">
                          <a:effectLst/>
                          <a:latin typeface="+mn-lt"/>
                          <a:ea typeface="Times New Roman" panose="02020603050405020304" pitchFamily="18" charset="0"/>
                        </a:rPr>
                        <a:t>c) </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3600" i="0">
                          <a:effectLst/>
                          <a:latin typeface="Arial" panose="020B0604020202020204" pitchFamily="34" charset="0"/>
                          <a:ea typeface="Calibri" panose="020F0502020204030204" pitchFamily="34" charset="0"/>
                          <a:cs typeface="Arial" panose="020B0604020202020204" pitchFamily="34" charset="0"/>
                        </a:rPr>
                        <a:t>Carbohydrate</a:t>
                      </a: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3600" i="0">
                          <a:effectLst/>
                          <a:latin typeface="Arial" panose="020B0604020202020204" pitchFamily="34" charset="0"/>
                          <a:ea typeface="Calibri" panose="020F0502020204030204" pitchFamily="34" charset="0"/>
                          <a:cs typeface="Arial" panose="020B0604020202020204" pitchFamily="34" charset="0"/>
                        </a:rPr>
                        <a:t>Chọn củ nhẵn, to vừa phải, không bị hà</a:t>
                      </a: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vi-VN" sz="3600">
                          <a:effectLst/>
                          <a:latin typeface="+mn-lt"/>
                          <a:ea typeface="Calibri" panose="020F0502020204030204" pitchFamily="34" charset="0"/>
                          <a:cs typeface="Arial" panose="020B0604020202020204" pitchFamily="34" charset="0"/>
                        </a:rPr>
                        <a:t>Rửa thật sạch, gọt vỏ.</a:t>
                      </a:r>
                    </a:p>
                    <a:p>
                      <a:pPr marL="571500" marR="0" indent="-571500" algn="just">
                        <a:lnSpc>
                          <a:spcPct val="150000"/>
                        </a:lnSpc>
                        <a:spcBef>
                          <a:spcPts val="0"/>
                        </a:spcBef>
                        <a:spcAft>
                          <a:spcPts val="0"/>
                        </a:spcAft>
                        <a:buFont typeface="Arial" panose="020B0604020202020204" pitchFamily="34" charset="0"/>
                        <a:buChar char="•"/>
                      </a:pPr>
                      <a:r>
                        <a:rPr lang="vi-VN" sz="3600">
                          <a:effectLst/>
                          <a:latin typeface="+mn-lt"/>
                          <a:ea typeface="Calibri" panose="020F0502020204030204" pitchFamily="34" charset="0"/>
                          <a:cs typeface="Arial" panose="020B0604020202020204" pitchFamily="34" charset="0"/>
                        </a:rPr>
                        <a:t>Bảo quản nơi khô ráo, mát mẻ.</a:t>
                      </a: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extLst>
                  <a:ext uri="{0D108BD9-81ED-4DB2-BD59-A6C34878D82A}">
                    <a16:rowId xmlns:a16="http://schemas.microsoft.com/office/drawing/2014/main" val="2867357064"/>
                  </a:ext>
                </a:extLst>
              </a:tr>
              <a:tr h="3657600">
                <a:tc>
                  <a:txBody>
                    <a:bodyPr/>
                    <a:lstStyle/>
                    <a:p>
                      <a:pPr marL="0" marR="0">
                        <a:lnSpc>
                          <a:spcPct val="150000"/>
                        </a:lnSpc>
                        <a:spcBef>
                          <a:spcPts val="0"/>
                        </a:spcBef>
                        <a:spcAft>
                          <a:spcPts val="0"/>
                        </a:spcAft>
                      </a:pPr>
                      <a:r>
                        <a:rPr lang="vi-VN" sz="3600" i="1">
                          <a:effectLst/>
                          <a:latin typeface="+mn-lt"/>
                          <a:ea typeface="Times New Roman" panose="02020603050405020304" pitchFamily="18" charset="0"/>
                        </a:rPr>
                        <a:t>d) </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3600" i="0">
                          <a:effectLst/>
                          <a:latin typeface="Arial" panose="020B0604020202020204" pitchFamily="34" charset="0"/>
                          <a:ea typeface="Times New Roman" panose="02020603050405020304" pitchFamily="18" charset="0"/>
                          <a:cs typeface="Arial" panose="020B0604020202020204" pitchFamily="34" charset="0"/>
                        </a:rPr>
                        <a:t>Chất xơ </a:t>
                      </a:r>
                      <a:endParaRPr lang="en-US" sz="3600" i="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vi-VN" sz="3600" i="0">
                          <a:effectLst/>
                          <a:latin typeface="+mn-lt"/>
                          <a:ea typeface="Times New Roman" panose="02020603050405020304" pitchFamily="18" charset="0"/>
                          <a:cs typeface="Arial" panose="020B0604020202020204" pitchFamily="34" charset="0"/>
                        </a:rPr>
                        <a:t>Chọn bó rau dài, ít lá, thân dài, màu xanh mướt, cuống nhỏ, đốt thưa, bấm thấy giòn</a:t>
                      </a:r>
                      <a:endParaRPr lang="en-US" sz="3600" i="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vi-VN" sz="3600" i="0">
                          <a:effectLst/>
                          <a:latin typeface="+mn-lt"/>
                          <a:ea typeface="Times New Roman" panose="02020603050405020304" pitchFamily="18" charset="0"/>
                          <a:cs typeface="Arial" panose="020B0604020202020204" pitchFamily="34" charset="0"/>
                        </a:rPr>
                        <a:t>Nhặt, rửa thật sạch.</a:t>
                      </a:r>
                    </a:p>
                    <a:p>
                      <a:pPr marL="571500" marR="0" indent="-571500" algn="just">
                        <a:lnSpc>
                          <a:spcPct val="150000"/>
                        </a:lnSpc>
                        <a:spcBef>
                          <a:spcPts val="0"/>
                        </a:spcBef>
                        <a:spcAft>
                          <a:spcPts val="0"/>
                        </a:spcAft>
                        <a:buFont typeface="Arial" panose="020B0604020202020204" pitchFamily="34" charset="0"/>
                        <a:buChar char="•"/>
                      </a:pPr>
                      <a:r>
                        <a:rPr lang="vi-VN" sz="3600" i="0">
                          <a:effectLst/>
                          <a:latin typeface="+mn-lt"/>
                          <a:ea typeface="Times New Roman" panose="02020603050405020304" pitchFamily="18" charset="0"/>
                          <a:cs typeface="Arial" panose="020B0604020202020204" pitchFamily="34" charset="0"/>
                        </a:rPr>
                        <a:t>Không đun, nấu quá kĩ.</a:t>
                      </a:r>
                    </a:p>
                    <a:p>
                      <a:pPr marL="571500" marR="0" indent="-571500" algn="just">
                        <a:lnSpc>
                          <a:spcPct val="150000"/>
                        </a:lnSpc>
                        <a:spcBef>
                          <a:spcPts val="0"/>
                        </a:spcBef>
                        <a:spcAft>
                          <a:spcPts val="0"/>
                        </a:spcAft>
                        <a:buFont typeface="Arial" panose="020B0604020202020204" pitchFamily="34" charset="0"/>
                        <a:buChar char="•"/>
                      </a:pPr>
                      <a:r>
                        <a:rPr lang="vi-VN" sz="3600" i="0">
                          <a:effectLst/>
                          <a:latin typeface="+mn-lt"/>
                          <a:ea typeface="Times New Roman" panose="02020603050405020304" pitchFamily="18" charset="0"/>
                          <a:cs typeface="Arial" panose="020B0604020202020204" pitchFamily="34" charset="0"/>
                        </a:rPr>
                        <a:t>Bảo quản lạnh.</a:t>
                      </a: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extLst>
                  <a:ext uri="{0D108BD9-81ED-4DB2-BD59-A6C34878D82A}">
                    <a16:rowId xmlns:a16="http://schemas.microsoft.com/office/drawing/2014/main" val="2704512356"/>
                  </a:ext>
                </a:extLst>
              </a:tr>
              <a:tr h="907203">
                <a:tc>
                  <a:txBody>
                    <a:bodyPr/>
                    <a:lstStyle/>
                    <a:p>
                      <a:pPr marL="0" marR="0">
                        <a:lnSpc>
                          <a:spcPct val="150000"/>
                        </a:lnSpc>
                        <a:spcBef>
                          <a:spcPts val="0"/>
                        </a:spcBef>
                        <a:spcAft>
                          <a:spcPts val="0"/>
                        </a:spcAft>
                      </a:pPr>
                      <a:r>
                        <a:rPr lang="vi-VN" sz="3600" i="1">
                          <a:effectLst/>
                          <a:latin typeface="+mn-lt"/>
                          <a:ea typeface="Times New Roman" panose="02020603050405020304" pitchFamily="18" charset="0"/>
                        </a:rPr>
                        <a:t>e) </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extLst>
                  <a:ext uri="{0D108BD9-81ED-4DB2-BD59-A6C34878D82A}">
                    <a16:rowId xmlns:a16="http://schemas.microsoft.com/office/drawing/2014/main" val="2900607916"/>
                  </a:ext>
                </a:extLst>
              </a:tr>
              <a:tr h="907203">
                <a:tc>
                  <a:txBody>
                    <a:bodyPr/>
                    <a:lstStyle/>
                    <a:p>
                      <a:pPr marL="0" marR="0">
                        <a:lnSpc>
                          <a:spcPct val="150000"/>
                        </a:lnSpc>
                        <a:spcBef>
                          <a:spcPts val="0"/>
                        </a:spcBef>
                        <a:spcAft>
                          <a:spcPts val="0"/>
                        </a:spcAft>
                      </a:pPr>
                      <a:r>
                        <a:rPr lang="vi-VN" sz="3600" i="1">
                          <a:effectLst/>
                          <a:latin typeface="+mn-lt"/>
                          <a:ea typeface="Times New Roman" panose="02020603050405020304" pitchFamily="18" charset="0"/>
                        </a:rPr>
                        <a:t>g) </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mn-lt"/>
                          <a:ea typeface="Times New Roman" panose="02020603050405020304" pitchFamily="18" charset="0"/>
                        </a:rPr>
                        <a:t>?</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a:effectLst/>
                          <a:latin typeface="+mn-lt"/>
                          <a:ea typeface="Times New Roman" panose="02020603050405020304" pitchFamily="18" charset="0"/>
                        </a:rPr>
                        <a:t>?</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1" dirty="0">
                          <a:effectLst/>
                          <a:latin typeface="+mn-lt"/>
                          <a:ea typeface="Times New Roman" panose="02020603050405020304" pitchFamily="18" charset="0"/>
                        </a:rPr>
                        <a:t>?</a:t>
                      </a:r>
                      <a:endParaRPr lang="en-US" sz="3600" dirty="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extLst>
                  <a:ext uri="{0D108BD9-81ED-4DB2-BD59-A6C34878D82A}">
                    <a16:rowId xmlns:a16="http://schemas.microsoft.com/office/drawing/2014/main" val="2593970355"/>
                  </a:ext>
                </a:extLst>
              </a:tr>
            </a:tbl>
          </a:graphicData>
        </a:graphic>
      </p:graphicFrame>
      <p:pic>
        <p:nvPicPr>
          <p:cNvPr id="2" name="Picture 1">
            <a:extLst>
              <a:ext uri="{FF2B5EF4-FFF2-40B4-BE49-F238E27FC236}">
                <a16:creationId xmlns:a16="http://schemas.microsoft.com/office/drawing/2014/main" id="{3AD94E21-D97F-AAF0-3E38-4F20749B408F}"/>
              </a:ext>
            </a:extLst>
          </p:cNvPr>
          <p:cNvPicPr>
            <a:picLocks noChangeAspect="1"/>
          </p:cNvPicPr>
          <p:nvPr/>
        </p:nvPicPr>
        <p:blipFill rotWithShape="1">
          <a:blip r:embed="rId2"/>
          <a:srcRect t="14063" b="17968"/>
          <a:stretch/>
        </p:blipFill>
        <p:spPr>
          <a:xfrm>
            <a:off x="1066800" y="3390900"/>
            <a:ext cx="2578538" cy="1752600"/>
          </a:xfrm>
          <a:prstGeom prst="rect">
            <a:avLst/>
          </a:prstGeom>
        </p:spPr>
      </p:pic>
      <p:pic>
        <p:nvPicPr>
          <p:cNvPr id="7170" name="Picture 2" descr="Những ai không nên ăn rau muống?">
            <a:extLst>
              <a:ext uri="{FF2B5EF4-FFF2-40B4-BE49-F238E27FC236}">
                <a16:creationId xmlns:a16="http://schemas.microsoft.com/office/drawing/2014/main" id="{E606E9E3-89F6-DE1D-AF0C-E5F1664BC2E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12"/>
          <a:stretch/>
        </p:blipFill>
        <p:spPr bwMode="auto">
          <a:xfrm>
            <a:off x="914400" y="6819900"/>
            <a:ext cx="2578538" cy="234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00977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5 lý do phụ nữ tuổi 50 nên ăn chuối">
            <a:extLst>
              <a:ext uri="{FF2B5EF4-FFF2-40B4-BE49-F238E27FC236}">
                <a16:creationId xmlns:a16="http://schemas.microsoft.com/office/drawing/2014/main" id="{F99B8492-3DB4-A6AF-0A82-B81BBD0D9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08442"/>
            <a:ext cx="2667000" cy="20656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CB29A452-4D3C-82F7-8354-0D3966510899}"/>
              </a:ext>
            </a:extLst>
          </p:cNvPr>
          <p:cNvGraphicFramePr>
            <a:graphicFrameLocks noGrp="1"/>
          </p:cNvGraphicFramePr>
          <p:nvPr>
            <p:extLst>
              <p:ext uri="{D42A27DB-BD31-4B8C-83A1-F6EECF244321}">
                <p14:modId xmlns:p14="http://schemas.microsoft.com/office/powerpoint/2010/main" val="469525146"/>
              </p:ext>
            </p:extLst>
          </p:nvPr>
        </p:nvGraphicFramePr>
        <p:xfrm>
          <a:off x="381000" y="342900"/>
          <a:ext cx="17525999" cy="8879777"/>
        </p:xfrm>
        <a:graphic>
          <a:graphicData uri="http://schemas.openxmlformats.org/drawingml/2006/table">
            <a:tbl>
              <a:tblPr/>
              <a:tblGrid>
                <a:gridCol w="3333800">
                  <a:extLst>
                    <a:ext uri="{9D8B030D-6E8A-4147-A177-3AD203B41FA5}">
                      <a16:colId xmlns:a16="http://schemas.microsoft.com/office/drawing/2014/main" val="3116870508"/>
                    </a:ext>
                  </a:extLst>
                </a:gridCol>
                <a:gridCol w="3307127">
                  <a:extLst>
                    <a:ext uri="{9D8B030D-6E8A-4147-A177-3AD203B41FA5}">
                      <a16:colId xmlns:a16="http://schemas.microsoft.com/office/drawing/2014/main" val="803848616"/>
                    </a:ext>
                  </a:extLst>
                </a:gridCol>
                <a:gridCol w="5442536">
                  <a:extLst>
                    <a:ext uri="{9D8B030D-6E8A-4147-A177-3AD203B41FA5}">
                      <a16:colId xmlns:a16="http://schemas.microsoft.com/office/drawing/2014/main" val="2293148775"/>
                    </a:ext>
                  </a:extLst>
                </a:gridCol>
                <a:gridCol w="5442536">
                  <a:extLst>
                    <a:ext uri="{9D8B030D-6E8A-4147-A177-3AD203B41FA5}">
                      <a16:colId xmlns:a16="http://schemas.microsoft.com/office/drawing/2014/main" val="4099341966"/>
                    </a:ext>
                  </a:extLst>
                </a:gridCol>
              </a:tblGrid>
              <a:tr h="2099592">
                <a:tc>
                  <a:txBody>
                    <a:bodyPr/>
                    <a:lstStyle/>
                    <a:p>
                      <a:pPr marL="0" marR="0" algn="ctr">
                        <a:lnSpc>
                          <a:spcPct val="150000"/>
                        </a:lnSpc>
                        <a:spcBef>
                          <a:spcPts val="0"/>
                        </a:spcBef>
                        <a:spcAft>
                          <a:spcPts val="0"/>
                        </a:spcAft>
                      </a:pPr>
                      <a:r>
                        <a:rPr lang="vi-VN" sz="3600" b="1" i="1">
                          <a:solidFill>
                            <a:srgbClr val="000000"/>
                          </a:solidFill>
                          <a:effectLst/>
                          <a:latin typeface="+mn-lt"/>
                          <a:ea typeface="Times New Roman" panose="02020603050405020304" pitchFamily="18" charset="0"/>
                        </a:rPr>
                        <a:t>Thực phẩm</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solidFill>
                      <a:srgbClr val="FEE6CB"/>
                    </a:solidFill>
                  </a:tcPr>
                </a:tc>
                <a:tc>
                  <a:txBody>
                    <a:bodyPr/>
                    <a:lstStyle/>
                    <a:p>
                      <a:pPr marL="0" marR="0" algn="ctr">
                        <a:lnSpc>
                          <a:spcPct val="150000"/>
                        </a:lnSpc>
                        <a:spcBef>
                          <a:spcPts val="0"/>
                        </a:spcBef>
                        <a:spcAft>
                          <a:spcPts val="0"/>
                        </a:spcAft>
                      </a:pPr>
                      <a:r>
                        <a:rPr lang="vi-VN" sz="3600" b="1" i="1">
                          <a:solidFill>
                            <a:srgbClr val="000000"/>
                          </a:solidFill>
                          <a:effectLst/>
                          <a:latin typeface="+mn-lt"/>
                          <a:ea typeface="Times New Roman" panose="02020603050405020304" pitchFamily="18" charset="0"/>
                        </a:rPr>
                        <a:t>Các chất dinh dưỡng</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solidFill>
                      <a:srgbClr val="FEE6CB"/>
                    </a:solidFill>
                  </a:tcPr>
                </a:tc>
                <a:tc>
                  <a:txBody>
                    <a:bodyPr/>
                    <a:lstStyle/>
                    <a:p>
                      <a:pPr marL="0" marR="0" algn="ctr">
                        <a:lnSpc>
                          <a:spcPct val="150000"/>
                        </a:lnSpc>
                        <a:spcBef>
                          <a:spcPts val="0"/>
                        </a:spcBef>
                        <a:spcAft>
                          <a:spcPts val="0"/>
                        </a:spcAft>
                      </a:pPr>
                      <a:r>
                        <a:rPr lang="vi-VN" sz="3600" b="1" i="1">
                          <a:solidFill>
                            <a:srgbClr val="000000"/>
                          </a:solidFill>
                          <a:effectLst/>
                          <a:latin typeface="+mn-lt"/>
                          <a:ea typeface="Times New Roman" panose="02020603050405020304" pitchFamily="18" charset="0"/>
                        </a:rPr>
                        <a:t>Cách lựa chọn thực phẩm</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solidFill>
                      <a:srgbClr val="FEE6CB"/>
                    </a:solidFill>
                  </a:tcPr>
                </a:tc>
                <a:tc>
                  <a:txBody>
                    <a:bodyPr/>
                    <a:lstStyle/>
                    <a:p>
                      <a:pPr marL="0" marR="0" algn="ctr">
                        <a:lnSpc>
                          <a:spcPct val="150000"/>
                        </a:lnSpc>
                        <a:spcBef>
                          <a:spcPts val="0"/>
                        </a:spcBef>
                        <a:spcAft>
                          <a:spcPts val="0"/>
                        </a:spcAft>
                      </a:pPr>
                      <a:r>
                        <a:rPr lang="vi-VN" sz="3600" b="1" i="1">
                          <a:solidFill>
                            <a:srgbClr val="000000"/>
                          </a:solidFill>
                          <a:effectLst/>
                          <a:latin typeface="+mn-lt"/>
                          <a:ea typeface="Times New Roman" panose="02020603050405020304" pitchFamily="18" charset="0"/>
                        </a:rPr>
                        <a:t>Lưu ý khi chế biến và bảo quản</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solidFill>
                      <a:srgbClr val="FEE6CB"/>
                    </a:solidFill>
                  </a:tcPr>
                </a:tc>
                <a:extLst>
                  <a:ext uri="{0D108BD9-81ED-4DB2-BD59-A6C34878D82A}">
                    <a16:rowId xmlns:a16="http://schemas.microsoft.com/office/drawing/2014/main" val="2185046061"/>
                  </a:ext>
                </a:extLst>
              </a:tr>
              <a:tr h="3463008">
                <a:tc>
                  <a:txBody>
                    <a:bodyPr/>
                    <a:lstStyle/>
                    <a:p>
                      <a:pPr marL="0" marR="0">
                        <a:lnSpc>
                          <a:spcPct val="150000"/>
                        </a:lnSpc>
                        <a:spcBef>
                          <a:spcPts val="0"/>
                        </a:spcBef>
                        <a:spcAft>
                          <a:spcPts val="0"/>
                        </a:spcAft>
                      </a:pPr>
                      <a:r>
                        <a:rPr lang="vi-VN" sz="3600" i="1">
                          <a:effectLst/>
                          <a:latin typeface="+mn-lt"/>
                          <a:ea typeface="Times New Roman" panose="02020603050405020304" pitchFamily="18" charset="0"/>
                        </a:rPr>
                        <a:t>e) </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vi-VN" sz="3600" i="0">
                          <a:effectLst/>
                          <a:latin typeface="+mn-lt"/>
                          <a:ea typeface="Times New Roman" panose="02020603050405020304" pitchFamily="18" charset="0"/>
                          <a:cs typeface="Arial" panose="020B0604020202020204" pitchFamily="34" charset="0"/>
                        </a:rPr>
                        <a:t>Carbohydrate</a:t>
                      </a:r>
                      <a:endParaRPr lang="en-US" sz="3600" i="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vi-VN" sz="3600" i="0">
                          <a:effectLst/>
                          <a:latin typeface="+mn-lt"/>
                          <a:ea typeface="Times New Roman" panose="02020603050405020304" pitchFamily="18" charset="0"/>
                          <a:cs typeface="Arial" panose="020B0604020202020204" pitchFamily="34" charset="0"/>
                        </a:rPr>
                        <a:t>Chọn quả tươi, không quá chín, vỏ nhẵn.</a:t>
                      </a:r>
                      <a:endParaRPr lang="en-US" sz="3600" i="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vi-VN" sz="3600" i="0">
                          <a:effectLst/>
                          <a:latin typeface="+mn-lt"/>
                          <a:ea typeface="Times New Roman" panose="02020603050405020304" pitchFamily="18" charset="0"/>
                          <a:cs typeface="Arial" panose="020B0604020202020204" pitchFamily="34" charset="0"/>
                        </a:rPr>
                        <a:t>Rửa sạch, loại bỏ vỏ trước khi ăn.</a:t>
                      </a:r>
                    </a:p>
                    <a:p>
                      <a:pPr marL="571500" marR="0" indent="-571500" algn="just">
                        <a:lnSpc>
                          <a:spcPct val="150000"/>
                        </a:lnSpc>
                        <a:spcBef>
                          <a:spcPts val="0"/>
                        </a:spcBef>
                        <a:spcAft>
                          <a:spcPts val="0"/>
                        </a:spcAft>
                        <a:buFont typeface="Arial" panose="020B0604020202020204" pitchFamily="34" charset="0"/>
                        <a:buChar char="•"/>
                      </a:pPr>
                      <a:r>
                        <a:rPr lang="vi-VN" sz="3600" i="0">
                          <a:effectLst/>
                          <a:latin typeface="+mn-lt"/>
                          <a:ea typeface="Times New Roman" panose="02020603050405020304" pitchFamily="18" charset="0"/>
                          <a:cs typeface="Arial" panose="020B0604020202020204" pitchFamily="34" charset="0"/>
                        </a:rPr>
                        <a:t>Bảo quản lạnh.</a:t>
                      </a: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extLst>
                  <a:ext uri="{0D108BD9-81ED-4DB2-BD59-A6C34878D82A}">
                    <a16:rowId xmlns:a16="http://schemas.microsoft.com/office/drawing/2014/main" val="2900607916"/>
                  </a:ext>
                </a:extLst>
              </a:tr>
              <a:tr h="907203">
                <a:tc>
                  <a:txBody>
                    <a:bodyPr/>
                    <a:lstStyle/>
                    <a:p>
                      <a:pPr marL="0" marR="0">
                        <a:lnSpc>
                          <a:spcPct val="150000"/>
                        </a:lnSpc>
                        <a:spcBef>
                          <a:spcPts val="0"/>
                        </a:spcBef>
                        <a:spcAft>
                          <a:spcPts val="0"/>
                        </a:spcAft>
                      </a:pPr>
                      <a:r>
                        <a:rPr lang="vi-VN" sz="3600" i="1">
                          <a:effectLst/>
                          <a:latin typeface="+mn-lt"/>
                          <a:ea typeface="Times New Roman" panose="02020603050405020304" pitchFamily="18" charset="0"/>
                        </a:rPr>
                        <a:t>g) </a:t>
                      </a:r>
                      <a:endParaRPr lang="en-US" sz="360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3600" i="0">
                          <a:effectLst/>
                          <a:latin typeface="Arial" panose="020B0604020202020204" pitchFamily="34" charset="0"/>
                          <a:ea typeface="Times New Roman" panose="02020603050405020304" pitchFamily="18" charset="0"/>
                          <a:cs typeface="Arial" panose="020B0604020202020204" pitchFamily="34" charset="0"/>
                        </a:rPr>
                        <a:t>Protein</a:t>
                      </a:r>
                      <a:r>
                        <a:rPr lang="en-US" sz="3600" i="0">
                          <a:effectLst/>
                          <a:latin typeface="+mn-lt"/>
                          <a:ea typeface="Times New Roman" panose="02020603050405020304" pitchFamily="18" charset="0"/>
                        </a:rPr>
                        <a:t> </a:t>
                      </a:r>
                      <a:endParaRPr lang="en-US" sz="3600" i="0">
                        <a:effectLst/>
                        <a:latin typeface="+mn-lt"/>
                        <a:ea typeface="Calibri" panose="020F0502020204030204" pitchFamily="34" charset="0"/>
                      </a:endParaRPr>
                    </a:p>
                    <a:p>
                      <a:pPr marL="0" marR="0" algn="ctr">
                        <a:lnSpc>
                          <a:spcPct val="150000"/>
                        </a:lnSpc>
                        <a:spcBef>
                          <a:spcPts val="0"/>
                        </a:spcBef>
                        <a:spcAft>
                          <a:spcPts val="0"/>
                        </a:spcAft>
                      </a:pPr>
                      <a:endParaRPr lang="en-US" sz="3600" i="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vi-VN" sz="3600" i="0">
                          <a:effectLst/>
                          <a:latin typeface="+mn-lt"/>
                          <a:ea typeface="Times New Roman" panose="02020603050405020304" pitchFamily="18" charset="0"/>
                        </a:rPr>
                        <a:t>Chọn cá còn sống, vảy ướt.</a:t>
                      </a:r>
                      <a:endParaRPr lang="en-US" sz="3600" i="0">
                        <a:effectLst/>
                        <a:latin typeface="+mn-lt"/>
                        <a:ea typeface="Calibri" panose="020F0502020204030204" pitchFamily="34" charset="0"/>
                      </a:endParaRP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vi-VN" sz="3600" i="0" dirty="0">
                          <a:effectLst/>
                          <a:latin typeface="+mn-lt"/>
                          <a:ea typeface="Times New Roman" panose="02020603050405020304" pitchFamily="18" charset="0"/>
                        </a:rPr>
                        <a:t>Không ngâm rửa cá sau khi cắt, thái.</a:t>
                      </a:r>
                      <a:endParaRPr lang="en-US" sz="3600" i="0" dirty="0">
                        <a:effectLst/>
                        <a:latin typeface="+mn-lt"/>
                        <a:ea typeface="Times New Roman" panose="02020603050405020304" pitchFamily="18" charset="0"/>
                      </a:endParaRPr>
                    </a:p>
                    <a:p>
                      <a:pPr marL="571500" marR="0" indent="-571500" algn="just">
                        <a:lnSpc>
                          <a:spcPct val="150000"/>
                        </a:lnSpc>
                        <a:spcBef>
                          <a:spcPts val="0"/>
                        </a:spcBef>
                        <a:spcAft>
                          <a:spcPts val="0"/>
                        </a:spcAft>
                        <a:buFont typeface="Arial" panose="020B0604020202020204" pitchFamily="34" charset="0"/>
                        <a:buChar char="•"/>
                      </a:pPr>
                      <a:r>
                        <a:rPr lang="vi-VN" sz="3600" i="0" dirty="0">
                          <a:effectLst/>
                          <a:latin typeface="+mn-lt"/>
                          <a:ea typeface="Times New Roman" panose="02020603050405020304" pitchFamily="18" charset="0"/>
                        </a:rPr>
                        <a:t>Bảo quản lạnh hoặc đông lạnh, sấy khô,...</a:t>
                      </a:r>
                    </a:p>
                  </a:txBody>
                  <a:tcPr marL="63500" marR="63500" marT="63500" marB="63500" anchor="ctr">
                    <a:lnL w="12700" cap="flat" cmpd="sng" algn="ctr">
                      <a:solidFill>
                        <a:srgbClr val="EE9631"/>
                      </a:solidFill>
                      <a:prstDash val="solid"/>
                      <a:round/>
                      <a:headEnd type="none" w="med" len="med"/>
                      <a:tailEnd type="none" w="med" len="med"/>
                    </a:lnL>
                    <a:lnR w="12700" cap="flat" cmpd="sng" algn="ctr">
                      <a:solidFill>
                        <a:srgbClr val="EE9631"/>
                      </a:solidFill>
                      <a:prstDash val="solid"/>
                      <a:round/>
                      <a:headEnd type="none" w="med" len="med"/>
                      <a:tailEnd type="none" w="med" len="med"/>
                    </a:lnR>
                    <a:lnT w="12700" cap="flat" cmpd="sng" algn="ctr">
                      <a:solidFill>
                        <a:srgbClr val="EE9631"/>
                      </a:solidFill>
                      <a:prstDash val="solid"/>
                      <a:round/>
                      <a:headEnd type="none" w="med" len="med"/>
                      <a:tailEnd type="none" w="med" len="med"/>
                    </a:lnT>
                    <a:lnB w="12700" cap="flat" cmpd="sng" algn="ctr">
                      <a:solidFill>
                        <a:srgbClr val="EE9631"/>
                      </a:solidFill>
                      <a:prstDash val="solid"/>
                      <a:round/>
                      <a:headEnd type="none" w="med" len="med"/>
                      <a:tailEnd type="none" w="med" len="med"/>
                    </a:lnB>
                    <a:noFill/>
                  </a:tcPr>
                </a:tc>
                <a:extLst>
                  <a:ext uri="{0D108BD9-81ED-4DB2-BD59-A6C34878D82A}">
                    <a16:rowId xmlns:a16="http://schemas.microsoft.com/office/drawing/2014/main" val="2593970355"/>
                  </a:ext>
                </a:extLst>
              </a:tr>
            </a:tbl>
          </a:graphicData>
        </a:graphic>
      </p:graphicFrame>
      <p:pic>
        <p:nvPicPr>
          <p:cNvPr id="3" name="Picture 2">
            <a:extLst>
              <a:ext uri="{FF2B5EF4-FFF2-40B4-BE49-F238E27FC236}">
                <a16:creationId xmlns:a16="http://schemas.microsoft.com/office/drawing/2014/main" id="{DC9BD26E-E576-132D-86EE-E7FFF6A43C8C}"/>
              </a:ext>
            </a:extLst>
          </p:cNvPr>
          <p:cNvPicPr>
            <a:picLocks noChangeAspect="1"/>
          </p:cNvPicPr>
          <p:nvPr/>
        </p:nvPicPr>
        <p:blipFill>
          <a:blip r:embed="rId3"/>
          <a:stretch>
            <a:fillRect/>
          </a:stretch>
        </p:blipFill>
        <p:spPr>
          <a:xfrm>
            <a:off x="866931" y="6896100"/>
            <a:ext cx="2667000" cy="1782884"/>
          </a:xfrm>
          <a:prstGeom prst="rect">
            <a:avLst/>
          </a:prstGeom>
        </p:spPr>
      </p:pic>
    </p:spTree>
    <p:extLst>
      <p:ext uri="{BB962C8B-B14F-4D97-AF65-F5344CB8AC3E}">
        <p14:creationId xmlns:p14="http://schemas.microsoft.com/office/powerpoint/2010/main" val="186711972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2CFA114-BBFC-0A32-BC4A-20805A0A5152}"/>
              </a:ext>
            </a:extLst>
          </p:cNvPr>
          <p:cNvGrpSpPr/>
          <p:nvPr/>
        </p:nvGrpSpPr>
        <p:grpSpPr>
          <a:xfrm>
            <a:off x="580283" y="484494"/>
            <a:ext cx="17127433" cy="1839606"/>
            <a:chOff x="533400" y="0"/>
            <a:chExt cx="17127433" cy="1839606"/>
          </a:xfrm>
        </p:grpSpPr>
        <p:grpSp>
          <p:nvGrpSpPr>
            <p:cNvPr id="2" name="Group 1">
              <a:extLst>
                <a:ext uri="{FF2B5EF4-FFF2-40B4-BE49-F238E27FC236}">
                  <a16:creationId xmlns:a16="http://schemas.microsoft.com/office/drawing/2014/main" id="{82E4E035-2699-C834-C300-9AD2F65D2098}"/>
                </a:ext>
              </a:extLst>
            </p:cNvPr>
            <p:cNvGrpSpPr/>
            <p:nvPr/>
          </p:nvGrpSpPr>
          <p:grpSpPr>
            <a:xfrm>
              <a:off x="533400" y="495300"/>
              <a:ext cx="1066800" cy="1066800"/>
              <a:chOff x="1028700" y="4610433"/>
              <a:chExt cx="824190" cy="824190"/>
            </a:xfrm>
          </p:grpSpPr>
          <p:grpSp>
            <p:nvGrpSpPr>
              <p:cNvPr id="4" name="Group 14">
                <a:extLst>
                  <a:ext uri="{FF2B5EF4-FFF2-40B4-BE49-F238E27FC236}">
                    <a16:creationId xmlns:a16="http://schemas.microsoft.com/office/drawing/2014/main" id="{DD27F8C6-53EC-B435-1F94-CCC369525732}"/>
                  </a:ext>
                </a:extLst>
              </p:cNvPr>
              <p:cNvGrpSpPr/>
              <p:nvPr/>
            </p:nvGrpSpPr>
            <p:grpSpPr>
              <a:xfrm>
                <a:off x="1028700" y="4610433"/>
                <a:ext cx="824190" cy="824190"/>
                <a:chOff x="0" y="0"/>
                <a:chExt cx="812800" cy="812800"/>
              </a:xfrm>
            </p:grpSpPr>
            <p:sp>
              <p:nvSpPr>
                <p:cNvPr id="6" name="Freeform 15">
                  <a:extLst>
                    <a:ext uri="{FF2B5EF4-FFF2-40B4-BE49-F238E27FC236}">
                      <a16:creationId xmlns:a16="http://schemas.microsoft.com/office/drawing/2014/main" id="{A5ED9CB9-36D5-4E69-DEB9-E1638CD79CA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8" name="TextBox 16">
                  <a:extLst>
                    <a:ext uri="{FF2B5EF4-FFF2-40B4-BE49-F238E27FC236}">
                      <a16:creationId xmlns:a16="http://schemas.microsoft.com/office/drawing/2014/main" id="{6D539AC9-CABC-17FE-CF78-EA1333C01E4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5" name="Freeform 26">
                <a:extLst>
                  <a:ext uri="{FF2B5EF4-FFF2-40B4-BE49-F238E27FC236}">
                    <a16:creationId xmlns:a16="http://schemas.microsoft.com/office/drawing/2014/main" id="{F341DECF-FEA2-B987-EBA2-982CBB60DE40}"/>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0" name="TextBox 9">
              <a:extLst>
                <a:ext uri="{FF2B5EF4-FFF2-40B4-BE49-F238E27FC236}">
                  <a16:creationId xmlns:a16="http://schemas.microsoft.com/office/drawing/2014/main" id="{05BEAAB6-320B-A9BC-927B-65E20020862A}"/>
                </a:ext>
              </a:extLst>
            </p:cNvPr>
            <p:cNvSpPr txBox="1"/>
            <p:nvPr/>
          </p:nvSpPr>
          <p:spPr>
            <a:xfrm>
              <a:off x="1751738" y="0"/>
              <a:ext cx="15909095" cy="1839606"/>
            </a:xfrm>
            <a:prstGeom prst="rect">
              <a:avLst/>
            </a:prstGeom>
            <a:noFill/>
          </p:spPr>
          <p:txBody>
            <a:bodyPr wrap="square">
              <a:spAutoFit/>
            </a:bodyPr>
            <a:lstStyle/>
            <a:p>
              <a:pPr algn="just">
                <a:lnSpc>
                  <a:spcPct val="150000"/>
                </a:lnSpc>
              </a:pPr>
              <a:r>
                <a:rPr lang="en-US" sz="4000" b="1" i="1">
                  <a:solidFill>
                    <a:srgbClr val="C00000"/>
                  </a:solidFill>
                  <a:latin typeface="Arial" panose="020B0604020202020204" pitchFamily="34" charset="0"/>
                  <a:cs typeface="Arial" panose="020B0604020202020204" pitchFamily="34" charset="0"/>
                </a:rPr>
                <a:t>Câu </a:t>
              </a:r>
              <a:r>
                <a:rPr lang="vi-VN" sz="4000" b="1" i="1">
                  <a:solidFill>
                    <a:srgbClr val="C00000"/>
                  </a:solidFill>
                  <a:latin typeface="Arial" panose="020B0604020202020204" pitchFamily="34" charset="0"/>
                  <a:cs typeface="Arial" panose="020B0604020202020204" pitchFamily="34" charset="0"/>
                </a:rPr>
                <a:t>3</a:t>
              </a:r>
              <a:r>
                <a:rPr lang="en-US" sz="4000" b="1" i="1">
                  <a:solidFill>
                    <a:srgbClr val="C00000"/>
                  </a:solidFill>
                  <a:latin typeface="Arial" panose="020B0604020202020204" pitchFamily="34" charset="0"/>
                  <a:cs typeface="Arial" panose="020B0604020202020204" pitchFamily="34" charset="0"/>
                </a:rPr>
                <a:t>.</a:t>
              </a:r>
              <a:r>
                <a:rPr lang="vi-VN" sz="4000" b="1" i="1">
                  <a:solidFill>
                    <a:srgbClr val="C00000"/>
                  </a:solidFill>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Phân tích vai trò của protein, lipid và carbohydrate có trong thực phẩm đối với cơ thể người.</a:t>
              </a:r>
              <a:endParaRPr lang="en-US" sz="4000">
                <a:latin typeface="Arial" panose="020B0604020202020204" pitchFamily="34" charset="0"/>
                <a:cs typeface="Arial" panose="020B0604020202020204" pitchFamily="34" charset="0"/>
              </a:endParaRPr>
            </a:p>
          </p:txBody>
        </p:sp>
      </p:grpSp>
      <p:sp>
        <p:nvSpPr>
          <p:cNvPr id="12" name="Rectangle: Rounded Corners 11">
            <a:extLst>
              <a:ext uri="{FF2B5EF4-FFF2-40B4-BE49-F238E27FC236}">
                <a16:creationId xmlns:a16="http://schemas.microsoft.com/office/drawing/2014/main" id="{307DC86F-8516-F7FC-F884-2D8641404277}"/>
              </a:ext>
            </a:extLst>
          </p:cNvPr>
          <p:cNvSpPr/>
          <p:nvPr/>
        </p:nvSpPr>
        <p:spPr>
          <a:xfrm>
            <a:off x="6362700" y="3009900"/>
            <a:ext cx="5562600" cy="1066800"/>
          </a:xfrm>
          <a:prstGeom prst="roundRect">
            <a:avLst/>
          </a:prstGeom>
          <a:solidFill>
            <a:srgbClr val="2D6D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Vai trò của protein </a:t>
            </a:r>
          </a:p>
        </p:txBody>
      </p:sp>
      <p:sp>
        <p:nvSpPr>
          <p:cNvPr id="13" name="Rectangle: Rounded Corners 12">
            <a:extLst>
              <a:ext uri="{FF2B5EF4-FFF2-40B4-BE49-F238E27FC236}">
                <a16:creationId xmlns:a16="http://schemas.microsoft.com/office/drawing/2014/main" id="{318804DE-56F3-EFEE-0E7B-6C397AE6E325}"/>
              </a:ext>
            </a:extLst>
          </p:cNvPr>
          <p:cNvSpPr/>
          <p:nvPr/>
        </p:nvSpPr>
        <p:spPr>
          <a:xfrm>
            <a:off x="357716" y="5306706"/>
            <a:ext cx="3886784" cy="4495800"/>
          </a:xfrm>
          <a:prstGeom prst="roundRect">
            <a:avLst>
              <a:gd name="adj" fmla="val 6638"/>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Tạo hình: xây dựng và tái tạo mô cơ thể.</a:t>
            </a:r>
            <a:endParaRPr lang="en-US" sz="3800">
              <a:solidFill>
                <a:schemeClr val="tx1"/>
              </a:solidFill>
            </a:endParaRPr>
          </a:p>
        </p:txBody>
      </p:sp>
      <p:sp>
        <p:nvSpPr>
          <p:cNvPr id="14" name="Rectangle: Rounded Corners 13">
            <a:extLst>
              <a:ext uri="{FF2B5EF4-FFF2-40B4-BE49-F238E27FC236}">
                <a16:creationId xmlns:a16="http://schemas.microsoft.com/office/drawing/2014/main" id="{FC310981-B597-1856-7F4F-24074F0D85A7}"/>
              </a:ext>
            </a:extLst>
          </p:cNvPr>
          <p:cNvSpPr/>
          <p:nvPr/>
        </p:nvSpPr>
        <p:spPr>
          <a:xfrm>
            <a:off x="4505872" y="5306706"/>
            <a:ext cx="3886784" cy="4495800"/>
          </a:xfrm>
          <a:prstGeom prst="roundRect">
            <a:avLst>
              <a:gd name="adj" fmla="val 6638"/>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Tham gia vận chuyển chất dinh dưỡng.</a:t>
            </a:r>
            <a:endParaRPr lang="en-US" sz="3800">
              <a:solidFill>
                <a:schemeClr val="tx1"/>
              </a:solidFill>
            </a:endParaRPr>
          </a:p>
        </p:txBody>
      </p:sp>
      <p:sp>
        <p:nvSpPr>
          <p:cNvPr id="15" name="Rectangle: Rounded Corners 14">
            <a:extLst>
              <a:ext uri="{FF2B5EF4-FFF2-40B4-BE49-F238E27FC236}">
                <a16:creationId xmlns:a16="http://schemas.microsoft.com/office/drawing/2014/main" id="{FF34862B-AF7D-549D-335D-166B4DC1F7D3}"/>
              </a:ext>
            </a:extLst>
          </p:cNvPr>
          <p:cNvSpPr/>
          <p:nvPr/>
        </p:nvSpPr>
        <p:spPr>
          <a:xfrm>
            <a:off x="8650280" y="5395586"/>
            <a:ext cx="4495800" cy="4495800"/>
          </a:xfrm>
          <a:prstGeom prst="roundRect">
            <a:avLst>
              <a:gd name="adj" fmla="val 6638"/>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Điều hòa hoạt động của cơ thể: tham gia điều hòa chuyển hóa, cân bằng nội môi.</a:t>
            </a:r>
            <a:endParaRPr lang="en-US" sz="3800">
              <a:solidFill>
                <a:schemeClr val="tx1"/>
              </a:solidFill>
            </a:endParaRPr>
          </a:p>
        </p:txBody>
      </p:sp>
      <p:sp>
        <p:nvSpPr>
          <p:cNvPr id="16" name="Rectangle: Rounded Corners 15">
            <a:extLst>
              <a:ext uri="{FF2B5EF4-FFF2-40B4-BE49-F238E27FC236}">
                <a16:creationId xmlns:a16="http://schemas.microsoft.com/office/drawing/2014/main" id="{7AC8152B-51C8-7BF4-4BBD-8D06B493152E}"/>
              </a:ext>
            </a:extLst>
          </p:cNvPr>
          <p:cNvSpPr/>
          <p:nvPr/>
        </p:nvSpPr>
        <p:spPr>
          <a:xfrm>
            <a:off x="13411200" y="5395586"/>
            <a:ext cx="4495800" cy="4495800"/>
          </a:xfrm>
          <a:prstGeom prst="roundRect">
            <a:avLst>
              <a:gd name="adj" fmla="val 6638"/>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Cung cấp năng lượng: giúp cơ thể sinh trưởng và phát triển</a:t>
            </a:r>
            <a:endParaRPr lang="en-US" sz="3800">
              <a:solidFill>
                <a:schemeClr val="tx1"/>
              </a:solidFill>
            </a:endParaRPr>
          </a:p>
        </p:txBody>
      </p:sp>
      <p:cxnSp>
        <p:nvCxnSpPr>
          <p:cNvPr id="18" name="Straight Connector 17">
            <a:extLst>
              <a:ext uri="{FF2B5EF4-FFF2-40B4-BE49-F238E27FC236}">
                <a16:creationId xmlns:a16="http://schemas.microsoft.com/office/drawing/2014/main" id="{649432D4-A575-E5A7-444F-F81310B5C676}"/>
              </a:ext>
            </a:extLst>
          </p:cNvPr>
          <p:cNvCxnSpPr>
            <a:cxnSpLocks/>
            <a:stCxn id="12" idx="2"/>
            <a:endCxn id="13" idx="0"/>
          </p:cNvCxnSpPr>
          <p:nvPr/>
        </p:nvCxnSpPr>
        <p:spPr>
          <a:xfrm flipH="1">
            <a:off x="2301108" y="4076700"/>
            <a:ext cx="6842892" cy="1230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2290C-BF48-2B0E-167D-8F0404714050}"/>
              </a:ext>
            </a:extLst>
          </p:cNvPr>
          <p:cNvCxnSpPr>
            <a:cxnSpLocks/>
            <a:stCxn id="12" idx="2"/>
            <a:endCxn id="14" idx="0"/>
          </p:cNvCxnSpPr>
          <p:nvPr/>
        </p:nvCxnSpPr>
        <p:spPr>
          <a:xfrm flipH="1">
            <a:off x="6449264" y="4076700"/>
            <a:ext cx="2694736" cy="1230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47E0766-D7AC-F20C-A244-45CD2F9BCFB4}"/>
              </a:ext>
            </a:extLst>
          </p:cNvPr>
          <p:cNvCxnSpPr>
            <a:cxnSpLocks/>
            <a:stCxn id="12" idx="2"/>
            <a:endCxn id="15" idx="0"/>
          </p:cNvCxnSpPr>
          <p:nvPr/>
        </p:nvCxnSpPr>
        <p:spPr>
          <a:xfrm>
            <a:off x="9144000" y="4076700"/>
            <a:ext cx="1754180" cy="13188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6D132D4-A2EE-1794-96AB-3A6B51B5F828}"/>
              </a:ext>
            </a:extLst>
          </p:cNvPr>
          <p:cNvCxnSpPr>
            <a:cxnSpLocks/>
            <a:stCxn id="12" idx="2"/>
            <a:endCxn id="16" idx="0"/>
          </p:cNvCxnSpPr>
          <p:nvPr/>
        </p:nvCxnSpPr>
        <p:spPr>
          <a:xfrm>
            <a:off x="9144000" y="4076700"/>
            <a:ext cx="6515100" cy="13188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01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par>
                                <p:cTn id="17" presetID="22" presetClass="entr" presetSubtype="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par>
                                <p:cTn id="20" presetID="22" presetClass="entr" presetSubtype="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par>
                                <p:cTn id="23" presetID="22" presetClass="entr" presetSubtype="1"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307DC86F-8516-F7FC-F884-2D8641404277}"/>
              </a:ext>
            </a:extLst>
          </p:cNvPr>
          <p:cNvSpPr/>
          <p:nvPr/>
        </p:nvSpPr>
        <p:spPr>
          <a:xfrm>
            <a:off x="6362700" y="1866900"/>
            <a:ext cx="5562600" cy="1066800"/>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Vai trò của lipid</a:t>
            </a:r>
          </a:p>
        </p:txBody>
      </p:sp>
      <p:sp>
        <p:nvSpPr>
          <p:cNvPr id="13" name="Rectangle: Rounded Corners 12">
            <a:extLst>
              <a:ext uri="{FF2B5EF4-FFF2-40B4-BE49-F238E27FC236}">
                <a16:creationId xmlns:a16="http://schemas.microsoft.com/office/drawing/2014/main" id="{318804DE-56F3-EFEE-0E7B-6C397AE6E325}"/>
              </a:ext>
            </a:extLst>
          </p:cNvPr>
          <p:cNvSpPr/>
          <p:nvPr/>
        </p:nvSpPr>
        <p:spPr>
          <a:xfrm>
            <a:off x="357716" y="4163706"/>
            <a:ext cx="3886784" cy="4495800"/>
          </a:xfrm>
          <a:prstGeom prst="roundRect">
            <a:avLst>
              <a:gd name="adj" fmla="val 6638"/>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Cung cấp năng lượng cho cơ thể</a:t>
            </a:r>
            <a:endParaRPr lang="en-US" sz="3800">
              <a:solidFill>
                <a:schemeClr val="tx1"/>
              </a:solidFill>
            </a:endParaRPr>
          </a:p>
        </p:txBody>
      </p:sp>
      <p:sp>
        <p:nvSpPr>
          <p:cNvPr id="14" name="Rectangle: Rounded Corners 13">
            <a:extLst>
              <a:ext uri="{FF2B5EF4-FFF2-40B4-BE49-F238E27FC236}">
                <a16:creationId xmlns:a16="http://schemas.microsoft.com/office/drawing/2014/main" id="{FC310981-B597-1856-7F4F-24074F0D85A7}"/>
              </a:ext>
            </a:extLst>
          </p:cNvPr>
          <p:cNvSpPr/>
          <p:nvPr/>
        </p:nvSpPr>
        <p:spPr>
          <a:xfrm>
            <a:off x="4505872" y="4163706"/>
            <a:ext cx="3886784" cy="4495800"/>
          </a:xfrm>
          <a:prstGeom prst="roundRect">
            <a:avLst>
              <a:gd name="adj" fmla="val 6638"/>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Tham gia tạo hình - cấu trúc tế bào</a:t>
            </a:r>
            <a:endParaRPr lang="en-US" sz="3800">
              <a:solidFill>
                <a:schemeClr val="tx1"/>
              </a:solidFill>
            </a:endParaRPr>
          </a:p>
        </p:txBody>
      </p:sp>
      <p:sp>
        <p:nvSpPr>
          <p:cNvPr id="15" name="Rectangle: Rounded Corners 14">
            <a:extLst>
              <a:ext uri="{FF2B5EF4-FFF2-40B4-BE49-F238E27FC236}">
                <a16:creationId xmlns:a16="http://schemas.microsoft.com/office/drawing/2014/main" id="{FF34862B-AF7D-549D-335D-166B4DC1F7D3}"/>
              </a:ext>
            </a:extLst>
          </p:cNvPr>
          <p:cNvSpPr/>
          <p:nvPr/>
        </p:nvSpPr>
        <p:spPr>
          <a:xfrm>
            <a:off x="8650280" y="4252586"/>
            <a:ext cx="4495800" cy="4495800"/>
          </a:xfrm>
          <a:prstGeom prst="roundRect">
            <a:avLst>
              <a:gd name="adj" fmla="val 6638"/>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Điều hòa hoạt động của cơ thể</a:t>
            </a:r>
            <a:endParaRPr lang="en-US" sz="3800">
              <a:solidFill>
                <a:schemeClr val="tx1"/>
              </a:solidFill>
            </a:endParaRPr>
          </a:p>
        </p:txBody>
      </p:sp>
      <p:sp>
        <p:nvSpPr>
          <p:cNvPr id="16" name="Rectangle: Rounded Corners 15">
            <a:extLst>
              <a:ext uri="{FF2B5EF4-FFF2-40B4-BE49-F238E27FC236}">
                <a16:creationId xmlns:a16="http://schemas.microsoft.com/office/drawing/2014/main" id="{7AC8152B-51C8-7BF4-4BBD-8D06B493152E}"/>
              </a:ext>
            </a:extLst>
          </p:cNvPr>
          <p:cNvSpPr/>
          <p:nvPr/>
        </p:nvSpPr>
        <p:spPr>
          <a:xfrm>
            <a:off x="13411200" y="4252586"/>
            <a:ext cx="4495800" cy="4495800"/>
          </a:xfrm>
          <a:prstGeom prst="roundRect">
            <a:avLst>
              <a:gd name="adj" fmla="val 6638"/>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Chế biến thực phẩm, tạo cảm giác ngon miệng khi ăn</a:t>
            </a:r>
            <a:endParaRPr lang="en-US" sz="3800">
              <a:solidFill>
                <a:schemeClr val="tx1"/>
              </a:solidFill>
            </a:endParaRPr>
          </a:p>
        </p:txBody>
      </p:sp>
      <p:cxnSp>
        <p:nvCxnSpPr>
          <p:cNvPr id="18" name="Straight Connector 17">
            <a:extLst>
              <a:ext uri="{FF2B5EF4-FFF2-40B4-BE49-F238E27FC236}">
                <a16:creationId xmlns:a16="http://schemas.microsoft.com/office/drawing/2014/main" id="{649432D4-A575-E5A7-444F-F81310B5C676}"/>
              </a:ext>
            </a:extLst>
          </p:cNvPr>
          <p:cNvCxnSpPr>
            <a:cxnSpLocks/>
            <a:stCxn id="12" idx="2"/>
            <a:endCxn id="13" idx="0"/>
          </p:cNvCxnSpPr>
          <p:nvPr/>
        </p:nvCxnSpPr>
        <p:spPr>
          <a:xfrm flipH="1">
            <a:off x="2301108" y="2933700"/>
            <a:ext cx="6842892" cy="1230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2290C-BF48-2B0E-167D-8F0404714050}"/>
              </a:ext>
            </a:extLst>
          </p:cNvPr>
          <p:cNvCxnSpPr>
            <a:cxnSpLocks/>
            <a:stCxn id="12" idx="2"/>
            <a:endCxn id="14" idx="0"/>
          </p:cNvCxnSpPr>
          <p:nvPr/>
        </p:nvCxnSpPr>
        <p:spPr>
          <a:xfrm flipH="1">
            <a:off x="6449264" y="2933700"/>
            <a:ext cx="2694736" cy="1230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47E0766-D7AC-F20C-A244-45CD2F9BCFB4}"/>
              </a:ext>
            </a:extLst>
          </p:cNvPr>
          <p:cNvCxnSpPr>
            <a:cxnSpLocks/>
            <a:stCxn id="12" idx="2"/>
            <a:endCxn id="15" idx="0"/>
          </p:cNvCxnSpPr>
          <p:nvPr/>
        </p:nvCxnSpPr>
        <p:spPr>
          <a:xfrm>
            <a:off x="9144000" y="2933700"/>
            <a:ext cx="1754180" cy="13188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6D132D4-A2EE-1794-96AB-3A6B51B5F828}"/>
              </a:ext>
            </a:extLst>
          </p:cNvPr>
          <p:cNvCxnSpPr>
            <a:cxnSpLocks/>
            <a:stCxn id="12" idx="2"/>
            <a:endCxn id="16" idx="0"/>
          </p:cNvCxnSpPr>
          <p:nvPr/>
        </p:nvCxnSpPr>
        <p:spPr>
          <a:xfrm>
            <a:off x="9144000" y="2933700"/>
            <a:ext cx="6515100" cy="13188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10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par>
                                <p:cTn id="12" presetID="22" presetClass="entr" presetSubtype="1"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1"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307DC86F-8516-F7FC-F884-2D8641404277}"/>
              </a:ext>
            </a:extLst>
          </p:cNvPr>
          <p:cNvSpPr/>
          <p:nvPr/>
        </p:nvSpPr>
        <p:spPr>
          <a:xfrm>
            <a:off x="5467350" y="1627494"/>
            <a:ext cx="7353300" cy="10668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Vai trò của carbohydrate</a:t>
            </a:r>
          </a:p>
        </p:txBody>
      </p:sp>
      <p:sp>
        <p:nvSpPr>
          <p:cNvPr id="13" name="Rectangle: Rounded Corners 12">
            <a:extLst>
              <a:ext uri="{FF2B5EF4-FFF2-40B4-BE49-F238E27FC236}">
                <a16:creationId xmlns:a16="http://schemas.microsoft.com/office/drawing/2014/main" id="{318804DE-56F3-EFEE-0E7B-6C397AE6E325}"/>
              </a:ext>
            </a:extLst>
          </p:cNvPr>
          <p:cNvSpPr/>
          <p:nvPr/>
        </p:nvSpPr>
        <p:spPr>
          <a:xfrm>
            <a:off x="304800" y="4163706"/>
            <a:ext cx="4933950" cy="4495800"/>
          </a:xfrm>
          <a:prstGeom prst="roundRect">
            <a:avLst>
              <a:gd name="adj" fmla="val 6638"/>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Cung cấp năng lượng cho hoạt động sống của cơ thể</a:t>
            </a:r>
            <a:endParaRPr lang="en-US" sz="3800">
              <a:solidFill>
                <a:schemeClr val="tx1"/>
              </a:solidFill>
            </a:endParaRPr>
          </a:p>
        </p:txBody>
      </p:sp>
      <p:sp>
        <p:nvSpPr>
          <p:cNvPr id="14" name="Rectangle: Rounded Corners 13">
            <a:extLst>
              <a:ext uri="{FF2B5EF4-FFF2-40B4-BE49-F238E27FC236}">
                <a16:creationId xmlns:a16="http://schemas.microsoft.com/office/drawing/2014/main" id="{FC310981-B597-1856-7F4F-24074F0D85A7}"/>
              </a:ext>
            </a:extLst>
          </p:cNvPr>
          <p:cNvSpPr/>
          <p:nvPr/>
        </p:nvSpPr>
        <p:spPr>
          <a:xfrm>
            <a:off x="6677025" y="4163706"/>
            <a:ext cx="4933950" cy="4495800"/>
          </a:xfrm>
          <a:prstGeom prst="roundRect">
            <a:avLst>
              <a:gd name="adj" fmla="val 6638"/>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Tham gia cấu tạo tế bào</a:t>
            </a:r>
            <a:endParaRPr lang="en-US" sz="3800">
              <a:solidFill>
                <a:schemeClr val="tx1"/>
              </a:solidFill>
            </a:endParaRPr>
          </a:p>
        </p:txBody>
      </p:sp>
      <p:sp>
        <p:nvSpPr>
          <p:cNvPr id="16" name="Rectangle: Rounded Corners 15">
            <a:extLst>
              <a:ext uri="{FF2B5EF4-FFF2-40B4-BE49-F238E27FC236}">
                <a16:creationId xmlns:a16="http://schemas.microsoft.com/office/drawing/2014/main" id="{7AC8152B-51C8-7BF4-4BBD-8D06B493152E}"/>
              </a:ext>
            </a:extLst>
          </p:cNvPr>
          <p:cNvSpPr/>
          <p:nvPr/>
        </p:nvSpPr>
        <p:spPr>
          <a:xfrm>
            <a:off x="13049250" y="4252586"/>
            <a:ext cx="4933950" cy="4495800"/>
          </a:xfrm>
          <a:prstGeom prst="roundRect">
            <a:avLst>
              <a:gd name="adj" fmla="val 6638"/>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Điều hòa hoạt động và hỗ trợ tiêu hóa</a:t>
            </a:r>
            <a:endParaRPr lang="en-US" sz="3800">
              <a:solidFill>
                <a:schemeClr val="tx1"/>
              </a:solidFill>
            </a:endParaRPr>
          </a:p>
        </p:txBody>
      </p:sp>
      <p:cxnSp>
        <p:nvCxnSpPr>
          <p:cNvPr id="18" name="Straight Connector 17">
            <a:extLst>
              <a:ext uri="{FF2B5EF4-FFF2-40B4-BE49-F238E27FC236}">
                <a16:creationId xmlns:a16="http://schemas.microsoft.com/office/drawing/2014/main" id="{649432D4-A575-E5A7-444F-F81310B5C676}"/>
              </a:ext>
            </a:extLst>
          </p:cNvPr>
          <p:cNvCxnSpPr>
            <a:cxnSpLocks/>
            <a:stCxn id="12" idx="2"/>
            <a:endCxn id="13" idx="0"/>
          </p:cNvCxnSpPr>
          <p:nvPr/>
        </p:nvCxnSpPr>
        <p:spPr>
          <a:xfrm flipH="1">
            <a:off x="2771775" y="2694294"/>
            <a:ext cx="6372225" cy="1469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2290C-BF48-2B0E-167D-8F0404714050}"/>
              </a:ext>
            </a:extLst>
          </p:cNvPr>
          <p:cNvCxnSpPr>
            <a:cxnSpLocks/>
            <a:stCxn id="12" idx="2"/>
            <a:endCxn id="14" idx="0"/>
          </p:cNvCxnSpPr>
          <p:nvPr/>
        </p:nvCxnSpPr>
        <p:spPr>
          <a:xfrm>
            <a:off x="9144000" y="2694294"/>
            <a:ext cx="0" cy="1469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6D132D4-A2EE-1794-96AB-3A6B51B5F828}"/>
              </a:ext>
            </a:extLst>
          </p:cNvPr>
          <p:cNvCxnSpPr>
            <a:cxnSpLocks/>
            <a:stCxn id="12" idx="2"/>
            <a:endCxn id="16" idx="0"/>
          </p:cNvCxnSpPr>
          <p:nvPr/>
        </p:nvCxnSpPr>
        <p:spPr>
          <a:xfrm>
            <a:off x="9144000" y="2694294"/>
            <a:ext cx="6372225" cy="15582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38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par>
                                <p:cTn id="12" presetID="22" presetClass="entr" presetSubtype="1"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1"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2CFA114-BBFC-0A32-BC4A-20805A0A5152}"/>
              </a:ext>
            </a:extLst>
          </p:cNvPr>
          <p:cNvGrpSpPr/>
          <p:nvPr/>
        </p:nvGrpSpPr>
        <p:grpSpPr>
          <a:xfrm>
            <a:off x="580283" y="484494"/>
            <a:ext cx="17127433" cy="1839606"/>
            <a:chOff x="533400" y="0"/>
            <a:chExt cx="17127433" cy="1839606"/>
          </a:xfrm>
        </p:grpSpPr>
        <p:grpSp>
          <p:nvGrpSpPr>
            <p:cNvPr id="2" name="Group 1">
              <a:extLst>
                <a:ext uri="{FF2B5EF4-FFF2-40B4-BE49-F238E27FC236}">
                  <a16:creationId xmlns:a16="http://schemas.microsoft.com/office/drawing/2014/main" id="{82E4E035-2699-C834-C300-9AD2F65D2098}"/>
                </a:ext>
              </a:extLst>
            </p:cNvPr>
            <p:cNvGrpSpPr/>
            <p:nvPr/>
          </p:nvGrpSpPr>
          <p:grpSpPr>
            <a:xfrm>
              <a:off x="533400" y="495300"/>
              <a:ext cx="1066800" cy="1066800"/>
              <a:chOff x="1028700" y="4610433"/>
              <a:chExt cx="824190" cy="824190"/>
            </a:xfrm>
          </p:grpSpPr>
          <p:grpSp>
            <p:nvGrpSpPr>
              <p:cNvPr id="4" name="Group 14">
                <a:extLst>
                  <a:ext uri="{FF2B5EF4-FFF2-40B4-BE49-F238E27FC236}">
                    <a16:creationId xmlns:a16="http://schemas.microsoft.com/office/drawing/2014/main" id="{DD27F8C6-53EC-B435-1F94-CCC369525732}"/>
                  </a:ext>
                </a:extLst>
              </p:cNvPr>
              <p:cNvGrpSpPr/>
              <p:nvPr/>
            </p:nvGrpSpPr>
            <p:grpSpPr>
              <a:xfrm>
                <a:off x="1028700" y="4610433"/>
                <a:ext cx="824190" cy="824190"/>
                <a:chOff x="0" y="0"/>
                <a:chExt cx="812800" cy="812800"/>
              </a:xfrm>
            </p:grpSpPr>
            <p:sp>
              <p:nvSpPr>
                <p:cNvPr id="6" name="Freeform 15">
                  <a:extLst>
                    <a:ext uri="{FF2B5EF4-FFF2-40B4-BE49-F238E27FC236}">
                      <a16:creationId xmlns:a16="http://schemas.microsoft.com/office/drawing/2014/main" id="{A5ED9CB9-36D5-4E69-DEB9-E1638CD79CA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8" name="TextBox 16">
                  <a:extLst>
                    <a:ext uri="{FF2B5EF4-FFF2-40B4-BE49-F238E27FC236}">
                      <a16:creationId xmlns:a16="http://schemas.microsoft.com/office/drawing/2014/main" id="{6D539AC9-CABC-17FE-CF78-EA1333C01E4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5" name="Freeform 26">
                <a:extLst>
                  <a:ext uri="{FF2B5EF4-FFF2-40B4-BE49-F238E27FC236}">
                    <a16:creationId xmlns:a16="http://schemas.microsoft.com/office/drawing/2014/main" id="{F341DECF-FEA2-B987-EBA2-982CBB60DE40}"/>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0" name="TextBox 9">
              <a:extLst>
                <a:ext uri="{FF2B5EF4-FFF2-40B4-BE49-F238E27FC236}">
                  <a16:creationId xmlns:a16="http://schemas.microsoft.com/office/drawing/2014/main" id="{05BEAAB6-320B-A9BC-927B-65E20020862A}"/>
                </a:ext>
              </a:extLst>
            </p:cNvPr>
            <p:cNvSpPr txBox="1"/>
            <p:nvPr/>
          </p:nvSpPr>
          <p:spPr>
            <a:xfrm>
              <a:off x="1751738" y="0"/>
              <a:ext cx="15909095" cy="1839606"/>
            </a:xfrm>
            <a:prstGeom prst="rect">
              <a:avLst/>
            </a:prstGeom>
            <a:noFill/>
          </p:spPr>
          <p:txBody>
            <a:bodyPr wrap="square">
              <a:spAutoFit/>
            </a:bodyPr>
            <a:lstStyle/>
            <a:p>
              <a:pPr algn="just">
                <a:lnSpc>
                  <a:spcPct val="150000"/>
                </a:lnSpc>
              </a:pPr>
              <a:r>
                <a:rPr lang="en-US" sz="4000" b="1" i="1">
                  <a:solidFill>
                    <a:srgbClr val="C00000"/>
                  </a:solidFill>
                  <a:latin typeface="Arial" panose="020B0604020202020204" pitchFamily="34" charset="0"/>
                  <a:cs typeface="Arial" panose="020B0604020202020204" pitchFamily="34" charset="0"/>
                </a:rPr>
                <a:t>Câu 4.</a:t>
              </a:r>
              <a:r>
                <a:rPr lang="vi-VN" sz="4000" b="1" i="1">
                  <a:solidFill>
                    <a:srgbClr val="C00000"/>
                  </a:solidFill>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Phân tích vai trò của vitamin, chất khoáng và chất xơ trong thực phẩm đối với cơ</a:t>
              </a:r>
              <a:r>
                <a:rPr lang="en-US" sz="400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thể người.</a:t>
              </a:r>
              <a:endParaRPr lang="en-US" sz="4000">
                <a:latin typeface="Arial" panose="020B0604020202020204" pitchFamily="34" charset="0"/>
                <a:cs typeface="Arial" panose="020B0604020202020204" pitchFamily="34" charset="0"/>
              </a:endParaRPr>
            </a:p>
          </p:txBody>
        </p:sp>
      </p:grpSp>
      <p:sp>
        <p:nvSpPr>
          <p:cNvPr id="12" name="Rectangle: Rounded Corners 11">
            <a:extLst>
              <a:ext uri="{FF2B5EF4-FFF2-40B4-BE49-F238E27FC236}">
                <a16:creationId xmlns:a16="http://schemas.microsoft.com/office/drawing/2014/main" id="{307DC86F-8516-F7FC-F884-2D8641404277}"/>
              </a:ext>
            </a:extLst>
          </p:cNvPr>
          <p:cNvSpPr/>
          <p:nvPr/>
        </p:nvSpPr>
        <p:spPr>
          <a:xfrm>
            <a:off x="6362700" y="3009900"/>
            <a:ext cx="5562600" cy="1066800"/>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Vai trò của Vitamin </a:t>
            </a:r>
          </a:p>
        </p:txBody>
      </p:sp>
      <p:sp>
        <p:nvSpPr>
          <p:cNvPr id="13" name="Rectangle: Rounded Corners 12">
            <a:extLst>
              <a:ext uri="{FF2B5EF4-FFF2-40B4-BE49-F238E27FC236}">
                <a16:creationId xmlns:a16="http://schemas.microsoft.com/office/drawing/2014/main" id="{318804DE-56F3-EFEE-0E7B-6C397AE6E325}"/>
              </a:ext>
            </a:extLst>
          </p:cNvPr>
          <p:cNvSpPr/>
          <p:nvPr/>
        </p:nvSpPr>
        <p:spPr>
          <a:xfrm>
            <a:off x="357716" y="5306706"/>
            <a:ext cx="3886784" cy="4495800"/>
          </a:xfrm>
          <a:prstGeom prst="roundRect">
            <a:avLst>
              <a:gd name="adj" fmla="val 6638"/>
            </a:avLst>
          </a:prstGeom>
          <a:solidFill>
            <a:srgbClr val="FFD7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latin typeface="Arial" panose="020B0604020202020204" pitchFamily="34" charset="0"/>
                <a:cs typeface="Arial" panose="020B0604020202020204" pitchFamily="34" charset="0"/>
              </a:rPr>
              <a:t>Vitamin A tham gia vào chức năng thị giác</a:t>
            </a:r>
            <a:r>
              <a:rPr lang="en-US" sz="3800">
                <a:solidFill>
                  <a:schemeClr val="tx1"/>
                </a:solidFill>
                <a:latin typeface="Arial" panose="020B0604020202020204" pitchFamily="34" charset="0"/>
                <a:cs typeface="Arial" panose="020B0604020202020204" pitchFamily="34" charset="0"/>
              </a:rPr>
              <a:t>, tái tạo tế bào da.</a:t>
            </a:r>
          </a:p>
        </p:txBody>
      </p:sp>
      <p:sp>
        <p:nvSpPr>
          <p:cNvPr id="14" name="Rectangle: Rounded Corners 13">
            <a:extLst>
              <a:ext uri="{FF2B5EF4-FFF2-40B4-BE49-F238E27FC236}">
                <a16:creationId xmlns:a16="http://schemas.microsoft.com/office/drawing/2014/main" id="{FC310981-B597-1856-7F4F-24074F0D85A7}"/>
              </a:ext>
            </a:extLst>
          </p:cNvPr>
          <p:cNvSpPr/>
          <p:nvPr/>
        </p:nvSpPr>
        <p:spPr>
          <a:xfrm>
            <a:off x="4505872" y="5306706"/>
            <a:ext cx="3886784" cy="4495800"/>
          </a:xfrm>
          <a:prstGeom prst="roundRect">
            <a:avLst>
              <a:gd name="adj" fmla="val 6638"/>
            </a:avLst>
          </a:prstGeom>
          <a:solidFill>
            <a:srgbClr val="FFD7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Vitamin D cùng với calcium kích thích sự phát triển của hệ xương</a:t>
            </a:r>
            <a:r>
              <a:rPr lang="en-US" sz="3800">
                <a:solidFill>
                  <a:schemeClr val="tx1"/>
                </a:solidFill>
              </a:rPr>
              <a:t>.</a:t>
            </a:r>
          </a:p>
        </p:txBody>
      </p:sp>
      <p:sp>
        <p:nvSpPr>
          <p:cNvPr id="15" name="Rectangle: Rounded Corners 14">
            <a:extLst>
              <a:ext uri="{FF2B5EF4-FFF2-40B4-BE49-F238E27FC236}">
                <a16:creationId xmlns:a16="http://schemas.microsoft.com/office/drawing/2014/main" id="{FF34862B-AF7D-549D-335D-166B4DC1F7D3}"/>
              </a:ext>
            </a:extLst>
          </p:cNvPr>
          <p:cNvSpPr/>
          <p:nvPr/>
        </p:nvSpPr>
        <p:spPr>
          <a:xfrm>
            <a:off x="8650280" y="5395586"/>
            <a:ext cx="4495800" cy="4495800"/>
          </a:xfrm>
          <a:prstGeom prst="roundRect">
            <a:avLst>
              <a:gd name="adj" fmla="val 6638"/>
            </a:avLst>
          </a:prstGeom>
          <a:solidFill>
            <a:srgbClr val="FFD7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Vitamin B kích thích ăn uống, góp phần vào sự phát triển của hệ thần kinh.</a:t>
            </a:r>
            <a:endParaRPr lang="en-US" sz="3800">
              <a:solidFill>
                <a:schemeClr val="tx1"/>
              </a:solidFill>
            </a:endParaRPr>
          </a:p>
        </p:txBody>
      </p:sp>
      <p:sp>
        <p:nvSpPr>
          <p:cNvPr id="16" name="Rectangle: Rounded Corners 15">
            <a:extLst>
              <a:ext uri="{FF2B5EF4-FFF2-40B4-BE49-F238E27FC236}">
                <a16:creationId xmlns:a16="http://schemas.microsoft.com/office/drawing/2014/main" id="{7AC8152B-51C8-7BF4-4BBD-8D06B493152E}"/>
              </a:ext>
            </a:extLst>
          </p:cNvPr>
          <p:cNvSpPr/>
          <p:nvPr/>
        </p:nvSpPr>
        <p:spPr>
          <a:xfrm>
            <a:off x="13411200" y="5395586"/>
            <a:ext cx="4495800" cy="4495800"/>
          </a:xfrm>
          <a:prstGeom prst="roundRect">
            <a:avLst>
              <a:gd name="adj" fmla="val 6638"/>
            </a:avLst>
          </a:prstGeom>
          <a:solidFill>
            <a:srgbClr val="FFD7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Vitamin C tham gia quá trình chống oxy hoá</a:t>
            </a:r>
            <a:r>
              <a:rPr lang="en-US" sz="3800">
                <a:solidFill>
                  <a:schemeClr val="tx1"/>
                </a:solidFill>
              </a:rPr>
              <a:t>.</a:t>
            </a:r>
          </a:p>
        </p:txBody>
      </p:sp>
      <p:cxnSp>
        <p:nvCxnSpPr>
          <p:cNvPr id="18" name="Straight Connector 17">
            <a:extLst>
              <a:ext uri="{FF2B5EF4-FFF2-40B4-BE49-F238E27FC236}">
                <a16:creationId xmlns:a16="http://schemas.microsoft.com/office/drawing/2014/main" id="{649432D4-A575-E5A7-444F-F81310B5C676}"/>
              </a:ext>
            </a:extLst>
          </p:cNvPr>
          <p:cNvCxnSpPr>
            <a:cxnSpLocks/>
            <a:stCxn id="12" idx="2"/>
            <a:endCxn id="13" idx="0"/>
          </p:cNvCxnSpPr>
          <p:nvPr/>
        </p:nvCxnSpPr>
        <p:spPr>
          <a:xfrm flipH="1">
            <a:off x="2301108" y="4076700"/>
            <a:ext cx="6842892" cy="1230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2290C-BF48-2B0E-167D-8F0404714050}"/>
              </a:ext>
            </a:extLst>
          </p:cNvPr>
          <p:cNvCxnSpPr>
            <a:cxnSpLocks/>
            <a:stCxn id="12" idx="2"/>
            <a:endCxn id="14" idx="0"/>
          </p:cNvCxnSpPr>
          <p:nvPr/>
        </p:nvCxnSpPr>
        <p:spPr>
          <a:xfrm flipH="1">
            <a:off x="6449264" y="4076700"/>
            <a:ext cx="2694736" cy="1230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47E0766-D7AC-F20C-A244-45CD2F9BCFB4}"/>
              </a:ext>
            </a:extLst>
          </p:cNvPr>
          <p:cNvCxnSpPr>
            <a:cxnSpLocks/>
            <a:stCxn id="12" idx="2"/>
            <a:endCxn id="15" idx="0"/>
          </p:cNvCxnSpPr>
          <p:nvPr/>
        </p:nvCxnSpPr>
        <p:spPr>
          <a:xfrm>
            <a:off x="9144000" y="4076700"/>
            <a:ext cx="1754180" cy="13188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6D132D4-A2EE-1794-96AB-3A6B51B5F828}"/>
              </a:ext>
            </a:extLst>
          </p:cNvPr>
          <p:cNvCxnSpPr>
            <a:cxnSpLocks/>
            <a:stCxn id="12" idx="2"/>
            <a:endCxn id="16" idx="0"/>
          </p:cNvCxnSpPr>
          <p:nvPr/>
        </p:nvCxnSpPr>
        <p:spPr>
          <a:xfrm>
            <a:off x="9144000" y="4076700"/>
            <a:ext cx="6515100" cy="13188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119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par>
                                <p:cTn id="17" presetID="22" presetClass="entr" presetSubtype="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par>
                                <p:cTn id="20" presetID="22" presetClass="entr" presetSubtype="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par>
                                <p:cTn id="23" presetID="22" presetClass="entr" presetSubtype="1"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307DC86F-8516-F7FC-F884-2D8641404277}"/>
              </a:ext>
            </a:extLst>
          </p:cNvPr>
          <p:cNvSpPr/>
          <p:nvPr/>
        </p:nvSpPr>
        <p:spPr>
          <a:xfrm>
            <a:off x="5810250" y="1691014"/>
            <a:ext cx="6667500" cy="1066800"/>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Vai trò của chất khoáng </a:t>
            </a:r>
          </a:p>
        </p:txBody>
      </p:sp>
      <p:sp>
        <p:nvSpPr>
          <p:cNvPr id="13" name="Rectangle: Rounded Corners 12">
            <a:extLst>
              <a:ext uri="{FF2B5EF4-FFF2-40B4-BE49-F238E27FC236}">
                <a16:creationId xmlns:a16="http://schemas.microsoft.com/office/drawing/2014/main" id="{318804DE-56F3-EFEE-0E7B-6C397AE6E325}"/>
              </a:ext>
            </a:extLst>
          </p:cNvPr>
          <p:cNvSpPr/>
          <p:nvPr/>
        </p:nvSpPr>
        <p:spPr>
          <a:xfrm>
            <a:off x="611249" y="4011306"/>
            <a:ext cx="3221678" cy="5246994"/>
          </a:xfrm>
          <a:prstGeom prst="roundRect">
            <a:avLst>
              <a:gd name="adj" fmla="val 6638"/>
            </a:avLst>
          </a:prstGeom>
          <a:solidFill>
            <a:srgbClr val="FFD7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latin typeface="Arial" panose="020B0604020202020204" pitchFamily="34" charset="0"/>
                <a:cs typeface="Arial" panose="020B0604020202020204" pitchFamily="34" charset="0"/>
              </a:rPr>
              <a:t>Sắt: Tham gia vào quá trình tạo máu</a:t>
            </a:r>
            <a:endParaRPr lang="en-US" sz="380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FC310981-B597-1856-7F4F-24074F0D85A7}"/>
              </a:ext>
            </a:extLst>
          </p:cNvPr>
          <p:cNvSpPr/>
          <p:nvPr/>
        </p:nvSpPr>
        <p:spPr>
          <a:xfrm>
            <a:off x="4086096" y="4011306"/>
            <a:ext cx="3221678" cy="5246994"/>
          </a:xfrm>
          <a:prstGeom prst="roundRect">
            <a:avLst>
              <a:gd name="adj" fmla="val 6638"/>
            </a:avLst>
          </a:prstGeom>
          <a:solidFill>
            <a:srgbClr val="FFD7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Kẽm: Kẽm có vai trò tăng trưởng và tăng cường hệ miễn dịch</a:t>
            </a:r>
            <a:endParaRPr lang="en-US" sz="3800">
              <a:solidFill>
                <a:schemeClr val="tx1"/>
              </a:solidFill>
            </a:endParaRPr>
          </a:p>
        </p:txBody>
      </p:sp>
      <p:sp>
        <p:nvSpPr>
          <p:cNvPr id="15" name="Rectangle: Rounded Corners 14">
            <a:extLst>
              <a:ext uri="{FF2B5EF4-FFF2-40B4-BE49-F238E27FC236}">
                <a16:creationId xmlns:a16="http://schemas.microsoft.com/office/drawing/2014/main" id="{FF34862B-AF7D-549D-335D-166B4DC1F7D3}"/>
              </a:ext>
            </a:extLst>
          </p:cNvPr>
          <p:cNvSpPr/>
          <p:nvPr/>
        </p:nvSpPr>
        <p:spPr>
          <a:xfrm>
            <a:off x="7618252" y="4011306"/>
            <a:ext cx="3007360" cy="5246994"/>
          </a:xfrm>
          <a:prstGeom prst="roundRect">
            <a:avLst>
              <a:gd name="adj" fmla="val 6638"/>
            </a:avLst>
          </a:prstGeom>
          <a:solidFill>
            <a:srgbClr val="FFD7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Iodine là thành phần quan trọng của hormone tuyến giáp.</a:t>
            </a:r>
            <a:endParaRPr lang="en-US" sz="3800">
              <a:solidFill>
                <a:schemeClr val="tx1"/>
              </a:solidFill>
            </a:endParaRPr>
          </a:p>
        </p:txBody>
      </p:sp>
      <p:sp>
        <p:nvSpPr>
          <p:cNvPr id="16" name="Rectangle: Rounded Corners 15">
            <a:extLst>
              <a:ext uri="{FF2B5EF4-FFF2-40B4-BE49-F238E27FC236}">
                <a16:creationId xmlns:a16="http://schemas.microsoft.com/office/drawing/2014/main" id="{7AC8152B-51C8-7BF4-4BBD-8D06B493152E}"/>
              </a:ext>
            </a:extLst>
          </p:cNvPr>
          <p:cNvSpPr/>
          <p:nvPr/>
        </p:nvSpPr>
        <p:spPr>
          <a:xfrm>
            <a:off x="10930328" y="4011306"/>
            <a:ext cx="3221678" cy="5246994"/>
          </a:xfrm>
          <a:prstGeom prst="roundRect">
            <a:avLst>
              <a:gd name="adj" fmla="val 6638"/>
            </a:avLst>
          </a:prstGeom>
          <a:solidFill>
            <a:srgbClr val="FFD7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Calcium là thành phần cấu tạo của xương và răng</a:t>
            </a:r>
            <a:endParaRPr lang="en-US" sz="3800">
              <a:solidFill>
                <a:schemeClr val="tx1"/>
              </a:solidFill>
            </a:endParaRPr>
          </a:p>
        </p:txBody>
      </p:sp>
      <p:cxnSp>
        <p:nvCxnSpPr>
          <p:cNvPr id="18" name="Straight Connector 17">
            <a:extLst>
              <a:ext uri="{FF2B5EF4-FFF2-40B4-BE49-F238E27FC236}">
                <a16:creationId xmlns:a16="http://schemas.microsoft.com/office/drawing/2014/main" id="{649432D4-A575-E5A7-444F-F81310B5C676}"/>
              </a:ext>
            </a:extLst>
          </p:cNvPr>
          <p:cNvCxnSpPr>
            <a:cxnSpLocks/>
            <a:stCxn id="12" idx="2"/>
            <a:endCxn id="13" idx="0"/>
          </p:cNvCxnSpPr>
          <p:nvPr/>
        </p:nvCxnSpPr>
        <p:spPr>
          <a:xfrm flipH="1">
            <a:off x="2222088" y="2757814"/>
            <a:ext cx="6921912" cy="12534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2290C-BF48-2B0E-167D-8F0404714050}"/>
              </a:ext>
            </a:extLst>
          </p:cNvPr>
          <p:cNvCxnSpPr>
            <a:cxnSpLocks/>
            <a:stCxn id="12" idx="2"/>
            <a:endCxn id="14" idx="0"/>
          </p:cNvCxnSpPr>
          <p:nvPr/>
        </p:nvCxnSpPr>
        <p:spPr>
          <a:xfrm flipH="1">
            <a:off x="5696935" y="2757814"/>
            <a:ext cx="3447065" cy="12534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47E0766-D7AC-F20C-A244-45CD2F9BCFB4}"/>
              </a:ext>
            </a:extLst>
          </p:cNvPr>
          <p:cNvCxnSpPr>
            <a:cxnSpLocks/>
            <a:stCxn id="12" idx="2"/>
            <a:endCxn id="15" idx="0"/>
          </p:cNvCxnSpPr>
          <p:nvPr/>
        </p:nvCxnSpPr>
        <p:spPr>
          <a:xfrm flipH="1">
            <a:off x="9121932" y="2757814"/>
            <a:ext cx="22068" cy="12534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6D132D4-A2EE-1794-96AB-3A6B51B5F828}"/>
              </a:ext>
            </a:extLst>
          </p:cNvPr>
          <p:cNvCxnSpPr>
            <a:cxnSpLocks/>
            <a:stCxn id="12" idx="2"/>
            <a:endCxn id="16" idx="0"/>
          </p:cNvCxnSpPr>
          <p:nvPr/>
        </p:nvCxnSpPr>
        <p:spPr>
          <a:xfrm>
            <a:off x="9144000" y="2757814"/>
            <a:ext cx="3397167" cy="12534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9E9FA265-689B-1B0C-92FE-079807F36A25}"/>
              </a:ext>
            </a:extLst>
          </p:cNvPr>
          <p:cNvSpPr/>
          <p:nvPr/>
        </p:nvSpPr>
        <p:spPr>
          <a:xfrm>
            <a:off x="14456722" y="4011306"/>
            <a:ext cx="3221678" cy="5246994"/>
          </a:xfrm>
          <a:prstGeom prst="roundRect">
            <a:avLst>
              <a:gd name="adj" fmla="val 6638"/>
            </a:avLst>
          </a:prstGeom>
          <a:solidFill>
            <a:srgbClr val="FFD7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Natri là chất điện giải giúp điều hòa đường huyết</a:t>
            </a:r>
            <a:endParaRPr lang="en-US" sz="3800">
              <a:solidFill>
                <a:schemeClr val="tx1"/>
              </a:solidFill>
            </a:endParaRPr>
          </a:p>
        </p:txBody>
      </p:sp>
      <p:cxnSp>
        <p:nvCxnSpPr>
          <p:cNvPr id="53" name="Straight Connector 52">
            <a:extLst>
              <a:ext uri="{FF2B5EF4-FFF2-40B4-BE49-F238E27FC236}">
                <a16:creationId xmlns:a16="http://schemas.microsoft.com/office/drawing/2014/main" id="{31C4F99A-F6DE-2C84-F586-E13BB0D853CD}"/>
              </a:ext>
            </a:extLst>
          </p:cNvPr>
          <p:cNvCxnSpPr>
            <a:cxnSpLocks/>
            <a:stCxn id="12" idx="2"/>
            <a:endCxn id="41" idx="0"/>
          </p:cNvCxnSpPr>
          <p:nvPr/>
        </p:nvCxnSpPr>
        <p:spPr>
          <a:xfrm>
            <a:off x="9144000" y="2757814"/>
            <a:ext cx="6923561" cy="12534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753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par>
                                <p:cTn id="12" presetID="22" presetClass="entr" presetSubtype="1"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1"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par>
                                <p:cTn id="21" presetID="22" presetClass="entr" presetSubtype="1"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up)">
                                      <p:cBhvr>
                                        <p:cTn id="23" dur="500"/>
                                        <p:tgtEl>
                                          <p:spTgt spid="53"/>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barn(inVertical)">
                                      <p:cBhvr>
                                        <p:cTn id="3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88A3DC7-898A-5890-BF38-0318ED0F2241}"/>
              </a:ext>
            </a:extLst>
          </p:cNvPr>
          <p:cNvSpPr/>
          <p:nvPr/>
        </p:nvSpPr>
        <p:spPr>
          <a:xfrm>
            <a:off x="5467350" y="1627494"/>
            <a:ext cx="7353300" cy="1066800"/>
          </a:xfrm>
          <a:prstGeom prst="roundRect">
            <a:avLst/>
          </a:prstGeom>
          <a:solidFill>
            <a:srgbClr val="2D6D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Vai trò của chất xơ</a:t>
            </a:r>
          </a:p>
        </p:txBody>
      </p:sp>
      <p:sp>
        <p:nvSpPr>
          <p:cNvPr id="3" name="Rectangle: Rounded Corners 2">
            <a:extLst>
              <a:ext uri="{FF2B5EF4-FFF2-40B4-BE49-F238E27FC236}">
                <a16:creationId xmlns:a16="http://schemas.microsoft.com/office/drawing/2014/main" id="{B98EE9A5-D894-3766-1260-A7DCCDE1200F}"/>
              </a:ext>
            </a:extLst>
          </p:cNvPr>
          <p:cNvSpPr/>
          <p:nvPr/>
        </p:nvSpPr>
        <p:spPr>
          <a:xfrm>
            <a:off x="304800" y="4163706"/>
            <a:ext cx="4933950" cy="4495800"/>
          </a:xfrm>
          <a:prstGeom prst="roundRect">
            <a:avLst>
              <a:gd name="adj" fmla="val 6638"/>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Đảm bảo hoạt động ổn định của hệ tiêu hóa;</a:t>
            </a:r>
            <a:endParaRPr lang="en-US" sz="3800">
              <a:solidFill>
                <a:schemeClr val="tx1"/>
              </a:solidFill>
            </a:endParaRPr>
          </a:p>
        </p:txBody>
      </p:sp>
      <p:sp>
        <p:nvSpPr>
          <p:cNvPr id="4" name="Rectangle: Rounded Corners 3">
            <a:extLst>
              <a:ext uri="{FF2B5EF4-FFF2-40B4-BE49-F238E27FC236}">
                <a16:creationId xmlns:a16="http://schemas.microsoft.com/office/drawing/2014/main" id="{8FF19DE4-F241-3545-1380-B02D2A257B41}"/>
              </a:ext>
            </a:extLst>
          </p:cNvPr>
          <p:cNvSpPr/>
          <p:nvPr/>
        </p:nvSpPr>
        <p:spPr>
          <a:xfrm>
            <a:off x="6677025" y="4163706"/>
            <a:ext cx="4933950" cy="4495800"/>
          </a:xfrm>
          <a:prstGeom prst="roundRect">
            <a:avLst>
              <a:gd name="adj" fmla="val 6638"/>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Hấp phụ những chất có hại trong đường tiêu hóa;</a:t>
            </a:r>
            <a:endParaRPr lang="en-US" sz="3800">
              <a:solidFill>
                <a:schemeClr val="tx1"/>
              </a:solidFill>
            </a:endParaRPr>
          </a:p>
        </p:txBody>
      </p:sp>
      <p:sp>
        <p:nvSpPr>
          <p:cNvPr id="5" name="Rectangle: Rounded Corners 4">
            <a:extLst>
              <a:ext uri="{FF2B5EF4-FFF2-40B4-BE49-F238E27FC236}">
                <a16:creationId xmlns:a16="http://schemas.microsoft.com/office/drawing/2014/main" id="{5BA99707-9672-B1D1-5744-9F137999E58E}"/>
              </a:ext>
            </a:extLst>
          </p:cNvPr>
          <p:cNvSpPr/>
          <p:nvPr/>
        </p:nvSpPr>
        <p:spPr>
          <a:xfrm>
            <a:off x="13049250" y="4252586"/>
            <a:ext cx="4933950" cy="4495800"/>
          </a:xfrm>
          <a:prstGeom prst="roundRect">
            <a:avLst>
              <a:gd name="adj" fmla="val 6638"/>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Hỗ trợ quá trình kiểm soát cân nặng;...</a:t>
            </a:r>
            <a:endParaRPr lang="en-US" sz="3800">
              <a:solidFill>
                <a:schemeClr val="tx1"/>
              </a:solidFill>
            </a:endParaRPr>
          </a:p>
        </p:txBody>
      </p:sp>
      <p:cxnSp>
        <p:nvCxnSpPr>
          <p:cNvPr id="6" name="Straight Connector 5">
            <a:extLst>
              <a:ext uri="{FF2B5EF4-FFF2-40B4-BE49-F238E27FC236}">
                <a16:creationId xmlns:a16="http://schemas.microsoft.com/office/drawing/2014/main" id="{BBEC4D2D-9027-2C17-5E9E-12ABBF6FD694}"/>
              </a:ext>
            </a:extLst>
          </p:cNvPr>
          <p:cNvCxnSpPr>
            <a:cxnSpLocks/>
            <a:stCxn id="2" idx="2"/>
            <a:endCxn id="3" idx="0"/>
          </p:cNvCxnSpPr>
          <p:nvPr/>
        </p:nvCxnSpPr>
        <p:spPr>
          <a:xfrm flipH="1">
            <a:off x="2771775" y="2694294"/>
            <a:ext cx="6372225" cy="1469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1FE695A-3980-CDAB-9A22-5DD89AFF0DD4}"/>
              </a:ext>
            </a:extLst>
          </p:cNvPr>
          <p:cNvCxnSpPr>
            <a:cxnSpLocks/>
            <a:stCxn id="2" idx="2"/>
            <a:endCxn id="4" idx="0"/>
          </p:cNvCxnSpPr>
          <p:nvPr/>
        </p:nvCxnSpPr>
        <p:spPr>
          <a:xfrm>
            <a:off x="9144000" y="2694294"/>
            <a:ext cx="0" cy="1469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94CAA8-2B13-5D63-CF8C-1768FCD73B6F}"/>
              </a:ext>
            </a:extLst>
          </p:cNvPr>
          <p:cNvCxnSpPr>
            <a:cxnSpLocks/>
            <a:stCxn id="2" idx="2"/>
            <a:endCxn id="5" idx="0"/>
          </p:cNvCxnSpPr>
          <p:nvPr/>
        </p:nvCxnSpPr>
        <p:spPr>
          <a:xfrm>
            <a:off x="9144000" y="2694294"/>
            <a:ext cx="6372225" cy="15582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153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2CFA114-BBFC-0A32-BC4A-20805A0A5152}"/>
              </a:ext>
            </a:extLst>
          </p:cNvPr>
          <p:cNvGrpSpPr/>
          <p:nvPr/>
        </p:nvGrpSpPr>
        <p:grpSpPr>
          <a:xfrm>
            <a:off x="550967" y="342900"/>
            <a:ext cx="17127433" cy="1824923"/>
            <a:chOff x="533400" y="116238"/>
            <a:chExt cx="17127433" cy="1824923"/>
          </a:xfrm>
        </p:grpSpPr>
        <p:grpSp>
          <p:nvGrpSpPr>
            <p:cNvPr id="2" name="Group 1">
              <a:extLst>
                <a:ext uri="{FF2B5EF4-FFF2-40B4-BE49-F238E27FC236}">
                  <a16:creationId xmlns:a16="http://schemas.microsoft.com/office/drawing/2014/main" id="{82E4E035-2699-C834-C300-9AD2F65D2098}"/>
                </a:ext>
              </a:extLst>
            </p:cNvPr>
            <p:cNvGrpSpPr/>
            <p:nvPr/>
          </p:nvGrpSpPr>
          <p:grpSpPr>
            <a:xfrm>
              <a:off x="533400" y="495300"/>
              <a:ext cx="1066800" cy="1066800"/>
              <a:chOff x="1028700" y="4610433"/>
              <a:chExt cx="824190" cy="824190"/>
            </a:xfrm>
          </p:grpSpPr>
          <p:grpSp>
            <p:nvGrpSpPr>
              <p:cNvPr id="4" name="Group 14">
                <a:extLst>
                  <a:ext uri="{FF2B5EF4-FFF2-40B4-BE49-F238E27FC236}">
                    <a16:creationId xmlns:a16="http://schemas.microsoft.com/office/drawing/2014/main" id="{DD27F8C6-53EC-B435-1F94-CCC369525732}"/>
                  </a:ext>
                </a:extLst>
              </p:cNvPr>
              <p:cNvGrpSpPr/>
              <p:nvPr/>
            </p:nvGrpSpPr>
            <p:grpSpPr>
              <a:xfrm>
                <a:off x="1028700" y="4610433"/>
                <a:ext cx="824190" cy="824190"/>
                <a:chOff x="0" y="0"/>
                <a:chExt cx="812800" cy="812800"/>
              </a:xfrm>
            </p:grpSpPr>
            <p:sp>
              <p:nvSpPr>
                <p:cNvPr id="6" name="Freeform 15">
                  <a:extLst>
                    <a:ext uri="{FF2B5EF4-FFF2-40B4-BE49-F238E27FC236}">
                      <a16:creationId xmlns:a16="http://schemas.microsoft.com/office/drawing/2014/main" id="{A5ED9CB9-36D5-4E69-DEB9-E1638CD79CA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8" name="TextBox 16">
                  <a:extLst>
                    <a:ext uri="{FF2B5EF4-FFF2-40B4-BE49-F238E27FC236}">
                      <a16:creationId xmlns:a16="http://schemas.microsoft.com/office/drawing/2014/main" id="{6D539AC9-CABC-17FE-CF78-EA1333C01E4A}"/>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26">
                <a:extLst>
                  <a:ext uri="{FF2B5EF4-FFF2-40B4-BE49-F238E27FC236}">
                    <a16:creationId xmlns:a16="http://schemas.microsoft.com/office/drawing/2014/main" id="{F341DECF-FEA2-B987-EBA2-982CBB60DE40}"/>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0" name="TextBox 9">
              <a:extLst>
                <a:ext uri="{FF2B5EF4-FFF2-40B4-BE49-F238E27FC236}">
                  <a16:creationId xmlns:a16="http://schemas.microsoft.com/office/drawing/2014/main" id="{05BEAAB6-320B-A9BC-927B-65E20020862A}"/>
                </a:ext>
              </a:extLst>
            </p:cNvPr>
            <p:cNvSpPr txBox="1"/>
            <p:nvPr/>
          </p:nvSpPr>
          <p:spPr>
            <a:xfrm>
              <a:off x="1751738" y="116238"/>
              <a:ext cx="15909095" cy="182492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a:t>
              </a:r>
              <a:r>
                <a:rPr lang="en-US" sz="4000" b="1" i="1">
                  <a:solidFill>
                    <a:srgbClr val="C00000"/>
                  </a:solidFill>
                  <a:latin typeface="Arial" panose="020B0604020202020204" pitchFamily="34" charset="0"/>
                  <a:cs typeface="Arial" panose="020B0604020202020204" pitchFamily="34" charset="0"/>
                </a:rPr>
                <a:t>5</a:t>
              </a:r>
              <a:r>
                <a:rPr kumimoji="0" lang="en-US" sz="40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a:t>
              </a:r>
              <a:r>
                <a:rPr kumimoji="0" lang="vi-VN" sz="40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Thợ chế biến thực phẩm là gì? Nêu các phẩm chất cần có của thợ chế biến thực phẩm.</a:t>
              </a:r>
            </a:p>
          </p:txBody>
        </p:sp>
      </p:grpSp>
      <p:sp>
        <p:nvSpPr>
          <p:cNvPr id="19" name="Freeform 2">
            <a:extLst>
              <a:ext uri="{FF2B5EF4-FFF2-40B4-BE49-F238E27FC236}">
                <a16:creationId xmlns:a16="http://schemas.microsoft.com/office/drawing/2014/main" id="{F47F4FA0-0B79-2B63-13D0-9810E8902964}"/>
              </a:ext>
            </a:extLst>
          </p:cNvPr>
          <p:cNvSpPr/>
          <p:nvPr/>
        </p:nvSpPr>
        <p:spPr>
          <a:xfrm>
            <a:off x="10820400" y="3063744"/>
            <a:ext cx="7307186" cy="7200900"/>
          </a:xfrm>
          <a:custGeom>
            <a:avLst/>
            <a:gdLst/>
            <a:ahLst/>
            <a:cxnLst/>
            <a:rect l="l" t="t" r="r" b="b"/>
            <a:pathLst>
              <a:path w="3046594" h="3002280">
                <a:moveTo>
                  <a:pt x="0" y="0"/>
                </a:moveTo>
                <a:lnTo>
                  <a:pt x="3046594" y="0"/>
                </a:lnTo>
                <a:lnTo>
                  <a:pt x="3046594" y="3002280"/>
                </a:lnTo>
                <a:lnTo>
                  <a:pt x="0" y="3002280"/>
                </a:lnTo>
                <a:lnTo>
                  <a:pt x="0" y="0"/>
                </a:lnTo>
                <a:close/>
              </a:path>
            </a:pathLst>
          </a:custGeom>
          <a:blipFill>
            <a:blip r:embed="rId4">
              <a:extLst>
                <a:ext uri="{96DAC541-7B7A-43D3-8B79-37D633B846F1}">
                  <asvg:svgBlip xmlns:asvg="http://schemas.microsoft.com/office/drawing/2016/SVG/main" r:embed="rId5"/>
                </a:ext>
              </a:extLst>
            </a:blip>
            <a:stretch>
              <a:fillRect/>
            </a:stretch>
          </a:blipFill>
          <a:effectLst>
            <a:outerShdw blurRad="50800" dist="38100" dir="8100000" algn="tr" rotWithShape="0">
              <a:prstClr val="black">
                <a:alpha val="40000"/>
              </a:prstClr>
            </a:outerShdw>
          </a:effectLst>
        </p:spPr>
      </p:sp>
      <p:sp>
        <p:nvSpPr>
          <p:cNvPr id="21" name="TextBox 20">
            <a:extLst>
              <a:ext uri="{FF2B5EF4-FFF2-40B4-BE49-F238E27FC236}">
                <a16:creationId xmlns:a16="http://schemas.microsoft.com/office/drawing/2014/main" id="{8FEAF553-4AFF-6DCA-0145-1C15C6148A29}"/>
              </a:ext>
            </a:extLst>
          </p:cNvPr>
          <p:cNvSpPr txBox="1"/>
          <p:nvPr/>
        </p:nvSpPr>
        <p:spPr>
          <a:xfrm>
            <a:off x="664721" y="3175094"/>
            <a:ext cx="10169420" cy="6124112"/>
          </a:xfrm>
          <a:prstGeom prst="rect">
            <a:avLst/>
          </a:prstGeom>
          <a:solidFill>
            <a:schemeClr val="bg1"/>
          </a:solidFill>
        </p:spPr>
        <p:txBody>
          <a:bodyPr wrap="square" rtlCol="0">
            <a:spAutoFit/>
          </a:bodyPr>
          <a:lstStyle/>
          <a:p>
            <a:pPr algn="just">
              <a:lnSpc>
                <a:spcPct val="150000"/>
              </a:lnSpc>
            </a:pPr>
            <a:r>
              <a:rPr lang="en-US" sz="3800" b="1">
                <a:latin typeface="Arial" panose="020B0604020202020204" pitchFamily="34" charset="0"/>
                <a:cs typeface="Arial" panose="020B0604020202020204" pitchFamily="34" charset="0"/>
              </a:rPr>
              <a:t>Nhiệm vụ: </a:t>
            </a:r>
          </a:p>
          <a:p>
            <a:pPr marL="571500" indent="-571500" algn="just">
              <a:lnSpc>
                <a:spcPct val="150000"/>
              </a:lnSpc>
              <a:buFont typeface="Arial" panose="020B0604020202020204" pitchFamily="34" charset="0"/>
              <a:buChar char="•"/>
            </a:pPr>
            <a:r>
              <a:rPr lang="vi-VN" sz="3800">
                <a:latin typeface="Arial" panose="020B0604020202020204" pitchFamily="34" charset="0"/>
                <a:cs typeface="Arial" panose="020B0604020202020204" pitchFamily="34" charset="0"/>
              </a:rPr>
              <a:t>là người làm nhiệm vụ có liên quan đến việc xử lí nguyên liệu động vật</a:t>
            </a:r>
            <a:r>
              <a:rPr lang="en-US" sz="3800">
                <a:latin typeface="Arial" panose="020B0604020202020204" pitchFamily="34" charset="0"/>
                <a:cs typeface="Arial" panose="020B0604020202020204" pitchFamily="34" charset="0"/>
              </a:rPr>
              <a:t>…</a:t>
            </a:r>
            <a:r>
              <a:rPr lang="vi-VN" sz="3800">
                <a:latin typeface="Arial" panose="020B0604020202020204" pitchFamily="34" charset="0"/>
                <a:cs typeface="Arial" panose="020B0604020202020204" pitchFamily="34" charset="0"/>
              </a:rPr>
              <a:t>; </a:t>
            </a:r>
            <a:endParaRPr lang="en-US" sz="38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800">
                <a:latin typeface="Arial" panose="020B0604020202020204" pitchFamily="34" charset="0"/>
                <a:cs typeface="Arial" panose="020B0604020202020204" pitchFamily="34" charset="0"/>
              </a:rPr>
              <a:t>kiểm tra và đánh giá chất lượng thực phẩm trong quá trình chế biến một cách định kì; </a:t>
            </a:r>
            <a:endParaRPr lang="en-US" sz="38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800">
                <a:latin typeface="Arial" panose="020B0604020202020204" pitchFamily="34" charset="0"/>
                <a:cs typeface="Arial" panose="020B0604020202020204" pitchFamily="34" charset="0"/>
              </a:rPr>
              <a:t>chuẩn bị, sơ chế nguyên liệu thực phẩm cho quá trình chế biến;</a:t>
            </a:r>
            <a:r>
              <a:rPr lang="en-US" sz="38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68162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par>
                                <p:cTn id="13" presetID="14"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AutoShape 3"/>
          <p:cNvSpPr/>
          <p:nvPr/>
        </p:nvSpPr>
        <p:spPr>
          <a:xfrm rot="4232">
            <a:off x="1407669" y="841400"/>
            <a:ext cx="15472662" cy="0"/>
          </a:xfrm>
          <a:prstGeom prst="line">
            <a:avLst/>
          </a:prstGeom>
          <a:ln w="9525" cap="rnd">
            <a:solidFill>
              <a:srgbClr val="434D42"/>
            </a:solidFill>
            <a:prstDash val="solid"/>
            <a:headEnd type="none" w="sm" len="sm"/>
            <a:tailEnd type="none" w="sm" len="sm"/>
          </a:ln>
        </p:spPr>
      </p:sp>
      <p:sp>
        <p:nvSpPr>
          <p:cNvPr id="4" name="AutoShape 4"/>
          <p:cNvSpPr/>
          <p:nvPr/>
        </p:nvSpPr>
        <p:spPr>
          <a:xfrm rot="4232">
            <a:off x="1407669" y="9445600"/>
            <a:ext cx="15472662" cy="0"/>
          </a:xfrm>
          <a:prstGeom prst="line">
            <a:avLst/>
          </a:prstGeom>
          <a:ln w="9525" cap="rnd">
            <a:solidFill>
              <a:srgbClr val="434D42"/>
            </a:solidFill>
            <a:prstDash val="solid"/>
            <a:headEnd type="none" w="sm" len="sm"/>
            <a:tailEnd type="none" w="sm" len="sm"/>
          </a:ln>
        </p:spPr>
      </p:sp>
      <p:sp>
        <p:nvSpPr>
          <p:cNvPr id="5" name="Freeform 5"/>
          <p:cNvSpPr/>
          <p:nvPr/>
        </p:nvSpPr>
        <p:spPr>
          <a:xfrm rot="-2389334">
            <a:off x="15486798" y="397294"/>
            <a:ext cx="3070704" cy="3240498"/>
          </a:xfrm>
          <a:custGeom>
            <a:avLst/>
            <a:gdLst/>
            <a:ahLst/>
            <a:cxnLst/>
            <a:rect l="l" t="t" r="r" b="b"/>
            <a:pathLst>
              <a:path w="3070704" h="3240498">
                <a:moveTo>
                  <a:pt x="0" y="0"/>
                </a:moveTo>
                <a:lnTo>
                  <a:pt x="3070704" y="0"/>
                </a:lnTo>
                <a:lnTo>
                  <a:pt x="3070704" y="3240498"/>
                </a:lnTo>
                <a:lnTo>
                  <a:pt x="0" y="3240498"/>
                </a:lnTo>
                <a:lnTo>
                  <a:pt x="0" y="0"/>
                </a:lnTo>
                <a:close/>
              </a:path>
            </a:pathLst>
          </a:custGeom>
          <a:blipFill>
            <a:blip r:embed="rId4"/>
            <a:stretch>
              <a:fillRect/>
            </a:stretch>
          </a:blipFill>
        </p:spPr>
      </p:sp>
      <p:sp>
        <p:nvSpPr>
          <p:cNvPr id="14" name="Freeform 14"/>
          <p:cNvSpPr/>
          <p:nvPr/>
        </p:nvSpPr>
        <p:spPr>
          <a:xfrm rot="1859572">
            <a:off x="-199150" y="7315300"/>
            <a:ext cx="2994298" cy="3803400"/>
          </a:xfrm>
          <a:custGeom>
            <a:avLst/>
            <a:gdLst/>
            <a:ahLst/>
            <a:cxnLst/>
            <a:rect l="l" t="t" r="r" b="b"/>
            <a:pathLst>
              <a:path w="2994298" h="3803400">
                <a:moveTo>
                  <a:pt x="0" y="0"/>
                </a:moveTo>
                <a:lnTo>
                  <a:pt x="2994298" y="0"/>
                </a:lnTo>
                <a:lnTo>
                  <a:pt x="2994298" y="3803400"/>
                </a:lnTo>
                <a:lnTo>
                  <a:pt x="0" y="3803400"/>
                </a:lnTo>
                <a:lnTo>
                  <a:pt x="0" y="0"/>
                </a:lnTo>
                <a:close/>
              </a:path>
            </a:pathLst>
          </a:custGeom>
          <a:blipFill>
            <a:blip r:embed="rId5"/>
            <a:stretch>
              <a:fillRect/>
            </a:stretch>
          </a:blipFill>
        </p:spPr>
      </p:sp>
      <p:sp>
        <p:nvSpPr>
          <p:cNvPr id="15" name="Freeform 15"/>
          <p:cNvSpPr/>
          <p:nvPr/>
        </p:nvSpPr>
        <p:spPr>
          <a:xfrm rot="-804800">
            <a:off x="15473360" y="7545678"/>
            <a:ext cx="3097580" cy="2811792"/>
          </a:xfrm>
          <a:custGeom>
            <a:avLst/>
            <a:gdLst/>
            <a:ahLst/>
            <a:cxnLst/>
            <a:rect l="l" t="t" r="r" b="b"/>
            <a:pathLst>
              <a:path w="3097580" h="2811792">
                <a:moveTo>
                  <a:pt x="0" y="0"/>
                </a:moveTo>
                <a:lnTo>
                  <a:pt x="3097580" y="0"/>
                </a:lnTo>
                <a:lnTo>
                  <a:pt x="3097580" y="2811792"/>
                </a:lnTo>
                <a:lnTo>
                  <a:pt x="0" y="2811792"/>
                </a:lnTo>
                <a:lnTo>
                  <a:pt x="0" y="0"/>
                </a:lnTo>
                <a:close/>
              </a:path>
            </a:pathLst>
          </a:custGeom>
          <a:blipFill>
            <a:blip r:embed="rId6"/>
            <a:stretch>
              <a:fillRect/>
            </a:stretch>
          </a:blipFill>
        </p:spPr>
      </p:sp>
      <p:sp>
        <p:nvSpPr>
          <p:cNvPr id="17" name="TextBox 16">
            <a:extLst>
              <a:ext uri="{FF2B5EF4-FFF2-40B4-BE49-F238E27FC236}">
                <a16:creationId xmlns:a16="http://schemas.microsoft.com/office/drawing/2014/main" id="{3DF73B3B-71B0-D4AB-AF70-214C9D6071FA}"/>
              </a:ext>
            </a:extLst>
          </p:cNvPr>
          <p:cNvSpPr txBox="1"/>
          <p:nvPr/>
        </p:nvSpPr>
        <p:spPr>
          <a:xfrm>
            <a:off x="0" y="2720172"/>
            <a:ext cx="18288000" cy="3990644"/>
          </a:xfrm>
          <a:prstGeom prst="rect">
            <a:avLst/>
          </a:prstGeom>
          <a:noFill/>
        </p:spPr>
        <p:txBody>
          <a:bodyPr wrap="square" rtlCol="0">
            <a:spAutoFit/>
          </a:bodyPr>
          <a:lstStyle/>
          <a:p>
            <a:pPr algn="ctr">
              <a:lnSpc>
                <a:spcPct val="150000"/>
              </a:lnSpc>
            </a:pPr>
            <a:r>
              <a:rPr lang="en-US" sz="9000" b="1">
                <a:solidFill>
                  <a:srgbClr val="C00000"/>
                </a:solidFill>
                <a:latin typeface="Arial" panose="020B0604020202020204" pitchFamily="34" charset="0"/>
                <a:cs typeface="Arial" panose="020B0604020202020204" pitchFamily="34" charset="0"/>
              </a:rPr>
              <a:t>ÔN TẬP CHƯƠNG I:</a:t>
            </a:r>
          </a:p>
          <a:p>
            <a:pPr algn="ctr">
              <a:lnSpc>
                <a:spcPct val="150000"/>
              </a:lnSpc>
            </a:pPr>
            <a:r>
              <a:rPr lang="en-US" sz="9000" b="1">
                <a:latin typeface="Arial" panose="020B0604020202020204" pitchFamily="34" charset="0"/>
                <a:cs typeface="Arial" panose="020B0604020202020204" pitchFamily="34" charset="0"/>
              </a:rPr>
              <a:t>DINH DƯỠNG VÀ THỰC PHẨM </a:t>
            </a:r>
          </a:p>
        </p:txBody>
      </p:sp>
    </p:spTree>
    <p:extLst>
      <p:ext uri="{BB962C8B-B14F-4D97-AF65-F5344CB8AC3E}">
        <p14:creationId xmlns:p14="http://schemas.microsoft.com/office/powerpoint/2010/main" val="4265726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28D4B2F7-18A5-E9D3-820A-7CBA4B1A69E2}"/>
              </a:ext>
            </a:extLst>
          </p:cNvPr>
          <p:cNvSpPr/>
          <p:nvPr/>
        </p:nvSpPr>
        <p:spPr>
          <a:xfrm>
            <a:off x="228600" y="1914993"/>
            <a:ext cx="7086206" cy="8343900"/>
          </a:xfrm>
          <a:custGeom>
            <a:avLst/>
            <a:gdLst/>
            <a:ahLst/>
            <a:cxnLst/>
            <a:rect l="l" t="t" r="r" b="b"/>
            <a:pathLst>
              <a:path w="5099480" h="6004560">
                <a:moveTo>
                  <a:pt x="0" y="0"/>
                </a:moveTo>
                <a:lnTo>
                  <a:pt x="5099480" y="0"/>
                </a:lnTo>
                <a:lnTo>
                  <a:pt x="5099480" y="6004560"/>
                </a:lnTo>
                <a:lnTo>
                  <a:pt x="0" y="6004560"/>
                </a:lnTo>
                <a:lnTo>
                  <a:pt x="0" y="0"/>
                </a:lnTo>
                <a:close/>
              </a:path>
            </a:pathLst>
          </a:custGeom>
          <a:blipFill>
            <a:blip r:embed="rId2"/>
            <a:stretch>
              <a:fillRect/>
            </a:stretch>
          </a:blipFill>
        </p:spPr>
      </p:sp>
      <p:grpSp>
        <p:nvGrpSpPr>
          <p:cNvPr id="17" name="Group 16">
            <a:extLst>
              <a:ext uri="{FF2B5EF4-FFF2-40B4-BE49-F238E27FC236}">
                <a16:creationId xmlns:a16="http://schemas.microsoft.com/office/drawing/2014/main" id="{CE529959-29D9-E6B2-617A-6A3BD1195D46}"/>
              </a:ext>
            </a:extLst>
          </p:cNvPr>
          <p:cNvGrpSpPr/>
          <p:nvPr/>
        </p:nvGrpSpPr>
        <p:grpSpPr>
          <a:xfrm>
            <a:off x="8915400" y="1257299"/>
            <a:ext cx="8153400" cy="8153401"/>
            <a:chOff x="8915400" y="1257299"/>
            <a:chExt cx="8153400" cy="8153401"/>
          </a:xfrm>
        </p:grpSpPr>
        <p:sp>
          <p:nvSpPr>
            <p:cNvPr id="9" name="Rectangle: Rounded Corners 8">
              <a:extLst>
                <a:ext uri="{FF2B5EF4-FFF2-40B4-BE49-F238E27FC236}">
                  <a16:creationId xmlns:a16="http://schemas.microsoft.com/office/drawing/2014/main" id="{7BDE7829-F9E8-1BB9-2111-94C70CE96445}"/>
                </a:ext>
              </a:extLst>
            </p:cNvPr>
            <p:cNvSpPr/>
            <p:nvPr/>
          </p:nvSpPr>
          <p:spPr>
            <a:xfrm rot="20941309">
              <a:off x="8915400" y="1257299"/>
              <a:ext cx="8153400" cy="8153400"/>
            </a:xfrm>
            <a:prstGeom prst="roundRect">
              <a:avLst>
                <a:gd name="adj" fmla="val 4717"/>
              </a:avLst>
            </a:prstGeom>
            <a:solidFill>
              <a:srgbClr val="FFD7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FD11BBC-08DC-6F31-18A7-E58FA4664853}"/>
                </a:ext>
              </a:extLst>
            </p:cNvPr>
            <p:cNvSpPr/>
            <p:nvPr/>
          </p:nvSpPr>
          <p:spPr>
            <a:xfrm>
              <a:off x="8915400" y="1257300"/>
              <a:ext cx="8153400" cy="8153400"/>
            </a:xfrm>
            <a:prstGeom prst="roundRect">
              <a:avLst>
                <a:gd name="adj" fmla="val 471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4C4FF09-C46E-CF74-1724-A5FC2F695A67}"/>
                </a:ext>
              </a:extLst>
            </p:cNvPr>
            <p:cNvSpPr/>
            <p:nvPr/>
          </p:nvSpPr>
          <p:spPr>
            <a:xfrm>
              <a:off x="9296400" y="1528372"/>
              <a:ext cx="381000" cy="381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46AD213-AED7-D34E-9429-E75CA63EE66B}"/>
                </a:ext>
              </a:extLst>
            </p:cNvPr>
            <p:cNvSpPr/>
            <p:nvPr/>
          </p:nvSpPr>
          <p:spPr>
            <a:xfrm>
              <a:off x="9998143" y="1528372"/>
              <a:ext cx="381000" cy="381000"/>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CBA8EAE-3638-5443-B71C-D22B997C4A53}"/>
                </a:ext>
              </a:extLst>
            </p:cNvPr>
            <p:cNvSpPr/>
            <p:nvPr/>
          </p:nvSpPr>
          <p:spPr>
            <a:xfrm>
              <a:off x="10708483" y="1528372"/>
              <a:ext cx="381000" cy="381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FBBCFB2-0935-080D-8746-692C65E1D17D}"/>
                </a:ext>
              </a:extLst>
            </p:cNvPr>
            <p:cNvSpPr txBox="1"/>
            <p:nvPr/>
          </p:nvSpPr>
          <p:spPr>
            <a:xfrm>
              <a:off x="9372600" y="3142148"/>
              <a:ext cx="7239000" cy="4383701"/>
            </a:xfrm>
            <a:prstGeom prst="rect">
              <a:avLst/>
            </a:prstGeom>
            <a:noFill/>
          </p:spPr>
          <p:txBody>
            <a:bodyPr wrap="square">
              <a:spAutoFit/>
            </a:bodyPr>
            <a:lstStyle/>
            <a:p>
              <a:pPr algn="just">
                <a:lnSpc>
                  <a:spcPct val="150000"/>
                </a:lnSpc>
              </a:pPr>
              <a:r>
                <a:rPr lang="vi-VN" sz="3800"/>
                <a:t>Phẩm chất cần có ở người thợ chế biến thực phẩm: tỉ mỉ, cẩn thận trong quá trình làm việc,...; chịu khó, ham học, cầu tiến trong chuyên môn,...</a:t>
              </a:r>
              <a:endParaRPr lang="en-US" sz="3800"/>
            </a:p>
          </p:txBody>
        </p:sp>
      </p:grpSp>
    </p:spTree>
    <p:extLst>
      <p:ext uri="{BB962C8B-B14F-4D97-AF65-F5344CB8AC3E}">
        <p14:creationId xmlns:p14="http://schemas.microsoft.com/office/powerpoint/2010/main" val="1671788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5495DA0-89D0-203B-C52B-0D44A379DC50}"/>
              </a:ext>
            </a:extLst>
          </p:cNvPr>
          <p:cNvGrpSpPr/>
          <p:nvPr/>
        </p:nvGrpSpPr>
        <p:grpSpPr>
          <a:xfrm>
            <a:off x="550967" y="342900"/>
            <a:ext cx="17127433" cy="1824923"/>
            <a:chOff x="533400" y="116238"/>
            <a:chExt cx="17127433" cy="1824923"/>
          </a:xfrm>
        </p:grpSpPr>
        <p:grpSp>
          <p:nvGrpSpPr>
            <p:cNvPr id="3" name="Group 2">
              <a:extLst>
                <a:ext uri="{FF2B5EF4-FFF2-40B4-BE49-F238E27FC236}">
                  <a16:creationId xmlns:a16="http://schemas.microsoft.com/office/drawing/2014/main" id="{1FB27C94-0FB1-4397-ACA6-465E3B294C89}"/>
                </a:ext>
              </a:extLst>
            </p:cNvPr>
            <p:cNvGrpSpPr/>
            <p:nvPr/>
          </p:nvGrpSpPr>
          <p:grpSpPr>
            <a:xfrm>
              <a:off x="533400" y="495300"/>
              <a:ext cx="1066800" cy="1066800"/>
              <a:chOff x="1028700" y="4610433"/>
              <a:chExt cx="824190" cy="824190"/>
            </a:xfrm>
          </p:grpSpPr>
          <p:grpSp>
            <p:nvGrpSpPr>
              <p:cNvPr id="5" name="Group 14">
                <a:extLst>
                  <a:ext uri="{FF2B5EF4-FFF2-40B4-BE49-F238E27FC236}">
                    <a16:creationId xmlns:a16="http://schemas.microsoft.com/office/drawing/2014/main" id="{C883654B-DD8A-5CFA-3C7B-D6B17C3BE467}"/>
                  </a:ext>
                </a:extLst>
              </p:cNvPr>
              <p:cNvGrpSpPr/>
              <p:nvPr/>
            </p:nvGrpSpPr>
            <p:grpSpPr>
              <a:xfrm>
                <a:off x="1028700" y="4610433"/>
                <a:ext cx="824190" cy="824190"/>
                <a:chOff x="0" y="0"/>
                <a:chExt cx="812800" cy="812800"/>
              </a:xfrm>
            </p:grpSpPr>
            <p:sp>
              <p:nvSpPr>
                <p:cNvPr id="7" name="Freeform 15">
                  <a:extLst>
                    <a:ext uri="{FF2B5EF4-FFF2-40B4-BE49-F238E27FC236}">
                      <a16:creationId xmlns:a16="http://schemas.microsoft.com/office/drawing/2014/main" id="{3EB1906B-9896-AE7A-5AC9-44F6AEEF91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8" name="TextBox 16">
                  <a:extLst>
                    <a:ext uri="{FF2B5EF4-FFF2-40B4-BE49-F238E27FC236}">
                      <a16:creationId xmlns:a16="http://schemas.microsoft.com/office/drawing/2014/main" id="{D2132162-9B77-7116-4EB0-A076CB23FDC2}"/>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26">
                <a:extLst>
                  <a:ext uri="{FF2B5EF4-FFF2-40B4-BE49-F238E27FC236}">
                    <a16:creationId xmlns:a16="http://schemas.microsoft.com/office/drawing/2014/main" id="{E54A0DB7-024E-1742-B550-A7FD8E15C2D3}"/>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4" name="TextBox 3">
              <a:extLst>
                <a:ext uri="{FF2B5EF4-FFF2-40B4-BE49-F238E27FC236}">
                  <a16:creationId xmlns:a16="http://schemas.microsoft.com/office/drawing/2014/main" id="{31A23D79-0F70-0E7C-F8E0-BE7236055A96}"/>
                </a:ext>
              </a:extLst>
            </p:cNvPr>
            <p:cNvSpPr txBox="1"/>
            <p:nvPr/>
          </p:nvSpPr>
          <p:spPr>
            <a:xfrm>
              <a:off x="1751738" y="116238"/>
              <a:ext cx="15909095" cy="182492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6.</a:t>
              </a:r>
              <a:r>
                <a:rPr kumimoji="0" lang="vi-VN" sz="40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Nêu các công việc chính và phẩm chất cần có của thợ vận hành máy sản xuất thực phẩm. </a:t>
              </a:r>
            </a:p>
          </p:txBody>
        </p:sp>
      </p:grpSp>
      <p:sp>
        <p:nvSpPr>
          <p:cNvPr id="11" name="Freeform 8">
            <a:extLst>
              <a:ext uri="{FF2B5EF4-FFF2-40B4-BE49-F238E27FC236}">
                <a16:creationId xmlns:a16="http://schemas.microsoft.com/office/drawing/2014/main" id="{CD17195F-C4F5-2BDF-9748-0BE9F6139234}"/>
              </a:ext>
            </a:extLst>
          </p:cNvPr>
          <p:cNvSpPr/>
          <p:nvPr/>
        </p:nvSpPr>
        <p:spPr>
          <a:xfrm>
            <a:off x="0" y="4112999"/>
            <a:ext cx="7938380" cy="5831101"/>
          </a:xfrm>
          <a:custGeom>
            <a:avLst/>
            <a:gdLst/>
            <a:ahLst/>
            <a:cxnLst/>
            <a:rect l="l" t="t" r="r" b="b"/>
            <a:pathLst>
              <a:path w="3581400" h="2630701">
                <a:moveTo>
                  <a:pt x="0" y="0"/>
                </a:moveTo>
                <a:lnTo>
                  <a:pt x="3581400" y="0"/>
                </a:lnTo>
                <a:lnTo>
                  <a:pt x="3581400" y="2630701"/>
                </a:lnTo>
                <a:lnTo>
                  <a:pt x="0" y="2630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TextBox 12">
            <a:extLst>
              <a:ext uri="{FF2B5EF4-FFF2-40B4-BE49-F238E27FC236}">
                <a16:creationId xmlns:a16="http://schemas.microsoft.com/office/drawing/2014/main" id="{1DA7B063-1B9B-700E-C158-400C0ADAB330}"/>
              </a:ext>
            </a:extLst>
          </p:cNvPr>
          <p:cNvSpPr txBox="1"/>
          <p:nvPr/>
        </p:nvSpPr>
        <p:spPr>
          <a:xfrm>
            <a:off x="7620000" y="3009900"/>
            <a:ext cx="9928646" cy="612411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800" b="1">
                <a:latin typeface="Arial" panose="020B0604020202020204" pitchFamily="34" charset="0"/>
                <a:cs typeface="Arial" panose="020B0604020202020204" pitchFamily="34" charset="0"/>
              </a:rPr>
              <a:t>Công việc chính: </a:t>
            </a:r>
            <a:r>
              <a:rPr lang="vi-VN" sz="3800">
                <a:latin typeface="Arial" panose="020B0604020202020204" pitchFamily="34" charset="0"/>
                <a:cs typeface="Arial" panose="020B0604020202020204" pitchFamily="34" charset="0"/>
              </a:rPr>
              <a:t>thiết lập, vận hành, giám sát máy móc được dùng để giết mổ động vật, cắt thịt từ xác động vật hay </a:t>
            </a:r>
            <a:r>
              <a:rPr lang="en-US" sz="3800">
                <a:latin typeface="Arial" panose="020B0604020202020204" pitchFamily="34" charset="0"/>
                <a:cs typeface="Arial" panose="020B0604020202020204" pitchFamily="34" charset="0"/>
              </a:rPr>
              <a:t>chế biến thực phẩm,…</a:t>
            </a:r>
            <a:endParaRPr lang="vi-VN" sz="38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800" b="1">
                <a:latin typeface="Arial" panose="020B0604020202020204" pitchFamily="34" charset="0"/>
                <a:cs typeface="Arial" panose="020B0604020202020204" pitchFamily="34" charset="0"/>
              </a:rPr>
              <a:t>Phẩm chất cần có: </a:t>
            </a:r>
            <a:r>
              <a:rPr lang="vi-VN" sz="3800">
                <a:latin typeface="Arial" panose="020B0604020202020204" pitchFamily="34" charset="0"/>
                <a:cs typeface="Arial" panose="020B0604020202020204" pitchFamily="34" charset="0"/>
              </a:rPr>
              <a:t>tập trung, cẩn thận và tỉ mỉ trong quá trình làm việc,...; chịu khó, chăm chỉ, nỗ lực nâng cao chuyên môn,... </a:t>
            </a:r>
          </a:p>
        </p:txBody>
      </p:sp>
    </p:spTree>
    <p:extLst>
      <p:ext uri="{BB962C8B-B14F-4D97-AF65-F5344CB8AC3E}">
        <p14:creationId xmlns:p14="http://schemas.microsoft.com/office/powerpoint/2010/main" val="2749859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5495DA0-89D0-203B-C52B-0D44A379DC50}"/>
              </a:ext>
            </a:extLst>
          </p:cNvPr>
          <p:cNvGrpSpPr/>
          <p:nvPr/>
        </p:nvGrpSpPr>
        <p:grpSpPr>
          <a:xfrm>
            <a:off x="550967" y="342900"/>
            <a:ext cx="17127433" cy="1824923"/>
            <a:chOff x="533400" y="116238"/>
            <a:chExt cx="17127433" cy="1824923"/>
          </a:xfrm>
        </p:grpSpPr>
        <p:grpSp>
          <p:nvGrpSpPr>
            <p:cNvPr id="3" name="Group 2">
              <a:extLst>
                <a:ext uri="{FF2B5EF4-FFF2-40B4-BE49-F238E27FC236}">
                  <a16:creationId xmlns:a16="http://schemas.microsoft.com/office/drawing/2014/main" id="{1FB27C94-0FB1-4397-ACA6-465E3B294C89}"/>
                </a:ext>
              </a:extLst>
            </p:cNvPr>
            <p:cNvGrpSpPr/>
            <p:nvPr/>
          </p:nvGrpSpPr>
          <p:grpSpPr>
            <a:xfrm>
              <a:off x="533400" y="495300"/>
              <a:ext cx="1066800" cy="1066800"/>
              <a:chOff x="1028700" y="4610433"/>
              <a:chExt cx="824190" cy="824190"/>
            </a:xfrm>
          </p:grpSpPr>
          <p:grpSp>
            <p:nvGrpSpPr>
              <p:cNvPr id="5" name="Group 14">
                <a:extLst>
                  <a:ext uri="{FF2B5EF4-FFF2-40B4-BE49-F238E27FC236}">
                    <a16:creationId xmlns:a16="http://schemas.microsoft.com/office/drawing/2014/main" id="{C883654B-DD8A-5CFA-3C7B-D6B17C3BE467}"/>
                  </a:ext>
                </a:extLst>
              </p:cNvPr>
              <p:cNvGrpSpPr/>
              <p:nvPr/>
            </p:nvGrpSpPr>
            <p:grpSpPr>
              <a:xfrm>
                <a:off x="1028700" y="4610433"/>
                <a:ext cx="824190" cy="824190"/>
                <a:chOff x="0" y="0"/>
                <a:chExt cx="812800" cy="812800"/>
              </a:xfrm>
            </p:grpSpPr>
            <p:sp>
              <p:nvSpPr>
                <p:cNvPr id="7" name="Freeform 15">
                  <a:extLst>
                    <a:ext uri="{FF2B5EF4-FFF2-40B4-BE49-F238E27FC236}">
                      <a16:creationId xmlns:a16="http://schemas.microsoft.com/office/drawing/2014/main" id="{3EB1906B-9896-AE7A-5AC9-44F6AEEF91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8" name="TextBox 16">
                  <a:extLst>
                    <a:ext uri="{FF2B5EF4-FFF2-40B4-BE49-F238E27FC236}">
                      <a16:creationId xmlns:a16="http://schemas.microsoft.com/office/drawing/2014/main" id="{D2132162-9B77-7116-4EB0-A076CB23FDC2}"/>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26">
                <a:extLst>
                  <a:ext uri="{FF2B5EF4-FFF2-40B4-BE49-F238E27FC236}">
                    <a16:creationId xmlns:a16="http://schemas.microsoft.com/office/drawing/2014/main" id="{E54A0DB7-024E-1742-B550-A7FD8E15C2D3}"/>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4" name="TextBox 3">
              <a:extLst>
                <a:ext uri="{FF2B5EF4-FFF2-40B4-BE49-F238E27FC236}">
                  <a16:creationId xmlns:a16="http://schemas.microsoft.com/office/drawing/2014/main" id="{31A23D79-0F70-0E7C-F8E0-BE7236055A96}"/>
                </a:ext>
              </a:extLst>
            </p:cNvPr>
            <p:cNvSpPr txBox="1"/>
            <p:nvPr/>
          </p:nvSpPr>
          <p:spPr>
            <a:xfrm>
              <a:off x="1751738" y="116238"/>
              <a:ext cx="15909095" cy="182492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7.</a:t>
              </a:r>
              <a:r>
                <a:rPr kumimoji="0" lang="vi-VN" sz="40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Đầu bếp trưởng là gì? Nêu năng lực và phẩm chất cần có của đầu bếp trưởng. </a:t>
              </a:r>
            </a:p>
          </p:txBody>
        </p:sp>
      </p:grpSp>
      <p:sp>
        <p:nvSpPr>
          <p:cNvPr id="9" name="Freeform 8">
            <a:extLst>
              <a:ext uri="{FF2B5EF4-FFF2-40B4-BE49-F238E27FC236}">
                <a16:creationId xmlns:a16="http://schemas.microsoft.com/office/drawing/2014/main" id="{56D68CF0-561D-8E66-1CF9-EE69C58F9BF4}"/>
              </a:ext>
            </a:extLst>
          </p:cNvPr>
          <p:cNvSpPr/>
          <p:nvPr/>
        </p:nvSpPr>
        <p:spPr>
          <a:xfrm>
            <a:off x="304800" y="2973193"/>
            <a:ext cx="5715000" cy="7326923"/>
          </a:xfrm>
          <a:custGeom>
            <a:avLst/>
            <a:gdLst/>
            <a:ahLst/>
            <a:cxnLst/>
            <a:rect l="l" t="t" r="r" b="b"/>
            <a:pathLst>
              <a:path w="6419088" h="8229600">
                <a:moveTo>
                  <a:pt x="0" y="0"/>
                </a:moveTo>
                <a:lnTo>
                  <a:pt x="6419088" y="0"/>
                </a:lnTo>
                <a:lnTo>
                  <a:pt x="6419088" y="8229600"/>
                </a:lnTo>
                <a:lnTo>
                  <a:pt x="0" y="8229600"/>
                </a:lnTo>
                <a:lnTo>
                  <a:pt x="0" y="0"/>
                </a:lnTo>
                <a:close/>
              </a:path>
            </a:pathLst>
          </a:custGeom>
          <a:blipFill>
            <a:blip r:embed="rId4"/>
            <a:stretch>
              <a:fillRect/>
            </a:stretch>
          </a:blipFill>
        </p:spPr>
      </p:sp>
      <p:sp>
        <p:nvSpPr>
          <p:cNvPr id="11" name="TextBox 10">
            <a:extLst>
              <a:ext uri="{FF2B5EF4-FFF2-40B4-BE49-F238E27FC236}">
                <a16:creationId xmlns:a16="http://schemas.microsoft.com/office/drawing/2014/main" id="{5832482B-F83C-0364-7905-A3A61F5EA154}"/>
              </a:ext>
            </a:extLst>
          </p:cNvPr>
          <p:cNvSpPr txBox="1"/>
          <p:nvPr/>
        </p:nvSpPr>
        <p:spPr>
          <a:xfrm>
            <a:off x="6052279" y="2628900"/>
            <a:ext cx="11376446" cy="7001276"/>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800" b="1">
                <a:latin typeface="Arial" panose="020B0604020202020204" pitchFamily="34" charset="0"/>
                <a:cs typeface="Arial" panose="020B0604020202020204" pitchFamily="34" charset="0"/>
              </a:rPr>
              <a:t>Công việc chính: </a:t>
            </a:r>
            <a:r>
              <a:rPr lang="vi-VN" sz="3800">
                <a:latin typeface="Arial" panose="020B0604020202020204" pitchFamily="34" charset="0"/>
                <a:cs typeface="Arial" panose="020B0604020202020204" pitchFamily="34" charset="0"/>
              </a:rPr>
              <a:t>thiết kế thực đơn, tạo ra các món ăn và giám sát việc lập kế hoạch, tổ chức, chuẩn bị và nấu các bữa ăn trong khách sạn, nhà hàng,</a:t>
            </a:r>
            <a:r>
              <a:rPr lang="en-US" sz="380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vi-VN" sz="3800" b="1">
                <a:latin typeface="Arial" panose="020B0604020202020204" pitchFamily="34" charset="0"/>
                <a:cs typeface="Arial" panose="020B0604020202020204" pitchFamily="34" charset="0"/>
              </a:rPr>
              <a:t>Phẩm chất cần có: </a:t>
            </a:r>
            <a:r>
              <a:rPr lang="vi-VN" sz="3800">
                <a:latin typeface="Arial" panose="020B0604020202020204" pitchFamily="34" charset="0"/>
                <a:cs typeface="Arial" panose="020B0604020202020204" pitchFamily="34" charset="0"/>
              </a:rPr>
              <a:t>hiểu biết những kiến thức về lập kế hoạch, phát triển các công thức nấu ăn và thực đơn; ước lượng thực phẩm, chi phí lao động</a:t>
            </a:r>
            <a:r>
              <a:rPr lang="en-US" sz="3800">
                <a:latin typeface="Arial" panose="020B0604020202020204" pitchFamily="34" charset="0"/>
                <a:cs typeface="Arial" panose="020B0604020202020204" pitchFamily="34" charset="0"/>
              </a:rPr>
              <a:t>,…khả năng truyền tải,…</a:t>
            </a:r>
            <a:endParaRPr lang="vi-VN" sz="3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882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5495DA0-89D0-203B-C52B-0D44A379DC50}"/>
              </a:ext>
            </a:extLst>
          </p:cNvPr>
          <p:cNvGrpSpPr/>
          <p:nvPr/>
        </p:nvGrpSpPr>
        <p:grpSpPr>
          <a:xfrm>
            <a:off x="550967" y="342900"/>
            <a:ext cx="17127433" cy="1824923"/>
            <a:chOff x="533400" y="116238"/>
            <a:chExt cx="17127433" cy="1824923"/>
          </a:xfrm>
        </p:grpSpPr>
        <p:grpSp>
          <p:nvGrpSpPr>
            <p:cNvPr id="3" name="Group 2">
              <a:extLst>
                <a:ext uri="{FF2B5EF4-FFF2-40B4-BE49-F238E27FC236}">
                  <a16:creationId xmlns:a16="http://schemas.microsoft.com/office/drawing/2014/main" id="{1FB27C94-0FB1-4397-ACA6-465E3B294C89}"/>
                </a:ext>
              </a:extLst>
            </p:cNvPr>
            <p:cNvGrpSpPr/>
            <p:nvPr/>
          </p:nvGrpSpPr>
          <p:grpSpPr>
            <a:xfrm>
              <a:off x="533400" y="495300"/>
              <a:ext cx="1066800" cy="1066800"/>
              <a:chOff x="1028700" y="4610433"/>
              <a:chExt cx="824190" cy="824190"/>
            </a:xfrm>
          </p:grpSpPr>
          <p:grpSp>
            <p:nvGrpSpPr>
              <p:cNvPr id="5" name="Group 14">
                <a:extLst>
                  <a:ext uri="{FF2B5EF4-FFF2-40B4-BE49-F238E27FC236}">
                    <a16:creationId xmlns:a16="http://schemas.microsoft.com/office/drawing/2014/main" id="{C883654B-DD8A-5CFA-3C7B-D6B17C3BE467}"/>
                  </a:ext>
                </a:extLst>
              </p:cNvPr>
              <p:cNvGrpSpPr/>
              <p:nvPr/>
            </p:nvGrpSpPr>
            <p:grpSpPr>
              <a:xfrm>
                <a:off x="1028700" y="4610433"/>
                <a:ext cx="824190" cy="824190"/>
                <a:chOff x="0" y="0"/>
                <a:chExt cx="812800" cy="812800"/>
              </a:xfrm>
            </p:grpSpPr>
            <p:sp>
              <p:nvSpPr>
                <p:cNvPr id="7" name="Freeform 15">
                  <a:extLst>
                    <a:ext uri="{FF2B5EF4-FFF2-40B4-BE49-F238E27FC236}">
                      <a16:creationId xmlns:a16="http://schemas.microsoft.com/office/drawing/2014/main" id="{3EB1906B-9896-AE7A-5AC9-44F6AEEF91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8" name="TextBox 16">
                  <a:extLst>
                    <a:ext uri="{FF2B5EF4-FFF2-40B4-BE49-F238E27FC236}">
                      <a16:creationId xmlns:a16="http://schemas.microsoft.com/office/drawing/2014/main" id="{D2132162-9B77-7116-4EB0-A076CB23FDC2}"/>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26">
                <a:extLst>
                  <a:ext uri="{FF2B5EF4-FFF2-40B4-BE49-F238E27FC236}">
                    <a16:creationId xmlns:a16="http://schemas.microsoft.com/office/drawing/2014/main" id="{E54A0DB7-024E-1742-B550-A7FD8E15C2D3}"/>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4" name="TextBox 3">
              <a:extLst>
                <a:ext uri="{FF2B5EF4-FFF2-40B4-BE49-F238E27FC236}">
                  <a16:creationId xmlns:a16="http://schemas.microsoft.com/office/drawing/2014/main" id="{31A23D79-0F70-0E7C-F8E0-BE7236055A96}"/>
                </a:ext>
              </a:extLst>
            </p:cNvPr>
            <p:cNvSpPr txBox="1"/>
            <p:nvPr/>
          </p:nvSpPr>
          <p:spPr>
            <a:xfrm>
              <a:off x="1751738" y="116238"/>
              <a:ext cx="15909095" cy="182492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8.</a:t>
              </a:r>
              <a:r>
                <a:rPr kumimoji="0" lang="vi-VN" sz="40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Trình bày các công việc và phẩm chất của người chuẩn bị đồ ăn nhanh.</a:t>
              </a:r>
            </a:p>
          </p:txBody>
        </p:sp>
      </p:grpSp>
      <p:sp>
        <p:nvSpPr>
          <p:cNvPr id="9" name="Freeform 6">
            <a:extLst>
              <a:ext uri="{FF2B5EF4-FFF2-40B4-BE49-F238E27FC236}">
                <a16:creationId xmlns:a16="http://schemas.microsoft.com/office/drawing/2014/main" id="{5D44D86A-B3AA-1124-E633-C52F18D600F6}"/>
              </a:ext>
            </a:extLst>
          </p:cNvPr>
          <p:cNvSpPr/>
          <p:nvPr/>
        </p:nvSpPr>
        <p:spPr>
          <a:xfrm>
            <a:off x="310659" y="3314700"/>
            <a:ext cx="7114591" cy="6972300"/>
          </a:xfrm>
          <a:custGeom>
            <a:avLst/>
            <a:gdLst/>
            <a:ahLst/>
            <a:cxnLst/>
            <a:rect l="l" t="t" r="r" b="b"/>
            <a:pathLst>
              <a:path w="3063551" h="3002280">
                <a:moveTo>
                  <a:pt x="0" y="0"/>
                </a:moveTo>
                <a:lnTo>
                  <a:pt x="3063551" y="0"/>
                </a:lnTo>
                <a:lnTo>
                  <a:pt x="3063551" y="3002280"/>
                </a:lnTo>
                <a:lnTo>
                  <a:pt x="0" y="30022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TextBox 11">
            <a:extLst>
              <a:ext uri="{FF2B5EF4-FFF2-40B4-BE49-F238E27FC236}">
                <a16:creationId xmlns:a16="http://schemas.microsoft.com/office/drawing/2014/main" id="{9EE5757B-B6C3-6F81-E213-6C807635B5E1}"/>
              </a:ext>
            </a:extLst>
          </p:cNvPr>
          <p:cNvSpPr txBox="1"/>
          <p:nvPr/>
        </p:nvSpPr>
        <p:spPr>
          <a:xfrm>
            <a:off x="7558050" y="1943100"/>
            <a:ext cx="9982200" cy="7878439"/>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800" b="1"/>
              <a:t>Công việc: </a:t>
            </a:r>
            <a:r>
              <a:rPr lang="vi-VN" sz="3800"/>
              <a:t>chuẩn bị món ăn, đồ uống đơn giản hoặc chế biến sẵn; hâm nóng lại thức ăn đã chuẩn bị trước; làm sạch khu vực chuẩn bị thực phẩm, khu vực và dụng cụ nấu ăn; nhận và phục vụ món ăn, đồ uống tại các địa điểm ăn uống</a:t>
            </a:r>
            <a:r>
              <a:rPr lang="en-US" sz="3800"/>
              <a:t>.</a:t>
            </a:r>
            <a:endParaRPr lang="vi-VN" sz="3800"/>
          </a:p>
          <a:p>
            <a:pPr marL="571500" indent="-571500" algn="just">
              <a:lnSpc>
                <a:spcPct val="150000"/>
              </a:lnSpc>
              <a:buFont typeface="Arial" panose="020B0604020202020204" pitchFamily="34" charset="0"/>
              <a:buChar char="•"/>
            </a:pPr>
            <a:r>
              <a:rPr lang="vi-VN" sz="3800" b="1" i="1">
                <a:latin typeface="Arial" panose="020B0604020202020204" pitchFamily="34" charset="0"/>
                <a:cs typeface="Arial" panose="020B0604020202020204" pitchFamily="34" charset="0"/>
              </a:rPr>
              <a:t>Phẩm chất cần có</a:t>
            </a:r>
            <a:r>
              <a:rPr lang="en-US" sz="3800" b="1" i="1">
                <a:latin typeface="Arial" panose="020B0604020202020204" pitchFamily="34" charset="0"/>
                <a:cs typeface="Arial" panose="020B0604020202020204" pitchFamily="34" charset="0"/>
              </a:rPr>
              <a:t>: </a:t>
            </a:r>
            <a:r>
              <a:rPr lang="vi-VN" sz="3800"/>
              <a:t>yêu thức công việc nấu nướng, cẩn thận, kiên trì, tỉ mỉ trong công việc.</a:t>
            </a:r>
          </a:p>
        </p:txBody>
      </p:sp>
    </p:spTree>
    <p:extLst>
      <p:ext uri="{BB962C8B-B14F-4D97-AF65-F5344CB8AC3E}">
        <p14:creationId xmlns:p14="http://schemas.microsoft.com/office/powerpoint/2010/main" val="1899848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AutoShape 3"/>
          <p:cNvSpPr/>
          <p:nvPr/>
        </p:nvSpPr>
        <p:spPr>
          <a:xfrm rot="4232">
            <a:off x="1420669" y="1890450"/>
            <a:ext cx="15472662" cy="0"/>
          </a:xfrm>
          <a:prstGeom prst="line">
            <a:avLst/>
          </a:prstGeom>
          <a:ln w="9525" cap="rnd">
            <a:solidFill>
              <a:srgbClr val="434D42"/>
            </a:solidFill>
            <a:prstDash val="solid"/>
            <a:headEnd type="none" w="sm" len="sm"/>
            <a:tailEnd type="none" w="sm" len="sm"/>
          </a:ln>
        </p:spPr>
      </p:sp>
      <p:sp>
        <p:nvSpPr>
          <p:cNvPr id="4" name="AutoShape 4"/>
          <p:cNvSpPr/>
          <p:nvPr/>
        </p:nvSpPr>
        <p:spPr>
          <a:xfrm rot="4232">
            <a:off x="1420669" y="8396550"/>
            <a:ext cx="15472662" cy="0"/>
          </a:xfrm>
          <a:prstGeom prst="line">
            <a:avLst/>
          </a:prstGeom>
          <a:ln w="9525" cap="rnd">
            <a:solidFill>
              <a:srgbClr val="434D42"/>
            </a:solidFill>
            <a:prstDash val="solid"/>
            <a:headEnd type="none" w="sm" len="sm"/>
            <a:tailEnd type="none" w="sm" len="sm"/>
          </a:ln>
        </p:spPr>
      </p:sp>
      <p:sp>
        <p:nvSpPr>
          <p:cNvPr id="5" name="TextBox 5"/>
          <p:cNvSpPr txBox="1"/>
          <p:nvPr/>
        </p:nvSpPr>
        <p:spPr>
          <a:xfrm>
            <a:off x="6248400" y="4076700"/>
            <a:ext cx="10815750" cy="1699440"/>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400" b="1" i="0" u="none" strike="noStrike" kern="1200" cap="none" spc="0" normalizeH="0" baseline="0" noProof="0">
                <a:ln>
                  <a:noFill/>
                </a:ln>
                <a:solidFill>
                  <a:srgbClr val="2D6D53"/>
                </a:solidFill>
                <a:effectLst/>
                <a:uLnTx/>
                <a:uFillTx/>
                <a:latin typeface="Arial" panose="020B0604020202020204" pitchFamily="34" charset="0"/>
                <a:ea typeface="+mn-ea"/>
                <a:cs typeface="Arial" panose="020B0604020202020204" pitchFamily="34" charset="0"/>
              </a:rPr>
              <a:t>PHẦN 3. VẬN DỤNG</a:t>
            </a:r>
          </a:p>
        </p:txBody>
      </p:sp>
      <p:sp>
        <p:nvSpPr>
          <p:cNvPr id="7" name="Freeform 7"/>
          <p:cNvSpPr/>
          <p:nvPr/>
        </p:nvSpPr>
        <p:spPr>
          <a:xfrm rot="-258994">
            <a:off x="1963200" y="2619976"/>
            <a:ext cx="3782850" cy="5047048"/>
          </a:xfrm>
          <a:custGeom>
            <a:avLst/>
            <a:gdLst/>
            <a:ahLst/>
            <a:cxnLst/>
            <a:rect l="l" t="t" r="r" b="b"/>
            <a:pathLst>
              <a:path w="3782850" h="5047048">
                <a:moveTo>
                  <a:pt x="0" y="0"/>
                </a:moveTo>
                <a:lnTo>
                  <a:pt x="3782850" y="0"/>
                </a:lnTo>
                <a:lnTo>
                  <a:pt x="3782850" y="5047048"/>
                </a:lnTo>
                <a:lnTo>
                  <a:pt x="0" y="5047048"/>
                </a:lnTo>
                <a:lnTo>
                  <a:pt x="0" y="0"/>
                </a:lnTo>
                <a:close/>
              </a:path>
            </a:pathLst>
          </a:custGeom>
          <a:blipFill>
            <a:blip r:embed="rId4"/>
            <a:stretch>
              <a:fillRect/>
            </a:stretch>
          </a:blipFill>
        </p:spPr>
      </p:sp>
      <p:sp>
        <p:nvSpPr>
          <p:cNvPr id="8" name="Freeform 8"/>
          <p:cNvSpPr/>
          <p:nvPr/>
        </p:nvSpPr>
        <p:spPr>
          <a:xfrm>
            <a:off x="15402752" y="1368846"/>
            <a:ext cx="1783450" cy="1196200"/>
          </a:xfrm>
          <a:custGeom>
            <a:avLst/>
            <a:gdLst/>
            <a:ahLst/>
            <a:cxnLst/>
            <a:rect l="l" t="t" r="r" b="b"/>
            <a:pathLst>
              <a:path w="1783450" h="1196200">
                <a:moveTo>
                  <a:pt x="0" y="0"/>
                </a:moveTo>
                <a:lnTo>
                  <a:pt x="1783450" y="0"/>
                </a:lnTo>
                <a:lnTo>
                  <a:pt x="1783450" y="1196200"/>
                </a:lnTo>
                <a:lnTo>
                  <a:pt x="0" y="1196200"/>
                </a:lnTo>
                <a:lnTo>
                  <a:pt x="0" y="0"/>
                </a:lnTo>
                <a:close/>
              </a:path>
            </a:pathLst>
          </a:custGeom>
          <a:blipFill>
            <a:blip r:embed="rId5"/>
            <a:stretch>
              <a:fillRect/>
            </a:stretch>
          </a:blipFill>
        </p:spPr>
      </p:sp>
    </p:spTree>
    <p:extLst>
      <p:ext uri="{BB962C8B-B14F-4D97-AF65-F5344CB8AC3E}">
        <p14:creationId xmlns:p14="http://schemas.microsoft.com/office/powerpoint/2010/main" val="2931568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6B3948-196E-62C0-7625-95650D5049E7}"/>
              </a:ext>
            </a:extLst>
          </p:cNvPr>
          <p:cNvSpPr txBox="1"/>
          <p:nvPr/>
        </p:nvSpPr>
        <p:spPr>
          <a:xfrm>
            <a:off x="4305300" y="723900"/>
            <a:ext cx="9677400" cy="938719"/>
          </a:xfrm>
          <a:prstGeom prst="rect">
            <a:avLst/>
          </a:prstGeom>
          <a:noFill/>
        </p:spPr>
        <p:txBody>
          <a:bodyPr wrap="square" rtlCol="0">
            <a:spAutoFit/>
          </a:bodyPr>
          <a:lstStyle/>
          <a:p>
            <a:pPr algn="ctr"/>
            <a:r>
              <a:rPr lang="en-US" sz="5500" b="1">
                <a:solidFill>
                  <a:schemeClr val="accent5">
                    <a:lumMod val="75000"/>
                  </a:schemeClr>
                </a:solidFill>
                <a:latin typeface="Arial" panose="020B0604020202020204" pitchFamily="34" charset="0"/>
                <a:cs typeface="Arial" panose="020B0604020202020204" pitchFamily="34" charset="0"/>
              </a:rPr>
              <a:t>NHIỆM VỤ </a:t>
            </a:r>
          </a:p>
        </p:txBody>
      </p:sp>
      <p:sp>
        <p:nvSpPr>
          <p:cNvPr id="11" name="Freeform 14">
            <a:extLst>
              <a:ext uri="{FF2B5EF4-FFF2-40B4-BE49-F238E27FC236}">
                <a16:creationId xmlns:a16="http://schemas.microsoft.com/office/drawing/2014/main" id="{CBC7B86B-2713-9FD5-A97F-FA622583B784}"/>
              </a:ext>
            </a:extLst>
          </p:cNvPr>
          <p:cNvSpPr/>
          <p:nvPr/>
        </p:nvSpPr>
        <p:spPr>
          <a:xfrm rot="1859572">
            <a:off x="-163010" y="7744092"/>
            <a:ext cx="2342985" cy="2976093"/>
          </a:xfrm>
          <a:custGeom>
            <a:avLst/>
            <a:gdLst/>
            <a:ahLst/>
            <a:cxnLst/>
            <a:rect l="l" t="t" r="r" b="b"/>
            <a:pathLst>
              <a:path w="2994298" h="3803400">
                <a:moveTo>
                  <a:pt x="0" y="0"/>
                </a:moveTo>
                <a:lnTo>
                  <a:pt x="2994298" y="0"/>
                </a:lnTo>
                <a:lnTo>
                  <a:pt x="2994298" y="3803400"/>
                </a:lnTo>
                <a:lnTo>
                  <a:pt x="0" y="3803400"/>
                </a:lnTo>
                <a:lnTo>
                  <a:pt x="0" y="0"/>
                </a:lnTo>
                <a:close/>
              </a:path>
            </a:pathLst>
          </a:custGeom>
          <a:blipFill>
            <a:blip r:embed="rId2"/>
            <a:stretch>
              <a:fillRect/>
            </a:stretch>
          </a:blipFill>
        </p:spPr>
      </p:sp>
      <p:sp>
        <p:nvSpPr>
          <p:cNvPr id="13" name="Freeform 15">
            <a:extLst>
              <a:ext uri="{FF2B5EF4-FFF2-40B4-BE49-F238E27FC236}">
                <a16:creationId xmlns:a16="http://schemas.microsoft.com/office/drawing/2014/main" id="{FAEC8A0A-B796-47BE-3A7C-0FE6655DD4DD}"/>
              </a:ext>
            </a:extLst>
          </p:cNvPr>
          <p:cNvSpPr/>
          <p:nvPr/>
        </p:nvSpPr>
        <p:spPr>
          <a:xfrm rot="-804800">
            <a:off x="15766934" y="7835702"/>
            <a:ext cx="2423801" cy="2200177"/>
          </a:xfrm>
          <a:custGeom>
            <a:avLst/>
            <a:gdLst/>
            <a:ahLst/>
            <a:cxnLst/>
            <a:rect l="l" t="t" r="r" b="b"/>
            <a:pathLst>
              <a:path w="3097580" h="2811792">
                <a:moveTo>
                  <a:pt x="0" y="0"/>
                </a:moveTo>
                <a:lnTo>
                  <a:pt x="3097580" y="0"/>
                </a:lnTo>
                <a:lnTo>
                  <a:pt x="3097580" y="2811792"/>
                </a:lnTo>
                <a:lnTo>
                  <a:pt x="0" y="2811792"/>
                </a:lnTo>
                <a:lnTo>
                  <a:pt x="0" y="0"/>
                </a:lnTo>
                <a:close/>
              </a:path>
            </a:pathLst>
          </a:custGeom>
          <a:blipFill>
            <a:blip r:embed="rId3"/>
            <a:stretch>
              <a:fillRect/>
            </a:stretch>
          </a:blipFill>
        </p:spPr>
      </p:sp>
      <p:grpSp>
        <p:nvGrpSpPr>
          <p:cNvPr id="19" name="Group 18">
            <a:extLst>
              <a:ext uri="{FF2B5EF4-FFF2-40B4-BE49-F238E27FC236}">
                <a16:creationId xmlns:a16="http://schemas.microsoft.com/office/drawing/2014/main" id="{3EBF8819-7135-FDC5-F7FE-E5B1383B504F}"/>
              </a:ext>
            </a:extLst>
          </p:cNvPr>
          <p:cNvGrpSpPr/>
          <p:nvPr/>
        </p:nvGrpSpPr>
        <p:grpSpPr>
          <a:xfrm>
            <a:off x="762000" y="2324100"/>
            <a:ext cx="7602118" cy="7273977"/>
            <a:chOff x="1008482" y="2318479"/>
            <a:chExt cx="7602118" cy="7273977"/>
          </a:xfrm>
        </p:grpSpPr>
        <p:sp>
          <p:nvSpPr>
            <p:cNvPr id="14" name="Rectangle: Top Corners Rounded 13">
              <a:extLst>
                <a:ext uri="{FF2B5EF4-FFF2-40B4-BE49-F238E27FC236}">
                  <a16:creationId xmlns:a16="http://schemas.microsoft.com/office/drawing/2014/main" id="{F4CCCB0C-B131-44F7-79A1-C56F6AE8CBD2}"/>
                </a:ext>
              </a:extLst>
            </p:cNvPr>
            <p:cNvSpPr/>
            <p:nvPr/>
          </p:nvSpPr>
          <p:spPr>
            <a:xfrm>
              <a:off x="1008482" y="2318479"/>
              <a:ext cx="7602118" cy="1371600"/>
            </a:xfrm>
            <a:prstGeom prst="round2SameRect">
              <a:avLst/>
            </a:prstGeom>
            <a:solidFill>
              <a:srgbClr val="F8EC6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Câu 1</a:t>
              </a:r>
            </a:p>
          </p:txBody>
        </p:sp>
        <p:sp>
          <p:nvSpPr>
            <p:cNvPr id="15" name="Rectangle: Top Corners Rounded 14">
              <a:extLst>
                <a:ext uri="{FF2B5EF4-FFF2-40B4-BE49-F238E27FC236}">
                  <a16:creationId xmlns:a16="http://schemas.microsoft.com/office/drawing/2014/main" id="{3B6DD2C2-BE6F-8D3A-9B12-53C1EE889521}"/>
                </a:ext>
              </a:extLst>
            </p:cNvPr>
            <p:cNvSpPr/>
            <p:nvPr/>
          </p:nvSpPr>
          <p:spPr>
            <a:xfrm flipV="1">
              <a:off x="1008482" y="3686956"/>
              <a:ext cx="7602118" cy="5905500"/>
            </a:xfrm>
            <a:prstGeom prst="round2SameRect">
              <a:avLst>
                <a:gd name="adj1" fmla="val 7275"/>
                <a:gd name="adj2" fmla="val 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9E64BED-CC85-42CB-45F3-1CCAC196DB0C}"/>
                </a:ext>
              </a:extLst>
            </p:cNvPr>
            <p:cNvSpPr txBox="1"/>
            <p:nvPr/>
          </p:nvSpPr>
          <p:spPr>
            <a:xfrm>
              <a:off x="1377812" y="4102489"/>
              <a:ext cx="6863458" cy="4988866"/>
            </a:xfrm>
            <a:prstGeom prst="rect">
              <a:avLst/>
            </a:prstGeom>
            <a:noFill/>
          </p:spPr>
          <p:txBody>
            <a:bodyPr wrap="square">
              <a:spAutoFit/>
            </a:bodyPr>
            <a:lstStyle/>
            <a:p>
              <a:pPr algn="just">
                <a:lnSpc>
                  <a:spcPct val="150000"/>
                </a:lnSpc>
              </a:pPr>
              <a:r>
                <a:rPr lang="vi-VN" sz="3600"/>
                <a:t>Trình bày cách lựa chọn các loại thực phẩm thông dụng để xây dựng chế độ ăn hợp lí, tốt cho sức khỏe. Nhận xét về chế độ dinh dưỡng trong khẩu phần ăn hằng ngày của em tại gia đình.</a:t>
              </a:r>
              <a:endParaRPr lang="en-US" sz="3600"/>
            </a:p>
          </p:txBody>
        </p:sp>
      </p:grpSp>
      <p:grpSp>
        <p:nvGrpSpPr>
          <p:cNvPr id="20" name="Group 19">
            <a:extLst>
              <a:ext uri="{FF2B5EF4-FFF2-40B4-BE49-F238E27FC236}">
                <a16:creationId xmlns:a16="http://schemas.microsoft.com/office/drawing/2014/main" id="{60D949DE-B51E-E725-66BA-1E824F3B7CBA}"/>
              </a:ext>
            </a:extLst>
          </p:cNvPr>
          <p:cNvGrpSpPr/>
          <p:nvPr/>
        </p:nvGrpSpPr>
        <p:grpSpPr>
          <a:xfrm>
            <a:off x="9554552" y="2324100"/>
            <a:ext cx="7602118" cy="7273977"/>
            <a:chOff x="1008482" y="2318479"/>
            <a:chExt cx="7602118" cy="7273977"/>
          </a:xfrm>
        </p:grpSpPr>
        <p:sp>
          <p:nvSpPr>
            <p:cNvPr id="21" name="Rectangle: Top Corners Rounded 20">
              <a:extLst>
                <a:ext uri="{FF2B5EF4-FFF2-40B4-BE49-F238E27FC236}">
                  <a16:creationId xmlns:a16="http://schemas.microsoft.com/office/drawing/2014/main" id="{8AEEDC9D-C6A5-C7B9-F1F5-D681F168F2FE}"/>
                </a:ext>
              </a:extLst>
            </p:cNvPr>
            <p:cNvSpPr/>
            <p:nvPr/>
          </p:nvSpPr>
          <p:spPr>
            <a:xfrm>
              <a:off x="1008482" y="2318479"/>
              <a:ext cx="7602118" cy="1371600"/>
            </a:xfrm>
            <a:prstGeom prst="round2SameRect">
              <a:avLst/>
            </a:prstGeom>
            <a:solidFill>
              <a:srgbClr val="FCE0E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Câu 2</a:t>
              </a:r>
            </a:p>
          </p:txBody>
        </p:sp>
        <p:sp>
          <p:nvSpPr>
            <p:cNvPr id="22" name="Rectangle: Top Corners Rounded 21">
              <a:extLst>
                <a:ext uri="{FF2B5EF4-FFF2-40B4-BE49-F238E27FC236}">
                  <a16:creationId xmlns:a16="http://schemas.microsoft.com/office/drawing/2014/main" id="{1ACCE109-3790-F052-75F3-4022F0CC6BA2}"/>
                </a:ext>
              </a:extLst>
            </p:cNvPr>
            <p:cNvSpPr/>
            <p:nvPr/>
          </p:nvSpPr>
          <p:spPr>
            <a:xfrm flipV="1">
              <a:off x="1008482" y="3686956"/>
              <a:ext cx="7602118" cy="5905500"/>
            </a:xfrm>
            <a:prstGeom prst="round2SameRect">
              <a:avLst>
                <a:gd name="adj1" fmla="val 7275"/>
                <a:gd name="adj2" fmla="val 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94368D3-1F67-36E8-3A1A-50D4852F70D4}"/>
                </a:ext>
              </a:extLst>
            </p:cNvPr>
            <p:cNvSpPr txBox="1"/>
            <p:nvPr/>
          </p:nvSpPr>
          <p:spPr>
            <a:xfrm>
              <a:off x="1193764" y="3743237"/>
              <a:ext cx="7239000" cy="5819863"/>
            </a:xfrm>
            <a:prstGeom prst="rect">
              <a:avLst/>
            </a:prstGeom>
            <a:noFill/>
          </p:spPr>
          <p:txBody>
            <a:bodyPr wrap="square">
              <a:spAutoFit/>
            </a:bodyPr>
            <a:lstStyle/>
            <a:p>
              <a:pPr algn="just">
                <a:lnSpc>
                  <a:spcPct val="150000"/>
                </a:lnSpc>
              </a:pPr>
              <a:r>
                <a:rPr lang="vi-VN" sz="3600"/>
                <a:t>Phân tích các phương pháp bảo quản chất dinh dưỡng có trong thực phẩm, lấy ví dụ minh họa ở gia đình và địa phương. Từ đó, hãy đề xuất một số phương án bảo quản chất dinh dưỡng có trong thực phẩm tại gia đình em.</a:t>
              </a:r>
              <a:endParaRPr lang="en-US" sz="3600"/>
            </a:p>
          </p:txBody>
        </p:sp>
      </p:grpSp>
    </p:spTree>
    <p:extLst>
      <p:ext uri="{BB962C8B-B14F-4D97-AF65-F5344CB8AC3E}">
        <p14:creationId xmlns:p14="http://schemas.microsoft.com/office/powerpoint/2010/main" val="898894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AutoShape 3"/>
          <p:cNvSpPr/>
          <p:nvPr/>
        </p:nvSpPr>
        <p:spPr>
          <a:xfrm rot="4232">
            <a:off x="1407669" y="841400"/>
            <a:ext cx="15472662" cy="0"/>
          </a:xfrm>
          <a:prstGeom prst="line">
            <a:avLst/>
          </a:prstGeom>
          <a:ln w="9525" cap="rnd">
            <a:solidFill>
              <a:srgbClr val="434D42"/>
            </a:solidFill>
            <a:prstDash val="solid"/>
            <a:headEnd type="none" w="sm" len="sm"/>
            <a:tailEnd type="none" w="sm" len="sm"/>
          </a:ln>
        </p:spPr>
      </p:sp>
      <p:sp>
        <p:nvSpPr>
          <p:cNvPr id="4" name="AutoShape 4"/>
          <p:cNvSpPr/>
          <p:nvPr/>
        </p:nvSpPr>
        <p:spPr>
          <a:xfrm rot="4232">
            <a:off x="1407669" y="9445600"/>
            <a:ext cx="15472662" cy="0"/>
          </a:xfrm>
          <a:prstGeom prst="line">
            <a:avLst/>
          </a:prstGeom>
          <a:ln w="9525" cap="rnd">
            <a:solidFill>
              <a:srgbClr val="434D42"/>
            </a:solidFill>
            <a:prstDash val="solid"/>
            <a:headEnd type="none" w="sm" len="sm"/>
            <a:tailEnd type="none" w="sm" len="sm"/>
          </a:ln>
        </p:spPr>
      </p:sp>
      <p:sp>
        <p:nvSpPr>
          <p:cNvPr id="26" name="TextBox 26"/>
          <p:cNvSpPr txBox="1"/>
          <p:nvPr/>
        </p:nvSpPr>
        <p:spPr>
          <a:xfrm>
            <a:off x="1531425" y="1347697"/>
            <a:ext cx="15225150" cy="1077218"/>
          </a:xfrm>
          <a:prstGeom prst="rect">
            <a:avLst/>
          </a:prstGeom>
        </p:spPr>
        <p:txBody>
          <a:bodyPr lIns="0" tIns="0" rIns="0" bIns="0" rtlCol="0" anchor="t">
            <a:spAutoFit/>
          </a:bodyPr>
          <a:lstStyle/>
          <a:p>
            <a:pPr algn="ctr">
              <a:lnSpc>
                <a:spcPts val="8400"/>
              </a:lnSpc>
            </a:pPr>
            <a:r>
              <a:rPr lang="en-US" sz="7000" b="1">
                <a:solidFill>
                  <a:srgbClr val="2D6D53"/>
                </a:solidFill>
                <a:latin typeface="Arial" panose="020B0604020202020204" pitchFamily="34" charset="0"/>
                <a:cs typeface="Arial" panose="020B0604020202020204" pitchFamily="34" charset="0"/>
              </a:rPr>
              <a:t>HƯỚNG DẪN VỀ NHÀ </a:t>
            </a:r>
          </a:p>
        </p:txBody>
      </p:sp>
      <p:sp>
        <p:nvSpPr>
          <p:cNvPr id="31" name="Freeform 31"/>
          <p:cNvSpPr/>
          <p:nvPr/>
        </p:nvSpPr>
        <p:spPr>
          <a:xfrm rot="-9600209">
            <a:off x="710858" y="-84850"/>
            <a:ext cx="1438682" cy="2178712"/>
          </a:xfrm>
          <a:custGeom>
            <a:avLst/>
            <a:gdLst/>
            <a:ahLst/>
            <a:cxnLst/>
            <a:rect l="l" t="t" r="r" b="b"/>
            <a:pathLst>
              <a:path w="1438682" h="2178712">
                <a:moveTo>
                  <a:pt x="0" y="0"/>
                </a:moveTo>
                <a:lnTo>
                  <a:pt x="1438682" y="0"/>
                </a:lnTo>
                <a:lnTo>
                  <a:pt x="1438682" y="2178712"/>
                </a:lnTo>
                <a:lnTo>
                  <a:pt x="0" y="2178712"/>
                </a:lnTo>
                <a:lnTo>
                  <a:pt x="0" y="0"/>
                </a:lnTo>
                <a:close/>
              </a:path>
            </a:pathLst>
          </a:custGeom>
          <a:blipFill>
            <a:blip r:embed="rId4"/>
            <a:stretch>
              <a:fillRect t="-2" b="-2"/>
            </a:stretch>
          </a:blipFill>
        </p:spPr>
      </p:sp>
      <p:sp>
        <p:nvSpPr>
          <p:cNvPr id="32" name="Freeform 32"/>
          <p:cNvSpPr/>
          <p:nvPr/>
        </p:nvSpPr>
        <p:spPr>
          <a:xfrm rot="1433659">
            <a:off x="16268536" y="7175258"/>
            <a:ext cx="1914402" cy="2948870"/>
          </a:xfrm>
          <a:custGeom>
            <a:avLst/>
            <a:gdLst/>
            <a:ahLst/>
            <a:cxnLst/>
            <a:rect l="l" t="t" r="r" b="b"/>
            <a:pathLst>
              <a:path w="1914402" h="2948870">
                <a:moveTo>
                  <a:pt x="0" y="0"/>
                </a:moveTo>
                <a:lnTo>
                  <a:pt x="1914402" y="0"/>
                </a:lnTo>
                <a:lnTo>
                  <a:pt x="1914402" y="2948870"/>
                </a:lnTo>
                <a:lnTo>
                  <a:pt x="0" y="2948870"/>
                </a:lnTo>
                <a:lnTo>
                  <a:pt x="0" y="0"/>
                </a:lnTo>
                <a:close/>
              </a:path>
            </a:pathLst>
          </a:custGeom>
          <a:blipFill>
            <a:blip r:embed="rId5"/>
            <a:stretch>
              <a:fillRect/>
            </a:stretch>
          </a:blipFill>
        </p:spPr>
      </p:sp>
      <p:sp>
        <p:nvSpPr>
          <p:cNvPr id="33" name="Freeform 33"/>
          <p:cNvSpPr/>
          <p:nvPr/>
        </p:nvSpPr>
        <p:spPr>
          <a:xfrm rot="20938503">
            <a:off x="590631" y="7862465"/>
            <a:ext cx="1872950" cy="2365754"/>
          </a:xfrm>
          <a:custGeom>
            <a:avLst/>
            <a:gdLst/>
            <a:ahLst/>
            <a:cxnLst/>
            <a:rect l="l" t="t" r="r" b="b"/>
            <a:pathLst>
              <a:path w="1872950" h="2365754">
                <a:moveTo>
                  <a:pt x="0" y="0"/>
                </a:moveTo>
                <a:lnTo>
                  <a:pt x="1872950" y="0"/>
                </a:lnTo>
                <a:lnTo>
                  <a:pt x="1872950" y="2365754"/>
                </a:lnTo>
                <a:lnTo>
                  <a:pt x="0" y="2365754"/>
                </a:lnTo>
                <a:lnTo>
                  <a:pt x="0" y="0"/>
                </a:lnTo>
                <a:close/>
              </a:path>
            </a:pathLst>
          </a:custGeom>
          <a:blipFill>
            <a:blip r:embed="rId6"/>
            <a:stretch>
              <a:fillRect t="-1" b="-1"/>
            </a:stretch>
          </a:blipFill>
        </p:spPr>
      </p:sp>
      <p:sp>
        <p:nvSpPr>
          <p:cNvPr id="34" name="Freeform 34"/>
          <p:cNvSpPr/>
          <p:nvPr/>
        </p:nvSpPr>
        <p:spPr>
          <a:xfrm rot="5751027">
            <a:off x="15752502" y="258774"/>
            <a:ext cx="1866650" cy="1491450"/>
          </a:xfrm>
          <a:custGeom>
            <a:avLst/>
            <a:gdLst/>
            <a:ahLst/>
            <a:cxnLst/>
            <a:rect l="l" t="t" r="r" b="b"/>
            <a:pathLst>
              <a:path w="1866650" h="1491450">
                <a:moveTo>
                  <a:pt x="0" y="0"/>
                </a:moveTo>
                <a:lnTo>
                  <a:pt x="1866650" y="0"/>
                </a:lnTo>
                <a:lnTo>
                  <a:pt x="1866650" y="1491450"/>
                </a:lnTo>
                <a:lnTo>
                  <a:pt x="0" y="1491450"/>
                </a:lnTo>
                <a:lnTo>
                  <a:pt x="0" y="0"/>
                </a:lnTo>
                <a:close/>
              </a:path>
            </a:pathLst>
          </a:custGeom>
          <a:blipFill>
            <a:blip r:embed="rId7"/>
            <a:stretch>
              <a:fillRect/>
            </a:stretch>
          </a:blipFill>
        </p:spPr>
      </p:sp>
      <p:grpSp>
        <p:nvGrpSpPr>
          <p:cNvPr id="37" name="Group 36">
            <a:extLst>
              <a:ext uri="{FF2B5EF4-FFF2-40B4-BE49-F238E27FC236}">
                <a16:creationId xmlns:a16="http://schemas.microsoft.com/office/drawing/2014/main" id="{B4B9725B-6CD0-F3B0-74B4-D024D285E175}"/>
              </a:ext>
            </a:extLst>
          </p:cNvPr>
          <p:cNvGrpSpPr/>
          <p:nvPr/>
        </p:nvGrpSpPr>
        <p:grpSpPr>
          <a:xfrm>
            <a:off x="2672507" y="2979683"/>
            <a:ext cx="12689326" cy="1022775"/>
            <a:chOff x="3505200" y="3256122"/>
            <a:chExt cx="12689326" cy="1022775"/>
          </a:xfrm>
        </p:grpSpPr>
        <p:sp>
          <p:nvSpPr>
            <p:cNvPr id="35" name="Freeform 11">
              <a:extLst>
                <a:ext uri="{FF2B5EF4-FFF2-40B4-BE49-F238E27FC236}">
                  <a16:creationId xmlns:a16="http://schemas.microsoft.com/office/drawing/2014/main" id="{A7729452-C266-23A3-0EBE-60AE01DC7E40}"/>
                </a:ext>
              </a:extLst>
            </p:cNvPr>
            <p:cNvSpPr/>
            <p:nvPr/>
          </p:nvSpPr>
          <p:spPr>
            <a:xfrm>
              <a:off x="3505200" y="3256122"/>
              <a:ext cx="914400" cy="1022775"/>
            </a:xfrm>
            <a:custGeom>
              <a:avLst/>
              <a:gdLst/>
              <a:ahLst/>
              <a:cxnLst/>
              <a:rect l="l" t="t" r="r" b="b"/>
              <a:pathLst>
                <a:path w="1670600" h="1868600">
                  <a:moveTo>
                    <a:pt x="0" y="0"/>
                  </a:moveTo>
                  <a:lnTo>
                    <a:pt x="1670600" y="0"/>
                  </a:lnTo>
                  <a:lnTo>
                    <a:pt x="1670600" y="1868600"/>
                  </a:lnTo>
                  <a:lnTo>
                    <a:pt x="0" y="1868600"/>
                  </a:lnTo>
                  <a:lnTo>
                    <a:pt x="0" y="0"/>
                  </a:lnTo>
                  <a:close/>
                </a:path>
              </a:pathLst>
            </a:custGeom>
            <a:blipFill>
              <a:blip r:embed="rId8"/>
              <a:stretch>
                <a:fillRect l="-1" r="-1"/>
              </a:stretch>
            </a:blipFill>
          </p:spPr>
        </p:sp>
        <p:sp>
          <p:nvSpPr>
            <p:cNvPr id="36" name="TextBox 35">
              <a:extLst>
                <a:ext uri="{FF2B5EF4-FFF2-40B4-BE49-F238E27FC236}">
                  <a16:creationId xmlns:a16="http://schemas.microsoft.com/office/drawing/2014/main" id="{CD858FED-6479-C900-E911-AC3C686D0643}"/>
                </a:ext>
              </a:extLst>
            </p:cNvPr>
            <p:cNvSpPr txBox="1"/>
            <p:nvPr/>
          </p:nvSpPr>
          <p:spPr>
            <a:xfrm>
              <a:off x="4724400" y="3474747"/>
              <a:ext cx="11470126"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Ôn tập lại kiến thức của bài học ngày hôm nay. </a:t>
              </a:r>
            </a:p>
          </p:txBody>
        </p:sp>
      </p:grpSp>
      <p:grpSp>
        <p:nvGrpSpPr>
          <p:cNvPr id="38" name="Group 37">
            <a:extLst>
              <a:ext uri="{FF2B5EF4-FFF2-40B4-BE49-F238E27FC236}">
                <a16:creationId xmlns:a16="http://schemas.microsoft.com/office/drawing/2014/main" id="{53F3C5A2-3B57-B0D4-A48C-C4A39B669A57}"/>
              </a:ext>
            </a:extLst>
          </p:cNvPr>
          <p:cNvGrpSpPr/>
          <p:nvPr/>
        </p:nvGrpSpPr>
        <p:grpSpPr>
          <a:xfrm>
            <a:off x="2672507" y="4668796"/>
            <a:ext cx="12689326" cy="1022775"/>
            <a:chOff x="3505200" y="3256122"/>
            <a:chExt cx="12689326" cy="1022775"/>
          </a:xfrm>
        </p:grpSpPr>
        <p:sp>
          <p:nvSpPr>
            <p:cNvPr id="39" name="Freeform 11">
              <a:extLst>
                <a:ext uri="{FF2B5EF4-FFF2-40B4-BE49-F238E27FC236}">
                  <a16:creationId xmlns:a16="http://schemas.microsoft.com/office/drawing/2014/main" id="{17E08A91-7324-97B7-8B8A-7C66F8DF9DCB}"/>
                </a:ext>
              </a:extLst>
            </p:cNvPr>
            <p:cNvSpPr/>
            <p:nvPr/>
          </p:nvSpPr>
          <p:spPr>
            <a:xfrm>
              <a:off x="3505200" y="3256122"/>
              <a:ext cx="914400" cy="1022775"/>
            </a:xfrm>
            <a:custGeom>
              <a:avLst/>
              <a:gdLst/>
              <a:ahLst/>
              <a:cxnLst/>
              <a:rect l="l" t="t" r="r" b="b"/>
              <a:pathLst>
                <a:path w="1670600" h="1868600">
                  <a:moveTo>
                    <a:pt x="0" y="0"/>
                  </a:moveTo>
                  <a:lnTo>
                    <a:pt x="1670600" y="0"/>
                  </a:lnTo>
                  <a:lnTo>
                    <a:pt x="1670600" y="1868600"/>
                  </a:lnTo>
                  <a:lnTo>
                    <a:pt x="0" y="1868600"/>
                  </a:lnTo>
                  <a:lnTo>
                    <a:pt x="0" y="0"/>
                  </a:lnTo>
                  <a:close/>
                </a:path>
              </a:pathLst>
            </a:custGeom>
            <a:blipFill>
              <a:blip r:embed="rId8"/>
              <a:stretch>
                <a:fillRect l="-1" r="-1"/>
              </a:stretch>
            </a:blipFill>
          </p:spPr>
        </p:sp>
        <p:sp>
          <p:nvSpPr>
            <p:cNvPr id="40" name="TextBox 39">
              <a:extLst>
                <a:ext uri="{FF2B5EF4-FFF2-40B4-BE49-F238E27FC236}">
                  <a16:creationId xmlns:a16="http://schemas.microsoft.com/office/drawing/2014/main" id="{93324B31-46B2-522B-3A40-4155C8E42F20}"/>
                </a:ext>
              </a:extLst>
            </p:cNvPr>
            <p:cNvSpPr txBox="1"/>
            <p:nvPr/>
          </p:nvSpPr>
          <p:spPr>
            <a:xfrm>
              <a:off x="4724400" y="3474747"/>
              <a:ext cx="11470126"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Hoàn thành bài tập trong SBT Công nghệ </a:t>
              </a:r>
            </a:p>
          </p:txBody>
        </p:sp>
      </p:grpSp>
      <p:grpSp>
        <p:nvGrpSpPr>
          <p:cNvPr id="41" name="Group 40">
            <a:extLst>
              <a:ext uri="{FF2B5EF4-FFF2-40B4-BE49-F238E27FC236}">
                <a16:creationId xmlns:a16="http://schemas.microsoft.com/office/drawing/2014/main" id="{4C163CFA-F71F-F84B-0E43-74A0D1A5E74A}"/>
              </a:ext>
            </a:extLst>
          </p:cNvPr>
          <p:cNvGrpSpPr/>
          <p:nvPr/>
        </p:nvGrpSpPr>
        <p:grpSpPr>
          <a:xfrm>
            <a:off x="2672507" y="6290377"/>
            <a:ext cx="12689326" cy="1824923"/>
            <a:chOff x="3505200" y="2984591"/>
            <a:chExt cx="12689326" cy="1824923"/>
          </a:xfrm>
        </p:grpSpPr>
        <p:sp>
          <p:nvSpPr>
            <p:cNvPr id="42" name="Freeform 11">
              <a:extLst>
                <a:ext uri="{FF2B5EF4-FFF2-40B4-BE49-F238E27FC236}">
                  <a16:creationId xmlns:a16="http://schemas.microsoft.com/office/drawing/2014/main" id="{0B58DA25-CFEE-EFC3-423A-D59ABFE3B425}"/>
                </a:ext>
              </a:extLst>
            </p:cNvPr>
            <p:cNvSpPr/>
            <p:nvPr/>
          </p:nvSpPr>
          <p:spPr>
            <a:xfrm>
              <a:off x="3505200" y="3256122"/>
              <a:ext cx="914400" cy="1022775"/>
            </a:xfrm>
            <a:custGeom>
              <a:avLst/>
              <a:gdLst/>
              <a:ahLst/>
              <a:cxnLst/>
              <a:rect l="l" t="t" r="r" b="b"/>
              <a:pathLst>
                <a:path w="1670600" h="1868600">
                  <a:moveTo>
                    <a:pt x="0" y="0"/>
                  </a:moveTo>
                  <a:lnTo>
                    <a:pt x="1670600" y="0"/>
                  </a:lnTo>
                  <a:lnTo>
                    <a:pt x="1670600" y="1868600"/>
                  </a:lnTo>
                  <a:lnTo>
                    <a:pt x="0" y="1868600"/>
                  </a:lnTo>
                  <a:lnTo>
                    <a:pt x="0" y="0"/>
                  </a:lnTo>
                  <a:close/>
                </a:path>
              </a:pathLst>
            </a:custGeom>
            <a:blipFill>
              <a:blip r:embed="rId8"/>
              <a:stretch>
                <a:fillRect l="-1" r="-1"/>
              </a:stretch>
            </a:blipFill>
          </p:spPr>
        </p:sp>
        <p:sp>
          <p:nvSpPr>
            <p:cNvPr id="43" name="TextBox 42">
              <a:extLst>
                <a:ext uri="{FF2B5EF4-FFF2-40B4-BE49-F238E27FC236}">
                  <a16:creationId xmlns:a16="http://schemas.microsoft.com/office/drawing/2014/main" id="{4DD70FF5-9CD1-5109-6B8B-E6C2D5FDA68B}"/>
                </a:ext>
              </a:extLst>
            </p:cNvPr>
            <p:cNvSpPr txBox="1"/>
            <p:nvPr/>
          </p:nvSpPr>
          <p:spPr>
            <a:xfrm>
              <a:off x="4724400" y="2984591"/>
              <a:ext cx="11470126" cy="1824923"/>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Đọc chuẩn bị bài mới, </a:t>
              </a:r>
              <a:r>
                <a:rPr lang="en-US" sz="4000" b="1" i="1">
                  <a:latin typeface="Arial" panose="020B0604020202020204" pitchFamily="34" charset="0"/>
                  <a:cs typeface="Arial" panose="020B0604020202020204" pitchFamily="34" charset="0"/>
                </a:rPr>
                <a:t>Bài 4. An toàn lao động và an toàn vệ sinh thực phẩm</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par>
                                <p:cTn id="12" presetID="22" presetClass="entr" presetSubtype="4" fill="hold"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down)">
                                      <p:cBhvr>
                                        <p:cTn id="14" dur="500"/>
                                        <p:tgtEl>
                                          <p:spTgt spid="38"/>
                                        </p:tgtEl>
                                      </p:cBhvr>
                                    </p:animEffect>
                                  </p:childTnLst>
                                </p:cTn>
                              </p:par>
                              <p:par>
                                <p:cTn id="15" presetID="22" presetClass="entr" presetSubtype="4"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AutoShape 3"/>
          <p:cNvSpPr/>
          <p:nvPr/>
        </p:nvSpPr>
        <p:spPr>
          <a:xfrm rot="4232">
            <a:off x="1407669" y="841400"/>
            <a:ext cx="15472662" cy="0"/>
          </a:xfrm>
          <a:prstGeom prst="line">
            <a:avLst/>
          </a:prstGeom>
          <a:ln w="9525" cap="rnd">
            <a:solidFill>
              <a:srgbClr val="434D42"/>
            </a:solidFill>
            <a:prstDash val="solid"/>
            <a:headEnd type="none" w="sm" len="sm"/>
            <a:tailEnd type="none" w="sm" len="sm"/>
          </a:ln>
        </p:spPr>
      </p:sp>
      <p:sp>
        <p:nvSpPr>
          <p:cNvPr id="4" name="AutoShape 4"/>
          <p:cNvSpPr/>
          <p:nvPr/>
        </p:nvSpPr>
        <p:spPr>
          <a:xfrm rot="4232">
            <a:off x="1407669" y="9445600"/>
            <a:ext cx="15472662" cy="0"/>
          </a:xfrm>
          <a:prstGeom prst="line">
            <a:avLst/>
          </a:prstGeom>
          <a:ln w="9525" cap="rnd">
            <a:solidFill>
              <a:srgbClr val="434D42"/>
            </a:solidFill>
            <a:prstDash val="solid"/>
            <a:headEnd type="none" w="sm" len="sm"/>
            <a:tailEnd type="none" w="sm" len="sm"/>
          </a:ln>
        </p:spPr>
      </p:sp>
      <p:sp>
        <p:nvSpPr>
          <p:cNvPr id="9" name="Freeform 9"/>
          <p:cNvSpPr/>
          <p:nvPr/>
        </p:nvSpPr>
        <p:spPr>
          <a:xfrm flipH="1">
            <a:off x="415052" y="-966578"/>
            <a:ext cx="3449750" cy="3463558"/>
          </a:xfrm>
          <a:custGeom>
            <a:avLst/>
            <a:gdLst/>
            <a:ahLst/>
            <a:cxnLst/>
            <a:rect l="l" t="t" r="r" b="b"/>
            <a:pathLst>
              <a:path w="3449750" h="3463558">
                <a:moveTo>
                  <a:pt x="3449750" y="0"/>
                </a:moveTo>
                <a:lnTo>
                  <a:pt x="0" y="0"/>
                </a:lnTo>
                <a:lnTo>
                  <a:pt x="0" y="3463558"/>
                </a:lnTo>
                <a:lnTo>
                  <a:pt x="3449750" y="3463558"/>
                </a:lnTo>
                <a:lnTo>
                  <a:pt x="3449750" y="0"/>
                </a:lnTo>
                <a:close/>
              </a:path>
            </a:pathLst>
          </a:custGeom>
          <a:blipFill>
            <a:blip r:embed="rId4"/>
            <a:stretch>
              <a:fillRect/>
            </a:stretch>
          </a:blipFill>
        </p:spPr>
      </p:sp>
      <p:sp>
        <p:nvSpPr>
          <p:cNvPr id="10" name="Freeform 10"/>
          <p:cNvSpPr/>
          <p:nvPr/>
        </p:nvSpPr>
        <p:spPr>
          <a:xfrm>
            <a:off x="15573074" y="-881574"/>
            <a:ext cx="2569450" cy="3422350"/>
          </a:xfrm>
          <a:custGeom>
            <a:avLst/>
            <a:gdLst/>
            <a:ahLst/>
            <a:cxnLst/>
            <a:rect l="l" t="t" r="r" b="b"/>
            <a:pathLst>
              <a:path w="2569450" h="3422350">
                <a:moveTo>
                  <a:pt x="0" y="0"/>
                </a:moveTo>
                <a:lnTo>
                  <a:pt x="2569450" y="0"/>
                </a:lnTo>
                <a:lnTo>
                  <a:pt x="2569450" y="3422350"/>
                </a:lnTo>
                <a:lnTo>
                  <a:pt x="0" y="3422350"/>
                </a:lnTo>
                <a:lnTo>
                  <a:pt x="0" y="0"/>
                </a:lnTo>
                <a:close/>
              </a:path>
            </a:pathLst>
          </a:custGeom>
          <a:blipFill>
            <a:blip r:embed="rId5"/>
            <a:stretch>
              <a:fillRect t="-2" b="-2"/>
            </a:stretch>
          </a:blipFill>
        </p:spPr>
      </p:sp>
      <p:sp>
        <p:nvSpPr>
          <p:cNvPr id="11" name="Freeform 11"/>
          <p:cNvSpPr/>
          <p:nvPr/>
        </p:nvSpPr>
        <p:spPr>
          <a:xfrm flipH="1">
            <a:off x="-435380" y="1328630"/>
            <a:ext cx="2030264" cy="2320342"/>
          </a:xfrm>
          <a:custGeom>
            <a:avLst/>
            <a:gdLst/>
            <a:ahLst/>
            <a:cxnLst/>
            <a:rect l="l" t="t" r="r" b="b"/>
            <a:pathLst>
              <a:path w="2030264" h="2320342">
                <a:moveTo>
                  <a:pt x="2030264" y="0"/>
                </a:moveTo>
                <a:lnTo>
                  <a:pt x="0" y="0"/>
                </a:lnTo>
                <a:lnTo>
                  <a:pt x="0" y="2320342"/>
                </a:lnTo>
                <a:lnTo>
                  <a:pt x="2030264" y="2320342"/>
                </a:lnTo>
                <a:lnTo>
                  <a:pt x="2030264" y="0"/>
                </a:lnTo>
                <a:close/>
              </a:path>
            </a:pathLst>
          </a:custGeom>
          <a:blipFill>
            <a:blip r:embed="rId6"/>
            <a:stretch>
              <a:fillRect/>
            </a:stretch>
          </a:blipFill>
        </p:spPr>
      </p:sp>
      <p:sp>
        <p:nvSpPr>
          <p:cNvPr id="12" name="Freeform 12"/>
          <p:cNvSpPr/>
          <p:nvPr/>
        </p:nvSpPr>
        <p:spPr>
          <a:xfrm flipH="1">
            <a:off x="16514372" y="1721750"/>
            <a:ext cx="2948108" cy="3343900"/>
          </a:xfrm>
          <a:custGeom>
            <a:avLst/>
            <a:gdLst/>
            <a:ahLst/>
            <a:cxnLst/>
            <a:rect l="l" t="t" r="r" b="b"/>
            <a:pathLst>
              <a:path w="2948108" h="3343900">
                <a:moveTo>
                  <a:pt x="2948108" y="0"/>
                </a:moveTo>
                <a:lnTo>
                  <a:pt x="0" y="0"/>
                </a:lnTo>
                <a:lnTo>
                  <a:pt x="0" y="3343900"/>
                </a:lnTo>
                <a:lnTo>
                  <a:pt x="2948108" y="3343900"/>
                </a:lnTo>
                <a:lnTo>
                  <a:pt x="2948108" y="0"/>
                </a:lnTo>
                <a:close/>
              </a:path>
            </a:pathLst>
          </a:custGeom>
          <a:blipFill>
            <a:blip r:embed="rId7"/>
            <a:stretch>
              <a:fillRect l="-1" r="-1"/>
            </a:stretch>
          </a:blipFill>
        </p:spPr>
      </p:sp>
      <p:sp>
        <p:nvSpPr>
          <p:cNvPr id="13" name="Freeform 13"/>
          <p:cNvSpPr/>
          <p:nvPr/>
        </p:nvSpPr>
        <p:spPr>
          <a:xfrm rot="-900038">
            <a:off x="696576" y="6313308"/>
            <a:ext cx="2364800" cy="3642640"/>
          </a:xfrm>
          <a:custGeom>
            <a:avLst/>
            <a:gdLst/>
            <a:ahLst/>
            <a:cxnLst/>
            <a:rect l="l" t="t" r="r" b="b"/>
            <a:pathLst>
              <a:path w="2364800" h="3642640">
                <a:moveTo>
                  <a:pt x="0" y="0"/>
                </a:moveTo>
                <a:lnTo>
                  <a:pt x="2364800" y="0"/>
                </a:lnTo>
                <a:lnTo>
                  <a:pt x="2364800" y="3642640"/>
                </a:lnTo>
                <a:lnTo>
                  <a:pt x="0" y="3642640"/>
                </a:lnTo>
                <a:lnTo>
                  <a:pt x="0" y="0"/>
                </a:lnTo>
                <a:close/>
              </a:path>
            </a:pathLst>
          </a:custGeom>
          <a:blipFill>
            <a:blip r:embed="rId8"/>
            <a:stretch>
              <a:fillRect/>
            </a:stretch>
          </a:blipFill>
        </p:spPr>
      </p:sp>
      <p:sp>
        <p:nvSpPr>
          <p:cNvPr id="14" name="Freeform 14"/>
          <p:cNvSpPr/>
          <p:nvPr/>
        </p:nvSpPr>
        <p:spPr>
          <a:xfrm rot="-900000">
            <a:off x="15426484" y="7050776"/>
            <a:ext cx="2862632" cy="2645500"/>
          </a:xfrm>
          <a:custGeom>
            <a:avLst/>
            <a:gdLst/>
            <a:ahLst/>
            <a:cxnLst/>
            <a:rect l="l" t="t" r="r" b="b"/>
            <a:pathLst>
              <a:path w="2862632" h="2645500">
                <a:moveTo>
                  <a:pt x="0" y="0"/>
                </a:moveTo>
                <a:lnTo>
                  <a:pt x="2862632" y="0"/>
                </a:lnTo>
                <a:lnTo>
                  <a:pt x="2862632" y="2645500"/>
                </a:lnTo>
                <a:lnTo>
                  <a:pt x="0" y="2645500"/>
                </a:lnTo>
                <a:lnTo>
                  <a:pt x="0" y="0"/>
                </a:lnTo>
                <a:close/>
              </a:path>
            </a:pathLst>
          </a:custGeom>
          <a:blipFill>
            <a:blip r:embed="rId9"/>
            <a:stretch>
              <a:fillRect l="-2" r="-2"/>
            </a:stretch>
          </a:blipFill>
        </p:spPr>
      </p:sp>
      <p:sp>
        <p:nvSpPr>
          <p:cNvPr id="15" name="TextBox 14">
            <a:extLst>
              <a:ext uri="{FF2B5EF4-FFF2-40B4-BE49-F238E27FC236}">
                <a16:creationId xmlns:a16="http://schemas.microsoft.com/office/drawing/2014/main" id="{B6AC1F09-73EA-34E0-3E58-B300D9CC183C}"/>
              </a:ext>
            </a:extLst>
          </p:cNvPr>
          <p:cNvSpPr txBox="1"/>
          <p:nvPr/>
        </p:nvSpPr>
        <p:spPr>
          <a:xfrm>
            <a:off x="2154905" y="3448576"/>
            <a:ext cx="13978190" cy="334097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CẢM ƠN CÁC EM ĐÃ CHÚ 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LẮNG NGHE BÀI GIẢNG!</a:t>
            </a:r>
          </a:p>
        </p:txBody>
      </p:sp>
    </p:spTree>
    <p:extLst>
      <p:ext uri="{BB962C8B-B14F-4D97-AF65-F5344CB8AC3E}">
        <p14:creationId xmlns:p14="http://schemas.microsoft.com/office/powerpoint/2010/main" val="2492240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AutoShape 3"/>
          <p:cNvSpPr/>
          <p:nvPr/>
        </p:nvSpPr>
        <p:spPr>
          <a:xfrm rot="4232">
            <a:off x="1407669" y="841400"/>
            <a:ext cx="15472662" cy="0"/>
          </a:xfrm>
          <a:prstGeom prst="line">
            <a:avLst/>
          </a:prstGeom>
          <a:ln w="9525" cap="rnd">
            <a:solidFill>
              <a:srgbClr val="434D42"/>
            </a:solidFill>
            <a:prstDash val="solid"/>
            <a:headEnd type="none" w="sm" len="sm"/>
            <a:tailEnd type="none" w="sm" len="sm"/>
          </a:ln>
        </p:spPr>
      </p:sp>
      <p:sp>
        <p:nvSpPr>
          <p:cNvPr id="4" name="AutoShape 4"/>
          <p:cNvSpPr/>
          <p:nvPr/>
        </p:nvSpPr>
        <p:spPr>
          <a:xfrm rot="4232">
            <a:off x="1407669" y="9445600"/>
            <a:ext cx="15472662" cy="0"/>
          </a:xfrm>
          <a:prstGeom prst="line">
            <a:avLst/>
          </a:prstGeom>
          <a:ln w="9525" cap="rnd">
            <a:solidFill>
              <a:srgbClr val="434D42"/>
            </a:solidFill>
            <a:prstDash val="solid"/>
            <a:headEnd type="none" w="sm" len="sm"/>
            <a:tailEnd type="none" w="sm" len="sm"/>
          </a:ln>
        </p:spPr>
      </p:sp>
      <p:sp>
        <p:nvSpPr>
          <p:cNvPr id="5" name="TextBox 5"/>
          <p:cNvSpPr txBox="1"/>
          <p:nvPr/>
        </p:nvSpPr>
        <p:spPr>
          <a:xfrm>
            <a:off x="1531425" y="1704082"/>
            <a:ext cx="15225150" cy="1077218"/>
          </a:xfrm>
          <a:prstGeom prst="rect">
            <a:avLst/>
          </a:prstGeom>
        </p:spPr>
        <p:txBody>
          <a:bodyPr lIns="0" tIns="0" rIns="0" bIns="0" rtlCol="0" anchor="t">
            <a:spAutoFit/>
          </a:bodyPr>
          <a:lstStyle/>
          <a:p>
            <a:pPr marL="0" marR="0" lvl="0" indent="0" algn="ctr" defTabSz="914400" rtl="0" eaLnBrk="1" fontAlgn="auto" latinLnBrk="0" hangingPunct="1">
              <a:lnSpc>
                <a:spcPts val="8400"/>
              </a:lnSpc>
              <a:spcBef>
                <a:spcPts val="0"/>
              </a:spcBef>
              <a:spcAft>
                <a:spcPts val="0"/>
              </a:spcAft>
              <a:buClrTx/>
              <a:buSzTx/>
              <a:buFontTx/>
              <a:buNone/>
              <a:tabLst/>
              <a:defRPr/>
            </a:pPr>
            <a:r>
              <a:rPr kumimoji="0" lang="en-US" sz="7000" b="1" i="0" u="none" strike="noStrike" kern="1200" cap="none" spc="0" normalizeH="0" baseline="0" noProof="0">
                <a:ln>
                  <a:noFill/>
                </a:ln>
                <a:solidFill>
                  <a:srgbClr val="2D6D53"/>
                </a:solidFill>
                <a:effectLst/>
                <a:uLnTx/>
                <a:uFillTx/>
                <a:latin typeface="Arial" panose="020B0604020202020204" pitchFamily="34" charset="0"/>
                <a:cs typeface="Arial" panose="020B0604020202020204" pitchFamily="34" charset="0"/>
              </a:rPr>
              <a:t>NỘI DUNG BÀI HỌC </a:t>
            </a:r>
          </a:p>
        </p:txBody>
      </p:sp>
      <p:sp>
        <p:nvSpPr>
          <p:cNvPr id="12" name="Freeform 12"/>
          <p:cNvSpPr/>
          <p:nvPr/>
        </p:nvSpPr>
        <p:spPr>
          <a:xfrm rot="5751027">
            <a:off x="15752502" y="258774"/>
            <a:ext cx="1866650" cy="1491450"/>
          </a:xfrm>
          <a:custGeom>
            <a:avLst/>
            <a:gdLst/>
            <a:ahLst/>
            <a:cxnLst/>
            <a:rect l="l" t="t" r="r" b="b"/>
            <a:pathLst>
              <a:path w="1866650" h="1491450">
                <a:moveTo>
                  <a:pt x="0" y="0"/>
                </a:moveTo>
                <a:lnTo>
                  <a:pt x="1866650" y="0"/>
                </a:lnTo>
                <a:lnTo>
                  <a:pt x="1866650" y="1491450"/>
                </a:lnTo>
                <a:lnTo>
                  <a:pt x="0" y="1491450"/>
                </a:lnTo>
                <a:lnTo>
                  <a:pt x="0" y="0"/>
                </a:lnTo>
                <a:close/>
              </a:path>
            </a:pathLst>
          </a:custGeom>
          <a:blipFill>
            <a:blip r:embed="rId4"/>
            <a:stretch>
              <a:fillRect/>
            </a:stretch>
          </a:blipFill>
        </p:spPr>
      </p:sp>
      <p:sp>
        <p:nvSpPr>
          <p:cNvPr id="13" name="Freeform 13"/>
          <p:cNvSpPr/>
          <p:nvPr/>
        </p:nvSpPr>
        <p:spPr>
          <a:xfrm rot="-9600209">
            <a:off x="710858" y="-19350"/>
            <a:ext cx="1438682" cy="2178712"/>
          </a:xfrm>
          <a:custGeom>
            <a:avLst/>
            <a:gdLst/>
            <a:ahLst/>
            <a:cxnLst/>
            <a:rect l="l" t="t" r="r" b="b"/>
            <a:pathLst>
              <a:path w="1438682" h="2178712">
                <a:moveTo>
                  <a:pt x="0" y="0"/>
                </a:moveTo>
                <a:lnTo>
                  <a:pt x="1438682" y="0"/>
                </a:lnTo>
                <a:lnTo>
                  <a:pt x="1438682" y="2178712"/>
                </a:lnTo>
                <a:lnTo>
                  <a:pt x="0" y="2178712"/>
                </a:lnTo>
                <a:lnTo>
                  <a:pt x="0" y="0"/>
                </a:lnTo>
                <a:close/>
              </a:path>
            </a:pathLst>
          </a:custGeom>
          <a:blipFill>
            <a:blip r:embed="rId5"/>
            <a:stretch>
              <a:fillRect t="-2" b="-2"/>
            </a:stretch>
          </a:blipFill>
        </p:spPr>
      </p:sp>
      <p:grpSp>
        <p:nvGrpSpPr>
          <p:cNvPr id="16" name="Group 15">
            <a:extLst>
              <a:ext uri="{FF2B5EF4-FFF2-40B4-BE49-F238E27FC236}">
                <a16:creationId xmlns:a16="http://schemas.microsoft.com/office/drawing/2014/main" id="{2DA3E98A-7F12-7908-9FBA-C1C01A884D32}"/>
              </a:ext>
            </a:extLst>
          </p:cNvPr>
          <p:cNvGrpSpPr/>
          <p:nvPr/>
        </p:nvGrpSpPr>
        <p:grpSpPr>
          <a:xfrm>
            <a:off x="2478693" y="4352907"/>
            <a:ext cx="2976019" cy="3152793"/>
            <a:chOff x="1943183" y="3456208"/>
            <a:chExt cx="2976019" cy="3152793"/>
          </a:xfrm>
        </p:grpSpPr>
        <p:sp>
          <p:nvSpPr>
            <p:cNvPr id="14" name="Rectangle: Rounded Corners 13">
              <a:extLst>
                <a:ext uri="{FF2B5EF4-FFF2-40B4-BE49-F238E27FC236}">
                  <a16:creationId xmlns:a16="http://schemas.microsoft.com/office/drawing/2014/main" id="{7B1C19BE-2DC1-9F7D-B1B3-945EABC3ED25}"/>
                </a:ext>
              </a:extLst>
            </p:cNvPr>
            <p:cNvSpPr/>
            <p:nvPr/>
          </p:nvSpPr>
          <p:spPr>
            <a:xfrm>
              <a:off x="2478693" y="3456208"/>
              <a:ext cx="1905000" cy="1676408"/>
            </a:xfrm>
            <a:prstGeom prst="roundRect">
              <a:avLst/>
            </a:prstGeom>
            <a:solidFill>
              <a:srgbClr val="2D6D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I</a:t>
              </a:r>
            </a:p>
          </p:txBody>
        </p:sp>
        <p:sp>
          <p:nvSpPr>
            <p:cNvPr id="15" name="TextBox 14">
              <a:extLst>
                <a:ext uri="{FF2B5EF4-FFF2-40B4-BE49-F238E27FC236}">
                  <a16:creationId xmlns:a16="http://schemas.microsoft.com/office/drawing/2014/main" id="{BC01F820-516D-B92C-997B-2E0FFEA28B44}"/>
                </a:ext>
              </a:extLst>
            </p:cNvPr>
            <p:cNvSpPr txBox="1"/>
            <p:nvPr/>
          </p:nvSpPr>
          <p:spPr>
            <a:xfrm>
              <a:off x="1943183" y="5747227"/>
              <a:ext cx="2976019" cy="861774"/>
            </a:xfrm>
            <a:prstGeom prst="rect">
              <a:avLst/>
            </a:prstGeom>
            <a:noFill/>
          </p:spPr>
          <p:txBody>
            <a:bodyPr wrap="square" rtlCol="0">
              <a:spAutoFit/>
            </a:bodyPr>
            <a:lstStyle/>
            <a:p>
              <a:pPr algn="ctr"/>
              <a:r>
                <a:rPr lang="en-US" sz="5000">
                  <a:latin typeface="Arial" panose="020B0604020202020204" pitchFamily="34" charset="0"/>
                  <a:cs typeface="Arial" panose="020B0604020202020204" pitchFamily="34" charset="0"/>
                </a:rPr>
                <a:t>Ôn tập </a:t>
              </a:r>
            </a:p>
          </p:txBody>
        </p:sp>
      </p:grpSp>
      <p:grpSp>
        <p:nvGrpSpPr>
          <p:cNvPr id="17" name="Group 16">
            <a:extLst>
              <a:ext uri="{FF2B5EF4-FFF2-40B4-BE49-F238E27FC236}">
                <a16:creationId xmlns:a16="http://schemas.microsoft.com/office/drawing/2014/main" id="{D780FBA7-664C-D505-6BDF-7A26C7E6EB48}"/>
              </a:ext>
            </a:extLst>
          </p:cNvPr>
          <p:cNvGrpSpPr/>
          <p:nvPr/>
        </p:nvGrpSpPr>
        <p:grpSpPr>
          <a:xfrm>
            <a:off x="7465542" y="4348145"/>
            <a:ext cx="2976019" cy="3152793"/>
            <a:chOff x="1943183" y="3456208"/>
            <a:chExt cx="2976019" cy="3152793"/>
          </a:xfrm>
        </p:grpSpPr>
        <p:sp>
          <p:nvSpPr>
            <p:cNvPr id="18" name="Rectangle: Rounded Corners 17">
              <a:extLst>
                <a:ext uri="{FF2B5EF4-FFF2-40B4-BE49-F238E27FC236}">
                  <a16:creationId xmlns:a16="http://schemas.microsoft.com/office/drawing/2014/main" id="{2F660A98-4C01-B7B6-BFEF-AA3069080389}"/>
                </a:ext>
              </a:extLst>
            </p:cNvPr>
            <p:cNvSpPr/>
            <p:nvPr/>
          </p:nvSpPr>
          <p:spPr>
            <a:xfrm>
              <a:off x="2478693" y="3456208"/>
              <a:ext cx="1905000" cy="1676408"/>
            </a:xfrm>
            <a:prstGeom prst="roundRect">
              <a:avLst/>
            </a:prstGeom>
            <a:solidFill>
              <a:srgbClr val="2D6D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II</a:t>
              </a:r>
            </a:p>
          </p:txBody>
        </p:sp>
        <p:sp>
          <p:nvSpPr>
            <p:cNvPr id="19" name="TextBox 18">
              <a:extLst>
                <a:ext uri="{FF2B5EF4-FFF2-40B4-BE49-F238E27FC236}">
                  <a16:creationId xmlns:a16="http://schemas.microsoft.com/office/drawing/2014/main" id="{8E36B670-EB6D-33E5-E917-EE51DA619B45}"/>
                </a:ext>
              </a:extLst>
            </p:cNvPr>
            <p:cNvSpPr txBox="1"/>
            <p:nvPr/>
          </p:nvSpPr>
          <p:spPr>
            <a:xfrm>
              <a:off x="1943183" y="5747227"/>
              <a:ext cx="2976019" cy="861774"/>
            </a:xfrm>
            <a:prstGeom prst="rect">
              <a:avLst/>
            </a:prstGeom>
            <a:noFill/>
          </p:spPr>
          <p:txBody>
            <a:bodyPr wrap="square" rtlCol="0">
              <a:spAutoFit/>
            </a:bodyPr>
            <a:lstStyle/>
            <a:p>
              <a:pPr algn="ctr"/>
              <a:r>
                <a:rPr lang="en-US" sz="5000">
                  <a:latin typeface="Arial" panose="020B0604020202020204" pitchFamily="34" charset="0"/>
                  <a:cs typeface="Arial" panose="020B0604020202020204" pitchFamily="34" charset="0"/>
                </a:rPr>
                <a:t>Luyện tập</a:t>
              </a:r>
            </a:p>
          </p:txBody>
        </p:sp>
      </p:grpSp>
      <p:grpSp>
        <p:nvGrpSpPr>
          <p:cNvPr id="20" name="Group 19">
            <a:extLst>
              <a:ext uri="{FF2B5EF4-FFF2-40B4-BE49-F238E27FC236}">
                <a16:creationId xmlns:a16="http://schemas.microsoft.com/office/drawing/2014/main" id="{AA22C022-AB36-3299-6D79-5B0177E11E85}"/>
              </a:ext>
            </a:extLst>
          </p:cNvPr>
          <p:cNvGrpSpPr/>
          <p:nvPr/>
        </p:nvGrpSpPr>
        <p:grpSpPr>
          <a:xfrm>
            <a:off x="12452391" y="4348145"/>
            <a:ext cx="2976019" cy="3152793"/>
            <a:chOff x="1943183" y="3456208"/>
            <a:chExt cx="2976019" cy="3152793"/>
          </a:xfrm>
        </p:grpSpPr>
        <p:sp>
          <p:nvSpPr>
            <p:cNvPr id="21" name="Rectangle: Rounded Corners 20">
              <a:extLst>
                <a:ext uri="{FF2B5EF4-FFF2-40B4-BE49-F238E27FC236}">
                  <a16:creationId xmlns:a16="http://schemas.microsoft.com/office/drawing/2014/main" id="{3E2ABB8D-D649-143B-B73F-4DE7094F14ED}"/>
                </a:ext>
              </a:extLst>
            </p:cNvPr>
            <p:cNvSpPr/>
            <p:nvPr/>
          </p:nvSpPr>
          <p:spPr>
            <a:xfrm>
              <a:off x="2478693" y="3456208"/>
              <a:ext cx="1905000" cy="1676408"/>
            </a:xfrm>
            <a:prstGeom prst="roundRect">
              <a:avLst/>
            </a:prstGeom>
            <a:solidFill>
              <a:srgbClr val="2D6D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III</a:t>
              </a:r>
            </a:p>
          </p:txBody>
        </p:sp>
        <p:sp>
          <p:nvSpPr>
            <p:cNvPr id="22" name="TextBox 21">
              <a:extLst>
                <a:ext uri="{FF2B5EF4-FFF2-40B4-BE49-F238E27FC236}">
                  <a16:creationId xmlns:a16="http://schemas.microsoft.com/office/drawing/2014/main" id="{167CA787-C1B9-8700-6FE2-E5A8D31798A8}"/>
                </a:ext>
              </a:extLst>
            </p:cNvPr>
            <p:cNvSpPr txBox="1"/>
            <p:nvPr/>
          </p:nvSpPr>
          <p:spPr>
            <a:xfrm>
              <a:off x="1943183" y="5747227"/>
              <a:ext cx="2976019" cy="861774"/>
            </a:xfrm>
            <a:prstGeom prst="rect">
              <a:avLst/>
            </a:prstGeom>
            <a:noFill/>
          </p:spPr>
          <p:txBody>
            <a:bodyPr wrap="square" rtlCol="0">
              <a:spAutoFit/>
            </a:bodyPr>
            <a:lstStyle/>
            <a:p>
              <a:pPr algn="ctr"/>
              <a:r>
                <a:rPr lang="en-US" sz="5000">
                  <a:latin typeface="Arial" panose="020B0604020202020204" pitchFamily="34" charset="0"/>
                  <a:cs typeface="Arial" panose="020B0604020202020204" pitchFamily="34" charset="0"/>
                </a:rPr>
                <a:t>Vận dụng</a:t>
              </a:r>
            </a:p>
          </p:txBody>
        </p:sp>
      </p:grpSp>
    </p:spTree>
    <p:extLst>
      <p:ext uri="{BB962C8B-B14F-4D97-AF65-F5344CB8AC3E}">
        <p14:creationId xmlns:p14="http://schemas.microsoft.com/office/powerpoint/2010/main" val="1493808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22" presetClass="entr" presetSubtype="4"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4"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AutoShape 3"/>
          <p:cNvSpPr/>
          <p:nvPr/>
        </p:nvSpPr>
        <p:spPr>
          <a:xfrm rot="4232">
            <a:off x="1420669" y="1890450"/>
            <a:ext cx="15472662" cy="0"/>
          </a:xfrm>
          <a:prstGeom prst="line">
            <a:avLst/>
          </a:prstGeom>
          <a:ln w="9525" cap="rnd">
            <a:solidFill>
              <a:srgbClr val="434D42"/>
            </a:solidFill>
            <a:prstDash val="solid"/>
            <a:headEnd type="none" w="sm" len="sm"/>
            <a:tailEnd type="none" w="sm" len="sm"/>
          </a:ln>
        </p:spPr>
      </p:sp>
      <p:sp>
        <p:nvSpPr>
          <p:cNvPr id="4" name="AutoShape 4"/>
          <p:cNvSpPr/>
          <p:nvPr/>
        </p:nvSpPr>
        <p:spPr>
          <a:xfrm rot="4232">
            <a:off x="1420669" y="8396550"/>
            <a:ext cx="15472662" cy="0"/>
          </a:xfrm>
          <a:prstGeom prst="line">
            <a:avLst/>
          </a:prstGeom>
          <a:ln w="9525" cap="rnd">
            <a:solidFill>
              <a:srgbClr val="434D42"/>
            </a:solidFill>
            <a:prstDash val="solid"/>
            <a:headEnd type="none" w="sm" len="sm"/>
            <a:tailEnd type="none" w="sm" len="sm"/>
          </a:ln>
        </p:spPr>
      </p:sp>
      <p:sp>
        <p:nvSpPr>
          <p:cNvPr id="5" name="TextBox 5"/>
          <p:cNvSpPr txBox="1"/>
          <p:nvPr/>
        </p:nvSpPr>
        <p:spPr>
          <a:xfrm>
            <a:off x="7010400" y="4076700"/>
            <a:ext cx="9139350" cy="1699440"/>
          </a:xfrm>
          <a:prstGeom prst="rect">
            <a:avLst/>
          </a:prstGeom>
        </p:spPr>
        <p:txBody>
          <a:bodyPr lIns="0" tIns="0" rIns="0" bIns="0" rtlCol="0" anchor="t">
            <a:spAutoFit/>
          </a:bodyPr>
          <a:lstStyle/>
          <a:p>
            <a:pPr algn="ctr">
              <a:lnSpc>
                <a:spcPct val="150000"/>
              </a:lnSpc>
            </a:pPr>
            <a:r>
              <a:rPr lang="en-US" sz="8400" b="1">
                <a:solidFill>
                  <a:srgbClr val="2D6D53"/>
                </a:solidFill>
                <a:latin typeface="Arial" panose="020B0604020202020204" pitchFamily="34" charset="0"/>
                <a:cs typeface="Arial" panose="020B0604020202020204" pitchFamily="34" charset="0"/>
              </a:rPr>
              <a:t>PHẦN 1. ÔN TẬP </a:t>
            </a:r>
          </a:p>
        </p:txBody>
      </p:sp>
      <p:sp>
        <p:nvSpPr>
          <p:cNvPr id="7" name="Freeform 7"/>
          <p:cNvSpPr/>
          <p:nvPr/>
        </p:nvSpPr>
        <p:spPr>
          <a:xfrm rot="-258994">
            <a:off x="1963200" y="2619976"/>
            <a:ext cx="3782850" cy="5047048"/>
          </a:xfrm>
          <a:custGeom>
            <a:avLst/>
            <a:gdLst/>
            <a:ahLst/>
            <a:cxnLst/>
            <a:rect l="l" t="t" r="r" b="b"/>
            <a:pathLst>
              <a:path w="3782850" h="5047048">
                <a:moveTo>
                  <a:pt x="0" y="0"/>
                </a:moveTo>
                <a:lnTo>
                  <a:pt x="3782850" y="0"/>
                </a:lnTo>
                <a:lnTo>
                  <a:pt x="3782850" y="5047048"/>
                </a:lnTo>
                <a:lnTo>
                  <a:pt x="0" y="5047048"/>
                </a:lnTo>
                <a:lnTo>
                  <a:pt x="0" y="0"/>
                </a:lnTo>
                <a:close/>
              </a:path>
            </a:pathLst>
          </a:custGeom>
          <a:blipFill>
            <a:blip r:embed="rId4"/>
            <a:stretch>
              <a:fillRect/>
            </a:stretch>
          </a:blipFill>
        </p:spPr>
      </p:sp>
      <p:sp>
        <p:nvSpPr>
          <p:cNvPr id="8" name="Freeform 8"/>
          <p:cNvSpPr/>
          <p:nvPr/>
        </p:nvSpPr>
        <p:spPr>
          <a:xfrm>
            <a:off x="15402752" y="1368846"/>
            <a:ext cx="1783450" cy="1196200"/>
          </a:xfrm>
          <a:custGeom>
            <a:avLst/>
            <a:gdLst/>
            <a:ahLst/>
            <a:cxnLst/>
            <a:rect l="l" t="t" r="r" b="b"/>
            <a:pathLst>
              <a:path w="1783450" h="1196200">
                <a:moveTo>
                  <a:pt x="0" y="0"/>
                </a:moveTo>
                <a:lnTo>
                  <a:pt x="1783450" y="0"/>
                </a:lnTo>
                <a:lnTo>
                  <a:pt x="1783450" y="1196200"/>
                </a:lnTo>
                <a:lnTo>
                  <a:pt x="0" y="1196200"/>
                </a:lnTo>
                <a:lnTo>
                  <a:pt x="0" y="0"/>
                </a:lnTo>
                <a:close/>
              </a:path>
            </a:pathLst>
          </a:custGeom>
          <a:blipFill>
            <a:blip r:embed="rId5"/>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a:extLst>
              <a:ext uri="{FF2B5EF4-FFF2-40B4-BE49-F238E27FC236}">
                <a16:creationId xmlns:a16="http://schemas.microsoft.com/office/drawing/2014/main" id="{754DFDB9-98CA-2CCC-034F-1C16B24B564D}"/>
              </a:ext>
            </a:extLst>
          </p:cNvPr>
          <p:cNvCxnSpPr>
            <a:cxnSpLocks/>
          </p:cNvCxnSpPr>
          <p:nvPr/>
        </p:nvCxnSpPr>
        <p:spPr>
          <a:xfrm>
            <a:off x="9144000" y="3511192"/>
            <a:ext cx="0" cy="8930732"/>
          </a:xfrm>
          <a:prstGeom prst="line">
            <a:avLst/>
          </a:prstGeom>
          <a:ln w="38100">
            <a:solidFill>
              <a:srgbClr val="2D6D53"/>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EE05A85C-59A8-6CFF-320E-A40429ABC651}"/>
              </a:ext>
            </a:extLst>
          </p:cNvPr>
          <p:cNvGrpSpPr/>
          <p:nvPr/>
        </p:nvGrpSpPr>
        <p:grpSpPr>
          <a:xfrm>
            <a:off x="533400" y="648282"/>
            <a:ext cx="17221200" cy="1752018"/>
            <a:chOff x="457200" y="662004"/>
            <a:chExt cx="17221200" cy="1752018"/>
          </a:xfrm>
        </p:grpSpPr>
        <p:sp>
          <p:nvSpPr>
            <p:cNvPr id="3" name="Freeform 6">
              <a:extLst>
                <a:ext uri="{FF2B5EF4-FFF2-40B4-BE49-F238E27FC236}">
                  <a16:creationId xmlns:a16="http://schemas.microsoft.com/office/drawing/2014/main" id="{B3603AC7-10CD-9068-05E5-78EBB0C66DF8}"/>
                </a:ext>
              </a:extLst>
            </p:cNvPr>
            <p:cNvSpPr/>
            <p:nvPr/>
          </p:nvSpPr>
          <p:spPr>
            <a:xfrm>
              <a:off x="457200" y="876300"/>
              <a:ext cx="1459438" cy="1537722"/>
            </a:xfrm>
            <a:custGeom>
              <a:avLst/>
              <a:gdLst/>
              <a:ahLst/>
              <a:cxnLst/>
              <a:rect l="l" t="t" r="r" b="b"/>
              <a:pathLst>
                <a:path w="3905319" h="4114800">
                  <a:moveTo>
                    <a:pt x="0" y="0"/>
                  </a:moveTo>
                  <a:lnTo>
                    <a:pt x="3905319" y="0"/>
                  </a:lnTo>
                  <a:lnTo>
                    <a:pt x="390531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TextBox 19">
              <a:extLst>
                <a:ext uri="{FF2B5EF4-FFF2-40B4-BE49-F238E27FC236}">
                  <a16:creationId xmlns:a16="http://schemas.microsoft.com/office/drawing/2014/main" id="{5A54D3A3-BCD1-4305-7C68-8CAC9B4B79F8}"/>
                </a:ext>
              </a:extLst>
            </p:cNvPr>
            <p:cNvSpPr txBox="1"/>
            <p:nvPr/>
          </p:nvSpPr>
          <p:spPr>
            <a:xfrm>
              <a:off x="2133600" y="662004"/>
              <a:ext cx="15544800" cy="1738296"/>
            </a:xfrm>
            <a:prstGeom prst="rect">
              <a:avLst/>
            </a:prstGeom>
            <a:noFill/>
          </p:spPr>
          <p:txBody>
            <a:bodyPr wrap="square">
              <a:spAutoFit/>
            </a:bodyPr>
            <a:lstStyle/>
            <a:p>
              <a:pPr algn="just">
                <a:lnSpc>
                  <a:spcPct val="150000"/>
                </a:lnSpc>
              </a:pPr>
              <a:r>
                <a:rPr lang="en-US" sz="3800">
                  <a:latin typeface="Arial" panose="020B0604020202020204" pitchFamily="34" charset="0"/>
                  <a:cs typeface="Arial" panose="020B0604020202020204" pitchFamily="34" charset="0"/>
                </a:rPr>
                <a:t>Em hãy thảo luận nhóm để cùng </a:t>
              </a:r>
              <a:r>
                <a:rPr lang="vi-VN" sz="3800">
                  <a:latin typeface="Arial" panose="020B0604020202020204" pitchFamily="34" charset="0"/>
                  <a:cs typeface="Arial" panose="020B0604020202020204" pitchFamily="34" charset="0"/>
                </a:rPr>
                <a:t>thiết kế sơ đồ tư duy khái quát hệ thống kiến thức đã học trong chương I. Dinh dưỡng và thực phẩm.</a:t>
              </a:r>
              <a:endParaRPr lang="en-US" sz="3800">
                <a:latin typeface="Arial" panose="020B0604020202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C7C900B4-92DC-BE62-9F5A-B0B0F8A0FDFB}"/>
              </a:ext>
            </a:extLst>
          </p:cNvPr>
          <p:cNvGrpSpPr/>
          <p:nvPr/>
        </p:nvGrpSpPr>
        <p:grpSpPr>
          <a:xfrm>
            <a:off x="2209800" y="3314700"/>
            <a:ext cx="14316640" cy="5562600"/>
            <a:chOff x="2209800" y="3314700"/>
            <a:chExt cx="14316640" cy="5562600"/>
          </a:xfrm>
        </p:grpSpPr>
        <p:sp>
          <p:nvSpPr>
            <p:cNvPr id="24" name="Rectangle: Rounded Corners 23">
              <a:extLst>
                <a:ext uri="{FF2B5EF4-FFF2-40B4-BE49-F238E27FC236}">
                  <a16:creationId xmlns:a16="http://schemas.microsoft.com/office/drawing/2014/main" id="{50D5DA94-F80E-ABA0-1289-7E1FACE86175}"/>
                </a:ext>
              </a:extLst>
            </p:cNvPr>
            <p:cNvSpPr/>
            <p:nvPr/>
          </p:nvSpPr>
          <p:spPr>
            <a:xfrm>
              <a:off x="7361634" y="3314700"/>
              <a:ext cx="3564731" cy="5562600"/>
            </a:xfrm>
            <a:prstGeom prst="roundRect">
              <a:avLst>
                <a:gd name="adj" fmla="val 9548"/>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a:solidFill>
                    <a:schemeClr val="tx1"/>
                  </a:solidFill>
                  <a:latin typeface="Arial" panose="020B0604020202020204" pitchFamily="34" charset="0"/>
                  <a:cs typeface="Arial" panose="020B0604020202020204" pitchFamily="34" charset="0"/>
                </a:rPr>
                <a:t>Thành phần dinh dưỡng trong </a:t>
              </a:r>
            </a:p>
            <a:p>
              <a:pPr algn="ctr">
                <a:lnSpc>
                  <a:spcPct val="150000"/>
                </a:lnSpc>
              </a:pPr>
              <a:r>
                <a:rPr lang="en-US" sz="3600" b="1">
                  <a:solidFill>
                    <a:schemeClr val="tx1"/>
                  </a:solidFill>
                  <a:latin typeface="Arial" panose="020B0604020202020204" pitchFamily="34" charset="0"/>
                  <a:cs typeface="Arial" panose="020B0604020202020204" pitchFamily="34" charset="0"/>
                </a:rPr>
                <a:t>thực phẩm </a:t>
              </a:r>
            </a:p>
          </p:txBody>
        </p:sp>
        <p:grpSp>
          <p:nvGrpSpPr>
            <p:cNvPr id="29" name="Group 28">
              <a:extLst>
                <a:ext uri="{FF2B5EF4-FFF2-40B4-BE49-F238E27FC236}">
                  <a16:creationId xmlns:a16="http://schemas.microsoft.com/office/drawing/2014/main" id="{19308C1E-E2F1-59E6-7A6F-24625B050B79}"/>
                </a:ext>
              </a:extLst>
            </p:cNvPr>
            <p:cNvGrpSpPr/>
            <p:nvPr/>
          </p:nvGrpSpPr>
          <p:grpSpPr>
            <a:xfrm>
              <a:off x="3280133" y="3572088"/>
              <a:ext cx="3882667" cy="677108"/>
              <a:chOff x="3280133" y="3572088"/>
              <a:chExt cx="3882667" cy="677108"/>
            </a:xfrm>
          </p:grpSpPr>
          <p:cxnSp>
            <p:nvCxnSpPr>
              <p:cNvPr id="26" name="Straight Connector 25">
                <a:extLst>
                  <a:ext uri="{FF2B5EF4-FFF2-40B4-BE49-F238E27FC236}">
                    <a16:creationId xmlns:a16="http://schemas.microsoft.com/office/drawing/2014/main" id="{02B0024D-C4F3-250A-2053-718702462AAE}"/>
                  </a:ext>
                </a:extLst>
              </p:cNvPr>
              <p:cNvCxnSpPr>
                <a:cxnSpLocks/>
              </p:cNvCxnSpPr>
              <p:nvPr/>
            </p:nvCxnSpPr>
            <p:spPr>
              <a:xfrm>
                <a:off x="5791200" y="3910642"/>
                <a:ext cx="1371600" cy="0"/>
              </a:xfrm>
              <a:prstGeom prst="line">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9E1AEED-DF70-1BFA-2810-98949488DAC1}"/>
                  </a:ext>
                </a:extLst>
              </p:cNvPr>
              <p:cNvSpPr txBox="1"/>
              <p:nvPr/>
            </p:nvSpPr>
            <p:spPr>
              <a:xfrm>
                <a:off x="3280133" y="3572088"/>
                <a:ext cx="2286000" cy="677108"/>
              </a:xfrm>
              <a:prstGeom prst="rect">
                <a:avLst/>
              </a:prstGeom>
              <a:noFill/>
            </p:spPr>
            <p:txBody>
              <a:bodyPr wrap="square" rtlCol="0">
                <a:spAutoFit/>
              </a:bodyPr>
              <a:lstStyle/>
              <a:p>
                <a:pPr algn="ctr"/>
                <a:r>
                  <a:rPr lang="en-US" sz="3800">
                    <a:latin typeface="Arial" panose="020B0604020202020204" pitchFamily="34" charset="0"/>
                    <a:cs typeface="Arial" panose="020B0604020202020204" pitchFamily="34" charset="0"/>
                  </a:rPr>
                  <a:t>Protein </a:t>
                </a:r>
              </a:p>
            </p:txBody>
          </p:sp>
        </p:grpSp>
        <p:grpSp>
          <p:nvGrpSpPr>
            <p:cNvPr id="30" name="Group 29">
              <a:extLst>
                <a:ext uri="{FF2B5EF4-FFF2-40B4-BE49-F238E27FC236}">
                  <a16:creationId xmlns:a16="http://schemas.microsoft.com/office/drawing/2014/main" id="{BE8A070F-A04C-049B-F5EB-0F8E124E625C}"/>
                </a:ext>
              </a:extLst>
            </p:cNvPr>
            <p:cNvGrpSpPr/>
            <p:nvPr/>
          </p:nvGrpSpPr>
          <p:grpSpPr>
            <a:xfrm>
              <a:off x="3280133" y="4999792"/>
              <a:ext cx="3882667" cy="677108"/>
              <a:chOff x="3280133" y="3572088"/>
              <a:chExt cx="3882667" cy="677108"/>
            </a:xfrm>
          </p:grpSpPr>
          <p:cxnSp>
            <p:nvCxnSpPr>
              <p:cNvPr id="31" name="Straight Connector 30">
                <a:extLst>
                  <a:ext uri="{FF2B5EF4-FFF2-40B4-BE49-F238E27FC236}">
                    <a16:creationId xmlns:a16="http://schemas.microsoft.com/office/drawing/2014/main" id="{DBCF1BBA-99A9-A280-2C67-F6959BEC3025}"/>
                  </a:ext>
                </a:extLst>
              </p:cNvPr>
              <p:cNvCxnSpPr>
                <a:cxnSpLocks/>
              </p:cNvCxnSpPr>
              <p:nvPr/>
            </p:nvCxnSpPr>
            <p:spPr>
              <a:xfrm>
                <a:off x="5791200" y="3910642"/>
                <a:ext cx="1371600" cy="0"/>
              </a:xfrm>
              <a:prstGeom prst="line">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63E8958-D1A6-752B-AD52-DD244715AB9F}"/>
                  </a:ext>
                </a:extLst>
              </p:cNvPr>
              <p:cNvSpPr txBox="1"/>
              <p:nvPr/>
            </p:nvSpPr>
            <p:spPr>
              <a:xfrm>
                <a:off x="3280133" y="3572088"/>
                <a:ext cx="2286000" cy="677108"/>
              </a:xfrm>
              <a:prstGeom prst="rect">
                <a:avLst/>
              </a:prstGeom>
              <a:noFill/>
            </p:spPr>
            <p:txBody>
              <a:bodyPr wrap="square" rtlCol="0">
                <a:spAutoFit/>
              </a:bodyPr>
              <a:lstStyle/>
              <a:p>
                <a:pPr algn="ctr"/>
                <a:r>
                  <a:rPr lang="en-US" sz="3800">
                    <a:latin typeface="Arial" panose="020B0604020202020204" pitchFamily="34" charset="0"/>
                    <a:cs typeface="Arial" panose="020B0604020202020204" pitchFamily="34" charset="0"/>
                  </a:rPr>
                  <a:t>Lipid</a:t>
                </a:r>
              </a:p>
            </p:txBody>
          </p:sp>
        </p:grpSp>
        <p:grpSp>
          <p:nvGrpSpPr>
            <p:cNvPr id="33" name="Group 32">
              <a:extLst>
                <a:ext uri="{FF2B5EF4-FFF2-40B4-BE49-F238E27FC236}">
                  <a16:creationId xmlns:a16="http://schemas.microsoft.com/office/drawing/2014/main" id="{5EB256BA-6669-5044-4FE0-254982E47B4C}"/>
                </a:ext>
              </a:extLst>
            </p:cNvPr>
            <p:cNvGrpSpPr/>
            <p:nvPr/>
          </p:nvGrpSpPr>
          <p:grpSpPr>
            <a:xfrm>
              <a:off x="2209800" y="6210300"/>
              <a:ext cx="4953000" cy="677108"/>
              <a:chOff x="2209800" y="3572088"/>
              <a:chExt cx="4953000" cy="677108"/>
            </a:xfrm>
          </p:grpSpPr>
          <p:cxnSp>
            <p:nvCxnSpPr>
              <p:cNvPr id="34" name="Straight Connector 33">
                <a:extLst>
                  <a:ext uri="{FF2B5EF4-FFF2-40B4-BE49-F238E27FC236}">
                    <a16:creationId xmlns:a16="http://schemas.microsoft.com/office/drawing/2014/main" id="{D3225CA8-0B5E-EC93-9D7F-F5E4CC2F93DA}"/>
                  </a:ext>
                </a:extLst>
              </p:cNvPr>
              <p:cNvCxnSpPr>
                <a:cxnSpLocks/>
              </p:cNvCxnSpPr>
              <p:nvPr/>
            </p:nvCxnSpPr>
            <p:spPr>
              <a:xfrm>
                <a:off x="5791200" y="3910642"/>
                <a:ext cx="1371600" cy="0"/>
              </a:xfrm>
              <a:prstGeom prst="line">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4C1A547-D8F4-83CD-2735-99DA3096C43F}"/>
                  </a:ext>
                </a:extLst>
              </p:cNvPr>
              <p:cNvSpPr txBox="1"/>
              <p:nvPr/>
            </p:nvSpPr>
            <p:spPr>
              <a:xfrm>
                <a:off x="2209800" y="3572088"/>
                <a:ext cx="3356333" cy="677108"/>
              </a:xfrm>
              <a:prstGeom prst="rect">
                <a:avLst/>
              </a:prstGeom>
              <a:noFill/>
            </p:spPr>
            <p:txBody>
              <a:bodyPr wrap="square" rtlCol="0">
                <a:spAutoFit/>
              </a:bodyPr>
              <a:lstStyle/>
              <a:p>
                <a:pPr algn="ctr"/>
                <a:r>
                  <a:rPr lang="en-US" sz="3800">
                    <a:latin typeface="Arial" panose="020B0604020202020204" pitchFamily="34" charset="0"/>
                    <a:cs typeface="Arial" panose="020B0604020202020204" pitchFamily="34" charset="0"/>
                  </a:rPr>
                  <a:t>Carbohydrate</a:t>
                </a:r>
              </a:p>
            </p:txBody>
          </p:sp>
        </p:grpSp>
        <p:grpSp>
          <p:nvGrpSpPr>
            <p:cNvPr id="36" name="Group 35">
              <a:extLst>
                <a:ext uri="{FF2B5EF4-FFF2-40B4-BE49-F238E27FC236}">
                  <a16:creationId xmlns:a16="http://schemas.microsoft.com/office/drawing/2014/main" id="{141BBC97-92A7-5880-BABE-7CDA52A17DAF}"/>
                </a:ext>
              </a:extLst>
            </p:cNvPr>
            <p:cNvGrpSpPr/>
            <p:nvPr/>
          </p:nvGrpSpPr>
          <p:grpSpPr>
            <a:xfrm>
              <a:off x="3280133" y="7638004"/>
              <a:ext cx="3882667" cy="677108"/>
              <a:chOff x="3280133" y="3572088"/>
              <a:chExt cx="3882667" cy="677108"/>
            </a:xfrm>
          </p:grpSpPr>
          <p:cxnSp>
            <p:nvCxnSpPr>
              <p:cNvPr id="37" name="Straight Connector 36">
                <a:extLst>
                  <a:ext uri="{FF2B5EF4-FFF2-40B4-BE49-F238E27FC236}">
                    <a16:creationId xmlns:a16="http://schemas.microsoft.com/office/drawing/2014/main" id="{C82315A0-387C-81A3-5581-6867CC980C11}"/>
                  </a:ext>
                </a:extLst>
              </p:cNvPr>
              <p:cNvCxnSpPr>
                <a:cxnSpLocks/>
              </p:cNvCxnSpPr>
              <p:nvPr/>
            </p:nvCxnSpPr>
            <p:spPr>
              <a:xfrm>
                <a:off x="5791200" y="3910642"/>
                <a:ext cx="1371600" cy="0"/>
              </a:xfrm>
              <a:prstGeom prst="line">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95C46D2-0B85-E42A-4F18-8B856B1FAAFE}"/>
                  </a:ext>
                </a:extLst>
              </p:cNvPr>
              <p:cNvSpPr txBox="1"/>
              <p:nvPr/>
            </p:nvSpPr>
            <p:spPr>
              <a:xfrm>
                <a:off x="3280133" y="3572088"/>
                <a:ext cx="2286000" cy="677108"/>
              </a:xfrm>
              <a:prstGeom prst="rect">
                <a:avLst/>
              </a:prstGeom>
              <a:noFill/>
            </p:spPr>
            <p:txBody>
              <a:bodyPr wrap="square" rtlCol="0">
                <a:spAutoFit/>
              </a:bodyPr>
              <a:lstStyle/>
              <a:p>
                <a:pPr algn="ctr"/>
                <a:r>
                  <a:rPr lang="en-US" sz="3800">
                    <a:latin typeface="Arial" panose="020B0604020202020204" pitchFamily="34" charset="0"/>
                    <a:cs typeface="Arial" panose="020B0604020202020204" pitchFamily="34" charset="0"/>
                  </a:rPr>
                  <a:t>Vitamin </a:t>
                </a:r>
              </a:p>
            </p:txBody>
          </p:sp>
        </p:grpSp>
        <p:grpSp>
          <p:nvGrpSpPr>
            <p:cNvPr id="39" name="Group 38">
              <a:extLst>
                <a:ext uri="{FF2B5EF4-FFF2-40B4-BE49-F238E27FC236}">
                  <a16:creationId xmlns:a16="http://schemas.microsoft.com/office/drawing/2014/main" id="{6BD2AFB0-E717-2A08-1B90-821F4F07AC08}"/>
                </a:ext>
              </a:extLst>
            </p:cNvPr>
            <p:cNvGrpSpPr/>
            <p:nvPr/>
          </p:nvGrpSpPr>
          <p:grpSpPr>
            <a:xfrm>
              <a:off x="11277600" y="3572087"/>
              <a:ext cx="5173889" cy="677108"/>
              <a:chOff x="4194533" y="3572088"/>
              <a:chExt cx="5173889" cy="677108"/>
            </a:xfrm>
          </p:grpSpPr>
          <p:cxnSp>
            <p:nvCxnSpPr>
              <p:cNvPr id="40" name="Straight Connector 39">
                <a:extLst>
                  <a:ext uri="{FF2B5EF4-FFF2-40B4-BE49-F238E27FC236}">
                    <a16:creationId xmlns:a16="http://schemas.microsoft.com/office/drawing/2014/main" id="{6C65D90C-CF6D-7F14-1430-18324B93BCF3}"/>
                  </a:ext>
                </a:extLst>
              </p:cNvPr>
              <p:cNvCxnSpPr>
                <a:cxnSpLocks/>
              </p:cNvCxnSpPr>
              <p:nvPr/>
            </p:nvCxnSpPr>
            <p:spPr>
              <a:xfrm flipH="1">
                <a:off x="4194533" y="3910642"/>
                <a:ext cx="1596667" cy="0"/>
              </a:xfrm>
              <a:prstGeom prst="line">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1663B62-BC8F-7925-30CF-4C59ADC352FC}"/>
                  </a:ext>
                </a:extLst>
              </p:cNvPr>
              <p:cNvSpPr txBox="1"/>
              <p:nvPr/>
            </p:nvSpPr>
            <p:spPr>
              <a:xfrm>
                <a:off x="5803692" y="3572088"/>
                <a:ext cx="3564730" cy="677108"/>
              </a:xfrm>
              <a:prstGeom prst="rect">
                <a:avLst/>
              </a:prstGeom>
              <a:noFill/>
            </p:spPr>
            <p:txBody>
              <a:bodyPr wrap="square" rtlCol="0">
                <a:spAutoFit/>
              </a:bodyPr>
              <a:lstStyle/>
              <a:p>
                <a:pPr algn="ctr"/>
                <a:r>
                  <a:rPr lang="en-US" sz="3800">
                    <a:latin typeface="Arial" panose="020B0604020202020204" pitchFamily="34" charset="0"/>
                    <a:cs typeface="Arial" panose="020B0604020202020204" pitchFamily="34" charset="0"/>
                  </a:rPr>
                  <a:t>Chất khoáng </a:t>
                </a:r>
              </a:p>
            </p:txBody>
          </p:sp>
        </p:grpSp>
        <p:grpSp>
          <p:nvGrpSpPr>
            <p:cNvPr id="43" name="Group 42">
              <a:extLst>
                <a:ext uri="{FF2B5EF4-FFF2-40B4-BE49-F238E27FC236}">
                  <a16:creationId xmlns:a16="http://schemas.microsoft.com/office/drawing/2014/main" id="{BDDB4EE4-8031-6F05-21E7-F16761233F91}"/>
                </a:ext>
              </a:extLst>
            </p:cNvPr>
            <p:cNvGrpSpPr/>
            <p:nvPr/>
          </p:nvGrpSpPr>
          <p:grpSpPr>
            <a:xfrm>
              <a:off x="11315076" y="4832330"/>
              <a:ext cx="5173889" cy="677108"/>
              <a:chOff x="4194533" y="3572088"/>
              <a:chExt cx="5173889" cy="677108"/>
            </a:xfrm>
          </p:grpSpPr>
          <p:cxnSp>
            <p:nvCxnSpPr>
              <p:cNvPr id="44" name="Straight Connector 43">
                <a:extLst>
                  <a:ext uri="{FF2B5EF4-FFF2-40B4-BE49-F238E27FC236}">
                    <a16:creationId xmlns:a16="http://schemas.microsoft.com/office/drawing/2014/main" id="{CBAA3D39-E0D3-B03B-F987-1E6CA00A05BB}"/>
                  </a:ext>
                </a:extLst>
              </p:cNvPr>
              <p:cNvCxnSpPr>
                <a:cxnSpLocks/>
              </p:cNvCxnSpPr>
              <p:nvPr/>
            </p:nvCxnSpPr>
            <p:spPr>
              <a:xfrm flipH="1">
                <a:off x="4194533" y="3910642"/>
                <a:ext cx="1596667" cy="0"/>
              </a:xfrm>
              <a:prstGeom prst="line">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AAA8C8D-7A1E-04B4-878D-787F10780D26}"/>
                  </a:ext>
                </a:extLst>
              </p:cNvPr>
              <p:cNvSpPr txBox="1"/>
              <p:nvPr/>
            </p:nvSpPr>
            <p:spPr>
              <a:xfrm>
                <a:off x="5803692" y="3572088"/>
                <a:ext cx="3564730" cy="677108"/>
              </a:xfrm>
              <a:prstGeom prst="rect">
                <a:avLst/>
              </a:prstGeom>
              <a:noFill/>
            </p:spPr>
            <p:txBody>
              <a:bodyPr wrap="square" rtlCol="0">
                <a:spAutoFit/>
              </a:bodyPr>
              <a:lstStyle/>
              <a:p>
                <a:pPr algn="ctr"/>
                <a:r>
                  <a:rPr lang="en-US" sz="3800">
                    <a:latin typeface="Arial" panose="020B0604020202020204" pitchFamily="34" charset="0"/>
                    <a:cs typeface="Arial" panose="020B0604020202020204" pitchFamily="34" charset="0"/>
                  </a:rPr>
                  <a:t>Chất xơ </a:t>
                </a:r>
              </a:p>
            </p:txBody>
          </p:sp>
        </p:grpSp>
        <p:grpSp>
          <p:nvGrpSpPr>
            <p:cNvPr id="46" name="Group 45">
              <a:extLst>
                <a:ext uri="{FF2B5EF4-FFF2-40B4-BE49-F238E27FC236}">
                  <a16:creationId xmlns:a16="http://schemas.microsoft.com/office/drawing/2014/main" id="{FAACE05F-3B41-FF2F-D4FE-2FDDAFA4797E}"/>
                </a:ext>
              </a:extLst>
            </p:cNvPr>
            <p:cNvGrpSpPr/>
            <p:nvPr/>
          </p:nvGrpSpPr>
          <p:grpSpPr>
            <a:xfrm>
              <a:off x="11352551" y="6144683"/>
              <a:ext cx="5173889" cy="677108"/>
              <a:chOff x="4194533" y="3572088"/>
              <a:chExt cx="5173889" cy="677108"/>
            </a:xfrm>
          </p:grpSpPr>
          <p:cxnSp>
            <p:nvCxnSpPr>
              <p:cNvPr id="47" name="Straight Connector 46">
                <a:extLst>
                  <a:ext uri="{FF2B5EF4-FFF2-40B4-BE49-F238E27FC236}">
                    <a16:creationId xmlns:a16="http://schemas.microsoft.com/office/drawing/2014/main" id="{839DBFD2-3357-4EB4-E494-014028B19514}"/>
                  </a:ext>
                </a:extLst>
              </p:cNvPr>
              <p:cNvCxnSpPr>
                <a:cxnSpLocks/>
              </p:cNvCxnSpPr>
              <p:nvPr/>
            </p:nvCxnSpPr>
            <p:spPr>
              <a:xfrm flipH="1">
                <a:off x="4194533" y="3910642"/>
                <a:ext cx="1596667" cy="0"/>
              </a:xfrm>
              <a:prstGeom prst="line">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F4C3249-5759-BB73-3840-FE491739BB1B}"/>
                  </a:ext>
                </a:extLst>
              </p:cNvPr>
              <p:cNvSpPr txBox="1"/>
              <p:nvPr/>
            </p:nvSpPr>
            <p:spPr>
              <a:xfrm>
                <a:off x="5803692" y="3572088"/>
                <a:ext cx="3564730" cy="677108"/>
              </a:xfrm>
              <a:prstGeom prst="rect">
                <a:avLst/>
              </a:prstGeom>
              <a:noFill/>
            </p:spPr>
            <p:txBody>
              <a:bodyPr wrap="square" rtlCol="0">
                <a:spAutoFit/>
              </a:bodyPr>
              <a:lstStyle/>
              <a:p>
                <a:pPr algn="ctr"/>
                <a:r>
                  <a:rPr lang="en-US" sz="3800">
                    <a:latin typeface="Arial" panose="020B0604020202020204" pitchFamily="34" charset="0"/>
                    <a:cs typeface="Arial" panose="020B0604020202020204" pitchFamily="34" charset="0"/>
                  </a:rPr>
                  <a:t>Nước </a:t>
                </a:r>
              </a:p>
            </p:txBody>
          </p:sp>
        </p:grpSp>
      </p:grpSp>
      <p:sp>
        <p:nvSpPr>
          <p:cNvPr id="50" name="Freeform 10">
            <a:extLst>
              <a:ext uri="{FF2B5EF4-FFF2-40B4-BE49-F238E27FC236}">
                <a16:creationId xmlns:a16="http://schemas.microsoft.com/office/drawing/2014/main" id="{81401EA0-8C66-9C51-27A5-83DEFB2AAF83}"/>
              </a:ext>
            </a:extLst>
          </p:cNvPr>
          <p:cNvSpPr/>
          <p:nvPr/>
        </p:nvSpPr>
        <p:spPr>
          <a:xfrm rot="949789">
            <a:off x="627856" y="8591282"/>
            <a:ext cx="1283846" cy="1377588"/>
          </a:xfrm>
          <a:custGeom>
            <a:avLst/>
            <a:gdLst/>
            <a:ahLst/>
            <a:cxnLst/>
            <a:rect l="l" t="t" r="r" b="b"/>
            <a:pathLst>
              <a:path w="1283846" h="1377588">
                <a:moveTo>
                  <a:pt x="0" y="0"/>
                </a:moveTo>
                <a:lnTo>
                  <a:pt x="1283846" y="0"/>
                </a:lnTo>
                <a:lnTo>
                  <a:pt x="1283846" y="1377588"/>
                </a:lnTo>
                <a:lnTo>
                  <a:pt x="0" y="1377588"/>
                </a:lnTo>
                <a:lnTo>
                  <a:pt x="0" y="0"/>
                </a:lnTo>
                <a:close/>
              </a:path>
            </a:pathLst>
          </a:custGeom>
          <a:blipFill>
            <a:blip r:embed="rId4"/>
            <a:stretch>
              <a:fillRect/>
            </a:stretch>
          </a:blipFill>
        </p:spPr>
      </p:sp>
      <p:sp>
        <p:nvSpPr>
          <p:cNvPr id="51" name="Freeform 32">
            <a:extLst>
              <a:ext uri="{FF2B5EF4-FFF2-40B4-BE49-F238E27FC236}">
                <a16:creationId xmlns:a16="http://schemas.microsoft.com/office/drawing/2014/main" id="{59E995AA-A0F9-17E5-919F-A29F3E0E9765}"/>
              </a:ext>
            </a:extLst>
          </p:cNvPr>
          <p:cNvSpPr/>
          <p:nvPr/>
        </p:nvSpPr>
        <p:spPr>
          <a:xfrm rot="1433659">
            <a:off x="16268536" y="7175258"/>
            <a:ext cx="1914402" cy="2948870"/>
          </a:xfrm>
          <a:custGeom>
            <a:avLst/>
            <a:gdLst/>
            <a:ahLst/>
            <a:cxnLst/>
            <a:rect l="l" t="t" r="r" b="b"/>
            <a:pathLst>
              <a:path w="1914402" h="2948870">
                <a:moveTo>
                  <a:pt x="0" y="0"/>
                </a:moveTo>
                <a:lnTo>
                  <a:pt x="1914402" y="0"/>
                </a:lnTo>
                <a:lnTo>
                  <a:pt x="1914402" y="2948870"/>
                </a:lnTo>
                <a:lnTo>
                  <a:pt x="0" y="2948870"/>
                </a:lnTo>
                <a:lnTo>
                  <a:pt x="0" y="0"/>
                </a:lnTo>
                <a:close/>
              </a:path>
            </a:pathLst>
          </a:custGeom>
          <a:blipFill>
            <a:blip r:embed="rId5"/>
            <a:stretch>
              <a:fillRect/>
            </a:stretch>
          </a:blipFill>
        </p:spPr>
      </p:sp>
    </p:spTree>
    <p:extLst>
      <p:ext uri="{BB962C8B-B14F-4D97-AF65-F5344CB8AC3E}">
        <p14:creationId xmlns:p14="http://schemas.microsoft.com/office/powerpoint/2010/main" val="1270393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up)">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439331F-2BE5-50F6-90C5-29A046E5745E}"/>
              </a:ext>
            </a:extLst>
          </p:cNvPr>
          <p:cNvCxnSpPr>
            <a:cxnSpLocks/>
          </p:cNvCxnSpPr>
          <p:nvPr/>
        </p:nvCxnSpPr>
        <p:spPr>
          <a:xfrm>
            <a:off x="8610600" y="-323850"/>
            <a:ext cx="0" cy="10934700"/>
          </a:xfrm>
          <a:prstGeom prst="line">
            <a:avLst/>
          </a:prstGeom>
          <a:ln w="38100">
            <a:solidFill>
              <a:srgbClr val="2D6D53"/>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F9521C4-B4F6-BF81-EB25-F6E2B5A6A2D7}"/>
              </a:ext>
            </a:extLst>
          </p:cNvPr>
          <p:cNvGrpSpPr/>
          <p:nvPr/>
        </p:nvGrpSpPr>
        <p:grpSpPr>
          <a:xfrm>
            <a:off x="523875" y="738292"/>
            <a:ext cx="17003920" cy="2615460"/>
            <a:chOff x="523875" y="738292"/>
            <a:chExt cx="17003920" cy="2615460"/>
          </a:xfrm>
        </p:grpSpPr>
        <p:sp>
          <p:nvSpPr>
            <p:cNvPr id="24" name="Rectangle: Rounded Corners 23">
              <a:extLst>
                <a:ext uri="{FF2B5EF4-FFF2-40B4-BE49-F238E27FC236}">
                  <a16:creationId xmlns:a16="http://schemas.microsoft.com/office/drawing/2014/main" id="{50D5DA94-F80E-ABA0-1289-7E1FACE86175}"/>
                </a:ext>
              </a:extLst>
            </p:cNvPr>
            <p:cNvSpPr/>
            <p:nvPr/>
          </p:nvSpPr>
          <p:spPr>
            <a:xfrm>
              <a:off x="5476875" y="966804"/>
              <a:ext cx="6228200" cy="2372059"/>
            </a:xfrm>
            <a:prstGeom prst="roundRect">
              <a:avLst>
                <a:gd name="adj" fmla="val 9548"/>
              </a:avLst>
            </a:prstGeom>
            <a:solidFill>
              <a:schemeClr val="accent6">
                <a:lumMod val="20000"/>
                <a:lumOff val="80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a:solidFill>
                    <a:schemeClr val="tx1"/>
                  </a:solidFill>
                  <a:latin typeface="Arial" panose="020B0604020202020204" pitchFamily="34" charset="0"/>
                  <a:cs typeface="Arial" panose="020B0604020202020204" pitchFamily="34" charset="0"/>
                </a:rPr>
                <a:t>Lựa chọn và bảo quản thực phẩm </a:t>
              </a:r>
            </a:p>
          </p:txBody>
        </p:sp>
        <p:grpSp>
          <p:nvGrpSpPr>
            <p:cNvPr id="29" name="Group 28">
              <a:extLst>
                <a:ext uri="{FF2B5EF4-FFF2-40B4-BE49-F238E27FC236}">
                  <a16:creationId xmlns:a16="http://schemas.microsoft.com/office/drawing/2014/main" id="{19308C1E-E2F1-59E6-7A6F-24625B050B79}"/>
                </a:ext>
              </a:extLst>
            </p:cNvPr>
            <p:cNvGrpSpPr/>
            <p:nvPr/>
          </p:nvGrpSpPr>
          <p:grpSpPr>
            <a:xfrm>
              <a:off x="523875" y="1116124"/>
              <a:ext cx="4549095" cy="1738296"/>
              <a:chOff x="2613705" y="2873933"/>
              <a:chExt cx="4549095" cy="1738296"/>
            </a:xfrm>
          </p:grpSpPr>
          <p:cxnSp>
            <p:nvCxnSpPr>
              <p:cNvPr id="26" name="Straight Connector 25">
                <a:extLst>
                  <a:ext uri="{FF2B5EF4-FFF2-40B4-BE49-F238E27FC236}">
                    <a16:creationId xmlns:a16="http://schemas.microsoft.com/office/drawing/2014/main" id="{02B0024D-C4F3-250A-2053-718702462AAE}"/>
                  </a:ext>
                </a:extLst>
              </p:cNvPr>
              <p:cNvCxnSpPr>
                <a:cxnSpLocks/>
              </p:cNvCxnSpPr>
              <p:nvPr/>
            </p:nvCxnSpPr>
            <p:spPr>
              <a:xfrm>
                <a:off x="5791200" y="3910642"/>
                <a:ext cx="1371600" cy="0"/>
              </a:xfrm>
              <a:prstGeom prst="line">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9E1AEED-DF70-1BFA-2810-98949488DAC1}"/>
                  </a:ext>
                </a:extLst>
              </p:cNvPr>
              <p:cNvSpPr txBox="1"/>
              <p:nvPr/>
            </p:nvSpPr>
            <p:spPr>
              <a:xfrm>
                <a:off x="2613705" y="2873933"/>
                <a:ext cx="2952428" cy="1738296"/>
              </a:xfrm>
              <a:prstGeom prst="rect">
                <a:avLst/>
              </a:prstGeom>
              <a:noFill/>
            </p:spPr>
            <p:txBody>
              <a:bodyPr wrap="square" rtlCol="0">
                <a:spAutoFit/>
              </a:bodyPr>
              <a:lstStyle/>
              <a:p>
                <a:pPr algn="ctr">
                  <a:lnSpc>
                    <a:spcPct val="150000"/>
                  </a:lnSpc>
                </a:pPr>
                <a:r>
                  <a:rPr lang="en-US" sz="3800">
                    <a:latin typeface="Arial" panose="020B0604020202020204" pitchFamily="34" charset="0"/>
                    <a:cs typeface="Arial" panose="020B0604020202020204" pitchFamily="34" charset="0"/>
                  </a:rPr>
                  <a:t>Lựa chọn thực phẩm</a:t>
                </a:r>
              </a:p>
            </p:txBody>
          </p:sp>
        </p:grpSp>
        <p:grpSp>
          <p:nvGrpSpPr>
            <p:cNvPr id="39" name="Group 38">
              <a:extLst>
                <a:ext uri="{FF2B5EF4-FFF2-40B4-BE49-F238E27FC236}">
                  <a16:creationId xmlns:a16="http://schemas.microsoft.com/office/drawing/2014/main" id="{6BD2AFB0-E717-2A08-1B90-821F4F07AC08}"/>
                </a:ext>
              </a:extLst>
            </p:cNvPr>
            <p:cNvGrpSpPr/>
            <p:nvPr/>
          </p:nvGrpSpPr>
          <p:grpSpPr>
            <a:xfrm>
              <a:off x="11857475" y="738292"/>
              <a:ext cx="5670320" cy="2615460"/>
              <a:chOff x="4529100" y="2602912"/>
              <a:chExt cx="5670320" cy="2615460"/>
            </a:xfrm>
          </p:grpSpPr>
          <p:cxnSp>
            <p:nvCxnSpPr>
              <p:cNvPr id="40" name="Straight Connector 39">
                <a:extLst>
                  <a:ext uri="{FF2B5EF4-FFF2-40B4-BE49-F238E27FC236}">
                    <a16:creationId xmlns:a16="http://schemas.microsoft.com/office/drawing/2014/main" id="{6C65D90C-CF6D-7F14-1430-18324B93BCF3}"/>
                  </a:ext>
                </a:extLst>
              </p:cNvPr>
              <p:cNvCxnSpPr>
                <a:cxnSpLocks/>
              </p:cNvCxnSpPr>
              <p:nvPr/>
            </p:nvCxnSpPr>
            <p:spPr>
              <a:xfrm flipH="1">
                <a:off x="4529100" y="3910642"/>
                <a:ext cx="1262100" cy="0"/>
              </a:xfrm>
              <a:prstGeom prst="line">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1663B62-BC8F-7925-30CF-4C59ADC352FC}"/>
                  </a:ext>
                </a:extLst>
              </p:cNvPr>
              <p:cNvSpPr txBox="1"/>
              <p:nvPr/>
            </p:nvSpPr>
            <p:spPr>
              <a:xfrm>
                <a:off x="5967412" y="2602912"/>
                <a:ext cx="4232008" cy="2615460"/>
              </a:xfrm>
              <a:prstGeom prst="rect">
                <a:avLst/>
              </a:prstGeom>
              <a:noFill/>
            </p:spPr>
            <p:txBody>
              <a:bodyPr wrap="square" rtlCol="0">
                <a:spAutoFit/>
              </a:bodyPr>
              <a:lstStyle/>
              <a:p>
                <a:pPr algn="ctr">
                  <a:lnSpc>
                    <a:spcPct val="150000"/>
                  </a:lnSpc>
                </a:pPr>
                <a:r>
                  <a:rPr lang="en-US" sz="3800">
                    <a:latin typeface="Arial" panose="020B0604020202020204" pitchFamily="34" charset="0"/>
                    <a:cs typeface="Arial" panose="020B0604020202020204" pitchFamily="34" charset="0"/>
                  </a:rPr>
                  <a:t>Bảo quản chất dinh dưỡng trong thực phẩm </a:t>
                </a:r>
              </a:p>
            </p:txBody>
          </p:sp>
        </p:grpSp>
      </p:grpSp>
      <p:grpSp>
        <p:nvGrpSpPr>
          <p:cNvPr id="3" name="Group 2">
            <a:extLst>
              <a:ext uri="{FF2B5EF4-FFF2-40B4-BE49-F238E27FC236}">
                <a16:creationId xmlns:a16="http://schemas.microsoft.com/office/drawing/2014/main" id="{7E8EE706-43EB-06F6-7C86-439BAA5B8B46}"/>
              </a:ext>
            </a:extLst>
          </p:cNvPr>
          <p:cNvGrpSpPr/>
          <p:nvPr/>
        </p:nvGrpSpPr>
        <p:grpSpPr>
          <a:xfrm>
            <a:off x="121980" y="4882103"/>
            <a:ext cx="17002609" cy="4785757"/>
            <a:chOff x="121980" y="4882103"/>
            <a:chExt cx="17002609" cy="4785757"/>
          </a:xfrm>
        </p:grpSpPr>
        <p:grpSp>
          <p:nvGrpSpPr>
            <p:cNvPr id="30" name="Group 29">
              <a:extLst>
                <a:ext uri="{FF2B5EF4-FFF2-40B4-BE49-F238E27FC236}">
                  <a16:creationId xmlns:a16="http://schemas.microsoft.com/office/drawing/2014/main" id="{BE8A070F-A04C-049B-F5EB-0F8E124E625C}"/>
                </a:ext>
              </a:extLst>
            </p:cNvPr>
            <p:cNvGrpSpPr/>
            <p:nvPr/>
          </p:nvGrpSpPr>
          <p:grpSpPr>
            <a:xfrm>
              <a:off x="533400" y="5125492"/>
              <a:ext cx="4555541" cy="1651671"/>
              <a:chOff x="2607259" y="2931935"/>
              <a:chExt cx="4555541" cy="1651671"/>
            </a:xfrm>
          </p:grpSpPr>
          <p:cxnSp>
            <p:nvCxnSpPr>
              <p:cNvPr id="31" name="Straight Connector 30">
                <a:extLst>
                  <a:ext uri="{FF2B5EF4-FFF2-40B4-BE49-F238E27FC236}">
                    <a16:creationId xmlns:a16="http://schemas.microsoft.com/office/drawing/2014/main" id="{DBCF1BBA-99A9-A280-2C67-F6959BEC3025}"/>
                  </a:ext>
                </a:extLst>
              </p:cNvPr>
              <p:cNvCxnSpPr>
                <a:cxnSpLocks/>
              </p:cNvCxnSpPr>
              <p:nvPr/>
            </p:nvCxnSpPr>
            <p:spPr>
              <a:xfrm>
                <a:off x="5791200" y="3910642"/>
                <a:ext cx="1371600" cy="0"/>
              </a:xfrm>
              <a:prstGeom prst="line">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63E8958-D1A6-752B-AD52-DD244715AB9F}"/>
                  </a:ext>
                </a:extLst>
              </p:cNvPr>
              <p:cNvSpPr txBox="1"/>
              <p:nvPr/>
            </p:nvSpPr>
            <p:spPr>
              <a:xfrm>
                <a:off x="2607259" y="2931935"/>
                <a:ext cx="3183941" cy="1651671"/>
              </a:xfrm>
              <a:prstGeom prst="rect">
                <a:avLst/>
              </a:prstGeom>
              <a:noFill/>
            </p:spPr>
            <p:txBody>
              <a:bodyPr wrap="square" rtlCol="0">
                <a:spAutoFit/>
              </a:bodyPr>
              <a:lstStyle/>
              <a:p>
                <a:pPr algn="ctr">
                  <a:lnSpc>
                    <a:spcPct val="150000"/>
                  </a:lnSpc>
                </a:pPr>
                <a:r>
                  <a:rPr lang="en-US" sz="3600">
                    <a:latin typeface="Arial" panose="020B0604020202020204" pitchFamily="34" charset="0"/>
                    <a:cs typeface="Arial" panose="020B0604020202020204" pitchFamily="34" charset="0"/>
                  </a:rPr>
                  <a:t>Thợ chế biến thực phẩm </a:t>
                </a:r>
              </a:p>
            </p:txBody>
          </p:sp>
        </p:grpSp>
        <p:grpSp>
          <p:nvGrpSpPr>
            <p:cNvPr id="33" name="Group 32">
              <a:extLst>
                <a:ext uri="{FF2B5EF4-FFF2-40B4-BE49-F238E27FC236}">
                  <a16:creationId xmlns:a16="http://schemas.microsoft.com/office/drawing/2014/main" id="{5EB256BA-6669-5044-4FE0-254982E47B4C}"/>
                </a:ext>
              </a:extLst>
            </p:cNvPr>
            <p:cNvGrpSpPr/>
            <p:nvPr/>
          </p:nvGrpSpPr>
          <p:grpSpPr>
            <a:xfrm>
              <a:off x="121980" y="7185193"/>
              <a:ext cx="4966961" cy="2482667"/>
              <a:chOff x="2195839" y="2710550"/>
              <a:chExt cx="4966961" cy="2482667"/>
            </a:xfrm>
          </p:grpSpPr>
          <p:cxnSp>
            <p:nvCxnSpPr>
              <p:cNvPr id="34" name="Straight Connector 33">
                <a:extLst>
                  <a:ext uri="{FF2B5EF4-FFF2-40B4-BE49-F238E27FC236}">
                    <a16:creationId xmlns:a16="http://schemas.microsoft.com/office/drawing/2014/main" id="{D3225CA8-0B5E-EC93-9D7F-F5E4CC2F93DA}"/>
                  </a:ext>
                </a:extLst>
              </p:cNvPr>
              <p:cNvCxnSpPr>
                <a:cxnSpLocks/>
              </p:cNvCxnSpPr>
              <p:nvPr/>
            </p:nvCxnSpPr>
            <p:spPr>
              <a:xfrm>
                <a:off x="5791200" y="3910642"/>
                <a:ext cx="1371600" cy="0"/>
              </a:xfrm>
              <a:prstGeom prst="line">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4C1A547-D8F4-83CD-2735-99DA3096C43F}"/>
                  </a:ext>
                </a:extLst>
              </p:cNvPr>
              <p:cNvSpPr txBox="1"/>
              <p:nvPr/>
            </p:nvSpPr>
            <p:spPr>
              <a:xfrm>
                <a:off x="2195839" y="2710550"/>
                <a:ext cx="3912433" cy="2482667"/>
              </a:xfrm>
              <a:prstGeom prst="rect">
                <a:avLst/>
              </a:prstGeom>
              <a:noFill/>
            </p:spPr>
            <p:txBody>
              <a:bodyPr wrap="square" rtlCol="0">
                <a:spAutoFit/>
              </a:bodyPr>
              <a:lstStyle/>
              <a:p>
                <a:pPr algn="ctr">
                  <a:lnSpc>
                    <a:spcPct val="150000"/>
                  </a:lnSpc>
                </a:pPr>
                <a:r>
                  <a:rPr lang="en-US" sz="3600">
                    <a:latin typeface="Arial" panose="020B0604020202020204" pitchFamily="34" charset="0"/>
                    <a:cs typeface="Arial" panose="020B0604020202020204" pitchFamily="34" charset="0"/>
                  </a:rPr>
                  <a:t>Thợ vận hành máy sản xuất thực phẩm </a:t>
                </a:r>
              </a:p>
            </p:txBody>
          </p:sp>
        </p:grpSp>
        <p:grpSp>
          <p:nvGrpSpPr>
            <p:cNvPr id="46" name="Group 45">
              <a:extLst>
                <a:ext uri="{FF2B5EF4-FFF2-40B4-BE49-F238E27FC236}">
                  <a16:creationId xmlns:a16="http://schemas.microsoft.com/office/drawing/2014/main" id="{FAACE05F-3B41-FF2F-D4FE-2FDDAFA4797E}"/>
                </a:ext>
              </a:extLst>
            </p:cNvPr>
            <p:cNvGrpSpPr/>
            <p:nvPr/>
          </p:nvGrpSpPr>
          <p:grpSpPr>
            <a:xfrm>
              <a:off x="11986481" y="5781033"/>
              <a:ext cx="5012530" cy="646331"/>
              <a:chOff x="4567822" y="3572088"/>
              <a:chExt cx="5012530" cy="646331"/>
            </a:xfrm>
          </p:grpSpPr>
          <p:cxnSp>
            <p:nvCxnSpPr>
              <p:cNvPr id="47" name="Straight Connector 46">
                <a:extLst>
                  <a:ext uri="{FF2B5EF4-FFF2-40B4-BE49-F238E27FC236}">
                    <a16:creationId xmlns:a16="http://schemas.microsoft.com/office/drawing/2014/main" id="{839DBFD2-3357-4EB4-E494-014028B19514}"/>
                  </a:ext>
                </a:extLst>
              </p:cNvPr>
              <p:cNvCxnSpPr>
                <a:cxnSpLocks/>
              </p:cNvCxnSpPr>
              <p:nvPr/>
            </p:nvCxnSpPr>
            <p:spPr>
              <a:xfrm flipH="1">
                <a:off x="4567822" y="3910642"/>
                <a:ext cx="1223378" cy="0"/>
              </a:xfrm>
              <a:prstGeom prst="line">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F4C3249-5759-BB73-3840-FE491739BB1B}"/>
                  </a:ext>
                </a:extLst>
              </p:cNvPr>
              <p:cNvSpPr txBox="1"/>
              <p:nvPr/>
            </p:nvSpPr>
            <p:spPr>
              <a:xfrm>
                <a:off x="6015622" y="3572088"/>
                <a:ext cx="3564730" cy="646331"/>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Đầu bếp trưởng</a:t>
                </a:r>
              </a:p>
            </p:txBody>
          </p:sp>
        </p:grpSp>
        <p:sp>
          <p:nvSpPr>
            <p:cNvPr id="4" name="Rectangle: Rounded Corners 3">
              <a:extLst>
                <a:ext uri="{FF2B5EF4-FFF2-40B4-BE49-F238E27FC236}">
                  <a16:creationId xmlns:a16="http://schemas.microsoft.com/office/drawing/2014/main" id="{E01F78DF-E584-82EB-DD91-2395A9D4A905}"/>
                </a:ext>
              </a:extLst>
            </p:cNvPr>
            <p:cNvSpPr/>
            <p:nvPr/>
          </p:nvSpPr>
          <p:spPr>
            <a:xfrm>
              <a:off x="5486400" y="4882103"/>
              <a:ext cx="6228200" cy="4438093"/>
            </a:xfrm>
            <a:prstGeom prst="roundRect">
              <a:avLst>
                <a:gd name="adj" fmla="val 9548"/>
              </a:avLst>
            </a:prstGeom>
            <a:solidFill>
              <a:schemeClr val="accent2">
                <a:lumMod val="20000"/>
                <a:lumOff val="80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a:solidFill>
                    <a:schemeClr val="tx1"/>
                  </a:solidFill>
                  <a:latin typeface="Arial" panose="020B0604020202020204" pitchFamily="34" charset="0"/>
                  <a:cs typeface="Arial" panose="020B0604020202020204" pitchFamily="34" charset="0"/>
                </a:rPr>
                <a:t>Một số ngành liên quan đến chế biến thực phẩm</a:t>
              </a:r>
            </a:p>
          </p:txBody>
        </p:sp>
        <p:grpSp>
          <p:nvGrpSpPr>
            <p:cNvPr id="6" name="Group 5">
              <a:extLst>
                <a:ext uri="{FF2B5EF4-FFF2-40B4-BE49-F238E27FC236}">
                  <a16:creationId xmlns:a16="http://schemas.microsoft.com/office/drawing/2014/main" id="{BC244CC4-876D-9A23-21AB-1DCBD0C8EFC1}"/>
                </a:ext>
              </a:extLst>
            </p:cNvPr>
            <p:cNvGrpSpPr/>
            <p:nvPr/>
          </p:nvGrpSpPr>
          <p:grpSpPr>
            <a:xfrm>
              <a:off x="12112059" y="7422383"/>
              <a:ext cx="5012530" cy="1651671"/>
              <a:chOff x="4567822" y="3084806"/>
              <a:chExt cx="5012530" cy="1651671"/>
            </a:xfrm>
          </p:grpSpPr>
          <p:cxnSp>
            <p:nvCxnSpPr>
              <p:cNvPr id="7" name="Straight Connector 6">
                <a:extLst>
                  <a:ext uri="{FF2B5EF4-FFF2-40B4-BE49-F238E27FC236}">
                    <a16:creationId xmlns:a16="http://schemas.microsoft.com/office/drawing/2014/main" id="{C08C75A7-11AE-E367-F611-ECCF3782582F}"/>
                  </a:ext>
                </a:extLst>
              </p:cNvPr>
              <p:cNvCxnSpPr>
                <a:cxnSpLocks/>
              </p:cNvCxnSpPr>
              <p:nvPr/>
            </p:nvCxnSpPr>
            <p:spPr>
              <a:xfrm flipH="1">
                <a:off x="4567822" y="3910642"/>
                <a:ext cx="1223378" cy="0"/>
              </a:xfrm>
              <a:prstGeom prst="line">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83D9F5B-E8E7-3AB2-E68A-17205BA47E97}"/>
                  </a:ext>
                </a:extLst>
              </p:cNvPr>
              <p:cNvSpPr txBox="1"/>
              <p:nvPr/>
            </p:nvSpPr>
            <p:spPr>
              <a:xfrm>
                <a:off x="6015622" y="3084806"/>
                <a:ext cx="3564730" cy="1651671"/>
              </a:xfrm>
              <a:prstGeom prst="rect">
                <a:avLst/>
              </a:prstGeom>
              <a:noFill/>
            </p:spPr>
            <p:txBody>
              <a:bodyPr wrap="square" rtlCol="0">
                <a:spAutoFit/>
              </a:bodyPr>
              <a:lstStyle/>
              <a:p>
                <a:pPr algn="ctr">
                  <a:lnSpc>
                    <a:spcPct val="150000"/>
                  </a:lnSpc>
                </a:pPr>
                <a:r>
                  <a:rPr lang="en-US" sz="3600">
                    <a:latin typeface="Arial" panose="020B0604020202020204" pitchFamily="34" charset="0"/>
                    <a:cs typeface="Arial" panose="020B0604020202020204" pitchFamily="34" charset="0"/>
                  </a:rPr>
                  <a:t>Người chuẩn bị đồ ăn nhanh</a:t>
                </a:r>
              </a:p>
            </p:txBody>
          </p:sp>
        </p:grpSp>
      </p:grpSp>
    </p:spTree>
    <p:extLst>
      <p:ext uri="{BB962C8B-B14F-4D97-AF65-F5344CB8AC3E}">
        <p14:creationId xmlns:p14="http://schemas.microsoft.com/office/powerpoint/2010/main" val="3088860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AutoShape 3"/>
          <p:cNvSpPr/>
          <p:nvPr/>
        </p:nvSpPr>
        <p:spPr>
          <a:xfrm rot="4232">
            <a:off x="1420669" y="1890450"/>
            <a:ext cx="15472662" cy="0"/>
          </a:xfrm>
          <a:prstGeom prst="line">
            <a:avLst/>
          </a:prstGeom>
          <a:ln w="9525" cap="rnd">
            <a:solidFill>
              <a:srgbClr val="434D42"/>
            </a:solidFill>
            <a:prstDash val="solid"/>
            <a:headEnd type="none" w="sm" len="sm"/>
            <a:tailEnd type="none" w="sm" len="sm"/>
          </a:ln>
        </p:spPr>
      </p:sp>
      <p:sp>
        <p:nvSpPr>
          <p:cNvPr id="4" name="AutoShape 4"/>
          <p:cNvSpPr/>
          <p:nvPr/>
        </p:nvSpPr>
        <p:spPr>
          <a:xfrm rot="4232">
            <a:off x="1420669" y="8396550"/>
            <a:ext cx="15472662" cy="0"/>
          </a:xfrm>
          <a:prstGeom prst="line">
            <a:avLst/>
          </a:prstGeom>
          <a:ln w="9525" cap="rnd">
            <a:solidFill>
              <a:srgbClr val="434D42"/>
            </a:solidFill>
            <a:prstDash val="solid"/>
            <a:headEnd type="none" w="sm" len="sm"/>
            <a:tailEnd type="none" w="sm" len="sm"/>
          </a:ln>
        </p:spPr>
      </p:sp>
      <p:sp>
        <p:nvSpPr>
          <p:cNvPr id="5" name="TextBox 5"/>
          <p:cNvSpPr txBox="1"/>
          <p:nvPr/>
        </p:nvSpPr>
        <p:spPr>
          <a:xfrm>
            <a:off x="6248400" y="4076700"/>
            <a:ext cx="10815750" cy="1699440"/>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400" b="1" i="0" u="none" strike="noStrike" kern="1200" cap="none" spc="0" normalizeH="0" baseline="0" noProof="0">
                <a:ln>
                  <a:noFill/>
                </a:ln>
                <a:solidFill>
                  <a:srgbClr val="2D6D53"/>
                </a:solidFill>
                <a:effectLst/>
                <a:uLnTx/>
                <a:uFillTx/>
                <a:latin typeface="Arial" panose="020B0604020202020204" pitchFamily="34" charset="0"/>
                <a:ea typeface="+mn-ea"/>
                <a:cs typeface="Arial" panose="020B0604020202020204" pitchFamily="34" charset="0"/>
              </a:rPr>
              <a:t>PHẦN 2. LUYỆN TẬP</a:t>
            </a:r>
          </a:p>
        </p:txBody>
      </p:sp>
      <p:sp>
        <p:nvSpPr>
          <p:cNvPr id="7" name="Freeform 7"/>
          <p:cNvSpPr/>
          <p:nvPr/>
        </p:nvSpPr>
        <p:spPr>
          <a:xfrm rot="-258994">
            <a:off x="1963200" y="2619976"/>
            <a:ext cx="3782850" cy="5047048"/>
          </a:xfrm>
          <a:custGeom>
            <a:avLst/>
            <a:gdLst/>
            <a:ahLst/>
            <a:cxnLst/>
            <a:rect l="l" t="t" r="r" b="b"/>
            <a:pathLst>
              <a:path w="3782850" h="5047048">
                <a:moveTo>
                  <a:pt x="0" y="0"/>
                </a:moveTo>
                <a:lnTo>
                  <a:pt x="3782850" y="0"/>
                </a:lnTo>
                <a:lnTo>
                  <a:pt x="3782850" y="5047048"/>
                </a:lnTo>
                <a:lnTo>
                  <a:pt x="0" y="5047048"/>
                </a:lnTo>
                <a:lnTo>
                  <a:pt x="0" y="0"/>
                </a:lnTo>
                <a:close/>
              </a:path>
            </a:pathLst>
          </a:custGeom>
          <a:blipFill>
            <a:blip r:embed="rId4"/>
            <a:stretch>
              <a:fillRect/>
            </a:stretch>
          </a:blipFill>
        </p:spPr>
      </p:sp>
      <p:sp>
        <p:nvSpPr>
          <p:cNvPr id="8" name="Freeform 8"/>
          <p:cNvSpPr/>
          <p:nvPr/>
        </p:nvSpPr>
        <p:spPr>
          <a:xfrm>
            <a:off x="15402752" y="1368846"/>
            <a:ext cx="1783450" cy="1196200"/>
          </a:xfrm>
          <a:custGeom>
            <a:avLst/>
            <a:gdLst/>
            <a:ahLst/>
            <a:cxnLst/>
            <a:rect l="l" t="t" r="r" b="b"/>
            <a:pathLst>
              <a:path w="1783450" h="1196200">
                <a:moveTo>
                  <a:pt x="0" y="0"/>
                </a:moveTo>
                <a:lnTo>
                  <a:pt x="1783450" y="0"/>
                </a:lnTo>
                <a:lnTo>
                  <a:pt x="1783450" y="1196200"/>
                </a:lnTo>
                <a:lnTo>
                  <a:pt x="0" y="1196200"/>
                </a:lnTo>
                <a:lnTo>
                  <a:pt x="0" y="0"/>
                </a:lnTo>
                <a:close/>
              </a:path>
            </a:pathLst>
          </a:custGeom>
          <a:blipFill>
            <a:blip r:embed="rId5"/>
            <a:stretch>
              <a:fillRect/>
            </a:stretch>
          </a:blipFill>
        </p:spPr>
      </p:sp>
    </p:spTree>
    <p:extLst>
      <p:ext uri="{BB962C8B-B14F-4D97-AF65-F5344CB8AC3E}">
        <p14:creationId xmlns:p14="http://schemas.microsoft.com/office/powerpoint/2010/main" val="1243105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7F95D8-89D5-AE29-3A38-9778B240DAD4}"/>
              </a:ext>
            </a:extLst>
          </p:cNvPr>
          <p:cNvSpPr txBox="1"/>
          <p:nvPr/>
        </p:nvSpPr>
        <p:spPr>
          <a:xfrm>
            <a:off x="1258610" y="571500"/>
            <a:ext cx="12115800" cy="677108"/>
          </a:xfrm>
          <a:prstGeom prst="rect">
            <a:avLst/>
          </a:prstGeom>
          <a:noFill/>
        </p:spPr>
        <p:txBody>
          <a:bodyPr wrap="square">
            <a:spAutoFit/>
          </a:bodyPr>
          <a:lstStyle/>
          <a:p>
            <a:r>
              <a:rPr lang="vi-VN" sz="3800" i="1">
                <a:solidFill>
                  <a:schemeClr val="accent6">
                    <a:lumMod val="50000"/>
                  </a:schemeClr>
                </a:solidFill>
                <a:latin typeface="Arial" panose="020B0604020202020204" pitchFamily="34" charset="0"/>
                <a:cs typeface="Arial" panose="020B0604020202020204" pitchFamily="34" charset="0"/>
              </a:rPr>
              <a:t>Khoanh tròn vào đáp án đặt trước câu trả lời đúng</a:t>
            </a:r>
            <a:r>
              <a:rPr lang="en-US" sz="3800" i="1">
                <a:solidFill>
                  <a:schemeClr val="accent6">
                    <a:lumMod val="50000"/>
                  </a:schemeClr>
                </a:solidFill>
                <a:latin typeface="Arial" panose="020B0604020202020204" pitchFamily="34" charset="0"/>
                <a:cs typeface="Arial" panose="020B0604020202020204" pitchFamily="34" charset="0"/>
              </a:rPr>
              <a:t>:</a:t>
            </a:r>
          </a:p>
        </p:txBody>
      </p:sp>
      <p:sp>
        <p:nvSpPr>
          <p:cNvPr id="4" name="Freeform 18">
            <a:extLst>
              <a:ext uri="{FF2B5EF4-FFF2-40B4-BE49-F238E27FC236}">
                <a16:creationId xmlns:a16="http://schemas.microsoft.com/office/drawing/2014/main" id="{C5902005-0A74-AA60-60FF-BF627B78A454}"/>
              </a:ext>
            </a:extLst>
          </p:cNvPr>
          <p:cNvSpPr/>
          <p:nvPr/>
        </p:nvSpPr>
        <p:spPr>
          <a:xfrm rot="-9279365" flipH="1">
            <a:off x="-608821" y="-15163"/>
            <a:ext cx="1866650" cy="1491450"/>
          </a:xfrm>
          <a:custGeom>
            <a:avLst/>
            <a:gdLst/>
            <a:ahLst/>
            <a:cxnLst/>
            <a:rect l="l" t="t" r="r" b="b"/>
            <a:pathLst>
              <a:path w="1866650" h="1491450">
                <a:moveTo>
                  <a:pt x="1866650" y="0"/>
                </a:moveTo>
                <a:lnTo>
                  <a:pt x="0" y="0"/>
                </a:lnTo>
                <a:lnTo>
                  <a:pt x="0" y="1491450"/>
                </a:lnTo>
                <a:lnTo>
                  <a:pt x="1866650" y="1491450"/>
                </a:lnTo>
                <a:lnTo>
                  <a:pt x="1866650" y="0"/>
                </a:lnTo>
                <a:close/>
              </a:path>
            </a:pathLst>
          </a:custGeom>
          <a:blipFill>
            <a:blip r:embed="rId2"/>
            <a:stretch>
              <a:fillRect/>
            </a:stretch>
          </a:blipFill>
        </p:spPr>
      </p:sp>
      <p:sp>
        <p:nvSpPr>
          <p:cNvPr id="5" name="Freeform 19">
            <a:extLst>
              <a:ext uri="{FF2B5EF4-FFF2-40B4-BE49-F238E27FC236}">
                <a16:creationId xmlns:a16="http://schemas.microsoft.com/office/drawing/2014/main" id="{B10CD68A-914D-98A1-D20C-840E3D9C8B82}"/>
              </a:ext>
            </a:extLst>
          </p:cNvPr>
          <p:cNvSpPr/>
          <p:nvPr/>
        </p:nvSpPr>
        <p:spPr>
          <a:xfrm>
            <a:off x="16276300" y="7976376"/>
            <a:ext cx="1790950" cy="1889946"/>
          </a:xfrm>
          <a:custGeom>
            <a:avLst/>
            <a:gdLst/>
            <a:ahLst/>
            <a:cxnLst/>
            <a:rect l="l" t="t" r="r" b="b"/>
            <a:pathLst>
              <a:path w="1790950" h="1889946">
                <a:moveTo>
                  <a:pt x="0" y="0"/>
                </a:moveTo>
                <a:lnTo>
                  <a:pt x="1790950" y="0"/>
                </a:lnTo>
                <a:lnTo>
                  <a:pt x="1790950" y="1889946"/>
                </a:lnTo>
                <a:lnTo>
                  <a:pt x="0" y="1889946"/>
                </a:lnTo>
                <a:lnTo>
                  <a:pt x="0" y="0"/>
                </a:lnTo>
                <a:close/>
              </a:path>
            </a:pathLst>
          </a:custGeom>
          <a:blipFill>
            <a:blip r:embed="rId3"/>
            <a:stretch>
              <a:fillRect/>
            </a:stretch>
          </a:blipFill>
        </p:spPr>
      </p:sp>
      <p:sp>
        <p:nvSpPr>
          <p:cNvPr id="7" name="TextBox 6">
            <a:extLst>
              <a:ext uri="{FF2B5EF4-FFF2-40B4-BE49-F238E27FC236}">
                <a16:creationId xmlns:a16="http://schemas.microsoft.com/office/drawing/2014/main" id="{72F2AEBC-0AA7-E207-954A-D2603DBFB08D}"/>
              </a:ext>
            </a:extLst>
          </p:cNvPr>
          <p:cNvSpPr txBox="1"/>
          <p:nvPr/>
        </p:nvSpPr>
        <p:spPr>
          <a:xfrm>
            <a:off x="2391371" y="1780212"/>
            <a:ext cx="13505258" cy="707886"/>
          </a:xfrm>
          <a:prstGeom prst="rect">
            <a:avLst/>
          </a:prstGeom>
          <a:noFill/>
        </p:spPr>
        <p:txBody>
          <a:bodyPr wrap="square">
            <a:spAutoFit/>
          </a:bodyPr>
          <a:lstStyle/>
          <a:p>
            <a:pPr algn="ctr"/>
            <a:r>
              <a:rPr lang="en-US" sz="4000" b="1" i="1">
                <a:solidFill>
                  <a:srgbClr val="C00000"/>
                </a:solidFill>
                <a:latin typeface="Arial" panose="020B0604020202020204" pitchFamily="34" charset="0"/>
                <a:cs typeface="Arial" panose="020B0604020202020204" pitchFamily="34" charset="0"/>
              </a:rPr>
              <a:t>Câu 1: </a:t>
            </a:r>
            <a:r>
              <a:rPr lang="en-US" sz="4000">
                <a:latin typeface="Arial" panose="020B0604020202020204" pitchFamily="34" charset="0"/>
                <a:cs typeface="Arial" panose="020B0604020202020204" pitchFamily="34" charset="0"/>
              </a:rPr>
              <a:t>Thịt bò thuộc nhóm thực phẩm nào?</a:t>
            </a:r>
          </a:p>
        </p:txBody>
      </p:sp>
      <p:sp>
        <p:nvSpPr>
          <p:cNvPr id="8" name="Rectangle: Rounded Corners 7">
            <a:extLst>
              <a:ext uri="{FF2B5EF4-FFF2-40B4-BE49-F238E27FC236}">
                <a16:creationId xmlns:a16="http://schemas.microsoft.com/office/drawing/2014/main" id="{37E63C4F-4B96-6D38-73E2-CE8011456537}"/>
              </a:ext>
            </a:extLst>
          </p:cNvPr>
          <p:cNvSpPr/>
          <p:nvPr/>
        </p:nvSpPr>
        <p:spPr>
          <a:xfrm>
            <a:off x="533400" y="3019702"/>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A. Thực phẩm giàu sắt.</a:t>
            </a:r>
          </a:p>
        </p:txBody>
      </p:sp>
      <p:sp>
        <p:nvSpPr>
          <p:cNvPr id="9" name="Rectangle: Rounded Corners 8">
            <a:extLst>
              <a:ext uri="{FF2B5EF4-FFF2-40B4-BE49-F238E27FC236}">
                <a16:creationId xmlns:a16="http://schemas.microsoft.com/office/drawing/2014/main" id="{5DAA01F9-C775-9F9C-B141-50A195649DC0}"/>
              </a:ext>
            </a:extLst>
          </p:cNvPr>
          <p:cNvSpPr/>
          <p:nvPr/>
        </p:nvSpPr>
        <p:spPr>
          <a:xfrm>
            <a:off x="9748837" y="3019702"/>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B. Thực phẩm giàu kẽm.</a:t>
            </a:r>
          </a:p>
        </p:txBody>
      </p:sp>
      <p:sp>
        <p:nvSpPr>
          <p:cNvPr id="10" name="Rectangle: Rounded Corners 9">
            <a:extLst>
              <a:ext uri="{FF2B5EF4-FFF2-40B4-BE49-F238E27FC236}">
                <a16:creationId xmlns:a16="http://schemas.microsoft.com/office/drawing/2014/main" id="{27926C3B-35CE-18C2-C115-D0DA8FEE18EE}"/>
              </a:ext>
            </a:extLst>
          </p:cNvPr>
          <p:cNvSpPr/>
          <p:nvPr/>
        </p:nvSpPr>
        <p:spPr>
          <a:xfrm>
            <a:off x="528637" y="6617998"/>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C. Thực phẩm giàu vitamin.</a:t>
            </a:r>
          </a:p>
        </p:txBody>
      </p:sp>
      <p:sp>
        <p:nvSpPr>
          <p:cNvPr id="11" name="Rectangle: Rounded Corners 10">
            <a:extLst>
              <a:ext uri="{FF2B5EF4-FFF2-40B4-BE49-F238E27FC236}">
                <a16:creationId xmlns:a16="http://schemas.microsoft.com/office/drawing/2014/main" id="{A175BEB0-BC96-5FF5-7969-C2192764E44D}"/>
              </a:ext>
            </a:extLst>
          </p:cNvPr>
          <p:cNvSpPr/>
          <p:nvPr/>
        </p:nvSpPr>
        <p:spPr>
          <a:xfrm>
            <a:off x="9744074" y="6617998"/>
            <a:ext cx="8001000" cy="3042880"/>
          </a:xfrm>
          <a:prstGeom prst="roundRect">
            <a:avLst>
              <a:gd name="adj" fmla="val 10126"/>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D. Thực phẩm giàu chất béo.</a:t>
            </a:r>
          </a:p>
        </p:txBody>
      </p:sp>
      <p:sp>
        <p:nvSpPr>
          <p:cNvPr id="12" name="Rectangle: Rounded Corners 11">
            <a:extLst>
              <a:ext uri="{FF2B5EF4-FFF2-40B4-BE49-F238E27FC236}">
                <a16:creationId xmlns:a16="http://schemas.microsoft.com/office/drawing/2014/main" id="{A18DCA0C-E5C7-F2FE-67D4-01D2B6F1E238}"/>
              </a:ext>
            </a:extLst>
          </p:cNvPr>
          <p:cNvSpPr/>
          <p:nvPr/>
        </p:nvSpPr>
        <p:spPr>
          <a:xfrm>
            <a:off x="528637" y="3019701"/>
            <a:ext cx="8001000" cy="3042880"/>
          </a:xfrm>
          <a:prstGeom prst="roundRect">
            <a:avLst>
              <a:gd name="adj" fmla="val 10126"/>
            </a:avLst>
          </a:prstGeom>
          <a:solidFill>
            <a:schemeClr val="accent6">
              <a:lumMod val="40000"/>
              <a:lumOff val="6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A. Thực phẩm giàu sắt.</a:t>
            </a:r>
          </a:p>
        </p:txBody>
      </p:sp>
    </p:spTree>
    <p:extLst>
      <p:ext uri="{BB962C8B-B14F-4D97-AF65-F5344CB8AC3E}">
        <p14:creationId xmlns:p14="http://schemas.microsoft.com/office/powerpoint/2010/main" val="977660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2261</Words>
  <PresentationFormat>Custom</PresentationFormat>
  <Paragraphs>271</Paragraphs>
  <Slides>37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dcterms:created xsi:type="dcterms:W3CDTF">2024-09-16T13:45:00Z</dcterms:created>
  <dcterms:modified xsi:type="dcterms:W3CDTF">2024-09-16T13:50:04Z</dcterms:modified>
  <dc:identifier/>
</cp:coreProperties>
</file>