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2"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14455B-D45E-4EE1-B882-F9EBDA4697FA}"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01543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4455B-D45E-4EE1-B882-F9EBDA4697FA}"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333526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4455B-D45E-4EE1-B882-F9EBDA4697FA}"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28196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4455B-D45E-4EE1-B882-F9EBDA4697FA}"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69747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14455B-D45E-4EE1-B882-F9EBDA4697FA}"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69671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14455B-D45E-4EE1-B882-F9EBDA4697FA}"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395057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14455B-D45E-4EE1-B882-F9EBDA4697FA}"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43080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14455B-D45E-4EE1-B882-F9EBDA4697FA}"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356249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4455B-D45E-4EE1-B882-F9EBDA4697FA}"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320069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14455B-D45E-4EE1-B882-F9EBDA4697FA}"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2433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14455B-D45E-4EE1-B882-F9EBDA4697FA}"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67777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4455B-D45E-4EE1-B882-F9EBDA4697FA}"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82EBF-3788-4CC7-B79A-DCBFEF722583}" type="slidenum">
              <a:rPr lang="en-US" smtClean="0"/>
              <a:t>‹#›</a:t>
            </a:fld>
            <a:endParaRPr lang="en-US"/>
          </a:p>
        </p:txBody>
      </p:sp>
    </p:spTree>
    <p:extLst>
      <p:ext uri="{BB962C8B-B14F-4D97-AF65-F5344CB8AC3E}">
        <p14:creationId xmlns:p14="http://schemas.microsoft.com/office/powerpoint/2010/main" val="1550383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9039" y="638612"/>
            <a:ext cx="6096000" cy="646331"/>
          </a:xfrm>
          <a:prstGeom prst="rect">
            <a:avLst/>
          </a:prstGeom>
          <a:solidFill>
            <a:srgbClr val="FFFF00"/>
          </a:solidFill>
        </p:spPr>
        <p:txBody>
          <a:bodyPr>
            <a:spAutoFit/>
          </a:bodyPr>
          <a:lstStyle/>
          <a:p>
            <a:pPr algn="ctr">
              <a:spcAft>
                <a:spcPts val="0"/>
              </a:spcAft>
            </a:pPr>
            <a:r>
              <a:rPr lang="vi-VN" sz="3600" b="1" dirty="0">
                <a:solidFill>
                  <a:srgbClr val="FF0000"/>
                </a:solidFill>
                <a:effectLst/>
                <a:latin typeface="Times New Roman" panose="02020603050405020304" pitchFamily="18" charset="0"/>
                <a:ea typeface="Times New Roman" panose="02020603050405020304" pitchFamily="18" charset="0"/>
              </a:rPr>
              <a:t>ÔN TẬP CHƯƠNG 1 </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rotWithShape="1">
          <a:blip r:embed="rId2"/>
          <a:srcRect t="38704"/>
          <a:stretch/>
        </p:blipFill>
        <p:spPr>
          <a:xfrm>
            <a:off x="754003" y="1540042"/>
            <a:ext cx="10801304" cy="4196614"/>
          </a:xfrm>
          <a:prstGeom prst="rect">
            <a:avLst/>
          </a:prstGeom>
        </p:spPr>
      </p:pic>
    </p:spTree>
    <p:extLst>
      <p:ext uri="{BB962C8B-B14F-4D97-AF65-F5344CB8AC3E}">
        <p14:creationId xmlns:p14="http://schemas.microsoft.com/office/powerpoint/2010/main" val="409906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491" y="658336"/>
            <a:ext cx="10799448" cy="646331"/>
          </a:xfrm>
          <a:prstGeom prst="rect">
            <a:avLst/>
          </a:prstGeom>
        </p:spPr>
        <p:txBody>
          <a:bodyPr wrap="square">
            <a:spAutoFit/>
          </a:bodyPr>
          <a:lstStyle/>
          <a:p>
            <a:pPr algn="just"/>
            <a:r>
              <a:rPr lang="vi-VN" b="1" dirty="0">
                <a:solidFill>
                  <a:srgbClr val="008000"/>
                </a:solidFill>
                <a:latin typeface="Roboto"/>
              </a:rPr>
              <a:t>Câu hỏi 7 :</a:t>
            </a:r>
            <a:r>
              <a:rPr lang="vi-VN" dirty="0">
                <a:solidFill>
                  <a:srgbClr val="333333"/>
                </a:solidFill>
                <a:latin typeface="Roboto"/>
              </a:rPr>
              <a:t> Kể tên một số hình thức nhân giống vô tính cây trồng. Cây con được tạo ra bằng hình thức này có đặc điểm gì?</a:t>
            </a:r>
          </a:p>
        </p:txBody>
      </p:sp>
      <p:sp>
        <p:nvSpPr>
          <p:cNvPr id="5" name="Rectangle 4"/>
          <p:cNvSpPr/>
          <p:nvPr/>
        </p:nvSpPr>
        <p:spPr>
          <a:xfrm>
            <a:off x="683491" y="1950998"/>
            <a:ext cx="6096000" cy="1754326"/>
          </a:xfrm>
          <a:prstGeom prst="rect">
            <a:avLst/>
          </a:prstGeom>
        </p:spPr>
        <p:txBody>
          <a:bodyPr>
            <a:spAutoFit/>
          </a:bodyPr>
          <a:lstStyle/>
          <a:p>
            <a:pPr algn="just"/>
            <a:r>
              <a:rPr lang="en-US" dirty="0">
                <a:solidFill>
                  <a:srgbClr val="333333"/>
                </a:solidFill>
                <a:latin typeface="Roboto"/>
              </a:rPr>
              <a:t>* </a:t>
            </a:r>
            <a:r>
              <a:rPr lang="en-US" dirty="0" err="1">
                <a:solidFill>
                  <a:srgbClr val="333333"/>
                </a:solidFill>
                <a:latin typeface="Roboto"/>
              </a:rPr>
              <a:t>Một</a:t>
            </a:r>
            <a:r>
              <a:rPr lang="en-US" dirty="0">
                <a:solidFill>
                  <a:srgbClr val="333333"/>
                </a:solidFill>
                <a:latin typeface="Roboto"/>
              </a:rPr>
              <a:t> </a:t>
            </a:r>
            <a:r>
              <a:rPr lang="en-US" dirty="0" err="1">
                <a:solidFill>
                  <a:srgbClr val="333333"/>
                </a:solidFill>
                <a:latin typeface="Roboto"/>
              </a:rPr>
              <a:t>số</a:t>
            </a:r>
            <a:r>
              <a:rPr lang="en-US" dirty="0">
                <a:solidFill>
                  <a:srgbClr val="333333"/>
                </a:solidFill>
                <a:latin typeface="Roboto"/>
              </a:rPr>
              <a:t> </a:t>
            </a:r>
            <a:r>
              <a:rPr lang="en-US" dirty="0" err="1">
                <a:solidFill>
                  <a:srgbClr val="333333"/>
                </a:solidFill>
                <a:latin typeface="Roboto"/>
              </a:rPr>
              <a:t>hình</a:t>
            </a:r>
            <a:r>
              <a:rPr lang="en-US" dirty="0">
                <a:solidFill>
                  <a:srgbClr val="333333"/>
                </a:solidFill>
                <a:latin typeface="Roboto"/>
              </a:rPr>
              <a:t> </a:t>
            </a:r>
            <a:r>
              <a:rPr lang="en-US" dirty="0" err="1">
                <a:solidFill>
                  <a:srgbClr val="333333"/>
                </a:solidFill>
                <a:latin typeface="Roboto"/>
              </a:rPr>
              <a:t>thức</a:t>
            </a:r>
            <a:r>
              <a:rPr lang="en-US" dirty="0">
                <a:solidFill>
                  <a:srgbClr val="333333"/>
                </a:solidFill>
                <a:latin typeface="Roboto"/>
              </a:rPr>
              <a:t> </a:t>
            </a:r>
            <a:r>
              <a:rPr lang="en-US" dirty="0" err="1">
                <a:solidFill>
                  <a:srgbClr val="333333"/>
                </a:solidFill>
                <a:latin typeface="Roboto"/>
              </a:rPr>
              <a:t>nhân</a:t>
            </a:r>
            <a:r>
              <a:rPr lang="en-US" dirty="0">
                <a:solidFill>
                  <a:srgbClr val="333333"/>
                </a:solidFill>
                <a:latin typeface="Roboto"/>
              </a:rPr>
              <a:t> </a:t>
            </a:r>
            <a:r>
              <a:rPr lang="en-US" dirty="0" err="1">
                <a:solidFill>
                  <a:srgbClr val="333333"/>
                </a:solidFill>
                <a:latin typeface="Roboto"/>
              </a:rPr>
              <a:t>giống</a:t>
            </a:r>
            <a:r>
              <a:rPr lang="en-US" dirty="0">
                <a:solidFill>
                  <a:srgbClr val="333333"/>
                </a:solidFill>
                <a:latin typeface="Roboto"/>
              </a:rPr>
              <a:t> </a:t>
            </a:r>
            <a:r>
              <a:rPr lang="en-US" dirty="0" err="1">
                <a:solidFill>
                  <a:srgbClr val="333333"/>
                </a:solidFill>
                <a:latin typeface="Roboto"/>
              </a:rPr>
              <a:t>vô</a:t>
            </a:r>
            <a:r>
              <a:rPr lang="en-US" dirty="0">
                <a:solidFill>
                  <a:srgbClr val="333333"/>
                </a:solidFill>
                <a:latin typeface="Roboto"/>
              </a:rPr>
              <a:t> </a:t>
            </a:r>
            <a:r>
              <a:rPr lang="en-US" dirty="0" err="1">
                <a:solidFill>
                  <a:srgbClr val="333333"/>
                </a:solidFill>
                <a:latin typeface="Roboto"/>
              </a:rPr>
              <a:t>tính</a:t>
            </a:r>
            <a:r>
              <a:rPr lang="en-US" dirty="0">
                <a:solidFill>
                  <a:srgbClr val="333333"/>
                </a:solidFill>
                <a:latin typeface="Roboto"/>
              </a:rPr>
              <a:t> </a:t>
            </a:r>
            <a:r>
              <a:rPr lang="en-US" dirty="0" err="1">
                <a:solidFill>
                  <a:srgbClr val="333333"/>
                </a:solidFill>
                <a:latin typeface="Roboto"/>
              </a:rPr>
              <a:t>cây</a:t>
            </a:r>
            <a:r>
              <a:rPr lang="en-US" dirty="0">
                <a:solidFill>
                  <a:srgbClr val="333333"/>
                </a:solidFill>
                <a:latin typeface="Roboto"/>
              </a:rPr>
              <a:t> </a:t>
            </a:r>
            <a:r>
              <a:rPr lang="en-US" dirty="0" err="1">
                <a:solidFill>
                  <a:srgbClr val="333333"/>
                </a:solidFill>
                <a:latin typeface="Roboto"/>
              </a:rPr>
              <a:t>trồng</a:t>
            </a:r>
            <a:r>
              <a:rPr lang="en-US" dirty="0">
                <a:solidFill>
                  <a:srgbClr val="333333"/>
                </a:solidFill>
                <a:latin typeface="Roboto"/>
              </a:rPr>
              <a:t>:</a:t>
            </a:r>
          </a:p>
          <a:p>
            <a:pPr algn="just"/>
            <a:r>
              <a:rPr lang="en-US" dirty="0">
                <a:solidFill>
                  <a:srgbClr val="333333"/>
                </a:solidFill>
                <a:latin typeface="Roboto"/>
              </a:rPr>
              <a:t>- </a:t>
            </a:r>
            <a:r>
              <a:rPr lang="en-US" dirty="0" err="1">
                <a:solidFill>
                  <a:srgbClr val="333333"/>
                </a:solidFill>
                <a:latin typeface="Roboto"/>
              </a:rPr>
              <a:t>Giâm</a:t>
            </a:r>
            <a:r>
              <a:rPr lang="en-US" dirty="0">
                <a:solidFill>
                  <a:srgbClr val="333333"/>
                </a:solidFill>
                <a:latin typeface="Roboto"/>
              </a:rPr>
              <a:t> </a:t>
            </a:r>
            <a:r>
              <a:rPr lang="en-US" dirty="0" err="1">
                <a:solidFill>
                  <a:srgbClr val="333333"/>
                </a:solidFill>
                <a:latin typeface="Roboto"/>
              </a:rPr>
              <a:t>cành</a:t>
            </a:r>
            <a:endParaRPr lang="en-US" dirty="0">
              <a:solidFill>
                <a:srgbClr val="333333"/>
              </a:solidFill>
              <a:latin typeface="Roboto"/>
            </a:endParaRPr>
          </a:p>
          <a:p>
            <a:pPr algn="just"/>
            <a:r>
              <a:rPr lang="en-US" dirty="0">
                <a:solidFill>
                  <a:srgbClr val="333333"/>
                </a:solidFill>
                <a:latin typeface="Roboto"/>
              </a:rPr>
              <a:t>- </a:t>
            </a:r>
            <a:r>
              <a:rPr lang="en-US" dirty="0" err="1">
                <a:solidFill>
                  <a:srgbClr val="333333"/>
                </a:solidFill>
                <a:latin typeface="Roboto"/>
              </a:rPr>
              <a:t>Ghép</a:t>
            </a:r>
            <a:endParaRPr lang="en-US" dirty="0">
              <a:solidFill>
                <a:srgbClr val="333333"/>
              </a:solidFill>
              <a:latin typeface="Roboto"/>
            </a:endParaRPr>
          </a:p>
          <a:p>
            <a:pPr algn="just"/>
            <a:r>
              <a:rPr lang="en-US" dirty="0">
                <a:solidFill>
                  <a:srgbClr val="333333"/>
                </a:solidFill>
                <a:latin typeface="Roboto"/>
              </a:rPr>
              <a:t>- </a:t>
            </a:r>
            <a:r>
              <a:rPr lang="en-US" dirty="0" err="1">
                <a:solidFill>
                  <a:srgbClr val="333333"/>
                </a:solidFill>
                <a:latin typeface="Roboto"/>
              </a:rPr>
              <a:t>Chiết</a:t>
            </a:r>
            <a:r>
              <a:rPr lang="en-US" dirty="0">
                <a:solidFill>
                  <a:srgbClr val="333333"/>
                </a:solidFill>
                <a:latin typeface="Roboto"/>
              </a:rPr>
              <a:t> </a:t>
            </a:r>
            <a:r>
              <a:rPr lang="en-US" dirty="0" err="1">
                <a:solidFill>
                  <a:srgbClr val="333333"/>
                </a:solidFill>
                <a:latin typeface="Roboto"/>
              </a:rPr>
              <a:t>cành</a:t>
            </a:r>
            <a:endParaRPr lang="en-US" dirty="0">
              <a:solidFill>
                <a:srgbClr val="333333"/>
              </a:solidFill>
              <a:latin typeface="Roboto"/>
            </a:endParaRPr>
          </a:p>
          <a:p>
            <a:pPr algn="just"/>
            <a:r>
              <a:rPr lang="en-US" dirty="0">
                <a:solidFill>
                  <a:srgbClr val="333333"/>
                </a:solidFill>
                <a:latin typeface="Roboto"/>
              </a:rPr>
              <a:t>* </a:t>
            </a:r>
            <a:r>
              <a:rPr lang="en-US" dirty="0" err="1">
                <a:solidFill>
                  <a:srgbClr val="333333"/>
                </a:solidFill>
                <a:latin typeface="Roboto"/>
              </a:rPr>
              <a:t>Cây</a:t>
            </a:r>
            <a:r>
              <a:rPr lang="en-US" dirty="0">
                <a:solidFill>
                  <a:srgbClr val="333333"/>
                </a:solidFill>
                <a:latin typeface="Roboto"/>
              </a:rPr>
              <a:t> con </a:t>
            </a:r>
            <a:r>
              <a:rPr lang="en-US" dirty="0" err="1">
                <a:solidFill>
                  <a:srgbClr val="333333"/>
                </a:solidFill>
                <a:latin typeface="Roboto"/>
              </a:rPr>
              <a:t>được</a:t>
            </a:r>
            <a:r>
              <a:rPr lang="en-US" dirty="0">
                <a:solidFill>
                  <a:srgbClr val="333333"/>
                </a:solidFill>
                <a:latin typeface="Roboto"/>
              </a:rPr>
              <a:t> </a:t>
            </a:r>
            <a:r>
              <a:rPr lang="en-US" dirty="0" err="1">
                <a:solidFill>
                  <a:srgbClr val="333333"/>
                </a:solidFill>
                <a:latin typeface="Roboto"/>
              </a:rPr>
              <a:t>tạo</a:t>
            </a:r>
            <a:r>
              <a:rPr lang="en-US" dirty="0">
                <a:solidFill>
                  <a:srgbClr val="333333"/>
                </a:solidFill>
                <a:latin typeface="Roboto"/>
              </a:rPr>
              <a:t> </a:t>
            </a:r>
            <a:r>
              <a:rPr lang="en-US" dirty="0" err="1">
                <a:solidFill>
                  <a:srgbClr val="333333"/>
                </a:solidFill>
                <a:latin typeface="Roboto"/>
              </a:rPr>
              <a:t>ra</a:t>
            </a:r>
            <a:r>
              <a:rPr lang="en-US" dirty="0">
                <a:solidFill>
                  <a:srgbClr val="333333"/>
                </a:solidFill>
                <a:latin typeface="Roboto"/>
              </a:rPr>
              <a:t> </a:t>
            </a:r>
            <a:r>
              <a:rPr lang="en-US" dirty="0" err="1">
                <a:solidFill>
                  <a:srgbClr val="333333"/>
                </a:solidFill>
                <a:latin typeface="Roboto"/>
              </a:rPr>
              <a:t>bằng</a:t>
            </a:r>
            <a:r>
              <a:rPr lang="en-US" dirty="0">
                <a:solidFill>
                  <a:srgbClr val="333333"/>
                </a:solidFill>
                <a:latin typeface="Roboto"/>
              </a:rPr>
              <a:t> </a:t>
            </a:r>
            <a:r>
              <a:rPr lang="en-US" dirty="0" err="1">
                <a:solidFill>
                  <a:srgbClr val="333333"/>
                </a:solidFill>
                <a:latin typeface="Roboto"/>
              </a:rPr>
              <a:t>hình</a:t>
            </a:r>
            <a:r>
              <a:rPr lang="en-US" dirty="0">
                <a:solidFill>
                  <a:srgbClr val="333333"/>
                </a:solidFill>
                <a:latin typeface="Roboto"/>
              </a:rPr>
              <a:t> </a:t>
            </a:r>
            <a:r>
              <a:rPr lang="en-US" dirty="0" err="1">
                <a:solidFill>
                  <a:srgbClr val="333333"/>
                </a:solidFill>
                <a:latin typeface="Roboto"/>
              </a:rPr>
              <a:t>thức</a:t>
            </a:r>
            <a:r>
              <a:rPr lang="en-US" dirty="0">
                <a:solidFill>
                  <a:srgbClr val="333333"/>
                </a:solidFill>
                <a:latin typeface="Roboto"/>
              </a:rPr>
              <a:t> </a:t>
            </a:r>
            <a:r>
              <a:rPr lang="en-US" dirty="0" err="1">
                <a:solidFill>
                  <a:srgbClr val="333333"/>
                </a:solidFill>
                <a:latin typeface="Roboto"/>
              </a:rPr>
              <a:t>nhân</a:t>
            </a:r>
            <a:r>
              <a:rPr lang="en-US" dirty="0">
                <a:solidFill>
                  <a:srgbClr val="333333"/>
                </a:solidFill>
                <a:latin typeface="Roboto"/>
              </a:rPr>
              <a:t> </a:t>
            </a:r>
            <a:r>
              <a:rPr lang="en-US" dirty="0" err="1">
                <a:solidFill>
                  <a:srgbClr val="333333"/>
                </a:solidFill>
                <a:latin typeface="Roboto"/>
              </a:rPr>
              <a:t>giống</a:t>
            </a:r>
            <a:r>
              <a:rPr lang="en-US" dirty="0">
                <a:solidFill>
                  <a:srgbClr val="333333"/>
                </a:solidFill>
                <a:latin typeface="Roboto"/>
              </a:rPr>
              <a:t> </a:t>
            </a:r>
            <a:r>
              <a:rPr lang="en-US" dirty="0" err="1">
                <a:solidFill>
                  <a:srgbClr val="333333"/>
                </a:solidFill>
                <a:latin typeface="Roboto"/>
              </a:rPr>
              <a:t>vô</a:t>
            </a:r>
            <a:r>
              <a:rPr lang="en-US" dirty="0">
                <a:solidFill>
                  <a:srgbClr val="333333"/>
                </a:solidFill>
                <a:latin typeface="Roboto"/>
              </a:rPr>
              <a:t> </a:t>
            </a:r>
            <a:r>
              <a:rPr lang="en-US" dirty="0" err="1">
                <a:solidFill>
                  <a:srgbClr val="333333"/>
                </a:solidFill>
                <a:latin typeface="Roboto"/>
              </a:rPr>
              <a:t>tính</a:t>
            </a:r>
            <a:r>
              <a:rPr lang="en-US" dirty="0">
                <a:solidFill>
                  <a:srgbClr val="333333"/>
                </a:solidFill>
                <a:latin typeface="Roboto"/>
              </a:rPr>
              <a:t> </a:t>
            </a:r>
            <a:r>
              <a:rPr lang="en-US" dirty="0" err="1">
                <a:solidFill>
                  <a:srgbClr val="333333"/>
                </a:solidFill>
                <a:latin typeface="Roboto"/>
              </a:rPr>
              <a:t>có</a:t>
            </a:r>
            <a:r>
              <a:rPr lang="en-US" dirty="0">
                <a:solidFill>
                  <a:srgbClr val="333333"/>
                </a:solidFill>
                <a:latin typeface="Roboto"/>
              </a:rPr>
              <a:t> </a:t>
            </a:r>
            <a:r>
              <a:rPr lang="en-US" dirty="0" err="1">
                <a:solidFill>
                  <a:srgbClr val="333333"/>
                </a:solidFill>
                <a:latin typeface="Roboto"/>
              </a:rPr>
              <a:t>đặc</a:t>
            </a:r>
            <a:r>
              <a:rPr lang="en-US" dirty="0">
                <a:solidFill>
                  <a:srgbClr val="333333"/>
                </a:solidFill>
                <a:latin typeface="Roboto"/>
              </a:rPr>
              <a:t> </a:t>
            </a:r>
            <a:r>
              <a:rPr lang="en-US" dirty="0" err="1">
                <a:solidFill>
                  <a:srgbClr val="333333"/>
                </a:solidFill>
                <a:latin typeface="Roboto"/>
              </a:rPr>
              <a:t>điểm</a:t>
            </a:r>
            <a:r>
              <a:rPr lang="en-US" dirty="0">
                <a:solidFill>
                  <a:srgbClr val="333333"/>
                </a:solidFill>
                <a:latin typeface="Roboto"/>
              </a:rPr>
              <a:t>: </a:t>
            </a:r>
            <a:r>
              <a:rPr lang="en-US" dirty="0" err="1">
                <a:solidFill>
                  <a:srgbClr val="333333"/>
                </a:solidFill>
                <a:latin typeface="Roboto"/>
              </a:rPr>
              <a:t>giống</a:t>
            </a:r>
            <a:r>
              <a:rPr lang="en-US" dirty="0">
                <a:solidFill>
                  <a:srgbClr val="333333"/>
                </a:solidFill>
                <a:latin typeface="Roboto"/>
              </a:rPr>
              <a:t> </a:t>
            </a:r>
            <a:r>
              <a:rPr lang="en-US" dirty="0" err="1">
                <a:solidFill>
                  <a:srgbClr val="333333"/>
                </a:solidFill>
                <a:latin typeface="Roboto"/>
              </a:rPr>
              <a:t>với</a:t>
            </a:r>
            <a:r>
              <a:rPr lang="en-US" dirty="0">
                <a:solidFill>
                  <a:srgbClr val="333333"/>
                </a:solidFill>
                <a:latin typeface="Roboto"/>
              </a:rPr>
              <a:t> </a:t>
            </a:r>
            <a:r>
              <a:rPr lang="en-US" dirty="0" err="1">
                <a:solidFill>
                  <a:srgbClr val="333333"/>
                </a:solidFill>
                <a:latin typeface="Roboto"/>
              </a:rPr>
              <a:t>cây</a:t>
            </a:r>
            <a:r>
              <a:rPr lang="en-US" dirty="0">
                <a:solidFill>
                  <a:srgbClr val="333333"/>
                </a:solidFill>
                <a:latin typeface="Roboto"/>
              </a:rPr>
              <a:t> </a:t>
            </a:r>
            <a:r>
              <a:rPr lang="en-US" dirty="0" err="1">
                <a:solidFill>
                  <a:srgbClr val="333333"/>
                </a:solidFill>
                <a:latin typeface="Roboto"/>
              </a:rPr>
              <a:t>mẹ</a:t>
            </a:r>
            <a:r>
              <a:rPr lang="en-US" dirty="0">
                <a:solidFill>
                  <a:srgbClr val="333333"/>
                </a:solidFill>
                <a:latin typeface="Roboto"/>
              </a:rPr>
              <a:t>.</a:t>
            </a:r>
            <a:endParaRPr lang="en-US" b="0" i="0" dirty="0">
              <a:solidFill>
                <a:srgbClr val="333333"/>
              </a:solidFill>
              <a:effectLst/>
              <a:latin typeface="Roboto"/>
            </a:endParaRPr>
          </a:p>
        </p:txBody>
      </p:sp>
      <p:sp>
        <p:nvSpPr>
          <p:cNvPr id="2" name="Rectangle 1"/>
          <p:cNvSpPr/>
          <p:nvPr/>
        </p:nvSpPr>
        <p:spPr>
          <a:xfrm>
            <a:off x="6083215" y="1304667"/>
            <a:ext cx="963790" cy="369332"/>
          </a:xfrm>
          <a:prstGeom prst="rect">
            <a:avLst/>
          </a:prstGeom>
        </p:spPr>
        <p:txBody>
          <a:bodyPr wrap="none">
            <a:spAutoFit/>
          </a:bodyPr>
          <a:lstStyle/>
          <a:p>
            <a:pPr lvl="0" algn="just"/>
            <a:r>
              <a:rPr lang="vi-VN" b="1" dirty="0">
                <a:solidFill>
                  <a:srgbClr val="008000"/>
                </a:solidFill>
                <a:latin typeface="Roboto"/>
              </a:rPr>
              <a:t>Trả lời:</a:t>
            </a:r>
            <a:endParaRPr lang="vi-VN" dirty="0">
              <a:solidFill>
                <a:srgbClr val="333333"/>
              </a:solidFill>
              <a:latin typeface="Roboto"/>
            </a:endParaRPr>
          </a:p>
        </p:txBody>
      </p:sp>
      <p:pic>
        <p:nvPicPr>
          <p:cNvPr id="3" name="Picture 2"/>
          <p:cNvPicPr>
            <a:picLocks noChangeAspect="1"/>
          </p:cNvPicPr>
          <p:nvPr/>
        </p:nvPicPr>
        <p:blipFill>
          <a:blip r:embed="rId2"/>
          <a:stretch>
            <a:fillRect/>
          </a:stretch>
        </p:blipFill>
        <p:spPr>
          <a:xfrm>
            <a:off x="6565110" y="3809068"/>
            <a:ext cx="4318385" cy="2567287"/>
          </a:xfrm>
          <a:prstGeom prst="rect">
            <a:avLst/>
          </a:prstGeom>
        </p:spPr>
      </p:pic>
      <p:pic>
        <p:nvPicPr>
          <p:cNvPr id="6" name="Picture 5"/>
          <p:cNvPicPr>
            <a:picLocks noChangeAspect="1"/>
          </p:cNvPicPr>
          <p:nvPr/>
        </p:nvPicPr>
        <p:blipFill>
          <a:blip r:embed="rId3"/>
          <a:stretch>
            <a:fillRect/>
          </a:stretch>
        </p:blipFill>
        <p:spPr>
          <a:xfrm>
            <a:off x="1125654" y="3956964"/>
            <a:ext cx="4318283" cy="2419391"/>
          </a:xfrm>
          <a:prstGeom prst="rect">
            <a:avLst/>
          </a:prstGeom>
        </p:spPr>
      </p:pic>
    </p:spTree>
    <p:extLst>
      <p:ext uri="{BB962C8B-B14F-4D97-AF65-F5344CB8AC3E}">
        <p14:creationId xmlns:p14="http://schemas.microsoft.com/office/powerpoint/2010/main" val="324469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836" y="335018"/>
            <a:ext cx="11573164" cy="369332"/>
          </a:xfrm>
          <a:prstGeom prst="rect">
            <a:avLst/>
          </a:prstGeom>
        </p:spPr>
        <p:txBody>
          <a:bodyPr wrap="square">
            <a:spAutoFit/>
          </a:bodyPr>
          <a:lstStyle/>
          <a:p>
            <a:pPr algn="just"/>
            <a:r>
              <a:rPr lang="vi-VN" b="1" dirty="0">
                <a:solidFill>
                  <a:srgbClr val="008000"/>
                </a:solidFill>
                <a:latin typeface="Roboto"/>
              </a:rPr>
              <a:t>Câu hỏi 8</a:t>
            </a:r>
            <a:r>
              <a:rPr lang="en-US" b="1" dirty="0">
                <a:solidFill>
                  <a:srgbClr val="008000"/>
                </a:solidFill>
                <a:latin typeface="Roboto"/>
              </a:rPr>
              <a:t>:</a:t>
            </a:r>
            <a:r>
              <a:rPr lang="vi-VN" dirty="0">
                <a:solidFill>
                  <a:srgbClr val="333333"/>
                </a:solidFill>
                <a:latin typeface="Roboto"/>
              </a:rPr>
              <a:t> Lập kế hoạch và tính toán chi phí trồng một loại cây em ưa thích?</a:t>
            </a:r>
          </a:p>
        </p:txBody>
      </p:sp>
      <p:sp>
        <p:nvSpPr>
          <p:cNvPr id="7" name="Rectangle 6"/>
          <p:cNvSpPr/>
          <p:nvPr/>
        </p:nvSpPr>
        <p:spPr>
          <a:xfrm>
            <a:off x="618836" y="813452"/>
            <a:ext cx="11212946" cy="3970318"/>
          </a:xfrm>
          <a:prstGeom prst="rect">
            <a:avLst/>
          </a:prstGeom>
        </p:spPr>
        <p:txBody>
          <a:bodyPr wrap="square">
            <a:spAutoFit/>
          </a:bodyPr>
          <a:lstStyle/>
          <a:p>
            <a:pPr lvl="0" algn="just"/>
            <a:r>
              <a:rPr lang="vi-VN" b="1" dirty="0">
                <a:solidFill>
                  <a:srgbClr val="008000"/>
                </a:solidFill>
                <a:latin typeface="Roboto"/>
              </a:rPr>
              <a:t>Trả lời:</a:t>
            </a:r>
            <a:endParaRPr lang="vi-VN" dirty="0">
              <a:solidFill>
                <a:srgbClr val="333333"/>
              </a:solidFill>
              <a:latin typeface="Roboto"/>
            </a:endParaRPr>
          </a:p>
          <a:p>
            <a:pPr lvl="0" algn="just"/>
            <a:r>
              <a:rPr lang="vi-VN" dirty="0">
                <a:solidFill>
                  <a:srgbClr val="333333"/>
                </a:solidFill>
                <a:latin typeface="Roboto"/>
              </a:rPr>
              <a:t>* Lập kế hoạch trồng một loại cây em ưa thích:</a:t>
            </a:r>
          </a:p>
          <a:p>
            <a:pPr algn="just"/>
            <a:r>
              <a:rPr lang="en-US" dirty="0">
                <a:solidFill>
                  <a:srgbClr val="333333"/>
                </a:solidFill>
                <a:latin typeface="Roboto"/>
              </a:rPr>
              <a:t>    </a:t>
            </a:r>
            <a:r>
              <a:rPr lang="vi-VN" dirty="0">
                <a:solidFill>
                  <a:srgbClr val="333333"/>
                </a:solidFill>
                <a:latin typeface="Roboto"/>
              </a:rPr>
              <a:t>Thu thập thông tin</a:t>
            </a:r>
          </a:p>
          <a:p>
            <a:pPr algn="just"/>
            <a:r>
              <a:rPr lang="vi-VN" dirty="0">
                <a:solidFill>
                  <a:srgbClr val="333333"/>
                </a:solidFill>
                <a:latin typeface="Roboto"/>
              </a:rPr>
              <a:t>- Cây giống: cây cà chua khỏe mạnh, không có mầm bệnh.</a:t>
            </a:r>
          </a:p>
          <a:p>
            <a:pPr algn="just"/>
            <a:r>
              <a:rPr lang="vi-VN" dirty="0">
                <a:solidFill>
                  <a:srgbClr val="333333"/>
                </a:solidFill>
                <a:latin typeface="Roboto"/>
              </a:rPr>
              <a:t>- Thùng xốp: sạch sẽ, không có mầm bệnh, đục lỗ bên thành để thoát nước.</a:t>
            </a:r>
          </a:p>
          <a:p>
            <a:pPr algn="just"/>
            <a:r>
              <a:rPr lang="vi-VN" dirty="0">
                <a:solidFill>
                  <a:srgbClr val="333333"/>
                </a:solidFill>
                <a:latin typeface="Roboto"/>
              </a:rPr>
              <a:t>- Dụng cụ trồng và chăm sóc: bộ dụng cụ trồng rau, bình tưới nước.</a:t>
            </a:r>
          </a:p>
          <a:p>
            <a:pPr algn="just"/>
            <a:r>
              <a:rPr lang="vi-VN" dirty="0">
                <a:solidFill>
                  <a:srgbClr val="333333"/>
                </a:solidFill>
                <a:latin typeface="Roboto"/>
              </a:rPr>
              <a:t>- Đất: đất sạch trồng rau có nguồn gốc tự nhiên</a:t>
            </a:r>
          </a:p>
          <a:p>
            <a:pPr algn="just"/>
            <a:r>
              <a:rPr lang="vi-VN" dirty="0">
                <a:solidFill>
                  <a:srgbClr val="333333"/>
                </a:solidFill>
                <a:latin typeface="Roboto"/>
              </a:rPr>
              <a:t>- Phân bón: phân vi sinh</a:t>
            </a:r>
          </a:p>
          <a:p>
            <a:pPr algn="just"/>
            <a:r>
              <a:rPr lang="vi-VN" dirty="0">
                <a:solidFill>
                  <a:srgbClr val="333333"/>
                </a:solidFill>
                <a:latin typeface="Roboto"/>
              </a:rPr>
              <a:t>- Kĩ thuật trồng và chăm sóc:</a:t>
            </a:r>
          </a:p>
          <a:p>
            <a:pPr algn="just"/>
            <a:r>
              <a:rPr lang="vi-VN" dirty="0">
                <a:solidFill>
                  <a:srgbClr val="333333"/>
                </a:solidFill>
                <a:latin typeface="Roboto"/>
              </a:rPr>
              <a:t>+ Bước 1: Chuẩn bị đất trồng rau</a:t>
            </a:r>
          </a:p>
          <a:p>
            <a:pPr algn="just"/>
            <a:r>
              <a:rPr lang="vi-VN" dirty="0">
                <a:solidFill>
                  <a:srgbClr val="333333"/>
                </a:solidFill>
                <a:latin typeface="Roboto"/>
              </a:rPr>
              <a:t>+ Bước 2: Trồng cây con</a:t>
            </a:r>
          </a:p>
          <a:p>
            <a:pPr algn="just"/>
            <a:r>
              <a:rPr lang="vi-VN" dirty="0">
                <a:solidFill>
                  <a:srgbClr val="333333"/>
                </a:solidFill>
                <a:latin typeface="Roboto"/>
              </a:rPr>
              <a:t>+ Bước 3: Chăm sóc</a:t>
            </a:r>
          </a:p>
          <a:p>
            <a:pPr algn="just"/>
            <a:r>
              <a:rPr lang="vi-VN" dirty="0">
                <a:solidFill>
                  <a:srgbClr val="333333"/>
                </a:solidFill>
                <a:latin typeface="Roboto"/>
              </a:rPr>
              <a:t>+ Bước 4: thu hoạch</a:t>
            </a:r>
          </a:p>
          <a:p>
            <a:pPr algn="just"/>
            <a:r>
              <a:rPr lang="vi-VN" dirty="0">
                <a:solidFill>
                  <a:srgbClr val="333333"/>
                </a:solidFill>
                <a:latin typeface="Roboto"/>
              </a:rPr>
              <a:t>* Tính toán chi phí trồng một loại cây em ưa thích: cây cà chua</a:t>
            </a:r>
            <a:endParaRPr lang="vi-VN" b="0" i="0" dirty="0">
              <a:solidFill>
                <a:srgbClr val="333333"/>
              </a:solidFill>
              <a:effectLst/>
              <a:latin typeface="Roboto"/>
            </a:endParaRPr>
          </a:p>
        </p:txBody>
      </p:sp>
      <p:graphicFrame>
        <p:nvGraphicFramePr>
          <p:cNvPr id="8" name="Table 7"/>
          <p:cNvGraphicFramePr>
            <a:graphicFrameLocks noGrp="1"/>
          </p:cNvGraphicFramePr>
          <p:nvPr>
            <p:extLst>
              <p:ext uri="{D42A27DB-BD31-4B8C-83A1-F6EECF244321}">
                <p14:modId xmlns:p14="http://schemas.microsoft.com/office/powerpoint/2010/main" val="2863193020"/>
              </p:ext>
            </p:extLst>
          </p:nvPr>
        </p:nvGraphicFramePr>
        <p:xfrm>
          <a:off x="1361919" y="5127450"/>
          <a:ext cx="7010116" cy="1371600"/>
        </p:xfrm>
        <a:graphic>
          <a:graphicData uri="http://schemas.openxmlformats.org/drawingml/2006/table">
            <a:tbl>
              <a:tblPr/>
              <a:tblGrid>
                <a:gridCol w="836732">
                  <a:extLst>
                    <a:ext uri="{9D8B030D-6E8A-4147-A177-3AD203B41FA5}">
                      <a16:colId xmlns:a16="http://schemas.microsoft.com/office/drawing/2014/main" val="2341769600"/>
                    </a:ext>
                  </a:extLst>
                </a:gridCol>
                <a:gridCol w="1144060">
                  <a:extLst>
                    <a:ext uri="{9D8B030D-6E8A-4147-A177-3AD203B41FA5}">
                      <a16:colId xmlns:a16="http://schemas.microsoft.com/office/drawing/2014/main" val="423116137"/>
                    </a:ext>
                  </a:extLst>
                </a:gridCol>
                <a:gridCol w="1223012">
                  <a:extLst>
                    <a:ext uri="{9D8B030D-6E8A-4147-A177-3AD203B41FA5}">
                      <a16:colId xmlns:a16="http://schemas.microsoft.com/office/drawing/2014/main" val="4169844347"/>
                    </a:ext>
                  </a:extLst>
                </a:gridCol>
                <a:gridCol w="976989">
                  <a:extLst>
                    <a:ext uri="{9D8B030D-6E8A-4147-A177-3AD203B41FA5}">
                      <a16:colId xmlns:a16="http://schemas.microsoft.com/office/drawing/2014/main" val="3033662888"/>
                    </a:ext>
                  </a:extLst>
                </a:gridCol>
                <a:gridCol w="1221936">
                  <a:extLst>
                    <a:ext uri="{9D8B030D-6E8A-4147-A177-3AD203B41FA5}">
                      <a16:colId xmlns:a16="http://schemas.microsoft.com/office/drawing/2014/main" val="2430236407"/>
                    </a:ext>
                  </a:extLst>
                </a:gridCol>
                <a:gridCol w="1607387">
                  <a:extLst>
                    <a:ext uri="{9D8B030D-6E8A-4147-A177-3AD203B41FA5}">
                      <a16:colId xmlns:a16="http://schemas.microsoft.com/office/drawing/2014/main" val="1877990087"/>
                    </a:ext>
                  </a:extLst>
                </a:gridCol>
              </a:tblGrid>
              <a:tr h="0">
                <a:tc>
                  <a:txBody>
                    <a:bodyPr/>
                    <a:lstStyle/>
                    <a:p>
                      <a:pPr algn="ctr" fontAlgn="t"/>
                      <a:r>
                        <a:rPr lang="en-US" b="1">
                          <a:effectLst/>
                        </a:rPr>
                        <a:t>STT</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b="1" dirty="0" err="1">
                          <a:effectLst/>
                        </a:rPr>
                        <a:t>Nội</a:t>
                      </a:r>
                      <a:r>
                        <a:rPr lang="en-US" b="1" dirty="0">
                          <a:effectLst/>
                        </a:rPr>
                        <a:t> dung</a:t>
                      </a:r>
                      <a:endParaRPr lang="en-US"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a:effectLst/>
                        </a:rPr>
                        <a:t>Đơn vị tính</a:t>
                      </a:r>
                      <a:endParaRPr lang="vi-VN">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dirty="0">
                          <a:effectLst/>
                        </a:rPr>
                        <a:t>Số lượng</a:t>
                      </a:r>
                      <a:endParaRPr lang="vi-VN"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a:effectLst/>
                        </a:rPr>
                        <a:t>Đơn giá</a:t>
                      </a:r>
                      <a:endParaRPr lang="vi-VN">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b="1">
                          <a:effectLst/>
                        </a:rPr>
                        <a:t>Thành tiền</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3739853"/>
                  </a:ext>
                </a:extLst>
              </a:tr>
              <a:tr h="0">
                <a:tc>
                  <a:txBody>
                    <a:bodyPr/>
                    <a:lstStyle/>
                    <a:p>
                      <a:pPr algn="ctr" fontAlgn="t"/>
                      <a:r>
                        <a:rPr lang="en-US">
                          <a:effectLst/>
                        </a:rPr>
                        <a:t>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Cây giống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Cây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4</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effectLst/>
                        </a:rPr>
                        <a:t>1 000 đồng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4 000 đồng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3180532"/>
                  </a:ext>
                </a:extLst>
              </a:tr>
              <a:tr h="0">
                <a:tc>
                  <a:txBody>
                    <a:bodyPr/>
                    <a:lstStyle/>
                    <a:p>
                      <a:pPr algn="ctr" fontAlgn="t"/>
                      <a:r>
                        <a:rPr lang="en-US">
                          <a:effectLst/>
                        </a:rPr>
                        <a:t>2</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Thùng xốp</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Chiếc</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effectLst/>
                        </a:rPr>
                        <a:t>5 000 đồng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dirty="0">
                          <a:effectLst/>
                        </a:rPr>
                        <a:t>5 000 </a:t>
                      </a:r>
                      <a:r>
                        <a:rPr lang="en-US" dirty="0" err="1">
                          <a:effectLst/>
                        </a:rPr>
                        <a:t>đồng</a:t>
                      </a:r>
                      <a:endParaRPr lang="en-US"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2887584"/>
                  </a:ext>
                </a:extLst>
              </a:tr>
            </a:tbl>
          </a:graphicData>
        </a:graphic>
      </p:graphicFrame>
      <p:pic>
        <p:nvPicPr>
          <p:cNvPr id="2" name="Picture 1"/>
          <p:cNvPicPr>
            <a:picLocks noChangeAspect="1"/>
          </p:cNvPicPr>
          <p:nvPr/>
        </p:nvPicPr>
        <p:blipFill>
          <a:blip r:embed="rId2"/>
          <a:stretch>
            <a:fillRect/>
          </a:stretch>
        </p:blipFill>
        <p:spPr>
          <a:xfrm>
            <a:off x="8548988" y="2466573"/>
            <a:ext cx="3282794" cy="2458927"/>
          </a:xfrm>
          <a:prstGeom prst="rect">
            <a:avLst/>
          </a:prstGeom>
        </p:spPr>
      </p:pic>
    </p:spTree>
    <p:extLst>
      <p:ext uri="{BB962C8B-B14F-4D97-AF65-F5344CB8AC3E}">
        <p14:creationId xmlns:p14="http://schemas.microsoft.com/office/powerpoint/2010/main" val="355982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Mãn nhãn trước 30+ hình ảnh cánh đồng lúa thơ mộng nhất ™ WikiLaptop.com"/>
          <p:cNvPicPr>
            <a:picLocks noChangeAspect="1" noChangeArrowheads="1"/>
          </p:cNvPicPr>
          <p:nvPr/>
        </p:nvPicPr>
        <p:blipFill rotWithShape="1">
          <a:blip r:embed="rId2">
            <a:extLst>
              <a:ext uri="{28A0092B-C50C-407E-A947-70E740481C1C}">
                <a14:useLocalDpi xmlns:a14="http://schemas.microsoft.com/office/drawing/2010/main" val="0"/>
              </a:ext>
            </a:extLst>
          </a:blip>
          <a:srcRect t="1" b="7088"/>
          <a:stretch/>
        </p:blipFill>
        <p:spPr bwMode="auto">
          <a:xfrm>
            <a:off x="915185" y="468226"/>
            <a:ext cx="10884602" cy="659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91326" y="2974205"/>
            <a:ext cx="8210350" cy="1446550"/>
          </a:xfrm>
          <a:prstGeom prst="rect">
            <a:avLst/>
          </a:prstGeom>
          <a:noFill/>
        </p:spPr>
        <p:txBody>
          <a:bodyPr wrap="square" rtlCol="0">
            <a:spAutoFit/>
          </a:bodyPr>
          <a:lstStyle/>
          <a:p>
            <a:pPr algn="ctr"/>
            <a:r>
              <a:rPr lang="en-US" sz="4400" b="1" dirty="0">
                <a:solidFill>
                  <a:schemeClr val="bg1"/>
                </a:solidFill>
              </a:rPr>
              <a:t>XIN CHÂN THÀNH CẢM ƠN CÁC THẦY CÔ GIÁO VÀ CÁC EM !</a:t>
            </a:r>
          </a:p>
        </p:txBody>
      </p:sp>
    </p:spTree>
    <p:extLst>
      <p:ext uri="{BB962C8B-B14F-4D97-AF65-F5344CB8AC3E}">
        <p14:creationId xmlns:p14="http://schemas.microsoft.com/office/powerpoint/2010/main" val="2021515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5291" y="1279624"/>
            <a:ext cx="1726171" cy="861774"/>
          </a:xfrm>
          <a:prstGeom prst="rect">
            <a:avLst/>
          </a:prstGeom>
          <a:solidFill>
            <a:srgbClr val="92D050"/>
          </a:solidFill>
          <a:ln w="19050">
            <a:solidFill>
              <a:schemeClr val="tx1"/>
            </a:solidFill>
          </a:ln>
        </p:spPr>
        <p:txBody>
          <a:bodyPr wrap="square">
            <a:spAutoFit/>
          </a:bodyPr>
          <a:lstStyle/>
          <a:p>
            <a:pPr indent="254000" algn="ctr">
              <a:lnSpc>
                <a:spcPct val="150000"/>
              </a:lnSpc>
              <a:spcAft>
                <a:spcPts val="0"/>
              </a:spcAft>
              <a:tabLst>
                <a:tab pos="396240" algn="l"/>
              </a:tabLst>
            </a:pPr>
            <a:r>
              <a:rPr lang="vi-VN" sz="2000" b="1" dirty="0">
                <a:effectLst/>
                <a:latin typeface="+mj-lt"/>
                <a:ea typeface="Times New Roman" panose="02020603050405020304" pitchFamily="18" charset="0"/>
                <a:cs typeface="Times New Roman" panose="02020603050405020304" pitchFamily="18" charset="0"/>
              </a:rPr>
              <a:t>Mở</a:t>
            </a:r>
            <a:r>
              <a:rPr lang="en-US" sz="2000" b="1" dirty="0">
                <a:latin typeface="+mj-lt"/>
                <a:ea typeface="Times New Roman" panose="02020603050405020304" pitchFamily="18" charset="0"/>
                <a:cs typeface="Times New Roman" panose="02020603050405020304" pitchFamily="18" charset="0"/>
              </a:rPr>
              <a:t> </a:t>
            </a:r>
            <a:r>
              <a:rPr lang="vi-VN" sz="2000" b="1" dirty="0">
                <a:effectLst/>
                <a:latin typeface="+mj-lt"/>
                <a:ea typeface="Times New Roman" panose="02020603050405020304" pitchFamily="18" charset="0"/>
                <a:cs typeface="Times New Roman" panose="02020603050405020304" pitchFamily="18" charset="0"/>
              </a:rPr>
              <a:t>đầu</a:t>
            </a:r>
            <a:r>
              <a:rPr lang="en-US" sz="2000" b="1" dirty="0">
                <a:latin typeface="+mj-lt"/>
                <a:ea typeface="Times New Roman" panose="02020603050405020304" pitchFamily="18" charset="0"/>
                <a:cs typeface="Times New Roman" panose="02020603050405020304" pitchFamily="18" charset="0"/>
              </a:rPr>
              <a:t> </a:t>
            </a:r>
            <a:r>
              <a:rPr lang="vi-VN" sz="2000" b="1" dirty="0">
                <a:effectLst/>
                <a:latin typeface="+mj-lt"/>
                <a:ea typeface="Times New Roman" panose="02020603050405020304" pitchFamily="18" charset="0"/>
                <a:cs typeface="Times New Roman" panose="02020603050405020304" pitchFamily="18" charset="0"/>
              </a:rPr>
              <a:t>về</a:t>
            </a:r>
            <a:endParaRPr lang="en-US" sz="2000" b="1" dirty="0">
              <a:effectLst/>
              <a:latin typeface="+mj-lt"/>
              <a:ea typeface="Times New Roman" panose="02020603050405020304" pitchFamily="18" charset="0"/>
              <a:cs typeface="Times New Roman" panose="02020603050405020304" pitchFamily="18" charset="0"/>
            </a:endParaRPr>
          </a:p>
          <a:p>
            <a:pPr algn="ctr"/>
            <a:r>
              <a:rPr lang="vi-VN" sz="2000" b="1" dirty="0">
                <a:solidFill>
                  <a:srgbClr val="000000"/>
                </a:solidFill>
                <a:latin typeface="+mj-lt"/>
                <a:ea typeface="Tahoma" panose="020B0604030504040204" pitchFamily="34" charset="0"/>
                <a:cs typeface="Times New Roman" panose="02020603050405020304" pitchFamily="18" charset="0"/>
              </a:rPr>
              <a:t>trồng trọt.</a:t>
            </a:r>
            <a:endParaRPr lang="en-US" sz="2000" b="1" dirty="0">
              <a:latin typeface="+mj-lt"/>
              <a:cs typeface="Times New Roman" panose="02020603050405020304" pitchFamily="18" charset="0"/>
            </a:endParaRPr>
          </a:p>
        </p:txBody>
      </p:sp>
      <p:sp>
        <p:nvSpPr>
          <p:cNvPr id="8" name="Rectangle 7"/>
          <p:cNvSpPr/>
          <p:nvPr/>
        </p:nvSpPr>
        <p:spPr>
          <a:xfrm>
            <a:off x="3803892" y="4306767"/>
            <a:ext cx="1268971" cy="1769715"/>
          </a:xfrm>
          <a:prstGeom prst="rect">
            <a:avLst/>
          </a:prstGeom>
          <a:solidFill>
            <a:srgbClr val="92D050"/>
          </a:solidFill>
          <a:ln w="19050">
            <a:solidFill>
              <a:schemeClr val="tx1"/>
            </a:solidFill>
          </a:ln>
        </p:spPr>
        <p:txBody>
          <a:bodyPr wrap="square">
            <a:spAutoFit/>
          </a:bodyPr>
          <a:lstStyle/>
          <a:p>
            <a:pPr indent="254000" algn="ctr">
              <a:lnSpc>
                <a:spcPct val="130000"/>
              </a:lnSpc>
              <a:spcAft>
                <a:spcPts val="600"/>
              </a:spcAft>
              <a:tabLst>
                <a:tab pos="372110" algn="l"/>
              </a:tabLst>
            </a:pPr>
            <a:r>
              <a:rPr lang="vi-VN" sz="2000" b="1" dirty="0">
                <a:latin typeface="+mj-lt"/>
                <a:ea typeface="Times New Roman" panose="02020603050405020304" pitchFamily="18" charset="0"/>
                <a:cs typeface="Times New Roman" panose="02020603050405020304" pitchFamily="18" charset="0"/>
              </a:rPr>
              <a:t>Quy</a:t>
            </a:r>
            <a:r>
              <a:rPr lang="en-US" sz="2000" b="1" dirty="0">
                <a:latin typeface="+mj-lt"/>
                <a:ea typeface="Times New Roman" panose="02020603050405020304" pitchFamily="18" charset="0"/>
                <a:cs typeface="Times New Roman" panose="02020603050405020304" pitchFamily="18" charset="0"/>
              </a:rPr>
              <a:t> </a:t>
            </a:r>
            <a:r>
              <a:rPr lang="vi-VN" sz="2000" b="1" dirty="0">
                <a:latin typeface="+mj-lt"/>
                <a:ea typeface="Times New Roman" panose="02020603050405020304" pitchFamily="18" charset="0"/>
                <a:cs typeface="Times New Roman" panose="02020603050405020304" pitchFamily="18" charset="0"/>
              </a:rPr>
              <a:t>trình</a:t>
            </a:r>
            <a:endParaRPr lang="en-US" sz="2000" b="1" dirty="0">
              <a:latin typeface="+mj-lt"/>
              <a:ea typeface="Times New Roman" panose="02020603050405020304" pitchFamily="18" charset="0"/>
              <a:cs typeface="Times New Roman" panose="02020603050405020304" pitchFamily="18" charset="0"/>
            </a:endParaRPr>
          </a:p>
          <a:p>
            <a:pPr indent="254000" algn="ctr">
              <a:lnSpc>
                <a:spcPct val="130000"/>
              </a:lnSpc>
              <a:spcAft>
                <a:spcPts val="600"/>
              </a:spcAft>
            </a:pPr>
            <a:r>
              <a:rPr lang="en-US" sz="2000" b="1" dirty="0">
                <a:latin typeface="+mj-lt"/>
                <a:ea typeface="Times New Roman" panose="02020603050405020304" pitchFamily="18" charset="0"/>
                <a:cs typeface="Times New Roman" panose="02020603050405020304" pitchFamily="18" charset="0"/>
              </a:rPr>
              <a:t>t</a:t>
            </a:r>
            <a:r>
              <a:rPr lang="vi-VN" sz="2000" b="1" dirty="0">
                <a:latin typeface="+mj-lt"/>
                <a:ea typeface="Times New Roman" panose="02020603050405020304" pitchFamily="18" charset="0"/>
                <a:cs typeface="Times New Roman" panose="02020603050405020304" pitchFamily="18" charset="0"/>
              </a:rPr>
              <a:t>rồng</a:t>
            </a:r>
            <a:r>
              <a:rPr lang="en-US" sz="2000" b="1" dirty="0">
                <a:latin typeface="+mj-lt"/>
                <a:ea typeface="Times New Roman" panose="02020603050405020304" pitchFamily="18" charset="0"/>
                <a:cs typeface="Times New Roman" panose="02020603050405020304" pitchFamily="18" charset="0"/>
              </a:rPr>
              <a:t> </a:t>
            </a:r>
            <a:r>
              <a:rPr lang="vi-VN" sz="2000" b="1" dirty="0">
                <a:solidFill>
                  <a:srgbClr val="000000"/>
                </a:solidFill>
                <a:effectLst/>
                <a:latin typeface="+mj-lt"/>
                <a:ea typeface="Tahoma" panose="020B0604030504040204" pitchFamily="34" charset="0"/>
                <a:cs typeface="Times New Roman" panose="02020603050405020304" pitchFamily="18" charset="0"/>
              </a:rPr>
              <a:t>trọt</a:t>
            </a:r>
            <a:endParaRPr lang="en-US" sz="2000" b="1" dirty="0">
              <a:latin typeface="+mj-lt"/>
              <a:cs typeface="Times New Roman" panose="02020603050405020304" pitchFamily="18" charset="0"/>
            </a:endParaRPr>
          </a:p>
        </p:txBody>
      </p:sp>
      <p:sp>
        <p:nvSpPr>
          <p:cNvPr id="12" name="Rectangle 11"/>
          <p:cNvSpPr/>
          <p:nvPr/>
        </p:nvSpPr>
        <p:spPr>
          <a:xfrm>
            <a:off x="5889181" y="675082"/>
            <a:ext cx="2585323"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Vai trò, triển vọng của trồng trọt</a:t>
            </a:r>
            <a:endParaRPr lang="en-US" sz="1400" dirty="0">
              <a:latin typeface="+mj-lt"/>
            </a:endParaRPr>
          </a:p>
        </p:txBody>
      </p:sp>
      <p:sp>
        <p:nvSpPr>
          <p:cNvPr id="15" name="Rectangle 14"/>
          <p:cNvSpPr/>
          <p:nvPr/>
        </p:nvSpPr>
        <p:spPr>
          <a:xfrm>
            <a:off x="5889181" y="1108798"/>
            <a:ext cx="1686680"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Các nhóm cây trồng</a:t>
            </a:r>
            <a:endParaRPr lang="en-US" sz="1400" dirty="0">
              <a:latin typeface="+mj-lt"/>
            </a:endParaRPr>
          </a:p>
        </p:txBody>
      </p:sp>
      <p:sp>
        <p:nvSpPr>
          <p:cNvPr id="17" name="Rectangle 16"/>
          <p:cNvSpPr/>
          <p:nvPr/>
        </p:nvSpPr>
        <p:spPr>
          <a:xfrm>
            <a:off x="5918917" y="1556623"/>
            <a:ext cx="1915909"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Phương thức trồng trọt</a:t>
            </a:r>
            <a:endParaRPr lang="en-US" sz="1400" dirty="0">
              <a:latin typeface="+mj-lt"/>
            </a:endParaRPr>
          </a:p>
        </p:txBody>
      </p:sp>
      <p:sp>
        <p:nvSpPr>
          <p:cNvPr id="19" name="Rectangle 18"/>
          <p:cNvSpPr/>
          <p:nvPr/>
        </p:nvSpPr>
        <p:spPr>
          <a:xfrm>
            <a:off x="5918917" y="2014644"/>
            <a:ext cx="2308398" cy="348622"/>
          </a:xfrm>
          <a:prstGeom prst="rect">
            <a:avLst/>
          </a:prstGeom>
          <a:solidFill>
            <a:srgbClr val="FF99FF"/>
          </a:solidFill>
          <a:ln w="19050">
            <a:solidFill>
              <a:schemeClr val="tx1"/>
            </a:solidFill>
          </a:ln>
        </p:spPr>
        <p:txBody>
          <a:bodyPr wrap="square">
            <a:spAutoFit/>
          </a:bodyPr>
          <a:lstStyle/>
          <a:p>
            <a:pPr indent="254000" algn="ctr">
              <a:lnSpc>
                <a:spcPct val="130000"/>
              </a:lnSpc>
              <a:spcAft>
                <a:spcPts val="700"/>
              </a:spcAft>
              <a:tabLst>
                <a:tab pos="417830" algn="l"/>
                <a:tab pos="963295" algn="l"/>
              </a:tabLst>
            </a:pPr>
            <a:r>
              <a:rPr lang="vi-VN" sz="1400" b="1" i="1" dirty="0">
                <a:effectLst/>
                <a:latin typeface="+mj-lt"/>
                <a:ea typeface="Times New Roman" panose="02020603050405020304" pitchFamily="18" charset="0"/>
              </a:rPr>
              <a:t>Trồng</a:t>
            </a:r>
            <a:r>
              <a:rPr lang="en-US" sz="1400" b="1" i="1" dirty="0">
                <a:effectLst/>
                <a:latin typeface="+mj-lt"/>
                <a:ea typeface="Times New Roman" panose="02020603050405020304" pitchFamily="18" charset="0"/>
              </a:rPr>
              <a:t> </a:t>
            </a:r>
            <a:r>
              <a:rPr lang="vi-VN" sz="1400" b="1" i="1" dirty="0">
                <a:effectLst/>
                <a:latin typeface="+mj-lt"/>
                <a:ea typeface="Times New Roman" panose="02020603050405020304" pitchFamily="18" charset="0"/>
              </a:rPr>
              <a:t>trọ</a:t>
            </a:r>
            <a:r>
              <a:rPr lang="en-US" sz="1400" b="1" i="1" dirty="0">
                <a:effectLst/>
                <a:latin typeface="+mj-lt"/>
                <a:ea typeface="Times New Roman" panose="02020603050405020304" pitchFamily="18" charset="0"/>
              </a:rPr>
              <a:t>t </a:t>
            </a:r>
            <a:r>
              <a:rPr lang="vi-VN" sz="1400" b="1" i="1" dirty="0">
                <a:solidFill>
                  <a:srgbClr val="000000"/>
                </a:solidFill>
                <a:latin typeface="+mj-lt"/>
                <a:ea typeface="Tahoma" panose="020B0604030504040204" pitchFamily="34" charset="0"/>
              </a:rPr>
              <a:t>công nghệ cao</a:t>
            </a:r>
            <a:endParaRPr lang="en-US" sz="1400" dirty="0">
              <a:latin typeface="+mj-lt"/>
            </a:endParaRPr>
          </a:p>
        </p:txBody>
      </p:sp>
      <p:sp>
        <p:nvSpPr>
          <p:cNvPr id="21" name="Rectangle 20"/>
          <p:cNvSpPr/>
          <p:nvPr/>
        </p:nvSpPr>
        <p:spPr>
          <a:xfrm>
            <a:off x="5918917" y="2499238"/>
            <a:ext cx="2299027"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Ngành nghề trong trồng trọt</a:t>
            </a:r>
            <a:endParaRPr lang="en-US" sz="1400" dirty="0">
              <a:latin typeface="+mj-lt"/>
            </a:endParaRPr>
          </a:p>
        </p:txBody>
      </p:sp>
      <p:sp>
        <p:nvSpPr>
          <p:cNvPr id="23" name="Rectangle 22"/>
          <p:cNvSpPr/>
          <p:nvPr/>
        </p:nvSpPr>
        <p:spPr>
          <a:xfrm>
            <a:off x="5959505" y="3342520"/>
            <a:ext cx="1822935"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Làm đất, bón phân lót</a:t>
            </a:r>
            <a:endParaRPr lang="en-US" sz="1400" dirty="0">
              <a:latin typeface="+mj-lt"/>
            </a:endParaRPr>
          </a:p>
        </p:txBody>
      </p:sp>
      <p:sp>
        <p:nvSpPr>
          <p:cNvPr id="25" name="Rectangle 24"/>
          <p:cNvSpPr/>
          <p:nvPr/>
        </p:nvSpPr>
        <p:spPr>
          <a:xfrm>
            <a:off x="5976977" y="3821104"/>
            <a:ext cx="978153"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Gieo trồng</a:t>
            </a:r>
            <a:endParaRPr lang="en-US" sz="1400" dirty="0">
              <a:latin typeface="+mj-lt"/>
            </a:endParaRPr>
          </a:p>
        </p:txBody>
      </p:sp>
      <p:sp>
        <p:nvSpPr>
          <p:cNvPr id="27" name="Rectangle 26"/>
          <p:cNvSpPr/>
          <p:nvPr/>
        </p:nvSpPr>
        <p:spPr>
          <a:xfrm>
            <a:off x="5959505" y="4301352"/>
            <a:ext cx="918841"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Chăm sóc</a:t>
            </a:r>
            <a:endParaRPr lang="en-US" sz="1400" dirty="0">
              <a:latin typeface="+mj-lt"/>
            </a:endParaRPr>
          </a:p>
        </p:txBody>
      </p:sp>
      <p:sp>
        <p:nvSpPr>
          <p:cNvPr id="29" name="Rectangle 28"/>
          <p:cNvSpPr/>
          <p:nvPr/>
        </p:nvSpPr>
        <p:spPr>
          <a:xfrm>
            <a:off x="5959505" y="4778272"/>
            <a:ext cx="1991251"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Phòng trừ sâu, bệnh hại</a:t>
            </a:r>
            <a:endParaRPr lang="en-US" sz="1400" dirty="0">
              <a:latin typeface="+mj-lt"/>
            </a:endParaRPr>
          </a:p>
        </p:txBody>
      </p:sp>
      <p:sp>
        <p:nvSpPr>
          <p:cNvPr id="31" name="Rectangle 30"/>
          <p:cNvSpPr/>
          <p:nvPr/>
        </p:nvSpPr>
        <p:spPr>
          <a:xfrm>
            <a:off x="5959505" y="5234451"/>
            <a:ext cx="4154816" cy="307777"/>
          </a:xfrm>
          <a:prstGeom prst="rect">
            <a:avLst/>
          </a:prstGeom>
          <a:solidFill>
            <a:srgbClr val="FF99FF"/>
          </a:solidFill>
          <a:ln w="19050">
            <a:solidFill>
              <a:schemeClr val="tx1"/>
            </a:solidFill>
          </a:ln>
        </p:spPr>
        <p:txBody>
          <a:bodyPr wrap="square">
            <a:spAutoFit/>
          </a:bodyPr>
          <a:lstStyle/>
          <a:p>
            <a:pPr algn="ctr"/>
            <a:r>
              <a:rPr lang="vi-VN" sz="1400" b="1" i="1" dirty="0">
                <a:solidFill>
                  <a:srgbClr val="000000"/>
                </a:solidFill>
                <a:latin typeface="+mj-lt"/>
                <a:ea typeface="Tahoma" panose="020B0604030504040204" pitchFamily="34" charset="0"/>
              </a:rPr>
              <a:t>Thu hoạch, bảo quản, chế biến sản phẩm trồng trọt</a:t>
            </a:r>
            <a:endParaRPr lang="en-US" sz="1400" dirty="0">
              <a:latin typeface="+mj-lt"/>
            </a:endParaRPr>
          </a:p>
        </p:txBody>
      </p:sp>
      <p:sp>
        <p:nvSpPr>
          <p:cNvPr id="33" name="Rectangle 32"/>
          <p:cNvSpPr/>
          <p:nvPr/>
        </p:nvSpPr>
        <p:spPr>
          <a:xfrm>
            <a:off x="5959505" y="5690630"/>
            <a:ext cx="3046027"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Nhân giống cây trồng bằng giâm cành</a:t>
            </a:r>
            <a:endParaRPr lang="en-US" sz="1400" dirty="0">
              <a:latin typeface="+mj-lt"/>
            </a:endParaRPr>
          </a:p>
        </p:txBody>
      </p:sp>
      <p:sp>
        <p:nvSpPr>
          <p:cNvPr id="35" name="Rectangle 34"/>
          <p:cNvSpPr/>
          <p:nvPr/>
        </p:nvSpPr>
        <p:spPr>
          <a:xfrm>
            <a:off x="5959505" y="6146809"/>
            <a:ext cx="5407742" cy="372410"/>
          </a:xfrm>
          <a:prstGeom prst="rect">
            <a:avLst/>
          </a:prstGeom>
          <a:solidFill>
            <a:srgbClr val="FF99FF"/>
          </a:solidFill>
          <a:ln w="19050">
            <a:solidFill>
              <a:schemeClr val="tx1"/>
            </a:solidFill>
          </a:ln>
        </p:spPr>
        <p:txBody>
          <a:bodyPr wrap="square">
            <a:spAutoFit/>
          </a:bodyPr>
          <a:lstStyle/>
          <a:p>
            <a:pPr indent="254000" algn="ctr">
              <a:lnSpc>
                <a:spcPct val="130000"/>
              </a:lnSpc>
              <a:spcAft>
                <a:spcPts val="700"/>
              </a:spcAft>
              <a:tabLst>
                <a:tab pos="511810" algn="l"/>
                <a:tab pos="1051560" algn="l"/>
              </a:tabLst>
            </a:pPr>
            <a:r>
              <a:rPr lang="vi-VN" sz="1400" b="1" i="1" dirty="0">
                <a:effectLst/>
                <a:latin typeface="+mj-lt"/>
                <a:ea typeface="Times New Roman" panose="02020603050405020304" pitchFamily="18" charset="0"/>
              </a:rPr>
              <a:t>Lập</a:t>
            </a:r>
            <a:r>
              <a:rPr lang="en-US" sz="1400" b="1" i="1" dirty="0">
                <a:effectLst/>
                <a:latin typeface="+mj-lt"/>
                <a:ea typeface="Times New Roman" panose="02020603050405020304" pitchFamily="18" charset="0"/>
              </a:rPr>
              <a:t> </a:t>
            </a:r>
            <a:r>
              <a:rPr lang="vi-VN" sz="1400" b="1" i="1" dirty="0">
                <a:effectLst/>
                <a:latin typeface="+mj-lt"/>
                <a:ea typeface="Times New Roman" panose="02020603050405020304" pitchFamily="18" charset="0"/>
              </a:rPr>
              <a:t>kế</a:t>
            </a:r>
            <a:r>
              <a:rPr lang="en-US" sz="1400" dirty="0">
                <a:latin typeface="+mj-lt"/>
                <a:ea typeface="Times New Roman" panose="02020603050405020304" pitchFamily="18" charset="0"/>
              </a:rPr>
              <a:t> </a:t>
            </a:r>
            <a:r>
              <a:rPr lang="vi-VN" sz="1400" b="1" i="1" dirty="0">
                <a:solidFill>
                  <a:srgbClr val="000000"/>
                </a:solidFill>
                <a:latin typeface="+mj-lt"/>
                <a:ea typeface="Tahoma" panose="020B0604030504040204" pitchFamily="34" charset="0"/>
              </a:rPr>
              <a:t>hoạch, tính toán</a:t>
            </a:r>
            <a:r>
              <a:rPr lang="en-US" sz="1400" b="1" i="1" dirty="0">
                <a:solidFill>
                  <a:srgbClr val="000000"/>
                </a:solidFill>
                <a:latin typeface="+mj-lt"/>
                <a:ea typeface="Tahoma" panose="020B0604030504040204" pitchFamily="34" charset="0"/>
              </a:rPr>
              <a:t> </a:t>
            </a:r>
            <a:r>
              <a:rPr lang="vi-VN" sz="1400" b="1" i="1" dirty="0">
                <a:solidFill>
                  <a:srgbClr val="000000"/>
                </a:solidFill>
                <a:latin typeface="+mj-lt"/>
                <a:ea typeface="Tahoma" panose="020B0604030504040204" pitchFamily="34" charset="0"/>
              </a:rPr>
              <a:t>chi phí trồng, chăm sóc một loại cây trồng</a:t>
            </a:r>
            <a:endParaRPr lang="en-US" sz="1400" dirty="0">
              <a:latin typeface="+mj-lt"/>
            </a:endParaRPr>
          </a:p>
        </p:txBody>
      </p:sp>
      <p:sp>
        <p:nvSpPr>
          <p:cNvPr id="2" name="TextBox 1"/>
          <p:cNvSpPr txBox="1"/>
          <p:nvPr/>
        </p:nvSpPr>
        <p:spPr>
          <a:xfrm>
            <a:off x="682947" y="3056035"/>
            <a:ext cx="2547203" cy="461665"/>
          </a:xfrm>
          <a:prstGeom prst="rect">
            <a:avLst/>
          </a:prstGeom>
          <a:solidFill>
            <a:srgbClr val="FFFF00"/>
          </a:solidFill>
          <a:ln w="19050">
            <a:solidFill>
              <a:schemeClr val="tx1"/>
            </a:solidFill>
          </a:ln>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TRỒNG TRỌT</a:t>
            </a:r>
          </a:p>
        </p:txBody>
      </p:sp>
      <p:cxnSp>
        <p:nvCxnSpPr>
          <p:cNvPr id="9" name="Straight Arrow Connector 8"/>
          <p:cNvCxnSpPr>
            <a:stCxn id="2" idx="3"/>
            <a:endCxn id="6" idx="1"/>
          </p:cNvCxnSpPr>
          <p:nvPr/>
        </p:nvCxnSpPr>
        <p:spPr>
          <a:xfrm flipV="1">
            <a:off x="3230150" y="1710511"/>
            <a:ext cx="345141" cy="1576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2" idx="3"/>
            <a:endCxn id="8" idx="1"/>
          </p:cNvCxnSpPr>
          <p:nvPr/>
        </p:nvCxnSpPr>
        <p:spPr>
          <a:xfrm>
            <a:off x="3230150" y="3286868"/>
            <a:ext cx="573742" cy="19047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3"/>
            <a:endCxn id="12" idx="1"/>
          </p:cNvCxnSpPr>
          <p:nvPr/>
        </p:nvCxnSpPr>
        <p:spPr>
          <a:xfrm flipV="1">
            <a:off x="5301462" y="828971"/>
            <a:ext cx="587719" cy="88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15" idx="1"/>
          </p:cNvCxnSpPr>
          <p:nvPr/>
        </p:nvCxnSpPr>
        <p:spPr>
          <a:xfrm flipV="1">
            <a:off x="5301462" y="1262687"/>
            <a:ext cx="587719" cy="447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a:endCxn id="17" idx="1"/>
          </p:cNvCxnSpPr>
          <p:nvPr/>
        </p:nvCxnSpPr>
        <p:spPr>
          <a:xfrm>
            <a:off x="5301462" y="1710511"/>
            <a:ext cx="6174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3"/>
            <a:endCxn id="19" idx="1"/>
          </p:cNvCxnSpPr>
          <p:nvPr/>
        </p:nvCxnSpPr>
        <p:spPr>
          <a:xfrm>
            <a:off x="5301462" y="1710511"/>
            <a:ext cx="617455" cy="478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a:endCxn id="21" idx="1"/>
          </p:cNvCxnSpPr>
          <p:nvPr/>
        </p:nvCxnSpPr>
        <p:spPr>
          <a:xfrm>
            <a:off x="5301462" y="1710511"/>
            <a:ext cx="617455" cy="942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3"/>
            <a:endCxn id="23" idx="1"/>
          </p:cNvCxnSpPr>
          <p:nvPr/>
        </p:nvCxnSpPr>
        <p:spPr>
          <a:xfrm flipV="1">
            <a:off x="5072863" y="3496409"/>
            <a:ext cx="886642" cy="1695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25" idx="1"/>
          </p:cNvCxnSpPr>
          <p:nvPr/>
        </p:nvCxnSpPr>
        <p:spPr>
          <a:xfrm flipV="1">
            <a:off x="5072863" y="3974993"/>
            <a:ext cx="904114" cy="121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3"/>
            <a:endCxn id="27" idx="1"/>
          </p:cNvCxnSpPr>
          <p:nvPr/>
        </p:nvCxnSpPr>
        <p:spPr>
          <a:xfrm flipV="1">
            <a:off x="5072863" y="4455241"/>
            <a:ext cx="886642" cy="736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3"/>
            <a:endCxn id="29" idx="1"/>
          </p:cNvCxnSpPr>
          <p:nvPr/>
        </p:nvCxnSpPr>
        <p:spPr>
          <a:xfrm flipV="1">
            <a:off x="5072863" y="4932161"/>
            <a:ext cx="886642" cy="259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 idx="3"/>
            <a:endCxn id="31" idx="1"/>
          </p:cNvCxnSpPr>
          <p:nvPr/>
        </p:nvCxnSpPr>
        <p:spPr>
          <a:xfrm>
            <a:off x="5072863" y="5191625"/>
            <a:ext cx="886642" cy="196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8" idx="3"/>
            <a:endCxn id="33" idx="1"/>
          </p:cNvCxnSpPr>
          <p:nvPr/>
        </p:nvCxnSpPr>
        <p:spPr>
          <a:xfrm>
            <a:off x="5072863" y="5191625"/>
            <a:ext cx="886642" cy="652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8" idx="3"/>
            <a:endCxn id="35" idx="1"/>
          </p:cNvCxnSpPr>
          <p:nvPr/>
        </p:nvCxnSpPr>
        <p:spPr>
          <a:xfrm>
            <a:off x="5072863" y="5191625"/>
            <a:ext cx="886642" cy="1141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08458" y="56216"/>
            <a:ext cx="6973384" cy="523220"/>
          </a:xfrm>
          <a:prstGeom prst="rect">
            <a:avLst/>
          </a:prstGeom>
        </p:spPr>
        <p:txBody>
          <a:bodyPr wrap="none">
            <a:spAutoFit/>
          </a:bodyPr>
          <a:lstStyle/>
          <a:p>
            <a:r>
              <a:rPr lang="vi-VN" sz="2800" b="1" u="sng" dirty="0">
                <a:solidFill>
                  <a:srgbClr val="0070C0"/>
                </a:solidFill>
                <a:effectLst/>
                <a:latin typeface="+mj-lt"/>
                <a:ea typeface="Calibri" panose="020F0502020204030204" pitchFamily="34" charset="0"/>
                <a:cs typeface="Times New Roman" panose="02020603050405020304" pitchFamily="18" charset="0"/>
              </a:rPr>
              <a:t>1.</a:t>
            </a:r>
            <a:r>
              <a:rPr lang="vi-VN" sz="2800" u="sng" dirty="0">
                <a:solidFill>
                  <a:srgbClr val="0070C0"/>
                </a:solidFill>
                <a:effectLst/>
                <a:latin typeface="+mj-lt"/>
                <a:ea typeface="Calibri" panose="020F0502020204030204" pitchFamily="34" charset="0"/>
                <a:cs typeface="Times New Roman" panose="02020603050405020304" pitchFamily="18" charset="0"/>
              </a:rPr>
              <a:t> </a:t>
            </a:r>
            <a:r>
              <a:rPr lang="vi-VN" sz="2800" b="1" u="sng" dirty="0">
                <a:solidFill>
                  <a:srgbClr val="0070C0"/>
                </a:solidFill>
                <a:effectLst/>
                <a:latin typeface="+mj-lt"/>
                <a:ea typeface="Calibri" panose="020F0502020204030204" pitchFamily="34" charset="0"/>
                <a:cs typeface="Times New Roman" panose="02020603050405020304" pitchFamily="18" charset="0"/>
              </a:rPr>
              <a:t>Hệ thống hoá kiến thức, kĩ năng chương </a:t>
            </a:r>
            <a:r>
              <a:rPr lang="en-US" sz="2800" b="1" u="sng" dirty="0">
                <a:solidFill>
                  <a:srgbClr val="0070C0"/>
                </a:solidFill>
                <a:effectLst/>
                <a:latin typeface="+mj-lt"/>
                <a:ea typeface="Calibri" panose="020F0502020204030204" pitchFamily="34" charset="0"/>
                <a:cs typeface="Times New Roman" panose="02020603050405020304" pitchFamily="18" charset="0"/>
              </a:rPr>
              <a:t>I</a:t>
            </a:r>
            <a:endParaRPr lang="en-US" sz="2800" u="sng" dirty="0">
              <a:solidFill>
                <a:srgbClr val="0070C0"/>
              </a:solidFill>
              <a:latin typeface="+mj-lt"/>
            </a:endParaRPr>
          </a:p>
        </p:txBody>
      </p:sp>
    </p:spTree>
    <p:extLst>
      <p:ext uri="{BB962C8B-B14F-4D97-AF65-F5344CB8AC3E}">
        <p14:creationId xmlns:p14="http://schemas.microsoft.com/office/powerpoint/2010/main" val="34544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arn(inVertical)">
                                      <p:cBhvr>
                                        <p:cTn id="75" dur="500"/>
                                        <p:tgtEl>
                                          <p:spTgt spid="42"/>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barn(inVertical)">
                                      <p:cBhvr>
                                        <p:cTn id="83" dur="500"/>
                                        <p:tgtEl>
                                          <p:spTgt spid="44"/>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arn(inVertical)">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barn(inVertical)">
                                      <p:cBhvr>
                                        <p:cTn id="91" dur="500"/>
                                        <p:tgtEl>
                                          <p:spTgt spid="46"/>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barn(inVertical)">
                                      <p:cBhvr>
                                        <p:cTn id="99" dur="500"/>
                                        <p:tgtEl>
                                          <p:spTgt spid="48"/>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barn(inVertical)">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arn(inVertical)">
                                      <p:cBhvr>
                                        <p:cTn id="107" dur="500"/>
                                        <p:tgtEl>
                                          <p:spTgt spid="50"/>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barn(inVertical)">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barn(inVertical)">
                                      <p:cBhvr>
                                        <p:cTn id="115" dur="500"/>
                                        <p:tgtEl>
                                          <p:spTgt spid="52"/>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barn(inVertical)">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5" grpId="0" animBg="1"/>
      <p:bldP spid="17" grpId="0" animBg="1"/>
      <p:bldP spid="19" grpId="0" animBg="1"/>
      <p:bldP spid="21" grpId="0" animBg="1"/>
      <p:bldP spid="23" grpId="0" animBg="1"/>
      <p:bldP spid="25" grpId="0" animBg="1"/>
      <p:bldP spid="27" grpId="0" animBg="1"/>
      <p:bldP spid="29" grpId="0" animBg="1"/>
      <p:bldP spid="31" grpId="0" animBg="1"/>
      <p:bldP spid="33"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647" y="208639"/>
            <a:ext cx="2901756" cy="523220"/>
          </a:xfrm>
          <a:prstGeom prst="rect">
            <a:avLst/>
          </a:prstGeom>
        </p:spPr>
        <p:txBody>
          <a:bodyPr wrap="none">
            <a:spAutoFit/>
          </a:bodyPr>
          <a:lstStyle/>
          <a:p>
            <a:r>
              <a:rPr lang="vi-VN" sz="2800" b="1" u="sng" dirty="0">
                <a:solidFill>
                  <a:srgbClr val="0070C0"/>
                </a:solidFill>
                <a:latin typeface="+mj-lt"/>
                <a:ea typeface="Calibri" panose="020F0502020204030204" pitchFamily="34" charset="0"/>
                <a:cs typeface="Times New Roman" panose="02020603050405020304" pitchFamily="18" charset="0"/>
              </a:rPr>
              <a:t>2. Câu hỏi ôn tập </a:t>
            </a:r>
            <a:endParaRPr lang="en-US" sz="2800" u="sng" dirty="0">
              <a:solidFill>
                <a:srgbClr val="0070C0"/>
              </a:solidFill>
              <a:latin typeface="+mj-lt"/>
            </a:endParaRPr>
          </a:p>
        </p:txBody>
      </p:sp>
      <p:sp>
        <p:nvSpPr>
          <p:cNvPr id="3" name="Rectangle 2"/>
          <p:cNvSpPr/>
          <p:nvPr/>
        </p:nvSpPr>
        <p:spPr>
          <a:xfrm>
            <a:off x="461647" y="856357"/>
            <a:ext cx="11379371" cy="4893647"/>
          </a:xfrm>
          <a:prstGeom prst="rect">
            <a:avLst/>
          </a:prstGeom>
        </p:spPr>
        <p:txBody>
          <a:bodyPr wrap="square">
            <a:spAutoFit/>
          </a:bodyPr>
          <a:lstStyle/>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Trình bày vai trò, triển vọng của trồng trọt. Kể tên một số nhóm cây trồng phổ biến ở Việt Nam</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Nêu một số phương thức trồng trọt phổ biến ở Việt Nam. Trồng trọt công nghệ cao có những đặc điểm cơ bản gì? Liên hệ với thực tiễn ở gia đình và địa phương.</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Có những ngành nghề nào trong trồng trọt? Em thấy mình phù hợp ngành nghề nào? Vì sao?</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Hãy trình bày mục đích, yêu cầu kĩ thuật của các công việc làm đất, bón phân lót.</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Trình bày quy trình kỹ thuật gieo trồng chăm sóc và phòng trừ sâum bệnh cho cây trồng.</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Nêu một số phương phá thu hoạch sản phẩm trồng trọt đang được áp dụng ở gia đình/địa phương em. Cho ví dụ minh hoạ.</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Kể tên một số hình thức nhân giống vô tính cây trồng. Cây con được tạo ra bằng hình thức này có đặc điểm gì?</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Lập kế hoạch, tính toán chi phí trồng một loại cây mà em yêu thích.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057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4" y="122933"/>
            <a:ext cx="11961091" cy="739343"/>
          </a:xfrm>
        </p:spPr>
        <p:txBody>
          <a:bodyPr>
            <a:normAutofit fontScale="90000"/>
          </a:bodyPr>
          <a:lstStyle/>
          <a:p>
            <a:pPr marL="342900" lvl="0" indent="-342900">
              <a:lnSpc>
                <a:spcPct val="100000"/>
              </a:lnSpc>
              <a:spcBef>
                <a:spcPts val="0"/>
              </a:spcBef>
            </a:pPr>
            <a:r>
              <a:rPr lang="vi-VN" sz="2400" b="1" dirty="0">
                <a:solidFill>
                  <a:srgbClr val="008000"/>
                </a:solidFill>
                <a:latin typeface="Roboto"/>
              </a:rPr>
              <a:t>Câu hỏi </a:t>
            </a:r>
            <a:r>
              <a:rPr lang="en-US" sz="2400" b="1" dirty="0">
                <a:solidFill>
                  <a:srgbClr val="008000"/>
                </a:solidFill>
                <a:latin typeface="Roboto"/>
              </a:rPr>
              <a:t>1</a:t>
            </a:r>
            <a:r>
              <a:rPr lang="vi-VN" sz="2400" b="1" dirty="0">
                <a:solidFill>
                  <a:srgbClr val="008000"/>
                </a:solidFill>
                <a:latin typeface="Roboto"/>
              </a:rPr>
              <a:t>:</a:t>
            </a:r>
            <a:r>
              <a:rPr lang="en-US" sz="2400" b="1" dirty="0">
                <a:solidFill>
                  <a:srgbClr val="000000"/>
                </a:solidFill>
                <a:ea typeface="Times New Roman" panose="02020603050405020304" pitchFamily="18" charset="0"/>
                <a:cs typeface="+mn-cs"/>
              </a:rPr>
              <a:t> </a:t>
            </a:r>
            <a:r>
              <a:rPr lang="vi-VN" sz="2400" dirty="0">
                <a:solidFill>
                  <a:srgbClr val="000000"/>
                </a:solidFill>
                <a:ea typeface="Times New Roman" panose="02020603050405020304" pitchFamily="18" charset="0"/>
                <a:cs typeface="+mn-cs"/>
              </a:rPr>
              <a:t>Trình bày vai trò, triển vọng của trồng trọt. Kể tên một số nhóm cây trồng phổ biến ở Việt Nam</a:t>
            </a:r>
            <a:r>
              <a:rPr lang="en-US" sz="2400" dirty="0">
                <a:solidFill>
                  <a:prstClr val="black"/>
                </a:solidFill>
                <a:latin typeface="Times New Roman" panose="02020603050405020304" pitchFamily="18" charset="0"/>
                <a:ea typeface="Times New Roman" panose="02020603050405020304" pitchFamily="18" charset="0"/>
                <a:cs typeface="+mn-cs"/>
              </a:rPr>
              <a:t> ?</a:t>
            </a:r>
            <a:endParaRPr lang="en-US" dirty="0"/>
          </a:p>
        </p:txBody>
      </p:sp>
      <p:sp>
        <p:nvSpPr>
          <p:cNvPr id="4" name="Rectangle 3"/>
          <p:cNvSpPr/>
          <p:nvPr/>
        </p:nvSpPr>
        <p:spPr>
          <a:xfrm>
            <a:off x="421664" y="787461"/>
            <a:ext cx="963790" cy="369332"/>
          </a:xfrm>
          <a:prstGeom prst="rect">
            <a:avLst/>
          </a:prstGeom>
        </p:spPr>
        <p:txBody>
          <a:bodyPr wrap="none">
            <a:spAutoFit/>
          </a:bodyPr>
          <a:lstStyle/>
          <a:p>
            <a:r>
              <a:rPr lang="en-US" b="1" dirty="0" err="1">
                <a:solidFill>
                  <a:srgbClr val="008000"/>
                </a:solidFill>
                <a:latin typeface="Roboto"/>
              </a:rPr>
              <a:t>Trả</a:t>
            </a:r>
            <a:r>
              <a:rPr lang="en-US" b="1" dirty="0">
                <a:solidFill>
                  <a:srgbClr val="008000"/>
                </a:solidFill>
                <a:latin typeface="Roboto"/>
              </a:rPr>
              <a:t> </a:t>
            </a:r>
            <a:r>
              <a:rPr lang="en-US" b="1" dirty="0" err="1">
                <a:solidFill>
                  <a:srgbClr val="008000"/>
                </a:solidFill>
                <a:latin typeface="Roboto"/>
              </a:rPr>
              <a:t>lời</a:t>
            </a:r>
            <a:r>
              <a:rPr lang="en-US" b="1" dirty="0">
                <a:solidFill>
                  <a:srgbClr val="008000"/>
                </a:solidFill>
                <a:latin typeface="Roboto"/>
              </a:rPr>
              <a:t>:</a:t>
            </a:r>
            <a:endParaRPr lang="en-US" dirty="0"/>
          </a:p>
        </p:txBody>
      </p:sp>
      <p:sp>
        <p:nvSpPr>
          <p:cNvPr id="5" name="Rectangle 4"/>
          <p:cNvSpPr/>
          <p:nvPr/>
        </p:nvSpPr>
        <p:spPr>
          <a:xfrm>
            <a:off x="403191" y="1157472"/>
            <a:ext cx="2475871" cy="369332"/>
          </a:xfrm>
          <a:prstGeom prst="rect">
            <a:avLst/>
          </a:prstGeom>
        </p:spPr>
        <p:txBody>
          <a:bodyPr wrap="none">
            <a:spAutoFit/>
          </a:bodyPr>
          <a:lstStyle/>
          <a:p>
            <a:r>
              <a:rPr lang="pt-BR" u="sng" dirty="0">
                <a:solidFill>
                  <a:srgbClr val="333333"/>
                </a:solidFill>
                <a:latin typeface="Roboto"/>
              </a:rPr>
              <a:t>* Vai trò của trồng trọt:</a:t>
            </a:r>
            <a:endParaRPr lang="en-US" u="sng" dirty="0"/>
          </a:p>
        </p:txBody>
      </p:sp>
      <p:sp>
        <p:nvSpPr>
          <p:cNvPr id="7" name="Rectangle 6"/>
          <p:cNvSpPr/>
          <p:nvPr/>
        </p:nvSpPr>
        <p:spPr>
          <a:xfrm>
            <a:off x="337832" y="1526804"/>
            <a:ext cx="6096000" cy="1477328"/>
          </a:xfrm>
          <a:prstGeom prst="rect">
            <a:avLst/>
          </a:prstGeom>
        </p:spPr>
        <p:txBody>
          <a:bodyPr>
            <a:spAutoFit/>
          </a:bodyPr>
          <a:lstStyle/>
          <a:p>
            <a:pPr algn="just"/>
            <a:r>
              <a:rPr lang="vi-VN" dirty="0">
                <a:solidFill>
                  <a:srgbClr val="333333"/>
                </a:solidFill>
                <a:latin typeface="Roboto"/>
              </a:rPr>
              <a:t>Trồng trọt có vai trò rất quan trọng đới với kinh tế và đời sống con người:</a:t>
            </a:r>
          </a:p>
          <a:p>
            <a:pPr algn="just"/>
            <a:r>
              <a:rPr lang="vi-VN" dirty="0">
                <a:solidFill>
                  <a:srgbClr val="333333"/>
                </a:solidFill>
                <a:latin typeface="Roboto"/>
              </a:rPr>
              <a:t>- Cung cấp sản phẩm thiết yếu: gạo, ngô, rau củ, quả…</a:t>
            </a:r>
          </a:p>
          <a:p>
            <a:pPr algn="just"/>
            <a:r>
              <a:rPr lang="vi-VN" dirty="0">
                <a:solidFill>
                  <a:srgbClr val="333333"/>
                </a:solidFill>
                <a:latin typeface="Roboto"/>
              </a:rPr>
              <a:t>- Hỗ trợ sự  phát triển của một số ngành nghề: chăn nuôi, chế biến, xuất khẩu</a:t>
            </a:r>
            <a:endParaRPr lang="vi-VN" b="0" i="0" dirty="0">
              <a:solidFill>
                <a:srgbClr val="333333"/>
              </a:solidFill>
              <a:effectLst/>
              <a:latin typeface="Roboto"/>
            </a:endParaRPr>
          </a:p>
        </p:txBody>
      </p:sp>
      <p:sp>
        <p:nvSpPr>
          <p:cNvPr id="8" name="Rectangle 7"/>
          <p:cNvSpPr/>
          <p:nvPr/>
        </p:nvSpPr>
        <p:spPr>
          <a:xfrm>
            <a:off x="337832" y="3004132"/>
            <a:ext cx="6096000" cy="2862322"/>
          </a:xfrm>
          <a:prstGeom prst="rect">
            <a:avLst/>
          </a:prstGeom>
        </p:spPr>
        <p:txBody>
          <a:bodyPr>
            <a:spAutoFit/>
          </a:bodyPr>
          <a:lstStyle/>
          <a:p>
            <a:pPr algn="just"/>
            <a:r>
              <a:rPr lang="vi-VN" u="sng" dirty="0">
                <a:solidFill>
                  <a:srgbClr val="333333"/>
                </a:solidFill>
                <a:latin typeface="Roboto"/>
              </a:rPr>
              <a:t>* Triển vọng của trồng trọt:</a:t>
            </a:r>
          </a:p>
          <a:p>
            <a:pPr algn="just"/>
            <a:r>
              <a:rPr lang="vi-VN" dirty="0">
                <a:solidFill>
                  <a:srgbClr val="333333"/>
                </a:solidFill>
                <a:latin typeface="Roboto"/>
              </a:rPr>
              <a:t>- Lợi thế về điều kiện tự nhiên:</a:t>
            </a:r>
          </a:p>
          <a:p>
            <a:pPr algn="just"/>
            <a:r>
              <a:rPr lang="vi-VN" dirty="0">
                <a:solidFill>
                  <a:srgbClr val="333333"/>
                </a:solidFill>
                <a:latin typeface="Roboto"/>
              </a:rPr>
              <a:t>+ Thuộc vùng khí hậu nhiệt đới, có các mùa rõ rệt.</a:t>
            </a:r>
          </a:p>
          <a:p>
            <a:pPr algn="just"/>
            <a:r>
              <a:rPr lang="vi-VN" dirty="0">
                <a:solidFill>
                  <a:srgbClr val="333333"/>
                </a:solidFill>
                <a:latin typeface="Roboto"/>
              </a:rPr>
              <a:t>+ Phần lớn diện tích là đất trồng với địa hình đa dạng.</a:t>
            </a:r>
          </a:p>
          <a:p>
            <a:pPr algn="just"/>
            <a:r>
              <a:rPr lang="vi-VN" dirty="0">
                <a:solidFill>
                  <a:srgbClr val="333333"/>
                </a:solidFill>
                <a:latin typeface="Roboto"/>
              </a:rPr>
              <a:t>- Lợi thế khác:</a:t>
            </a:r>
          </a:p>
          <a:p>
            <a:pPr algn="just"/>
            <a:r>
              <a:rPr lang="vi-VN" dirty="0">
                <a:solidFill>
                  <a:srgbClr val="333333"/>
                </a:solidFill>
                <a:latin typeface="Roboto"/>
              </a:rPr>
              <a:t>+ Có truyền thống nông nghiệp, nhân dân cần cù, thông minh, có kinh nghiệm trong trồng trọt.</a:t>
            </a:r>
          </a:p>
          <a:p>
            <a:pPr algn="just"/>
            <a:r>
              <a:rPr lang="vi-VN" dirty="0">
                <a:solidFill>
                  <a:srgbClr val="333333"/>
                </a:solidFill>
                <a:latin typeface="Roboto"/>
              </a:rPr>
              <a:t>+ Nhà nước có chính sách hỗ trợ người lao động.</a:t>
            </a:r>
            <a:endParaRPr lang="en-US" dirty="0">
              <a:solidFill>
                <a:srgbClr val="333333"/>
              </a:solidFill>
              <a:latin typeface="Roboto"/>
            </a:endParaRPr>
          </a:p>
          <a:p>
            <a:pPr algn="just"/>
            <a:r>
              <a:rPr lang="vi-VN" dirty="0">
                <a:solidFill>
                  <a:srgbClr val="333333"/>
                </a:solidFill>
                <a:latin typeface="Roboto"/>
              </a:rPr>
              <a:t>+ Ứng dụng khoa học công nghệ vào trồng trọt.</a:t>
            </a:r>
          </a:p>
          <a:p>
            <a:pPr algn="just"/>
            <a:r>
              <a:rPr lang="vi-VN" dirty="0">
                <a:solidFill>
                  <a:srgbClr val="333333"/>
                </a:solidFill>
                <a:latin typeface="Roboto"/>
              </a:rPr>
              <a:t>- Tương lai, vị thế của ngành trồng trọt nâng cao.</a:t>
            </a:r>
            <a:endParaRPr lang="vi-VN" b="0" i="0" dirty="0">
              <a:solidFill>
                <a:srgbClr val="333333"/>
              </a:solidFill>
              <a:effectLst/>
              <a:latin typeface="Roboto"/>
            </a:endParaRPr>
          </a:p>
        </p:txBody>
      </p:sp>
      <p:sp>
        <p:nvSpPr>
          <p:cNvPr id="9" name="Rectangle 8"/>
          <p:cNvSpPr/>
          <p:nvPr/>
        </p:nvSpPr>
        <p:spPr>
          <a:xfrm>
            <a:off x="263940" y="5866454"/>
            <a:ext cx="7614677" cy="646331"/>
          </a:xfrm>
          <a:prstGeom prst="rect">
            <a:avLst/>
          </a:prstGeom>
        </p:spPr>
        <p:txBody>
          <a:bodyPr wrap="square">
            <a:spAutoFit/>
          </a:bodyPr>
          <a:lstStyle/>
          <a:p>
            <a:pPr algn="just"/>
            <a:r>
              <a:rPr lang="vi-VN" u="sng" dirty="0">
                <a:solidFill>
                  <a:srgbClr val="333333"/>
                </a:solidFill>
                <a:latin typeface="Roboto"/>
              </a:rPr>
              <a:t>* Một số nhóm cây trồng phổ biến ở Việt Nam:</a:t>
            </a:r>
          </a:p>
          <a:p>
            <a:pPr algn="just"/>
            <a:r>
              <a:rPr lang="vi-VN" dirty="0">
                <a:solidFill>
                  <a:srgbClr val="333333"/>
                </a:solidFill>
                <a:latin typeface="Roboto"/>
              </a:rPr>
              <a:t>Cây lương thực</a:t>
            </a:r>
            <a:r>
              <a:rPr lang="en-US" dirty="0">
                <a:solidFill>
                  <a:srgbClr val="333333"/>
                </a:solidFill>
                <a:latin typeface="Roboto"/>
              </a:rPr>
              <a:t>; </a:t>
            </a:r>
            <a:r>
              <a:rPr lang="vi-VN" dirty="0">
                <a:solidFill>
                  <a:srgbClr val="333333"/>
                </a:solidFill>
                <a:latin typeface="Roboto"/>
              </a:rPr>
              <a:t>Cây công nghiệp</a:t>
            </a:r>
            <a:r>
              <a:rPr lang="en-US" dirty="0">
                <a:solidFill>
                  <a:srgbClr val="333333"/>
                </a:solidFill>
                <a:latin typeface="Roboto"/>
              </a:rPr>
              <a:t>; </a:t>
            </a:r>
            <a:r>
              <a:rPr lang="vi-VN" dirty="0">
                <a:solidFill>
                  <a:srgbClr val="333333"/>
                </a:solidFill>
                <a:latin typeface="Roboto"/>
              </a:rPr>
              <a:t>Cây ăn quả</a:t>
            </a:r>
            <a:r>
              <a:rPr lang="en-US" dirty="0">
                <a:solidFill>
                  <a:srgbClr val="333333"/>
                </a:solidFill>
                <a:latin typeface="Roboto"/>
              </a:rPr>
              <a:t>; </a:t>
            </a:r>
            <a:r>
              <a:rPr lang="vi-VN" dirty="0">
                <a:solidFill>
                  <a:srgbClr val="333333"/>
                </a:solidFill>
                <a:latin typeface="Roboto"/>
              </a:rPr>
              <a:t>Cây rau</a:t>
            </a:r>
            <a:r>
              <a:rPr lang="en-US" dirty="0">
                <a:solidFill>
                  <a:srgbClr val="333333"/>
                </a:solidFill>
                <a:latin typeface="Roboto"/>
              </a:rPr>
              <a:t>; </a:t>
            </a:r>
            <a:r>
              <a:rPr lang="vi-VN" dirty="0">
                <a:solidFill>
                  <a:srgbClr val="333333"/>
                </a:solidFill>
                <a:latin typeface="Roboto"/>
              </a:rPr>
              <a:t>Cây thuốc</a:t>
            </a:r>
            <a:endParaRPr lang="vi-VN" b="0" i="0" dirty="0">
              <a:solidFill>
                <a:srgbClr val="333333"/>
              </a:solidFill>
              <a:effectLst/>
              <a:latin typeface="Roboto"/>
            </a:endParaRPr>
          </a:p>
        </p:txBody>
      </p:sp>
      <p:pic>
        <p:nvPicPr>
          <p:cNvPr id="10" name="Picture 9"/>
          <p:cNvPicPr>
            <a:picLocks noChangeAspect="1"/>
          </p:cNvPicPr>
          <p:nvPr/>
        </p:nvPicPr>
        <p:blipFill>
          <a:blip r:embed="rId2"/>
          <a:stretch>
            <a:fillRect/>
          </a:stretch>
        </p:blipFill>
        <p:spPr>
          <a:xfrm>
            <a:off x="6786130" y="1321672"/>
            <a:ext cx="5267325" cy="3581400"/>
          </a:xfrm>
          <a:prstGeom prst="rect">
            <a:avLst/>
          </a:prstGeom>
        </p:spPr>
      </p:pic>
    </p:spTree>
    <p:extLst>
      <p:ext uri="{BB962C8B-B14F-4D97-AF65-F5344CB8AC3E}">
        <p14:creationId xmlns:p14="http://schemas.microsoft.com/office/powerpoint/2010/main" val="317518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326" y="242746"/>
            <a:ext cx="11711709" cy="646331"/>
          </a:xfrm>
          <a:prstGeom prst="rect">
            <a:avLst/>
          </a:prstGeom>
        </p:spPr>
        <p:txBody>
          <a:bodyPr wrap="square">
            <a:spAutoFit/>
          </a:bodyPr>
          <a:lstStyle/>
          <a:p>
            <a:pPr algn="just"/>
            <a:r>
              <a:rPr lang="vi-VN" b="1" dirty="0">
                <a:solidFill>
                  <a:srgbClr val="008000"/>
                </a:solidFill>
                <a:latin typeface="Roboto"/>
              </a:rPr>
              <a:t>Câu hỏi 2:</a:t>
            </a:r>
            <a:r>
              <a:rPr lang="vi-VN" dirty="0">
                <a:solidFill>
                  <a:srgbClr val="333333"/>
                </a:solidFill>
                <a:latin typeface="Roboto"/>
              </a:rPr>
              <a:t> Nêu một số phương thức trồng trọt phổ biến ở Việt Nam. Trồng trọt công nghệ cao có những đặc điểm cơ bản gì? Liên hệ với thực tiễn ở gia đình và địa phương em.</a:t>
            </a:r>
          </a:p>
        </p:txBody>
      </p:sp>
      <p:sp>
        <p:nvSpPr>
          <p:cNvPr id="5" name="Rectangle 4"/>
          <p:cNvSpPr/>
          <p:nvPr/>
        </p:nvSpPr>
        <p:spPr>
          <a:xfrm>
            <a:off x="170006" y="948690"/>
            <a:ext cx="7943273" cy="3970318"/>
          </a:xfrm>
          <a:prstGeom prst="rect">
            <a:avLst/>
          </a:prstGeom>
        </p:spPr>
        <p:txBody>
          <a:bodyPr wrap="square">
            <a:spAutoFit/>
          </a:bodyPr>
          <a:lstStyle/>
          <a:p>
            <a:pPr algn="just"/>
            <a:r>
              <a:rPr lang="vi-VN" b="1" dirty="0">
                <a:solidFill>
                  <a:srgbClr val="008000"/>
                </a:solidFill>
                <a:latin typeface="Roboto"/>
              </a:rPr>
              <a:t>Trả lời:</a:t>
            </a:r>
            <a:endParaRPr lang="vi-VN" dirty="0">
              <a:solidFill>
                <a:srgbClr val="333333"/>
              </a:solidFill>
              <a:latin typeface="Roboto"/>
            </a:endParaRPr>
          </a:p>
          <a:p>
            <a:pPr algn="just"/>
            <a:r>
              <a:rPr lang="vi-VN" u="sng" dirty="0">
                <a:solidFill>
                  <a:srgbClr val="333333"/>
                </a:solidFill>
                <a:latin typeface="Roboto"/>
              </a:rPr>
              <a:t>* Nêu một số phương thức trồng trọt phổ biến ở Việt Nam:</a:t>
            </a:r>
          </a:p>
          <a:p>
            <a:pPr algn="just"/>
            <a:r>
              <a:rPr lang="vi-VN" dirty="0">
                <a:solidFill>
                  <a:srgbClr val="333333"/>
                </a:solidFill>
                <a:latin typeface="Roboto"/>
              </a:rPr>
              <a:t>Có 3 phương thức trồng trọt chính</a:t>
            </a:r>
          </a:p>
          <a:p>
            <a:pPr algn="just"/>
            <a:r>
              <a:rPr lang="vi-VN" dirty="0">
                <a:solidFill>
                  <a:srgbClr val="333333"/>
                </a:solidFill>
                <a:latin typeface="Roboto"/>
              </a:rPr>
              <a:t>- Trồng trọt ngoài tự nhiên</a:t>
            </a:r>
          </a:p>
          <a:p>
            <a:pPr algn="just"/>
            <a:r>
              <a:rPr lang="vi-VN" dirty="0">
                <a:solidFill>
                  <a:srgbClr val="333333"/>
                </a:solidFill>
                <a:latin typeface="Roboto"/>
              </a:rPr>
              <a:t>- Trồng trọt trong nhà có mái che</a:t>
            </a:r>
          </a:p>
          <a:p>
            <a:pPr algn="just"/>
            <a:r>
              <a:rPr lang="vi-VN" dirty="0">
                <a:solidFill>
                  <a:srgbClr val="333333"/>
                </a:solidFill>
                <a:latin typeface="Roboto"/>
              </a:rPr>
              <a:t>- Trồng trọt kết hợp</a:t>
            </a:r>
          </a:p>
          <a:p>
            <a:pPr algn="just"/>
            <a:r>
              <a:rPr lang="vi-VN" dirty="0">
                <a:solidFill>
                  <a:srgbClr val="333333"/>
                </a:solidFill>
                <a:latin typeface="Roboto"/>
              </a:rPr>
              <a:t>* Trồng trọt công nghệ cao có những đặc điểm cơ bản là:</a:t>
            </a:r>
          </a:p>
          <a:p>
            <a:pPr algn="just"/>
            <a:r>
              <a:rPr lang="vi-VN" dirty="0">
                <a:solidFill>
                  <a:srgbClr val="333333"/>
                </a:solidFill>
                <a:latin typeface="Roboto"/>
              </a:rPr>
              <a:t>- Năng suất cao, chất lượng tốt và thời gian sinh trưởng ngắn do sử dụng giống mới.</a:t>
            </a:r>
          </a:p>
          <a:p>
            <a:pPr algn="just"/>
            <a:r>
              <a:rPr lang="vi-VN" dirty="0">
                <a:solidFill>
                  <a:srgbClr val="333333"/>
                </a:solidFill>
                <a:latin typeface="Roboto"/>
              </a:rPr>
              <a:t>- Sinh trưởng và phát triển tốt do thay thế đất trồng bằng giá thể hoặc dung dịch dinh dưỡng.</a:t>
            </a:r>
          </a:p>
          <a:p>
            <a:pPr algn="just"/>
            <a:r>
              <a:rPr lang="vi-VN" dirty="0">
                <a:solidFill>
                  <a:srgbClr val="333333"/>
                </a:solidFill>
                <a:latin typeface="Roboto"/>
              </a:rPr>
              <a:t>- Nâng cao hiệu quả sản xuất, giải phóng sức lao động do ứng dụng công nghệ cao.</a:t>
            </a:r>
          </a:p>
          <a:p>
            <a:pPr algn="just"/>
            <a:r>
              <a:rPr lang="vi-VN" dirty="0">
                <a:solidFill>
                  <a:srgbClr val="333333"/>
                </a:solidFill>
                <a:latin typeface="Roboto"/>
              </a:rPr>
              <a:t>- Lao động có trình độ, quy trình sản xuất khép kín.</a:t>
            </a:r>
          </a:p>
        </p:txBody>
      </p:sp>
      <p:pic>
        <p:nvPicPr>
          <p:cNvPr id="6" name="Picture 5"/>
          <p:cNvPicPr>
            <a:picLocks noChangeAspect="1"/>
          </p:cNvPicPr>
          <p:nvPr/>
        </p:nvPicPr>
        <p:blipFill>
          <a:blip r:embed="rId2"/>
          <a:stretch>
            <a:fillRect/>
          </a:stretch>
        </p:blipFill>
        <p:spPr>
          <a:xfrm>
            <a:off x="8831694" y="842910"/>
            <a:ext cx="2750706" cy="1823838"/>
          </a:xfrm>
          <a:prstGeom prst="rect">
            <a:avLst/>
          </a:prstGeom>
        </p:spPr>
      </p:pic>
      <p:pic>
        <p:nvPicPr>
          <p:cNvPr id="7" name="Picture 6"/>
          <p:cNvPicPr>
            <a:picLocks noChangeAspect="1"/>
          </p:cNvPicPr>
          <p:nvPr/>
        </p:nvPicPr>
        <p:blipFill>
          <a:blip r:embed="rId3"/>
          <a:stretch>
            <a:fillRect/>
          </a:stretch>
        </p:blipFill>
        <p:spPr>
          <a:xfrm>
            <a:off x="8831694" y="2829245"/>
            <a:ext cx="2750706" cy="1830470"/>
          </a:xfrm>
          <a:prstGeom prst="rect">
            <a:avLst/>
          </a:prstGeom>
        </p:spPr>
      </p:pic>
      <p:pic>
        <p:nvPicPr>
          <p:cNvPr id="8" name="Picture 7"/>
          <p:cNvPicPr>
            <a:picLocks noChangeAspect="1"/>
          </p:cNvPicPr>
          <p:nvPr/>
        </p:nvPicPr>
        <p:blipFill>
          <a:blip r:embed="rId4"/>
          <a:stretch>
            <a:fillRect/>
          </a:stretch>
        </p:blipFill>
        <p:spPr>
          <a:xfrm>
            <a:off x="8831694" y="4822212"/>
            <a:ext cx="2750706" cy="1830470"/>
          </a:xfrm>
          <a:prstGeom prst="rect">
            <a:avLst/>
          </a:prstGeom>
        </p:spPr>
      </p:pic>
      <p:sp>
        <p:nvSpPr>
          <p:cNvPr id="2" name="Rectangle 1"/>
          <p:cNvSpPr/>
          <p:nvPr/>
        </p:nvSpPr>
        <p:spPr>
          <a:xfrm>
            <a:off x="170005" y="4822212"/>
            <a:ext cx="8354869" cy="2031325"/>
          </a:xfrm>
          <a:prstGeom prst="rect">
            <a:avLst/>
          </a:prstGeom>
        </p:spPr>
        <p:txBody>
          <a:bodyPr wrap="square">
            <a:spAutoFit/>
          </a:bodyPr>
          <a:lstStyle/>
          <a:p>
            <a:pPr lvl="0" algn="just"/>
            <a:r>
              <a:rPr lang="vi-VN" u="sng" dirty="0">
                <a:solidFill>
                  <a:srgbClr val="333333"/>
                </a:solidFill>
                <a:latin typeface="Roboto"/>
              </a:rPr>
              <a:t>* Liên hệ thực tiễn ở gia đình và địa phương em</a:t>
            </a:r>
          </a:p>
          <a:p>
            <a:pPr lvl="0" algn="just"/>
            <a:r>
              <a:rPr lang="vi-VN" dirty="0">
                <a:solidFill>
                  <a:srgbClr val="333333"/>
                </a:solidFill>
                <a:latin typeface="Roboto"/>
              </a:rPr>
              <a:t>- Ở gia đình em: Sử dụng phương thức trồng trọt ngoài tự nhiên, chưa áp dụng trồng trọt công nghệ cao.</a:t>
            </a:r>
          </a:p>
          <a:p>
            <a:pPr lvl="0" algn="just"/>
            <a:r>
              <a:rPr lang="vi-VN" dirty="0">
                <a:solidFill>
                  <a:srgbClr val="333333"/>
                </a:solidFill>
                <a:latin typeface="Roboto"/>
              </a:rPr>
              <a:t>- Ở địa phương em: Đa số sử dụng phương thức trồng trọt ngoài tự nhiên, chưa áp dụng trồng trọt công nghệ cao. Rải rác một vài doanh nghiệp áp dụng trồng trọt trong nhà có mái che, áp dụng trồng trọt công nghệ cao trong trồng rau hữu cơ.</a:t>
            </a:r>
          </a:p>
        </p:txBody>
      </p:sp>
    </p:spTree>
    <p:extLst>
      <p:ext uri="{BB962C8B-B14F-4D97-AF65-F5344CB8AC3E}">
        <p14:creationId xmlns:p14="http://schemas.microsoft.com/office/powerpoint/2010/main" val="312855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1" y="150244"/>
            <a:ext cx="11185236" cy="369332"/>
          </a:xfrm>
          <a:prstGeom prst="rect">
            <a:avLst/>
          </a:prstGeom>
        </p:spPr>
        <p:txBody>
          <a:bodyPr wrap="square">
            <a:spAutoFit/>
          </a:bodyPr>
          <a:lstStyle/>
          <a:p>
            <a:r>
              <a:rPr lang="en-US" b="1" dirty="0" err="1">
                <a:solidFill>
                  <a:srgbClr val="008000"/>
                </a:solidFill>
                <a:latin typeface="Roboto"/>
              </a:rPr>
              <a:t>Câu</a:t>
            </a:r>
            <a:r>
              <a:rPr lang="en-US" b="1" dirty="0">
                <a:solidFill>
                  <a:srgbClr val="008000"/>
                </a:solidFill>
                <a:latin typeface="Roboto"/>
              </a:rPr>
              <a:t> </a:t>
            </a:r>
            <a:r>
              <a:rPr lang="en-US" b="1" dirty="0" err="1">
                <a:solidFill>
                  <a:srgbClr val="008000"/>
                </a:solidFill>
                <a:latin typeface="Roboto"/>
              </a:rPr>
              <a:t>hỏi</a:t>
            </a:r>
            <a:r>
              <a:rPr lang="en-US" b="1" dirty="0">
                <a:solidFill>
                  <a:srgbClr val="008000"/>
                </a:solidFill>
                <a:latin typeface="Roboto"/>
              </a:rPr>
              <a:t> 3 :</a:t>
            </a:r>
            <a:r>
              <a:rPr lang="en-US" dirty="0">
                <a:solidFill>
                  <a:srgbClr val="333333"/>
                </a:solidFill>
                <a:latin typeface="Roboto"/>
              </a:rPr>
              <a:t> </a:t>
            </a:r>
            <a:r>
              <a:rPr lang="en-US" dirty="0" err="1">
                <a:solidFill>
                  <a:srgbClr val="333333"/>
                </a:solidFill>
                <a:latin typeface="Roboto"/>
              </a:rPr>
              <a:t>Có</a:t>
            </a:r>
            <a:r>
              <a:rPr lang="en-US" dirty="0">
                <a:solidFill>
                  <a:srgbClr val="333333"/>
                </a:solidFill>
                <a:latin typeface="Roboto"/>
              </a:rPr>
              <a:t> </a:t>
            </a:r>
            <a:r>
              <a:rPr lang="en-US" dirty="0" err="1">
                <a:solidFill>
                  <a:srgbClr val="333333"/>
                </a:solidFill>
                <a:latin typeface="Roboto"/>
              </a:rPr>
              <a:t>những</a:t>
            </a:r>
            <a:r>
              <a:rPr lang="en-US" dirty="0">
                <a:solidFill>
                  <a:srgbClr val="333333"/>
                </a:solidFill>
                <a:latin typeface="Roboto"/>
              </a:rPr>
              <a:t> </a:t>
            </a:r>
            <a:r>
              <a:rPr lang="en-US" dirty="0" err="1">
                <a:solidFill>
                  <a:srgbClr val="333333"/>
                </a:solidFill>
                <a:latin typeface="Roboto"/>
              </a:rPr>
              <a:t>ngành</a:t>
            </a:r>
            <a:r>
              <a:rPr lang="en-US" dirty="0">
                <a:solidFill>
                  <a:srgbClr val="333333"/>
                </a:solidFill>
                <a:latin typeface="Roboto"/>
              </a:rPr>
              <a:t> </a:t>
            </a:r>
            <a:r>
              <a:rPr lang="en-US" dirty="0" err="1">
                <a:solidFill>
                  <a:srgbClr val="333333"/>
                </a:solidFill>
                <a:latin typeface="Roboto"/>
              </a:rPr>
              <a:t>nghề</a:t>
            </a:r>
            <a:r>
              <a:rPr lang="en-US" dirty="0">
                <a:solidFill>
                  <a:srgbClr val="333333"/>
                </a:solidFill>
                <a:latin typeface="Roboto"/>
              </a:rPr>
              <a:t> </a:t>
            </a:r>
            <a:r>
              <a:rPr lang="en-US" dirty="0" err="1">
                <a:solidFill>
                  <a:srgbClr val="333333"/>
                </a:solidFill>
                <a:latin typeface="Roboto"/>
              </a:rPr>
              <a:t>nào</a:t>
            </a:r>
            <a:r>
              <a:rPr lang="en-US" dirty="0">
                <a:solidFill>
                  <a:srgbClr val="333333"/>
                </a:solidFill>
                <a:latin typeface="Roboto"/>
              </a:rPr>
              <a:t> </a:t>
            </a:r>
            <a:r>
              <a:rPr lang="en-US" dirty="0" err="1">
                <a:solidFill>
                  <a:srgbClr val="333333"/>
                </a:solidFill>
                <a:latin typeface="Roboto"/>
              </a:rPr>
              <a:t>trong</a:t>
            </a:r>
            <a:r>
              <a:rPr lang="en-US" dirty="0">
                <a:solidFill>
                  <a:srgbClr val="333333"/>
                </a:solidFill>
                <a:latin typeface="Roboto"/>
              </a:rPr>
              <a:t> </a:t>
            </a:r>
            <a:r>
              <a:rPr lang="en-US" dirty="0" err="1">
                <a:solidFill>
                  <a:srgbClr val="333333"/>
                </a:solidFill>
                <a:latin typeface="Roboto"/>
              </a:rPr>
              <a:t>trồng</a:t>
            </a:r>
            <a:r>
              <a:rPr lang="en-US" dirty="0">
                <a:solidFill>
                  <a:srgbClr val="333333"/>
                </a:solidFill>
                <a:latin typeface="Roboto"/>
              </a:rPr>
              <a:t> </a:t>
            </a:r>
            <a:r>
              <a:rPr lang="en-US" dirty="0" err="1">
                <a:solidFill>
                  <a:srgbClr val="333333"/>
                </a:solidFill>
                <a:latin typeface="Roboto"/>
              </a:rPr>
              <a:t>trọt</a:t>
            </a:r>
            <a:r>
              <a:rPr lang="en-US" dirty="0">
                <a:solidFill>
                  <a:srgbClr val="333333"/>
                </a:solidFill>
                <a:latin typeface="Roboto"/>
              </a:rPr>
              <a:t>? </a:t>
            </a:r>
            <a:r>
              <a:rPr lang="en-US" dirty="0" err="1">
                <a:solidFill>
                  <a:srgbClr val="333333"/>
                </a:solidFill>
                <a:latin typeface="Roboto"/>
              </a:rPr>
              <a:t>Em</a:t>
            </a:r>
            <a:r>
              <a:rPr lang="en-US" dirty="0">
                <a:solidFill>
                  <a:srgbClr val="333333"/>
                </a:solidFill>
                <a:latin typeface="Roboto"/>
              </a:rPr>
              <a:t> </a:t>
            </a:r>
            <a:r>
              <a:rPr lang="en-US" dirty="0" err="1">
                <a:solidFill>
                  <a:srgbClr val="333333"/>
                </a:solidFill>
                <a:latin typeface="Roboto"/>
              </a:rPr>
              <a:t>thấy</a:t>
            </a:r>
            <a:r>
              <a:rPr lang="en-US" dirty="0">
                <a:solidFill>
                  <a:srgbClr val="333333"/>
                </a:solidFill>
                <a:latin typeface="Roboto"/>
              </a:rPr>
              <a:t> </a:t>
            </a:r>
            <a:r>
              <a:rPr lang="en-US" dirty="0" err="1">
                <a:solidFill>
                  <a:srgbClr val="333333"/>
                </a:solidFill>
                <a:latin typeface="Roboto"/>
              </a:rPr>
              <a:t>mình</a:t>
            </a:r>
            <a:r>
              <a:rPr lang="en-US" dirty="0">
                <a:solidFill>
                  <a:srgbClr val="333333"/>
                </a:solidFill>
                <a:latin typeface="Roboto"/>
              </a:rPr>
              <a:t> </a:t>
            </a:r>
            <a:r>
              <a:rPr lang="en-US" dirty="0" err="1">
                <a:solidFill>
                  <a:srgbClr val="333333"/>
                </a:solidFill>
                <a:latin typeface="Roboto"/>
              </a:rPr>
              <a:t>phù</a:t>
            </a:r>
            <a:r>
              <a:rPr lang="en-US" dirty="0">
                <a:solidFill>
                  <a:srgbClr val="333333"/>
                </a:solidFill>
                <a:latin typeface="Roboto"/>
              </a:rPr>
              <a:t> </a:t>
            </a:r>
            <a:r>
              <a:rPr lang="en-US" dirty="0" err="1">
                <a:solidFill>
                  <a:srgbClr val="333333"/>
                </a:solidFill>
                <a:latin typeface="Roboto"/>
              </a:rPr>
              <a:t>hợp</a:t>
            </a:r>
            <a:r>
              <a:rPr lang="en-US" dirty="0">
                <a:solidFill>
                  <a:srgbClr val="333333"/>
                </a:solidFill>
                <a:latin typeface="Roboto"/>
              </a:rPr>
              <a:t> </a:t>
            </a:r>
            <a:r>
              <a:rPr lang="en-US" dirty="0" err="1">
                <a:solidFill>
                  <a:srgbClr val="333333"/>
                </a:solidFill>
                <a:latin typeface="Roboto"/>
              </a:rPr>
              <a:t>ngành</a:t>
            </a:r>
            <a:r>
              <a:rPr lang="en-US" dirty="0">
                <a:solidFill>
                  <a:srgbClr val="333333"/>
                </a:solidFill>
                <a:latin typeface="Roboto"/>
              </a:rPr>
              <a:t> </a:t>
            </a:r>
            <a:r>
              <a:rPr lang="en-US" dirty="0" err="1">
                <a:solidFill>
                  <a:srgbClr val="333333"/>
                </a:solidFill>
                <a:latin typeface="Roboto"/>
              </a:rPr>
              <a:t>nghề</a:t>
            </a:r>
            <a:r>
              <a:rPr lang="en-US" dirty="0">
                <a:solidFill>
                  <a:srgbClr val="333333"/>
                </a:solidFill>
                <a:latin typeface="Roboto"/>
              </a:rPr>
              <a:t> </a:t>
            </a:r>
            <a:r>
              <a:rPr lang="en-US" dirty="0" err="1">
                <a:solidFill>
                  <a:srgbClr val="333333"/>
                </a:solidFill>
                <a:latin typeface="Roboto"/>
              </a:rPr>
              <a:t>nào</a:t>
            </a:r>
            <a:r>
              <a:rPr lang="en-US" dirty="0">
                <a:solidFill>
                  <a:srgbClr val="333333"/>
                </a:solidFill>
                <a:latin typeface="Roboto"/>
              </a:rPr>
              <a:t>? </a:t>
            </a:r>
            <a:r>
              <a:rPr lang="en-US" dirty="0" err="1">
                <a:solidFill>
                  <a:srgbClr val="333333"/>
                </a:solidFill>
                <a:latin typeface="Roboto"/>
              </a:rPr>
              <a:t>Vì</a:t>
            </a:r>
            <a:r>
              <a:rPr lang="en-US" dirty="0">
                <a:solidFill>
                  <a:srgbClr val="333333"/>
                </a:solidFill>
                <a:latin typeface="Roboto"/>
              </a:rPr>
              <a:t> </a:t>
            </a:r>
            <a:r>
              <a:rPr lang="en-US" dirty="0" err="1">
                <a:solidFill>
                  <a:srgbClr val="333333"/>
                </a:solidFill>
                <a:latin typeface="Roboto"/>
              </a:rPr>
              <a:t>sao</a:t>
            </a:r>
            <a:r>
              <a:rPr lang="en-US" dirty="0">
                <a:solidFill>
                  <a:srgbClr val="333333"/>
                </a:solidFill>
                <a:latin typeface="Roboto"/>
              </a:rPr>
              <a:t>?</a:t>
            </a:r>
            <a:endParaRPr lang="en-US" dirty="0"/>
          </a:p>
        </p:txBody>
      </p:sp>
      <p:sp>
        <p:nvSpPr>
          <p:cNvPr id="7" name="Rectangle 6"/>
          <p:cNvSpPr/>
          <p:nvPr/>
        </p:nvSpPr>
        <p:spPr>
          <a:xfrm>
            <a:off x="277090" y="1111056"/>
            <a:ext cx="10028959" cy="1754326"/>
          </a:xfrm>
          <a:prstGeom prst="rect">
            <a:avLst/>
          </a:prstGeom>
        </p:spPr>
        <p:txBody>
          <a:bodyPr wrap="square">
            <a:spAutoFit/>
          </a:bodyPr>
          <a:lstStyle/>
          <a:p>
            <a:pPr algn="just"/>
            <a:r>
              <a:rPr lang="vi-VN" dirty="0">
                <a:solidFill>
                  <a:srgbClr val="333333"/>
                </a:solidFill>
                <a:latin typeface="Roboto"/>
              </a:rPr>
              <a:t>- Kĩ sư trồng trọt</a:t>
            </a:r>
          </a:p>
          <a:p>
            <a:pPr algn="just"/>
            <a:r>
              <a:rPr lang="vi-VN" dirty="0">
                <a:solidFill>
                  <a:srgbClr val="333333"/>
                </a:solidFill>
                <a:latin typeface="Roboto"/>
              </a:rPr>
              <a:t>- Kĩ sư bảo vệ thực vật</a:t>
            </a:r>
          </a:p>
          <a:p>
            <a:pPr algn="just"/>
            <a:r>
              <a:rPr lang="vi-VN" dirty="0">
                <a:solidFill>
                  <a:srgbClr val="333333"/>
                </a:solidFill>
                <a:latin typeface="Roboto"/>
              </a:rPr>
              <a:t>- Kĩ sư chọn giống cây trồng</a:t>
            </a:r>
          </a:p>
          <a:p>
            <a:pPr algn="just"/>
            <a:r>
              <a:rPr lang="vi-VN" u="sng" dirty="0">
                <a:solidFill>
                  <a:srgbClr val="333333"/>
                </a:solidFill>
                <a:latin typeface="Roboto"/>
              </a:rPr>
              <a:t>* Bản thân em phù hợp với ngành nghề</a:t>
            </a:r>
            <a:r>
              <a:rPr lang="vi-VN" dirty="0">
                <a:solidFill>
                  <a:srgbClr val="333333"/>
                </a:solidFill>
                <a:latin typeface="Roboto"/>
              </a:rPr>
              <a:t>: kĩ sư chọn giống cây trồng</a:t>
            </a:r>
          </a:p>
          <a:p>
            <a:pPr algn="just"/>
            <a:r>
              <a:rPr lang="vi-VN" u="sng" dirty="0">
                <a:solidFill>
                  <a:srgbClr val="333333"/>
                </a:solidFill>
                <a:latin typeface="Roboto"/>
              </a:rPr>
              <a:t>* Giải thích: </a:t>
            </a:r>
            <a:r>
              <a:rPr lang="vi-VN" dirty="0">
                <a:solidFill>
                  <a:srgbClr val="333333"/>
                </a:solidFill>
                <a:latin typeface="Roboto"/>
              </a:rPr>
              <a:t>Em yêu thích công việc bảo tồn và phát triển các giống cây trồng hiện có, nghiên cứu tạo giống cây trồng mới.</a:t>
            </a:r>
            <a:endParaRPr lang="vi-VN" b="0" i="0" dirty="0">
              <a:solidFill>
                <a:srgbClr val="333333"/>
              </a:solidFill>
              <a:effectLst/>
              <a:latin typeface="Roboto"/>
            </a:endParaRPr>
          </a:p>
        </p:txBody>
      </p:sp>
      <p:sp>
        <p:nvSpPr>
          <p:cNvPr id="8" name="Rectangle 7"/>
          <p:cNvSpPr/>
          <p:nvPr/>
        </p:nvSpPr>
        <p:spPr>
          <a:xfrm>
            <a:off x="193964" y="741724"/>
            <a:ext cx="3916457" cy="369332"/>
          </a:xfrm>
          <a:prstGeom prst="rect">
            <a:avLst/>
          </a:prstGeom>
        </p:spPr>
        <p:txBody>
          <a:bodyPr wrap="none">
            <a:spAutoFit/>
          </a:bodyPr>
          <a:lstStyle/>
          <a:p>
            <a:r>
              <a:rPr lang="en-US" u="sng" dirty="0">
                <a:solidFill>
                  <a:srgbClr val="333333"/>
                </a:solidFill>
                <a:latin typeface="Roboto"/>
              </a:rPr>
              <a:t>* </a:t>
            </a:r>
            <a:r>
              <a:rPr lang="en-US" u="sng" dirty="0" err="1">
                <a:solidFill>
                  <a:srgbClr val="333333"/>
                </a:solidFill>
                <a:latin typeface="Roboto"/>
              </a:rPr>
              <a:t>Các</a:t>
            </a:r>
            <a:r>
              <a:rPr lang="en-US" u="sng" dirty="0">
                <a:solidFill>
                  <a:srgbClr val="333333"/>
                </a:solidFill>
                <a:latin typeface="Roboto"/>
              </a:rPr>
              <a:t> </a:t>
            </a:r>
            <a:r>
              <a:rPr lang="en-US" u="sng" dirty="0" err="1">
                <a:solidFill>
                  <a:srgbClr val="333333"/>
                </a:solidFill>
                <a:latin typeface="Roboto"/>
              </a:rPr>
              <a:t>ngành</a:t>
            </a:r>
            <a:r>
              <a:rPr lang="en-US" u="sng" dirty="0">
                <a:solidFill>
                  <a:srgbClr val="333333"/>
                </a:solidFill>
                <a:latin typeface="Roboto"/>
              </a:rPr>
              <a:t> </a:t>
            </a:r>
            <a:r>
              <a:rPr lang="en-US" u="sng" dirty="0" err="1">
                <a:solidFill>
                  <a:srgbClr val="333333"/>
                </a:solidFill>
                <a:latin typeface="Roboto"/>
              </a:rPr>
              <a:t>nghề</a:t>
            </a:r>
            <a:r>
              <a:rPr lang="en-US" u="sng" dirty="0">
                <a:solidFill>
                  <a:srgbClr val="333333"/>
                </a:solidFill>
                <a:latin typeface="Roboto"/>
              </a:rPr>
              <a:t> </a:t>
            </a:r>
            <a:r>
              <a:rPr lang="en-US" u="sng" dirty="0" err="1">
                <a:solidFill>
                  <a:srgbClr val="333333"/>
                </a:solidFill>
                <a:latin typeface="Roboto"/>
              </a:rPr>
              <a:t>trong</a:t>
            </a:r>
            <a:r>
              <a:rPr lang="en-US" u="sng" dirty="0">
                <a:solidFill>
                  <a:srgbClr val="333333"/>
                </a:solidFill>
                <a:latin typeface="Roboto"/>
              </a:rPr>
              <a:t> </a:t>
            </a:r>
            <a:r>
              <a:rPr lang="en-US" u="sng" dirty="0" err="1">
                <a:solidFill>
                  <a:srgbClr val="333333"/>
                </a:solidFill>
                <a:latin typeface="Roboto"/>
              </a:rPr>
              <a:t>trồng</a:t>
            </a:r>
            <a:r>
              <a:rPr lang="en-US" u="sng" dirty="0">
                <a:solidFill>
                  <a:srgbClr val="333333"/>
                </a:solidFill>
                <a:latin typeface="Roboto"/>
              </a:rPr>
              <a:t> </a:t>
            </a:r>
            <a:r>
              <a:rPr lang="en-US" u="sng" dirty="0" err="1">
                <a:solidFill>
                  <a:srgbClr val="333333"/>
                </a:solidFill>
                <a:latin typeface="Roboto"/>
              </a:rPr>
              <a:t>trọt</a:t>
            </a:r>
            <a:r>
              <a:rPr lang="en-US" u="sng" dirty="0">
                <a:solidFill>
                  <a:srgbClr val="333333"/>
                </a:solidFill>
                <a:latin typeface="Roboto"/>
              </a:rPr>
              <a:t> </a:t>
            </a:r>
            <a:r>
              <a:rPr lang="en-US" u="sng" dirty="0" err="1">
                <a:solidFill>
                  <a:srgbClr val="333333"/>
                </a:solidFill>
                <a:latin typeface="Roboto"/>
              </a:rPr>
              <a:t>là</a:t>
            </a:r>
            <a:r>
              <a:rPr lang="en-US" u="sng" dirty="0">
                <a:solidFill>
                  <a:srgbClr val="333333"/>
                </a:solidFill>
                <a:latin typeface="Roboto"/>
              </a:rPr>
              <a:t>:</a:t>
            </a:r>
            <a:endParaRPr lang="en-US" u="sng" dirty="0"/>
          </a:p>
        </p:txBody>
      </p:sp>
      <p:pic>
        <p:nvPicPr>
          <p:cNvPr id="10" name="Picture 9"/>
          <p:cNvPicPr>
            <a:picLocks noChangeAspect="1"/>
          </p:cNvPicPr>
          <p:nvPr/>
        </p:nvPicPr>
        <p:blipFill>
          <a:blip r:embed="rId2"/>
          <a:stretch>
            <a:fillRect/>
          </a:stretch>
        </p:blipFill>
        <p:spPr>
          <a:xfrm>
            <a:off x="4440959" y="3622675"/>
            <a:ext cx="3834823" cy="2784962"/>
          </a:xfrm>
          <a:prstGeom prst="rect">
            <a:avLst/>
          </a:prstGeom>
        </p:spPr>
      </p:pic>
      <p:sp>
        <p:nvSpPr>
          <p:cNvPr id="11" name="Rectangle 10"/>
          <p:cNvSpPr/>
          <p:nvPr/>
        </p:nvSpPr>
        <p:spPr>
          <a:xfrm>
            <a:off x="2889250" y="6488668"/>
            <a:ext cx="3668633" cy="369332"/>
          </a:xfrm>
          <a:prstGeom prst="rect">
            <a:avLst/>
          </a:prstGeom>
        </p:spPr>
        <p:txBody>
          <a:bodyPr wrap="none">
            <a:spAutoFit/>
          </a:bodyPr>
          <a:lstStyle/>
          <a:p>
            <a:pPr algn="ctr"/>
            <a:r>
              <a:rPr lang="en-US" b="1" dirty="0" err="1">
                <a:solidFill>
                  <a:srgbClr val="339966"/>
                </a:solidFill>
                <a:latin typeface="Roboto"/>
              </a:rPr>
              <a:t>Học</a:t>
            </a:r>
            <a:r>
              <a:rPr lang="en-US" b="1" dirty="0">
                <a:solidFill>
                  <a:srgbClr val="339966"/>
                </a:solidFill>
                <a:latin typeface="Roboto"/>
              </a:rPr>
              <a:t> </a:t>
            </a:r>
            <a:r>
              <a:rPr lang="en-US" b="1" dirty="0" err="1">
                <a:solidFill>
                  <a:srgbClr val="339966"/>
                </a:solidFill>
                <a:latin typeface="Roboto"/>
              </a:rPr>
              <a:t>viện</a:t>
            </a:r>
            <a:r>
              <a:rPr lang="en-US" b="1" dirty="0">
                <a:solidFill>
                  <a:srgbClr val="339966"/>
                </a:solidFill>
                <a:latin typeface="Roboto"/>
              </a:rPr>
              <a:t> </a:t>
            </a:r>
            <a:r>
              <a:rPr lang="en-US" b="1" dirty="0" err="1">
                <a:solidFill>
                  <a:srgbClr val="339966"/>
                </a:solidFill>
                <a:latin typeface="Roboto"/>
              </a:rPr>
              <a:t>Nông</a:t>
            </a:r>
            <a:r>
              <a:rPr lang="en-US" b="1" dirty="0">
                <a:solidFill>
                  <a:srgbClr val="339966"/>
                </a:solidFill>
                <a:latin typeface="Roboto"/>
              </a:rPr>
              <a:t> </a:t>
            </a:r>
            <a:r>
              <a:rPr lang="en-US" b="1" dirty="0" err="1">
                <a:solidFill>
                  <a:srgbClr val="339966"/>
                </a:solidFill>
                <a:latin typeface="Roboto"/>
              </a:rPr>
              <a:t>nghiệp</a:t>
            </a:r>
            <a:r>
              <a:rPr lang="en-US" b="1" dirty="0">
                <a:solidFill>
                  <a:srgbClr val="339966"/>
                </a:solidFill>
                <a:latin typeface="Roboto"/>
              </a:rPr>
              <a:t> </a:t>
            </a:r>
            <a:r>
              <a:rPr lang="en-US" b="1" dirty="0" err="1">
                <a:solidFill>
                  <a:srgbClr val="339966"/>
                </a:solidFill>
                <a:latin typeface="Roboto"/>
              </a:rPr>
              <a:t>Việt</a:t>
            </a:r>
            <a:r>
              <a:rPr lang="en-US" b="1" dirty="0">
                <a:solidFill>
                  <a:srgbClr val="339966"/>
                </a:solidFill>
                <a:latin typeface="Roboto"/>
              </a:rPr>
              <a:t> Nam</a:t>
            </a:r>
            <a:endParaRPr lang="en-US" b="1" i="0" dirty="0">
              <a:solidFill>
                <a:srgbClr val="333333"/>
              </a:solidFill>
              <a:effectLst/>
              <a:latin typeface="Roboto"/>
            </a:endParaRPr>
          </a:p>
        </p:txBody>
      </p:sp>
      <p:pic>
        <p:nvPicPr>
          <p:cNvPr id="12" name="Picture 11"/>
          <p:cNvPicPr>
            <a:picLocks noChangeAspect="1"/>
          </p:cNvPicPr>
          <p:nvPr/>
        </p:nvPicPr>
        <p:blipFill>
          <a:blip r:embed="rId3"/>
          <a:stretch>
            <a:fillRect/>
          </a:stretch>
        </p:blipFill>
        <p:spPr>
          <a:xfrm>
            <a:off x="454458" y="3643323"/>
            <a:ext cx="3768994" cy="2764313"/>
          </a:xfrm>
          <a:prstGeom prst="rect">
            <a:avLst/>
          </a:prstGeom>
        </p:spPr>
      </p:pic>
      <p:pic>
        <p:nvPicPr>
          <p:cNvPr id="13" name="Picture 12"/>
          <p:cNvPicPr>
            <a:picLocks noChangeAspect="1"/>
          </p:cNvPicPr>
          <p:nvPr/>
        </p:nvPicPr>
        <p:blipFill>
          <a:blip r:embed="rId4"/>
          <a:stretch>
            <a:fillRect/>
          </a:stretch>
        </p:blipFill>
        <p:spPr>
          <a:xfrm>
            <a:off x="8493289" y="3622674"/>
            <a:ext cx="3467802" cy="2784961"/>
          </a:xfrm>
          <a:prstGeom prst="rect">
            <a:avLst/>
          </a:prstGeom>
        </p:spPr>
      </p:pic>
      <p:sp>
        <p:nvSpPr>
          <p:cNvPr id="2" name="Rectangle 1"/>
          <p:cNvSpPr/>
          <p:nvPr/>
        </p:nvSpPr>
        <p:spPr>
          <a:xfrm>
            <a:off x="4575880" y="519576"/>
            <a:ext cx="963790" cy="369332"/>
          </a:xfrm>
          <a:prstGeom prst="rect">
            <a:avLst/>
          </a:prstGeom>
        </p:spPr>
        <p:txBody>
          <a:bodyPr wrap="none">
            <a:spAutoFit/>
          </a:bodyPr>
          <a:lstStyle/>
          <a:p>
            <a:pPr lvl="0" algn="just"/>
            <a:r>
              <a:rPr lang="vi-VN" b="1" dirty="0">
                <a:solidFill>
                  <a:srgbClr val="008000"/>
                </a:solidFill>
                <a:latin typeface="Roboto"/>
              </a:rPr>
              <a:t>Trả lời:</a:t>
            </a:r>
            <a:endParaRPr lang="vi-VN" dirty="0">
              <a:solidFill>
                <a:srgbClr val="333333"/>
              </a:solidFill>
              <a:latin typeface="Roboto"/>
            </a:endParaRPr>
          </a:p>
        </p:txBody>
      </p:sp>
    </p:spTree>
    <p:extLst>
      <p:ext uri="{BB962C8B-B14F-4D97-AF65-F5344CB8AC3E}">
        <p14:creationId xmlns:p14="http://schemas.microsoft.com/office/powerpoint/2010/main" val="30659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235" y="224227"/>
            <a:ext cx="10871201" cy="369332"/>
          </a:xfrm>
          <a:prstGeom prst="rect">
            <a:avLst/>
          </a:prstGeom>
        </p:spPr>
        <p:txBody>
          <a:bodyPr wrap="square">
            <a:spAutoFit/>
          </a:bodyPr>
          <a:lstStyle/>
          <a:p>
            <a:pPr algn="just"/>
            <a:r>
              <a:rPr lang="en-US" b="1" dirty="0" err="1">
                <a:solidFill>
                  <a:srgbClr val="008000"/>
                </a:solidFill>
                <a:latin typeface="Roboto"/>
              </a:rPr>
              <a:t>Câu</a:t>
            </a:r>
            <a:r>
              <a:rPr lang="en-US" b="1" dirty="0">
                <a:solidFill>
                  <a:srgbClr val="008000"/>
                </a:solidFill>
                <a:latin typeface="Roboto"/>
              </a:rPr>
              <a:t> </a:t>
            </a:r>
            <a:r>
              <a:rPr lang="en-US" b="1" dirty="0" err="1">
                <a:solidFill>
                  <a:srgbClr val="008000"/>
                </a:solidFill>
                <a:latin typeface="Roboto"/>
              </a:rPr>
              <a:t>hỏi</a:t>
            </a:r>
            <a:r>
              <a:rPr lang="en-US" b="1" dirty="0">
                <a:solidFill>
                  <a:srgbClr val="008000"/>
                </a:solidFill>
                <a:latin typeface="Roboto"/>
              </a:rPr>
              <a:t> 4 :</a:t>
            </a:r>
            <a:r>
              <a:rPr lang="en-US" dirty="0">
                <a:solidFill>
                  <a:srgbClr val="333333"/>
                </a:solidFill>
                <a:latin typeface="Roboto"/>
              </a:rPr>
              <a:t> </a:t>
            </a:r>
            <a:r>
              <a:rPr lang="en-US" dirty="0" err="1">
                <a:solidFill>
                  <a:srgbClr val="333333"/>
                </a:solidFill>
                <a:latin typeface="Roboto"/>
              </a:rPr>
              <a:t>Hãy</a:t>
            </a:r>
            <a:r>
              <a:rPr lang="en-US" dirty="0">
                <a:solidFill>
                  <a:srgbClr val="333333"/>
                </a:solidFill>
                <a:latin typeface="Roboto"/>
              </a:rPr>
              <a:t> </a:t>
            </a:r>
            <a:r>
              <a:rPr lang="en-US" dirty="0" err="1">
                <a:solidFill>
                  <a:srgbClr val="333333"/>
                </a:solidFill>
                <a:latin typeface="Roboto"/>
              </a:rPr>
              <a:t>trình</a:t>
            </a:r>
            <a:r>
              <a:rPr lang="en-US" dirty="0">
                <a:solidFill>
                  <a:srgbClr val="333333"/>
                </a:solidFill>
                <a:latin typeface="Roboto"/>
              </a:rPr>
              <a:t> </a:t>
            </a:r>
            <a:r>
              <a:rPr lang="en-US" dirty="0" err="1">
                <a:solidFill>
                  <a:srgbClr val="333333"/>
                </a:solidFill>
                <a:latin typeface="Roboto"/>
              </a:rPr>
              <a:t>bày</a:t>
            </a:r>
            <a:r>
              <a:rPr lang="en-US" dirty="0">
                <a:solidFill>
                  <a:srgbClr val="333333"/>
                </a:solidFill>
                <a:latin typeface="Roboto"/>
              </a:rPr>
              <a:t> </a:t>
            </a:r>
            <a:r>
              <a:rPr lang="en-US" dirty="0" err="1">
                <a:solidFill>
                  <a:srgbClr val="333333"/>
                </a:solidFill>
                <a:latin typeface="Roboto"/>
              </a:rPr>
              <a:t>mục</a:t>
            </a:r>
            <a:r>
              <a:rPr lang="en-US" dirty="0">
                <a:solidFill>
                  <a:srgbClr val="333333"/>
                </a:solidFill>
                <a:latin typeface="Roboto"/>
              </a:rPr>
              <a:t> </a:t>
            </a:r>
            <a:r>
              <a:rPr lang="en-US" dirty="0" err="1">
                <a:solidFill>
                  <a:srgbClr val="333333"/>
                </a:solidFill>
                <a:latin typeface="Roboto"/>
              </a:rPr>
              <a:t>đích</a:t>
            </a:r>
            <a:r>
              <a:rPr lang="en-US" dirty="0">
                <a:solidFill>
                  <a:srgbClr val="333333"/>
                </a:solidFill>
                <a:latin typeface="Roboto"/>
              </a:rPr>
              <a:t>, </a:t>
            </a:r>
            <a:r>
              <a:rPr lang="en-US" dirty="0" err="1">
                <a:solidFill>
                  <a:srgbClr val="333333"/>
                </a:solidFill>
                <a:latin typeface="Roboto"/>
              </a:rPr>
              <a:t>yêu</a:t>
            </a:r>
            <a:r>
              <a:rPr lang="en-US" dirty="0">
                <a:solidFill>
                  <a:srgbClr val="333333"/>
                </a:solidFill>
                <a:latin typeface="Roboto"/>
              </a:rPr>
              <a:t> </a:t>
            </a:r>
            <a:r>
              <a:rPr lang="en-US" dirty="0" err="1">
                <a:solidFill>
                  <a:srgbClr val="333333"/>
                </a:solidFill>
                <a:latin typeface="Roboto"/>
              </a:rPr>
              <a:t>cầu</a:t>
            </a:r>
            <a:r>
              <a:rPr lang="en-US" dirty="0">
                <a:solidFill>
                  <a:srgbClr val="333333"/>
                </a:solidFill>
                <a:latin typeface="Roboto"/>
              </a:rPr>
              <a:t> </a:t>
            </a:r>
            <a:r>
              <a:rPr lang="en-US" dirty="0" err="1">
                <a:solidFill>
                  <a:srgbClr val="333333"/>
                </a:solidFill>
                <a:latin typeface="Roboto"/>
              </a:rPr>
              <a:t>kĩ</a:t>
            </a:r>
            <a:r>
              <a:rPr lang="en-US" dirty="0">
                <a:solidFill>
                  <a:srgbClr val="333333"/>
                </a:solidFill>
                <a:latin typeface="Roboto"/>
              </a:rPr>
              <a:t> </a:t>
            </a:r>
            <a:r>
              <a:rPr lang="en-US" dirty="0" err="1">
                <a:solidFill>
                  <a:srgbClr val="333333"/>
                </a:solidFill>
                <a:latin typeface="Roboto"/>
              </a:rPr>
              <a:t>thuật</a:t>
            </a:r>
            <a:r>
              <a:rPr lang="en-US" dirty="0">
                <a:solidFill>
                  <a:srgbClr val="333333"/>
                </a:solidFill>
                <a:latin typeface="Roboto"/>
              </a:rPr>
              <a:t> </a:t>
            </a:r>
            <a:r>
              <a:rPr lang="en-US" dirty="0" err="1">
                <a:solidFill>
                  <a:srgbClr val="333333"/>
                </a:solidFill>
                <a:latin typeface="Roboto"/>
              </a:rPr>
              <a:t>của</a:t>
            </a:r>
            <a:r>
              <a:rPr lang="en-US" dirty="0">
                <a:solidFill>
                  <a:srgbClr val="333333"/>
                </a:solidFill>
                <a:latin typeface="Roboto"/>
              </a:rPr>
              <a:t> </a:t>
            </a:r>
            <a:r>
              <a:rPr lang="en-US" dirty="0" err="1">
                <a:solidFill>
                  <a:srgbClr val="333333"/>
                </a:solidFill>
                <a:latin typeface="Roboto"/>
              </a:rPr>
              <a:t>các</a:t>
            </a:r>
            <a:r>
              <a:rPr lang="en-US" dirty="0">
                <a:solidFill>
                  <a:srgbClr val="333333"/>
                </a:solidFill>
                <a:latin typeface="Roboto"/>
              </a:rPr>
              <a:t> </a:t>
            </a:r>
            <a:r>
              <a:rPr lang="en-US" dirty="0" err="1">
                <a:solidFill>
                  <a:srgbClr val="333333"/>
                </a:solidFill>
                <a:latin typeface="Roboto"/>
              </a:rPr>
              <a:t>công</a:t>
            </a:r>
            <a:r>
              <a:rPr lang="en-US" dirty="0">
                <a:solidFill>
                  <a:srgbClr val="333333"/>
                </a:solidFill>
                <a:latin typeface="Roboto"/>
              </a:rPr>
              <a:t> </a:t>
            </a:r>
            <a:r>
              <a:rPr lang="en-US" dirty="0" err="1">
                <a:solidFill>
                  <a:srgbClr val="333333"/>
                </a:solidFill>
                <a:latin typeface="Roboto"/>
              </a:rPr>
              <a:t>việc</a:t>
            </a:r>
            <a:r>
              <a:rPr lang="en-US" dirty="0">
                <a:solidFill>
                  <a:srgbClr val="333333"/>
                </a:solidFill>
                <a:latin typeface="Roboto"/>
              </a:rPr>
              <a:t> </a:t>
            </a:r>
            <a:r>
              <a:rPr lang="en-US" dirty="0" err="1">
                <a:solidFill>
                  <a:srgbClr val="333333"/>
                </a:solidFill>
                <a:latin typeface="Roboto"/>
              </a:rPr>
              <a:t>làm</a:t>
            </a:r>
            <a:r>
              <a:rPr lang="en-US" dirty="0">
                <a:solidFill>
                  <a:srgbClr val="333333"/>
                </a:solidFill>
                <a:latin typeface="Roboto"/>
              </a:rPr>
              <a:t> </a:t>
            </a:r>
            <a:r>
              <a:rPr lang="en-US" dirty="0" err="1">
                <a:solidFill>
                  <a:srgbClr val="333333"/>
                </a:solidFill>
                <a:latin typeface="Roboto"/>
              </a:rPr>
              <a:t>đất</a:t>
            </a:r>
            <a:r>
              <a:rPr lang="en-US" dirty="0">
                <a:solidFill>
                  <a:srgbClr val="333333"/>
                </a:solidFill>
                <a:latin typeface="Roboto"/>
              </a:rPr>
              <a:t>, </a:t>
            </a:r>
            <a:r>
              <a:rPr lang="en-US" dirty="0" err="1">
                <a:solidFill>
                  <a:srgbClr val="333333"/>
                </a:solidFill>
                <a:latin typeface="Roboto"/>
              </a:rPr>
              <a:t>bón</a:t>
            </a:r>
            <a:r>
              <a:rPr lang="en-US" dirty="0">
                <a:solidFill>
                  <a:srgbClr val="333333"/>
                </a:solidFill>
                <a:latin typeface="Roboto"/>
              </a:rPr>
              <a:t> </a:t>
            </a:r>
            <a:r>
              <a:rPr lang="en-US" dirty="0" err="1">
                <a:solidFill>
                  <a:srgbClr val="333333"/>
                </a:solidFill>
                <a:latin typeface="Roboto"/>
              </a:rPr>
              <a:t>phân</a:t>
            </a:r>
            <a:r>
              <a:rPr lang="en-US" dirty="0">
                <a:solidFill>
                  <a:srgbClr val="333333"/>
                </a:solidFill>
                <a:latin typeface="Roboto"/>
              </a:rPr>
              <a:t> </a:t>
            </a:r>
            <a:r>
              <a:rPr lang="en-US" dirty="0" err="1">
                <a:solidFill>
                  <a:srgbClr val="333333"/>
                </a:solidFill>
                <a:latin typeface="Roboto"/>
              </a:rPr>
              <a:t>lót</a:t>
            </a:r>
            <a:r>
              <a:rPr lang="en-US" dirty="0">
                <a:solidFill>
                  <a:srgbClr val="333333"/>
                </a:solidFill>
                <a:latin typeface="Roboto"/>
              </a:rPr>
              <a:t>.</a:t>
            </a:r>
          </a:p>
        </p:txBody>
      </p:sp>
      <p:sp>
        <p:nvSpPr>
          <p:cNvPr id="5" name="Rectangle 4"/>
          <p:cNvSpPr/>
          <p:nvPr/>
        </p:nvSpPr>
        <p:spPr>
          <a:xfrm>
            <a:off x="420982" y="875916"/>
            <a:ext cx="10871201" cy="369332"/>
          </a:xfrm>
          <a:prstGeom prst="rect">
            <a:avLst/>
          </a:prstGeom>
        </p:spPr>
        <p:txBody>
          <a:bodyPr wrap="square">
            <a:spAutoFit/>
          </a:bodyPr>
          <a:lstStyle/>
          <a:p>
            <a:pPr algn="just"/>
            <a:r>
              <a:rPr lang="en-US" b="1" dirty="0" err="1">
                <a:solidFill>
                  <a:srgbClr val="008000"/>
                </a:solidFill>
                <a:latin typeface="Roboto"/>
              </a:rPr>
              <a:t>Trả</a:t>
            </a:r>
            <a:r>
              <a:rPr lang="en-US" b="1" dirty="0">
                <a:solidFill>
                  <a:srgbClr val="008000"/>
                </a:solidFill>
                <a:latin typeface="Roboto"/>
              </a:rPr>
              <a:t> </a:t>
            </a:r>
            <a:r>
              <a:rPr lang="en-US" b="1" dirty="0" err="1">
                <a:solidFill>
                  <a:srgbClr val="008000"/>
                </a:solidFill>
                <a:latin typeface="Roboto"/>
              </a:rPr>
              <a:t>lời</a:t>
            </a:r>
            <a:r>
              <a:rPr lang="en-US" b="1" dirty="0">
                <a:solidFill>
                  <a:srgbClr val="008000"/>
                </a:solidFill>
                <a:latin typeface="Roboto"/>
              </a:rPr>
              <a:t>:</a:t>
            </a:r>
            <a:endParaRPr lang="en-US" dirty="0">
              <a:solidFill>
                <a:srgbClr val="333333"/>
              </a:solidFill>
              <a:latin typeface="Roboto"/>
            </a:endParaRPr>
          </a:p>
        </p:txBody>
      </p:sp>
      <p:sp>
        <p:nvSpPr>
          <p:cNvPr id="2" name="Rectangle 1"/>
          <p:cNvSpPr/>
          <p:nvPr/>
        </p:nvSpPr>
        <p:spPr>
          <a:xfrm>
            <a:off x="709061" y="1245248"/>
            <a:ext cx="10773878" cy="4247317"/>
          </a:xfrm>
          <a:prstGeom prst="rect">
            <a:avLst/>
          </a:prstGeom>
        </p:spPr>
        <p:txBody>
          <a:bodyPr wrap="square">
            <a:spAutoFit/>
          </a:bodyPr>
          <a:lstStyle/>
          <a:p>
            <a:r>
              <a:rPr lang="vi-VN" dirty="0">
                <a:solidFill>
                  <a:srgbClr val="333333"/>
                </a:solidFill>
                <a:latin typeface="Roboto"/>
              </a:rPr>
              <a:t>- Mục đích, yêu cầu kĩ thuật của các công việc làm đất:</a:t>
            </a:r>
          </a:p>
          <a:p>
            <a:r>
              <a:rPr lang="vi-VN" dirty="0">
                <a:solidFill>
                  <a:srgbClr val="333333"/>
                </a:solidFill>
                <a:latin typeface="Roboto"/>
              </a:rPr>
              <a:t>+ Cày đất:</a:t>
            </a:r>
          </a:p>
          <a:p>
            <a:pPr>
              <a:buFont typeface="Arial" panose="020B0604020202020204" pitchFamily="34" charset="0"/>
              <a:buChar char="•"/>
            </a:pPr>
            <a:r>
              <a:rPr lang="en-US" dirty="0">
                <a:solidFill>
                  <a:srgbClr val="333333"/>
                </a:solidFill>
                <a:latin typeface="Roboto"/>
              </a:rPr>
              <a:t> </a:t>
            </a:r>
            <a:r>
              <a:rPr lang="vi-VN" dirty="0">
                <a:solidFill>
                  <a:srgbClr val="333333"/>
                </a:solidFill>
                <a:latin typeface="Roboto"/>
              </a:rPr>
              <a:t>Làm xáo trộn lớp đất mặt ở độ sâu hoảng 20-30cm</a:t>
            </a:r>
          </a:p>
          <a:p>
            <a:pPr>
              <a:buFont typeface="Arial" panose="020B0604020202020204" pitchFamily="34" charset="0"/>
              <a:buChar char="•"/>
            </a:pPr>
            <a:r>
              <a:rPr lang="vi-VN" dirty="0">
                <a:solidFill>
                  <a:srgbClr val="333333"/>
                </a:solidFill>
                <a:latin typeface="Roboto"/>
              </a:rPr>
              <a:t>Cày đất có tác dụng làm tăng bề dày lớp đất trồng.</a:t>
            </a:r>
          </a:p>
          <a:p>
            <a:r>
              <a:rPr lang="vi-VN" dirty="0">
                <a:solidFill>
                  <a:srgbClr val="333333"/>
                </a:solidFill>
                <a:latin typeface="Roboto"/>
              </a:rPr>
              <a:t>+ Bừa/đập đất:</a:t>
            </a:r>
          </a:p>
          <a:p>
            <a:pPr>
              <a:buFont typeface="Arial" panose="020B0604020202020204" pitchFamily="34" charset="0"/>
              <a:buChar char="•"/>
            </a:pPr>
            <a:r>
              <a:rPr lang="vi-VN" dirty="0">
                <a:solidFill>
                  <a:srgbClr val="333333"/>
                </a:solidFill>
                <a:latin typeface="Roboto"/>
              </a:rPr>
              <a:t>Có tác dụng làm nhỏ đất</a:t>
            </a:r>
          </a:p>
          <a:p>
            <a:pPr>
              <a:buFont typeface="Arial" panose="020B0604020202020204" pitchFamily="34" charset="0"/>
              <a:buChar char="•"/>
            </a:pPr>
            <a:r>
              <a:rPr lang="vi-VN" dirty="0">
                <a:solidFill>
                  <a:srgbClr val="333333"/>
                </a:solidFill>
                <a:latin typeface="Roboto"/>
              </a:rPr>
              <a:t>Thu gom cỏ dại trong ruộng, trộn đều phân bón và san phẳng mặt ruộng</a:t>
            </a:r>
          </a:p>
          <a:p>
            <a:r>
              <a:rPr lang="vi-VN" dirty="0">
                <a:solidFill>
                  <a:srgbClr val="333333"/>
                </a:solidFill>
                <a:latin typeface="Roboto"/>
              </a:rPr>
              <a:t>+ Lên luống: Một số loại cây trồng cần phải làm luống để dễ chăm sóc, chống ngập úng và tạo tầng đất dày cho cây sinh trưởng, phát triển.</a:t>
            </a:r>
          </a:p>
          <a:p>
            <a:endParaRPr lang="en-US" dirty="0">
              <a:solidFill>
                <a:srgbClr val="333333"/>
              </a:solidFill>
              <a:latin typeface="Roboto"/>
            </a:endParaRPr>
          </a:p>
          <a:p>
            <a:r>
              <a:rPr lang="vi-VN" dirty="0">
                <a:solidFill>
                  <a:srgbClr val="333333"/>
                </a:solidFill>
                <a:latin typeface="Roboto"/>
              </a:rPr>
              <a:t>- Mục đích, yêu cầu kĩ thuật của bón phân lót:</a:t>
            </a:r>
          </a:p>
          <a:p>
            <a:pPr>
              <a:buFont typeface="Arial" panose="020B0604020202020204" pitchFamily="34" charset="0"/>
              <a:buChar char="•"/>
            </a:pPr>
            <a:r>
              <a:rPr lang="vi-VN" dirty="0">
                <a:solidFill>
                  <a:srgbClr val="333333"/>
                </a:solidFill>
                <a:latin typeface="Roboto"/>
              </a:rPr>
              <a:t>Chuẩn bị sẵn "thức ăn" cho cây trồng hấp thụ ngay khi rễ vừa phát triển, tạo điều kiện để cây phát triển khỏe mạnh ngay từ ban đầu.</a:t>
            </a:r>
          </a:p>
          <a:p>
            <a:pPr>
              <a:buFont typeface="Arial" panose="020B0604020202020204" pitchFamily="34" charset="0"/>
              <a:buChar char="•"/>
            </a:pPr>
            <a:r>
              <a:rPr lang="vi-VN" dirty="0">
                <a:solidFill>
                  <a:srgbClr val="333333"/>
                </a:solidFill>
                <a:latin typeface="Roboto"/>
              </a:rPr>
              <a:t>Loại phân thường dùng để bón lót là phân cơ hoặc phân lân. Phân bón được rắc đều lên mặt ruộng hay theo hàng, theo hốc trồng cây.</a:t>
            </a:r>
            <a:endParaRPr lang="vi-VN" b="0" i="0" dirty="0">
              <a:solidFill>
                <a:srgbClr val="333333"/>
              </a:solidFill>
              <a:effectLst/>
              <a:latin typeface="Roboto"/>
            </a:endParaRPr>
          </a:p>
        </p:txBody>
      </p:sp>
      <p:pic>
        <p:nvPicPr>
          <p:cNvPr id="3" name="Picture 2"/>
          <p:cNvPicPr>
            <a:picLocks noChangeAspect="1"/>
          </p:cNvPicPr>
          <p:nvPr/>
        </p:nvPicPr>
        <p:blipFill>
          <a:blip r:embed="rId2"/>
          <a:stretch>
            <a:fillRect/>
          </a:stretch>
        </p:blipFill>
        <p:spPr>
          <a:xfrm>
            <a:off x="8332921" y="742948"/>
            <a:ext cx="3055515" cy="2296052"/>
          </a:xfrm>
          <a:prstGeom prst="rect">
            <a:avLst/>
          </a:prstGeom>
        </p:spPr>
      </p:pic>
    </p:spTree>
    <p:extLst>
      <p:ext uri="{BB962C8B-B14F-4D97-AF65-F5344CB8AC3E}">
        <p14:creationId xmlns:p14="http://schemas.microsoft.com/office/powerpoint/2010/main" val="136731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055" y="251936"/>
            <a:ext cx="11406520" cy="369332"/>
          </a:xfrm>
          <a:prstGeom prst="rect">
            <a:avLst/>
          </a:prstGeom>
        </p:spPr>
        <p:txBody>
          <a:bodyPr wrap="square">
            <a:spAutoFit/>
          </a:bodyPr>
          <a:lstStyle/>
          <a:p>
            <a:pPr algn="just"/>
            <a:r>
              <a:rPr lang="en-US" b="1" dirty="0" err="1">
                <a:solidFill>
                  <a:srgbClr val="008000"/>
                </a:solidFill>
                <a:latin typeface="Roboto"/>
              </a:rPr>
              <a:t>Câu</a:t>
            </a:r>
            <a:r>
              <a:rPr lang="en-US" b="1" dirty="0">
                <a:solidFill>
                  <a:srgbClr val="008000"/>
                </a:solidFill>
                <a:latin typeface="Roboto"/>
              </a:rPr>
              <a:t> </a:t>
            </a:r>
            <a:r>
              <a:rPr lang="en-US" b="1" dirty="0" err="1">
                <a:solidFill>
                  <a:srgbClr val="008000"/>
                </a:solidFill>
                <a:latin typeface="Roboto"/>
              </a:rPr>
              <a:t>hỏi</a:t>
            </a:r>
            <a:r>
              <a:rPr lang="en-US" b="1" dirty="0">
                <a:solidFill>
                  <a:srgbClr val="008000"/>
                </a:solidFill>
                <a:latin typeface="Roboto"/>
              </a:rPr>
              <a:t> 5:</a:t>
            </a:r>
            <a:r>
              <a:rPr lang="en-US" dirty="0">
                <a:solidFill>
                  <a:srgbClr val="333333"/>
                </a:solidFill>
                <a:latin typeface="Roboto"/>
              </a:rPr>
              <a:t> </a:t>
            </a:r>
            <a:r>
              <a:rPr lang="en-US" dirty="0" err="1">
                <a:solidFill>
                  <a:srgbClr val="333333"/>
                </a:solidFill>
                <a:latin typeface="Roboto"/>
              </a:rPr>
              <a:t>Trình</a:t>
            </a:r>
            <a:r>
              <a:rPr lang="en-US" dirty="0">
                <a:solidFill>
                  <a:srgbClr val="333333"/>
                </a:solidFill>
                <a:latin typeface="Roboto"/>
              </a:rPr>
              <a:t> </a:t>
            </a:r>
            <a:r>
              <a:rPr lang="en-US" dirty="0" err="1">
                <a:solidFill>
                  <a:srgbClr val="333333"/>
                </a:solidFill>
                <a:latin typeface="Roboto"/>
              </a:rPr>
              <a:t>bày</a:t>
            </a:r>
            <a:r>
              <a:rPr lang="en-US" dirty="0">
                <a:solidFill>
                  <a:srgbClr val="333333"/>
                </a:solidFill>
                <a:latin typeface="Roboto"/>
              </a:rPr>
              <a:t> </a:t>
            </a:r>
            <a:r>
              <a:rPr lang="en-US" dirty="0" err="1">
                <a:solidFill>
                  <a:srgbClr val="333333"/>
                </a:solidFill>
                <a:latin typeface="Roboto"/>
              </a:rPr>
              <a:t>quy</a:t>
            </a:r>
            <a:r>
              <a:rPr lang="en-US" dirty="0">
                <a:solidFill>
                  <a:srgbClr val="333333"/>
                </a:solidFill>
                <a:latin typeface="Roboto"/>
              </a:rPr>
              <a:t> </a:t>
            </a:r>
            <a:r>
              <a:rPr lang="en-US" dirty="0" err="1">
                <a:solidFill>
                  <a:srgbClr val="333333"/>
                </a:solidFill>
                <a:latin typeface="Roboto"/>
              </a:rPr>
              <a:t>trình</a:t>
            </a:r>
            <a:r>
              <a:rPr lang="en-US" dirty="0">
                <a:solidFill>
                  <a:srgbClr val="333333"/>
                </a:solidFill>
                <a:latin typeface="Roboto"/>
              </a:rPr>
              <a:t> </a:t>
            </a:r>
            <a:r>
              <a:rPr lang="en-US" dirty="0" err="1">
                <a:solidFill>
                  <a:srgbClr val="333333"/>
                </a:solidFill>
                <a:latin typeface="Roboto"/>
              </a:rPr>
              <a:t>kĩ</a:t>
            </a:r>
            <a:r>
              <a:rPr lang="en-US" dirty="0">
                <a:solidFill>
                  <a:srgbClr val="333333"/>
                </a:solidFill>
                <a:latin typeface="Roboto"/>
              </a:rPr>
              <a:t> </a:t>
            </a:r>
            <a:r>
              <a:rPr lang="en-US" dirty="0" err="1">
                <a:solidFill>
                  <a:srgbClr val="333333"/>
                </a:solidFill>
                <a:latin typeface="Roboto"/>
              </a:rPr>
              <a:t>thuật</a:t>
            </a:r>
            <a:r>
              <a:rPr lang="en-US" dirty="0">
                <a:solidFill>
                  <a:srgbClr val="333333"/>
                </a:solidFill>
                <a:latin typeface="Roboto"/>
              </a:rPr>
              <a:t> </a:t>
            </a:r>
            <a:r>
              <a:rPr lang="en-US" dirty="0" err="1">
                <a:solidFill>
                  <a:srgbClr val="333333"/>
                </a:solidFill>
                <a:latin typeface="Roboto"/>
              </a:rPr>
              <a:t>gieo</a:t>
            </a:r>
            <a:r>
              <a:rPr lang="en-US" dirty="0">
                <a:solidFill>
                  <a:srgbClr val="333333"/>
                </a:solidFill>
                <a:latin typeface="Roboto"/>
              </a:rPr>
              <a:t> </a:t>
            </a:r>
            <a:r>
              <a:rPr lang="en-US" dirty="0" err="1">
                <a:solidFill>
                  <a:srgbClr val="333333"/>
                </a:solidFill>
                <a:latin typeface="Roboto"/>
              </a:rPr>
              <a:t>trồng</a:t>
            </a:r>
            <a:r>
              <a:rPr lang="en-US" dirty="0">
                <a:solidFill>
                  <a:srgbClr val="333333"/>
                </a:solidFill>
                <a:latin typeface="Roboto"/>
              </a:rPr>
              <a:t>, </a:t>
            </a:r>
            <a:r>
              <a:rPr lang="en-US" dirty="0" err="1">
                <a:solidFill>
                  <a:srgbClr val="333333"/>
                </a:solidFill>
                <a:latin typeface="Roboto"/>
              </a:rPr>
              <a:t>chăm</a:t>
            </a:r>
            <a:r>
              <a:rPr lang="en-US" dirty="0">
                <a:solidFill>
                  <a:srgbClr val="333333"/>
                </a:solidFill>
                <a:latin typeface="Roboto"/>
              </a:rPr>
              <a:t> </a:t>
            </a:r>
            <a:r>
              <a:rPr lang="en-US" dirty="0" err="1">
                <a:solidFill>
                  <a:srgbClr val="333333"/>
                </a:solidFill>
                <a:latin typeface="Roboto"/>
              </a:rPr>
              <a:t>sóc</a:t>
            </a:r>
            <a:r>
              <a:rPr lang="en-US" dirty="0">
                <a:solidFill>
                  <a:srgbClr val="333333"/>
                </a:solidFill>
                <a:latin typeface="Roboto"/>
              </a:rPr>
              <a:t> </a:t>
            </a:r>
            <a:r>
              <a:rPr lang="en-US" dirty="0" err="1">
                <a:solidFill>
                  <a:srgbClr val="333333"/>
                </a:solidFill>
                <a:latin typeface="Roboto"/>
              </a:rPr>
              <a:t>và</a:t>
            </a:r>
            <a:r>
              <a:rPr lang="en-US" dirty="0">
                <a:solidFill>
                  <a:srgbClr val="333333"/>
                </a:solidFill>
                <a:latin typeface="Roboto"/>
              </a:rPr>
              <a:t> </a:t>
            </a:r>
            <a:r>
              <a:rPr lang="en-US" dirty="0" err="1">
                <a:solidFill>
                  <a:srgbClr val="333333"/>
                </a:solidFill>
                <a:latin typeface="Roboto"/>
              </a:rPr>
              <a:t>phòng</a:t>
            </a:r>
            <a:r>
              <a:rPr lang="en-US" dirty="0">
                <a:solidFill>
                  <a:srgbClr val="333333"/>
                </a:solidFill>
                <a:latin typeface="Roboto"/>
              </a:rPr>
              <a:t> </a:t>
            </a:r>
            <a:r>
              <a:rPr lang="en-US" dirty="0" err="1">
                <a:solidFill>
                  <a:srgbClr val="333333"/>
                </a:solidFill>
                <a:latin typeface="Roboto"/>
              </a:rPr>
              <a:t>trừ</a:t>
            </a:r>
            <a:r>
              <a:rPr lang="en-US" dirty="0">
                <a:solidFill>
                  <a:srgbClr val="333333"/>
                </a:solidFill>
                <a:latin typeface="Roboto"/>
              </a:rPr>
              <a:t> </a:t>
            </a:r>
            <a:r>
              <a:rPr lang="en-US" dirty="0" err="1">
                <a:solidFill>
                  <a:srgbClr val="333333"/>
                </a:solidFill>
                <a:latin typeface="Roboto"/>
              </a:rPr>
              <a:t>sâu</a:t>
            </a:r>
            <a:r>
              <a:rPr lang="en-US" dirty="0">
                <a:solidFill>
                  <a:srgbClr val="333333"/>
                </a:solidFill>
                <a:latin typeface="Roboto"/>
              </a:rPr>
              <a:t>, </a:t>
            </a:r>
            <a:r>
              <a:rPr lang="en-US" dirty="0" err="1">
                <a:solidFill>
                  <a:srgbClr val="333333"/>
                </a:solidFill>
                <a:latin typeface="Roboto"/>
              </a:rPr>
              <a:t>bệnh</a:t>
            </a:r>
            <a:r>
              <a:rPr lang="en-US" dirty="0">
                <a:solidFill>
                  <a:srgbClr val="333333"/>
                </a:solidFill>
                <a:latin typeface="Roboto"/>
              </a:rPr>
              <a:t> </a:t>
            </a:r>
            <a:r>
              <a:rPr lang="en-US" dirty="0" err="1">
                <a:solidFill>
                  <a:srgbClr val="333333"/>
                </a:solidFill>
                <a:latin typeface="Roboto"/>
              </a:rPr>
              <a:t>cho</a:t>
            </a:r>
            <a:r>
              <a:rPr lang="en-US" dirty="0">
                <a:solidFill>
                  <a:srgbClr val="333333"/>
                </a:solidFill>
                <a:latin typeface="Roboto"/>
              </a:rPr>
              <a:t> </a:t>
            </a:r>
            <a:r>
              <a:rPr lang="en-US" dirty="0" err="1">
                <a:solidFill>
                  <a:srgbClr val="333333"/>
                </a:solidFill>
                <a:latin typeface="Roboto"/>
              </a:rPr>
              <a:t>cây</a:t>
            </a:r>
            <a:r>
              <a:rPr lang="en-US" dirty="0">
                <a:solidFill>
                  <a:srgbClr val="333333"/>
                </a:solidFill>
                <a:latin typeface="Roboto"/>
              </a:rPr>
              <a:t> </a:t>
            </a:r>
            <a:r>
              <a:rPr lang="en-US" dirty="0" err="1">
                <a:solidFill>
                  <a:srgbClr val="333333"/>
                </a:solidFill>
                <a:latin typeface="Roboto"/>
              </a:rPr>
              <a:t>trồng</a:t>
            </a:r>
            <a:endParaRPr lang="en-US" dirty="0">
              <a:solidFill>
                <a:srgbClr val="333333"/>
              </a:solidFill>
              <a:latin typeface="Roboto"/>
            </a:endParaRPr>
          </a:p>
        </p:txBody>
      </p:sp>
      <p:sp>
        <p:nvSpPr>
          <p:cNvPr id="5" name="Rectangle 4"/>
          <p:cNvSpPr/>
          <p:nvPr/>
        </p:nvSpPr>
        <p:spPr>
          <a:xfrm>
            <a:off x="471054" y="812657"/>
            <a:ext cx="7970301" cy="4247317"/>
          </a:xfrm>
          <a:prstGeom prst="rect">
            <a:avLst/>
          </a:prstGeom>
        </p:spPr>
        <p:txBody>
          <a:bodyPr wrap="square">
            <a:spAutoFit/>
          </a:bodyPr>
          <a:lstStyle/>
          <a:p>
            <a:pPr algn="just"/>
            <a:r>
              <a:rPr lang="en-US" b="1" dirty="0" err="1">
                <a:solidFill>
                  <a:srgbClr val="008000"/>
                </a:solidFill>
                <a:latin typeface="Roboto"/>
              </a:rPr>
              <a:t>Trả</a:t>
            </a:r>
            <a:r>
              <a:rPr lang="en-US" b="1" dirty="0">
                <a:solidFill>
                  <a:srgbClr val="008000"/>
                </a:solidFill>
                <a:latin typeface="Roboto"/>
              </a:rPr>
              <a:t> </a:t>
            </a:r>
            <a:r>
              <a:rPr lang="en-US" b="1" dirty="0" err="1">
                <a:solidFill>
                  <a:srgbClr val="008000"/>
                </a:solidFill>
                <a:latin typeface="Roboto"/>
              </a:rPr>
              <a:t>lời</a:t>
            </a:r>
            <a:r>
              <a:rPr lang="en-US" b="1" dirty="0">
                <a:solidFill>
                  <a:srgbClr val="008000"/>
                </a:solidFill>
                <a:latin typeface="Roboto"/>
              </a:rPr>
              <a:t>:</a:t>
            </a:r>
            <a:endParaRPr lang="en-US" dirty="0">
              <a:solidFill>
                <a:srgbClr val="333333"/>
              </a:solidFill>
              <a:latin typeface="Roboto"/>
            </a:endParaRPr>
          </a:p>
          <a:p>
            <a:pPr algn="just"/>
            <a:r>
              <a:rPr lang="en-US" u="sng" dirty="0">
                <a:solidFill>
                  <a:srgbClr val="333333"/>
                </a:solidFill>
                <a:latin typeface="Roboto"/>
              </a:rPr>
              <a:t>* </a:t>
            </a:r>
            <a:r>
              <a:rPr lang="en-US" u="sng" dirty="0" err="1">
                <a:solidFill>
                  <a:srgbClr val="333333"/>
                </a:solidFill>
                <a:latin typeface="Roboto"/>
              </a:rPr>
              <a:t>Quy</a:t>
            </a:r>
            <a:r>
              <a:rPr lang="en-US" u="sng" dirty="0">
                <a:solidFill>
                  <a:srgbClr val="333333"/>
                </a:solidFill>
                <a:latin typeface="Roboto"/>
              </a:rPr>
              <a:t> </a:t>
            </a:r>
            <a:r>
              <a:rPr lang="en-US" u="sng" dirty="0" err="1">
                <a:solidFill>
                  <a:srgbClr val="333333"/>
                </a:solidFill>
                <a:latin typeface="Roboto"/>
              </a:rPr>
              <a:t>trình</a:t>
            </a:r>
            <a:r>
              <a:rPr lang="en-US" u="sng" dirty="0">
                <a:solidFill>
                  <a:srgbClr val="333333"/>
                </a:solidFill>
                <a:latin typeface="Roboto"/>
              </a:rPr>
              <a:t> </a:t>
            </a:r>
            <a:r>
              <a:rPr lang="en-US" u="sng" dirty="0" err="1">
                <a:solidFill>
                  <a:srgbClr val="333333"/>
                </a:solidFill>
                <a:latin typeface="Roboto"/>
              </a:rPr>
              <a:t>kĩ</a:t>
            </a:r>
            <a:r>
              <a:rPr lang="en-US" u="sng" dirty="0">
                <a:solidFill>
                  <a:srgbClr val="333333"/>
                </a:solidFill>
                <a:latin typeface="Roboto"/>
              </a:rPr>
              <a:t> </a:t>
            </a:r>
            <a:r>
              <a:rPr lang="en-US" u="sng" dirty="0" err="1">
                <a:solidFill>
                  <a:srgbClr val="333333"/>
                </a:solidFill>
                <a:latin typeface="Roboto"/>
              </a:rPr>
              <a:t>thuật</a:t>
            </a:r>
            <a:r>
              <a:rPr lang="en-US" u="sng" dirty="0">
                <a:solidFill>
                  <a:srgbClr val="333333"/>
                </a:solidFill>
                <a:latin typeface="Roboto"/>
              </a:rPr>
              <a:t> </a:t>
            </a:r>
            <a:r>
              <a:rPr lang="en-US" u="sng" dirty="0" err="1">
                <a:solidFill>
                  <a:srgbClr val="333333"/>
                </a:solidFill>
                <a:latin typeface="Roboto"/>
              </a:rPr>
              <a:t>gieo</a:t>
            </a:r>
            <a:r>
              <a:rPr lang="en-US" u="sng" dirty="0">
                <a:solidFill>
                  <a:srgbClr val="333333"/>
                </a:solidFill>
                <a:latin typeface="Roboto"/>
              </a:rPr>
              <a:t> </a:t>
            </a:r>
            <a:r>
              <a:rPr lang="en-US" u="sng" dirty="0" err="1">
                <a:solidFill>
                  <a:srgbClr val="333333"/>
                </a:solidFill>
                <a:latin typeface="Roboto"/>
              </a:rPr>
              <a:t>trồng</a:t>
            </a:r>
            <a:r>
              <a:rPr lang="en-US" u="sng" dirty="0">
                <a:solidFill>
                  <a:srgbClr val="333333"/>
                </a:solidFill>
                <a:latin typeface="Roboto"/>
              </a:rPr>
              <a:t>:</a:t>
            </a:r>
          </a:p>
          <a:p>
            <a:pPr algn="just"/>
            <a:r>
              <a:rPr lang="vi-VN" dirty="0">
                <a:solidFill>
                  <a:srgbClr val="333333"/>
                </a:solidFill>
                <a:latin typeface="Roboto"/>
              </a:rPr>
              <a:t>- Gieo hạt</a:t>
            </a:r>
          </a:p>
          <a:p>
            <a:pPr algn="just"/>
            <a:r>
              <a:rPr lang="vi-VN" dirty="0">
                <a:solidFill>
                  <a:srgbClr val="333333"/>
                </a:solidFill>
                <a:latin typeface="Roboto"/>
              </a:rPr>
              <a:t>- Trồng cây con</a:t>
            </a:r>
          </a:p>
          <a:p>
            <a:pPr algn="just"/>
            <a:r>
              <a:rPr lang="vi-VN" dirty="0">
                <a:solidFill>
                  <a:srgbClr val="333333"/>
                </a:solidFill>
                <a:latin typeface="Roboto"/>
              </a:rPr>
              <a:t>* Quy trình kĩ thuật chăm sóc cây trồng:</a:t>
            </a:r>
          </a:p>
          <a:p>
            <a:pPr algn="just"/>
            <a:r>
              <a:rPr lang="vi-VN" dirty="0">
                <a:solidFill>
                  <a:srgbClr val="333333"/>
                </a:solidFill>
                <a:latin typeface="Roboto"/>
              </a:rPr>
              <a:t>+ Tỉa, dặm cây</a:t>
            </a:r>
          </a:p>
          <a:p>
            <a:pPr algn="just"/>
            <a:r>
              <a:rPr lang="vi-VN" dirty="0">
                <a:solidFill>
                  <a:srgbClr val="333333"/>
                </a:solidFill>
                <a:latin typeface="Roboto"/>
              </a:rPr>
              <a:t>+ Làm cỏ, vun xới</a:t>
            </a:r>
          </a:p>
          <a:p>
            <a:pPr algn="just"/>
            <a:r>
              <a:rPr lang="vi-VN" dirty="0">
                <a:solidFill>
                  <a:srgbClr val="333333"/>
                </a:solidFill>
                <a:latin typeface="Roboto"/>
              </a:rPr>
              <a:t>+ Tưới nước</a:t>
            </a:r>
          </a:p>
          <a:p>
            <a:pPr algn="just"/>
            <a:r>
              <a:rPr lang="vi-VN" dirty="0">
                <a:solidFill>
                  <a:srgbClr val="333333"/>
                </a:solidFill>
                <a:latin typeface="Roboto"/>
              </a:rPr>
              <a:t>+ Tiêu nước</a:t>
            </a:r>
          </a:p>
          <a:p>
            <a:pPr algn="just"/>
            <a:r>
              <a:rPr lang="vi-VN" dirty="0">
                <a:solidFill>
                  <a:srgbClr val="333333"/>
                </a:solidFill>
                <a:latin typeface="Roboto"/>
              </a:rPr>
              <a:t>+ Bón phân thúc</a:t>
            </a:r>
          </a:p>
          <a:p>
            <a:pPr algn="just"/>
            <a:r>
              <a:rPr lang="vi-VN" u="sng" dirty="0">
                <a:solidFill>
                  <a:srgbClr val="333333"/>
                </a:solidFill>
                <a:latin typeface="Roboto"/>
              </a:rPr>
              <a:t>* Quy trình kĩ thuật phòng trừ sâu, bệnh cho cây trồng:</a:t>
            </a:r>
          </a:p>
          <a:p>
            <a:pPr algn="just"/>
            <a:r>
              <a:rPr lang="vi-VN" dirty="0">
                <a:solidFill>
                  <a:srgbClr val="333333"/>
                </a:solidFill>
                <a:latin typeface="Roboto"/>
              </a:rPr>
              <a:t>+ Biện pháp canh tác và s</a:t>
            </a:r>
            <a:r>
              <a:rPr lang="en-US" dirty="0">
                <a:solidFill>
                  <a:srgbClr val="333333"/>
                </a:solidFill>
                <a:latin typeface="Roboto"/>
              </a:rPr>
              <a:t>ử </a:t>
            </a:r>
            <a:r>
              <a:rPr lang="en-US" dirty="0" err="1">
                <a:solidFill>
                  <a:srgbClr val="333333"/>
                </a:solidFill>
                <a:latin typeface="Roboto"/>
              </a:rPr>
              <a:t>dụng</a:t>
            </a:r>
            <a:r>
              <a:rPr lang="en-US" dirty="0">
                <a:solidFill>
                  <a:srgbClr val="333333"/>
                </a:solidFill>
                <a:latin typeface="Roboto"/>
              </a:rPr>
              <a:t> </a:t>
            </a:r>
            <a:r>
              <a:rPr lang="vi-VN" dirty="0">
                <a:solidFill>
                  <a:srgbClr val="333333"/>
                </a:solidFill>
                <a:latin typeface="Roboto"/>
              </a:rPr>
              <a:t>giống chống sâu, bệnh.</a:t>
            </a:r>
          </a:p>
          <a:p>
            <a:pPr algn="just"/>
            <a:r>
              <a:rPr lang="vi-VN" dirty="0">
                <a:solidFill>
                  <a:srgbClr val="333333"/>
                </a:solidFill>
                <a:latin typeface="Roboto"/>
              </a:rPr>
              <a:t>+ Biện pháp thủ công</a:t>
            </a:r>
          </a:p>
          <a:p>
            <a:pPr algn="just"/>
            <a:r>
              <a:rPr lang="vi-VN" dirty="0">
                <a:solidFill>
                  <a:srgbClr val="333333"/>
                </a:solidFill>
                <a:latin typeface="Roboto"/>
              </a:rPr>
              <a:t>+ Biện pháp hóa học</a:t>
            </a:r>
          </a:p>
          <a:p>
            <a:pPr algn="just"/>
            <a:r>
              <a:rPr lang="vi-VN" dirty="0">
                <a:solidFill>
                  <a:srgbClr val="333333"/>
                </a:solidFill>
                <a:latin typeface="Roboto"/>
              </a:rPr>
              <a:t>+ Biện pháp sinh học và kiểm dịch thực vật.</a:t>
            </a:r>
            <a:endParaRPr lang="vi-VN" b="0" i="0" dirty="0">
              <a:solidFill>
                <a:srgbClr val="333333"/>
              </a:solidFill>
              <a:effectLst/>
              <a:latin typeface="Roboto"/>
            </a:endParaRPr>
          </a:p>
        </p:txBody>
      </p:sp>
      <p:pic>
        <p:nvPicPr>
          <p:cNvPr id="2" name="Picture 1"/>
          <p:cNvPicPr>
            <a:picLocks noChangeAspect="1"/>
          </p:cNvPicPr>
          <p:nvPr/>
        </p:nvPicPr>
        <p:blipFill>
          <a:blip r:embed="rId2"/>
          <a:stretch>
            <a:fillRect/>
          </a:stretch>
        </p:blipFill>
        <p:spPr>
          <a:xfrm>
            <a:off x="6587391" y="1182103"/>
            <a:ext cx="5604609" cy="3736406"/>
          </a:xfrm>
          <a:prstGeom prst="rect">
            <a:avLst/>
          </a:prstGeom>
        </p:spPr>
      </p:pic>
    </p:spTree>
    <p:extLst>
      <p:ext uri="{BB962C8B-B14F-4D97-AF65-F5344CB8AC3E}">
        <p14:creationId xmlns:p14="http://schemas.microsoft.com/office/powerpoint/2010/main" val="9800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636" y="242746"/>
            <a:ext cx="9200002" cy="646331"/>
          </a:xfrm>
          <a:prstGeom prst="rect">
            <a:avLst/>
          </a:prstGeom>
        </p:spPr>
        <p:txBody>
          <a:bodyPr wrap="square">
            <a:spAutoFit/>
          </a:bodyPr>
          <a:lstStyle/>
          <a:p>
            <a:pPr algn="just"/>
            <a:r>
              <a:rPr lang="vi-VN" b="1" dirty="0">
                <a:solidFill>
                  <a:srgbClr val="008000"/>
                </a:solidFill>
                <a:latin typeface="Roboto"/>
              </a:rPr>
              <a:t>Câu hỏi 6:</a:t>
            </a:r>
            <a:r>
              <a:rPr lang="vi-VN" dirty="0">
                <a:solidFill>
                  <a:srgbClr val="333333"/>
                </a:solidFill>
                <a:latin typeface="Roboto"/>
              </a:rPr>
              <a:t> Nêu một số phương pháp thu hoạch sản phẩm trồng trọt đang được áp dụng ở gia đình/ địa phương em. Cho ví dụ minh họa.</a:t>
            </a:r>
          </a:p>
        </p:txBody>
      </p:sp>
      <p:sp>
        <p:nvSpPr>
          <p:cNvPr id="5" name="Rectangle 4"/>
          <p:cNvSpPr/>
          <p:nvPr/>
        </p:nvSpPr>
        <p:spPr>
          <a:xfrm>
            <a:off x="415636" y="1121173"/>
            <a:ext cx="7958342" cy="2308324"/>
          </a:xfrm>
          <a:prstGeom prst="rect">
            <a:avLst/>
          </a:prstGeom>
        </p:spPr>
        <p:txBody>
          <a:bodyPr wrap="square">
            <a:spAutoFit/>
          </a:bodyPr>
          <a:lstStyle/>
          <a:p>
            <a:pPr lvl="0" algn="just"/>
            <a:r>
              <a:rPr lang="vi-VN" b="1" dirty="0">
                <a:solidFill>
                  <a:srgbClr val="008000"/>
                </a:solidFill>
                <a:latin typeface="Roboto"/>
              </a:rPr>
              <a:t>Trả lời:</a:t>
            </a:r>
            <a:endParaRPr lang="vi-VN" dirty="0">
              <a:solidFill>
                <a:srgbClr val="333333"/>
              </a:solidFill>
              <a:latin typeface="Roboto"/>
            </a:endParaRPr>
          </a:p>
          <a:p>
            <a:pPr lvl="0" algn="just"/>
            <a:r>
              <a:rPr lang="vi-VN" dirty="0">
                <a:solidFill>
                  <a:srgbClr val="333333"/>
                </a:solidFill>
                <a:latin typeface="Roboto"/>
              </a:rPr>
              <a:t>* Một số phương pháp thu hoạch sản phẩm trồng trọt ở gia đình em:</a:t>
            </a:r>
          </a:p>
          <a:p>
            <a:pPr algn="just"/>
            <a:r>
              <a:rPr lang="vi-VN" dirty="0">
                <a:solidFill>
                  <a:srgbClr val="333333"/>
                </a:solidFill>
                <a:latin typeface="Roboto"/>
              </a:rPr>
              <a:t>- Phương pháp hái: nhãn, rau</a:t>
            </a:r>
          </a:p>
          <a:p>
            <a:pPr algn="just"/>
            <a:r>
              <a:rPr lang="vi-VN" dirty="0">
                <a:solidFill>
                  <a:srgbClr val="333333"/>
                </a:solidFill>
                <a:latin typeface="Roboto"/>
              </a:rPr>
              <a:t>- Phương pháp nhổ: lạc</a:t>
            </a:r>
          </a:p>
          <a:p>
            <a:pPr algn="just"/>
            <a:r>
              <a:rPr lang="vi-VN" dirty="0">
                <a:solidFill>
                  <a:srgbClr val="333333"/>
                </a:solidFill>
                <a:latin typeface="Roboto"/>
              </a:rPr>
              <a:t>* Một số phương pháp thu hoạch sản phẩm trồng trọt ở địa phương em:</a:t>
            </a:r>
          </a:p>
          <a:p>
            <a:pPr algn="just"/>
            <a:r>
              <a:rPr lang="vi-VN" dirty="0">
                <a:solidFill>
                  <a:srgbClr val="333333"/>
                </a:solidFill>
                <a:latin typeface="Roboto"/>
              </a:rPr>
              <a:t>- Phương pháp cắt: lúa bằng tay, bằng máy</a:t>
            </a:r>
          </a:p>
          <a:p>
            <a:pPr algn="just"/>
            <a:r>
              <a:rPr lang="vi-VN" dirty="0">
                <a:solidFill>
                  <a:srgbClr val="333333"/>
                </a:solidFill>
                <a:latin typeface="Roboto"/>
              </a:rPr>
              <a:t>- Phương pháp nhổ: su hào, cà rốt</a:t>
            </a:r>
          </a:p>
          <a:p>
            <a:pPr algn="just"/>
            <a:r>
              <a:rPr lang="vi-VN" dirty="0">
                <a:solidFill>
                  <a:srgbClr val="333333"/>
                </a:solidFill>
                <a:latin typeface="Roboto"/>
              </a:rPr>
              <a:t>- Phương pháp đào: khoai lang, khoai tây,…</a:t>
            </a:r>
            <a:endParaRPr lang="vi-VN" b="0" i="0" dirty="0">
              <a:solidFill>
                <a:srgbClr val="333333"/>
              </a:solidFill>
              <a:effectLst/>
              <a:latin typeface="Roboto"/>
            </a:endParaRPr>
          </a:p>
        </p:txBody>
      </p:sp>
      <p:pic>
        <p:nvPicPr>
          <p:cNvPr id="2" name="Picture 1"/>
          <p:cNvPicPr>
            <a:picLocks noChangeAspect="1"/>
          </p:cNvPicPr>
          <p:nvPr/>
        </p:nvPicPr>
        <p:blipFill>
          <a:blip r:embed="rId2"/>
          <a:stretch>
            <a:fillRect/>
          </a:stretch>
        </p:blipFill>
        <p:spPr>
          <a:xfrm>
            <a:off x="4676874" y="3545545"/>
            <a:ext cx="4014739" cy="2637208"/>
          </a:xfrm>
          <a:prstGeom prst="rect">
            <a:avLst/>
          </a:prstGeom>
        </p:spPr>
      </p:pic>
      <p:pic>
        <p:nvPicPr>
          <p:cNvPr id="3" name="Picture 2"/>
          <p:cNvPicPr>
            <a:picLocks noChangeAspect="1"/>
          </p:cNvPicPr>
          <p:nvPr/>
        </p:nvPicPr>
        <p:blipFill>
          <a:blip r:embed="rId3"/>
          <a:stretch>
            <a:fillRect/>
          </a:stretch>
        </p:blipFill>
        <p:spPr>
          <a:xfrm>
            <a:off x="415636" y="3545545"/>
            <a:ext cx="4028263" cy="2637208"/>
          </a:xfrm>
          <a:prstGeom prst="rect">
            <a:avLst/>
          </a:prstGeom>
        </p:spPr>
      </p:pic>
      <p:pic>
        <p:nvPicPr>
          <p:cNvPr id="6" name="Picture 5"/>
          <p:cNvPicPr>
            <a:picLocks noChangeAspect="1"/>
          </p:cNvPicPr>
          <p:nvPr/>
        </p:nvPicPr>
        <p:blipFill>
          <a:blip r:embed="rId4"/>
          <a:stretch>
            <a:fillRect/>
          </a:stretch>
        </p:blipFill>
        <p:spPr>
          <a:xfrm>
            <a:off x="8799246" y="3545545"/>
            <a:ext cx="3280460" cy="2637208"/>
          </a:xfrm>
          <a:prstGeom prst="rect">
            <a:avLst/>
          </a:prstGeom>
        </p:spPr>
      </p:pic>
    </p:spTree>
    <p:extLst>
      <p:ext uri="{BB962C8B-B14F-4D97-AF65-F5344CB8AC3E}">
        <p14:creationId xmlns:p14="http://schemas.microsoft.com/office/powerpoint/2010/main" val="20003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1647</Words>
  <Application>Microsoft Office PowerPoint</Application>
  <PresentationFormat>Widescreen</PresentationFormat>
  <Paragraphs>149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Câu hỏi 1: Trình bày vai trò, triển vọng của trồng trọt. Kể tên một số nhóm cây trồng phổ biến ở Việt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vyche13@gmail.com</cp:lastModifiedBy>
  <cp:revision>20</cp:revision>
  <dcterms:created xsi:type="dcterms:W3CDTF">2022-07-11T08:51:03Z</dcterms:created>
  <dcterms:modified xsi:type="dcterms:W3CDTF">2024-10-02T13:33:36Z</dcterms:modified>
</cp:coreProperties>
</file>