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0" r:id="rId2"/>
    <p:sldId id="261" r:id="rId3"/>
    <p:sldId id="264" r:id="rId4"/>
    <p:sldId id="263" r:id="rId5"/>
    <p:sldId id="262" r:id="rId6"/>
    <p:sldId id="265" r:id="rId7"/>
    <p:sldId id="266" r:id="rId8"/>
    <p:sldId id="258" r:id="rId9"/>
    <p:sldId id="267" r:id="rId10"/>
    <p:sldId id="287" r:id="rId11"/>
    <p:sldId id="288" r:id="rId12"/>
    <p:sldId id="268" r:id="rId13"/>
    <p:sldId id="270" r:id="rId14"/>
    <p:sldId id="271" r:id="rId15"/>
    <p:sldId id="272" r:id="rId16"/>
    <p:sldId id="269" r:id="rId17"/>
    <p:sldId id="273" r:id="rId18"/>
    <p:sldId id="276" r:id="rId19"/>
    <p:sldId id="274" r:id="rId20"/>
    <p:sldId id="277" r:id="rId21"/>
    <p:sldId id="275" r:id="rId22"/>
    <p:sldId id="278" r:id="rId23"/>
    <p:sldId id="279" r:id="rId24"/>
    <p:sldId id="259" r:id="rId25"/>
    <p:sldId id="280" r:id="rId26"/>
    <p:sldId id="283" r:id="rId27"/>
    <p:sldId id="289" r:id="rId28"/>
    <p:sldId id="290" r:id="rId29"/>
    <p:sldId id="291" r:id="rId30"/>
    <p:sldId id="286" r:id="rId31"/>
    <p:sldId id="281" r:id="rId32"/>
    <p:sldId id="284"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24</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B1F5D-79AA-B015-3CEF-BD352CA96539}"/>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5" name="Footer Placeholder 4">
            <a:extLst>
              <a:ext uri="{FF2B5EF4-FFF2-40B4-BE49-F238E27FC236}">
                <a16:creationId xmlns:a16="http://schemas.microsoft.com/office/drawing/2014/main"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8C98-51E3-14B2-1807-0F736317F46C}"/>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5" name="Footer Placeholder 4">
            <a:extLst>
              <a:ext uri="{FF2B5EF4-FFF2-40B4-BE49-F238E27FC236}">
                <a16:creationId xmlns:a16="http://schemas.microsoft.com/office/drawing/2014/main"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7026-E701-0248-AD57-858ADEC9B51A}"/>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5" name="Footer Placeholder 4">
            <a:extLst>
              <a:ext uri="{FF2B5EF4-FFF2-40B4-BE49-F238E27FC236}">
                <a16:creationId xmlns:a16="http://schemas.microsoft.com/office/drawing/2014/main"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CD76-CE3A-0D51-99C2-6F956A646C93}"/>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5" name="Footer Placeholder 4">
            <a:extLst>
              <a:ext uri="{FF2B5EF4-FFF2-40B4-BE49-F238E27FC236}">
                <a16:creationId xmlns:a16="http://schemas.microsoft.com/office/drawing/2014/main"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ED698-16E1-EB97-CD1C-63BEA97F4D43}"/>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5" name="Footer Placeholder 4">
            <a:extLst>
              <a:ext uri="{FF2B5EF4-FFF2-40B4-BE49-F238E27FC236}">
                <a16:creationId xmlns:a16="http://schemas.microsoft.com/office/drawing/2014/main"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6E463-8459-ED0B-15C2-62BD96462EA8}"/>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6" name="Footer Placeholder 5">
            <a:extLst>
              <a:ext uri="{FF2B5EF4-FFF2-40B4-BE49-F238E27FC236}">
                <a16:creationId xmlns:a16="http://schemas.microsoft.com/office/drawing/2014/main"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B26A5-B8DF-9CE7-D71D-4EE1B1C5BA66}"/>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8" name="Footer Placeholder 7">
            <a:extLst>
              <a:ext uri="{FF2B5EF4-FFF2-40B4-BE49-F238E27FC236}">
                <a16:creationId xmlns:a16="http://schemas.microsoft.com/office/drawing/2014/main"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625E8-A43E-CD9A-383A-1B030BE6B358}"/>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4" name="Footer Placeholder 3">
            <a:extLst>
              <a:ext uri="{FF2B5EF4-FFF2-40B4-BE49-F238E27FC236}">
                <a16:creationId xmlns:a16="http://schemas.microsoft.com/office/drawing/2014/main"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7C6FB-7D57-7E68-504D-5485199E942C}"/>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3" name="Footer Placeholder 2">
            <a:extLst>
              <a:ext uri="{FF2B5EF4-FFF2-40B4-BE49-F238E27FC236}">
                <a16:creationId xmlns:a16="http://schemas.microsoft.com/office/drawing/2014/main"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158E2-38CF-0612-A881-C5BC5C2209BB}"/>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6" name="Footer Placeholder 5">
            <a:extLst>
              <a:ext uri="{FF2B5EF4-FFF2-40B4-BE49-F238E27FC236}">
                <a16:creationId xmlns:a16="http://schemas.microsoft.com/office/drawing/2014/main"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65FC-30C5-1F68-B48C-868412ED2A4B}"/>
              </a:ext>
            </a:extLst>
          </p:cNvPr>
          <p:cNvSpPr>
            <a:spLocks noGrp="1"/>
          </p:cNvSpPr>
          <p:nvPr>
            <p:ph type="dt" sz="half" idx="10"/>
          </p:nvPr>
        </p:nvSpPr>
        <p:spPr/>
        <p:txBody>
          <a:bodyPr/>
          <a:lstStyle/>
          <a:p>
            <a:fld id="{B73BCF84-FC9B-436B-B33D-E79936BE977B}" type="datetimeFigureOut">
              <a:rPr lang="en-US" smtClean="0"/>
              <a:t>10/2/2024</a:t>
            </a:fld>
            <a:endParaRPr lang="en-US"/>
          </a:p>
        </p:txBody>
      </p:sp>
      <p:sp>
        <p:nvSpPr>
          <p:cNvPr id="6" name="Footer Placeholder 5">
            <a:extLst>
              <a:ext uri="{FF2B5EF4-FFF2-40B4-BE49-F238E27FC236}">
                <a16:creationId xmlns:a16="http://schemas.microsoft.com/office/drawing/2014/main"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10/2/2024</a:t>
            </a:fld>
            <a:endParaRPr lang="en-US"/>
          </a:p>
        </p:txBody>
      </p:sp>
      <p:sp>
        <p:nvSpPr>
          <p:cNvPr id="5" name="Footer Placeholder 4">
            <a:extLst>
              <a:ext uri="{FF2B5EF4-FFF2-40B4-BE49-F238E27FC236}">
                <a16:creationId xmlns:a16="http://schemas.microsoft.com/office/drawing/2014/main"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19.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5.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1.png"/><Relationship Id="rId2" Type="http://schemas.openxmlformats.org/officeDocument/2006/relationships/image" Target="../media/image57.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8.pn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pic>
        <p:nvPicPr>
          <p:cNvPr id="21" name="Picture 2" descr="Engine ">
            <a:extLst>
              <a:ext uri="{FF2B5EF4-FFF2-40B4-BE49-F238E27FC236}">
                <a16:creationId xmlns:a16="http://schemas.microsoft.com/office/drawing/2014/main" id="{5934F557-046E-889F-9033-42D05EE39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7466" y="5506244"/>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Arrow: Bent 3">
            <a:extLst>
              <a:ext uri="{FF2B5EF4-FFF2-40B4-BE49-F238E27FC236}">
                <a16:creationId xmlns:a16="http://schemas.microsoft.com/office/drawing/2014/main"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a16="http://schemas.microsoft.com/office/drawing/2014/main"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a16="http://schemas.microsoft.com/office/drawing/2014/main"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a16="http://schemas.microsoft.com/office/drawing/2014/main" id="{5D897FF1-3F57-C014-E4B5-667A46683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9C0AA4-A1F6-8F32-D278-D2A02BEDFD8D}"/>
              </a:ext>
            </a:extLst>
          </p:cNvPr>
          <p:cNvPicPr>
            <a:picLocks noChangeAspect="1"/>
          </p:cNvPicPr>
          <p:nvPr/>
        </p:nvPicPr>
        <p:blipFill>
          <a:blip r:embed="rId4"/>
          <a:stretch>
            <a:fillRect/>
          </a:stretch>
        </p:blipFill>
        <p:spPr>
          <a:xfrm>
            <a:off x="6320162" y="52896"/>
            <a:ext cx="2197510" cy="1494307"/>
          </a:xfrm>
          <a:prstGeom prst="rect">
            <a:avLst/>
          </a:prstGeom>
          <a:ln>
            <a:noFill/>
          </a:ln>
          <a:effectLst>
            <a:softEdge rad="112500"/>
          </a:effectLst>
        </p:spPr>
      </p:pic>
      <p:pic>
        <p:nvPicPr>
          <p:cNvPr id="22" name="Picture 18" descr="Octopus ">
            <a:extLst>
              <a:ext uri="{FF2B5EF4-FFF2-40B4-BE49-F238E27FC236}">
                <a16:creationId xmlns:a16="http://schemas.microsoft.com/office/drawing/2014/main" id="{3CB50D3E-6398-75D3-589D-3F61664F3F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50" y="113905"/>
            <a:ext cx="1917290" cy="191729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hells ">
            <a:extLst>
              <a:ext uri="{FF2B5EF4-FFF2-40B4-BE49-F238E27FC236}">
                <a16:creationId xmlns:a16="http://schemas.microsoft.com/office/drawing/2014/main" id="{D646C87F-789A-66D2-D09B-CFA3D6CE0F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151" y="1586740"/>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lam ">
            <a:extLst>
              <a:ext uri="{FF2B5EF4-FFF2-40B4-BE49-F238E27FC236}">
                <a16:creationId xmlns:a16="http://schemas.microsoft.com/office/drawing/2014/main" id="{9F30DFB4-B761-E7E3-A77B-C3ACF5A422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117356">
            <a:off x="3094152" y="48514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202"/>
                                        </p:tgtEl>
                                        <p:attrNameLst>
                                          <p:attrName>style.visibility</p:attrName>
                                        </p:attrNameLst>
                                      </p:cBhvr>
                                      <p:to>
                                        <p:strVal val="visible"/>
                                      </p:to>
                                    </p:set>
                                    <p:animEffect transition="in" filter="barn(inVertical)">
                                      <p:cBhvr>
                                        <p:cTn id="46" dur="500"/>
                                        <p:tgtEl>
                                          <p:spTgt spid="8202"/>
                                        </p:tgtEl>
                                      </p:cBhvr>
                                    </p:animEffect>
                                  </p:childTnLst>
                                </p:cTn>
                              </p:par>
                              <p:par>
                                <p:cTn id="47" presetID="16" presetClass="entr" presetSubtype="21" fill="hold" nodeType="withEffect">
                                  <p:stCondLst>
                                    <p:cond delay="0"/>
                                  </p:stCondLst>
                                  <p:childTnLst>
                                    <p:set>
                                      <p:cBhvr>
                                        <p:cTn id="48" dur="1" fill="hold">
                                          <p:stCondLst>
                                            <p:cond delay="0"/>
                                          </p:stCondLst>
                                        </p:cTn>
                                        <p:tgtEl>
                                          <p:spTgt spid="8200"/>
                                        </p:tgtEl>
                                        <p:attrNameLst>
                                          <p:attrName>style.visibility</p:attrName>
                                        </p:attrNameLst>
                                      </p:cBhvr>
                                      <p:to>
                                        <p:strVal val="visible"/>
                                      </p:to>
                                    </p:set>
                                    <p:animEffect transition="in" filter="barn(inVertical)">
                                      <p:cBhvr>
                                        <p:cTn id="49"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a16="http://schemas.microsoft.com/office/drawing/2014/main"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a16="http://schemas.microsoft.com/office/drawing/2014/main"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Mantaray ">
            <a:extLst>
              <a:ext uri="{FF2B5EF4-FFF2-40B4-BE49-F238E27FC236}">
                <a16:creationId xmlns:a16="http://schemas.microsoft.com/office/drawing/2014/main" id="{B8A4DB7C-ED37-E515-0B6F-1843274D7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740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a:extLst>
              <a:ext uri="{FF2B5EF4-FFF2-40B4-BE49-F238E27FC236}">
                <a16:creationId xmlns:a16="http://schemas.microsoft.com/office/drawing/2014/main"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a16="http://schemas.microsoft.com/office/drawing/2014/main" id="{C1FCB4CF-69A4-8CC2-BFBF-2F6595AFBB55}"/>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a16="http://schemas.microsoft.com/office/drawing/2014/main" id="{E192FDB3-BC40-7B3E-DA36-620F3070778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a16="http://schemas.microsoft.com/office/drawing/2014/main" id="{F40F6133-71F2-2956-DDE4-514449CD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a16="http://schemas.microsoft.com/office/drawing/2014/main"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pic>
        <p:nvPicPr>
          <p:cNvPr id="7172" name="Picture 4" descr="Thinking bubble ">
            <a:extLst>
              <a:ext uri="{FF2B5EF4-FFF2-40B4-BE49-F238E27FC236}">
                <a16:creationId xmlns:a16="http://schemas.microsoft.com/office/drawing/2014/main" id="{49DA3E19-B007-B242-6CC9-724F5A752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5169" y="398943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barn(inVertical)">
                                      <p:cBhvr>
                                        <p:cTn id="1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a16="http://schemas.microsoft.com/office/drawing/2014/main"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a16="http://schemas.microsoft.com/office/drawing/2014/main"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a16="http://schemas.microsoft.com/office/drawing/2014/main"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26982811"/>
                  </a:ext>
                </a:extLst>
              </a:tr>
            </a:tbl>
          </a:graphicData>
        </a:graphic>
      </p:graphicFrame>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7157"/>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rab ">
            <a:extLst>
              <a:ext uri="{FF2B5EF4-FFF2-40B4-BE49-F238E27FC236}">
                <a16:creationId xmlns:a16="http://schemas.microsoft.com/office/drawing/2014/main" id="{7AAC81F4-E38D-55DD-0AAC-166ECAE9F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a16="http://schemas.microsoft.com/office/drawing/2014/main"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a16="http://schemas.microsoft.com/office/drawing/2014/main"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a16="http://schemas.microsoft.com/office/drawing/2014/main"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a16="http://schemas.microsoft.com/office/drawing/2014/main" id="{B4A858A5-3F8E-D5A7-1F41-444C3B2CE2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a16="http://schemas.microsoft.com/office/drawing/2014/main"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a16="http://schemas.microsoft.com/office/drawing/2014/main"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a16="http://schemas.microsoft.com/office/drawing/2014/main"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a16="http://schemas.microsoft.com/office/drawing/2014/main"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pic>
        <p:nvPicPr>
          <p:cNvPr id="3074" name="Picture 2" descr="Lobster ">
            <a:extLst>
              <a:ext uri="{FF2B5EF4-FFF2-40B4-BE49-F238E27FC236}">
                <a16:creationId xmlns:a16="http://schemas.microsoft.com/office/drawing/2014/main" id="{778EB611-BBF8-66E6-96B4-E43186545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8672" y="5192654"/>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51B3B-2F8A-4E48-BEA0-5D35421C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a16="http://schemas.microsoft.com/office/drawing/2014/main"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a16="http://schemas.microsoft.com/office/drawing/2014/main"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3892" y="499194"/>
            <a:ext cx="1743039" cy="1743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a16="http://schemas.microsoft.com/office/drawing/2014/main" id="{C28D74D2-2D12-9042-46C7-7531B336B8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a16="http://schemas.microsoft.com/office/drawing/2014/main"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a16="http://schemas.microsoft.com/office/drawing/2014/main" id="{439212D4-69DC-284A-0847-13B91DF00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Bent 1">
            <a:extLst>
              <a:ext uri="{FF2B5EF4-FFF2-40B4-BE49-F238E27FC236}">
                <a16:creationId xmlns:a16="http://schemas.microsoft.com/office/drawing/2014/main"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a16="http://schemas.microsoft.com/office/drawing/2014/main"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pic>
        <p:nvPicPr>
          <p:cNvPr id="12290" name="Picture 2" descr="Waste water icon">
            <a:extLst>
              <a:ext uri="{FF2B5EF4-FFF2-40B4-BE49-F238E27FC236}">
                <a16:creationId xmlns:a16="http://schemas.microsoft.com/office/drawing/2014/main" id="{AEFD66F8-17E5-DDD3-044A-DB2223FD4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0" y="851707"/>
            <a:ext cx="1788806" cy="1788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95693DEA-9126-ECB5-9E38-86D46E4C12E9}"/>
              </a:ext>
            </a:extLst>
          </p:cNvPr>
          <p:cNvPicPr>
            <a:picLocks noChangeAspect="1"/>
          </p:cNvPicPr>
          <p:nvPr/>
        </p:nvPicPr>
        <p:blipFill>
          <a:blip r:embed="rId4"/>
          <a:stretch>
            <a:fillRect/>
          </a:stretch>
        </p:blipFill>
        <p:spPr>
          <a:xfrm>
            <a:off x="4999685" y="4421903"/>
            <a:ext cx="1961554" cy="1961554"/>
          </a:xfrm>
          <a:prstGeom prst="rect">
            <a:avLst/>
          </a:prstGeom>
        </p:spPr>
      </p:pic>
      <p:pic>
        <p:nvPicPr>
          <p:cNvPr id="12292" name="Picture 4" descr="Sea">
            <a:extLst>
              <a:ext uri="{FF2B5EF4-FFF2-40B4-BE49-F238E27FC236}">
                <a16:creationId xmlns:a16="http://schemas.microsoft.com/office/drawing/2014/main" id="{DF7B06F8-7555-D9AF-953C-E05F5BE03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1469" y="3775592"/>
            <a:ext cx="2197510" cy="219751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oral reef ">
            <a:extLst>
              <a:ext uri="{FF2B5EF4-FFF2-40B4-BE49-F238E27FC236}">
                <a16:creationId xmlns:a16="http://schemas.microsoft.com/office/drawing/2014/main" id="{C2E5D2FE-92E2-529E-8D0E-24844AA29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193" y="159759"/>
            <a:ext cx="1383897" cy="13838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4AB75EB-5834-DF2F-9F90-9D17BFC59AF0}"/>
              </a:ext>
            </a:extLst>
          </p:cNvPr>
          <p:cNvPicPr>
            <a:picLocks noChangeAspect="1"/>
          </p:cNvPicPr>
          <p:nvPr/>
        </p:nvPicPr>
        <p:blipFill>
          <a:blip r:embed="rId7"/>
          <a:stretch>
            <a:fillRect/>
          </a:stretch>
        </p:blipFill>
        <p:spPr>
          <a:xfrm>
            <a:off x="3113694" y="1849349"/>
            <a:ext cx="1398086" cy="1398086"/>
          </a:xfrm>
          <a:prstGeom prst="rect">
            <a:avLst/>
          </a:prstGeom>
        </p:spPr>
      </p:pic>
      <p:sp>
        <p:nvSpPr>
          <p:cNvPr id="13" name="TextBox 12">
            <a:extLst>
              <a:ext uri="{FF2B5EF4-FFF2-40B4-BE49-F238E27FC236}">
                <a16:creationId xmlns:a16="http://schemas.microsoft.com/office/drawing/2014/main"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arn(inVertical)">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nodeType="withEffect">
                                  <p:stCondLst>
                                    <p:cond delay="0"/>
                                  </p:stCondLst>
                                  <p:childTnLst>
                                    <p:set>
                                      <p:cBhvr>
                                        <p:cTn id="33" dur="1" fill="hold">
                                          <p:stCondLst>
                                            <p:cond delay="0"/>
                                          </p:stCondLst>
                                        </p:cTn>
                                        <p:tgtEl>
                                          <p:spTgt spid="12294"/>
                                        </p:tgtEl>
                                        <p:attrNameLst>
                                          <p:attrName>style.visibility</p:attrName>
                                        </p:attrNameLst>
                                      </p:cBhvr>
                                      <p:to>
                                        <p:strVal val="visible"/>
                                      </p:to>
                                    </p:set>
                                    <p:animEffect transition="in" filter="barn(inVertical)">
                                      <p:cBhvr>
                                        <p:cTn id="34" dur="500"/>
                                        <p:tgtEl>
                                          <p:spTgt spid="1229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Vertical)">
                                      <p:cBhvr>
                                        <p:cTn id="39" dur="500"/>
                                        <p:tgtEl>
                                          <p:spTgt spid="7"/>
                                        </p:tgtEl>
                                      </p:cBhvr>
                                    </p:animEffect>
                                  </p:childTnLst>
                                </p:cTn>
                              </p:par>
                              <p:par>
                                <p:cTn id="40" presetID="16" presetClass="entr" presetSubtype="21" fill="hold" nodeType="withEffect">
                                  <p:stCondLst>
                                    <p:cond delay="0"/>
                                  </p:stCondLst>
                                  <p:childTnLst>
                                    <p:set>
                                      <p:cBhvr>
                                        <p:cTn id="41" dur="1" fill="hold">
                                          <p:stCondLst>
                                            <p:cond delay="0"/>
                                          </p:stCondLst>
                                        </p:cTn>
                                        <p:tgtEl>
                                          <p:spTgt spid="12292"/>
                                        </p:tgtEl>
                                        <p:attrNameLst>
                                          <p:attrName>style.visibility</p:attrName>
                                        </p:attrNameLst>
                                      </p:cBhvr>
                                      <p:to>
                                        <p:strVal val="visible"/>
                                      </p:to>
                                    </p:set>
                                    <p:animEffect transition="in" filter="barn(inVertical)">
                                      <p:cBhvr>
                                        <p:cTn id="42"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id="{8E670CAF-8B8C-18DA-6395-6DC2858D1595}"/>
              </a:ext>
            </a:extLst>
          </p:cNvPr>
          <p:cNvSpPr txBox="1"/>
          <p:nvPr/>
        </p:nvSpPr>
        <p:spPr>
          <a:xfrm>
            <a:off x="7846807" y="671879"/>
            <a:ext cx="3996147"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a16="http://schemas.microsoft.com/office/drawing/2014/main" id="{25E59535-F88F-085C-9AB8-87356D1B4415}"/>
              </a:ext>
            </a:extLst>
          </p:cNvPr>
          <p:cNvSpPr txBox="1"/>
          <p:nvPr/>
        </p:nvSpPr>
        <p:spPr>
          <a:xfrm>
            <a:off x="1724943" y="4427501"/>
            <a:ext cx="3454811"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a16="http://schemas.microsoft.com/office/drawing/2014/main"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pic>
        <p:nvPicPr>
          <p:cNvPr id="14" name="Picture 13">
            <a:extLst>
              <a:ext uri="{FF2B5EF4-FFF2-40B4-BE49-F238E27FC236}">
                <a16:creationId xmlns:a16="http://schemas.microsoft.com/office/drawing/2014/main" id="{8C3FFF14-CC6B-2EBF-3952-8E8D989DF125}"/>
              </a:ext>
            </a:extLst>
          </p:cNvPr>
          <p:cNvPicPr>
            <a:picLocks noChangeAspect="1"/>
          </p:cNvPicPr>
          <p:nvPr/>
        </p:nvPicPr>
        <p:blipFill>
          <a:blip r:embed="rId3"/>
          <a:stretch>
            <a:fillRect/>
          </a:stretch>
        </p:blipFill>
        <p:spPr>
          <a:xfrm>
            <a:off x="5799494" y="4930270"/>
            <a:ext cx="1219200" cy="1219200"/>
          </a:xfrm>
          <a:prstGeom prst="rect">
            <a:avLst/>
          </a:prstGeom>
        </p:spPr>
      </p:pic>
      <p:pic>
        <p:nvPicPr>
          <p:cNvPr id="13314" name="Picture 2" descr="Squid ">
            <a:extLst>
              <a:ext uri="{FF2B5EF4-FFF2-40B4-BE49-F238E27FC236}">
                <a16:creationId xmlns:a16="http://schemas.microsoft.com/office/drawing/2014/main" id="{1D49CAB3-7B20-FBEC-07A5-CDE64F5B0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43" y="3085707"/>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a16="http://schemas.microsoft.com/office/drawing/2014/main"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a16="http://schemas.microsoft.com/office/drawing/2014/main"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a16="http://schemas.microsoft.com/office/drawing/2014/main"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a16="http://schemas.microsoft.com/office/drawing/2014/main"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a16="http://schemas.microsoft.com/office/drawing/2014/main"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a16="http://schemas.microsoft.com/office/drawing/2014/main"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a16="http://schemas.microsoft.com/office/drawing/2014/main"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9" name="Picture 4" descr="Sea">
            <a:extLst>
              <a:ext uri="{FF2B5EF4-FFF2-40B4-BE49-F238E27FC236}">
                <a16:creationId xmlns:a16="http://schemas.microsoft.com/office/drawing/2014/main" id="{866F0C9C-0D6E-5DF3-958B-0D8712A8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5211" y="4076003"/>
            <a:ext cx="2197510" cy="219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eative writing ">
            <a:extLst>
              <a:ext uri="{FF2B5EF4-FFF2-40B4-BE49-F238E27FC236}">
                <a16:creationId xmlns:a16="http://schemas.microsoft.com/office/drawing/2014/main" id="{E62E252C-5D54-C0E2-A6A2-EB15E143C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958" y="0"/>
            <a:ext cx="1451212" cy="145121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1" name="Oval 103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D16E721-3FB3-72C8-17F9-44618DC82A4B}"/>
              </a:ext>
            </a:extLst>
          </p:cNvPr>
          <p:cNvPicPr>
            <a:picLocks noChangeAspect="1"/>
          </p:cNvPicPr>
          <p:nvPr/>
        </p:nvPicPr>
        <p:blipFill rotWithShape="1">
          <a:blip r:embed="rId3"/>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id="{D65225F4-6EB6-31DB-DB27-59DF469501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id="{AA257E2F-F5BF-1F8B-2720-0392EB31410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391" r="17115"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a16="http://schemas.microsoft.com/office/drawing/2014/main" id="{7BDB5309-D1F4-50A2-A286-89A74A86A18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4" name="Arrow: Down 13">
            <a:extLst>
              <a:ext uri="{FF2B5EF4-FFF2-40B4-BE49-F238E27FC236}">
                <a16:creationId xmlns:a16="http://schemas.microsoft.com/office/drawing/2014/main" id="{BB5E7CC9-F5C3-BA43-506D-F1CF1AAE56E8}"/>
              </a:ext>
            </a:extLst>
          </p:cNvPr>
          <p:cNvSpPr/>
          <p:nvPr/>
        </p:nvSpPr>
        <p:spPr>
          <a:xfrm>
            <a:off x="9963091" y="172024"/>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6226C62-0A4B-FD9F-ADA1-120BDEC7DA2A}"/>
              </a:ext>
            </a:extLst>
          </p:cNvPr>
          <p:cNvGraphicFramePr>
            <a:graphicFrameLocks noGrp="1"/>
          </p:cNvGraphicFramePr>
          <p:nvPr>
            <p:extLst>
              <p:ext uri="{D42A27DB-BD31-4B8C-83A1-F6EECF244321}">
                <p14:modId xmlns:p14="http://schemas.microsoft.com/office/powerpoint/2010/main" val="4192927250"/>
              </p:ext>
            </p:extLst>
          </p:nvPr>
        </p:nvGraphicFramePr>
        <p:xfrm>
          <a:off x="1026696" y="1187116"/>
          <a:ext cx="10363199" cy="4712078"/>
        </p:xfrm>
        <a:graphic>
          <a:graphicData uri="http://schemas.openxmlformats.org/drawingml/2006/table">
            <a:tbl>
              <a:tblPr firstRow="1" bandRow="1">
                <a:tableStyleId>{5C22544A-7EE6-4342-B048-85BDC9FD1C3A}</a:tableStyleId>
              </a:tblPr>
              <a:tblGrid>
                <a:gridCol w="2853406">
                  <a:extLst>
                    <a:ext uri="{9D8B030D-6E8A-4147-A177-3AD203B41FA5}">
                      <a16:colId xmlns:a16="http://schemas.microsoft.com/office/drawing/2014/main" val="2797994857"/>
                    </a:ext>
                  </a:extLst>
                </a:gridCol>
                <a:gridCol w="3041545">
                  <a:extLst>
                    <a:ext uri="{9D8B030D-6E8A-4147-A177-3AD203B41FA5}">
                      <a16:colId xmlns:a16="http://schemas.microsoft.com/office/drawing/2014/main" val="2600258079"/>
                    </a:ext>
                  </a:extLst>
                </a:gridCol>
                <a:gridCol w="4468248">
                  <a:extLst>
                    <a:ext uri="{9D8B030D-6E8A-4147-A177-3AD203B41FA5}">
                      <a16:colId xmlns:a16="http://schemas.microsoft.com/office/drawing/2014/main" val="1369130509"/>
                    </a:ext>
                  </a:extLst>
                </a:gridCol>
              </a:tblGrid>
              <a:tr h="1171907">
                <a:tc>
                  <a:txBody>
                    <a:bodyPr/>
                    <a:lstStyle/>
                    <a:p>
                      <a:pPr algn="just"/>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a:t>
                      </a:r>
                      <a:r>
                        <a:rPr lang="en-US" sz="2800" dirty="0">
                          <a:latin typeface="Times New Roman" panose="02020603050405020304" pitchFamily="18" charset="0"/>
                          <a:cs typeface="Times New Roman" panose="02020603050405020304" pitchFamily="18" charset="0"/>
                        </a:rPr>
                        <a:t>)</a:t>
                      </a:r>
                    </a:p>
                  </a:txBody>
                  <a:tcPr/>
                </a:tc>
                <a:tc>
                  <a:txBody>
                    <a:bodyPr/>
                    <a:lstStyle/>
                    <a:p>
                      <a:pPr algn="just"/>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11615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1</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63209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2</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1385065"/>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3</a:t>
                      </a: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4663650"/>
                  </a:ext>
                </a:extLst>
              </a:tr>
            </a:tbl>
          </a:graphicData>
        </a:graphic>
      </p:graphicFrame>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3498934" y="407486"/>
            <a:ext cx="5194132" cy="653465"/>
          </a:xfrm>
        </p:spPr>
        <p:txBody>
          <a:bodyPr>
            <a:norm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HOÀN THÀNH TẠI NHÀ</a:t>
            </a:r>
          </a:p>
        </p:txBody>
      </p:sp>
      <p:graphicFrame>
        <p:nvGraphicFramePr>
          <p:cNvPr id="8" name="Table 6">
            <a:extLst>
              <a:ext uri="{FF2B5EF4-FFF2-40B4-BE49-F238E27FC236}">
                <a16:creationId xmlns:a16="http://schemas.microsoft.com/office/drawing/2014/main" id="{C722FA94-0705-F235-7D02-C8D48D25BA78}"/>
              </a:ext>
            </a:extLst>
          </p:cNvPr>
          <p:cNvGraphicFramePr>
            <a:graphicFrameLocks noGrp="1"/>
          </p:cNvGraphicFramePr>
          <p:nvPr>
            <p:extLst>
              <p:ext uri="{D42A27DB-BD31-4B8C-83A1-F6EECF244321}">
                <p14:modId xmlns:p14="http://schemas.microsoft.com/office/powerpoint/2010/main" val="534967865"/>
              </p:ext>
            </p:extLst>
          </p:nvPr>
        </p:nvGraphicFramePr>
        <p:xfrm>
          <a:off x="3452802" y="6189330"/>
          <a:ext cx="5759355" cy="396240"/>
        </p:xfrm>
        <a:graphic>
          <a:graphicData uri="http://schemas.openxmlformats.org/drawingml/2006/table">
            <a:tbl>
              <a:tblPr firstRow="1" bandRow="1">
                <a:tableStyleId>{5C22544A-7EE6-4342-B048-85BDC9FD1C3A}</a:tableStyleId>
              </a:tblPr>
              <a:tblGrid>
                <a:gridCol w="5759355">
                  <a:extLst>
                    <a:ext uri="{9D8B030D-6E8A-4147-A177-3AD203B41FA5}">
                      <a16:colId xmlns:a16="http://schemas.microsoft.com/office/drawing/2014/main" val="1165274559"/>
                    </a:ext>
                  </a:extLst>
                </a:gridCol>
              </a:tblGrid>
              <a:tr h="37084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PHIẾU HỌC TẬP SỐ 4</a:t>
                      </a:r>
                    </a:p>
                  </a:txBody>
                  <a:tcPr>
                    <a:solidFill>
                      <a:schemeClr val="accent1">
                        <a:lumMod val="60000"/>
                        <a:lumOff val="40000"/>
                      </a:schemeClr>
                    </a:solidFill>
                  </a:tcPr>
                </a:tc>
                <a:extLst>
                  <a:ext uri="{0D108BD9-81ED-4DB2-BD59-A6C34878D82A}">
                    <a16:rowId xmlns:a16="http://schemas.microsoft.com/office/drawing/2014/main" val="1752982969"/>
                  </a:ext>
                </a:extLst>
              </a:tr>
            </a:tbl>
          </a:graphicData>
        </a:graphic>
      </p:graphicFrame>
      <p:pic>
        <p:nvPicPr>
          <p:cNvPr id="2050" name="Picture 2" descr="List ">
            <a:extLst>
              <a:ext uri="{FF2B5EF4-FFF2-40B4-BE49-F238E27FC236}">
                <a16:creationId xmlns:a16="http://schemas.microsoft.com/office/drawing/2014/main" id="{44759EFB-F23E-0301-289F-12ADA37B1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07242"/>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5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458333" y="3749257"/>
            <a:ext cx="4843822" cy="1244032"/>
          </a:xfrm>
        </p:spPr>
        <p:txBody>
          <a:bodyPr vert="horz" lIns="91440" tIns="45720" rIns="91440" bIns="45720" rtlCol="0" anchor="b">
            <a:noAutofit/>
          </a:bodyPr>
          <a:lstStyle/>
          <a:p>
            <a:pPr algn="just"/>
            <a:r>
              <a:rPr lang="en-US" sz="3300" b="1" kern="1200" dirty="0">
                <a:ln w="12700">
                  <a:solidFill>
                    <a:schemeClr val="accent1"/>
                  </a:solidFill>
                  <a:prstDash val="solid"/>
                </a:ln>
                <a:solidFill>
                  <a:schemeClr val="tx1"/>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THIẾT KẾ MÔ HÌNH  TỪ VẬT LIỆU TÁI CHẾ</a:t>
            </a:r>
          </a:p>
        </p:txBody>
      </p:sp>
      <p:pic>
        <p:nvPicPr>
          <p:cNvPr id="4104" name="Picture 8" descr="Làm Đồ Chơi Các Con Vật Từ Nắp Chai/ Ideas with plastic bottle caps/ Sáng  Tạo Với Nắp Chai Nhựa - YouTube">
            <a:extLst>
              <a:ext uri="{FF2B5EF4-FFF2-40B4-BE49-F238E27FC236}">
                <a16:creationId xmlns:a16="http://schemas.microsoft.com/office/drawing/2014/main" id="{4C0F2257-17F7-19F6-D4C6-03772BFC4D3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6440" y="991202"/>
            <a:ext cx="3291408" cy="185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09" name="Freeform: Shape 4108">
            <a:extLst>
              <a:ext uri="{FF2B5EF4-FFF2-40B4-BE49-F238E27FC236}">
                <a16:creationId xmlns:a16="http://schemas.microsoft.com/office/drawing/2014/main" id="{7BC0F8B1-F985-469B-8332-13DBC7665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4098" name="Picture 2" descr="DIY AQUARIUM FISH TOWER OF PLASTIC BOTTLE ART | Har Channel - YouTube |  Plastic bottle art, Diy aquarium, Diy fish tank">
            <a:extLst>
              <a:ext uri="{FF2B5EF4-FFF2-40B4-BE49-F238E27FC236}">
                <a16:creationId xmlns:a16="http://schemas.microsoft.com/office/drawing/2014/main" id="{64D43FC1-5A3E-F2E6-6BF1-A5AA0FE01C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54603" y="725195"/>
            <a:ext cx="3868173" cy="2175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Cách làm con rùa bằng chai nhựa cũ phế liệu">
            <a:extLst>
              <a:ext uri="{FF2B5EF4-FFF2-40B4-BE49-F238E27FC236}">
                <a16:creationId xmlns:a16="http://schemas.microsoft.com/office/drawing/2014/main" id="{25144B43-1BD7-1639-A041-6994F065FF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56830" y="3749257"/>
            <a:ext cx="3077212" cy="17651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1" name="Freeform: Shape 4110">
            <a:extLst>
              <a:ext uri="{FF2B5EF4-FFF2-40B4-BE49-F238E27FC236}">
                <a16:creationId xmlns:a16="http://schemas.microsoft.com/office/drawing/2014/main" id="{89D15953-1642-4DD6-AD9E-01AA19247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4113" name="Straight Connector 4112">
            <a:extLst>
              <a:ext uri="{FF2B5EF4-FFF2-40B4-BE49-F238E27FC236}">
                <a16:creationId xmlns:a16="http://schemas.microsoft.com/office/drawing/2014/main" id="{1918D9D3-1370-4FF6-9DFC-9F87F9039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5419436"/>
            <a:ext cx="1404926" cy="14049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Make Fish Tank At Home Ideas Mr Decor Plastic Bottle Art Diy Fish  Tank Diy Aquarium – Cuitan Dokter">
            <a:extLst>
              <a:ext uri="{FF2B5EF4-FFF2-40B4-BE49-F238E27FC236}">
                <a16:creationId xmlns:a16="http://schemas.microsoft.com/office/drawing/2014/main" id="{0DA567A7-A9DB-B17B-3157-8667811F6A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734578" y="725195"/>
            <a:ext cx="2760248" cy="20701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11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4106" name="Picture 10" descr="Creativity ">
            <a:extLst>
              <a:ext uri="{FF2B5EF4-FFF2-40B4-BE49-F238E27FC236}">
                <a16:creationId xmlns:a16="http://schemas.microsoft.com/office/drawing/2014/main" id="{2AF43227-B99F-8E49-18B7-9325F74A60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94" y="368349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9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106"/>
                                        </p:tgtEl>
                                        <p:attrNameLst>
                                          <p:attrName>style.visibility</p:attrName>
                                        </p:attrNameLst>
                                      </p:cBhvr>
                                      <p:to>
                                        <p:strVal val="visible"/>
                                      </p:to>
                                    </p:set>
                                    <p:animEffect transition="in" filter="barn(inVertical)">
                                      <p:cBhvr>
                                        <p:cTn id="10" dur="500"/>
                                        <p:tgtEl>
                                          <p:spTgt spid="4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barn(inVertical)">
                                      <p:cBhvr>
                                        <p:cTn id="15" dur="500"/>
                                        <p:tgtEl>
                                          <p:spTgt spid="410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barn(inVertical)">
                                      <p:cBhvr>
                                        <p:cTn id="20" dur="5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barn(inVertical)">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barn(inVertical)">
                                      <p:cBhvr>
                                        <p:cTn id="3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4" name="Rectangle 5126">
            <a:extLst>
              <a:ext uri="{FF2B5EF4-FFF2-40B4-BE49-F238E27FC236}">
                <a16:creationId xmlns:a16="http://schemas.microsoft.com/office/drawing/2014/main" id="{854ECEBE-9353-406C-9313-02A517A31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5136" name="Freeform: Shape 5128">
            <a:extLst>
              <a:ext uri="{FF2B5EF4-FFF2-40B4-BE49-F238E27FC236}">
                <a16:creationId xmlns:a16="http://schemas.microsoft.com/office/drawing/2014/main" id="{71A74C97-ECC4-4C3A-988A-A72C1F8BB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23162" cy="5593660"/>
          </a:xfrm>
          <a:custGeom>
            <a:avLst/>
            <a:gdLst>
              <a:gd name="connsiteX0" fmla="*/ 2177447 w 6323162"/>
              <a:gd name="connsiteY0" fmla="*/ 0 h 5593660"/>
              <a:gd name="connsiteX1" fmla="*/ 4826316 w 6323162"/>
              <a:gd name="connsiteY1" fmla="*/ 0 h 5593660"/>
              <a:gd name="connsiteX2" fmla="*/ 4971508 w 6323162"/>
              <a:gd name="connsiteY2" fmla="*/ 75777 h 5593660"/>
              <a:gd name="connsiteX3" fmla="*/ 5577109 w 6323162"/>
              <a:gd name="connsiteY3" fmla="*/ 586873 h 5593660"/>
              <a:gd name="connsiteX4" fmla="*/ 6323162 w 6323162"/>
              <a:gd name="connsiteY4" fmla="*/ 2829148 h 5593660"/>
              <a:gd name="connsiteX5" fmla="*/ 5990836 w 6323162"/>
              <a:gd name="connsiteY5" fmla="*/ 3748729 h 5593660"/>
              <a:gd name="connsiteX6" fmla="*/ 5006899 w 6323162"/>
              <a:gd name="connsiteY6" fmla="*/ 4604992 h 5593660"/>
              <a:gd name="connsiteX7" fmla="*/ 4790566 w 6323162"/>
              <a:gd name="connsiteY7" fmla="*/ 4768788 h 5593660"/>
              <a:gd name="connsiteX8" fmla="*/ 3012943 w 6323162"/>
              <a:gd name="connsiteY8" fmla="*/ 5593660 h 5593660"/>
              <a:gd name="connsiteX9" fmla="*/ 671286 w 6323162"/>
              <a:gd name="connsiteY9" fmla="*/ 4252856 h 5593660"/>
              <a:gd name="connsiteX10" fmla="*/ 421733 w 6323162"/>
              <a:gd name="connsiteY10" fmla="*/ 3909839 h 5593660"/>
              <a:gd name="connsiteX11" fmla="*/ 48655 w 6323162"/>
              <a:gd name="connsiteY11" fmla="*/ 3351082 h 5593660"/>
              <a:gd name="connsiteX12" fmla="*/ 0 w 6323162"/>
              <a:gd name="connsiteY12" fmla="*/ 3239820 h 5593660"/>
              <a:gd name="connsiteX13" fmla="*/ 0 w 6323162"/>
              <a:gd name="connsiteY13" fmla="*/ 2248150 h 5593660"/>
              <a:gd name="connsiteX14" fmla="*/ 1658 w 6323162"/>
              <a:gd name="connsiteY14" fmla="*/ 2239520 h 5593660"/>
              <a:gd name="connsiteX15" fmla="*/ 225714 w 6323162"/>
              <a:gd name="connsiteY15" fmla="*/ 1665285 h 5593660"/>
              <a:gd name="connsiteX16" fmla="*/ 1050970 w 6323162"/>
              <a:gd name="connsiteY16" fmla="*/ 665214 h 5593660"/>
              <a:gd name="connsiteX17" fmla="*/ 1923692 w 6323162"/>
              <a:gd name="connsiteY17"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chemeClr val="bg1">
              <a:alpha val="3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37" name="Freeform: Shape 5130">
            <a:extLst>
              <a:ext uri="{FF2B5EF4-FFF2-40B4-BE49-F238E27FC236}">
                <a16:creationId xmlns:a16="http://schemas.microsoft.com/office/drawing/2014/main" id="{5FB5F3BA-58DF-40DA-AE44-974A00E06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5930" y="1598213"/>
            <a:ext cx="5396070" cy="5259788"/>
          </a:xfrm>
          <a:custGeom>
            <a:avLst/>
            <a:gdLst>
              <a:gd name="connsiteX0" fmla="*/ 2739575 w 5261264"/>
              <a:gd name="connsiteY0" fmla="*/ 1369 h 4909930"/>
              <a:gd name="connsiteX1" fmla="*/ 3931992 w 5261264"/>
              <a:gd name="connsiteY1" fmla="*/ 357115 h 4909930"/>
              <a:gd name="connsiteX2" fmla="*/ 5228644 w 5261264"/>
              <a:gd name="connsiteY2" fmla="*/ 1704869 h 4909930"/>
              <a:gd name="connsiteX3" fmla="*/ 5261264 w 5261264"/>
              <a:gd name="connsiteY3" fmla="*/ 1769901 h 4909930"/>
              <a:gd name="connsiteX4" fmla="*/ 5261264 w 5261264"/>
              <a:gd name="connsiteY4" fmla="*/ 4640262 h 4909930"/>
              <a:gd name="connsiteX5" fmla="*/ 5239287 w 5261264"/>
              <a:gd name="connsiteY5" fmla="*/ 4674079 h 4909930"/>
              <a:gd name="connsiteX6" fmla="*/ 5039558 w 5261264"/>
              <a:gd name="connsiteY6" fmla="*/ 4893028 h 4909930"/>
              <a:gd name="connsiteX7" fmla="*/ 5018342 w 5261264"/>
              <a:gd name="connsiteY7" fmla="*/ 4909930 h 4909930"/>
              <a:gd name="connsiteX8" fmla="*/ 962510 w 5261264"/>
              <a:gd name="connsiteY8" fmla="*/ 4909930 h 4909930"/>
              <a:gd name="connsiteX9" fmla="*/ 821338 w 5261264"/>
              <a:gd name="connsiteY9" fmla="*/ 4707517 h 4909930"/>
              <a:gd name="connsiteX10" fmla="*/ 448558 w 5261264"/>
              <a:gd name="connsiteY10" fmla="*/ 3922606 h 4909930"/>
              <a:gd name="connsiteX11" fmla="*/ 221727 w 5261264"/>
              <a:gd name="connsiteY11" fmla="*/ 1588926 h 4909930"/>
              <a:gd name="connsiteX12" fmla="*/ 2739575 w 5261264"/>
              <a:gd name="connsiteY12" fmla="*/ 1369 h 490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61264" h="4909930">
                <a:moveTo>
                  <a:pt x="2739575" y="1369"/>
                </a:moveTo>
                <a:cubicBezTo>
                  <a:pt x="3132207" y="14841"/>
                  <a:pt x="3535383" y="128133"/>
                  <a:pt x="3931992" y="357115"/>
                </a:cubicBezTo>
                <a:cubicBezTo>
                  <a:pt x="4474996" y="670619"/>
                  <a:pt x="4925124" y="1151857"/>
                  <a:pt x="5228644" y="1704869"/>
                </a:cubicBezTo>
                <a:lnTo>
                  <a:pt x="5261264" y="1769901"/>
                </a:lnTo>
                <a:lnTo>
                  <a:pt x="5261264" y="4640262"/>
                </a:lnTo>
                <a:lnTo>
                  <a:pt x="5239287" y="4674079"/>
                </a:lnTo>
                <a:cubicBezTo>
                  <a:pt x="5177453" y="4758643"/>
                  <a:pt x="5110673" y="4830413"/>
                  <a:pt x="5039558" y="4893028"/>
                </a:cubicBezTo>
                <a:lnTo>
                  <a:pt x="5018342" y="4909930"/>
                </a:lnTo>
                <a:lnTo>
                  <a:pt x="962510" y="4909930"/>
                </a:lnTo>
                <a:lnTo>
                  <a:pt x="821338" y="4707517"/>
                </a:lnTo>
                <a:cubicBezTo>
                  <a:pt x="672683" y="4465717"/>
                  <a:pt x="560617" y="4198197"/>
                  <a:pt x="448558" y="3922606"/>
                </a:cubicBezTo>
                <a:cubicBezTo>
                  <a:pt x="120358" y="3115488"/>
                  <a:pt x="-245146" y="2397572"/>
                  <a:pt x="221727" y="1588926"/>
                </a:cubicBezTo>
                <a:cubicBezTo>
                  <a:pt x="801679" y="584418"/>
                  <a:pt x="1736188" y="-33060"/>
                  <a:pt x="2739575" y="136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3" name="Freeform: Shape 5132">
            <a:extLst>
              <a:ext uri="{FF2B5EF4-FFF2-40B4-BE49-F238E27FC236}">
                <a16:creationId xmlns:a16="http://schemas.microsoft.com/office/drawing/2014/main" id="{DE1994AC-22D1-4B48-9EDA-BE373E704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1758" y="1407380"/>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35" name="Freeform: Shape 5134">
            <a:extLst>
              <a:ext uri="{FF2B5EF4-FFF2-40B4-BE49-F238E27FC236}">
                <a16:creationId xmlns:a16="http://schemas.microsoft.com/office/drawing/2014/main" id="{86806086-A782-4311-A63B-1A68574D8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2" descr="Engine ">
            <a:extLst>
              <a:ext uri="{FF2B5EF4-FFF2-40B4-BE49-F238E27FC236}">
                <a16:creationId xmlns:a16="http://schemas.microsoft.com/office/drawing/2014/main" id="{F038C9B2-32BD-9137-0D08-773CF734F9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78090" y="3144252"/>
            <a:ext cx="2897959" cy="28979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ình ảnh kết thúc slide đẹp, ấn tượng nhất">
            <a:extLst>
              <a:ext uri="{FF2B5EF4-FFF2-40B4-BE49-F238E27FC236}">
                <a16:creationId xmlns:a16="http://schemas.microsoft.com/office/drawing/2014/main" id="{6FC6A6FA-B6FA-F278-4155-27948A87B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91" y="122926"/>
            <a:ext cx="6056059" cy="48430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0" name="Picture 6" descr="Goodbye ">
            <a:extLst>
              <a:ext uri="{FF2B5EF4-FFF2-40B4-BE49-F238E27FC236}">
                <a16:creationId xmlns:a16="http://schemas.microsoft.com/office/drawing/2014/main" id="{F31CA118-EF91-77F2-BEA8-B1BD14B9C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5071" y="4411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8131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75+ Ảnh Bản Đồ Việt Nam, Thế Giới 3D, Vệ Tinh Đẹp, Chất Lượng Cao">
            <a:extLst>
              <a:ext uri="{FF2B5EF4-FFF2-40B4-BE49-F238E27FC236}">
                <a16:creationId xmlns:a16="http://schemas.microsoft.com/office/drawing/2014/main" id="{E2871523-12F1-C00A-799B-04C9ADD8B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2" y="14748"/>
            <a:ext cx="4855849" cy="678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Connector: Curved 8">
            <a:extLst>
              <a:ext uri="{FF2B5EF4-FFF2-40B4-BE49-F238E27FC236}">
                <a16:creationId xmlns:a16="http://schemas.microsoft.com/office/drawing/2014/main" id="{FD5EB91E-1EA2-140C-82CA-5709ED00DF16}"/>
              </a:ext>
            </a:extLst>
          </p:cNvPr>
          <p:cNvCxnSpPr/>
          <p:nvPr/>
        </p:nvCxnSpPr>
        <p:spPr>
          <a:xfrm flipV="1">
            <a:off x="4336026" y="855406"/>
            <a:ext cx="2816942" cy="257359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pic>
        <p:nvPicPr>
          <p:cNvPr id="1028" name="Picture 4" descr="Kinh tế biển Việt Nam: Tiềm năng và thách thức">
            <a:extLst>
              <a:ext uri="{FF2B5EF4-FFF2-40B4-BE49-F238E27FC236}">
                <a16:creationId xmlns:a16="http://schemas.microsoft.com/office/drawing/2014/main" id="{BB8D54D0-E70C-1270-1CCD-7D9B18EC7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888" y="2212257"/>
            <a:ext cx="3492913" cy="22717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hính phủ ban hành Kế hoạch tổng thể phát triển bền vững kinh tế biển">
            <a:extLst>
              <a:ext uri="{FF2B5EF4-FFF2-40B4-BE49-F238E27FC236}">
                <a16:creationId xmlns:a16="http://schemas.microsoft.com/office/drawing/2014/main" id="{144C96FB-F1A2-2350-0F52-6FBFF40FE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2968" y="0"/>
            <a:ext cx="3725906" cy="2212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Một ngày rong ruổi cùng dân chài Hạ Long">
            <a:extLst>
              <a:ext uri="{FF2B5EF4-FFF2-40B4-BE49-F238E27FC236}">
                <a16:creationId xmlns:a16="http://schemas.microsoft.com/office/drawing/2014/main" id="{4C87FC0B-2C32-6DF0-A987-E5E7A11E85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0939" y="4431452"/>
            <a:ext cx="3887899" cy="24966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7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fade">
                                      <p:cBhvr>
                                        <p:cTn id="27" dur="1000"/>
                                        <p:tgtEl>
                                          <p:spTgt spid="1032"/>
                                        </p:tgtEl>
                                      </p:cBhvr>
                                    </p:animEffect>
                                    <p:anim calcmode="lin" valueType="num">
                                      <p:cBhvr>
                                        <p:cTn id="28" dur="1000" fill="hold"/>
                                        <p:tgtEl>
                                          <p:spTgt spid="1032"/>
                                        </p:tgtEl>
                                        <p:attrNameLst>
                                          <p:attrName>ppt_x</p:attrName>
                                        </p:attrNameLst>
                                      </p:cBhvr>
                                      <p:tavLst>
                                        <p:tav tm="0">
                                          <p:val>
                                            <p:strVal val="#ppt_x"/>
                                          </p:val>
                                        </p:tav>
                                        <p:tav tm="100000">
                                          <p:val>
                                            <p:strVal val="#ppt_x"/>
                                          </p:val>
                                        </p:tav>
                                      </p:tavLst>
                                    </p:anim>
                                    <p:anim calcmode="lin" valueType="num">
                                      <p:cBhvr>
                                        <p:cTn id="29"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2" name="Arrow: Down 11">
            <a:extLst>
              <a:ext uri="{FF2B5EF4-FFF2-40B4-BE49-F238E27FC236}">
                <a16:creationId xmlns:a16="http://schemas.microsoft.com/office/drawing/2014/main" id="{5BA90976-E424-E332-B5D7-B32AAE6CB26C}"/>
              </a:ext>
            </a:extLst>
          </p:cNvPr>
          <p:cNvSpPr/>
          <p:nvPr/>
        </p:nvSpPr>
        <p:spPr>
          <a:xfrm>
            <a:off x="2323428" y="134527"/>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B5E7CC9-F5C3-BA43-506D-F1CF1AAE56E8}"/>
              </a:ext>
            </a:extLst>
          </p:cNvPr>
          <p:cNvSpPr/>
          <p:nvPr/>
        </p:nvSpPr>
        <p:spPr>
          <a:xfrm>
            <a:off x="6297942" y="134526"/>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3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2681531" y="239251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1651A0A-C18A-CB78-F064-1928DB81E138}"/>
              </a:ext>
            </a:extLst>
          </p:cNvPr>
          <p:cNvSpPr/>
          <p:nvPr/>
        </p:nvSpPr>
        <p:spPr>
          <a:xfrm>
            <a:off x="1088436" y="847722"/>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14</a:t>
            </a:r>
          </a:p>
        </p:txBody>
      </p:sp>
      <p:pic>
        <p:nvPicPr>
          <p:cNvPr id="2050" name="Picture 2" descr="Squid ">
            <a:extLst>
              <a:ext uri="{FF2B5EF4-FFF2-40B4-BE49-F238E27FC236}">
                <a16:creationId xmlns:a16="http://schemas.microsoft.com/office/drawing/2014/main" id="{65830640-F28C-C127-FC2A-890514282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656" y="4964472"/>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rmit crab ">
            <a:extLst>
              <a:ext uri="{FF2B5EF4-FFF2-40B4-BE49-F238E27FC236}">
                <a16:creationId xmlns:a16="http://schemas.microsoft.com/office/drawing/2014/main" id="{DEF17858-159A-1C3B-7B69-B59359397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471" y="303161"/>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rab ">
            <a:extLst>
              <a:ext uri="{FF2B5EF4-FFF2-40B4-BE49-F238E27FC236}">
                <a16:creationId xmlns:a16="http://schemas.microsoft.com/office/drawing/2014/main" id="{F2362C4E-1BF7-F910-4E1A-4CD61059FB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7693" y="157727"/>
            <a:ext cx="2152854" cy="215285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eahorse ">
            <a:extLst>
              <a:ext uri="{FF2B5EF4-FFF2-40B4-BE49-F238E27FC236}">
                <a16:creationId xmlns:a16="http://schemas.microsoft.com/office/drawing/2014/main" id="{F3C5C69D-3ACF-A9CD-95F7-EA49B8DCA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 y="1935161"/>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isces ">
            <a:extLst>
              <a:ext uri="{FF2B5EF4-FFF2-40B4-BE49-F238E27FC236}">
                <a16:creationId xmlns:a16="http://schemas.microsoft.com/office/drawing/2014/main" id="{49B333DE-908D-8303-923A-1B2DAC8AEA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7522" y="4465483"/>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antaray ">
            <a:extLst>
              <a:ext uri="{FF2B5EF4-FFF2-40B4-BE49-F238E27FC236}">
                <a16:creationId xmlns:a16="http://schemas.microsoft.com/office/drawing/2014/main" id="{19EC5CF2-7DDD-AE4A-E114-EA495E47DB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6839" y="154039"/>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Octopus ">
            <a:extLst>
              <a:ext uri="{FF2B5EF4-FFF2-40B4-BE49-F238E27FC236}">
                <a16:creationId xmlns:a16="http://schemas.microsoft.com/office/drawing/2014/main" id="{C1A3B37A-13DF-3DF1-D672-75BE17F790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803" y="43942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a16="http://schemas.microsoft.com/office/drawing/2014/main"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a16="http://schemas.microsoft.com/office/drawing/2014/main"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a16="http://schemas.microsoft.com/office/drawing/2014/main"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a16="http://schemas.microsoft.com/office/drawing/2014/main"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a16="http://schemas.microsoft.com/office/drawing/2014/main"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a16="http://schemas.microsoft.com/office/drawing/2014/main"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a16="http://schemas.microsoft.com/office/drawing/2014/main"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77388599"/>
                  </a:ext>
                </a:extLst>
              </a:tr>
            </a:tbl>
          </a:graphicData>
        </a:graphic>
      </p:graphicFrame>
      <p:pic>
        <p:nvPicPr>
          <p:cNvPr id="4" name="Picture 2" descr="Squid ">
            <a:extLst>
              <a:ext uri="{FF2B5EF4-FFF2-40B4-BE49-F238E27FC236}">
                <a16:creationId xmlns:a16="http://schemas.microsoft.com/office/drawing/2014/main" id="{50E10992-7EE7-0443-6B14-9A77DD8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71436"/>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ngine ">
            <a:extLst>
              <a:ext uri="{FF2B5EF4-FFF2-40B4-BE49-F238E27FC236}">
                <a16:creationId xmlns:a16="http://schemas.microsoft.com/office/drawing/2014/main" id="{7CDECD6E-C826-FFBF-6DCD-1E8AFF901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5461000"/>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1545</Words>
  <Application>Microsoft Office PowerPoint</Application>
  <PresentationFormat>Widescreen</PresentationFormat>
  <Paragraphs>174</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Meiryo</vt:lpstr>
      <vt:lpstr>Arial</vt:lpstr>
      <vt:lpstr>Calibri</vt:lpstr>
      <vt:lpstr>Calibri Light</vt:lpstr>
      <vt:lpstr>Times New Roman</vt:lpstr>
      <vt:lpstr>Wingdings</vt:lpstr>
      <vt:lpstr>Office Theme</vt:lpstr>
      <vt:lpstr>PowerPoint Presentation</vt:lpstr>
      <vt:lpstr>PowerPoint Presentation</vt:lpstr>
      <vt:lpstr>THỦY SẢN LÀ GÌ?</vt:lpstr>
      <vt:lpstr>PowerPoint Presentation</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TẠI NHÀ</vt:lpstr>
      <vt:lpstr>THIẾT KẾ MÔ HÌNH  TỪ VẬT LIỆU TÁI CHẾ</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vyche13@gmail.com</cp:lastModifiedBy>
  <cp:revision>73</cp:revision>
  <dcterms:created xsi:type="dcterms:W3CDTF">2022-07-03T15:18:46Z</dcterms:created>
  <dcterms:modified xsi:type="dcterms:W3CDTF">2024-10-02T13:31:18Z</dcterms:modified>
</cp:coreProperties>
</file>