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1" r:id="rId2"/>
    <p:sldId id="263" r:id="rId3"/>
    <p:sldId id="268" r:id="rId4"/>
    <p:sldId id="321" r:id="rId5"/>
    <p:sldId id="322" r:id="rId6"/>
    <p:sldId id="323" r:id="rId7"/>
    <p:sldId id="324" r:id="rId8"/>
    <p:sldId id="325" r:id="rId9"/>
    <p:sldId id="316" r:id="rId10"/>
    <p:sldId id="282" r:id="rId11"/>
    <p:sldId id="285" r:id="rId12"/>
    <p:sldId id="326" r:id="rId13"/>
    <p:sldId id="327" r:id="rId14"/>
    <p:sldId id="328" r:id="rId15"/>
    <p:sldId id="32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400" y="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7D5ECA-CF6B-4E64-BBC3-FC1C843FFA4D}" type="datetimeFigureOut">
              <a:rPr lang="en-US" smtClean="0"/>
              <a:t>10/2/2024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4ED83D-2B49-48F1-B40B-B62DD2995CC2}" type="slidenum">
              <a:rPr lang="en-US" smtClean="0"/>
              <a:t>‹#›</a:t>
            </a:fld>
            <a:endParaRPr lang="en-US"/>
          </a:p>
        </p:txBody>
      </p:sp>
    </p:spTree>
    <p:extLst>
      <p:ext uri="{BB962C8B-B14F-4D97-AF65-F5344CB8AC3E}">
        <p14:creationId xmlns:p14="http://schemas.microsoft.com/office/powerpoint/2010/main" val="3699629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ED83D-2B49-48F1-B40B-B62DD2995CC2}" type="slidenum">
              <a:rPr lang="en-US" smtClean="0"/>
              <a:t>5</a:t>
            </a:fld>
            <a:endParaRPr lang="en-US"/>
          </a:p>
        </p:txBody>
      </p:sp>
    </p:spTree>
    <p:extLst>
      <p:ext uri="{BB962C8B-B14F-4D97-AF65-F5344CB8AC3E}">
        <p14:creationId xmlns:p14="http://schemas.microsoft.com/office/powerpoint/2010/main" val="1670943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ED83D-2B49-48F1-B40B-B62DD2995CC2}" type="slidenum">
              <a:rPr lang="en-US" smtClean="0"/>
              <a:t>6</a:t>
            </a:fld>
            <a:endParaRPr lang="en-US"/>
          </a:p>
        </p:txBody>
      </p:sp>
    </p:spTree>
    <p:extLst>
      <p:ext uri="{BB962C8B-B14F-4D97-AF65-F5344CB8AC3E}">
        <p14:creationId xmlns:p14="http://schemas.microsoft.com/office/powerpoint/2010/main" val="1670943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ED83D-2B49-48F1-B40B-B62DD2995CC2}" type="slidenum">
              <a:rPr lang="en-US" smtClean="0"/>
              <a:t>7</a:t>
            </a:fld>
            <a:endParaRPr lang="en-US"/>
          </a:p>
        </p:txBody>
      </p:sp>
    </p:spTree>
    <p:extLst>
      <p:ext uri="{BB962C8B-B14F-4D97-AF65-F5344CB8AC3E}">
        <p14:creationId xmlns:p14="http://schemas.microsoft.com/office/powerpoint/2010/main" val="1670943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ED83D-2B49-48F1-B40B-B62DD2995CC2}" type="slidenum">
              <a:rPr lang="en-US" smtClean="0"/>
              <a:t>8</a:t>
            </a:fld>
            <a:endParaRPr lang="en-US"/>
          </a:p>
        </p:txBody>
      </p:sp>
    </p:spTree>
    <p:extLst>
      <p:ext uri="{BB962C8B-B14F-4D97-AF65-F5344CB8AC3E}">
        <p14:creationId xmlns:p14="http://schemas.microsoft.com/office/powerpoint/2010/main" val="1670943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ED83D-2B49-48F1-B40B-B62DD2995CC2}" type="slidenum">
              <a:rPr lang="en-US" smtClean="0"/>
              <a:t>10</a:t>
            </a:fld>
            <a:endParaRPr lang="en-US"/>
          </a:p>
        </p:txBody>
      </p:sp>
    </p:spTree>
    <p:extLst>
      <p:ext uri="{BB962C8B-B14F-4D97-AF65-F5344CB8AC3E}">
        <p14:creationId xmlns:p14="http://schemas.microsoft.com/office/powerpoint/2010/main" val="1017886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5D47357-71BC-4EA6-B1AB-4D5193CDA99E}" type="datetimeFigureOut">
              <a:rPr lang="en-US" smtClean="0"/>
              <a:pPr/>
              <a:t>10/2/2024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5D47357-71BC-4EA6-B1AB-4D5193CDA99E}" type="datetimeFigureOut">
              <a:rPr lang="en-US" smtClean="0"/>
              <a:pPr/>
              <a:t>10/2/2024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5D47357-71BC-4EA6-B1AB-4D5193CDA99E}" type="datetimeFigureOut">
              <a:rPr lang="en-US" smtClean="0"/>
              <a:pPr/>
              <a:t>10/2/2024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5D47357-71BC-4EA6-B1AB-4D5193CDA99E}" type="datetimeFigureOut">
              <a:rPr lang="en-US" smtClean="0"/>
              <a:pPr/>
              <a:t>10/2/2024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D47357-71BC-4EA6-B1AB-4D5193CDA99E}" type="datetimeFigureOut">
              <a:rPr lang="en-US" smtClean="0"/>
              <a:pPr/>
              <a:t>10/2/2024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5D47357-71BC-4EA6-B1AB-4D5193CDA99E}" type="datetimeFigureOut">
              <a:rPr lang="en-US" smtClean="0"/>
              <a:pPr/>
              <a:t>10/2/2024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5D47357-71BC-4EA6-B1AB-4D5193CDA99E}" type="datetimeFigureOut">
              <a:rPr lang="en-US" smtClean="0"/>
              <a:pPr/>
              <a:t>10/2/2024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5D47357-71BC-4EA6-B1AB-4D5193CDA99E}" type="datetimeFigureOut">
              <a:rPr lang="en-US" smtClean="0"/>
              <a:pPr/>
              <a:t>10/2/2024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D47357-71BC-4EA6-B1AB-4D5193CDA99E}" type="datetimeFigureOut">
              <a:rPr lang="en-US" smtClean="0"/>
              <a:pPr/>
              <a:t>10/2/2024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D47357-71BC-4EA6-B1AB-4D5193CDA99E}" type="datetimeFigureOut">
              <a:rPr lang="en-US" smtClean="0"/>
              <a:pPr/>
              <a:t>10/2/2024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D47357-71BC-4EA6-B1AB-4D5193CDA99E}" type="datetimeFigureOut">
              <a:rPr lang="en-US" smtClean="0"/>
              <a:pPr/>
              <a:t>10/2/2024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F19C2C-F619-4E13-91CD-1B660670C361}"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D47357-71BC-4EA6-B1AB-4D5193CDA99E}" type="datetimeFigureOut">
              <a:rPr lang="en-US" smtClean="0"/>
              <a:pPr/>
              <a:t>10/2/2024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F19C2C-F619-4E13-91CD-1B660670C361}"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5.gif"/></Relationships>
</file>

<file path=ppt/slides/_rels/slide1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784" y="2214554"/>
            <a:ext cx="9786974" cy="2071702"/>
          </a:xfrm>
        </p:spPr>
        <p:txBody>
          <a:bodyPr>
            <a:noAutofit/>
          </a:bodyPr>
          <a:lstStyle/>
          <a:p>
            <a:r>
              <a:rPr lang="en-GB" sz="4600" b="1" dirty="0" err="1">
                <a:latin typeface="Times New Roman" pitchFamily="18" charset="0"/>
                <a:cs typeface="Times New Roman" pitchFamily="18" charset="0"/>
              </a:rPr>
              <a:t>Bài</a:t>
            </a:r>
            <a:r>
              <a:rPr lang="en-GB" sz="4600" b="1" dirty="0">
                <a:latin typeface="Times New Roman" pitchFamily="18" charset="0"/>
                <a:cs typeface="Times New Roman" pitchFamily="18" charset="0"/>
              </a:rPr>
              <a:t> 5 </a:t>
            </a:r>
            <a:br>
              <a:rPr lang="en-GB" sz="4600" b="1" dirty="0">
                <a:latin typeface="Times New Roman" pitchFamily="18" charset="0"/>
                <a:cs typeface="Times New Roman" pitchFamily="18" charset="0"/>
              </a:rPr>
            </a:br>
            <a:r>
              <a:rPr lang="en-US" sz="4600" b="1" dirty="0">
                <a:solidFill>
                  <a:srgbClr val="FF0000"/>
                </a:solidFill>
                <a:latin typeface="Times New Roman" pitchFamily="18" charset="0"/>
                <a:cs typeface="Times New Roman" pitchFamily="18" charset="0"/>
              </a:rPr>
              <a:t>NHÂN GIỐNG VÔ TÍNH</a:t>
            </a:r>
            <a:br>
              <a:rPr lang="en-US" sz="4600" b="1" dirty="0">
                <a:solidFill>
                  <a:srgbClr val="FF0000"/>
                </a:solidFill>
                <a:latin typeface="Times New Roman" pitchFamily="18" charset="0"/>
                <a:cs typeface="Times New Roman" pitchFamily="18" charset="0"/>
              </a:rPr>
            </a:br>
            <a:r>
              <a:rPr lang="en-GB" sz="4600" b="1" dirty="0">
                <a:solidFill>
                  <a:srgbClr val="FF0000"/>
                </a:solidFill>
                <a:latin typeface="Times New Roman" pitchFamily="18" charset="0"/>
                <a:cs typeface="Times New Roman" pitchFamily="18" charset="0"/>
              </a:rPr>
              <a:t>CÂY TRỒNG</a:t>
            </a:r>
          </a:p>
        </p:txBody>
      </p:sp>
      <p:pic>
        <p:nvPicPr>
          <p:cNvPr id="3" name="Picture 6" descr="ho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362200"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blumenpflanzen11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5334000"/>
            <a:ext cx="16891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blumenpflanzen042[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143750" y="4419600"/>
            <a:ext cx="20002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edg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5" name="Picture 11" descr="Book-09"/>
          <p:cNvPicPr>
            <a:picLocks noChangeAspect="1" noChangeArrowheads="1" noCrop="1"/>
          </p:cNvPicPr>
          <p:nvPr/>
        </p:nvPicPr>
        <p:blipFill>
          <a:blip r:embed="rId4"/>
          <a:srcRect/>
          <a:stretch>
            <a:fillRect/>
          </a:stretch>
        </p:blipFill>
        <p:spPr bwMode="auto">
          <a:xfrm>
            <a:off x="35496" y="-2403648"/>
            <a:ext cx="809642" cy="388843"/>
          </a:xfrm>
          <a:prstGeom prst="rect">
            <a:avLst/>
          </a:prstGeom>
          <a:noFill/>
        </p:spPr>
      </p:pic>
      <p:sp>
        <p:nvSpPr>
          <p:cNvPr id="11" name="Rectangle 10"/>
          <p:cNvSpPr/>
          <p:nvPr/>
        </p:nvSpPr>
        <p:spPr>
          <a:xfrm>
            <a:off x="890854" y="563499"/>
            <a:ext cx="7929618" cy="928694"/>
          </a:xfrm>
          <a:prstGeom prst="rect">
            <a:avLst/>
          </a:prstGeom>
          <a:solidFill>
            <a:srgbClr val="FFFF0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GB" sz="3200" dirty="0" err="1">
                <a:solidFill>
                  <a:schemeClr val="tx1"/>
                </a:solidFill>
                <a:latin typeface="Times New Roman" pitchFamily="18" charset="0"/>
                <a:cs typeface="Times New Roman" pitchFamily="18" charset="0"/>
              </a:rPr>
              <a:t>Câu</a:t>
            </a:r>
            <a:r>
              <a:rPr lang="en-GB" sz="3200" dirty="0">
                <a:solidFill>
                  <a:schemeClr val="tx1"/>
                </a:solidFill>
                <a:latin typeface="Times New Roman" pitchFamily="18" charset="0"/>
                <a:cs typeface="Times New Roman" pitchFamily="18" charset="0"/>
              </a:rPr>
              <a:t> 1. </a:t>
            </a:r>
            <a:r>
              <a:rPr lang="en-GB" sz="3200" dirty="0" err="1">
                <a:solidFill>
                  <a:schemeClr val="tx1"/>
                </a:solidFill>
                <a:latin typeface="Times New Roman" pitchFamily="18" charset="0"/>
                <a:cs typeface="Times New Roman" pitchFamily="18" charset="0"/>
              </a:rPr>
              <a:t>Loại</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cây</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nào</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thường</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sử</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dụng</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phương</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pháp</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sản</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xuất</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giống</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cây</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trồng</a:t>
            </a:r>
            <a:r>
              <a:rPr lang="en-GB" sz="3200" dirty="0">
                <a:solidFill>
                  <a:schemeClr val="tx1"/>
                </a:solidFill>
                <a:latin typeface="Times New Roman" pitchFamily="18" charset="0"/>
                <a:cs typeface="Times New Roman" pitchFamily="18" charset="0"/>
              </a:rPr>
              <a:t>?</a:t>
            </a:r>
          </a:p>
        </p:txBody>
      </p:sp>
      <p:sp>
        <p:nvSpPr>
          <p:cNvPr id="12" name="TextBox 11"/>
          <p:cNvSpPr txBox="1"/>
          <p:nvPr/>
        </p:nvSpPr>
        <p:spPr>
          <a:xfrm>
            <a:off x="928662" y="1492193"/>
            <a:ext cx="7643866" cy="954107"/>
          </a:xfrm>
          <a:prstGeom prst="rect">
            <a:avLst/>
          </a:prstGeom>
          <a:noFill/>
        </p:spPr>
        <p:txBody>
          <a:bodyPr wrap="square" rtlCol="0">
            <a:spAutoFit/>
          </a:bodyPr>
          <a:lstStyle/>
          <a:p>
            <a:pPr marL="342900" indent="-342900">
              <a:buAutoNum type="alphaLcPeriod"/>
            </a:pPr>
            <a:r>
              <a:rPr lang="en-GB" sz="2800" dirty="0" err="1">
                <a:latin typeface="Times New Roman" pitchFamily="18" charset="0"/>
                <a:cs typeface="Times New Roman" pitchFamily="18" charset="0"/>
              </a:rPr>
              <a:t>Cây</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hoa</a:t>
            </a:r>
            <a:r>
              <a:rPr lang="en-GB" sz="2800" dirty="0">
                <a:latin typeface="Times New Roman" pitchFamily="18" charset="0"/>
                <a:cs typeface="Times New Roman" pitchFamily="18" charset="0"/>
              </a:rPr>
              <a:t>				b. </a:t>
            </a:r>
            <a:r>
              <a:rPr lang="en-GB" sz="2800" dirty="0" err="1">
                <a:latin typeface="Times New Roman" pitchFamily="18" charset="0"/>
                <a:cs typeface="Times New Roman" pitchFamily="18" charset="0"/>
              </a:rPr>
              <a:t>Cây</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lấy</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gỗ</a:t>
            </a:r>
            <a:endParaRPr lang="en-GB" sz="2800" dirty="0">
              <a:latin typeface="Times New Roman" pitchFamily="18" charset="0"/>
              <a:cs typeface="Times New Roman" pitchFamily="18" charset="0"/>
            </a:endParaRPr>
          </a:p>
          <a:p>
            <a:pPr marL="342900" indent="-342900"/>
            <a:r>
              <a:rPr lang="en-GB" sz="2800" dirty="0">
                <a:latin typeface="Times New Roman" pitchFamily="18" charset="0"/>
                <a:cs typeface="Times New Roman" pitchFamily="18" charset="0"/>
              </a:rPr>
              <a:t>c. </a:t>
            </a:r>
            <a:r>
              <a:rPr lang="en-GB" sz="2800" dirty="0" err="1">
                <a:latin typeface="Times New Roman" pitchFamily="18" charset="0"/>
                <a:cs typeface="Times New Roman" pitchFamily="18" charset="0"/>
              </a:rPr>
              <a:t>Các</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cây</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ngũ</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cốc</a:t>
            </a:r>
            <a:r>
              <a:rPr lang="en-GB" sz="2800" dirty="0">
                <a:latin typeface="Times New Roman" pitchFamily="18" charset="0"/>
                <a:cs typeface="Times New Roman" pitchFamily="18" charset="0"/>
              </a:rPr>
              <a:t>		          d. </a:t>
            </a:r>
            <a:r>
              <a:rPr lang="en-GB" sz="2800" dirty="0" err="1">
                <a:latin typeface="Times New Roman" pitchFamily="18" charset="0"/>
                <a:cs typeface="Times New Roman" pitchFamily="18" charset="0"/>
              </a:rPr>
              <a:t>Cây</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xanh</a:t>
            </a:r>
            <a:endParaRPr lang="en-GB" sz="2800" dirty="0">
              <a:latin typeface="Times New Roman" pitchFamily="18" charset="0"/>
              <a:cs typeface="Times New Roman" pitchFamily="18" charset="0"/>
            </a:endParaRPr>
          </a:p>
        </p:txBody>
      </p:sp>
      <p:sp>
        <p:nvSpPr>
          <p:cNvPr id="13" name="Rectangle 12"/>
          <p:cNvSpPr/>
          <p:nvPr/>
        </p:nvSpPr>
        <p:spPr>
          <a:xfrm>
            <a:off x="857224" y="2428297"/>
            <a:ext cx="7786742" cy="928694"/>
          </a:xfrm>
          <a:prstGeom prst="rect">
            <a:avLst/>
          </a:prstGeom>
          <a:solidFill>
            <a:srgbClr val="92D05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GB" sz="2800" dirty="0" err="1">
                <a:solidFill>
                  <a:schemeClr val="tx1"/>
                </a:solidFill>
                <a:latin typeface="Times New Roman" pitchFamily="18" charset="0"/>
                <a:cs typeface="Times New Roman" pitchFamily="18" charset="0"/>
              </a:rPr>
              <a:t>Câu</a:t>
            </a:r>
            <a:r>
              <a:rPr lang="en-GB" sz="2800" dirty="0">
                <a:solidFill>
                  <a:schemeClr val="tx1"/>
                </a:solidFill>
                <a:latin typeface="Times New Roman" pitchFamily="18" charset="0"/>
                <a:cs typeface="Times New Roman" pitchFamily="18" charset="0"/>
              </a:rPr>
              <a:t> 2. </a:t>
            </a:r>
            <a:r>
              <a:rPr lang="en-GB" sz="2800" dirty="0" err="1">
                <a:solidFill>
                  <a:schemeClr val="tx1"/>
                </a:solidFill>
                <a:latin typeface="Times New Roman" pitchFamily="18" charset="0"/>
                <a:cs typeface="Times New Roman" pitchFamily="18" charset="0"/>
              </a:rPr>
              <a:t>Biện</a:t>
            </a:r>
            <a:r>
              <a:rPr lang="en-GB" sz="2800" dirty="0">
                <a:solidFill>
                  <a:schemeClr val="tx1"/>
                </a:solidFill>
                <a:latin typeface="Times New Roman" pitchFamily="18" charset="0"/>
                <a:cs typeface="Times New Roman" pitchFamily="18" charset="0"/>
              </a:rPr>
              <a:t> </a:t>
            </a:r>
            <a:r>
              <a:rPr lang="en-GB" sz="2800" dirty="0" err="1">
                <a:solidFill>
                  <a:schemeClr val="tx1"/>
                </a:solidFill>
                <a:latin typeface="Times New Roman" pitchFamily="18" charset="0"/>
                <a:cs typeface="Times New Roman" pitchFamily="18" charset="0"/>
              </a:rPr>
              <a:t>pháp</a:t>
            </a:r>
            <a:r>
              <a:rPr lang="en-GB" sz="2800" dirty="0">
                <a:solidFill>
                  <a:schemeClr val="tx1"/>
                </a:solidFill>
                <a:latin typeface="Times New Roman" pitchFamily="18" charset="0"/>
                <a:cs typeface="Times New Roman" pitchFamily="18" charset="0"/>
              </a:rPr>
              <a:t> </a:t>
            </a:r>
            <a:r>
              <a:rPr lang="en-GB" sz="2800" dirty="0" err="1">
                <a:solidFill>
                  <a:schemeClr val="tx1"/>
                </a:solidFill>
                <a:latin typeface="Times New Roman" pitchFamily="18" charset="0"/>
                <a:cs typeface="Times New Roman" pitchFamily="18" charset="0"/>
              </a:rPr>
              <a:t>nào</a:t>
            </a:r>
            <a:r>
              <a:rPr lang="en-GB" sz="2800" dirty="0">
                <a:solidFill>
                  <a:schemeClr val="tx1"/>
                </a:solidFill>
                <a:latin typeface="Times New Roman" pitchFamily="18" charset="0"/>
                <a:cs typeface="Times New Roman" pitchFamily="18" charset="0"/>
              </a:rPr>
              <a:t> </a:t>
            </a:r>
            <a:r>
              <a:rPr lang="en-GB" sz="2800" dirty="0" err="1">
                <a:solidFill>
                  <a:schemeClr val="tx1"/>
                </a:solidFill>
                <a:latin typeface="Times New Roman" pitchFamily="18" charset="0"/>
                <a:cs typeface="Times New Roman" pitchFamily="18" charset="0"/>
              </a:rPr>
              <a:t>dưới</a:t>
            </a:r>
            <a:r>
              <a:rPr lang="en-GB" sz="2800" dirty="0">
                <a:solidFill>
                  <a:schemeClr val="tx1"/>
                </a:solidFill>
                <a:latin typeface="Times New Roman" pitchFamily="18" charset="0"/>
                <a:cs typeface="Times New Roman" pitchFamily="18" charset="0"/>
              </a:rPr>
              <a:t> </a:t>
            </a:r>
            <a:r>
              <a:rPr lang="en-GB" sz="2800" dirty="0" err="1">
                <a:solidFill>
                  <a:schemeClr val="tx1"/>
                </a:solidFill>
                <a:latin typeface="Times New Roman" pitchFamily="18" charset="0"/>
                <a:cs typeface="Times New Roman" pitchFamily="18" charset="0"/>
              </a:rPr>
              <a:t>đây</a:t>
            </a:r>
            <a:r>
              <a:rPr lang="en-GB" sz="2800" dirty="0">
                <a:solidFill>
                  <a:schemeClr val="tx1"/>
                </a:solidFill>
                <a:latin typeface="Times New Roman" pitchFamily="18" charset="0"/>
                <a:cs typeface="Times New Roman" pitchFamily="18" charset="0"/>
              </a:rPr>
              <a:t> </a:t>
            </a:r>
            <a:r>
              <a:rPr lang="en-GB" sz="2800" b="1" dirty="0" err="1">
                <a:solidFill>
                  <a:srgbClr val="FF0000"/>
                </a:solidFill>
                <a:latin typeface="Times New Roman" pitchFamily="18" charset="0"/>
                <a:cs typeface="Times New Roman" pitchFamily="18" charset="0"/>
              </a:rPr>
              <a:t>không</a:t>
            </a:r>
            <a:r>
              <a:rPr lang="en-GB" sz="2800" b="1" dirty="0">
                <a:solidFill>
                  <a:srgbClr val="FF0000"/>
                </a:solidFill>
                <a:latin typeface="Times New Roman" pitchFamily="18" charset="0"/>
                <a:cs typeface="Times New Roman" pitchFamily="18" charset="0"/>
              </a:rPr>
              <a:t> </a:t>
            </a:r>
            <a:r>
              <a:rPr lang="en-GB" sz="2800" dirty="0" err="1">
                <a:solidFill>
                  <a:schemeClr val="tx1"/>
                </a:solidFill>
                <a:latin typeface="Times New Roman" pitchFamily="18" charset="0"/>
                <a:cs typeface="Times New Roman" pitchFamily="18" charset="0"/>
              </a:rPr>
              <a:t>phải</a:t>
            </a:r>
            <a:r>
              <a:rPr lang="en-GB" sz="2800" dirty="0">
                <a:solidFill>
                  <a:schemeClr val="tx1"/>
                </a:solidFill>
                <a:latin typeface="Times New Roman" pitchFamily="18" charset="0"/>
                <a:cs typeface="Times New Roman" pitchFamily="18" charset="0"/>
              </a:rPr>
              <a:t> </a:t>
            </a:r>
            <a:r>
              <a:rPr lang="en-GB" sz="2800" dirty="0" err="1">
                <a:solidFill>
                  <a:schemeClr val="tx1"/>
                </a:solidFill>
                <a:latin typeface="Times New Roman" pitchFamily="18" charset="0"/>
                <a:cs typeface="Times New Roman" pitchFamily="18" charset="0"/>
              </a:rPr>
              <a:t>sản</a:t>
            </a:r>
            <a:r>
              <a:rPr lang="en-GB" sz="2800" dirty="0">
                <a:solidFill>
                  <a:schemeClr val="tx1"/>
                </a:solidFill>
                <a:latin typeface="Times New Roman" pitchFamily="18" charset="0"/>
                <a:cs typeface="Times New Roman" pitchFamily="18" charset="0"/>
              </a:rPr>
              <a:t> </a:t>
            </a:r>
            <a:r>
              <a:rPr lang="en-GB" sz="2800" dirty="0" err="1">
                <a:solidFill>
                  <a:schemeClr val="tx1"/>
                </a:solidFill>
                <a:latin typeface="Times New Roman" pitchFamily="18" charset="0"/>
                <a:cs typeface="Times New Roman" pitchFamily="18" charset="0"/>
              </a:rPr>
              <a:t>xuất</a:t>
            </a:r>
            <a:r>
              <a:rPr lang="en-GB" sz="2800" dirty="0">
                <a:solidFill>
                  <a:schemeClr val="tx1"/>
                </a:solidFill>
                <a:latin typeface="Times New Roman" pitchFamily="18" charset="0"/>
                <a:cs typeface="Times New Roman" pitchFamily="18" charset="0"/>
              </a:rPr>
              <a:t> </a:t>
            </a:r>
            <a:r>
              <a:rPr lang="en-GB" sz="2800" dirty="0" err="1">
                <a:solidFill>
                  <a:schemeClr val="tx1"/>
                </a:solidFill>
                <a:latin typeface="Times New Roman" pitchFamily="18" charset="0"/>
                <a:cs typeface="Times New Roman" pitchFamily="18" charset="0"/>
              </a:rPr>
              <a:t>giống</a:t>
            </a:r>
            <a:r>
              <a:rPr lang="en-GB" sz="2800" dirty="0">
                <a:solidFill>
                  <a:schemeClr val="tx1"/>
                </a:solidFill>
                <a:latin typeface="Times New Roman" pitchFamily="18" charset="0"/>
                <a:cs typeface="Times New Roman" pitchFamily="18" charset="0"/>
              </a:rPr>
              <a:t> </a:t>
            </a:r>
            <a:r>
              <a:rPr lang="en-GB" sz="2800" dirty="0" err="1">
                <a:solidFill>
                  <a:schemeClr val="tx1"/>
                </a:solidFill>
                <a:latin typeface="Times New Roman" pitchFamily="18" charset="0"/>
                <a:cs typeface="Times New Roman" pitchFamily="18" charset="0"/>
              </a:rPr>
              <a:t>cây</a:t>
            </a:r>
            <a:r>
              <a:rPr lang="en-GB" sz="2800" dirty="0">
                <a:solidFill>
                  <a:schemeClr val="tx1"/>
                </a:solidFill>
                <a:latin typeface="Times New Roman" pitchFamily="18" charset="0"/>
                <a:cs typeface="Times New Roman" pitchFamily="18" charset="0"/>
              </a:rPr>
              <a:t> </a:t>
            </a:r>
            <a:r>
              <a:rPr lang="en-GB" sz="2800" dirty="0" err="1">
                <a:solidFill>
                  <a:schemeClr val="tx1"/>
                </a:solidFill>
                <a:latin typeface="Times New Roman" pitchFamily="18" charset="0"/>
                <a:cs typeface="Times New Roman" pitchFamily="18" charset="0"/>
              </a:rPr>
              <a:t>trồng</a:t>
            </a:r>
            <a:r>
              <a:rPr lang="en-GB" sz="2800" dirty="0">
                <a:solidFill>
                  <a:schemeClr val="tx1"/>
                </a:solidFill>
                <a:latin typeface="Times New Roman" pitchFamily="18" charset="0"/>
                <a:cs typeface="Times New Roman" pitchFamily="18" charset="0"/>
              </a:rPr>
              <a:t> </a:t>
            </a:r>
            <a:r>
              <a:rPr lang="en-GB" sz="2800" dirty="0" err="1">
                <a:solidFill>
                  <a:schemeClr val="tx1"/>
                </a:solidFill>
                <a:latin typeface="Times New Roman" pitchFamily="18" charset="0"/>
                <a:cs typeface="Times New Roman" pitchFamily="18" charset="0"/>
              </a:rPr>
              <a:t>bằng</a:t>
            </a:r>
            <a:r>
              <a:rPr lang="en-GB" sz="2800" dirty="0">
                <a:solidFill>
                  <a:schemeClr val="tx1"/>
                </a:solidFill>
                <a:latin typeface="Times New Roman" pitchFamily="18" charset="0"/>
                <a:cs typeface="Times New Roman" pitchFamily="18" charset="0"/>
              </a:rPr>
              <a:t> </a:t>
            </a:r>
            <a:r>
              <a:rPr lang="en-GB" sz="2800" dirty="0" err="1">
                <a:solidFill>
                  <a:schemeClr val="tx1"/>
                </a:solidFill>
                <a:latin typeface="Times New Roman" pitchFamily="18" charset="0"/>
                <a:cs typeface="Times New Roman" pitchFamily="18" charset="0"/>
              </a:rPr>
              <a:t>nhân</a:t>
            </a:r>
            <a:r>
              <a:rPr lang="en-GB" sz="2800" dirty="0">
                <a:solidFill>
                  <a:schemeClr val="tx1"/>
                </a:solidFill>
                <a:latin typeface="Times New Roman" pitchFamily="18" charset="0"/>
                <a:cs typeface="Times New Roman" pitchFamily="18" charset="0"/>
              </a:rPr>
              <a:t> </a:t>
            </a:r>
            <a:r>
              <a:rPr lang="en-GB" sz="2800" dirty="0" err="1">
                <a:solidFill>
                  <a:schemeClr val="tx1"/>
                </a:solidFill>
                <a:latin typeface="Times New Roman" pitchFamily="18" charset="0"/>
                <a:cs typeface="Times New Roman" pitchFamily="18" charset="0"/>
              </a:rPr>
              <a:t>giống</a:t>
            </a:r>
            <a:r>
              <a:rPr lang="en-GB" sz="2800" dirty="0">
                <a:solidFill>
                  <a:schemeClr val="tx1"/>
                </a:solidFill>
                <a:latin typeface="Times New Roman" pitchFamily="18" charset="0"/>
                <a:cs typeface="Times New Roman" pitchFamily="18" charset="0"/>
              </a:rPr>
              <a:t> </a:t>
            </a:r>
            <a:r>
              <a:rPr lang="en-GB" sz="2800" dirty="0" err="1">
                <a:solidFill>
                  <a:schemeClr val="tx1"/>
                </a:solidFill>
                <a:latin typeface="Times New Roman" pitchFamily="18" charset="0"/>
                <a:cs typeface="Times New Roman" pitchFamily="18" charset="0"/>
              </a:rPr>
              <a:t>vô</a:t>
            </a:r>
            <a:r>
              <a:rPr lang="en-GB" sz="2800" dirty="0">
                <a:solidFill>
                  <a:schemeClr val="tx1"/>
                </a:solidFill>
                <a:latin typeface="Times New Roman" pitchFamily="18" charset="0"/>
                <a:cs typeface="Times New Roman" pitchFamily="18" charset="0"/>
              </a:rPr>
              <a:t> </a:t>
            </a:r>
            <a:r>
              <a:rPr lang="en-GB" sz="2800" dirty="0" err="1">
                <a:solidFill>
                  <a:schemeClr val="tx1"/>
                </a:solidFill>
                <a:latin typeface="Times New Roman" pitchFamily="18" charset="0"/>
                <a:cs typeface="Times New Roman" pitchFamily="18" charset="0"/>
              </a:rPr>
              <a:t>tính</a:t>
            </a:r>
            <a:r>
              <a:rPr lang="en-GB" sz="2800" dirty="0">
                <a:solidFill>
                  <a:schemeClr val="tx1"/>
                </a:solidFill>
                <a:latin typeface="Times New Roman" pitchFamily="18" charset="0"/>
                <a:cs typeface="Times New Roman" pitchFamily="18" charset="0"/>
              </a:rPr>
              <a:t>?</a:t>
            </a:r>
          </a:p>
        </p:txBody>
      </p:sp>
      <p:sp>
        <p:nvSpPr>
          <p:cNvPr id="14" name="TextBox 13"/>
          <p:cNvSpPr txBox="1"/>
          <p:nvPr/>
        </p:nvSpPr>
        <p:spPr>
          <a:xfrm>
            <a:off x="827584" y="3338988"/>
            <a:ext cx="8072494" cy="954107"/>
          </a:xfrm>
          <a:prstGeom prst="rect">
            <a:avLst/>
          </a:prstGeom>
          <a:noFill/>
        </p:spPr>
        <p:txBody>
          <a:bodyPr wrap="square" rtlCol="0">
            <a:spAutoFit/>
          </a:bodyPr>
          <a:lstStyle/>
          <a:p>
            <a:r>
              <a:rPr lang="en-GB" sz="2800" dirty="0">
                <a:latin typeface="Times New Roman" pitchFamily="18" charset="0"/>
                <a:cs typeface="Times New Roman" pitchFamily="18" charset="0"/>
              </a:rPr>
              <a:t>a. </a:t>
            </a:r>
            <a:r>
              <a:rPr lang="en-GB" sz="2800" dirty="0" err="1">
                <a:latin typeface="Times New Roman" pitchFamily="18" charset="0"/>
                <a:cs typeface="Times New Roman" pitchFamily="18" charset="0"/>
              </a:rPr>
              <a:t>Giâm</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cành</a:t>
            </a:r>
            <a:r>
              <a:rPr lang="en-GB" sz="2800" dirty="0">
                <a:latin typeface="Times New Roman" pitchFamily="18" charset="0"/>
                <a:cs typeface="Times New Roman" pitchFamily="18" charset="0"/>
              </a:rPr>
              <a:t>			b. </a:t>
            </a:r>
            <a:r>
              <a:rPr lang="en-GB" sz="2800" dirty="0" err="1">
                <a:latin typeface="Times New Roman" pitchFamily="18" charset="0"/>
                <a:cs typeface="Times New Roman" pitchFamily="18" charset="0"/>
              </a:rPr>
              <a:t>Ghép</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mắt</a:t>
            </a:r>
            <a:endParaRPr lang="en-GB" sz="2800" dirty="0">
              <a:latin typeface="Times New Roman" pitchFamily="18" charset="0"/>
              <a:cs typeface="Times New Roman" pitchFamily="18" charset="0"/>
            </a:endParaRPr>
          </a:p>
          <a:p>
            <a:pPr marL="514350" indent="-514350"/>
            <a:r>
              <a:rPr lang="en-GB" sz="2800" dirty="0">
                <a:latin typeface="Times New Roman" pitchFamily="18" charset="0"/>
                <a:cs typeface="Times New Roman" pitchFamily="18" charset="0"/>
              </a:rPr>
              <a:t>c. </a:t>
            </a:r>
            <a:r>
              <a:rPr lang="en-GB" sz="2800" dirty="0" err="1">
                <a:latin typeface="Times New Roman" pitchFamily="18" charset="0"/>
                <a:cs typeface="Times New Roman" pitchFamily="18" charset="0"/>
              </a:rPr>
              <a:t>Chiết</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cành</a:t>
            </a:r>
            <a:r>
              <a:rPr lang="en-GB" sz="2800" dirty="0">
                <a:latin typeface="Times New Roman" pitchFamily="18" charset="0"/>
                <a:cs typeface="Times New Roman" pitchFamily="18" charset="0"/>
              </a:rPr>
              <a:t>			d. </a:t>
            </a:r>
            <a:r>
              <a:rPr lang="en-GB" sz="2800" dirty="0" err="1">
                <a:latin typeface="Times New Roman" pitchFamily="18" charset="0"/>
                <a:cs typeface="Times New Roman" pitchFamily="18" charset="0"/>
              </a:rPr>
              <a:t>Gieo</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trồng</a:t>
            </a:r>
            <a:r>
              <a:rPr lang="en-GB" sz="2800" dirty="0">
                <a:latin typeface="Times New Roman" pitchFamily="18" charset="0"/>
                <a:cs typeface="Times New Roman" pitchFamily="18" charset="0"/>
              </a:rPr>
              <a:t> </a:t>
            </a:r>
            <a:r>
              <a:rPr lang="en-GB" sz="2800" dirty="0" err="1">
                <a:latin typeface="Times New Roman" pitchFamily="18" charset="0"/>
                <a:cs typeface="Times New Roman" pitchFamily="18" charset="0"/>
              </a:rPr>
              <a:t>hạt</a:t>
            </a:r>
            <a:endParaRPr lang="en-GB" sz="2800" dirty="0">
              <a:latin typeface="Times New Roman" pitchFamily="18" charset="0"/>
              <a:cs typeface="Times New Roman" pitchFamily="18" charset="0"/>
            </a:endParaRPr>
          </a:p>
        </p:txBody>
      </p:sp>
      <p:sp>
        <p:nvSpPr>
          <p:cNvPr id="15" name="Title 1"/>
          <p:cNvSpPr txBox="1">
            <a:spLocks/>
          </p:cNvSpPr>
          <p:nvPr/>
        </p:nvSpPr>
        <p:spPr>
          <a:xfrm>
            <a:off x="3100627" y="44625"/>
            <a:ext cx="2697088" cy="504055"/>
          </a:xfrm>
          <a:prstGeom prst="rect">
            <a:avLst/>
          </a:prstGeom>
          <a:solidFill>
            <a:srgbClr val="FF00FF"/>
          </a:solidFill>
        </p:spPr>
        <p:style>
          <a:lnRef idx="2">
            <a:schemeClr val="accent5"/>
          </a:lnRef>
          <a:fillRef idx="1">
            <a:schemeClr val="lt1"/>
          </a:fillRef>
          <a:effectRef idx="0">
            <a:schemeClr val="accent5"/>
          </a:effectRef>
          <a:fontRef idx="minor">
            <a:schemeClr val="dk1"/>
          </a:fontRef>
        </p:style>
        <p:txBody>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200" algn="ctr" rtl="0" fontAlgn="base">
              <a:spcBef>
                <a:spcPct val="0"/>
              </a:spcBef>
              <a:spcAft>
                <a:spcPct val="0"/>
              </a:spcAft>
              <a:defRPr sz="4400">
                <a:solidFill>
                  <a:schemeClr val="dk1"/>
                </a:solidFill>
                <a:latin typeface="+mn-lt"/>
                <a:ea typeface="+mn-ea"/>
                <a:cs typeface="+mn-cs"/>
              </a:defRPr>
            </a:lvl6pPr>
            <a:lvl7pPr marL="914400" algn="ctr" rtl="0" fontAlgn="base">
              <a:spcBef>
                <a:spcPct val="0"/>
              </a:spcBef>
              <a:spcAft>
                <a:spcPct val="0"/>
              </a:spcAft>
              <a:defRPr sz="4400">
                <a:solidFill>
                  <a:schemeClr val="dk1"/>
                </a:solidFill>
                <a:latin typeface="+mn-lt"/>
                <a:ea typeface="+mn-ea"/>
                <a:cs typeface="+mn-cs"/>
              </a:defRPr>
            </a:lvl7pPr>
            <a:lvl8pPr marL="1371600" algn="ctr" rtl="0" fontAlgn="base">
              <a:spcBef>
                <a:spcPct val="0"/>
              </a:spcBef>
              <a:spcAft>
                <a:spcPct val="0"/>
              </a:spcAft>
              <a:defRPr sz="4400">
                <a:solidFill>
                  <a:schemeClr val="dk1"/>
                </a:solidFill>
                <a:latin typeface="+mn-lt"/>
                <a:ea typeface="+mn-ea"/>
                <a:cs typeface="+mn-cs"/>
              </a:defRPr>
            </a:lvl8pPr>
            <a:lvl9pPr marL="1828800" algn="ctr" rtl="0" fontAlgn="base">
              <a:spcBef>
                <a:spcPct val="0"/>
              </a:spcBef>
              <a:spcAft>
                <a:spcPct val="0"/>
              </a:spcAft>
              <a:defRPr sz="4400">
                <a:solidFill>
                  <a:schemeClr val="dk1"/>
                </a:solidFill>
                <a:latin typeface="+mn-lt"/>
                <a:ea typeface="+mn-ea"/>
                <a:cs typeface="+mn-cs"/>
              </a:defRPr>
            </a:lvl9pPr>
          </a:lstStyle>
          <a:p>
            <a:pPr>
              <a:defRPr/>
            </a:pPr>
            <a:r>
              <a:rPr lang="en-US" sz="2800" b="1" dirty="0" err="1">
                <a:solidFill>
                  <a:schemeClr val="bg1"/>
                </a:solidFill>
                <a:latin typeface="Times New Roman" pitchFamily="18" charset="0"/>
                <a:cs typeface="Times New Roman" pitchFamily="18" charset="0"/>
              </a:rPr>
              <a:t>Củng</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cố</a:t>
            </a:r>
            <a:endParaRPr lang="en-US" sz="2800" b="1" dirty="0">
              <a:solidFill>
                <a:schemeClr val="bg1"/>
              </a:solidFill>
              <a:latin typeface="Times New Roman" pitchFamily="18" charset="0"/>
              <a:cs typeface="Times New Roman" pitchFamily="18" charset="0"/>
            </a:endParaRPr>
          </a:p>
        </p:txBody>
      </p:sp>
      <p:sp>
        <p:nvSpPr>
          <p:cNvPr id="16" name="Oval 15"/>
          <p:cNvSpPr/>
          <p:nvPr/>
        </p:nvSpPr>
        <p:spPr>
          <a:xfrm>
            <a:off x="755576" y="1603325"/>
            <a:ext cx="533400" cy="457522"/>
          </a:xfrm>
          <a:prstGeom prst="ellipse">
            <a:avLst/>
          </a:prstGeom>
          <a:noFill/>
          <a:ln w="952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400"/>
          </a:p>
        </p:txBody>
      </p:sp>
      <p:sp>
        <p:nvSpPr>
          <p:cNvPr id="17" name="Oval 16"/>
          <p:cNvSpPr/>
          <p:nvPr/>
        </p:nvSpPr>
        <p:spPr>
          <a:xfrm>
            <a:off x="5264182" y="3830110"/>
            <a:ext cx="533400" cy="457522"/>
          </a:xfrm>
          <a:prstGeom prst="ellipse">
            <a:avLst/>
          </a:prstGeom>
          <a:noFill/>
          <a:ln w="952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400"/>
          </a:p>
        </p:txBody>
      </p:sp>
      <p:sp>
        <p:nvSpPr>
          <p:cNvPr id="18" name="Rectangle 17"/>
          <p:cNvSpPr/>
          <p:nvPr/>
        </p:nvSpPr>
        <p:spPr>
          <a:xfrm>
            <a:off x="905292" y="4293095"/>
            <a:ext cx="7929618" cy="928694"/>
          </a:xfrm>
          <a:prstGeom prst="rect">
            <a:avLst/>
          </a:prstGeom>
          <a:solidFill>
            <a:srgbClr val="FFFF00"/>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GB" sz="3200" dirty="0" err="1">
                <a:solidFill>
                  <a:schemeClr val="tx1"/>
                </a:solidFill>
                <a:latin typeface="Times New Roman" pitchFamily="18" charset="0"/>
                <a:cs typeface="Times New Roman" pitchFamily="18" charset="0"/>
              </a:rPr>
              <a:t>Câu</a:t>
            </a:r>
            <a:r>
              <a:rPr lang="en-GB" sz="3200" dirty="0">
                <a:solidFill>
                  <a:schemeClr val="tx1"/>
                </a:solidFill>
                <a:latin typeface="Times New Roman" pitchFamily="18" charset="0"/>
                <a:cs typeface="Times New Roman" pitchFamily="18" charset="0"/>
              </a:rPr>
              <a:t> 3. So </a:t>
            </a:r>
            <a:r>
              <a:rPr lang="en-GB" sz="3200" dirty="0" err="1">
                <a:solidFill>
                  <a:schemeClr val="tx1"/>
                </a:solidFill>
                <a:latin typeface="Times New Roman" pitchFamily="18" charset="0"/>
                <a:cs typeface="Times New Roman" pitchFamily="18" charset="0"/>
              </a:rPr>
              <a:t>sánh</a:t>
            </a:r>
            <a:r>
              <a:rPr lang="en-GB" sz="3200" dirty="0">
                <a:solidFill>
                  <a:schemeClr val="tx1"/>
                </a:solidFill>
                <a:latin typeface="Times New Roman" pitchFamily="18" charset="0"/>
                <a:cs typeface="Times New Roman" pitchFamily="18" charset="0"/>
              </a:rPr>
              <a:t> 3 </a:t>
            </a:r>
            <a:r>
              <a:rPr lang="en-GB" sz="3200" dirty="0" err="1">
                <a:solidFill>
                  <a:schemeClr val="tx1"/>
                </a:solidFill>
                <a:latin typeface="Times New Roman" pitchFamily="18" charset="0"/>
                <a:cs typeface="Times New Roman" pitchFamily="18" charset="0"/>
              </a:rPr>
              <a:t>phương</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pháp</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nhân</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giống</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vô</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tính</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giâm</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cành</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chiết</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cành</a:t>
            </a:r>
            <a:r>
              <a:rPr lang="en-GB" sz="3200" dirty="0">
                <a:solidFill>
                  <a:schemeClr val="tx1"/>
                </a:solidFill>
                <a:latin typeface="Times New Roman" pitchFamily="18" charset="0"/>
                <a:cs typeface="Times New Roman" pitchFamily="18" charset="0"/>
              </a:rPr>
              <a:t>, </a:t>
            </a:r>
            <a:r>
              <a:rPr lang="en-GB" sz="3200" dirty="0" err="1">
                <a:solidFill>
                  <a:schemeClr val="tx1"/>
                </a:solidFill>
                <a:latin typeface="Times New Roman" pitchFamily="18" charset="0"/>
                <a:cs typeface="Times New Roman" pitchFamily="18" charset="0"/>
              </a:rPr>
              <a:t>ghép</a:t>
            </a:r>
            <a:r>
              <a:rPr lang="en-GB" sz="3200" dirty="0">
                <a:solidFill>
                  <a:schemeClr val="tx1"/>
                </a:solidFill>
                <a:latin typeface="Times New Roman" pitchFamily="18" charset="0"/>
                <a:cs typeface="Times New Roman" pitchFamily="18" charset="0"/>
              </a:rPr>
              <a:t>?</a:t>
            </a:r>
          </a:p>
        </p:txBody>
      </p:sp>
      <p:sp>
        <p:nvSpPr>
          <p:cNvPr id="19" name="TextBox 18"/>
          <p:cNvSpPr txBox="1"/>
          <p:nvPr/>
        </p:nvSpPr>
        <p:spPr>
          <a:xfrm>
            <a:off x="845138" y="5157192"/>
            <a:ext cx="9487502" cy="1815882"/>
          </a:xfrm>
          <a:prstGeom prst="rect">
            <a:avLst/>
          </a:prstGeom>
          <a:noFill/>
        </p:spPr>
        <p:txBody>
          <a:bodyPr wrap="square" rtlCol="0">
            <a:spAutoFit/>
          </a:bodyPr>
          <a:lstStyle/>
          <a:p>
            <a:r>
              <a:rPr lang="vi-VN" sz="2800" dirty="0">
                <a:latin typeface="+mj-lt"/>
              </a:rPr>
              <a:t>Giống nhau : Cả 3 đều dùng để nhân giống cây trồng</a:t>
            </a:r>
          </a:p>
          <a:p>
            <a:r>
              <a:rPr lang="vi-VN" sz="2800" dirty="0">
                <a:latin typeface="+mj-lt"/>
              </a:rPr>
              <a:t>Khác nhau:</a:t>
            </a:r>
            <a:r>
              <a:rPr lang="en-US" sz="2800" dirty="0">
                <a:latin typeface="+mj-lt"/>
              </a:rPr>
              <a:t>  </a:t>
            </a:r>
            <a:r>
              <a:rPr lang="vi-VN" sz="2800" dirty="0">
                <a:latin typeface="+mj-lt"/>
              </a:rPr>
              <a:t>Giâm cành : Cắt một đoạn cánh bành tẻ</a:t>
            </a:r>
          </a:p>
          <a:p>
            <a:r>
              <a:rPr lang="en-US" sz="2800" dirty="0">
                <a:latin typeface="+mj-lt"/>
              </a:rPr>
              <a:t>                      </a:t>
            </a:r>
            <a:r>
              <a:rPr lang="vi-VN" sz="2800" dirty="0">
                <a:latin typeface="+mj-lt"/>
              </a:rPr>
              <a:t>Ghép cành : Dùng một bộ phận sinh dưỡng</a:t>
            </a:r>
          </a:p>
          <a:p>
            <a:r>
              <a:rPr lang="en-US" sz="2800" dirty="0">
                <a:latin typeface="+mj-lt"/>
              </a:rPr>
              <a:t>                      </a:t>
            </a:r>
            <a:r>
              <a:rPr lang="vi-VN" sz="2800" dirty="0">
                <a:latin typeface="+mj-lt"/>
              </a:rPr>
              <a:t>Chiết cành : Tách một đoạn vỏ của cây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6" grpId="0" animBg="1"/>
      <p:bldP spid="17" grpId="0" animBg="1"/>
      <p:bldP spid="18" grpId="0" animBg="1"/>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14348" y="269776"/>
            <a:ext cx="8229600" cy="1143000"/>
          </a:xfrm>
        </p:spPr>
        <p:txBody>
          <a:bodyPr>
            <a:normAutofit/>
          </a:bodyPr>
          <a:lstStyle/>
          <a:p>
            <a:r>
              <a:rPr lang="en-GB" sz="4000" b="1" dirty="0">
                <a:solidFill>
                  <a:srgbClr val="FF0000"/>
                </a:solidFill>
                <a:latin typeface="Times New Roman" pitchFamily="18" charset="0"/>
                <a:cs typeface="Times New Roman" pitchFamily="18" charset="0"/>
              </a:rPr>
              <a:t>HƯỚNG DẪN HỌC TẬP</a:t>
            </a:r>
          </a:p>
        </p:txBody>
      </p:sp>
      <p:sp>
        <p:nvSpPr>
          <p:cNvPr id="4" name="TextBox 3"/>
          <p:cNvSpPr txBox="1"/>
          <p:nvPr/>
        </p:nvSpPr>
        <p:spPr>
          <a:xfrm>
            <a:off x="728578" y="1346572"/>
            <a:ext cx="8019886" cy="2246769"/>
          </a:xfrm>
          <a:prstGeom prst="rect">
            <a:avLst/>
          </a:prstGeom>
          <a:noFill/>
        </p:spPr>
        <p:txBody>
          <a:bodyPr wrap="square" rtlCol="0">
            <a:spAutoFit/>
          </a:bodyPr>
          <a:lstStyle/>
          <a:p>
            <a:r>
              <a:rPr lang="en-GB" sz="2800" b="1" dirty="0">
                <a:latin typeface="Times New Roman" pitchFamily="18" charset="0"/>
                <a:cs typeface="Times New Roman" pitchFamily="18" charset="0"/>
              </a:rPr>
              <a:t>*</a:t>
            </a:r>
            <a:r>
              <a:rPr lang="en-GB" sz="2800" b="1" dirty="0" err="1">
                <a:latin typeface="Times New Roman" pitchFamily="18" charset="0"/>
                <a:cs typeface="Times New Roman" pitchFamily="18" charset="0"/>
              </a:rPr>
              <a:t>Đối</a:t>
            </a:r>
            <a:r>
              <a:rPr lang="en-GB" sz="2800" b="1" dirty="0">
                <a:latin typeface="Times New Roman" pitchFamily="18" charset="0"/>
                <a:cs typeface="Times New Roman" pitchFamily="18" charset="0"/>
              </a:rPr>
              <a:t> </a:t>
            </a:r>
            <a:r>
              <a:rPr lang="en-GB" sz="2800" b="1" dirty="0" err="1">
                <a:latin typeface="Times New Roman" pitchFamily="18" charset="0"/>
                <a:cs typeface="Times New Roman" pitchFamily="18" charset="0"/>
              </a:rPr>
              <a:t>với</a:t>
            </a:r>
            <a:r>
              <a:rPr lang="en-GB" sz="2800" b="1" dirty="0">
                <a:latin typeface="Times New Roman" pitchFamily="18" charset="0"/>
                <a:cs typeface="Times New Roman" pitchFamily="18" charset="0"/>
              </a:rPr>
              <a:t> </a:t>
            </a:r>
            <a:r>
              <a:rPr lang="en-GB" sz="2800" b="1" dirty="0" err="1">
                <a:latin typeface="Times New Roman" pitchFamily="18" charset="0"/>
                <a:cs typeface="Times New Roman" pitchFamily="18" charset="0"/>
              </a:rPr>
              <a:t>bài</a:t>
            </a:r>
            <a:r>
              <a:rPr lang="en-GB" sz="2800" b="1" dirty="0">
                <a:latin typeface="Times New Roman" pitchFamily="18" charset="0"/>
                <a:cs typeface="Times New Roman" pitchFamily="18" charset="0"/>
              </a:rPr>
              <a:t> </a:t>
            </a:r>
            <a:r>
              <a:rPr lang="en-GB" sz="2800" b="1" dirty="0" err="1">
                <a:latin typeface="Times New Roman" pitchFamily="18" charset="0"/>
                <a:cs typeface="Times New Roman" pitchFamily="18" charset="0"/>
              </a:rPr>
              <a:t>học</a:t>
            </a:r>
            <a:r>
              <a:rPr lang="en-GB" sz="2800" b="1" dirty="0">
                <a:latin typeface="Times New Roman" pitchFamily="18" charset="0"/>
                <a:cs typeface="Times New Roman" pitchFamily="18" charset="0"/>
              </a:rPr>
              <a:t> ở </a:t>
            </a:r>
            <a:r>
              <a:rPr lang="en-GB" sz="2800" b="1" dirty="0" err="1">
                <a:latin typeface="Times New Roman" pitchFamily="18" charset="0"/>
                <a:cs typeface="Times New Roman" pitchFamily="18" charset="0"/>
              </a:rPr>
              <a:t>tiết</a:t>
            </a:r>
            <a:r>
              <a:rPr lang="en-GB" sz="2800" b="1" dirty="0">
                <a:latin typeface="Times New Roman" pitchFamily="18" charset="0"/>
                <a:cs typeface="Times New Roman" pitchFamily="18" charset="0"/>
              </a:rPr>
              <a:t> </a:t>
            </a:r>
            <a:r>
              <a:rPr lang="en-GB" sz="2800" b="1" dirty="0" err="1">
                <a:latin typeface="Times New Roman" pitchFamily="18" charset="0"/>
                <a:cs typeface="Times New Roman" pitchFamily="18" charset="0"/>
              </a:rPr>
              <a:t>học</a:t>
            </a:r>
            <a:r>
              <a:rPr lang="en-GB" sz="2800" b="1" dirty="0">
                <a:latin typeface="Times New Roman" pitchFamily="18" charset="0"/>
                <a:cs typeface="Times New Roman" pitchFamily="18" charset="0"/>
              </a:rPr>
              <a:t> </a:t>
            </a:r>
            <a:r>
              <a:rPr lang="en-GB" sz="2800" b="1" dirty="0" err="1">
                <a:latin typeface="Times New Roman" pitchFamily="18" charset="0"/>
                <a:cs typeface="Times New Roman" pitchFamily="18" charset="0"/>
              </a:rPr>
              <a:t>này</a:t>
            </a:r>
            <a:r>
              <a:rPr lang="en-GB" sz="2800" b="1" dirty="0">
                <a:latin typeface="Times New Roman" pitchFamily="18" charset="0"/>
                <a:cs typeface="Times New Roman" pitchFamily="18" charset="0"/>
              </a:rPr>
              <a:t>:</a:t>
            </a:r>
          </a:p>
          <a:p>
            <a:pPr marL="514350" indent="-514350"/>
            <a:r>
              <a:rPr lang="en-GB" sz="2800" dirty="0">
                <a:latin typeface="Times New Roman" pitchFamily="18" charset="0"/>
                <a:cs typeface="Times New Roman" pitchFamily="18" charset="0"/>
              </a:rPr>
              <a:t>	</a:t>
            </a:r>
            <a:r>
              <a:rPr lang="en-GB" sz="2800" b="1" dirty="0">
                <a:solidFill>
                  <a:srgbClr val="0000FF"/>
                </a:solidFill>
                <a:latin typeface="Times New Roman" pitchFamily="18" charset="0"/>
                <a:cs typeface="Times New Roman" pitchFamily="18" charset="0"/>
              </a:rPr>
              <a:t>- </a:t>
            </a:r>
            <a:r>
              <a:rPr lang="en-GB" sz="2800" b="1" dirty="0" err="1">
                <a:solidFill>
                  <a:srgbClr val="0000FF"/>
                </a:solidFill>
                <a:latin typeface="Times New Roman" pitchFamily="18" charset="0"/>
                <a:cs typeface="Times New Roman" pitchFamily="18" charset="0"/>
              </a:rPr>
              <a:t>Học</a:t>
            </a:r>
            <a:r>
              <a:rPr lang="en-GB" sz="2800" b="1" dirty="0">
                <a:solidFill>
                  <a:srgbClr val="0000FF"/>
                </a:solidFill>
                <a:latin typeface="Times New Roman" pitchFamily="18" charset="0"/>
                <a:cs typeface="Times New Roman" pitchFamily="18" charset="0"/>
              </a:rPr>
              <a:t> </a:t>
            </a:r>
            <a:r>
              <a:rPr lang="en-GB" sz="2800" b="1" dirty="0" err="1">
                <a:solidFill>
                  <a:srgbClr val="0000FF"/>
                </a:solidFill>
                <a:latin typeface="Times New Roman" pitchFamily="18" charset="0"/>
                <a:cs typeface="Times New Roman" pitchFamily="18" charset="0"/>
              </a:rPr>
              <a:t>bài</a:t>
            </a:r>
            <a:r>
              <a:rPr lang="en-GB" sz="2800" b="1" dirty="0">
                <a:solidFill>
                  <a:srgbClr val="0000FF"/>
                </a:solidFill>
                <a:latin typeface="Times New Roman" pitchFamily="18" charset="0"/>
                <a:cs typeface="Times New Roman" pitchFamily="18" charset="0"/>
              </a:rPr>
              <a:t>.</a:t>
            </a:r>
          </a:p>
          <a:p>
            <a:pPr marL="514350" indent="-514350"/>
            <a:r>
              <a:rPr lang="en-GB" sz="2800" b="1" dirty="0">
                <a:solidFill>
                  <a:srgbClr val="0000FF"/>
                </a:solidFill>
                <a:latin typeface="Times New Roman" pitchFamily="18" charset="0"/>
                <a:cs typeface="Times New Roman" pitchFamily="18" charset="0"/>
              </a:rPr>
              <a:t>	- </a:t>
            </a:r>
            <a:r>
              <a:rPr lang="en-US" sz="2800" b="1" dirty="0" err="1">
                <a:solidFill>
                  <a:srgbClr val="0000FF"/>
                </a:solidFill>
                <a:latin typeface="Times New Roman" pitchFamily="18" charset="0"/>
                <a:cs typeface="Times New Roman" pitchFamily="18" charset="0"/>
              </a:rPr>
              <a:t>Thực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hiện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giống</a:t>
            </a:r>
            <a:r>
              <a:rPr lang="en-US" sz="2800" b="1" dirty="0">
                <a:solidFill>
                  <a:srgbClr val="0000FF"/>
                </a:solidFill>
                <a:latin typeface="Times New Roman" pitchFamily="18" charset="0"/>
                <a:cs typeface="Times New Roman" pitchFamily="18" charset="0"/>
              </a:rPr>
              <a:t> 1 </a:t>
            </a:r>
            <a:r>
              <a:rPr lang="en-US" sz="2800" b="1" dirty="0" err="1">
                <a:solidFill>
                  <a:srgbClr val="0000FF"/>
                </a:solidFill>
                <a:latin typeface="Times New Roman" pitchFamily="18" charset="0"/>
                <a:cs typeface="Times New Roman" pitchFamily="18" charset="0"/>
              </a:rPr>
              <a:t>loại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cây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trồng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cụ</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thể</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bằng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phương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pháp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giâm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cành</a:t>
            </a:r>
            <a:r>
              <a:rPr lang="en-US" sz="2800" b="1" dirty="0">
                <a:solidFill>
                  <a:srgbClr val="0000FF"/>
                </a:solidFill>
                <a:latin typeface="Times New Roman" pitchFamily="18" charset="0"/>
                <a:cs typeface="Times New Roman" pitchFamily="18" charset="0"/>
              </a:rPr>
              <a:t>.</a:t>
            </a:r>
          </a:p>
          <a:p>
            <a:pPr marL="514350" indent="-514350"/>
            <a:r>
              <a:rPr lang="en-US" sz="2800" b="1" dirty="0">
                <a:solidFill>
                  <a:srgbClr val="0000FF"/>
                </a:solidFill>
                <a:latin typeface="Times New Roman" pitchFamily="18" charset="0"/>
                <a:cs typeface="Times New Roman" pitchFamily="18" charset="0"/>
              </a:rPr>
              <a:t>     - </a:t>
            </a:r>
            <a:r>
              <a:rPr lang="en-US" sz="2800" b="1" dirty="0" err="1">
                <a:solidFill>
                  <a:srgbClr val="0000FF"/>
                </a:solidFill>
                <a:latin typeface="Times New Roman" pitchFamily="18" charset="0"/>
                <a:cs typeface="Times New Roman" pitchFamily="18" charset="0"/>
              </a:rPr>
              <a:t>Chuẩn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bị</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tiết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sau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thực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hành</a:t>
            </a:r>
            <a:r>
              <a:rPr lang="en-US" sz="2800" b="1" dirty="0">
                <a:solidFill>
                  <a:srgbClr val="0000FF"/>
                </a:solidFill>
                <a:latin typeface="Times New Roman" pitchFamily="18" charset="0"/>
                <a:cs typeface="Times New Roman" pitchFamily="18" charset="0"/>
              </a:rPr>
              <a:t>.</a:t>
            </a:r>
            <a:endParaRPr lang="en-GB" sz="2800" b="1" dirty="0">
              <a:solidFill>
                <a:srgbClr val="0000FF"/>
              </a:solidFill>
              <a:latin typeface="Times New Roman" pitchFamily="18" charset="0"/>
              <a:cs typeface="Times New Roman" pitchFamily="18" charset="0"/>
            </a:endParaRPr>
          </a:p>
        </p:txBody>
      </p:sp>
      <p:sp>
        <p:nvSpPr>
          <p:cNvPr id="5" name="TextBox 4"/>
          <p:cNvSpPr txBox="1"/>
          <p:nvPr/>
        </p:nvSpPr>
        <p:spPr>
          <a:xfrm>
            <a:off x="780257" y="3593341"/>
            <a:ext cx="7896199" cy="2677656"/>
          </a:xfrm>
          <a:prstGeom prst="rect">
            <a:avLst/>
          </a:prstGeom>
          <a:noFill/>
        </p:spPr>
        <p:txBody>
          <a:bodyPr wrap="square" rtlCol="0">
            <a:spAutoFit/>
          </a:bodyPr>
          <a:lstStyle/>
          <a:p>
            <a:r>
              <a:rPr lang="en-GB" sz="2800" b="1" dirty="0">
                <a:latin typeface="Times New Roman" pitchFamily="18" charset="0"/>
                <a:cs typeface="Times New Roman" pitchFamily="18" charset="0"/>
              </a:rPr>
              <a:t>*</a:t>
            </a:r>
            <a:r>
              <a:rPr lang="en-GB" sz="2800" b="1" dirty="0" err="1">
                <a:latin typeface="Times New Roman" pitchFamily="18" charset="0"/>
                <a:cs typeface="Times New Roman" pitchFamily="18" charset="0"/>
              </a:rPr>
              <a:t>Đối</a:t>
            </a:r>
            <a:r>
              <a:rPr lang="en-GB" sz="2800" b="1" dirty="0">
                <a:latin typeface="Times New Roman" pitchFamily="18" charset="0"/>
                <a:cs typeface="Times New Roman" pitchFamily="18" charset="0"/>
              </a:rPr>
              <a:t> </a:t>
            </a:r>
            <a:r>
              <a:rPr lang="en-GB" sz="2800" b="1" dirty="0" err="1">
                <a:latin typeface="Times New Roman" pitchFamily="18" charset="0"/>
                <a:cs typeface="Times New Roman" pitchFamily="18" charset="0"/>
              </a:rPr>
              <a:t>với</a:t>
            </a:r>
            <a:r>
              <a:rPr lang="en-GB" sz="2800" b="1" dirty="0">
                <a:latin typeface="Times New Roman" pitchFamily="18" charset="0"/>
                <a:cs typeface="Times New Roman" pitchFamily="18" charset="0"/>
              </a:rPr>
              <a:t> </a:t>
            </a:r>
            <a:r>
              <a:rPr lang="en-GB" sz="2800" b="1" dirty="0" err="1">
                <a:latin typeface="Times New Roman" pitchFamily="18" charset="0"/>
                <a:cs typeface="Times New Roman" pitchFamily="18" charset="0"/>
              </a:rPr>
              <a:t>bài</a:t>
            </a:r>
            <a:r>
              <a:rPr lang="en-GB" sz="2800" b="1" dirty="0">
                <a:latin typeface="Times New Roman" pitchFamily="18" charset="0"/>
                <a:cs typeface="Times New Roman" pitchFamily="18" charset="0"/>
              </a:rPr>
              <a:t> </a:t>
            </a:r>
            <a:r>
              <a:rPr lang="en-GB" sz="2800" b="1" dirty="0" err="1">
                <a:latin typeface="Times New Roman" pitchFamily="18" charset="0"/>
                <a:cs typeface="Times New Roman" pitchFamily="18" charset="0"/>
              </a:rPr>
              <a:t>học</a:t>
            </a:r>
            <a:r>
              <a:rPr lang="en-GB" sz="2800" b="1" dirty="0">
                <a:latin typeface="Times New Roman" pitchFamily="18" charset="0"/>
                <a:cs typeface="Times New Roman" pitchFamily="18" charset="0"/>
              </a:rPr>
              <a:t> ở </a:t>
            </a:r>
            <a:r>
              <a:rPr lang="en-GB" sz="2800" b="1" dirty="0" err="1">
                <a:latin typeface="Times New Roman" pitchFamily="18" charset="0"/>
                <a:cs typeface="Times New Roman" pitchFamily="18" charset="0"/>
              </a:rPr>
              <a:t>tiết</a:t>
            </a:r>
            <a:r>
              <a:rPr lang="en-GB" sz="2800" b="1" dirty="0">
                <a:latin typeface="Times New Roman" pitchFamily="18" charset="0"/>
                <a:cs typeface="Times New Roman" pitchFamily="18" charset="0"/>
              </a:rPr>
              <a:t> </a:t>
            </a:r>
            <a:r>
              <a:rPr lang="en-GB" sz="2800" b="1" dirty="0" err="1">
                <a:latin typeface="Times New Roman" pitchFamily="18" charset="0"/>
                <a:cs typeface="Times New Roman" pitchFamily="18" charset="0"/>
              </a:rPr>
              <a:t>học</a:t>
            </a:r>
            <a:r>
              <a:rPr lang="en-GB" sz="2800" b="1" dirty="0">
                <a:latin typeface="Times New Roman" pitchFamily="18" charset="0"/>
                <a:cs typeface="Times New Roman" pitchFamily="18" charset="0"/>
              </a:rPr>
              <a:t> </a:t>
            </a:r>
            <a:r>
              <a:rPr lang="en-GB" sz="2800" b="1" dirty="0" err="1">
                <a:latin typeface="Times New Roman" pitchFamily="18" charset="0"/>
                <a:cs typeface="Times New Roman" pitchFamily="18" charset="0"/>
              </a:rPr>
              <a:t>tiếp</a:t>
            </a:r>
            <a:r>
              <a:rPr lang="en-GB" sz="2800" b="1" dirty="0">
                <a:latin typeface="Times New Roman" pitchFamily="18" charset="0"/>
                <a:cs typeface="Times New Roman" pitchFamily="18" charset="0"/>
              </a:rPr>
              <a:t> </a:t>
            </a:r>
            <a:r>
              <a:rPr lang="en-GB" sz="2800" b="1" dirty="0" err="1">
                <a:latin typeface="Times New Roman" pitchFamily="18" charset="0"/>
                <a:cs typeface="Times New Roman" pitchFamily="18" charset="0"/>
              </a:rPr>
              <a:t>theo</a:t>
            </a:r>
            <a:r>
              <a:rPr lang="en-GB" sz="2800" b="1" dirty="0">
                <a:latin typeface="Times New Roman" pitchFamily="18" charset="0"/>
                <a:cs typeface="Times New Roman" pitchFamily="18" charset="0"/>
              </a:rPr>
              <a:t>:</a:t>
            </a:r>
          </a:p>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Chuẩn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tẻ</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loại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phổ</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ngót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khoai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hóng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râm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mỗi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loại</a:t>
            </a:r>
            <a:r>
              <a:rPr lang="en-US" sz="2800" dirty="0">
                <a:latin typeface="Times New Roman" pitchFamily="18" charset="0"/>
                <a:cs typeface="Times New Roman" pitchFamily="18" charset="0"/>
              </a:rPr>
              <a:t> 20 </a:t>
            </a:r>
            <a:r>
              <a:rPr lang="en-US" sz="2800" dirty="0" err="1">
                <a:latin typeface="Times New Roman" pitchFamily="18" charset="0"/>
                <a:cs typeface="Times New Roman" pitchFamily="18" charset="0"/>
              </a:rPr>
              <a:t>cành</a:t>
            </a:r>
            <a:r>
              <a:rPr lang="en-US" sz="2800" dirty="0">
                <a:latin typeface="Times New Roman" pitchFamily="18" charset="0"/>
                <a:cs typeface="Times New Roman" pitchFamily="18" charset="0"/>
              </a:rPr>
              <a:t>.</a:t>
            </a:r>
            <a:r>
              <a:rPr lang="en-GB" sz="2800" dirty="0">
                <a:latin typeface="Times New Roman" pitchFamily="18" charset="0"/>
                <a:cs typeface="Times New Roman" pitchFamily="18" charset="0"/>
              </a:rPr>
              <a:t>  </a:t>
            </a:r>
          </a:p>
          <a:p>
            <a:r>
              <a:rPr lang="en-US" sz="2800" dirty="0">
                <a:latin typeface="Times New Roman" pitchFamily="18" charset="0"/>
                <a:cs typeface="Times New Roman" pitchFamily="18" charset="0"/>
              </a:rPr>
              <a:t>- Dao, </a:t>
            </a:r>
            <a:r>
              <a:rPr lang="en-US" sz="2800" dirty="0" err="1">
                <a:latin typeface="Times New Roman" pitchFamily="18" charset="0"/>
                <a:cs typeface="Times New Roman" pitchFamily="18" charset="0"/>
              </a:rPr>
              <a:t>kéo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khay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thuốc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rễ</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lọ</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thuỷ</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tưới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endParaRPr lang="en-GB" sz="2800" dirty="0">
              <a:latin typeface="Times New Roman" pitchFamily="18" charset="0"/>
              <a:cs typeface="Times New Roman" pitchFamily="18"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8" descr="9"/>
          <p:cNvPicPr>
            <a:picLocks noChangeAspect="1" noChangeArrowheads="1"/>
          </p:cNvPicPr>
          <p:nvPr/>
        </p:nvPicPr>
        <p:blipFill>
          <a:blip r:embed="rId2"/>
          <a:srcRect/>
          <a:stretch>
            <a:fillRect/>
          </a:stretch>
        </p:blipFill>
        <p:spPr bwMode="auto">
          <a:xfrm>
            <a:off x="5072066" y="1500174"/>
            <a:ext cx="3276600" cy="3571900"/>
          </a:xfrm>
          <a:prstGeom prst="rect">
            <a:avLst/>
          </a:prstGeom>
          <a:noFill/>
        </p:spPr>
      </p:pic>
      <p:pic>
        <p:nvPicPr>
          <p:cNvPr id="1026" name="Picture 2" descr="C:\Users\user\Pictures\giam canh.jpg"/>
          <p:cNvPicPr>
            <a:picLocks noChangeAspect="1" noChangeArrowheads="1"/>
          </p:cNvPicPr>
          <p:nvPr/>
        </p:nvPicPr>
        <p:blipFill>
          <a:blip r:embed="rId3"/>
          <a:srcRect/>
          <a:stretch>
            <a:fillRect/>
          </a:stretch>
        </p:blipFill>
        <p:spPr bwMode="auto">
          <a:xfrm>
            <a:off x="285720" y="1500174"/>
            <a:ext cx="4071966" cy="3000396"/>
          </a:xfrm>
          <a:prstGeom prst="rect">
            <a:avLst/>
          </a:prstGeom>
          <a:noFill/>
        </p:spPr>
      </p:pic>
      <p:pic>
        <p:nvPicPr>
          <p:cNvPr id="1027" name="Picture 3" descr="C:\Users\user\Pictures\giam canh1.jpg"/>
          <p:cNvPicPr>
            <a:picLocks noChangeAspect="1" noChangeArrowheads="1"/>
          </p:cNvPicPr>
          <p:nvPr/>
        </p:nvPicPr>
        <p:blipFill>
          <a:blip r:embed="rId4"/>
          <a:srcRect/>
          <a:stretch>
            <a:fillRect/>
          </a:stretch>
        </p:blipFill>
        <p:spPr bwMode="auto">
          <a:xfrm>
            <a:off x="285720" y="4571984"/>
            <a:ext cx="4071966" cy="2286016"/>
          </a:xfrm>
          <a:prstGeom prst="rect">
            <a:avLst/>
          </a:prstGeom>
          <a:noFill/>
        </p:spPr>
      </p:pic>
      <p:sp>
        <p:nvSpPr>
          <p:cNvPr id="9" name="Rectangle 8"/>
          <p:cNvSpPr/>
          <p:nvPr/>
        </p:nvSpPr>
        <p:spPr>
          <a:xfrm>
            <a:off x="5429256" y="5429264"/>
            <a:ext cx="2714644"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solidFill>
                  <a:schemeClr val="tx1"/>
                </a:solidFill>
                <a:latin typeface="Times New Roman" pitchFamily="18" charset="0"/>
                <a:cs typeface="Times New Roman" pitchFamily="18" charset="0"/>
              </a:rPr>
              <a:t>Giâm cành</a:t>
            </a:r>
          </a:p>
        </p:txBody>
      </p:sp>
    </p:spTree>
    <p:extLst>
      <p:ext uri="{BB962C8B-B14F-4D97-AF65-F5344CB8AC3E}">
        <p14:creationId xmlns:p14="http://schemas.microsoft.com/office/powerpoint/2010/main" val="2449470520"/>
      </p:ext>
    </p:extLst>
  </p:cSld>
  <p:clrMapOvr>
    <a:masterClrMapping/>
  </p:clrMapOvr>
  <p:transition spd="med">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Pictures\gcxt.jpg"/>
          <p:cNvPicPr>
            <a:picLocks noChangeAspect="1" noChangeArrowheads="1"/>
          </p:cNvPicPr>
          <p:nvPr/>
        </p:nvPicPr>
        <p:blipFill>
          <a:blip r:embed="rId2"/>
          <a:srcRect/>
          <a:stretch>
            <a:fillRect/>
          </a:stretch>
        </p:blipFill>
        <p:spPr bwMode="auto">
          <a:xfrm>
            <a:off x="5143504" y="1714488"/>
            <a:ext cx="4000496" cy="2214578"/>
          </a:xfrm>
          <a:prstGeom prst="rect">
            <a:avLst/>
          </a:prstGeom>
          <a:noFill/>
        </p:spPr>
      </p:pic>
      <p:pic>
        <p:nvPicPr>
          <p:cNvPr id="2052" name="Picture 4" descr="C:\Users\user\Pictures\ghep canh mit.jpg"/>
          <p:cNvPicPr>
            <a:picLocks noChangeAspect="1" noChangeArrowheads="1"/>
          </p:cNvPicPr>
          <p:nvPr/>
        </p:nvPicPr>
        <p:blipFill>
          <a:blip r:embed="rId3"/>
          <a:srcRect/>
          <a:stretch>
            <a:fillRect/>
          </a:stretch>
        </p:blipFill>
        <p:spPr bwMode="auto">
          <a:xfrm>
            <a:off x="0" y="4429132"/>
            <a:ext cx="4090968" cy="2428868"/>
          </a:xfrm>
          <a:prstGeom prst="rect">
            <a:avLst/>
          </a:prstGeom>
          <a:noFill/>
        </p:spPr>
      </p:pic>
      <p:pic>
        <p:nvPicPr>
          <p:cNvPr id="2053" name="Picture 5" descr="C:\Users\user\Pictures\gcnc.jpg"/>
          <p:cNvPicPr>
            <a:picLocks noChangeAspect="1" noChangeArrowheads="1"/>
          </p:cNvPicPr>
          <p:nvPr/>
        </p:nvPicPr>
        <p:blipFill>
          <a:blip r:embed="rId4"/>
          <a:srcRect/>
          <a:stretch>
            <a:fillRect/>
          </a:stretch>
        </p:blipFill>
        <p:spPr bwMode="auto">
          <a:xfrm>
            <a:off x="5143504" y="4071942"/>
            <a:ext cx="4000496" cy="2786058"/>
          </a:xfrm>
          <a:prstGeom prst="rect">
            <a:avLst/>
          </a:prstGeom>
          <a:noFill/>
        </p:spPr>
      </p:pic>
      <p:sp>
        <p:nvSpPr>
          <p:cNvPr id="8" name="Rectangle 7"/>
          <p:cNvSpPr/>
          <p:nvPr/>
        </p:nvSpPr>
        <p:spPr>
          <a:xfrm>
            <a:off x="4071934" y="2428868"/>
            <a:ext cx="1000132" cy="33575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latin typeface="Times New Roman" pitchFamily="18" charset="0"/>
                <a:cs typeface="Times New Roman" pitchFamily="18" charset="0"/>
              </a:rPr>
              <a:t>Ghép cành</a:t>
            </a:r>
          </a:p>
        </p:txBody>
      </p:sp>
      <p:pic>
        <p:nvPicPr>
          <p:cNvPr id="2054" name="Picture 6" descr="C:\Users\user\Pictures\gccx.jpg"/>
          <p:cNvPicPr>
            <a:picLocks noChangeAspect="1" noChangeArrowheads="1"/>
          </p:cNvPicPr>
          <p:nvPr/>
        </p:nvPicPr>
        <p:blipFill>
          <a:blip r:embed="rId5"/>
          <a:srcRect/>
          <a:stretch>
            <a:fillRect/>
          </a:stretch>
        </p:blipFill>
        <p:spPr bwMode="auto">
          <a:xfrm>
            <a:off x="0" y="1643050"/>
            <a:ext cx="3929058" cy="2643206"/>
          </a:xfrm>
          <a:prstGeom prst="rect">
            <a:avLst/>
          </a:prstGeom>
          <a:noFill/>
        </p:spPr>
      </p:pic>
    </p:spTree>
    <p:extLst>
      <p:ext uri="{BB962C8B-B14F-4D97-AF65-F5344CB8AC3E}">
        <p14:creationId xmlns:p14="http://schemas.microsoft.com/office/powerpoint/2010/main" val="589422639"/>
      </p:ext>
    </p:extLst>
  </p:cSld>
  <p:clrMapOvr>
    <a:masterClrMapping/>
  </p:clrMapOvr>
  <p:transition spd="med">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28596" y="6000768"/>
            <a:ext cx="2428892"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latin typeface="Times New Roman" pitchFamily="18" charset="0"/>
                <a:cs typeface="Times New Roman" pitchFamily="18" charset="0"/>
              </a:rPr>
              <a:t>Chiết cành </a:t>
            </a:r>
          </a:p>
        </p:txBody>
      </p:sp>
      <p:pic>
        <p:nvPicPr>
          <p:cNvPr id="11" name="Picture 2" descr="C:\Users\user\Pictures\chiet anh.jpg"/>
          <p:cNvPicPr>
            <a:picLocks noChangeAspect="1" noChangeArrowheads="1"/>
          </p:cNvPicPr>
          <p:nvPr/>
        </p:nvPicPr>
        <p:blipFill>
          <a:blip r:embed="rId2"/>
          <a:srcRect/>
          <a:stretch>
            <a:fillRect/>
          </a:stretch>
        </p:blipFill>
        <p:spPr bwMode="auto">
          <a:xfrm>
            <a:off x="0" y="1571612"/>
            <a:ext cx="7884368" cy="4143404"/>
          </a:xfrm>
          <a:prstGeom prst="rect">
            <a:avLst/>
          </a:prstGeom>
          <a:noFill/>
        </p:spPr>
      </p:pic>
    </p:spTree>
    <p:extLst>
      <p:ext uri="{BB962C8B-B14F-4D97-AF65-F5344CB8AC3E}">
        <p14:creationId xmlns:p14="http://schemas.microsoft.com/office/powerpoint/2010/main" val="416745577"/>
      </p:ext>
    </p:extLst>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user\Pictures\mo hinh.jpg"/>
          <p:cNvPicPr>
            <a:picLocks noChangeAspect="1" noChangeArrowheads="1"/>
          </p:cNvPicPr>
          <p:nvPr/>
        </p:nvPicPr>
        <p:blipFill>
          <a:blip r:embed="rId2"/>
          <a:srcRect/>
          <a:stretch>
            <a:fillRect/>
          </a:stretch>
        </p:blipFill>
        <p:spPr bwMode="auto">
          <a:xfrm>
            <a:off x="1907704" y="1196752"/>
            <a:ext cx="5286412" cy="1847850"/>
          </a:xfrm>
          <a:prstGeom prst="rect">
            <a:avLst/>
          </a:prstGeom>
          <a:noFill/>
        </p:spPr>
      </p:pic>
      <p:pic>
        <p:nvPicPr>
          <p:cNvPr id="6" name="Picture 4" descr="C:\Users\user\Pictures\nhan giong.jpg"/>
          <p:cNvPicPr>
            <a:picLocks noChangeAspect="1" noChangeArrowheads="1"/>
          </p:cNvPicPr>
          <p:nvPr/>
        </p:nvPicPr>
        <p:blipFill>
          <a:blip r:embed="rId3"/>
          <a:srcRect/>
          <a:stretch>
            <a:fillRect/>
          </a:stretch>
        </p:blipFill>
        <p:spPr bwMode="auto">
          <a:xfrm>
            <a:off x="1763688" y="3500438"/>
            <a:ext cx="2928958" cy="2286016"/>
          </a:xfrm>
          <a:prstGeom prst="rect">
            <a:avLst/>
          </a:prstGeom>
          <a:noFill/>
        </p:spPr>
      </p:pic>
      <p:pic>
        <p:nvPicPr>
          <p:cNvPr id="7" name="Picture 25" descr="larger_dae1348204306[1]"/>
          <p:cNvPicPr>
            <a:picLocks noChangeAspect="1" noChangeArrowheads="1"/>
          </p:cNvPicPr>
          <p:nvPr/>
        </p:nvPicPr>
        <p:blipFill>
          <a:blip r:embed="rId4"/>
          <a:srcRect/>
          <a:stretch>
            <a:fillRect/>
          </a:stretch>
        </p:blipFill>
        <p:spPr bwMode="auto">
          <a:xfrm>
            <a:off x="5214942" y="3500438"/>
            <a:ext cx="2104762" cy="3143248"/>
          </a:xfrm>
          <a:prstGeom prst="rect">
            <a:avLst/>
          </a:prstGeom>
          <a:noFill/>
          <a:ln w="9525">
            <a:noFill/>
            <a:miter lim="800000"/>
            <a:headEnd/>
            <a:tailEnd/>
          </a:ln>
        </p:spPr>
      </p:pic>
      <p:sp>
        <p:nvSpPr>
          <p:cNvPr id="8" name="Rectangle 7"/>
          <p:cNvSpPr/>
          <p:nvPr/>
        </p:nvSpPr>
        <p:spPr>
          <a:xfrm>
            <a:off x="4143372" y="5929330"/>
            <a:ext cx="2143140" cy="7143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latin typeface="Times New Roman" pitchFamily="18" charset="0"/>
                <a:cs typeface="Times New Roman" pitchFamily="18" charset="0"/>
              </a:rPr>
              <a:t>Nuôi</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cấy</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mô</a:t>
            </a:r>
            <a:endParaRPr lang="en-GB" sz="2400" dirty="0">
              <a:latin typeface="Times New Roman" pitchFamily="18" charset="0"/>
              <a:cs typeface="Times New Roman" pitchFamily="18" charset="0"/>
            </a:endParaRPr>
          </a:p>
        </p:txBody>
      </p:sp>
    </p:spTree>
    <p:extLst>
      <p:ext uri="{BB962C8B-B14F-4D97-AF65-F5344CB8AC3E}">
        <p14:creationId xmlns:p14="http://schemas.microsoft.com/office/powerpoint/2010/main" val="2626902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028" name="Picture 4" descr="Nêu các phương pháp nhân giống vô tính đổi với cây trồ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73016"/>
            <a:ext cx="3779912" cy="2387603"/>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8" descr="Kỹ Thuật Giâm Cành &quot;hiệu quả nhất&quot; cho bà con nông dâ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Kỹ Thuật Giâm Cành &quot;hiệu quả nhất&quot; cho bà con nông dâ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96409"/>
            <a:ext cx="3779912" cy="2227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AutoShape 13" descr="Ghép mắt nhỏ có gỗ – kỹ thuật ghép quả bưởi - YouTub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8"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071" y="696408"/>
            <a:ext cx="3923928" cy="2227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AutoShape 16" descr="Hiện nay phương pháp nhân giống vô tính nào có hiệu quả nhất trong sản xuất  nông nghiệp? Tại sao? Ví dụ minh họa. - Điểm chuẩn lớp 10 (SKGV)-Airdrop,  Claim, IDO,"/>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1"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0752" y="3645023"/>
            <a:ext cx="3893247" cy="2448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539552" y="91479"/>
            <a:ext cx="8208912" cy="4572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latin typeface="Times New Roman" pitchFamily="18" charset="0"/>
                <a:cs typeface="Times New Roman" pitchFamily="18" charset="0"/>
              </a:rPr>
              <a:t>MỘT SỐ KĨ THUẬT NHÂN GIỐNG VÔ TÍNH CÂY TRỒNG</a:t>
            </a:r>
          </a:p>
        </p:txBody>
      </p:sp>
      <p:sp>
        <p:nvSpPr>
          <p:cNvPr id="13" name="Rounded Rectangle 12"/>
          <p:cNvSpPr/>
          <p:nvPr/>
        </p:nvSpPr>
        <p:spPr>
          <a:xfrm>
            <a:off x="765175" y="2996952"/>
            <a:ext cx="2366665" cy="4320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300" b="1" dirty="0" err="1">
                <a:solidFill>
                  <a:srgbClr val="FF0000"/>
                </a:solidFill>
                <a:latin typeface="Times New Roman" pitchFamily="18" charset="0"/>
                <a:cs typeface="Times New Roman" pitchFamily="18" charset="0"/>
              </a:rPr>
              <a:t>Giâm</a:t>
            </a:r>
            <a:r>
              <a:rPr lang="en-US" sz="2300" b="1" dirty="0">
                <a:solidFill>
                  <a:srgbClr val="FF0000"/>
                </a:solidFill>
                <a:latin typeface="Times New Roman" pitchFamily="18" charset="0"/>
                <a:cs typeface="Times New Roman" pitchFamily="18" charset="0"/>
              </a:rPr>
              <a:t> </a:t>
            </a:r>
            <a:r>
              <a:rPr lang="en-US" sz="2300" b="1" dirty="0" err="1">
                <a:solidFill>
                  <a:srgbClr val="FF0000"/>
                </a:solidFill>
                <a:latin typeface="Times New Roman" pitchFamily="18" charset="0"/>
                <a:cs typeface="Times New Roman" pitchFamily="18" charset="0"/>
              </a:rPr>
              <a:t>cành</a:t>
            </a:r>
            <a:endParaRPr lang="en-US" sz="2300" b="1" dirty="0">
              <a:solidFill>
                <a:srgbClr val="FF0000"/>
              </a:solidFill>
              <a:latin typeface="Times New Roman" pitchFamily="18" charset="0"/>
              <a:cs typeface="Times New Roman" pitchFamily="18" charset="0"/>
            </a:endParaRPr>
          </a:p>
        </p:txBody>
      </p:sp>
      <p:sp>
        <p:nvSpPr>
          <p:cNvPr id="20" name="Rounded Rectangle 19"/>
          <p:cNvSpPr/>
          <p:nvPr/>
        </p:nvSpPr>
        <p:spPr>
          <a:xfrm>
            <a:off x="5868143" y="6124661"/>
            <a:ext cx="2366665" cy="4320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300" b="1" dirty="0" err="1">
                <a:solidFill>
                  <a:srgbClr val="FF0000"/>
                </a:solidFill>
                <a:latin typeface="Times New Roman" pitchFamily="18" charset="0"/>
                <a:cs typeface="Times New Roman" pitchFamily="18" charset="0"/>
              </a:rPr>
              <a:t>Nuôi</a:t>
            </a:r>
            <a:r>
              <a:rPr lang="en-US" sz="2300" b="1" dirty="0">
                <a:solidFill>
                  <a:srgbClr val="FF0000"/>
                </a:solidFill>
                <a:latin typeface="Times New Roman" pitchFamily="18" charset="0"/>
                <a:cs typeface="Times New Roman" pitchFamily="18" charset="0"/>
              </a:rPr>
              <a:t> </a:t>
            </a:r>
            <a:r>
              <a:rPr lang="en-US" sz="2300" b="1" dirty="0" err="1">
                <a:solidFill>
                  <a:srgbClr val="FF0000"/>
                </a:solidFill>
                <a:latin typeface="Times New Roman" pitchFamily="18" charset="0"/>
                <a:cs typeface="Times New Roman" pitchFamily="18" charset="0"/>
              </a:rPr>
              <a:t>cấy</a:t>
            </a:r>
            <a:r>
              <a:rPr lang="en-US" sz="2300" b="1" dirty="0">
                <a:solidFill>
                  <a:srgbClr val="FF0000"/>
                </a:solidFill>
                <a:latin typeface="Times New Roman" pitchFamily="18" charset="0"/>
                <a:cs typeface="Times New Roman" pitchFamily="18" charset="0"/>
              </a:rPr>
              <a:t> </a:t>
            </a:r>
            <a:r>
              <a:rPr lang="en-US" sz="2300" b="1" dirty="0" err="1">
                <a:solidFill>
                  <a:srgbClr val="FF0000"/>
                </a:solidFill>
                <a:latin typeface="Times New Roman" pitchFamily="18" charset="0"/>
                <a:cs typeface="Times New Roman" pitchFamily="18" charset="0"/>
              </a:rPr>
              <a:t>mô</a:t>
            </a:r>
            <a:endParaRPr lang="en-US" sz="2300" b="1" dirty="0">
              <a:solidFill>
                <a:srgbClr val="FF0000"/>
              </a:solidFill>
              <a:latin typeface="Times New Roman" pitchFamily="18" charset="0"/>
              <a:cs typeface="Times New Roman" pitchFamily="18" charset="0"/>
            </a:endParaRPr>
          </a:p>
        </p:txBody>
      </p:sp>
      <p:sp>
        <p:nvSpPr>
          <p:cNvPr id="21" name="Rounded Rectangle 20"/>
          <p:cNvSpPr/>
          <p:nvPr/>
        </p:nvSpPr>
        <p:spPr>
          <a:xfrm>
            <a:off x="644457" y="6064119"/>
            <a:ext cx="2366665" cy="4320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300" b="1" dirty="0" err="1">
                <a:solidFill>
                  <a:srgbClr val="FF0000"/>
                </a:solidFill>
                <a:latin typeface="Times New Roman" pitchFamily="18" charset="0"/>
                <a:cs typeface="Times New Roman" pitchFamily="18" charset="0"/>
              </a:rPr>
              <a:t>Chiết</a:t>
            </a:r>
            <a:r>
              <a:rPr lang="en-US" sz="2300" b="1" dirty="0">
                <a:solidFill>
                  <a:srgbClr val="FF0000"/>
                </a:solidFill>
                <a:latin typeface="Times New Roman" pitchFamily="18" charset="0"/>
                <a:cs typeface="Times New Roman" pitchFamily="18" charset="0"/>
              </a:rPr>
              <a:t> </a:t>
            </a:r>
            <a:r>
              <a:rPr lang="en-US" sz="2300" b="1" dirty="0" err="1">
                <a:solidFill>
                  <a:srgbClr val="FF0000"/>
                </a:solidFill>
                <a:latin typeface="Times New Roman" pitchFamily="18" charset="0"/>
                <a:cs typeface="Times New Roman" pitchFamily="18" charset="0"/>
              </a:rPr>
              <a:t>cành</a:t>
            </a:r>
            <a:endParaRPr lang="en-US" sz="2300" b="1" dirty="0">
              <a:solidFill>
                <a:srgbClr val="FF0000"/>
              </a:solidFill>
              <a:latin typeface="Times New Roman" pitchFamily="18" charset="0"/>
              <a:cs typeface="Times New Roman" pitchFamily="18" charset="0"/>
            </a:endParaRPr>
          </a:p>
        </p:txBody>
      </p:sp>
      <p:sp>
        <p:nvSpPr>
          <p:cNvPr id="22" name="Rounded Rectangle 21"/>
          <p:cNvSpPr/>
          <p:nvPr/>
        </p:nvSpPr>
        <p:spPr>
          <a:xfrm>
            <a:off x="6084168" y="2996952"/>
            <a:ext cx="2366665" cy="43204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300" b="1" dirty="0" err="1">
                <a:solidFill>
                  <a:srgbClr val="FF0000"/>
                </a:solidFill>
                <a:latin typeface="Times New Roman" pitchFamily="18" charset="0"/>
                <a:cs typeface="Times New Roman" pitchFamily="18" charset="0"/>
              </a:rPr>
              <a:t>Ghép</a:t>
            </a:r>
            <a:endParaRPr lang="en-US" sz="23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animBg="1"/>
      <p:bldP spid="21" grpId="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85720" y="404664"/>
            <a:ext cx="8229600" cy="796908"/>
          </a:xfrm>
        </p:spPr>
        <p:txBody>
          <a:bodyPr>
            <a:normAutofit/>
          </a:bodyPr>
          <a:lstStyle/>
          <a:p>
            <a:pPr algn="l"/>
            <a:r>
              <a:rPr lang="en-GB" sz="2400" b="1" dirty="0">
                <a:solidFill>
                  <a:srgbClr val="FF0000"/>
                </a:solidFill>
                <a:latin typeface="Times New Roman" pitchFamily="18" charset="0"/>
                <a:cs typeface="Times New Roman" pitchFamily="18" charset="0"/>
              </a:rPr>
              <a:t>I. </a:t>
            </a:r>
            <a:r>
              <a:rPr lang="en-GB" sz="2400" b="1" dirty="0" err="1">
                <a:solidFill>
                  <a:srgbClr val="FF0000"/>
                </a:solidFill>
                <a:latin typeface="Times New Roman" pitchFamily="18" charset="0"/>
                <a:cs typeface="Times New Roman" pitchFamily="18" charset="0"/>
              </a:rPr>
              <a:t>Khái</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niệm</a:t>
            </a:r>
            <a:endParaRPr lang="en-GB" sz="2400" b="1" dirty="0">
              <a:solidFill>
                <a:srgbClr val="FF0000"/>
              </a:solidFill>
              <a:latin typeface="Times New Roman" pitchFamily="18" charset="0"/>
              <a:cs typeface="Times New Roman" pitchFamily="18" charset="0"/>
            </a:endParaRPr>
          </a:p>
        </p:txBody>
      </p:sp>
      <p:sp>
        <p:nvSpPr>
          <p:cNvPr id="7" name="Content Placeholder 2"/>
          <p:cNvSpPr>
            <a:spLocks noGrp="1"/>
          </p:cNvSpPr>
          <p:nvPr>
            <p:ph idx="1"/>
          </p:nvPr>
        </p:nvSpPr>
        <p:spPr>
          <a:xfrm>
            <a:off x="270645" y="1052736"/>
            <a:ext cx="4949427" cy="1612512"/>
          </a:xfrm>
        </p:spPr>
        <p:txBody>
          <a:bodyPr>
            <a:noAutofit/>
          </a:bodyPr>
          <a:lstStyle/>
          <a:p>
            <a:pPr marL="0" indent="0" algn="just">
              <a:buNone/>
            </a:pPr>
            <a:r>
              <a:rPr lang="en-US" sz="2400" b="1" dirty="0">
                <a:latin typeface="Times New Roman" pitchFamily="18" charset="0"/>
                <a:cs typeface="Times New Roman" pitchFamily="18" charset="0"/>
              </a:rPr>
              <a:t>  - </a:t>
            </a:r>
            <a:r>
              <a:rPr lang="en-US" sz="2400" b="1" dirty="0" err="1">
                <a:latin typeface="Times New Roman" pitchFamily="18" charset="0"/>
                <a:cs typeface="Times New Roman" pitchFamily="18" charset="0"/>
              </a:rPr>
              <a:t>Nhân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giống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vô</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tính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trồng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giống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trực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tiếp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từ</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bộ</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phận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sinh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dưỡng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rễ</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mẹ</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cây</a:t>
            </a:r>
            <a:r>
              <a:rPr lang="en-US" sz="2400" b="1" dirty="0">
                <a:latin typeface="Times New Roman" pitchFamily="18" charset="0"/>
                <a:cs typeface="Times New Roman" pitchFamily="18" charset="0"/>
              </a:rPr>
              <a:t> con </a:t>
            </a:r>
            <a:r>
              <a:rPr lang="en-US" sz="2400" b="1" dirty="0" err="1">
                <a:latin typeface="Times New Roman" pitchFamily="18" charset="0"/>
                <a:cs typeface="Times New Roman" pitchFamily="18" charset="0"/>
              </a:rPr>
              <a:t>được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bằng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giống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này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mang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đặc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điểm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giống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với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mẹ</a:t>
            </a:r>
            <a:r>
              <a:rPr lang="en-US" sz="2400" b="1" dirty="0">
                <a:latin typeface="Times New Roman" pitchFamily="18" charset="0"/>
                <a:cs typeface="Times New Roman" pitchFamily="18" charset="0"/>
              </a:rPr>
              <a:t>.</a:t>
            </a:r>
          </a:p>
        </p:txBody>
      </p:sp>
      <p:sp>
        <p:nvSpPr>
          <p:cNvPr id="8" name="Rectangle 7"/>
          <p:cNvSpPr/>
          <p:nvPr/>
        </p:nvSpPr>
        <p:spPr>
          <a:xfrm>
            <a:off x="539552" y="91479"/>
            <a:ext cx="8208912" cy="4572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a:latin typeface="Times New Roman" pitchFamily="18" charset="0"/>
                <a:cs typeface="Times New Roman" pitchFamily="18" charset="0"/>
              </a:rPr>
              <a:t>BÀI 5: NHÂN GIỐNG VÔ TÍNH CÂY TRỒNG</a:t>
            </a:r>
          </a:p>
        </p:txBody>
      </p:sp>
      <p:sp>
        <p:nvSpPr>
          <p:cNvPr id="9" name="Content Placeholder 2"/>
          <p:cNvSpPr txBox="1">
            <a:spLocks/>
          </p:cNvSpPr>
          <p:nvPr/>
        </p:nvSpPr>
        <p:spPr>
          <a:xfrm>
            <a:off x="264882" y="3868728"/>
            <a:ext cx="4949427"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400" b="1" dirty="0">
                <a:latin typeface="Times New Roman" pitchFamily="18" charset="0"/>
                <a:cs typeface="Times New Roman" pitchFamily="18" charset="0"/>
              </a:rPr>
              <a:t> - </a:t>
            </a:r>
            <a:r>
              <a:rPr lang="en-US" sz="2400" b="1" dirty="0" err="1">
                <a:latin typeface="Times New Roman" pitchFamily="18" charset="0"/>
                <a:cs typeface="Times New Roman" pitchFamily="18" charset="0"/>
              </a:rPr>
              <a:t>Hình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thức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giống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này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thường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được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áp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dụng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loại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ăn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cảnh</a:t>
            </a:r>
            <a:r>
              <a:rPr lang="en-US" sz="2400" b="1" dirty="0">
                <a:latin typeface="Times New Roman" pitchFamily="18" charset="0"/>
                <a:cs typeface="Times New Roman" pitchFamily="18" charset="0"/>
              </a:rPr>
              <a:t>,...</a:t>
            </a:r>
          </a:p>
        </p:txBody>
      </p:sp>
      <p:sp>
        <p:nvSpPr>
          <p:cNvPr id="2" name="AutoShape 2" descr="Công nghệ 7 Bài 11: Sản xuất và bảo quản giống cây trồ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0333" y="2242423"/>
            <a:ext cx="3713667" cy="1474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9260" y="583393"/>
            <a:ext cx="3714740" cy="1659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9261" y="3717032"/>
            <a:ext cx="3714739" cy="1539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9260" y="5256138"/>
            <a:ext cx="3714739"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3"/>
                                        </p:tgtEl>
                                        <p:attrNameLst>
                                          <p:attrName>style.visibility</p:attrName>
                                        </p:attrNameLst>
                                      </p:cBhvr>
                                      <p:to>
                                        <p:strVal val="visible"/>
                                      </p:to>
                                    </p:set>
                                    <p:anim calcmode="lin" valueType="num">
                                      <p:cBhvr additive="base">
                                        <p:cTn id="13" dur="500" fill="hold"/>
                                        <p:tgtEl>
                                          <p:spTgt spid="2053"/>
                                        </p:tgtEl>
                                        <p:attrNameLst>
                                          <p:attrName>ppt_x</p:attrName>
                                        </p:attrNameLst>
                                      </p:cBhvr>
                                      <p:tavLst>
                                        <p:tav tm="0">
                                          <p:val>
                                            <p:strVal val="#ppt_x"/>
                                          </p:val>
                                        </p:tav>
                                        <p:tav tm="100000">
                                          <p:val>
                                            <p:strVal val="#ppt_x"/>
                                          </p:val>
                                        </p:tav>
                                      </p:tavLst>
                                    </p:anim>
                                    <p:anim calcmode="lin" valueType="num">
                                      <p:cBhvr additive="base">
                                        <p:cTn id="14" dur="500" fill="hold"/>
                                        <p:tgtEl>
                                          <p:spTgt spid="205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052"/>
                                        </p:tgtEl>
                                        <p:attrNameLst>
                                          <p:attrName>style.visibility</p:attrName>
                                        </p:attrNameLst>
                                      </p:cBhvr>
                                      <p:to>
                                        <p:strVal val="visible"/>
                                      </p:to>
                                    </p:set>
                                    <p:anim calcmode="lin" valueType="num">
                                      <p:cBhvr additive="base">
                                        <p:cTn id="17" dur="500" fill="hold"/>
                                        <p:tgtEl>
                                          <p:spTgt spid="2052"/>
                                        </p:tgtEl>
                                        <p:attrNameLst>
                                          <p:attrName>ppt_x</p:attrName>
                                        </p:attrNameLst>
                                      </p:cBhvr>
                                      <p:tavLst>
                                        <p:tav tm="0">
                                          <p:val>
                                            <p:strVal val="#ppt_x"/>
                                          </p:val>
                                        </p:tav>
                                        <p:tav tm="100000">
                                          <p:val>
                                            <p:strVal val="#ppt_x"/>
                                          </p:val>
                                        </p:tav>
                                      </p:tavLst>
                                    </p:anim>
                                    <p:anim calcmode="lin" valueType="num">
                                      <p:cBhvr additive="base">
                                        <p:cTn id="18" dur="500" fill="hold"/>
                                        <p:tgtEl>
                                          <p:spTgt spid="205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ppt_x"/>
                                          </p:val>
                                        </p:tav>
                                        <p:tav tm="100000">
                                          <p:val>
                                            <p:strVal val="#ppt_x"/>
                                          </p:val>
                                        </p:tav>
                                      </p:tavLst>
                                    </p:anim>
                                    <p:anim calcmode="lin" valueType="num">
                                      <p:cBhvr additive="base">
                                        <p:cTn id="22" dur="500" fill="hold"/>
                                        <p:tgtEl>
                                          <p:spTgt spid="2054"/>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055"/>
                                        </p:tgtEl>
                                        <p:attrNameLst>
                                          <p:attrName>style.visibility</p:attrName>
                                        </p:attrNameLst>
                                      </p:cBhvr>
                                      <p:to>
                                        <p:strVal val="visible"/>
                                      </p:to>
                                    </p:set>
                                    <p:anim calcmode="lin" valueType="num">
                                      <p:cBhvr additive="base">
                                        <p:cTn id="25" dur="500" fill="hold"/>
                                        <p:tgtEl>
                                          <p:spTgt spid="2055"/>
                                        </p:tgtEl>
                                        <p:attrNameLst>
                                          <p:attrName>ppt_x</p:attrName>
                                        </p:attrNameLst>
                                      </p:cBhvr>
                                      <p:tavLst>
                                        <p:tav tm="0">
                                          <p:val>
                                            <p:strVal val="#ppt_x"/>
                                          </p:val>
                                        </p:tav>
                                        <p:tav tm="100000">
                                          <p:val>
                                            <p:strVal val="#ppt_x"/>
                                          </p:val>
                                        </p:tav>
                                      </p:tavLst>
                                    </p:anim>
                                    <p:anim calcmode="lin" valueType="num">
                                      <p:cBhvr additive="base">
                                        <p:cTn id="26" dur="500" fill="hold"/>
                                        <p:tgtEl>
                                          <p:spTgt spid="205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uild="p"/>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5720" y="404664"/>
            <a:ext cx="8229600" cy="796908"/>
          </a:xfrm>
        </p:spPr>
        <p:txBody>
          <a:bodyPr>
            <a:normAutofit/>
          </a:bodyPr>
          <a:lstStyle/>
          <a:p>
            <a:pPr algn="l"/>
            <a:r>
              <a:rPr lang="en-GB" sz="2400" b="1" dirty="0">
                <a:solidFill>
                  <a:srgbClr val="FF0000"/>
                </a:solidFill>
                <a:latin typeface="Times New Roman" pitchFamily="18" charset="0"/>
                <a:cs typeface="Times New Roman" pitchFamily="18" charset="0"/>
              </a:rPr>
              <a:t>II. </a:t>
            </a:r>
            <a:r>
              <a:rPr lang="en-GB" sz="2400" b="1" dirty="0" err="1">
                <a:solidFill>
                  <a:srgbClr val="FF0000"/>
                </a:solidFill>
                <a:latin typeface="Times New Roman" pitchFamily="18" charset="0"/>
                <a:cs typeface="Times New Roman" pitchFamily="18" charset="0"/>
              </a:rPr>
              <a:t>Các</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phương</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pháp</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nhân</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giống</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vô</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tính</a:t>
            </a:r>
            <a:endParaRPr lang="en-GB" sz="2400" b="1" dirty="0">
              <a:solidFill>
                <a:srgbClr val="FF0000"/>
              </a:solidFill>
              <a:latin typeface="Times New Roman" pitchFamily="18" charset="0"/>
              <a:cs typeface="Times New Roman" pitchFamily="18" charset="0"/>
            </a:endParaRPr>
          </a:p>
        </p:txBody>
      </p:sp>
      <p:sp>
        <p:nvSpPr>
          <p:cNvPr id="8" name="Rectangle 7"/>
          <p:cNvSpPr/>
          <p:nvPr/>
        </p:nvSpPr>
        <p:spPr>
          <a:xfrm>
            <a:off x="539552" y="91479"/>
            <a:ext cx="8208912" cy="4572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a:latin typeface="Times New Roman" pitchFamily="18" charset="0"/>
                <a:cs typeface="Times New Roman" pitchFamily="18" charset="0"/>
              </a:rPr>
              <a:t>BÀI 5: NHÂN GIỐNG VÔ TÍNH CÂY TRỒNG</a:t>
            </a:r>
          </a:p>
        </p:txBody>
      </p:sp>
      <p:sp>
        <p:nvSpPr>
          <p:cNvPr id="9" name="Content Placeholder 2"/>
          <p:cNvSpPr txBox="1">
            <a:spLocks/>
          </p:cNvSpPr>
          <p:nvPr/>
        </p:nvSpPr>
        <p:spPr>
          <a:xfrm>
            <a:off x="355664" y="1766113"/>
            <a:ext cx="4949427"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a:t>
            </a:r>
            <a:r>
              <a:rPr lang="en-US" sz="2400" dirty="0" err="1">
                <a:latin typeface="Times New Roman" pitchFamily="18" charset="0"/>
                <a:cs typeface="Times New Roman" pitchFamily="18" charset="0"/>
              </a:rPr>
              <a:t>ắt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tẻ</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nhúng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gốc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dung </a:t>
            </a:r>
            <a:r>
              <a:rPr lang="en-US" sz="2400" dirty="0" err="1">
                <a:latin typeface="Times New Roman" pitchFamily="18" charset="0"/>
                <a:cs typeface="Times New Roman" pitchFamily="18" charset="0"/>
              </a:rPr>
              <a:t>dịch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rễ</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cắm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xuống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ẩm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rễ</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triển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mới</a:t>
            </a:r>
            <a:r>
              <a:rPr lang="en-US" sz="2400" dirty="0">
                <a:latin typeface="Times New Roman" pitchFamily="18" charset="0"/>
                <a:cs typeface="Times New Roman" pitchFamily="18" charset="0"/>
              </a:rPr>
              <a:t>.</a:t>
            </a:r>
          </a:p>
        </p:txBody>
      </p:sp>
      <p:sp>
        <p:nvSpPr>
          <p:cNvPr id="2" name="AutoShape 2" descr="Công nghệ 7 Bài 11: Sản xuất và bảo quản giống cây trồ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itle 1"/>
          <p:cNvSpPr txBox="1">
            <a:spLocks/>
          </p:cNvSpPr>
          <p:nvPr/>
        </p:nvSpPr>
        <p:spPr>
          <a:xfrm>
            <a:off x="326864" y="969205"/>
            <a:ext cx="8229600" cy="7969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a:solidFill>
                  <a:srgbClr val="0070C0"/>
                </a:solidFill>
                <a:latin typeface="Times New Roman" pitchFamily="18" charset="0"/>
                <a:cs typeface="Times New Roman" pitchFamily="18" charset="0"/>
              </a:rPr>
              <a:t>1. </a:t>
            </a:r>
            <a:r>
              <a:rPr lang="en-GB" sz="2400" b="1" dirty="0" err="1">
                <a:solidFill>
                  <a:srgbClr val="0070C0"/>
                </a:solidFill>
                <a:latin typeface="Times New Roman" pitchFamily="18" charset="0"/>
                <a:cs typeface="Times New Roman" pitchFamily="18" charset="0"/>
              </a:rPr>
              <a:t>Giâm</a:t>
            </a:r>
            <a:r>
              <a:rPr lang="en-GB" sz="2400" b="1" dirty="0">
                <a:solidFill>
                  <a:srgbClr val="0070C0"/>
                </a:solidFill>
                <a:latin typeface="Times New Roman" pitchFamily="18" charset="0"/>
                <a:cs typeface="Times New Roman" pitchFamily="18" charset="0"/>
              </a:rPr>
              <a:t> </a:t>
            </a:r>
            <a:r>
              <a:rPr lang="en-GB" sz="2400" b="1" dirty="0" err="1">
                <a:solidFill>
                  <a:srgbClr val="0070C0"/>
                </a:solidFill>
                <a:latin typeface="Times New Roman" pitchFamily="18" charset="0"/>
                <a:cs typeface="Times New Roman" pitchFamily="18" charset="0"/>
              </a:rPr>
              <a:t>cành</a:t>
            </a:r>
            <a:endParaRPr lang="en-GB" sz="2400" b="1" dirty="0">
              <a:solidFill>
                <a:srgbClr val="0070C0"/>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7" y="969205"/>
            <a:ext cx="2969002"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161" y="3332504"/>
            <a:ext cx="2944017" cy="2926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5" descr="Khơi Dậy Kỹ Năng Sáng Tạo Giúp Con Tự Tin Khám Phá Thế Giớ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315" y="3573016"/>
            <a:ext cx="1035325" cy="602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itle 1"/>
          <p:cNvSpPr txBox="1">
            <a:spLocks/>
          </p:cNvSpPr>
          <p:nvPr/>
        </p:nvSpPr>
        <p:spPr>
          <a:xfrm>
            <a:off x="1366670" y="3475650"/>
            <a:ext cx="4501474" cy="16095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70000"/>
              </a:lnSpc>
            </a:pPr>
            <a:r>
              <a:rPr lang="en-GB" sz="2400" b="1" dirty="0" err="1">
                <a:solidFill>
                  <a:srgbClr val="FF00FF"/>
                </a:solidFill>
                <a:latin typeface="Times New Roman" pitchFamily="18" charset="0"/>
                <a:cs typeface="Times New Roman" pitchFamily="18" charset="0"/>
              </a:rPr>
              <a:t>Trình</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bày</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kĩ</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thuật</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giâm</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cành</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một</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số</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loại</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cây</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phổ</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biến</a:t>
            </a:r>
            <a:r>
              <a:rPr lang="en-GB" sz="2400" b="1" dirty="0">
                <a:solidFill>
                  <a:srgbClr val="FF00FF"/>
                </a:solidFill>
                <a:latin typeface="Times New Roman" pitchFamily="18" charset="0"/>
                <a:cs typeface="Times New Roman" pitchFamily="18" charset="0"/>
              </a:rPr>
              <a:t> ở </a:t>
            </a:r>
            <a:r>
              <a:rPr lang="en-GB" sz="2400" b="1" dirty="0" err="1">
                <a:solidFill>
                  <a:srgbClr val="FF00FF"/>
                </a:solidFill>
                <a:latin typeface="Times New Roman" pitchFamily="18" charset="0"/>
                <a:cs typeface="Times New Roman" pitchFamily="18" charset="0"/>
              </a:rPr>
              <a:t>địa</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phương</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em</a:t>
            </a:r>
            <a:r>
              <a:rPr lang="en-GB" sz="2400" b="1" dirty="0">
                <a:solidFill>
                  <a:srgbClr val="FF00FF"/>
                </a:solidFill>
                <a:latin typeface="Times New Roman" pitchFamily="18" charset="0"/>
                <a:cs typeface="Times New Roman" pitchFamily="18" charset="0"/>
              </a:rPr>
              <a:t>?</a:t>
            </a:r>
          </a:p>
        </p:txBody>
      </p:sp>
    </p:spTree>
    <p:extLst>
      <p:ext uri="{BB962C8B-B14F-4D97-AF65-F5344CB8AC3E}">
        <p14:creationId xmlns:p14="http://schemas.microsoft.com/office/powerpoint/2010/main" val="2746610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074"/>
                                        </p:tgtEl>
                                        <p:attrNameLst>
                                          <p:attrName>style.visibility</p:attrName>
                                        </p:attrNameLst>
                                      </p:cBhvr>
                                      <p:to>
                                        <p:strVal val="visible"/>
                                      </p:to>
                                    </p:set>
                                    <p:anim calcmode="lin" valueType="num">
                                      <p:cBhvr additive="base">
                                        <p:cTn id="18" dur="500" fill="hold"/>
                                        <p:tgtEl>
                                          <p:spTgt spid="3074"/>
                                        </p:tgtEl>
                                        <p:attrNameLst>
                                          <p:attrName>ppt_x</p:attrName>
                                        </p:attrNameLst>
                                      </p:cBhvr>
                                      <p:tavLst>
                                        <p:tav tm="0">
                                          <p:val>
                                            <p:strVal val="#ppt_x"/>
                                          </p:val>
                                        </p:tav>
                                        <p:tav tm="100000">
                                          <p:val>
                                            <p:strVal val="#ppt_x"/>
                                          </p:val>
                                        </p:tav>
                                      </p:tavLst>
                                    </p:anim>
                                    <p:anim calcmode="lin" valueType="num">
                                      <p:cBhvr additive="base">
                                        <p:cTn id="19" dur="500" fill="hold"/>
                                        <p:tgtEl>
                                          <p:spTgt spid="3074"/>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075"/>
                                        </p:tgtEl>
                                        <p:attrNameLst>
                                          <p:attrName>style.visibility</p:attrName>
                                        </p:attrNameLst>
                                      </p:cBhvr>
                                      <p:to>
                                        <p:strVal val="visible"/>
                                      </p:to>
                                    </p:set>
                                    <p:anim calcmode="lin" valueType="num">
                                      <p:cBhvr additive="base">
                                        <p:cTn id="22" dur="500" fill="hold"/>
                                        <p:tgtEl>
                                          <p:spTgt spid="3075"/>
                                        </p:tgtEl>
                                        <p:attrNameLst>
                                          <p:attrName>ppt_x</p:attrName>
                                        </p:attrNameLst>
                                      </p:cBhvr>
                                      <p:tavLst>
                                        <p:tav tm="0">
                                          <p:val>
                                            <p:strVal val="#ppt_x"/>
                                          </p:val>
                                        </p:tav>
                                        <p:tav tm="100000">
                                          <p:val>
                                            <p:strVal val="#ppt_x"/>
                                          </p:val>
                                        </p:tav>
                                      </p:tavLst>
                                    </p:anim>
                                    <p:anim calcmode="lin" valueType="num">
                                      <p:cBhvr additive="base">
                                        <p:cTn id="23"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078"/>
                                        </p:tgtEl>
                                        <p:attrNameLst>
                                          <p:attrName>style.visibility</p:attrName>
                                        </p:attrNameLst>
                                      </p:cBhvr>
                                      <p:to>
                                        <p:strVal val="visible"/>
                                      </p:to>
                                    </p:set>
                                    <p:animEffect transition="in" filter="fade">
                                      <p:cBhvr>
                                        <p:cTn id="33" dur="500"/>
                                        <p:tgtEl>
                                          <p:spTgt spid="307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2"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5720" y="404664"/>
            <a:ext cx="8229600" cy="796908"/>
          </a:xfrm>
        </p:spPr>
        <p:txBody>
          <a:bodyPr>
            <a:normAutofit/>
          </a:bodyPr>
          <a:lstStyle/>
          <a:p>
            <a:pPr algn="l"/>
            <a:r>
              <a:rPr lang="en-GB" sz="2400" b="1" dirty="0">
                <a:solidFill>
                  <a:srgbClr val="FF0000"/>
                </a:solidFill>
                <a:latin typeface="Times New Roman" pitchFamily="18" charset="0"/>
                <a:cs typeface="Times New Roman" pitchFamily="18" charset="0"/>
              </a:rPr>
              <a:t>II. </a:t>
            </a:r>
            <a:r>
              <a:rPr lang="en-GB" sz="2400" b="1" dirty="0" err="1">
                <a:solidFill>
                  <a:srgbClr val="FF0000"/>
                </a:solidFill>
                <a:latin typeface="Times New Roman" pitchFamily="18" charset="0"/>
                <a:cs typeface="Times New Roman" pitchFamily="18" charset="0"/>
              </a:rPr>
              <a:t>Các</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phương</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pháp</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nhân</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giống</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vô</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tính</a:t>
            </a:r>
            <a:endParaRPr lang="en-GB" sz="2400" b="1" dirty="0">
              <a:solidFill>
                <a:srgbClr val="FF0000"/>
              </a:solidFill>
              <a:latin typeface="Times New Roman" pitchFamily="18" charset="0"/>
              <a:cs typeface="Times New Roman" pitchFamily="18" charset="0"/>
            </a:endParaRPr>
          </a:p>
        </p:txBody>
      </p:sp>
      <p:sp>
        <p:nvSpPr>
          <p:cNvPr id="8" name="Rectangle 7"/>
          <p:cNvSpPr/>
          <p:nvPr/>
        </p:nvSpPr>
        <p:spPr>
          <a:xfrm>
            <a:off x="539552" y="91479"/>
            <a:ext cx="8208912" cy="4572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a:latin typeface="Times New Roman" pitchFamily="18" charset="0"/>
                <a:cs typeface="Times New Roman" pitchFamily="18" charset="0"/>
              </a:rPr>
              <a:t>BÀI 5: NHÂN GIỐNG VÔ TÍNH CÂY TRỒNG</a:t>
            </a:r>
          </a:p>
        </p:txBody>
      </p:sp>
      <p:sp>
        <p:nvSpPr>
          <p:cNvPr id="9" name="Content Placeholder 2"/>
          <p:cNvSpPr txBox="1">
            <a:spLocks/>
          </p:cNvSpPr>
          <p:nvPr/>
        </p:nvSpPr>
        <p:spPr>
          <a:xfrm>
            <a:off x="355664" y="1766113"/>
            <a:ext cx="4949427"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400" b="1" dirty="0">
                <a:latin typeface="Times New Roman" pitchFamily="18" charset="0"/>
                <a:cs typeface="Times New Roman" pitchFamily="18" charset="0"/>
              </a:rPr>
              <a:t>- </a:t>
            </a:r>
            <a:r>
              <a:rPr lang="en-US" sz="2400" dirty="0" err="1">
                <a:latin typeface="Times New Roman" pitchFamily="18" charset="0"/>
                <a:cs typeface="Times New Roman" pitchFamily="18" charset="0"/>
              </a:rPr>
              <a:t>Dùng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dưỡng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cùa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mắt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ghép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chồi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ghép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ghép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ghép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khác</a:t>
            </a:r>
            <a:r>
              <a:rPr lang="en-US" sz="2400" dirty="0">
                <a:latin typeface="Times New Roman" pitchFamily="18" charset="0"/>
                <a:cs typeface="Times New Roman" pitchFamily="18" charset="0"/>
              </a:rPr>
              <a:t>. </a:t>
            </a:r>
          </a:p>
        </p:txBody>
      </p:sp>
      <p:sp>
        <p:nvSpPr>
          <p:cNvPr id="2" name="AutoShape 2" descr="Công nghệ 7 Bài 11: Sản xuất và bảo quản giống cây trồ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itle 1"/>
          <p:cNvSpPr txBox="1">
            <a:spLocks/>
          </p:cNvSpPr>
          <p:nvPr/>
        </p:nvSpPr>
        <p:spPr>
          <a:xfrm>
            <a:off x="326864" y="969205"/>
            <a:ext cx="8229600" cy="7969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a:solidFill>
                  <a:srgbClr val="0070C0"/>
                </a:solidFill>
                <a:latin typeface="Times New Roman" pitchFamily="18" charset="0"/>
                <a:cs typeface="Times New Roman" pitchFamily="18" charset="0"/>
              </a:rPr>
              <a:t>2. </a:t>
            </a:r>
            <a:r>
              <a:rPr lang="en-GB" sz="2400" b="1" dirty="0" err="1">
                <a:solidFill>
                  <a:srgbClr val="0070C0"/>
                </a:solidFill>
                <a:latin typeface="Times New Roman" pitchFamily="18" charset="0"/>
                <a:cs typeface="Times New Roman" pitchFamily="18" charset="0"/>
              </a:rPr>
              <a:t>Ghép</a:t>
            </a:r>
            <a:endParaRPr lang="en-GB" sz="2400" b="1" dirty="0">
              <a:solidFill>
                <a:srgbClr val="0070C0"/>
              </a:solidFill>
              <a:latin typeface="Times New Roman" pitchFamily="18" charset="0"/>
              <a:cs typeface="Times New Roman" pitchFamily="18" charset="0"/>
            </a:endParaRPr>
          </a:p>
        </p:txBody>
      </p:sp>
      <p:sp>
        <p:nvSpPr>
          <p:cNvPr id="5" name="AutoShape 5" descr="Khơi Dậy Kỹ Năng Sáng Tạo Giúp Con Tự Tin Khám Phá Thế Giớ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315" y="3573016"/>
            <a:ext cx="1035325" cy="602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itle 1"/>
          <p:cNvSpPr txBox="1">
            <a:spLocks/>
          </p:cNvSpPr>
          <p:nvPr/>
        </p:nvSpPr>
        <p:spPr>
          <a:xfrm>
            <a:off x="1360174" y="3356993"/>
            <a:ext cx="3944918" cy="12961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lnSpc>
                <a:spcPct val="170000"/>
              </a:lnSpc>
            </a:pPr>
            <a:r>
              <a:rPr lang="en-GB" sz="2400" b="1" dirty="0" err="1">
                <a:solidFill>
                  <a:srgbClr val="FF00FF"/>
                </a:solidFill>
                <a:latin typeface="Times New Roman" pitchFamily="18" charset="0"/>
                <a:cs typeface="Times New Roman" pitchFamily="18" charset="0"/>
              </a:rPr>
              <a:t>Kĩ</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thuật</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ghép</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thường</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dùng</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cho</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loại</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cây</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nào</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Nêu</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ví</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dụ</a:t>
            </a:r>
            <a:r>
              <a:rPr lang="en-GB" sz="2400" b="1" dirty="0">
                <a:solidFill>
                  <a:srgbClr val="FF00FF"/>
                </a:solidFill>
                <a:latin typeface="Times New Roman" pitchFamily="18" charset="0"/>
                <a:cs typeface="Times New Roman" pitchFamily="18" charset="0"/>
              </a:rPr>
              <a:t>.</a:t>
            </a:r>
          </a:p>
        </p:txBody>
      </p:sp>
      <p:pic>
        <p:nvPicPr>
          <p:cNvPr id="4098" name="Picture 2" descr="Các phương pháp và kỹ thuật ghép cây trồng hiệu quả nhất 2022 - Hoa Cảnh  Quang Vỹ"/>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2445" y="969205"/>
            <a:ext cx="3600400" cy="2603811"/>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Cách ghép cây bưởi sử dụng phương pháp Ghép chồ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2445" y="3789040"/>
            <a:ext cx="3605843"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67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additive="base">
                                        <p:cTn id="13" dur="500" fill="hold"/>
                                        <p:tgtEl>
                                          <p:spTgt spid="4098"/>
                                        </p:tgtEl>
                                        <p:attrNameLst>
                                          <p:attrName>ppt_x</p:attrName>
                                        </p:attrNameLst>
                                      </p:cBhvr>
                                      <p:tavLst>
                                        <p:tav tm="0">
                                          <p:val>
                                            <p:strVal val="#ppt_x"/>
                                          </p:val>
                                        </p:tav>
                                        <p:tav tm="100000">
                                          <p:val>
                                            <p:strVal val="#ppt_x"/>
                                          </p:val>
                                        </p:tav>
                                      </p:tavLst>
                                    </p:anim>
                                    <p:anim calcmode="lin" valueType="num">
                                      <p:cBhvr additive="base">
                                        <p:cTn id="14" dur="500" fill="hold"/>
                                        <p:tgtEl>
                                          <p:spTgt spid="409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101"/>
                                        </p:tgtEl>
                                        <p:attrNameLst>
                                          <p:attrName>style.visibility</p:attrName>
                                        </p:attrNameLst>
                                      </p:cBhvr>
                                      <p:to>
                                        <p:strVal val="visible"/>
                                      </p:to>
                                    </p:set>
                                    <p:anim calcmode="lin" valueType="num">
                                      <p:cBhvr additive="base">
                                        <p:cTn id="17" dur="500" fill="hold"/>
                                        <p:tgtEl>
                                          <p:spTgt spid="4101"/>
                                        </p:tgtEl>
                                        <p:attrNameLst>
                                          <p:attrName>ppt_x</p:attrName>
                                        </p:attrNameLst>
                                      </p:cBhvr>
                                      <p:tavLst>
                                        <p:tav tm="0">
                                          <p:val>
                                            <p:strVal val="#ppt_x"/>
                                          </p:val>
                                        </p:tav>
                                        <p:tav tm="100000">
                                          <p:val>
                                            <p:strVal val="#ppt_x"/>
                                          </p:val>
                                        </p:tav>
                                      </p:tavLst>
                                    </p:anim>
                                    <p:anim calcmode="lin" valueType="num">
                                      <p:cBhvr additive="base">
                                        <p:cTn id="18" dur="500" fill="hold"/>
                                        <p:tgtEl>
                                          <p:spTgt spid="410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 calcmode="lin" valueType="num">
                                      <p:cBhvr additive="base">
                                        <p:cTn id="2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078"/>
                                        </p:tgtEl>
                                        <p:attrNameLst>
                                          <p:attrName>style.visibility</p:attrName>
                                        </p:attrNameLst>
                                      </p:cBhvr>
                                      <p:to>
                                        <p:strVal val="visible"/>
                                      </p:to>
                                    </p:set>
                                    <p:anim calcmode="lin" valueType="num">
                                      <p:cBhvr additive="base">
                                        <p:cTn id="29" dur="500" fill="hold"/>
                                        <p:tgtEl>
                                          <p:spTgt spid="3078"/>
                                        </p:tgtEl>
                                        <p:attrNameLst>
                                          <p:attrName>ppt_x</p:attrName>
                                        </p:attrNameLst>
                                      </p:cBhvr>
                                      <p:tavLst>
                                        <p:tav tm="0">
                                          <p:val>
                                            <p:strVal val="#ppt_x"/>
                                          </p:val>
                                        </p:tav>
                                        <p:tav tm="100000">
                                          <p:val>
                                            <p:strVal val="#ppt_x"/>
                                          </p:val>
                                        </p:tav>
                                      </p:tavLst>
                                    </p:anim>
                                    <p:anim calcmode="lin" valueType="num">
                                      <p:cBhvr additive="base">
                                        <p:cTn id="30" dur="500" fill="hold"/>
                                        <p:tgtEl>
                                          <p:spTgt spid="307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5720" y="404664"/>
            <a:ext cx="8229600" cy="796908"/>
          </a:xfrm>
        </p:spPr>
        <p:txBody>
          <a:bodyPr>
            <a:normAutofit/>
          </a:bodyPr>
          <a:lstStyle/>
          <a:p>
            <a:pPr algn="l"/>
            <a:r>
              <a:rPr lang="en-GB" sz="2400" b="1" dirty="0">
                <a:solidFill>
                  <a:srgbClr val="FF0000"/>
                </a:solidFill>
                <a:latin typeface="Times New Roman" pitchFamily="18" charset="0"/>
                <a:cs typeface="Times New Roman" pitchFamily="18" charset="0"/>
              </a:rPr>
              <a:t>II. </a:t>
            </a:r>
            <a:r>
              <a:rPr lang="en-GB" sz="2400" b="1" dirty="0" err="1">
                <a:solidFill>
                  <a:srgbClr val="FF0000"/>
                </a:solidFill>
                <a:latin typeface="Times New Roman" pitchFamily="18" charset="0"/>
                <a:cs typeface="Times New Roman" pitchFamily="18" charset="0"/>
              </a:rPr>
              <a:t>Các</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phương</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pháp</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nhân</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giống</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vô</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tính</a:t>
            </a:r>
            <a:endParaRPr lang="en-GB" sz="2400" b="1" dirty="0">
              <a:solidFill>
                <a:srgbClr val="FF0000"/>
              </a:solidFill>
              <a:latin typeface="Times New Roman" pitchFamily="18" charset="0"/>
              <a:cs typeface="Times New Roman" pitchFamily="18" charset="0"/>
            </a:endParaRPr>
          </a:p>
        </p:txBody>
      </p:sp>
      <p:sp>
        <p:nvSpPr>
          <p:cNvPr id="8" name="Rectangle 7"/>
          <p:cNvSpPr/>
          <p:nvPr/>
        </p:nvSpPr>
        <p:spPr>
          <a:xfrm>
            <a:off x="539552" y="91479"/>
            <a:ext cx="8208912" cy="4572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a:latin typeface="Times New Roman" pitchFamily="18" charset="0"/>
                <a:cs typeface="Times New Roman" pitchFamily="18" charset="0"/>
              </a:rPr>
              <a:t>BÀI 5: NHÂN GIỐNG VÔ TÍNH CÂY TRỒNG</a:t>
            </a:r>
          </a:p>
        </p:txBody>
      </p:sp>
      <p:sp>
        <p:nvSpPr>
          <p:cNvPr id="9" name="Content Placeholder 2"/>
          <p:cNvSpPr txBox="1">
            <a:spLocks/>
          </p:cNvSpPr>
          <p:nvPr/>
        </p:nvSpPr>
        <p:spPr>
          <a:xfrm>
            <a:off x="355664" y="1766113"/>
            <a:ext cx="4949427"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Chọn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khoẻ</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mẹ</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Lấy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vỏ</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vị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thuốc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rễ</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hỗn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hợp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hợp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vừa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vỏ</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bọc</a:t>
            </a:r>
            <a:r>
              <a:rPr lang="en-US" sz="2400" dirty="0">
                <a:latin typeface="Times New Roman" pitchFamily="18" charset="0"/>
                <a:cs typeface="Times New Roman" pitchFamily="18" charset="0"/>
              </a:rPr>
              <a:t> nylon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ngoài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buộc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rễ</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cắt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khỏi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mẹ</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rồi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trồng</a:t>
            </a:r>
            <a:r>
              <a:rPr lang="en-US" sz="2400" dirty="0">
                <a:latin typeface="Times New Roman" pitchFamily="18" charset="0"/>
                <a:cs typeface="Times New Roman" pitchFamily="18" charset="0"/>
              </a:rPr>
              <a:t>.</a:t>
            </a:r>
          </a:p>
        </p:txBody>
      </p:sp>
      <p:sp>
        <p:nvSpPr>
          <p:cNvPr id="2" name="AutoShape 2" descr="Công nghệ 7 Bài 11: Sản xuất và bảo quản giống cây trồ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itle 1"/>
          <p:cNvSpPr txBox="1">
            <a:spLocks/>
          </p:cNvSpPr>
          <p:nvPr/>
        </p:nvSpPr>
        <p:spPr>
          <a:xfrm>
            <a:off x="326864" y="969205"/>
            <a:ext cx="8229600" cy="7969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a:solidFill>
                  <a:srgbClr val="0070C0"/>
                </a:solidFill>
                <a:latin typeface="Times New Roman" pitchFamily="18" charset="0"/>
                <a:cs typeface="Times New Roman" pitchFamily="18" charset="0"/>
              </a:rPr>
              <a:t>3. </a:t>
            </a:r>
            <a:r>
              <a:rPr lang="en-GB" sz="2400" b="1" dirty="0" err="1">
                <a:solidFill>
                  <a:srgbClr val="0070C0"/>
                </a:solidFill>
                <a:latin typeface="Times New Roman" pitchFamily="18" charset="0"/>
                <a:cs typeface="Times New Roman" pitchFamily="18" charset="0"/>
              </a:rPr>
              <a:t>Chiết</a:t>
            </a:r>
            <a:r>
              <a:rPr lang="en-GB" sz="2400" b="1" dirty="0">
                <a:solidFill>
                  <a:srgbClr val="0070C0"/>
                </a:solidFill>
                <a:latin typeface="Times New Roman" pitchFamily="18" charset="0"/>
                <a:cs typeface="Times New Roman" pitchFamily="18" charset="0"/>
              </a:rPr>
              <a:t> </a:t>
            </a:r>
            <a:r>
              <a:rPr lang="en-GB" sz="2400" b="1" dirty="0" err="1">
                <a:solidFill>
                  <a:srgbClr val="0070C0"/>
                </a:solidFill>
                <a:latin typeface="Times New Roman" pitchFamily="18" charset="0"/>
                <a:cs typeface="Times New Roman" pitchFamily="18" charset="0"/>
              </a:rPr>
              <a:t>cành</a:t>
            </a:r>
            <a:endParaRPr lang="en-GB" sz="2400" b="1" dirty="0">
              <a:solidFill>
                <a:srgbClr val="0070C0"/>
              </a:solidFill>
              <a:latin typeface="Times New Roman" pitchFamily="18" charset="0"/>
              <a:cs typeface="Times New Roman" pitchFamily="18" charset="0"/>
            </a:endParaRPr>
          </a:p>
        </p:txBody>
      </p:sp>
      <p:sp>
        <p:nvSpPr>
          <p:cNvPr id="5" name="AutoShape 5" descr="Khơi Dậy Kỹ Năng Sáng Tạo Giúp Con Tự Tin Khám Phá Thế Giớ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512" y="5307600"/>
            <a:ext cx="1035325" cy="92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itle 1"/>
          <p:cNvSpPr txBox="1">
            <a:spLocks/>
          </p:cNvSpPr>
          <p:nvPr/>
        </p:nvSpPr>
        <p:spPr>
          <a:xfrm>
            <a:off x="1360174" y="5111299"/>
            <a:ext cx="6308170" cy="129614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70000"/>
              </a:lnSpc>
            </a:pPr>
            <a:r>
              <a:rPr lang="en-GB" sz="2400" b="1" dirty="0" err="1">
                <a:solidFill>
                  <a:srgbClr val="FF00FF"/>
                </a:solidFill>
                <a:latin typeface="Times New Roman" pitchFamily="18" charset="0"/>
                <a:cs typeface="Times New Roman" pitchFamily="18" charset="0"/>
              </a:rPr>
              <a:t>Kể</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tên</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một</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số</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loại</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cây</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được</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nhân</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giống</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bằng</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kĩ</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thuật</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chiết</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cành</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phổ</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biến</a:t>
            </a:r>
            <a:r>
              <a:rPr lang="en-GB" sz="2400" b="1" dirty="0">
                <a:solidFill>
                  <a:srgbClr val="FF00FF"/>
                </a:solidFill>
                <a:latin typeface="Times New Roman" pitchFamily="18" charset="0"/>
                <a:cs typeface="Times New Roman" pitchFamily="18" charset="0"/>
              </a:rPr>
              <a:t> ở </a:t>
            </a:r>
            <a:r>
              <a:rPr lang="en-GB" sz="2400" b="1" dirty="0" err="1">
                <a:solidFill>
                  <a:srgbClr val="FF00FF"/>
                </a:solidFill>
                <a:latin typeface="Times New Roman" pitchFamily="18" charset="0"/>
                <a:cs typeface="Times New Roman" pitchFamily="18" charset="0"/>
              </a:rPr>
              <a:t>địa</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phương</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em</a:t>
            </a:r>
            <a:r>
              <a:rPr lang="en-GB" sz="2400" b="1" dirty="0">
                <a:solidFill>
                  <a:srgbClr val="FF00FF"/>
                </a:solidFill>
                <a:latin typeface="Times New Roman" pitchFamily="18" charset="0"/>
                <a:cs typeface="Times New Roman" pitchFamily="18" charset="0"/>
              </a:rPr>
              <a:t>?</a:t>
            </a:r>
          </a:p>
        </p:txBody>
      </p:sp>
      <p:sp>
        <p:nvSpPr>
          <p:cNvPr id="3" name="AutoShape 4" descr="Cách ghép cây bưởi sử dụng phương pháp Ghép chồ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2" descr="Hướng dẫn kỹ thuật chiết cành cây cơ bả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0734" y="2943716"/>
            <a:ext cx="3315762" cy="2357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utoShape 5" descr="Kỹ thuật nhân giống cây ăn quả bằng phương pháp chiết cành - Báo Nam Định  điện tử"/>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0734" y="769938"/>
            <a:ext cx="3423265" cy="2155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2612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6"/>
                                        </p:tgtEl>
                                        <p:attrNameLst>
                                          <p:attrName>style.visibility</p:attrName>
                                        </p:attrNameLst>
                                      </p:cBhvr>
                                      <p:to>
                                        <p:strVal val="visible"/>
                                      </p:to>
                                    </p:set>
                                    <p:anim calcmode="lin" valueType="num">
                                      <p:cBhvr additive="base">
                                        <p:cTn id="13" dur="500" fill="hold"/>
                                        <p:tgtEl>
                                          <p:spTgt spid="5126"/>
                                        </p:tgtEl>
                                        <p:attrNameLst>
                                          <p:attrName>ppt_x</p:attrName>
                                        </p:attrNameLst>
                                      </p:cBhvr>
                                      <p:tavLst>
                                        <p:tav tm="0">
                                          <p:val>
                                            <p:strVal val="#ppt_x"/>
                                          </p:val>
                                        </p:tav>
                                        <p:tav tm="100000">
                                          <p:val>
                                            <p:strVal val="#ppt_x"/>
                                          </p:val>
                                        </p:tav>
                                      </p:tavLst>
                                    </p:anim>
                                    <p:anim calcmode="lin" valueType="num">
                                      <p:cBhvr additive="base">
                                        <p:cTn id="14" dur="500" fill="hold"/>
                                        <p:tgtEl>
                                          <p:spTgt spid="512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123"/>
                                        </p:tgtEl>
                                        <p:attrNameLst>
                                          <p:attrName>style.visibility</p:attrName>
                                        </p:attrNameLst>
                                      </p:cBhvr>
                                      <p:to>
                                        <p:strVal val="visible"/>
                                      </p:to>
                                    </p:set>
                                    <p:anim calcmode="lin" valueType="num">
                                      <p:cBhvr additive="base">
                                        <p:cTn id="17" dur="500" fill="hold"/>
                                        <p:tgtEl>
                                          <p:spTgt spid="5123"/>
                                        </p:tgtEl>
                                        <p:attrNameLst>
                                          <p:attrName>ppt_x</p:attrName>
                                        </p:attrNameLst>
                                      </p:cBhvr>
                                      <p:tavLst>
                                        <p:tav tm="0">
                                          <p:val>
                                            <p:strVal val="#ppt_x"/>
                                          </p:val>
                                        </p:tav>
                                        <p:tav tm="100000">
                                          <p:val>
                                            <p:strVal val="#ppt_x"/>
                                          </p:val>
                                        </p:tav>
                                      </p:tavLst>
                                    </p:anim>
                                    <p:anim calcmode="lin" valueType="num">
                                      <p:cBhvr additive="base">
                                        <p:cTn id="18"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 calcmode="lin" valueType="num">
                                      <p:cBhvr additive="base">
                                        <p:cTn id="2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078"/>
                                        </p:tgtEl>
                                        <p:attrNameLst>
                                          <p:attrName>style.visibility</p:attrName>
                                        </p:attrNameLst>
                                      </p:cBhvr>
                                      <p:to>
                                        <p:strVal val="visible"/>
                                      </p:to>
                                    </p:set>
                                    <p:anim calcmode="lin" valueType="num">
                                      <p:cBhvr additive="base">
                                        <p:cTn id="29" dur="500" fill="hold"/>
                                        <p:tgtEl>
                                          <p:spTgt spid="3078"/>
                                        </p:tgtEl>
                                        <p:attrNameLst>
                                          <p:attrName>ppt_x</p:attrName>
                                        </p:attrNameLst>
                                      </p:cBhvr>
                                      <p:tavLst>
                                        <p:tav tm="0">
                                          <p:val>
                                            <p:strVal val="#ppt_x"/>
                                          </p:val>
                                        </p:tav>
                                        <p:tav tm="100000">
                                          <p:val>
                                            <p:strVal val="#ppt_x"/>
                                          </p:val>
                                        </p:tav>
                                      </p:tavLst>
                                    </p:anim>
                                    <p:anim calcmode="lin" valueType="num">
                                      <p:cBhvr additive="base">
                                        <p:cTn id="30" dur="500" fill="hold"/>
                                        <p:tgtEl>
                                          <p:spTgt spid="307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5720" y="404664"/>
            <a:ext cx="8229600" cy="796908"/>
          </a:xfrm>
        </p:spPr>
        <p:txBody>
          <a:bodyPr>
            <a:normAutofit/>
          </a:bodyPr>
          <a:lstStyle/>
          <a:p>
            <a:pPr algn="l"/>
            <a:r>
              <a:rPr lang="en-GB" sz="2400" b="1" dirty="0">
                <a:solidFill>
                  <a:srgbClr val="FF0000"/>
                </a:solidFill>
                <a:latin typeface="Times New Roman" pitchFamily="18" charset="0"/>
                <a:cs typeface="Times New Roman" pitchFamily="18" charset="0"/>
              </a:rPr>
              <a:t>II. </a:t>
            </a:r>
            <a:r>
              <a:rPr lang="en-GB" sz="2400" b="1" dirty="0" err="1">
                <a:solidFill>
                  <a:srgbClr val="FF0000"/>
                </a:solidFill>
                <a:latin typeface="Times New Roman" pitchFamily="18" charset="0"/>
                <a:cs typeface="Times New Roman" pitchFamily="18" charset="0"/>
              </a:rPr>
              <a:t>Các</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phương</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pháp</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nhân</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giống</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vô</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tính</a:t>
            </a:r>
            <a:endParaRPr lang="en-GB" sz="2400" b="1" dirty="0">
              <a:solidFill>
                <a:srgbClr val="FF0000"/>
              </a:solidFill>
              <a:latin typeface="Times New Roman" pitchFamily="18" charset="0"/>
              <a:cs typeface="Times New Roman" pitchFamily="18" charset="0"/>
            </a:endParaRPr>
          </a:p>
        </p:txBody>
      </p:sp>
      <p:sp>
        <p:nvSpPr>
          <p:cNvPr id="8" name="Rectangle 7"/>
          <p:cNvSpPr/>
          <p:nvPr/>
        </p:nvSpPr>
        <p:spPr>
          <a:xfrm>
            <a:off x="539552" y="91479"/>
            <a:ext cx="8208912" cy="4572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a:latin typeface="Times New Roman" pitchFamily="18" charset="0"/>
                <a:cs typeface="Times New Roman" pitchFamily="18" charset="0"/>
              </a:rPr>
              <a:t>BÀI 5: NHÂN GIỐNG VÔ TÍNH CÂY TRỒNG</a:t>
            </a:r>
          </a:p>
        </p:txBody>
      </p:sp>
      <p:sp>
        <p:nvSpPr>
          <p:cNvPr id="9" name="Content Placeholder 2"/>
          <p:cNvSpPr txBox="1">
            <a:spLocks/>
          </p:cNvSpPr>
          <p:nvPr/>
        </p:nvSpPr>
        <p:spPr>
          <a:xfrm>
            <a:off x="355664" y="1766113"/>
            <a:ext cx="4949427"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Tx/>
              <a:buChar char="-"/>
            </a:pP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bằng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nuôi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cấy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nghiêm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phòng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nghiệm</a:t>
            </a:r>
            <a:r>
              <a:rPr lang="en-US" sz="2400" dirty="0">
                <a:latin typeface="Times New Roman" pitchFamily="18" charset="0"/>
                <a:cs typeface="Times New Roman" pitchFamily="18" charset="0"/>
              </a:rPr>
              <a:t>.</a:t>
            </a:r>
          </a:p>
          <a:p>
            <a:pPr algn="just">
              <a:buFontTx/>
              <a:buChar char="-"/>
            </a:pPr>
            <a:r>
              <a:rPr lang="en-US" sz="2400" dirty="0" err="1">
                <a:latin typeface="Times New Roman" pitchFamily="18" charset="0"/>
                <a:cs typeface="Times New Roman" pitchFamily="18" charset="0"/>
              </a:rPr>
              <a:t>Phương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chóng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lớn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bệnh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phục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vụ</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xuất</a:t>
            </a:r>
            <a:r>
              <a:rPr lang="en-US" sz="2400" dirty="0">
                <a:latin typeface="Times New Roman" pitchFamily="18" charset="0"/>
                <a:cs typeface="Times New Roman" pitchFamily="18" charset="0"/>
              </a:rPr>
              <a:t>.</a:t>
            </a:r>
          </a:p>
        </p:txBody>
      </p:sp>
      <p:sp>
        <p:nvSpPr>
          <p:cNvPr id="2" name="AutoShape 2" descr="Công nghệ 7 Bài 11: Sản xuất và bảo quản giống cây trồ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itle 1"/>
          <p:cNvSpPr txBox="1">
            <a:spLocks/>
          </p:cNvSpPr>
          <p:nvPr/>
        </p:nvSpPr>
        <p:spPr>
          <a:xfrm>
            <a:off x="326864" y="969205"/>
            <a:ext cx="8229600" cy="7969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400" b="1" dirty="0">
                <a:solidFill>
                  <a:srgbClr val="0070C0"/>
                </a:solidFill>
                <a:latin typeface="Times New Roman" pitchFamily="18" charset="0"/>
                <a:cs typeface="Times New Roman" pitchFamily="18" charset="0"/>
              </a:rPr>
              <a:t>4. </a:t>
            </a:r>
            <a:r>
              <a:rPr lang="en-GB" sz="2400" b="1" dirty="0" err="1">
                <a:solidFill>
                  <a:srgbClr val="0070C0"/>
                </a:solidFill>
                <a:latin typeface="Times New Roman" pitchFamily="18" charset="0"/>
                <a:cs typeface="Times New Roman" pitchFamily="18" charset="0"/>
              </a:rPr>
              <a:t>Nuôi</a:t>
            </a:r>
            <a:r>
              <a:rPr lang="en-GB" sz="2400" b="1" dirty="0">
                <a:solidFill>
                  <a:srgbClr val="0070C0"/>
                </a:solidFill>
                <a:latin typeface="Times New Roman" pitchFamily="18" charset="0"/>
                <a:cs typeface="Times New Roman" pitchFamily="18" charset="0"/>
              </a:rPr>
              <a:t> </a:t>
            </a:r>
            <a:r>
              <a:rPr lang="en-GB" sz="2400" b="1" dirty="0" err="1">
                <a:solidFill>
                  <a:srgbClr val="0070C0"/>
                </a:solidFill>
                <a:latin typeface="Times New Roman" pitchFamily="18" charset="0"/>
                <a:cs typeface="Times New Roman" pitchFamily="18" charset="0"/>
              </a:rPr>
              <a:t>cấy</a:t>
            </a:r>
            <a:r>
              <a:rPr lang="en-GB" sz="2400" b="1" dirty="0">
                <a:solidFill>
                  <a:srgbClr val="0070C0"/>
                </a:solidFill>
                <a:latin typeface="Times New Roman" pitchFamily="18" charset="0"/>
                <a:cs typeface="Times New Roman" pitchFamily="18" charset="0"/>
              </a:rPr>
              <a:t> </a:t>
            </a:r>
            <a:r>
              <a:rPr lang="en-GB" sz="2400" b="1" dirty="0" err="1">
                <a:solidFill>
                  <a:srgbClr val="0070C0"/>
                </a:solidFill>
                <a:latin typeface="Times New Roman" pitchFamily="18" charset="0"/>
                <a:cs typeface="Times New Roman" pitchFamily="18" charset="0"/>
              </a:rPr>
              <a:t>mô</a:t>
            </a:r>
            <a:r>
              <a:rPr lang="en-GB" sz="2400" b="1" dirty="0">
                <a:solidFill>
                  <a:srgbClr val="0070C0"/>
                </a:solidFill>
                <a:latin typeface="Times New Roman" pitchFamily="18" charset="0"/>
                <a:cs typeface="Times New Roman" pitchFamily="18" charset="0"/>
              </a:rPr>
              <a:t> </a:t>
            </a:r>
            <a:r>
              <a:rPr lang="en-GB" sz="2400" b="1" dirty="0" err="1">
                <a:solidFill>
                  <a:srgbClr val="0070C0"/>
                </a:solidFill>
                <a:latin typeface="Times New Roman" pitchFamily="18" charset="0"/>
                <a:cs typeface="Times New Roman" pitchFamily="18" charset="0"/>
              </a:rPr>
              <a:t>tế</a:t>
            </a:r>
            <a:r>
              <a:rPr lang="en-GB" sz="2400" b="1" dirty="0">
                <a:solidFill>
                  <a:srgbClr val="0070C0"/>
                </a:solidFill>
                <a:latin typeface="Times New Roman" pitchFamily="18" charset="0"/>
                <a:cs typeface="Times New Roman" pitchFamily="18" charset="0"/>
              </a:rPr>
              <a:t> </a:t>
            </a:r>
            <a:r>
              <a:rPr lang="en-GB" sz="2400" b="1" dirty="0" err="1">
                <a:solidFill>
                  <a:srgbClr val="0070C0"/>
                </a:solidFill>
                <a:latin typeface="Times New Roman" pitchFamily="18" charset="0"/>
                <a:cs typeface="Times New Roman" pitchFamily="18" charset="0"/>
              </a:rPr>
              <a:t>bào</a:t>
            </a:r>
            <a:endParaRPr lang="en-GB" sz="2400" b="1" dirty="0">
              <a:solidFill>
                <a:srgbClr val="0070C0"/>
              </a:solidFill>
              <a:latin typeface="Times New Roman" pitchFamily="18" charset="0"/>
              <a:cs typeface="Times New Roman" pitchFamily="18" charset="0"/>
            </a:endParaRPr>
          </a:p>
        </p:txBody>
      </p:sp>
      <p:sp>
        <p:nvSpPr>
          <p:cNvPr id="5" name="AutoShape 5" descr="Khơi Dậy Kỹ Năng Sáng Tạo Giúp Con Tự Tin Khám Phá Thế Giớ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Cách ghép cây bưởi sử dụng phương pháp Ghép chồ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2" descr="Hướng dẫn kỹ thuật chiết cành cây cơ bả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5" descr="Kỹ thuật nhân giống cây ăn quả bằng phương pháp chiết cành - Báo Nam Định  điện tử"/>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5865" y="3789040"/>
            <a:ext cx="3820683" cy="2865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5865" y="1124744"/>
            <a:ext cx="3818135" cy="2801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51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85720" y="404664"/>
            <a:ext cx="8229600" cy="796908"/>
          </a:xfrm>
        </p:spPr>
        <p:txBody>
          <a:bodyPr>
            <a:normAutofit/>
          </a:bodyPr>
          <a:lstStyle/>
          <a:p>
            <a:pPr algn="l"/>
            <a:r>
              <a:rPr lang="en-GB" sz="2400" b="1" dirty="0">
                <a:solidFill>
                  <a:srgbClr val="FF0000"/>
                </a:solidFill>
                <a:latin typeface="Times New Roman" pitchFamily="18" charset="0"/>
                <a:cs typeface="Times New Roman" pitchFamily="18" charset="0"/>
              </a:rPr>
              <a:t>III. </a:t>
            </a:r>
            <a:r>
              <a:rPr lang="en-GB" sz="2400" b="1" dirty="0" err="1">
                <a:solidFill>
                  <a:srgbClr val="FF0000"/>
                </a:solidFill>
                <a:latin typeface="Times New Roman" pitchFamily="18" charset="0"/>
                <a:cs typeface="Times New Roman" pitchFamily="18" charset="0"/>
              </a:rPr>
              <a:t>Nhân</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giống</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bằng</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phương</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pháp</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giâm</a:t>
            </a:r>
            <a:r>
              <a:rPr lang="en-GB" sz="2400" b="1" dirty="0">
                <a:solidFill>
                  <a:srgbClr val="FF0000"/>
                </a:solidFill>
                <a:latin typeface="Times New Roman" pitchFamily="18" charset="0"/>
                <a:cs typeface="Times New Roman" pitchFamily="18" charset="0"/>
              </a:rPr>
              <a:t> </a:t>
            </a:r>
            <a:r>
              <a:rPr lang="en-GB" sz="2400" b="1" dirty="0" err="1">
                <a:solidFill>
                  <a:srgbClr val="FF0000"/>
                </a:solidFill>
                <a:latin typeface="Times New Roman" pitchFamily="18" charset="0"/>
                <a:cs typeface="Times New Roman" pitchFamily="18" charset="0"/>
              </a:rPr>
              <a:t>cành</a:t>
            </a:r>
            <a:endParaRPr lang="en-GB" sz="2400" b="1" dirty="0">
              <a:solidFill>
                <a:srgbClr val="FF0000"/>
              </a:solidFill>
              <a:latin typeface="Times New Roman" pitchFamily="18" charset="0"/>
              <a:cs typeface="Times New Roman" pitchFamily="18" charset="0"/>
            </a:endParaRPr>
          </a:p>
        </p:txBody>
      </p:sp>
      <p:sp>
        <p:nvSpPr>
          <p:cNvPr id="8" name="Rectangle 7"/>
          <p:cNvSpPr/>
          <p:nvPr/>
        </p:nvSpPr>
        <p:spPr>
          <a:xfrm>
            <a:off x="539552" y="91479"/>
            <a:ext cx="8208912" cy="45720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a:latin typeface="Times New Roman" pitchFamily="18" charset="0"/>
                <a:cs typeface="Times New Roman" pitchFamily="18" charset="0"/>
              </a:rPr>
              <a:t>BÀI 5: NHÂN GIỐNG VÔ TÍNH CÂY TRỒNG</a:t>
            </a:r>
          </a:p>
        </p:txBody>
      </p:sp>
      <p:sp>
        <p:nvSpPr>
          <p:cNvPr id="9" name="Content Placeholder 2"/>
          <p:cNvSpPr txBox="1">
            <a:spLocks/>
          </p:cNvSpPr>
          <p:nvPr/>
        </p:nvSpPr>
        <p:spPr>
          <a:xfrm>
            <a:off x="83082" y="1894651"/>
            <a:ext cx="5090034"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000" b="1" i="1" dirty="0" err="1">
                <a:solidFill>
                  <a:srgbClr val="FF0000"/>
                </a:solidFill>
                <a:latin typeface="Times New Roman" pitchFamily="18" charset="0"/>
                <a:cs typeface="Times New Roman" pitchFamily="18" charset="0"/>
              </a:rPr>
              <a:t>Bước</a:t>
            </a:r>
            <a:r>
              <a:rPr lang="en-US" sz="2000" b="1" i="1" dirty="0">
                <a:solidFill>
                  <a:srgbClr val="FF0000"/>
                </a:solidFill>
                <a:latin typeface="Times New Roman" pitchFamily="18" charset="0"/>
                <a:cs typeface="Times New Roman" pitchFamily="18" charset="0"/>
              </a:rPr>
              <a:t> 2.</a:t>
            </a:r>
            <a:r>
              <a:rPr lang="en-US" sz="2000" b="1" dirty="0">
                <a:solidFill>
                  <a:srgbClr val="FF0000"/>
                </a:solidFill>
                <a:latin typeface="Times New Roman" pitchFamily="18" charset="0"/>
                <a:cs typeface="Times New Roman" pitchFamily="18" charset="0"/>
              </a:rPr>
              <a:t> </a:t>
            </a:r>
            <a:r>
              <a:rPr lang="en-US" sz="2000" b="1" dirty="0" err="1">
                <a:latin typeface="Times New Roman" pitchFamily="18" charset="0"/>
                <a:cs typeface="Times New Roman" pitchFamily="18" charset="0"/>
              </a:rPr>
              <a:t>Cắt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giâm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Dùng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dao</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cắt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vát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giâm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từng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đoạn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khoảng</a:t>
            </a:r>
            <a:r>
              <a:rPr lang="en-US" sz="2000" b="1" dirty="0">
                <a:latin typeface="Times New Roman" pitchFamily="18" charset="0"/>
                <a:cs typeface="Times New Roman" pitchFamily="18" charset="0"/>
              </a:rPr>
              <a:t> 5 - 10 cm, </a:t>
            </a:r>
            <a:r>
              <a:rPr lang="en-US" sz="2000" b="1" dirty="0" err="1">
                <a:latin typeface="Times New Roman" pitchFamily="18" charset="0"/>
                <a:cs typeface="Times New Roman" pitchFamily="18" charset="0"/>
              </a:rPr>
              <a:t>có</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từ</a:t>
            </a:r>
            <a:r>
              <a:rPr lang="en-US" sz="2000" b="1" dirty="0">
                <a:latin typeface="Times New Roman" pitchFamily="18" charset="0"/>
                <a:cs typeface="Times New Roman" pitchFamily="18" charset="0"/>
              </a:rPr>
              <a:t> 2 </a:t>
            </a:r>
            <a:r>
              <a:rPr lang="en-US" sz="2000" b="1" dirty="0" err="1">
                <a:latin typeface="Times New Roman" pitchFamily="18" charset="0"/>
                <a:cs typeface="Times New Roman" pitchFamily="18" charset="0"/>
              </a:rPr>
              <a:t>đến</a:t>
            </a:r>
            <a:r>
              <a:rPr lang="en-US" sz="2000" b="1" dirty="0">
                <a:latin typeface="Times New Roman" pitchFamily="18" charset="0"/>
                <a:cs typeface="Times New Roman" pitchFamily="18" charset="0"/>
              </a:rPr>
              <a:t> 4 </a:t>
            </a:r>
            <a:r>
              <a:rPr lang="en-US" sz="2000" b="1" dirty="0" err="1">
                <a:latin typeface="Times New Roman" pitchFamily="18" charset="0"/>
                <a:cs typeface="Times New Roman" pitchFamily="18" charset="0"/>
              </a:rPr>
              <a:t>lá</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Cắt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bớt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phiến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lá</a:t>
            </a:r>
            <a:r>
              <a:rPr lang="en-US" sz="2000" b="1" dirty="0">
                <a:latin typeface="Times New Roman" pitchFamily="18" charset="0"/>
                <a:cs typeface="Times New Roman" pitchFamily="18" charset="0"/>
              </a:rPr>
              <a:t>.</a:t>
            </a:r>
          </a:p>
          <a:p>
            <a:pPr algn="just">
              <a:buFontTx/>
              <a:buChar char="-"/>
            </a:pPr>
            <a:endParaRPr lang="en-US" sz="2000" b="1" dirty="0">
              <a:latin typeface="Times New Roman" pitchFamily="18" charset="0"/>
              <a:cs typeface="Times New Roman" pitchFamily="18" charset="0"/>
            </a:endParaRPr>
          </a:p>
        </p:txBody>
      </p:sp>
      <p:sp>
        <p:nvSpPr>
          <p:cNvPr id="2" name="AutoShape 2" descr="Công nghệ 7 Bài 11: Sản xuất và bảo quản giống cây trồ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itle 1"/>
          <p:cNvSpPr txBox="1">
            <a:spLocks/>
          </p:cNvSpPr>
          <p:nvPr/>
        </p:nvSpPr>
        <p:spPr>
          <a:xfrm>
            <a:off x="85421" y="1223003"/>
            <a:ext cx="5688632" cy="7969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i="1" dirty="0" err="1">
                <a:solidFill>
                  <a:srgbClr val="FF0000"/>
                </a:solidFill>
                <a:latin typeface="Times New Roman" pitchFamily="18" charset="0"/>
                <a:cs typeface="Times New Roman" pitchFamily="18" charset="0"/>
              </a:rPr>
              <a:t>Bước</a:t>
            </a:r>
            <a:r>
              <a:rPr lang="en-US" sz="2000" b="1" i="1" dirty="0">
                <a:solidFill>
                  <a:srgbClr val="FF0000"/>
                </a:solidFill>
                <a:latin typeface="Times New Roman" pitchFamily="18" charset="0"/>
                <a:cs typeface="Times New Roman" pitchFamily="18" charset="0"/>
              </a:rPr>
              <a:t> 1.</a:t>
            </a:r>
            <a:r>
              <a:rPr lang="en-US" sz="2000" b="1" dirty="0">
                <a:solidFill>
                  <a:srgbClr val="FF0000"/>
                </a:solidFill>
                <a:latin typeface="Times New Roman" pitchFamily="18" charset="0"/>
                <a:cs typeface="Times New Roman" pitchFamily="18" charset="0"/>
              </a:rPr>
              <a:t> </a:t>
            </a:r>
            <a:r>
              <a:rPr lang="en-US" sz="2000" b="1" dirty="0" err="1">
                <a:latin typeface="Times New Roman" pitchFamily="18" charset="0"/>
                <a:cs typeface="Times New Roman" pitchFamily="18" charset="0"/>
              </a:rPr>
              <a:t>Chọn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giâm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Chọn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bánh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tẻ</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không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quá</a:t>
            </a:r>
            <a:r>
              <a:rPr lang="en-US" sz="2000" b="1" dirty="0">
                <a:latin typeface="Times New Roman" pitchFamily="18" charset="0"/>
                <a:cs typeface="Times New Roman" pitchFamily="18" charset="0"/>
              </a:rPr>
              <a:t> non hay </a:t>
            </a:r>
            <a:r>
              <a:rPr lang="en-US" sz="2000" b="1" dirty="0" err="1">
                <a:latin typeface="Times New Roman" pitchFamily="18" charset="0"/>
                <a:cs typeface="Times New Roman" pitchFamily="18" charset="0"/>
              </a:rPr>
              <a:t>quá</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già</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khoẻ</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mạnh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không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bị</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sâu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bệnh</a:t>
            </a:r>
            <a:r>
              <a:rPr lang="en-US" sz="2000" b="1" dirty="0">
                <a:latin typeface="Times New Roman" pitchFamily="18" charset="0"/>
                <a:cs typeface="Times New Roman" pitchFamily="18" charset="0"/>
              </a:rPr>
              <a:t>.</a:t>
            </a:r>
          </a:p>
          <a:p>
            <a:pPr algn="l"/>
            <a:endParaRPr lang="en-GB" sz="2000" b="1" dirty="0">
              <a:solidFill>
                <a:srgbClr val="0070C0"/>
              </a:solidFill>
              <a:latin typeface="Times New Roman" pitchFamily="18" charset="0"/>
              <a:cs typeface="Times New Roman" pitchFamily="18" charset="0"/>
            </a:endParaRPr>
          </a:p>
        </p:txBody>
      </p:sp>
      <p:sp>
        <p:nvSpPr>
          <p:cNvPr id="5" name="AutoShape 5" descr="Khơi Dậy Kỹ Năng Sáng Tạo Giúp Con Tự Tin Khám Phá Thế Giớ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Cách ghép cây bưởi sử dụng phương pháp Ghép chồ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2" descr="Hướng dẫn kỹ thuật chiết cành cây cơ bả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5" descr="Kỹ thuật nhân giống cây ăn quả bằng phương pháp chiết cành - Báo Nam Định  điện tử"/>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237" y="1219014"/>
            <a:ext cx="3635896" cy="4658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loud Callout 9"/>
          <p:cNvSpPr/>
          <p:nvPr/>
        </p:nvSpPr>
        <p:spPr>
          <a:xfrm>
            <a:off x="1619672" y="-356207"/>
            <a:ext cx="4176464" cy="2252290"/>
          </a:xfrm>
          <a:prstGeom prst="cloudCallout">
            <a:avLst>
              <a:gd name="adj1" fmla="val 63744"/>
              <a:gd name="adj2" fmla="val 2523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dirty="0" err="1">
                <a:solidFill>
                  <a:srgbClr val="FF0000"/>
                </a:solidFill>
                <a:latin typeface="Times New Roman" pitchFamily="18" charset="0"/>
                <a:cs typeface="Times New Roman" pitchFamily="18" charset="0"/>
              </a:rPr>
              <a:t>Quan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sát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hình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ảnh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nêu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quy</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trình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nhân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giống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bằng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phương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pháp</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giâm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cành</a:t>
            </a:r>
            <a:endParaRPr lang="en-US" sz="2400" b="1" dirty="0">
              <a:solidFill>
                <a:srgbClr val="FF0000"/>
              </a:solidFill>
              <a:latin typeface="Times New Roman" pitchFamily="18" charset="0"/>
              <a:cs typeface="Times New Roman" pitchFamily="18" charset="0"/>
            </a:endParaRPr>
          </a:p>
        </p:txBody>
      </p:sp>
      <p:sp>
        <p:nvSpPr>
          <p:cNvPr id="15" name="Content Placeholder 2"/>
          <p:cNvSpPr txBox="1">
            <a:spLocks/>
          </p:cNvSpPr>
          <p:nvPr/>
        </p:nvSpPr>
        <p:spPr>
          <a:xfrm>
            <a:off x="67632" y="2892900"/>
            <a:ext cx="5152440"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000" b="1" i="1" dirty="0" err="1">
                <a:solidFill>
                  <a:srgbClr val="FF0000"/>
                </a:solidFill>
                <a:latin typeface="Times New Roman" pitchFamily="18" charset="0"/>
                <a:cs typeface="Times New Roman" pitchFamily="18" charset="0"/>
              </a:rPr>
              <a:t>Bước</a:t>
            </a:r>
            <a:r>
              <a:rPr lang="en-US" sz="2000" b="1" i="1" dirty="0">
                <a:solidFill>
                  <a:srgbClr val="FF0000"/>
                </a:solidFill>
                <a:latin typeface="Times New Roman" pitchFamily="18" charset="0"/>
                <a:cs typeface="Times New Roman" pitchFamily="18" charset="0"/>
              </a:rPr>
              <a:t> 3.</a:t>
            </a:r>
            <a:r>
              <a:rPr lang="en-US" sz="2000" b="1" dirty="0">
                <a:solidFill>
                  <a:srgbClr val="FF0000"/>
                </a:solidFill>
                <a:latin typeface="Times New Roman" pitchFamily="18" charset="0"/>
                <a:cs typeface="Times New Roman" pitchFamily="18" charset="0"/>
              </a:rPr>
              <a:t> </a:t>
            </a:r>
            <a:r>
              <a:rPr lang="en-US" sz="2000" b="1" dirty="0" err="1">
                <a:latin typeface="Times New Roman" pitchFamily="18" charset="0"/>
                <a:cs typeface="Times New Roman" pitchFamily="18" charset="0"/>
              </a:rPr>
              <a:t>Xử</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lí</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giâm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Nhúng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gốc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giâm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sâu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khoảng</a:t>
            </a:r>
            <a:r>
              <a:rPr lang="en-US" sz="2000" b="1" dirty="0">
                <a:latin typeface="Times New Roman" pitchFamily="18" charset="0"/>
                <a:cs typeface="Times New Roman" pitchFamily="18" charset="0"/>
              </a:rPr>
              <a:t> 1-2 cm </a:t>
            </a:r>
            <a:r>
              <a:rPr lang="en-US" sz="2000" b="1" dirty="0" err="1">
                <a:latin typeface="Times New Roman" pitchFamily="18" charset="0"/>
                <a:cs typeface="Times New Roman" pitchFamily="18" charset="0"/>
              </a:rPr>
              <a:t>vào</a:t>
            </a:r>
            <a:r>
              <a:rPr lang="en-US" sz="2000" b="1" dirty="0">
                <a:latin typeface="Times New Roman" pitchFamily="18" charset="0"/>
                <a:cs typeface="Times New Roman" pitchFamily="18" charset="0"/>
              </a:rPr>
              <a:t> dung </a:t>
            </a:r>
            <a:r>
              <a:rPr lang="en-US" sz="2000" b="1" dirty="0" err="1">
                <a:latin typeface="Times New Roman" pitchFamily="18" charset="0"/>
                <a:cs typeface="Times New Roman" pitchFamily="18" charset="0"/>
              </a:rPr>
              <a:t>dịch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thuốc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kích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thích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ra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rễ</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trong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khoảng</a:t>
            </a:r>
            <a:r>
              <a:rPr lang="en-US" sz="2000" b="1" dirty="0">
                <a:latin typeface="Times New Roman" pitchFamily="18" charset="0"/>
                <a:cs typeface="Times New Roman" pitchFamily="18" charset="0"/>
              </a:rPr>
              <a:t> 5-10 </a:t>
            </a:r>
            <a:r>
              <a:rPr lang="en-US" sz="2000" b="1" dirty="0" err="1">
                <a:latin typeface="Times New Roman" pitchFamily="18" charset="0"/>
                <a:cs typeface="Times New Roman" pitchFamily="18" charset="0"/>
              </a:rPr>
              <a:t>giây</a:t>
            </a:r>
            <a:r>
              <a:rPr lang="en-US" sz="2000" b="1" dirty="0">
                <a:latin typeface="Times New Roman" pitchFamily="18" charset="0"/>
                <a:cs typeface="Times New Roman" pitchFamily="18" charset="0"/>
              </a:rPr>
              <a:t>.</a:t>
            </a:r>
          </a:p>
          <a:p>
            <a:pPr algn="just">
              <a:buFontTx/>
              <a:buChar char="-"/>
            </a:pPr>
            <a:endParaRPr lang="en-US" sz="2000" b="1" dirty="0">
              <a:latin typeface="Times New Roman" pitchFamily="18" charset="0"/>
              <a:cs typeface="Times New Roman" pitchFamily="18" charset="0"/>
            </a:endParaRPr>
          </a:p>
        </p:txBody>
      </p:sp>
      <p:sp>
        <p:nvSpPr>
          <p:cNvPr id="16" name="Content Placeholder 2"/>
          <p:cNvSpPr txBox="1">
            <a:spLocks/>
          </p:cNvSpPr>
          <p:nvPr/>
        </p:nvSpPr>
        <p:spPr>
          <a:xfrm>
            <a:off x="131189" y="5071016"/>
            <a:ext cx="5041927"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000" b="1" i="1" dirty="0" err="1">
                <a:solidFill>
                  <a:srgbClr val="FF0000"/>
                </a:solidFill>
                <a:latin typeface="Times New Roman" pitchFamily="18" charset="0"/>
                <a:cs typeface="Times New Roman" pitchFamily="18" charset="0"/>
              </a:rPr>
              <a:t>Bước</a:t>
            </a:r>
            <a:r>
              <a:rPr lang="en-US" sz="2000" b="1" i="1" dirty="0">
                <a:solidFill>
                  <a:srgbClr val="FF0000"/>
                </a:solidFill>
                <a:latin typeface="Times New Roman" pitchFamily="18" charset="0"/>
                <a:cs typeface="Times New Roman" pitchFamily="18" charset="0"/>
              </a:rPr>
              <a:t> 5.</a:t>
            </a:r>
            <a:r>
              <a:rPr lang="en-US" sz="2000" b="1" dirty="0">
                <a:solidFill>
                  <a:srgbClr val="FF0000"/>
                </a:solidFill>
                <a:latin typeface="Times New Roman" pitchFamily="18" charset="0"/>
                <a:cs typeface="Times New Roman" pitchFamily="18" charset="0"/>
              </a:rPr>
              <a:t> </a:t>
            </a:r>
            <a:r>
              <a:rPr lang="en-US" sz="2000" b="1" dirty="0" err="1">
                <a:latin typeface="Times New Roman" pitchFamily="18" charset="0"/>
                <a:cs typeface="Times New Roman" pitchFamily="18" charset="0"/>
              </a:rPr>
              <a:t>Chăm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sóc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giâm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Tưới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nước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giữ</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ẩm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Sau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từ</a:t>
            </a:r>
            <a:r>
              <a:rPr lang="en-US" sz="2000" b="1" dirty="0">
                <a:latin typeface="Times New Roman" pitchFamily="18" charset="0"/>
                <a:cs typeface="Times New Roman" pitchFamily="18" charset="0"/>
              </a:rPr>
              <a:t> 10 </a:t>
            </a:r>
            <a:r>
              <a:rPr lang="en-US" sz="2000" b="1" dirty="0" err="1">
                <a:latin typeface="Times New Roman" pitchFamily="18" charset="0"/>
                <a:cs typeface="Times New Roman" pitchFamily="18" charset="0"/>
              </a:rPr>
              <a:t>đến</a:t>
            </a:r>
            <a:r>
              <a:rPr lang="en-US" sz="2000" b="1" dirty="0">
                <a:latin typeface="Times New Roman" pitchFamily="18" charset="0"/>
                <a:cs typeface="Times New Roman" pitchFamily="18" charset="0"/>
              </a:rPr>
              <a:t> 15 </a:t>
            </a:r>
            <a:r>
              <a:rPr lang="en-US" sz="2000" b="1" dirty="0" err="1">
                <a:latin typeface="Times New Roman" pitchFamily="18" charset="0"/>
                <a:cs typeface="Times New Roman" pitchFamily="18" charset="0"/>
              </a:rPr>
              <a:t>ngày</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kiẻm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thấy</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giâm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ra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rễ</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nhiều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rễ</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dài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và</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chuyển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từ</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màu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trắng</a:t>
            </a:r>
            <a:r>
              <a:rPr lang="en-US" sz="2000" b="1" dirty="0">
                <a:latin typeface="Times New Roman" pitchFamily="18" charset="0"/>
                <a:cs typeface="Times New Roman" pitchFamily="18" charset="0"/>
              </a:rPr>
              <a:t> sang </a:t>
            </a:r>
            <a:r>
              <a:rPr lang="en-US" sz="2000" b="1" dirty="0" err="1">
                <a:latin typeface="Times New Roman" pitchFamily="18" charset="0"/>
                <a:cs typeface="Times New Roman" pitchFamily="18" charset="0"/>
              </a:rPr>
              <a:t>màu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vàng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thì</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chuyển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ra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vườn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ươm</a:t>
            </a:r>
            <a:r>
              <a:rPr lang="en-US" sz="2000" b="1" dirty="0">
                <a:latin typeface="Times New Roman" pitchFamily="18" charset="0"/>
                <a:cs typeface="Times New Roman" pitchFamily="18" charset="0"/>
              </a:rPr>
              <a:t>.</a:t>
            </a:r>
          </a:p>
        </p:txBody>
      </p:sp>
      <p:sp>
        <p:nvSpPr>
          <p:cNvPr id="17" name="Content Placeholder 2"/>
          <p:cNvSpPr txBox="1">
            <a:spLocks/>
          </p:cNvSpPr>
          <p:nvPr/>
        </p:nvSpPr>
        <p:spPr>
          <a:xfrm>
            <a:off x="126629" y="3861048"/>
            <a:ext cx="5046487" cy="16125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sz="2000" b="1" i="1" dirty="0" err="1">
                <a:solidFill>
                  <a:srgbClr val="FF0000"/>
                </a:solidFill>
                <a:latin typeface="Times New Roman" pitchFamily="18" charset="0"/>
                <a:cs typeface="Times New Roman" pitchFamily="18" charset="0"/>
              </a:rPr>
              <a:t>Bước</a:t>
            </a:r>
            <a:r>
              <a:rPr lang="en-US" sz="2000" b="1" i="1" dirty="0">
                <a:solidFill>
                  <a:srgbClr val="FF0000"/>
                </a:solidFill>
                <a:latin typeface="Times New Roman" pitchFamily="18" charset="0"/>
                <a:cs typeface="Times New Roman" pitchFamily="18" charset="0"/>
              </a:rPr>
              <a:t> 4.</a:t>
            </a:r>
            <a:r>
              <a:rPr lang="en-US" sz="2000" b="1" dirty="0">
                <a:solidFill>
                  <a:srgbClr val="FF0000"/>
                </a:solidFill>
                <a:latin typeface="Times New Roman" pitchFamily="18" charset="0"/>
                <a:cs typeface="Times New Roman" pitchFamily="18" charset="0"/>
              </a:rPr>
              <a:t> </a:t>
            </a:r>
            <a:r>
              <a:rPr lang="en-US" sz="2000" b="1" dirty="0" err="1">
                <a:latin typeface="Times New Roman" pitchFamily="18" charset="0"/>
                <a:cs typeface="Times New Roman" pitchFamily="18" charset="0"/>
              </a:rPr>
              <a:t>Cắm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giâm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cắm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cành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giâm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hơi</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chếch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vào</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khay</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đất</a:t>
            </a:r>
            <a:r>
              <a:rPr lang="en-US" sz="2000" b="1" dirty="0">
                <a:latin typeface="Times New Roman" pitchFamily="18" charset="0"/>
                <a:cs typeface="Times New Roman" pitchFamily="18" charset="0"/>
              </a:rPr>
              <a:t> hay </a:t>
            </a:r>
            <a:r>
              <a:rPr lang="en-US" sz="2000" b="1" dirty="0" err="1">
                <a:latin typeface="Times New Roman" pitchFamily="18" charset="0"/>
                <a:cs typeface="Times New Roman" pitchFamily="18" charset="0"/>
              </a:rPr>
              <a:t>luống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đất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ẩm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sâu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khoảng</a:t>
            </a:r>
            <a:r>
              <a:rPr lang="en-US" sz="2000" b="1" dirty="0">
                <a:latin typeface="Times New Roman" pitchFamily="18" charset="0"/>
                <a:cs typeface="Times New Roman" pitchFamily="18" charset="0"/>
              </a:rPr>
              <a:t> 3-5 cm, </a:t>
            </a:r>
            <a:r>
              <a:rPr lang="en-US" sz="2000" b="1" dirty="0" err="1">
                <a:latin typeface="Times New Roman" pitchFamily="18" charset="0"/>
                <a:cs typeface="Times New Roman" pitchFamily="18" charset="0"/>
              </a:rPr>
              <a:t>khoảng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cách</a:t>
            </a:r>
            <a:r>
              <a:rPr lang="en-US" sz="2000" b="1" dirty="0">
                <a:latin typeface="Times New Roman" pitchFamily="18" charset="0"/>
                <a:cs typeface="Times New Roman" pitchFamily="18" charset="0"/>
              </a:rPr>
              <a:t> 5 cm X 5 cm </a:t>
            </a:r>
            <a:r>
              <a:rPr lang="en-US" sz="2000" b="1" dirty="0" err="1">
                <a:latin typeface="Times New Roman" pitchFamily="18" charset="0"/>
                <a:cs typeface="Times New Roman" pitchFamily="18" charset="0"/>
              </a:rPr>
              <a:t>hoậc</a:t>
            </a:r>
            <a:r>
              <a:rPr lang="en-US" sz="2000" b="1" dirty="0">
                <a:latin typeface="Times New Roman" pitchFamily="18" charset="0"/>
                <a:cs typeface="Times New Roman" pitchFamily="18" charset="0"/>
              </a:rPr>
              <a:t> 10 cm X 10 cm.</a:t>
            </a:r>
          </a:p>
          <a:p>
            <a:pPr algn="just">
              <a:buFontTx/>
              <a:buChar char="-"/>
            </a:pPr>
            <a:endParaRPr lang="en-US"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57227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par>
                                <p:cTn id="15" presetID="10" presetClass="exit" presetSubtype="0" fill="hold" grpId="1" nodeType="with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 calcmode="lin" valueType="num">
                                      <p:cBhvr additive="base">
                                        <p:cTn id="2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5">
                                            <p:txEl>
                                              <p:pRg st="0" end="0"/>
                                            </p:txEl>
                                          </p:spTgt>
                                        </p:tgtEl>
                                        <p:attrNameLst>
                                          <p:attrName>style.visibility</p:attrName>
                                        </p:attrNameLst>
                                      </p:cBhvr>
                                      <p:to>
                                        <p:strVal val="visible"/>
                                      </p:to>
                                    </p:set>
                                    <p:anim calcmode="lin" valueType="num">
                                      <p:cBhvr additive="base">
                                        <p:cTn id="2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7">
                                            <p:txEl>
                                              <p:pRg st="0" end="0"/>
                                            </p:txEl>
                                          </p:spTgt>
                                        </p:tgtEl>
                                        <p:attrNameLst>
                                          <p:attrName>style.visibility</p:attrName>
                                        </p:attrNameLst>
                                      </p:cBhvr>
                                      <p:to>
                                        <p:strVal val="visible"/>
                                      </p:to>
                                    </p:set>
                                    <p:anim calcmode="lin" valueType="num">
                                      <p:cBhvr additive="base">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6">
                                            <p:txEl>
                                              <p:pRg st="0" end="0"/>
                                            </p:txEl>
                                          </p:spTgt>
                                        </p:tgtEl>
                                        <p:attrNameLst>
                                          <p:attrName>style.visibility</p:attrName>
                                        </p:attrNameLst>
                                      </p:cBhvr>
                                      <p:to>
                                        <p:strVal val="visible"/>
                                      </p:to>
                                    </p:set>
                                    <p:anim calcmode="lin" valueType="num">
                                      <p:cBhvr additive="base">
                                        <p:cTn id="40"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animBg="1"/>
      <p:bldP spid="1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11" descr="20%"/>
          <p:cNvSpPr>
            <a:spLocks noChangeArrowheads="1"/>
          </p:cNvSpPr>
          <p:nvPr/>
        </p:nvSpPr>
        <p:spPr bwMode="auto">
          <a:xfrm>
            <a:off x="0" y="533400"/>
            <a:ext cx="5076056" cy="6324600"/>
          </a:xfrm>
          <a:prstGeom prst="foldedCorner">
            <a:avLst>
              <a:gd name="adj" fmla="val 12500"/>
            </a:avLst>
          </a:prstGeom>
          <a:blipFill dpi="0" rotWithShape="0">
            <a:blip r:embed="rId2"/>
            <a:srcRect/>
            <a:tile tx="0" ty="0" sx="100000" sy="100000" flip="none" algn="tl"/>
          </a:blipFill>
          <a:ln w="57150">
            <a:solidFill>
              <a:srgbClr val="0066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a:latin typeface="Times New Roman" panose="02020603050405020304" pitchFamily="18" charset="0"/>
            </a:endParaRPr>
          </a:p>
        </p:txBody>
      </p:sp>
      <p:sp>
        <p:nvSpPr>
          <p:cNvPr id="15" name="TextBox 14"/>
          <p:cNvSpPr txBox="1"/>
          <p:nvPr/>
        </p:nvSpPr>
        <p:spPr>
          <a:xfrm>
            <a:off x="513584" y="7937"/>
            <a:ext cx="7298775" cy="400110"/>
          </a:xfrm>
          <a:prstGeom prst="rect">
            <a:avLst/>
          </a:prstGeom>
          <a:noFill/>
        </p:spPr>
        <p:txBody>
          <a:bodyPr wrap="square" rtlCol="0">
            <a:spAutoFit/>
          </a:bodyPr>
          <a:lstStyle/>
          <a:p>
            <a:r>
              <a:rPr lang="en-GB" sz="2000" b="1" dirty="0">
                <a:solidFill>
                  <a:srgbClr val="FF00FF"/>
                </a:solidFill>
                <a:latin typeface="Times New Roman" pitchFamily="18" charset="0"/>
                <a:cs typeface="Times New Roman" pitchFamily="18" charset="0"/>
              </a:rPr>
              <a:t>CÁC PHƯƠNG PHÁP NHÂN GIỐNG VÔ TÍNH CÂY TRỒNG</a:t>
            </a:r>
          </a:p>
        </p:txBody>
      </p:sp>
      <p:sp>
        <p:nvSpPr>
          <p:cNvPr id="10" name="Rectangle 9"/>
          <p:cNvSpPr/>
          <p:nvPr/>
        </p:nvSpPr>
        <p:spPr>
          <a:xfrm>
            <a:off x="61348" y="692696"/>
            <a:ext cx="5184576" cy="1938992"/>
          </a:xfrm>
          <a:prstGeom prst="rect">
            <a:avLst/>
          </a:prstGeom>
        </p:spPr>
        <p:txBody>
          <a:bodyPr wrap="square">
            <a:spAutoFit/>
          </a:bodyPr>
          <a:lstStyle/>
          <a:p>
            <a:pPr marL="457200" indent="-457200">
              <a:spcBef>
                <a:spcPct val="50000"/>
              </a:spcBef>
              <a:buAutoNum type="alphaLcPeriod"/>
            </a:pPr>
            <a:r>
              <a:rPr lang="en-US" sz="2000" b="1" dirty="0" err="1">
                <a:solidFill>
                  <a:srgbClr val="0000FF"/>
                </a:solidFill>
                <a:latin typeface="Times New Roman" pitchFamily="18" charset="0"/>
                <a:cs typeface="Times New Roman" pitchFamily="18" charset="0"/>
              </a:rPr>
              <a:t>Giâm</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cành</a:t>
            </a:r>
            <a:r>
              <a:rPr lang="en-US" sz="2000" b="1" dirty="0">
                <a:solidFill>
                  <a:srgbClr val="0000FF"/>
                </a:solidFill>
                <a:latin typeface="Times New Roman" pitchFamily="18" charset="0"/>
                <a:cs typeface="Times New Roman" pitchFamily="18" charset="0"/>
              </a:rPr>
              <a:t>:</a:t>
            </a:r>
            <a:r>
              <a:rPr lang="en-US" sz="2000" dirty="0">
                <a:solidFill>
                  <a:srgbClr val="0000FF"/>
                </a:solidFill>
                <a:latin typeface="Times New Roman" pitchFamily="18" charset="0"/>
                <a:cs typeface="Times New Roman" pitchFamily="18" charset="0"/>
              </a:rPr>
              <a:t> </a:t>
            </a:r>
          </a:p>
          <a:p>
            <a:pPr>
              <a:spcBef>
                <a:spcPct val="50000"/>
              </a:spcBef>
            </a:pPr>
            <a:r>
              <a:rPr lang="en-US" sz="2000" b="1" dirty="0" err="1">
                <a:latin typeface="Times New Roman" pitchFamily="18" charset="0"/>
                <a:cs typeface="Times New Roman" pitchFamily="18" charset="0"/>
              </a:rPr>
              <a:t>C</a:t>
            </a:r>
            <a:r>
              <a:rPr lang="en-US" sz="2000" dirty="0" err="1">
                <a:latin typeface="Times New Roman" pitchFamily="18" charset="0"/>
                <a:cs typeface="Times New Roman" pitchFamily="18" charset="0"/>
              </a:rPr>
              <a:t>ắt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đoạn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bánh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tẻ</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nhúng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phần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gốc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vào</a:t>
            </a:r>
            <a:r>
              <a:rPr lang="en-US" sz="2000" dirty="0">
                <a:latin typeface="Times New Roman" pitchFamily="18" charset="0"/>
                <a:cs typeface="Times New Roman" pitchFamily="18" charset="0"/>
              </a:rPr>
              <a:t> dung </a:t>
            </a:r>
            <a:r>
              <a:rPr lang="en-US" sz="2000" dirty="0" err="1">
                <a:latin typeface="Times New Roman" pitchFamily="18" charset="0"/>
                <a:cs typeface="Times New Roman" pitchFamily="18" charset="0"/>
              </a:rPr>
              <a:t>dịch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kích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thích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rễ</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sau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cắm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xuống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ẩm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rễ</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triển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cây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mới</a:t>
            </a:r>
            <a:endParaRPr lang="en-US" sz="2000" dirty="0">
              <a:latin typeface="Times New Roman" pitchFamily="18" charset="0"/>
              <a:cs typeface="Times New Roman" pitchFamily="18" charset="0"/>
            </a:endParaRPr>
          </a:p>
          <a:p>
            <a:pPr>
              <a:spcBef>
                <a:spcPct val="50000"/>
              </a:spcBef>
            </a:pPr>
            <a:r>
              <a:rPr lang="en-US" sz="2000" dirty="0" err="1">
                <a:latin typeface="Times New Roman" pitchFamily="18" charset="0"/>
                <a:cs typeface="Times New Roman" pitchFamily="18" charset="0"/>
              </a:rPr>
              <a:t>Ví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dụ</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cây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hoa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hồng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cây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mai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cây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thanh</a:t>
            </a:r>
            <a:r>
              <a:rPr lang="en-US" sz="2000" dirty="0">
                <a:latin typeface="Times New Roman" pitchFamily="18" charset="0"/>
                <a:cs typeface="Times New Roman" pitchFamily="18" charset="0"/>
              </a:rPr>
              <a:t> long…</a:t>
            </a:r>
          </a:p>
        </p:txBody>
      </p:sp>
      <p:pic>
        <p:nvPicPr>
          <p:cNvPr id="11" name="Picture 11" descr="Book-09"/>
          <p:cNvPicPr>
            <a:picLocks noChangeAspect="1" noChangeArrowheads="1" noCrop="1"/>
          </p:cNvPicPr>
          <p:nvPr/>
        </p:nvPicPr>
        <p:blipFill>
          <a:blip r:embed="rId3"/>
          <a:srcRect/>
          <a:stretch>
            <a:fillRect/>
          </a:stretch>
        </p:blipFill>
        <p:spPr bwMode="auto">
          <a:xfrm>
            <a:off x="2461428" y="3232652"/>
            <a:ext cx="378220" cy="370342"/>
          </a:xfrm>
          <a:prstGeom prst="rect">
            <a:avLst/>
          </a:prstGeom>
          <a:noFill/>
        </p:spPr>
      </p:pic>
      <p:sp>
        <p:nvSpPr>
          <p:cNvPr id="18" name="Rectangle 17"/>
          <p:cNvSpPr/>
          <p:nvPr/>
        </p:nvSpPr>
        <p:spPr>
          <a:xfrm>
            <a:off x="89756" y="2524834"/>
            <a:ext cx="4896544" cy="400110"/>
          </a:xfrm>
          <a:prstGeom prst="rect">
            <a:avLst/>
          </a:prstGeom>
        </p:spPr>
        <p:txBody>
          <a:bodyPr wrap="square">
            <a:spAutoFit/>
          </a:bodyPr>
          <a:lstStyle/>
          <a:p>
            <a:pPr>
              <a:spcBef>
                <a:spcPct val="50000"/>
              </a:spcBef>
            </a:pPr>
            <a:r>
              <a:rPr lang="en-US" sz="2000" b="1" dirty="0">
                <a:solidFill>
                  <a:srgbClr val="0000FF"/>
                </a:solidFill>
                <a:latin typeface="Times New Roman" pitchFamily="18" charset="0"/>
              </a:rPr>
              <a:t>b.    </a:t>
            </a:r>
            <a:r>
              <a:rPr lang="en-US" sz="2000" b="1" dirty="0" err="1">
                <a:solidFill>
                  <a:srgbClr val="0000FF"/>
                </a:solidFill>
                <a:latin typeface="Times New Roman" pitchFamily="18" charset="0"/>
              </a:rPr>
              <a:t>Ghép</a:t>
            </a:r>
            <a:r>
              <a:rPr lang="en-US" sz="2000" b="1" dirty="0">
                <a:solidFill>
                  <a:srgbClr val="0000FF"/>
                </a:solidFill>
                <a:latin typeface="Times New Roman" pitchFamily="18" charset="0"/>
              </a:rPr>
              <a:t> </a:t>
            </a:r>
            <a:r>
              <a:rPr lang="en-US" sz="2000" b="1" dirty="0" err="1">
                <a:solidFill>
                  <a:srgbClr val="0000FF"/>
                </a:solidFill>
                <a:latin typeface="Times New Roman" pitchFamily="18" charset="0"/>
              </a:rPr>
              <a:t>mắt</a:t>
            </a:r>
            <a:r>
              <a:rPr lang="en-US" sz="2000" b="1" dirty="0">
                <a:solidFill>
                  <a:srgbClr val="0000FF"/>
                </a:solidFill>
                <a:latin typeface="Times New Roman" pitchFamily="18" charset="0"/>
              </a:rPr>
              <a:t> (</a:t>
            </a:r>
            <a:r>
              <a:rPr lang="en-US" sz="2000" b="1" dirty="0" err="1">
                <a:solidFill>
                  <a:srgbClr val="0000FF"/>
                </a:solidFill>
                <a:latin typeface="Times New Roman" pitchFamily="18" charset="0"/>
              </a:rPr>
              <a:t>cành</a:t>
            </a:r>
            <a:r>
              <a:rPr lang="en-US" sz="2000" b="1" dirty="0">
                <a:solidFill>
                  <a:srgbClr val="0000FF"/>
                </a:solidFill>
                <a:latin typeface="Times New Roman" pitchFamily="18" charset="0"/>
              </a:rPr>
              <a:t>):</a:t>
            </a:r>
            <a:endParaRPr lang="en-US" sz="2000" dirty="0">
              <a:latin typeface="Times New Roman" pitchFamily="18" charset="0"/>
            </a:endParaRPr>
          </a:p>
        </p:txBody>
      </p:sp>
      <p:sp>
        <p:nvSpPr>
          <p:cNvPr id="22" name="Rectangle 21"/>
          <p:cNvSpPr/>
          <p:nvPr/>
        </p:nvSpPr>
        <p:spPr>
          <a:xfrm>
            <a:off x="89756" y="2805359"/>
            <a:ext cx="4644008" cy="1477328"/>
          </a:xfrm>
          <a:prstGeom prst="rect">
            <a:avLst/>
          </a:prstGeom>
        </p:spPr>
        <p:txBody>
          <a:bodyPr wrap="square">
            <a:spAutoFit/>
          </a:bodyPr>
          <a:lstStyle/>
          <a:p>
            <a:pPr>
              <a:spcBef>
                <a:spcPct val="50000"/>
              </a:spcBef>
            </a:pPr>
            <a:r>
              <a:rPr lang="en-US" sz="2000" dirty="0" err="1">
                <a:latin typeface="Times New Roman" pitchFamily="18" charset="0"/>
                <a:cs typeface="Times New Roman" pitchFamily="18" charset="0"/>
              </a:rPr>
              <a:t>Dùng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bộ</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phận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dưỡng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cùa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cây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mắt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ghép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chồi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ghép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ghép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ghép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cây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khác</a:t>
            </a:r>
            <a:r>
              <a:rPr lang="en-US" sz="2000" dirty="0">
                <a:latin typeface="Times New Roman" pitchFamily="18" charset="0"/>
                <a:cs typeface="Times New Roman" pitchFamily="18" charset="0"/>
              </a:rPr>
              <a:t>. </a:t>
            </a:r>
          </a:p>
          <a:p>
            <a:pPr>
              <a:spcBef>
                <a:spcPct val="50000"/>
              </a:spcBef>
            </a:pPr>
            <a:r>
              <a:rPr lang="en-US" sz="2000" dirty="0" err="1">
                <a:latin typeface="Times New Roman" pitchFamily="18" charset="0"/>
              </a:rPr>
              <a:t>Ví</a:t>
            </a:r>
            <a:r>
              <a:rPr lang="en-US" sz="2000" dirty="0">
                <a:latin typeface="Times New Roman" pitchFamily="18" charset="0"/>
              </a:rPr>
              <a:t> </a:t>
            </a:r>
            <a:r>
              <a:rPr lang="en-US" sz="2000" dirty="0" err="1">
                <a:latin typeface="Times New Roman" pitchFamily="18" charset="0"/>
              </a:rPr>
              <a:t>dụ</a:t>
            </a:r>
            <a:r>
              <a:rPr lang="en-US" sz="2000" dirty="0">
                <a:latin typeface="Times New Roman" pitchFamily="18" charset="0"/>
              </a:rPr>
              <a:t>:  </a:t>
            </a:r>
            <a:r>
              <a:rPr lang="en-US" sz="2000" dirty="0" err="1">
                <a:latin typeface="Times New Roman" pitchFamily="18" charset="0"/>
              </a:rPr>
              <a:t>cây</a:t>
            </a:r>
            <a:r>
              <a:rPr lang="en-US" sz="2000" dirty="0">
                <a:latin typeface="Times New Roman" pitchFamily="18" charset="0"/>
              </a:rPr>
              <a:t> </a:t>
            </a:r>
            <a:r>
              <a:rPr lang="en-US" sz="2000" dirty="0" err="1">
                <a:latin typeface="Times New Roman" pitchFamily="18" charset="0"/>
              </a:rPr>
              <a:t>xoài</a:t>
            </a:r>
            <a:r>
              <a:rPr lang="en-US" sz="2000" dirty="0">
                <a:latin typeface="Times New Roman" pitchFamily="18" charset="0"/>
              </a:rPr>
              <a:t>, </a:t>
            </a:r>
            <a:r>
              <a:rPr lang="en-US" sz="2000" dirty="0" err="1">
                <a:latin typeface="Times New Roman" pitchFamily="18" charset="0"/>
              </a:rPr>
              <a:t>cây</a:t>
            </a:r>
            <a:r>
              <a:rPr lang="en-US" sz="2000" dirty="0">
                <a:latin typeface="Times New Roman" pitchFamily="18" charset="0"/>
              </a:rPr>
              <a:t> </a:t>
            </a:r>
            <a:r>
              <a:rPr lang="en-US" sz="2000" dirty="0" err="1">
                <a:latin typeface="Times New Roman" pitchFamily="18" charset="0"/>
              </a:rPr>
              <a:t>lá</a:t>
            </a:r>
            <a:r>
              <a:rPr lang="en-US" sz="2000" dirty="0">
                <a:latin typeface="Times New Roman" pitchFamily="18" charset="0"/>
              </a:rPr>
              <a:t> </a:t>
            </a:r>
            <a:r>
              <a:rPr lang="en-US" sz="2000" dirty="0" err="1">
                <a:latin typeface="Times New Roman" pitchFamily="18" charset="0"/>
              </a:rPr>
              <a:t>màu</a:t>
            </a:r>
            <a:r>
              <a:rPr lang="en-US" sz="2000" dirty="0">
                <a:latin typeface="Times New Roman" pitchFamily="18" charset="0"/>
              </a:rPr>
              <a:t>…</a:t>
            </a:r>
          </a:p>
        </p:txBody>
      </p:sp>
      <p:sp>
        <p:nvSpPr>
          <p:cNvPr id="3" name="AutoShape 6" descr="Ghép cành là gì? Trong phương pháp ghép chồi, ghép cành, vì sao phải cắt bỏ  hết lá của cành ghép và phải cột chặt mắt ghép và cành ghép vào gố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Rectangle 15"/>
          <p:cNvSpPr/>
          <p:nvPr/>
        </p:nvSpPr>
        <p:spPr>
          <a:xfrm>
            <a:off x="192771" y="4282687"/>
            <a:ext cx="4608512" cy="400110"/>
          </a:xfrm>
          <a:prstGeom prst="rect">
            <a:avLst/>
          </a:prstGeom>
        </p:spPr>
        <p:txBody>
          <a:bodyPr wrap="square">
            <a:spAutoFit/>
          </a:bodyPr>
          <a:lstStyle/>
          <a:p>
            <a:pPr>
              <a:spcBef>
                <a:spcPct val="50000"/>
              </a:spcBef>
            </a:pPr>
            <a:r>
              <a:rPr lang="en-US" sz="2000" b="1" dirty="0">
                <a:solidFill>
                  <a:srgbClr val="0000FF"/>
                </a:solidFill>
                <a:latin typeface="Times New Roman" pitchFamily="18" charset="0"/>
              </a:rPr>
              <a:t>c.    </a:t>
            </a:r>
            <a:r>
              <a:rPr lang="en-US" sz="2000" b="1" dirty="0" err="1">
                <a:solidFill>
                  <a:srgbClr val="0000FF"/>
                </a:solidFill>
                <a:latin typeface="Times New Roman" pitchFamily="18" charset="0"/>
              </a:rPr>
              <a:t>Chiết</a:t>
            </a:r>
            <a:r>
              <a:rPr lang="en-US" sz="2000" b="1" dirty="0">
                <a:solidFill>
                  <a:srgbClr val="0000FF"/>
                </a:solidFill>
                <a:latin typeface="Times New Roman" pitchFamily="18" charset="0"/>
              </a:rPr>
              <a:t> </a:t>
            </a:r>
            <a:r>
              <a:rPr lang="en-US" sz="2000" b="1" dirty="0" err="1">
                <a:solidFill>
                  <a:srgbClr val="0000FF"/>
                </a:solidFill>
                <a:latin typeface="Times New Roman" pitchFamily="18" charset="0"/>
              </a:rPr>
              <a:t>cành</a:t>
            </a:r>
            <a:r>
              <a:rPr lang="en-US" sz="2000" b="1" dirty="0">
                <a:solidFill>
                  <a:srgbClr val="0000FF"/>
                </a:solidFill>
                <a:latin typeface="Times New Roman" pitchFamily="18" charset="0"/>
              </a:rPr>
              <a:t>:</a:t>
            </a:r>
            <a:endParaRPr lang="en-US" sz="2000" dirty="0">
              <a:latin typeface="Times New Roman" pitchFamily="18" charset="0"/>
            </a:endParaRPr>
          </a:p>
        </p:txBody>
      </p:sp>
      <p:sp>
        <p:nvSpPr>
          <p:cNvPr id="23" name="Rectangle 22"/>
          <p:cNvSpPr/>
          <p:nvPr/>
        </p:nvSpPr>
        <p:spPr>
          <a:xfrm>
            <a:off x="162604" y="4830090"/>
            <a:ext cx="4752528" cy="1477328"/>
          </a:xfrm>
          <a:prstGeom prst="rect">
            <a:avLst/>
          </a:prstGeom>
        </p:spPr>
        <p:txBody>
          <a:bodyPr wrap="square">
            <a:spAutoFit/>
          </a:bodyPr>
          <a:lstStyle/>
          <a:p>
            <a:pPr>
              <a:spcBef>
                <a:spcPct val="50000"/>
              </a:spcBef>
            </a:pPr>
            <a:r>
              <a:rPr lang="en-US" sz="2000" b="1" dirty="0">
                <a:solidFill>
                  <a:srgbClr val="0000FF"/>
                </a:solidFill>
                <a:latin typeface="Times New Roman" pitchFamily="18" charset="0"/>
              </a:rPr>
              <a:t> </a:t>
            </a:r>
            <a:r>
              <a:rPr lang="en-US" sz="2000" dirty="0" err="1">
                <a:latin typeface="Times New Roman" pitchFamily="18" charset="0"/>
              </a:rPr>
              <a:t>Bóc</a:t>
            </a:r>
            <a:r>
              <a:rPr lang="en-US" sz="2000" dirty="0">
                <a:latin typeface="Times New Roman" pitchFamily="18" charset="0"/>
              </a:rPr>
              <a:t> </a:t>
            </a:r>
            <a:r>
              <a:rPr lang="en-US" sz="2000" dirty="0" err="1">
                <a:latin typeface="Times New Roman" pitchFamily="18" charset="0"/>
              </a:rPr>
              <a:t>khoanh</a:t>
            </a:r>
            <a:r>
              <a:rPr lang="en-US" sz="2000" dirty="0">
                <a:latin typeface="Times New Roman" pitchFamily="18" charset="0"/>
              </a:rPr>
              <a:t> </a:t>
            </a:r>
            <a:r>
              <a:rPr lang="en-US" sz="2000" dirty="0" err="1">
                <a:latin typeface="Times New Roman" pitchFamily="18" charset="0"/>
              </a:rPr>
              <a:t>vỏ</a:t>
            </a:r>
            <a:r>
              <a:rPr lang="en-US" sz="2000" dirty="0">
                <a:latin typeface="Times New Roman" pitchFamily="18" charset="0"/>
              </a:rPr>
              <a:t> </a:t>
            </a:r>
            <a:r>
              <a:rPr lang="en-US" sz="2000" dirty="0" err="1">
                <a:latin typeface="Times New Roman" pitchFamily="18" charset="0"/>
              </a:rPr>
              <a:t>của</a:t>
            </a:r>
            <a:r>
              <a:rPr lang="en-US" sz="2000" dirty="0">
                <a:latin typeface="Times New Roman" pitchFamily="18" charset="0"/>
              </a:rPr>
              <a:t> </a:t>
            </a:r>
            <a:r>
              <a:rPr lang="en-US" sz="2000" dirty="0" err="1">
                <a:latin typeface="Times New Roman" pitchFamily="18" charset="0"/>
              </a:rPr>
              <a:t>cành</a:t>
            </a:r>
            <a:r>
              <a:rPr lang="en-US" sz="2000" dirty="0">
                <a:latin typeface="Times New Roman" pitchFamily="18" charset="0"/>
              </a:rPr>
              <a:t>, </a:t>
            </a:r>
            <a:r>
              <a:rPr lang="en-US" sz="2000" dirty="0" err="1">
                <a:latin typeface="Times New Roman" pitchFamily="18" charset="0"/>
              </a:rPr>
              <a:t>sau</a:t>
            </a:r>
            <a:r>
              <a:rPr lang="en-US" sz="2000" dirty="0">
                <a:latin typeface="Times New Roman" pitchFamily="18" charset="0"/>
              </a:rPr>
              <a:t> </a:t>
            </a:r>
            <a:r>
              <a:rPr lang="en-US" sz="2000" dirty="0" err="1">
                <a:latin typeface="Times New Roman" pitchFamily="18" charset="0"/>
              </a:rPr>
              <a:t>đó</a:t>
            </a:r>
            <a:r>
              <a:rPr lang="en-US" sz="2000" dirty="0">
                <a:latin typeface="Times New Roman" pitchFamily="18" charset="0"/>
              </a:rPr>
              <a:t> </a:t>
            </a:r>
            <a:r>
              <a:rPr lang="en-US" sz="2000" dirty="0" err="1">
                <a:latin typeface="Times New Roman" pitchFamily="18" charset="0"/>
              </a:rPr>
              <a:t>bó</a:t>
            </a:r>
            <a:r>
              <a:rPr lang="en-US" sz="2000" dirty="0">
                <a:latin typeface="Times New Roman" pitchFamily="18" charset="0"/>
              </a:rPr>
              <a:t> </a:t>
            </a:r>
            <a:r>
              <a:rPr lang="en-US" sz="2000" dirty="0" err="1">
                <a:latin typeface="Times New Roman" pitchFamily="18" charset="0"/>
              </a:rPr>
              <a:t>đất</a:t>
            </a:r>
            <a:r>
              <a:rPr lang="en-US" sz="2000" dirty="0">
                <a:latin typeface="Times New Roman" pitchFamily="18" charset="0"/>
              </a:rPr>
              <a:t>. </a:t>
            </a:r>
            <a:r>
              <a:rPr lang="en-US" sz="2000" dirty="0" err="1">
                <a:latin typeface="Times New Roman" pitchFamily="18" charset="0"/>
              </a:rPr>
              <a:t>Khi</a:t>
            </a:r>
            <a:r>
              <a:rPr lang="en-US" sz="2000" dirty="0">
                <a:latin typeface="Times New Roman" pitchFamily="18" charset="0"/>
              </a:rPr>
              <a:t> </a:t>
            </a:r>
            <a:r>
              <a:rPr lang="en-US" sz="2000" dirty="0" err="1">
                <a:latin typeface="Times New Roman" pitchFamily="18" charset="0"/>
              </a:rPr>
              <a:t>cành</a:t>
            </a:r>
            <a:r>
              <a:rPr lang="en-US" sz="2000" dirty="0">
                <a:latin typeface="Times New Roman" pitchFamily="18" charset="0"/>
              </a:rPr>
              <a:t> </a:t>
            </a:r>
            <a:r>
              <a:rPr lang="en-US" sz="2000" dirty="0" err="1">
                <a:latin typeface="Times New Roman" pitchFamily="18" charset="0"/>
              </a:rPr>
              <a:t>ra</a:t>
            </a:r>
            <a:r>
              <a:rPr lang="en-US" sz="2000" dirty="0">
                <a:latin typeface="Times New Roman" pitchFamily="18" charset="0"/>
              </a:rPr>
              <a:t> </a:t>
            </a:r>
            <a:r>
              <a:rPr lang="en-US" sz="2000" dirty="0" err="1">
                <a:latin typeface="Times New Roman" pitchFamily="18" charset="0"/>
              </a:rPr>
              <a:t>rễ</a:t>
            </a:r>
            <a:r>
              <a:rPr lang="en-US" sz="2000" dirty="0">
                <a:latin typeface="Times New Roman" pitchFamily="18" charset="0"/>
              </a:rPr>
              <a:t> </a:t>
            </a:r>
            <a:r>
              <a:rPr lang="en-US" sz="2000" dirty="0" err="1">
                <a:latin typeface="Times New Roman" pitchFamily="18" charset="0"/>
              </a:rPr>
              <a:t>cắt</a:t>
            </a:r>
            <a:r>
              <a:rPr lang="en-US" sz="2000" dirty="0">
                <a:latin typeface="Times New Roman" pitchFamily="18" charset="0"/>
              </a:rPr>
              <a:t> </a:t>
            </a:r>
            <a:r>
              <a:rPr lang="en-US" sz="2000" dirty="0" err="1">
                <a:latin typeface="Times New Roman" pitchFamily="18" charset="0"/>
              </a:rPr>
              <a:t>khỏi</a:t>
            </a:r>
            <a:r>
              <a:rPr lang="en-US" sz="2000" dirty="0">
                <a:latin typeface="Times New Roman" pitchFamily="18" charset="0"/>
              </a:rPr>
              <a:t> </a:t>
            </a:r>
            <a:r>
              <a:rPr lang="en-US" sz="2000" dirty="0" err="1">
                <a:latin typeface="Times New Roman" pitchFamily="18" charset="0"/>
              </a:rPr>
              <a:t>cây</a:t>
            </a:r>
            <a:r>
              <a:rPr lang="en-US" sz="2000" dirty="0">
                <a:latin typeface="Times New Roman" pitchFamily="18" charset="0"/>
              </a:rPr>
              <a:t> </a:t>
            </a:r>
            <a:r>
              <a:rPr lang="en-US" sz="2000" dirty="0" err="1">
                <a:latin typeface="Times New Roman" pitchFamily="18" charset="0"/>
              </a:rPr>
              <a:t>mẹ</a:t>
            </a:r>
            <a:r>
              <a:rPr lang="en-US" sz="2000" dirty="0">
                <a:latin typeface="Times New Roman" pitchFamily="18" charset="0"/>
              </a:rPr>
              <a:t>, </a:t>
            </a:r>
            <a:r>
              <a:rPr lang="en-US" sz="2000" dirty="0" err="1">
                <a:latin typeface="Times New Roman" pitchFamily="18" charset="0"/>
              </a:rPr>
              <a:t>đem</a:t>
            </a:r>
            <a:r>
              <a:rPr lang="en-US" sz="2000" dirty="0">
                <a:latin typeface="Times New Roman" pitchFamily="18" charset="0"/>
              </a:rPr>
              <a:t> </a:t>
            </a:r>
            <a:r>
              <a:rPr lang="en-US" sz="2000" dirty="0" err="1">
                <a:latin typeface="Times New Roman" pitchFamily="18" charset="0"/>
              </a:rPr>
              <a:t>trồng</a:t>
            </a:r>
            <a:r>
              <a:rPr lang="en-US" sz="2000" dirty="0">
                <a:latin typeface="Times New Roman" pitchFamily="18" charset="0"/>
              </a:rPr>
              <a:t> </a:t>
            </a:r>
            <a:r>
              <a:rPr lang="en-US" sz="2000" dirty="0" err="1">
                <a:latin typeface="Times New Roman" pitchFamily="18" charset="0"/>
              </a:rPr>
              <a:t>xuống</a:t>
            </a:r>
            <a:r>
              <a:rPr lang="en-US" sz="2000" dirty="0">
                <a:latin typeface="Times New Roman" pitchFamily="18" charset="0"/>
              </a:rPr>
              <a:t> </a:t>
            </a:r>
            <a:r>
              <a:rPr lang="en-US" sz="2000" dirty="0" err="1">
                <a:latin typeface="Times New Roman" pitchFamily="18" charset="0"/>
              </a:rPr>
              <a:t>đất</a:t>
            </a:r>
            <a:r>
              <a:rPr lang="en-US" sz="2000" dirty="0">
                <a:latin typeface="Times New Roman" pitchFamily="18" charset="0"/>
              </a:rPr>
              <a:t>. </a:t>
            </a:r>
          </a:p>
          <a:p>
            <a:pPr>
              <a:spcBef>
                <a:spcPct val="50000"/>
              </a:spcBef>
            </a:pPr>
            <a:r>
              <a:rPr lang="en-US" sz="2000" dirty="0" err="1">
                <a:latin typeface="Times New Roman" pitchFamily="18" charset="0"/>
              </a:rPr>
              <a:t>Ví</a:t>
            </a:r>
            <a:r>
              <a:rPr lang="en-US" sz="2000" dirty="0">
                <a:latin typeface="Times New Roman" pitchFamily="18" charset="0"/>
              </a:rPr>
              <a:t> </a:t>
            </a:r>
            <a:r>
              <a:rPr lang="en-US" sz="2000" dirty="0" err="1">
                <a:latin typeface="Times New Roman" pitchFamily="18" charset="0"/>
              </a:rPr>
              <a:t>dụ</a:t>
            </a:r>
            <a:r>
              <a:rPr lang="en-US" sz="2000" dirty="0">
                <a:latin typeface="Times New Roman" pitchFamily="18" charset="0"/>
              </a:rPr>
              <a:t>: </a:t>
            </a:r>
            <a:r>
              <a:rPr lang="en-US" sz="2000" dirty="0" err="1">
                <a:latin typeface="Times New Roman" pitchFamily="18" charset="0"/>
              </a:rPr>
              <a:t>cây</a:t>
            </a:r>
            <a:r>
              <a:rPr lang="en-US" sz="2000" dirty="0">
                <a:latin typeface="Times New Roman" pitchFamily="18" charset="0"/>
              </a:rPr>
              <a:t> </a:t>
            </a:r>
            <a:r>
              <a:rPr lang="en-US" sz="2000" dirty="0" err="1">
                <a:latin typeface="Times New Roman" pitchFamily="18" charset="0"/>
              </a:rPr>
              <a:t>bưởi</a:t>
            </a:r>
            <a:r>
              <a:rPr lang="en-US" sz="2000" dirty="0">
                <a:latin typeface="Times New Roman" pitchFamily="18" charset="0"/>
              </a:rPr>
              <a:t>, </a:t>
            </a:r>
            <a:r>
              <a:rPr lang="en-US" sz="2000" dirty="0" err="1">
                <a:latin typeface="Times New Roman" pitchFamily="18" charset="0"/>
              </a:rPr>
              <a:t>chanh</a:t>
            </a:r>
            <a:r>
              <a:rPr lang="en-US" sz="2000" dirty="0">
                <a:latin typeface="Times New Roman" pitchFamily="18" charset="0"/>
              </a:rPr>
              <a:t>…</a:t>
            </a:r>
          </a:p>
        </p:txBody>
      </p:sp>
      <p:pic>
        <p:nvPicPr>
          <p:cNvPr id="18434" name="Picture 2" descr="cách chiết cành chanh tứ quý ra rễ đạt 99,8%. - YouTub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0072" y="4682797"/>
            <a:ext cx="3672408" cy="1626523"/>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5534324" y="6237312"/>
            <a:ext cx="3286148" cy="461665"/>
          </a:xfrm>
          <a:prstGeom prst="rect">
            <a:avLst/>
          </a:prstGeom>
          <a:noFill/>
        </p:spPr>
        <p:txBody>
          <a:bodyPr wrap="square" rtlCol="0">
            <a:spAutoFit/>
          </a:bodyPr>
          <a:lstStyle/>
          <a:p>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Cây</a:t>
            </a:r>
            <a:r>
              <a:rPr lang="en-GB" sz="2400" b="1" dirty="0">
                <a:solidFill>
                  <a:srgbClr val="FF00FF"/>
                </a:solidFill>
                <a:latin typeface="Times New Roman" pitchFamily="18" charset="0"/>
                <a:cs typeface="Times New Roman" pitchFamily="18" charset="0"/>
              </a:rPr>
              <a:t> </a:t>
            </a:r>
            <a:r>
              <a:rPr lang="en-GB" sz="2400" b="1" dirty="0" err="1">
                <a:solidFill>
                  <a:srgbClr val="FF00FF"/>
                </a:solidFill>
                <a:latin typeface="Times New Roman" pitchFamily="18" charset="0"/>
                <a:cs typeface="Times New Roman" pitchFamily="18" charset="0"/>
              </a:rPr>
              <a:t>chanh</a:t>
            </a:r>
            <a:endParaRPr lang="en-GB" sz="2400" b="1" dirty="0">
              <a:solidFill>
                <a:srgbClr val="FF00FF"/>
              </a:solidFill>
              <a:latin typeface="Times New Roman" pitchFamily="18" charset="0"/>
              <a:cs typeface="Times New Roman" pitchFamily="18" charset="0"/>
            </a:endParaRPr>
          </a:p>
        </p:txBody>
      </p:sp>
      <p:sp>
        <p:nvSpPr>
          <p:cNvPr id="27" name="TextBox 26"/>
          <p:cNvSpPr txBox="1"/>
          <p:nvPr/>
        </p:nvSpPr>
        <p:spPr>
          <a:xfrm>
            <a:off x="6406804" y="4165600"/>
            <a:ext cx="2125636" cy="461665"/>
          </a:xfrm>
          <a:prstGeom prst="rect">
            <a:avLst/>
          </a:prstGeom>
          <a:noFill/>
        </p:spPr>
        <p:txBody>
          <a:bodyPr wrap="square" rtlCol="0">
            <a:spAutoFit/>
          </a:bodyPr>
          <a:lstStyle/>
          <a:p>
            <a:r>
              <a:rPr lang="en-GB" sz="2400" b="1" dirty="0" err="1">
                <a:solidFill>
                  <a:srgbClr val="0000FF"/>
                </a:solidFill>
                <a:latin typeface="Times New Roman" pitchFamily="18" charset="0"/>
                <a:cs typeface="Times New Roman" pitchFamily="18" charset="0"/>
              </a:rPr>
              <a:t>Cây</a:t>
            </a:r>
            <a:r>
              <a:rPr lang="en-GB" sz="2400" b="1" dirty="0">
                <a:solidFill>
                  <a:srgbClr val="0000FF"/>
                </a:solidFill>
                <a:latin typeface="Times New Roman" pitchFamily="18" charset="0"/>
                <a:cs typeface="Times New Roman" pitchFamily="18" charset="0"/>
              </a:rPr>
              <a:t> </a:t>
            </a:r>
            <a:r>
              <a:rPr lang="en-GB" sz="2400" b="1" dirty="0" err="1">
                <a:solidFill>
                  <a:srgbClr val="0000FF"/>
                </a:solidFill>
                <a:latin typeface="Times New Roman" pitchFamily="18" charset="0"/>
                <a:cs typeface="Times New Roman" pitchFamily="18" charset="0"/>
              </a:rPr>
              <a:t>xoài</a:t>
            </a:r>
            <a:endParaRPr lang="en-GB" sz="2400" b="1" dirty="0">
              <a:solidFill>
                <a:srgbClr val="0000FF"/>
              </a:solidFill>
              <a:latin typeface="Times New Roman" pitchFamily="18" charset="0"/>
              <a:cs typeface="Times New Roman" pitchFamily="18" charset="0"/>
            </a:endParaRPr>
          </a:p>
        </p:txBody>
      </p:sp>
      <p:pic>
        <p:nvPicPr>
          <p:cNvPr id="28" name="Picture 11" descr="Book-09"/>
          <p:cNvPicPr>
            <a:picLocks noChangeAspect="1" noChangeArrowheads="1" noCrop="1"/>
          </p:cNvPicPr>
          <p:nvPr/>
        </p:nvPicPr>
        <p:blipFill>
          <a:blip r:embed="rId3"/>
          <a:srcRect/>
          <a:stretch>
            <a:fillRect/>
          </a:stretch>
        </p:blipFill>
        <p:spPr bwMode="auto">
          <a:xfrm>
            <a:off x="1691680" y="5013176"/>
            <a:ext cx="378220" cy="370342"/>
          </a:xfrm>
          <a:prstGeom prst="rect">
            <a:avLst/>
          </a:prstGeom>
          <a:noFill/>
        </p:spPr>
      </p:pic>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5924" y="2546285"/>
            <a:ext cx="3790572"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6028" y="511579"/>
            <a:ext cx="3740468"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6031436" y="2122442"/>
            <a:ext cx="2789036" cy="461665"/>
          </a:xfrm>
          <a:prstGeom prst="rect">
            <a:avLst/>
          </a:prstGeom>
          <a:noFill/>
        </p:spPr>
        <p:txBody>
          <a:bodyPr wrap="square" rtlCol="0">
            <a:spAutoFit/>
          </a:bodyPr>
          <a:lstStyle/>
          <a:p>
            <a:r>
              <a:rPr lang="en-GB" sz="2400" b="1" dirty="0" err="1">
                <a:solidFill>
                  <a:srgbClr val="FFC000"/>
                </a:solidFill>
                <a:latin typeface="Times New Roman" pitchFamily="18" charset="0"/>
                <a:cs typeface="Times New Roman" pitchFamily="18" charset="0"/>
              </a:rPr>
              <a:t>Cây</a:t>
            </a:r>
            <a:r>
              <a:rPr lang="en-GB" sz="2400" b="1" dirty="0">
                <a:solidFill>
                  <a:srgbClr val="FFC000"/>
                </a:solidFill>
                <a:latin typeface="Times New Roman" pitchFamily="18" charset="0"/>
                <a:cs typeface="Times New Roman" pitchFamily="18" charset="0"/>
              </a:rPr>
              <a:t> </a:t>
            </a:r>
            <a:r>
              <a:rPr lang="en-GB" sz="2400" b="1" dirty="0" err="1">
                <a:solidFill>
                  <a:srgbClr val="FFC000"/>
                </a:solidFill>
                <a:latin typeface="Times New Roman" pitchFamily="18" charset="0"/>
                <a:cs typeface="Times New Roman" pitchFamily="18" charset="0"/>
              </a:rPr>
              <a:t>thanh</a:t>
            </a:r>
            <a:r>
              <a:rPr lang="en-GB" sz="2400" b="1" dirty="0">
                <a:solidFill>
                  <a:srgbClr val="FFC000"/>
                </a:solidFill>
                <a:latin typeface="Times New Roman" pitchFamily="18" charset="0"/>
                <a:cs typeface="Times New Roman" pitchFamily="18" charset="0"/>
              </a:rPr>
              <a:t> long</a:t>
            </a:r>
          </a:p>
        </p:txBody>
      </p:sp>
    </p:spTree>
    <p:extLst>
      <p:ext uri="{BB962C8B-B14F-4D97-AF65-F5344CB8AC3E}">
        <p14:creationId xmlns:p14="http://schemas.microsoft.com/office/powerpoint/2010/main" val="21842835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2346</TotalTime>
  <Words>1094</Words>
  <Application>Microsoft Office PowerPoint</Application>
  <PresentationFormat>On-screen Show (4:3)</PresentationFormat>
  <Paragraphs>80</Paragraphs>
  <Slides>15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Times New Roman</vt:lpstr>
      <vt:lpstr>Office Theme</vt:lpstr>
      <vt:lpstr>Bài 5  NHÂN GIỐNG VÔ TÍNH CÂY TRỒNG</vt:lpstr>
      <vt:lpstr>PowerPoint Presentation</vt:lpstr>
      <vt:lpstr>I. Khái niệm</vt:lpstr>
      <vt:lpstr>II. Các phương pháp nhân giống vô tính</vt:lpstr>
      <vt:lpstr>II. Các phương pháp nhân giống vô tính</vt:lpstr>
      <vt:lpstr>II. Các phương pháp nhân giống vô tính</vt:lpstr>
      <vt:lpstr>II. Các phương pháp nhân giống vô tính</vt:lpstr>
      <vt:lpstr>III. Nhân giống bằng phương pháp giâm cành</vt:lpstr>
      <vt:lpstr>PowerPoint Presentation</vt:lpstr>
      <vt:lpstr>PowerPoint Presentation</vt:lpstr>
      <vt:lpstr>HƯỚNG DẪN HỌC TẬP</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vyche13@gmail.com</cp:lastModifiedBy>
  <cp:revision>226</cp:revision>
  <dcterms:created xsi:type="dcterms:W3CDTF">2015-11-02T15:22:46Z</dcterms:created>
  <dcterms:modified xsi:type="dcterms:W3CDTF">2024-10-02T13:18:09Z</dcterms:modified>
</cp:coreProperties>
</file>