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 id="2147483660" r:id="rId2"/>
    <p:sldMasterId id="2147483672" r:id="rId3"/>
    <p:sldMasterId id="2147483696" r:id="rId4"/>
    <p:sldMasterId id="2147483708" r:id="rId5"/>
  </p:sldMasterIdLst>
  <p:notesMasterIdLst>
    <p:notesMasterId r:id="rId57"/>
  </p:notesMasterIdLst>
  <p:sldIdLst>
    <p:sldId id="271" r:id="rId6"/>
    <p:sldId id="272" r:id="rId7"/>
    <p:sldId id="270" r:id="rId8"/>
    <p:sldId id="283" r:id="rId9"/>
    <p:sldId id="275" r:id="rId10"/>
    <p:sldId id="276" r:id="rId11"/>
    <p:sldId id="284" r:id="rId12"/>
    <p:sldId id="287" r:id="rId13"/>
    <p:sldId id="289" r:id="rId14"/>
    <p:sldId id="291" r:id="rId15"/>
    <p:sldId id="290" r:id="rId16"/>
    <p:sldId id="292" r:id="rId17"/>
    <p:sldId id="330" r:id="rId18"/>
    <p:sldId id="294" r:id="rId19"/>
    <p:sldId id="293" r:id="rId20"/>
    <p:sldId id="295" r:id="rId21"/>
    <p:sldId id="296" r:id="rId22"/>
    <p:sldId id="297" r:id="rId23"/>
    <p:sldId id="302" r:id="rId24"/>
    <p:sldId id="299" r:id="rId25"/>
    <p:sldId id="301" r:id="rId26"/>
    <p:sldId id="304" r:id="rId27"/>
    <p:sldId id="306" r:id="rId28"/>
    <p:sldId id="307" r:id="rId29"/>
    <p:sldId id="308" r:id="rId30"/>
    <p:sldId id="309" r:id="rId31"/>
    <p:sldId id="310" r:id="rId32"/>
    <p:sldId id="311" r:id="rId33"/>
    <p:sldId id="314" r:id="rId34"/>
    <p:sldId id="315" r:id="rId35"/>
    <p:sldId id="317" r:id="rId36"/>
    <p:sldId id="319" r:id="rId37"/>
    <p:sldId id="320" r:id="rId38"/>
    <p:sldId id="321" r:id="rId39"/>
    <p:sldId id="322" r:id="rId40"/>
    <p:sldId id="323" r:id="rId41"/>
    <p:sldId id="324" r:id="rId42"/>
    <p:sldId id="325" r:id="rId43"/>
    <p:sldId id="326" r:id="rId44"/>
    <p:sldId id="263" r:id="rId45"/>
    <p:sldId id="256" r:id="rId46"/>
    <p:sldId id="257" r:id="rId47"/>
    <p:sldId id="258" r:id="rId48"/>
    <p:sldId id="262" r:id="rId49"/>
    <p:sldId id="261" r:id="rId50"/>
    <p:sldId id="259" r:id="rId51"/>
    <p:sldId id="267" r:id="rId52"/>
    <p:sldId id="312" r:id="rId53"/>
    <p:sldId id="313" r:id="rId54"/>
    <p:sldId id="327" r:id="rId55"/>
    <p:sldId id="328" r:id="rId56"/>
  </p:sldIdLst>
  <p:sldSz cx="9144000" cy="6858000" type="screen4x3"/>
  <p:notesSz cx="6858000" cy="91440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66" d="100"/>
          <a:sy n="66" d="100"/>
        </p:scale>
        <p:origin x="1304" y="44"/>
      </p:cViewPr>
      <p:guideLst>
        <p:guide orient="horz" pos="2160"/>
        <p:guide pos="2880"/>
      </p:guideLst>
    </p:cSldViewPr>
  </p:slideViewPr>
  <p:notesTextViewPr>
    <p:cViewPr>
      <p:scale>
        <a:sx n="1" d="1"/>
        <a:sy n="1" d="1"/>
      </p:scale>
      <p:origin x="0" y="0"/>
    </p:cViewPr>
  </p:notesTextViewPr>
  <p:notesViewPr>
    <p:cSldViewPr showGuides="1">
      <p:cViewPr varScale="1">
        <p:scale>
          <a:sx n="57" d="100"/>
          <a:sy n="57" d="100"/>
        </p:scale>
        <p:origin x="275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9EF38-4BF1-4658-8081-3A699AB3DB73}" type="datetimeFigureOut">
              <a:rPr lang="en-US" smtClean="0"/>
              <a:t>9/26/2023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E22CC3-EED5-4FA2-A12D-AB3D4642B4D0}" type="slidenum">
              <a:rPr lang="en-US" smtClean="0"/>
              <a:t>‹#›</a:t>
            </a:fld>
            <a:endParaRPr lang="en-US"/>
          </a:p>
        </p:txBody>
      </p:sp>
    </p:spTree>
    <p:extLst>
      <p:ext uri="{BB962C8B-B14F-4D97-AF65-F5344CB8AC3E}">
        <p14:creationId xmlns:p14="http://schemas.microsoft.com/office/powerpoint/2010/main" val="1066785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294850EC-756B-4722-B3FE-79F884148530}" type="slidenum">
              <a:rPr lang="en-US" altLang="en-US" u="none">
                <a:latin typeface="Arial" panose="020B0604020202020204" pitchFamily="34" charset="0"/>
              </a:rPr>
              <a:pPr eaLnBrk="1" hangingPunct="1"/>
              <a:t>9</a:t>
            </a:fld>
            <a:endParaRPr lang="en-US" altLang="en-US" u="none">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9705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4ECFBF4B-B0C6-4E0B-9D0A-BF45EC8A8DE4}" type="slidenum">
              <a:rPr lang="en-US" altLang="en-US" u="none">
                <a:latin typeface="Arial" panose="020B0604020202020204" pitchFamily="34" charset="0"/>
              </a:rPr>
              <a:pPr eaLnBrk="1" hangingPunct="1"/>
              <a:t>20</a:t>
            </a:fld>
            <a:endParaRPr lang="en-US" altLang="en-US" u="none">
              <a:latin typeface="Arial" panose="020B060402020202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404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8AA0635B-0348-4522-AE82-4BD8754F5292}" type="slidenum">
              <a:rPr lang="en-US" altLang="en-US" u="none">
                <a:latin typeface="Arial" panose="020B0604020202020204" pitchFamily="34" charset="0"/>
              </a:rPr>
              <a:pPr eaLnBrk="1" hangingPunct="1"/>
              <a:t>21</a:t>
            </a:fld>
            <a:endParaRPr lang="en-US" altLang="en-US" u="none">
              <a:latin typeface="Arial" panose="020B060402020202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7208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FF045EB5-9FD3-464D-879E-79542C9C091B}" type="slidenum">
              <a:rPr lang="en-US" altLang="en-US" u="none">
                <a:latin typeface="Arial" panose="020B0604020202020204" pitchFamily="34" charset="0"/>
              </a:rPr>
              <a:pPr eaLnBrk="1" hangingPunct="1"/>
              <a:t>22</a:t>
            </a:fld>
            <a:endParaRPr lang="en-US" altLang="en-US" u="none">
              <a:latin typeface="Arial" panose="020B0604020202020204"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6778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C6AC4805-8F12-42EC-BF31-E59232648E85}" type="slidenum">
              <a:rPr lang="en-US" altLang="en-US" u="none">
                <a:latin typeface="Arial" panose="020B0604020202020204" pitchFamily="34" charset="0"/>
              </a:rPr>
              <a:pPr eaLnBrk="1" hangingPunct="1"/>
              <a:t>24</a:t>
            </a:fld>
            <a:endParaRPr lang="en-US" altLang="en-US" u="none">
              <a:latin typeface="Arial" panose="020B0604020202020204"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5483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ECDD8ACF-CF73-45F1-8CCE-5CD968803F02}" type="slidenum">
              <a:rPr lang="en-US" altLang="en-US" u="none">
                <a:latin typeface="Arial" panose="020B0604020202020204" pitchFamily="34" charset="0"/>
              </a:rPr>
              <a:pPr eaLnBrk="1" hangingPunct="1"/>
              <a:t>25</a:t>
            </a:fld>
            <a:endParaRPr lang="en-US" altLang="en-US" u="none">
              <a:latin typeface="Arial" panose="020B060402020202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620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16028B24-ABB7-4CAF-AAAF-B6A19CA245B5}" type="slidenum">
              <a:rPr lang="en-US" altLang="en-US" u="none">
                <a:latin typeface="Arial" panose="020B0604020202020204" pitchFamily="34" charset="0"/>
              </a:rPr>
              <a:pPr eaLnBrk="1" hangingPunct="1"/>
              <a:t>26</a:t>
            </a:fld>
            <a:endParaRPr lang="en-US" altLang="en-US" u="none">
              <a:latin typeface="Arial" panose="020B060402020202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396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DDAF3DA5-08F7-49D0-95A5-8A87B622FA5B}" type="slidenum">
              <a:rPr lang="en-US" altLang="en-US" u="none">
                <a:latin typeface="Arial" panose="020B0604020202020204" pitchFamily="34" charset="0"/>
              </a:rPr>
              <a:pPr eaLnBrk="1" hangingPunct="1"/>
              <a:t>27</a:t>
            </a:fld>
            <a:endParaRPr lang="en-US" altLang="en-US" u="none">
              <a:latin typeface="Arial" panose="020B060402020202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7649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418BFED8-10D1-415F-82A0-7C51F46CF8FC}" type="slidenum">
              <a:rPr lang="en-US" altLang="en-US" u="none">
                <a:latin typeface="Arial" panose="020B0604020202020204" pitchFamily="34" charset="0"/>
              </a:rPr>
              <a:pPr eaLnBrk="1" hangingPunct="1"/>
              <a:t>28</a:t>
            </a:fld>
            <a:endParaRPr lang="en-US" altLang="en-US" u="none">
              <a:latin typeface="Arial" panose="020B0604020202020204"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502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9786607D-8339-4FC3-BE7B-0E45A8CA79C1}" type="slidenum">
              <a:rPr lang="en-US" altLang="en-US" u="none">
                <a:latin typeface="Arial" panose="020B0604020202020204" pitchFamily="34" charset="0"/>
              </a:rPr>
              <a:pPr eaLnBrk="1" hangingPunct="1"/>
              <a:t>48</a:t>
            </a:fld>
            <a:endParaRPr lang="en-US" altLang="en-US" u="none">
              <a:latin typeface="Arial" panose="020B060402020202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785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68F9B51E-348D-4A61-BB5A-257FF9A3C118}" type="slidenum">
              <a:rPr lang="en-US" altLang="en-US" u="none">
                <a:latin typeface="Arial" panose="020B0604020202020204" pitchFamily="34" charset="0"/>
              </a:rPr>
              <a:pPr eaLnBrk="1" hangingPunct="1"/>
              <a:t>49</a:t>
            </a:fld>
            <a:endParaRPr lang="en-US" altLang="en-US" u="none">
              <a:latin typeface="Arial" panose="020B0604020202020204"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4572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80DF3C09-2B44-4A4C-96A8-5AA8142FB5C7}" type="slidenum">
              <a:rPr lang="en-US" altLang="en-US" u="none">
                <a:latin typeface="Arial" panose="020B0604020202020204" pitchFamily="34" charset="0"/>
              </a:rPr>
              <a:pPr eaLnBrk="1" hangingPunct="1"/>
              <a:t>11</a:t>
            </a:fld>
            <a:endParaRPr lang="en-US" altLang="en-US" u="none">
              <a:latin typeface="Arial" panose="020B060402020202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60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D6CDB41E-30A6-4675-B6A1-E7D68FF8F1FB}" type="slidenum">
              <a:rPr lang="en-US" altLang="en-US" u="none">
                <a:latin typeface="Arial" panose="020B0604020202020204" pitchFamily="34" charset="0"/>
              </a:rPr>
              <a:pPr eaLnBrk="1" hangingPunct="1"/>
              <a:t>12</a:t>
            </a:fld>
            <a:endParaRPr lang="en-US" altLang="en-US" u="none">
              <a:latin typeface="Arial" panose="020B0604020202020204"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4580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39481143-1988-4F78-9889-CFF16F9BD158}" type="slidenum">
              <a:rPr lang="en-US" altLang="en-US" u="none">
                <a:latin typeface="Arial" panose="020B0604020202020204" pitchFamily="34" charset="0"/>
              </a:rPr>
              <a:pPr eaLnBrk="1" hangingPunct="1"/>
              <a:t>13</a:t>
            </a:fld>
            <a:endParaRPr lang="en-US" altLang="en-US" u="none">
              <a:latin typeface="Arial" panose="020B060402020202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157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C57D9108-C132-458D-AAC0-3287B11FDA39}" type="slidenum">
              <a:rPr lang="en-US" altLang="en-US" u="none">
                <a:latin typeface="Arial" panose="020B0604020202020204" pitchFamily="34" charset="0"/>
              </a:rPr>
              <a:pPr eaLnBrk="1" hangingPunct="1"/>
              <a:t>14</a:t>
            </a:fld>
            <a:endParaRPr lang="en-US" altLang="en-US" u="none">
              <a:latin typeface="Arial" panose="020B0604020202020204"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3934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39481143-1988-4F78-9889-CFF16F9BD158}" type="slidenum">
              <a:rPr lang="en-US" altLang="en-US" u="none">
                <a:latin typeface="Arial" panose="020B0604020202020204" pitchFamily="34" charset="0"/>
              </a:rPr>
              <a:pPr eaLnBrk="1" hangingPunct="1"/>
              <a:t>15</a:t>
            </a:fld>
            <a:endParaRPr lang="en-US" altLang="en-US" u="none">
              <a:latin typeface="Arial" panose="020B060402020202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7265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38D74A1F-3B55-4F23-B9BA-515DEED8FD72}" type="slidenum">
              <a:rPr lang="en-US" altLang="en-US" u="none">
                <a:latin typeface="Arial" panose="020B0604020202020204" pitchFamily="34" charset="0"/>
              </a:rPr>
              <a:pPr eaLnBrk="1" hangingPunct="1"/>
              <a:t>16</a:t>
            </a:fld>
            <a:endParaRPr lang="en-US" altLang="en-US" u="none">
              <a:latin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6976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221E307F-D98F-452B-9D90-01A53DCD7967}" type="slidenum">
              <a:rPr lang="en-US" altLang="en-US" u="none">
                <a:latin typeface="Arial" panose="020B0604020202020204" pitchFamily="34" charset="0"/>
              </a:rPr>
              <a:pPr eaLnBrk="1" hangingPunct="1"/>
              <a:t>17</a:t>
            </a:fld>
            <a:endParaRPr lang="en-US" altLang="en-US" u="none">
              <a:latin typeface="Arial" panose="020B0604020202020204"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1660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fld id="{65B0D1CF-63D3-44DE-AFC8-E371A720E04C}" type="slidenum">
              <a:rPr lang="en-US" altLang="en-US" u="none">
                <a:latin typeface="Arial" panose="020B0604020202020204" pitchFamily="34" charset="0"/>
              </a:rPr>
              <a:pPr eaLnBrk="1" hangingPunct="1"/>
              <a:t>18</a:t>
            </a:fld>
            <a:endParaRPr lang="en-US" altLang="en-US" u="none">
              <a:latin typeface="Arial" panose="020B0604020202020204"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7276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9/26/2023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1453265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9/26/2023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61083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9/26/2023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886985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fld id="{8B308FAE-C6CB-4EC4-B297-17CBF76E0C9D}" type="slidenum">
              <a:rPr lang="en-US" altLang="en-US"/>
              <a:pPr/>
              <a:t>‹#›</a:t>
            </a:fld>
            <a:endParaRPr lang="en-US" altLang="en-US"/>
          </a:p>
        </p:txBody>
      </p:sp>
    </p:spTree>
    <p:extLst>
      <p:ext uri="{BB962C8B-B14F-4D97-AF65-F5344CB8AC3E}">
        <p14:creationId xmlns:p14="http://schemas.microsoft.com/office/powerpoint/2010/main" val="3141634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fld id="{E596941A-AB24-417B-856D-FA86182990B2}" type="slidenum">
              <a:rPr lang="en-US" altLang="en-US"/>
              <a:pPr/>
              <a:t>‹#›</a:t>
            </a:fld>
            <a:endParaRPr lang="en-US" altLang="en-US"/>
          </a:p>
        </p:txBody>
      </p:sp>
    </p:spTree>
    <p:extLst>
      <p:ext uri="{BB962C8B-B14F-4D97-AF65-F5344CB8AC3E}">
        <p14:creationId xmlns:p14="http://schemas.microsoft.com/office/powerpoint/2010/main" val="1811351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749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39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049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046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193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285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9/26/2023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1458578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756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95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60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407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61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749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39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049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046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193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9/26/2023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29275719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285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756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95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60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407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61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749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39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0492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046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9/26/2023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600854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193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285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7569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95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600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4079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611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749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398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049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9/26/2023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13764607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0466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1936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2857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7569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95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600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4079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561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9/26/2023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4074911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a:t>Thư viện stem-steam</a:t>
            </a:r>
          </a:p>
        </p:txBody>
      </p:sp>
    </p:spTree>
    <p:extLst>
      <p:ext uri="{BB962C8B-B14F-4D97-AF65-F5344CB8AC3E}">
        <p14:creationId xmlns:p14="http://schemas.microsoft.com/office/powerpoint/2010/main" val="3257996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9/26/2023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1990536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t>9/26/2023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t>‹#›</a:t>
            </a:fld>
            <a:endParaRPr lang="en-US"/>
          </a:p>
        </p:txBody>
      </p:sp>
    </p:spTree>
    <p:extLst>
      <p:ext uri="{BB962C8B-B14F-4D97-AF65-F5344CB8AC3E}">
        <p14:creationId xmlns:p14="http://schemas.microsoft.com/office/powerpoint/2010/main" val="638077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3200400" y="6457890"/>
            <a:ext cx="5105400" cy="400110"/>
          </a:xfrm>
          <a:prstGeom prst="rect">
            <a:avLst/>
          </a:prstGeom>
          <a:noFill/>
        </p:spPr>
        <p:txBody>
          <a:bodyPr wrap="square" rtlCol="0">
            <a:spAutoFit/>
          </a:bodyPr>
          <a:lstStyle/>
          <a:p>
            <a:r>
              <a:rPr lang="en-US" sz="2000" b="0" cap="none" spc="0">
                <a:ln w="0"/>
                <a:gradFill>
                  <a:gsLst>
                    <a:gs pos="21000">
                      <a:srgbClr val="53575C"/>
                    </a:gs>
                    <a:gs pos="88000">
                      <a:srgbClr val="C5C7CA"/>
                    </a:gs>
                  </a:gsLst>
                  <a:lin ang="5400000"/>
                </a:gradFill>
                <a:effectLst/>
              </a:rPr>
              <a:t>Thư</a:t>
            </a:r>
            <a:r>
              <a:rPr lang="en-US" sz="2000" b="0" cap="none" spc="0" baseline="0">
                <a:ln w="0"/>
                <a:gradFill>
                  <a:gsLst>
                    <a:gs pos="21000">
                      <a:srgbClr val="53575C"/>
                    </a:gs>
                    <a:gs pos="88000">
                      <a:srgbClr val="C5C7CA"/>
                    </a:gs>
                  </a:gsLst>
                  <a:lin ang="5400000"/>
                </a:gradFill>
                <a:effectLst/>
              </a:rPr>
              <a:t> viện stem-steam</a:t>
            </a:r>
            <a:endParaRPr lang="en-US" sz="2000" b="0" cap="none" spc="0">
              <a:ln w="0"/>
              <a:gradFill>
                <a:gsLst>
                  <a:gs pos="21000">
                    <a:srgbClr val="53575C"/>
                  </a:gs>
                  <a:gs pos="88000">
                    <a:srgbClr val="C5C7CA"/>
                  </a:gs>
                </a:gsLst>
                <a:lin ang="5400000"/>
              </a:gradFill>
              <a:effectLst/>
            </a:endParaRPr>
          </a:p>
        </p:txBody>
      </p:sp>
    </p:spTree>
    <p:extLst>
      <p:ext uri="{BB962C8B-B14F-4D97-AF65-F5344CB8AC3E}">
        <p14:creationId xmlns:p14="http://schemas.microsoft.com/office/powerpoint/2010/main" val="2800661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0" r:id="rId12"/>
    <p:sldLayoutId id="2147483721" r:id="rId13"/>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067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0676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0676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0676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mp3"/><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slideLayout" Target="../slideLayouts/slideLayout2.xml"/><Relationship Id="rId5" Type="http://schemas.openxmlformats.org/officeDocument/2006/relationships/video" Target="../media/media2.mp4"/><Relationship Id="rId4" Type="http://schemas.microsoft.com/office/2007/relationships/media" Target="../media/media2.mp4"/></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8.png"/><Relationship Id="rId4" Type="http://schemas.openxmlformats.org/officeDocument/2006/relationships/image" Target="../media/image47.jpg"/></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slide" Target="slide42.xml"/><Relationship Id="rId7" Type="http://schemas.openxmlformats.org/officeDocument/2006/relationships/image" Target="../media/image51.png"/><Relationship Id="rId12" Type="http://schemas.openxmlformats.org/officeDocument/2006/relationships/image" Target="../media/image53.png"/><Relationship Id="rId2" Type="http://schemas.openxmlformats.org/officeDocument/2006/relationships/image" Target="../media/image49.jpg"/><Relationship Id="rId1" Type="http://schemas.openxmlformats.org/officeDocument/2006/relationships/slideLayout" Target="../slideLayouts/slideLayout1.xml"/><Relationship Id="rId6" Type="http://schemas.openxmlformats.org/officeDocument/2006/relationships/slide" Target="slide43.xml"/><Relationship Id="rId11" Type="http://schemas.openxmlformats.org/officeDocument/2006/relationships/slide" Target="slide45.xml"/><Relationship Id="rId5" Type="http://schemas.microsoft.com/office/2007/relationships/hdphoto" Target="../media/hdphoto1.wdp"/><Relationship Id="rId15" Type="http://schemas.openxmlformats.org/officeDocument/2006/relationships/image" Target="../media/image54.jpg"/><Relationship Id="rId10" Type="http://schemas.openxmlformats.org/officeDocument/2006/relationships/image" Target="../media/image52.jpg"/><Relationship Id="rId4" Type="http://schemas.openxmlformats.org/officeDocument/2006/relationships/image" Target="../media/image50.png"/><Relationship Id="rId9" Type="http://schemas.openxmlformats.org/officeDocument/2006/relationships/slide" Target="slide44.xml"/><Relationship Id="rId14" Type="http://schemas.openxmlformats.org/officeDocument/2006/relationships/slide" Target="slide46.xml"/></Relationships>
</file>

<file path=ppt/slides/_rels/slide42.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58.png"/><Relationship Id="rId3" Type="http://schemas.microsoft.com/office/2007/relationships/media" Target="../media/media6.mp3"/><Relationship Id="rId7" Type="http://schemas.openxmlformats.org/officeDocument/2006/relationships/image" Target="../media/image55.jpg"/><Relationship Id="rId12" Type="http://schemas.openxmlformats.org/officeDocument/2006/relationships/image" Target="../media/image4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57.png"/><Relationship Id="rId5" Type="http://schemas.openxmlformats.org/officeDocument/2006/relationships/slideLayout" Target="../slideLayouts/slideLayout7.xml"/><Relationship Id="rId15" Type="http://schemas.openxmlformats.org/officeDocument/2006/relationships/image" Target="../media/image59.png"/><Relationship Id="rId10" Type="http://schemas.microsoft.com/office/2007/relationships/hdphoto" Target="../media/hdphoto4.wdp"/><Relationship Id="rId4" Type="http://schemas.openxmlformats.org/officeDocument/2006/relationships/audio" Target="../media/media6.mp3"/><Relationship Id="rId9" Type="http://schemas.openxmlformats.org/officeDocument/2006/relationships/image" Target="../media/image56.png"/><Relationship Id="rId14" Type="http://schemas.microsoft.com/office/2007/relationships/hdphoto" Target="../media/hdphoto5.wdp"/></Relationships>
</file>

<file path=ppt/slides/_rels/slide4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microsoft.com/office/2007/relationships/media" Target="../media/media6.mp3"/><Relationship Id="rId7" Type="http://schemas.openxmlformats.org/officeDocument/2006/relationships/image" Target="../media/image60.jpg"/><Relationship Id="rId12" Type="http://schemas.openxmlformats.org/officeDocument/2006/relationships/slide" Target="slide4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microsoft.com/office/2007/relationships/hdphoto" Target="../media/hdphoto5.wdp"/><Relationship Id="rId5" Type="http://schemas.openxmlformats.org/officeDocument/2006/relationships/slideLayout" Target="../slideLayouts/slideLayout20.xml"/><Relationship Id="rId15" Type="http://schemas.openxmlformats.org/officeDocument/2006/relationships/image" Target="../media/image59.png"/><Relationship Id="rId10" Type="http://schemas.openxmlformats.org/officeDocument/2006/relationships/image" Target="../media/image58.png"/><Relationship Id="rId4" Type="http://schemas.openxmlformats.org/officeDocument/2006/relationships/audio" Target="../media/media6.mp3"/><Relationship Id="rId9" Type="http://schemas.openxmlformats.org/officeDocument/2006/relationships/image" Target="../media/image48.png"/><Relationship Id="rId14" Type="http://schemas.microsoft.com/office/2007/relationships/hdphoto" Target="../media/hdphoto6.wdp"/></Relationships>
</file>

<file path=ppt/slides/_rels/slide4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3.jpeg"/><Relationship Id="rId3" Type="http://schemas.microsoft.com/office/2007/relationships/media" Target="../media/media6.mp3"/><Relationship Id="rId7" Type="http://schemas.openxmlformats.org/officeDocument/2006/relationships/image" Target="../media/image62.jpg"/><Relationship Id="rId12" Type="http://schemas.openxmlformats.org/officeDocument/2006/relationships/slide" Target="slide4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microsoft.com/office/2007/relationships/hdphoto" Target="../media/hdphoto5.wdp"/><Relationship Id="rId5" Type="http://schemas.openxmlformats.org/officeDocument/2006/relationships/slideLayout" Target="../slideLayouts/slideLayout53.xml"/><Relationship Id="rId10" Type="http://schemas.openxmlformats.org/officeDocument/2006/relationships/image" Target="../media/image58.png"/><Relationship Id="rId4" Type="http://schemas.openxmlformats.org/officeDocument/2006/relationships/audio" Target="../media/media6.mp3"/><Relationship Id="rId9" Type="http://schemas.openxmlformats.org/officeDocument/2006/relationships/image" Target="../media/image48.png"/><Relationship Id="rId14" Type="http://schemas.openxmlformats.org/officeDocument/2006/relationships/image" Target="../media/image59.png"/></Relationships>
</file>

<file path=ppt/slides/_rels/slide4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9.png"/><Relationship Id="rId3" Type="http://schemas.microsoft.com/office/2007/relationships/media" Target="../media/media6.mp3"/><Relationship Id="rId7" Type="http://schemas.openxmlformats.org/officeDocument/2006/relationships/image" Target="../media/image64.jpg"/><Relationship Id="rId12" Type="http://schemas.microsoft.com/office/2007/relationships/hdphoto" Target="../media/hdphoto7.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65.png"/><Relationship Id="rId5" Type="http://schemas.openxmlformats.org/officeDocument/2006/relationships/slideLayout" Target="../slideLayouts/slideLayout42.xml"/><Relationship Id="rId10" Type="http://schemas.openxmlformats.org/officeDocument/2006/relationships/slide" Target="slide41.xml"/><Relationship Id="rId4" Type="http://schemas.openxmlformats.org/officeDocument/2006/relationships/audio" Target="../media/media6.mp3"/><Relationship Id="rId9" Type="http://schemas.openxmlformats.org/officeDocument/2006/relationships/image" Target="../media/image48.png"/></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4.jpg"/><Relationship Id="rId3" Type="http://schemas.microsoft.com/office/2007/relationships/media" Target="../media/media6.mp3"/><Relationship Id="rId7" Type="http://schemas.openxmlformats.org/officeDocument/2006/relationships/image" Target="../media/image66.jpg"/><Relationship Id="rId12" Type="http://schemas.openxmlformats.org/officeDocument/2006/relationships/slide" Target="slide4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microsoft.com/office/2007/relationships/hdphoto" Target="../media/hdphoto5.wdp"/><Relationship Id="rId5" Type="http://schemas.openxmlformats.org/officeDocument/2006/relationships/slideLayout" Target="../slideLayouts/slideLayout31.xml"/><Relationship Id="rId10" Type="http://schemas.openxmlformats.org/officeDocument/2006/relationships/image" Target="../media/image58.png"/><Relationship Id="rId4" Type="http://schemas.openxmlformats.org/officeDocument/2006/relationships/audio" Target="../media/media6.mp3"/><Relationship Id="rId9" Type="http://schemas.openxmlformats.org/officeDocument/2006/relationships/image" Target="../media/image48.png"/><Relationship Id="rId1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hyperlink" Target="https://blogtailieu.com/bo-60-tro-choi-power-point/" TargetMode="External"/><Relationship Id="rId2" Type="http://schemas.openxmlformats.org/officeDocument/2006/relationships/slideLayout" Target="../slideLayouts/slideLayout26.xml"/><Relationship Id="rId1" Type="http://schemas.openxmlformats.org/officeDocument/2006/relationships/tags" Target="../tags/tag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hlinkClick r:id="" action="ppaction://hlinkshowjump?jump=nextslide"/>
          </p:cNvPr>
          <p:cNvSpPr/>
          <p:nvPr/>
        </p:nvSpPr>
        <p:spPr>
          <a:xfrm>
            <a:off x="304800" y="1905000"/>
            <a:ext cx="8001000" cy="32004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4800" dirty="0" err="1">
                <a:solidFill>
                  <a:srgbClr val="FF0000"/>
                </a:solidFill>
                <a:latin typeface="Times New Roman" pitchFamily="18" charset="0"/>
                <a:cs typeface="Times New Roman" pitchFamily="18" charset="0"/>
              </a:rPr>
              <a:t>Tiết</a:t>
            </a:r>
            <a:r>
              <a:rPr lang="en-US" sz="4800" dirty="0">
                <a:solidFill>
                  <a:srgbClr val="FF0000"/>
                </a:solidFill>
                <a:latin typeface="Times New Roman" pitchFamily="18" charset="0"/>
                <a:cs typeface="Times New Roman" pitchFamily="18" charset="0"/>
              </a:rPr>
              <a:t> 4 </a:t>
            </a:r>
            <a:r>
              <a:rPr lang="en-US" sz="4800" dirty="0" err="1">
                <a:solidFill>
                  <a:srgbClr val="FF0000"/>
                </a:solidFill>
                <a:latin typeface="Times New Roman" pitchFamily="18" charset="0"/>
                <a:cs typeface="Times New Roman" pitchFamily="18" charset="0"/>
              </a:rPr>
              <a:t>Bài</a:t>
            </a:r>
            <a:r>
              <a:rPr lang="en-US" sz="4800" dirty="0">
                <a:solidFill>
                  <a:srgbClr val="FF0000"/>
                </a:solidFill>
                <a:latin typeface="Times New Roman" pitchFamily="18" charset="0"/>
                <a:cs typeface="Times New Roman" pitchFamily="18" charset="0"/>
              </a:rPr>
              <a:t> 3: GIEO TRỒNG, CHĂM SÓC VÀ PHÒNG TRỪ SÂU, BỆNH CHO CÂY TRỒNG</a:t>
            </a:r>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Shape 93"/>
          <p:cNvSpPr txBox="1"/>
          <p:nvPr/>
        </p:nvSpPr>
        <p:spPr>
          <a:xfrm>
            <a:off x="562610" y="748030"/>
            <a:ext cx="290195" cy="633095"/>
          </a:xfrm>
          <a:prstGeom prst="rect">
            <a:avLst/>
          </a:prstGeom>
          <a:noFill/>
        </p:spPr>
        <p:txBody>
          <a:bodyPr lIns="0" tIns="0" rIns="0" bIns="0"/>
          <a:lstStyle/>
          <a:p>
            <a:pPr marL="101600">
              <a:lnSpc>
                <a:spcPct val="115000"/>
              </a:lnSpc>
              <a:spcAft>
                <a:spcPts val="0"/>
              </a:spcAft>
            </a:pPr>
            <a:r>
              <a:rPr lang="vi-VN" sz="1200">
                <a:solidFill>
                  <a:srgbClr val="FFFFFF"/>
                </a:solidFill>
                <a:effectLst/>
                <a:latin typeface="Arial" panose="020B0604020202020204" pitchFamily="34" charset="0"/>
                <a:ea typeface="Arial" panose="020B0604020202020204" pitchFamily="34" charset="0"/>
              </a:rPr>
              <a:t>Bài</a:t>
            </a:r>
            <a:endParaRPr lang="en-US" sz="1000">
              <a:effectLst/>
              <a:latin typeface="Arial" panose="020B0604020202020204" pitchFamily="34" charset="0"/>
              <a:ea typeface="Arial" panose="020B0604020202020204" pitchFamily="34" charset="0"/>
            </a:endParaRPr>
          </a:p>
          <a:p>
            <a:pPr marL="101600" algn="just">
              <a:lnSpc>
                <a:spcPct val="75000"/>
              </a:lnSpc>
              <a:spcAft>
                <a:spcPts val="0"/>
              </a:spcAft>
            </a:pPr>
            <a:r>
              <a:rPr lang="vi-VN" sz="3500">
                <a:solidFill>
                  <a:srgbClr val="FFFFFF"/>
                </a:solidFill>
                <a:effectLst/>
                <a:latin typeface="Palatino Linotype" panose="02040502050505030304" pitchFamily="18" charset="0"/>
                <a:ea typeface="Palatino Linotype" panose="02040502050505030304" pitchFamily="18" charset="0"/>
                <a:cs typeface="Palatino Linotype" panose="02040502050505030304" pitchFamily="18" charset="0"/>
              </a:rPr>
              <a:t>3</a:t>
            </a:r>
            <a:endParaRPr lang="en-US" sz="100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157993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0" y="1371600"/>
            <a:ext cx="4187365" cy="584775"/>
          </a:xfrm>
          <a:prstGeom prst="rect">
            <a:avLst/>
          </a:prstGeom>
        </p:spPr>
        <p:txBody>
          <a:bodyPr wrap="none">
            <a:spAutoFit/>
          </a:bodyPr>
          <a:lstStyle/>
          <a:p>
            <a:r>
              <a:rPr lang="en-US" sz="32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II. </a:t>
            </a:r>
            <a:r>
              <a:rPr lang="vi-VN" sz="32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Ch</a:t>
            </a:r>
            <a:r>
              <a:rPr lang="en-US" sz="32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ă</a:t>
            </a:r>
            <a:r>
              <a:rPr lang="vi-VN" sz="32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m sóc cây trồng</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6901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sz="quarter"/>
          </p:nvPr>
        </p:nvSpPr>
        <p:spPr>
          <a:xfrm>
            <a:off x="457200" y="-76200"/>
            <a:ext cx="8229600" cy="609600"/>
          </a:xfrm>
        </p:spPr>
        <p:txBody>
          <a:bodyPr/>
          <a:lstStyle/>
          <a:p>
            <a:pPr eaLnBrk="1" hangingPunct="1"/>
            <a:r>
              <a:rPr lang="en-US" altLang="en-US" sz="2800" b="1">
                <a:solidFill>
                  <a:srgbClr val="FF0000"/>
                </a:solidFill>
                <a:latin typeface="Times New Roman" panose="02020603050405020304" pitchFamily="18" charset="0"/>
              </a:rPr>
              <a:t>Quan sát và cho biết nội dung tranh?</a:t>
            </a:r>
          </a:p>
        </p:txBody>
      </p:sp>
      <p:pic>
        <p:nvPicPr>
          <p:cNvPr id="175107" name="Picture 3" descr="gao%20dien%20bien"/>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3810000"/>
            <a:ext cx="4572000" cy="2971800"/>
          </a:xfrm>
          <a:noFill/>
        </p:spPr>
      </p:pic>
      <p:pic>
        <p:nvPicPr>
          <p:cNvPr id="175110" name="Picture 6" descr="scan0139"/>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648200" y="3810000"/>
            <a:ext cx="4495800" cy="2919413"/>
          </a:xfrm>
          <a:noFill/>
        </p:spPr>
      </p:pic>
      <p:sp>
        <p:nvSpPr>
          <p:cNvPr id="175111" name="Oval 7"/>
          <p:cNvSpPr>
            <a:spLocks noChangeArrowheads="1"/>
          </p:cNvSpPr>
          <p:nvPr/>
        </p:nvSpPr>
        <p:spPr bwMode="auto">
          <a:xfrm>
            <a:off x="0" y="3810000"/>
            <a:ext cx="5334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0000"/>
                </a:solidFill>
              </a:rPr>
              <a:t>C</a:t>
            </a:r>
          </a:p>
        </p:txBody>
      </p:sp>
      <p:sp>
        <p:nvSpPr>
          <p:cNvPr id="175112" name="Oval 8"/>
          <p:cNvSpPr>
            <a:spLocks noChangeArrowheads="1"/>
          </p:cNvSpPr>
          <p:nvPr/>
        </p:nvSpPr>
        <p:spPr bwMode="auto">
          <a:xfrm>
            <a:off x="4648200" y="3886200"/>
            <a:ext cx="5334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0000"/>
                </a:solidFill>
              </a:rPr>
              <a:t>D</a:t>
            </a:r>
          </a:p>
        </p:txBody>
      </p:sp>
      <p:sp>
        <p:nvSpPr>
          <p:cNvPr id="5127" name="Rectangle 9"/>
          <p:cNvSpPr>
            <a:spLocks noChangeArrowheads="1"/>
          </p:cNvSpPr>
          <p:nvPr/>
        </p:nvSpPr>
        <p:spPr bwMode="auto">
          <a:xfrm>
            <a:off x="609600" y="1676400"/>
            <a:ext cx="1676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800" b="1" u="none">
              <a:solidFill>
                <a:srgbClr val="FF0000"/>
              </a:solidFill>
            </a:endParaRPr>
          </a:p>
        </p:txBody>
      </p:sp>
      <p:sp>
        <p:nvSpPr>
          <p:cNvPr id="175116" name="Rectangle 12"/>
          <p:cNvSpPr>
            <a:spLocks noChangeArrowheads="1"/>
          </p:cNvSpPr>
          <p:nvPr/>
        </p:nvSpPr>
        <p:spPr bwMode="auto">
          <a:xfrm>
            <a:off x="0" y="617220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u="none">
                <a:solidFill>
                  <a:srgbClr val="FF0000"/>
                </a:solidFill>
              </a:rPr>
              <a:t>Dặm cây</a:t>
            </a:r>
          </a:p>
        </p:txBody>
      </p:sp>
      <p:sp>
        <p:nvSpPr>
          <p:cNvPr id="175117" name="Rectangle 13"/>
          <p:cNvSpPr>
            <a:spLocks noChangeArrowheads="1"/>
          </p:cNvSpPr>
          <p:nvPr/>
        </p:nvSpPr>
        <p:spPr bwMode="auto">
          <a:xfrm>
            <a:off x="4648200" y="617220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u="none">
                <a:solidFill>
                  <a:srgbClr val="FF0000"/>
                </a:solidFill>
              </a:rPr>
              <a:t>Tưới</a:t>
            </a:r>
          </a:p>
        </p:txBody>
      </p:sp>
      <p:pic>
        <p:nvPicPr>
          <p:cNvPr id="175122" name="Picture 18" descr="tatnu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58800"/>
            <a:ext cx="44958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9" name="Rectangle 25"/>
          <p:cNvSpPr>
            <a:spLocks noChangeArrowheads="1"/>
          </p:cNvSpPr>
          <p:nvPr/>
        </p:nvSpPr>
        <p:spPr bwMode="auto">
          <a:xfrm>
            <a:off x="3810000" y="2895600"/>
            <a:ext cx="32004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0000"/>
                </a:solidFill>
              </a:rPr>
              <a:t>Tiêu nước</a:t>
            </a:r>
          </a:p>
        </p:txBody>
      </p:sp>
      <p:sp>
        <p:nvSpPr>
          <p:cNvPr id="5132" name="Content Placeholder 27"/>
          <p:cNvSpPr>
            <a:spLocks noGrp="1"/>
          </p:cNvSpPr>
          <p:nvPr>
            <p:ph sz="quarter" idx="2"/>
          </p:nvPr>
        </p:nvSpPr>
        <p:spPr>
          <a:xfrm>
            <a:off x="9144000" y="2209800"/>
            <a:ext cx="4038600" cy="2185988"/>
          </a:xfrm>
        </p:spPr>
        <p:txBody>
          <a:bodyPr/>
          <a:lstStyle/>
          <a:p>
            <a:endParaRPr lang="en-US" altLang="en-US"/>
          </a:p>
        </p:txBody>
      </p:sp>
      <p:pic>
        <p:nvPicPr>
          <p:cNvPr id="5149" name="Picture 29" descr="Kết quả hình ảnh cho LAM CO VUN G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5334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8" name="Oval 14"/>
          <p:cNvSpPr>
            <a:spLocks noChangeArrowheads="1"/>
          </p:cNvSpPr>
          <p:nvPr/>
        </p:nvSpPr>
        <p:spPr bwMode="auto">
          <a:xfrm>
            <a:off x="0" y="533400"/>
            <a:ext cx="457200" cy="6858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b="1" u="none">
                <a:solidFill>
                  <a:srgbClr val="FF0000"/>
                </a:solidFill>
              </a:rPr>
              <a:t>A</a:t>
            </a:r>
          </a:p>
        </p:txBody>
      </p:sp>
      <p:sp>
        <p:nvSpPr>
          <p:cNvPr id="175119" name="Oval 15"/>
          <p:cNvSpPr>
            <a:spLocks noChangeArrowheads="1"/>
          </p:cNvSpPr>
          <p:nvPr/>
        </p:nvSpPr>
        <p:spPr bwMode="auto">
          <a:xfrm>
            <a:off x="4800600" y="457200"/>
            <a:ext cx="457200" cy="6858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b="1" u="none">
                <a:solidFill>
                  <a:srgbClr val="FF0000"/>
                </a:solidFill>
              </a:rPr>
              <a:t>B</a:t>
            </a:r>
          </a:p>
        </p:txBody>
      </p:sp>
      <p:sp>
        <p:nvSpPr>
          <p:cNvPr id="175114" name="Rectangle 10"/>
          <p:cNvSpPr>
            <a:spLocks noChangeArrowheads="1"/>
          </p:cNvSpPr>
          <p:nvPr/>
        </p:nvSpPr>
        <p:spPr bwMode="auto">
          <a:xfrm>
            <a:off x="685800" y="30480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u="none">
                <a:solidFill>
                  <a:srgbClr val="FF0000"/>
                </a:solidFill>
              </a:rPr>
              <a:t>Làm cỏ</a:t>
            </a:r>
          </a:p>
        </p:txBody>
      </p:sp>
    </p:spTree>
    <p:extLst>
      <p:ext uri="{BB962C8B-B14F-4D97-AF65-F5344CB8AC3E}">
        <p14:creationId xmlns:p14="http://schemas.microsoft.com/office/powerpoint/2010/main" val="473309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175107"/>
                                        </p:tgtEl>
                                        <p:attrNameLst>
                                          <p:attrName>style.visibility</p:attrName>
                                        </p:attrNameLst>
                                      </p:cBhvr>
                                      <p:to>
                                        <p:strVal val="visible"/>
                                      </p:to>
                                    </p:set>
                                    <p:animEffect transition="in" filter="box(in)">
                                      <p:cBhvr>
                                        <p:cTn id="7" dur="500"/>
                                        <p:tgtEl>
                                          <p:spTgt spid="175107"/>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175110"/>
                                        </p:tgtEl>
                                        <p:attrNameLst>
                                          <p:attrName>style.visibility</p:attrName>
                                        </p:attrNameLst>
                                      </p:cBhvr>
                                      <p:to>
                                        <p:strVal val="visible"/>
                                      </p:to>
                                    </p:set>
                                    <p:animEffect transition="in" filter="box(in)">
                                      <p:cBhvr>
                                        <p:cTn id="11" dur="500"/>
                                        <p:tgtEl>
                                          <p:spTgt spid="1751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5149"/>
                                        </p:tgtEl>
                                        <p:attrNameLst>
                                          <p:attrName>style.visibility</p:attrName>
                                        </p:attrNameLst>
                                      </p:cBhvr>
                                      <p:to>
                                        <p:strVal val="visible"/>
                                      </p:to>
                                    </p:set>
                                    <p:animEffect transition="in" filter="blinds(horizontal)">
                                      <p:cBhvr>
                                        <p:cTn id="16" dur="500"/>
                                        <p:tgtEl>
                                          <p:spTgt spid="5149"/>
                                        </p:tgtEl>
                                      </p:cBhvr>
                                    </p:animEffect>
                                  </p:childTnLst>
                                </p:cTn>
                              </p:par>
                            </p:childTnLst>
                          </p:cTn>
                        </p:par>
                        <p:par>
                          <p:cTn id="17" fill="hold" nodeType="afterGroup">
                            <p:stCondLst>
                              <p:cond delay="500"/>
                            </p:stCondLst>
                            <p:childTnLst>
                              <p:par>
                                <p:cTn id="18" presetID="5" presetClass="entr" presetSubtype="10" fill="hold" nodeType="afterEffect">
                                  <p:stCondLst>
                                    <p:cond delay="0"/>
                                  </p:stCondLst>
                                  <p:childTnLst>
                                    <p:set>
                                      <p:cBhvr>
                                        <p:cTn id="19" dur="1" fill="hold">
                                          <p:stCondLst>
                                            <p:cond delay="0"/>
                                          </p:stCondLst>
                                        </p:cTn>
                                        <p:tgtEl>
                                          <p:spTgt spid="175122"/>
                                        </p:tgtEl>
                                        <p:attrNameLst>
                                          <p:attrName>style.visibility</p:attrName>
                                        </p:attrNameLst>
                                      </p:cBhvr>
                                      <p:to>
                                        <p:strVal val="visible"/>
                                      </p:to>
                                    </p:set>
                                    <p:animEffect transition="in" filter="checkerboard(across)">
                                      <p:cBhvr>
                                        <p:cTn id="20" dur="500"/>
                                        <p:tgtEl>
                                          <p:spTgt spid="175122"/>
                                        </p:tgtEl>
                                      </p:cBhvr>
                                    </p:animEffect>
                                  </p:childTnLst>
                                </p:cTn>
                              </p:par>
                            </p:childTnLst>
                          </p:cTn>
                        </p:par>
                        <p:par>
                          <p:cTn id="21" fill="hold" nodeType="afterGroup">
                            <p:stCondLst>
                              <p:cond delay="1000"/>
                            </p:stCondLst>
                            <p:childTnLst>
                              <p:par>
                                <p:cTn id="22" presetID="4" presetClass="entr" presetSubtype="16" fill="hold" grpId="0" nodeType="afterEffect">
                                  <p:stCondLst>
                                    <p:cond delay="0"/>
                                  </p:stCondLst>
                                  <p:childTnLst>
                                    <p:set>
                                      <p:cBhvr>
                                        <p:cTn id="23" dur="1" fill="hold">
                                          <p:stCondLst>
                                            <p:cond delay="0"/>
                                          </p:stCondLst>
                                        </p:cTn>
                                        <p:tgtEl>
                                          <p:spTgt spid="175118"/>
                                        </p:tgtEl>
                                        <p:attrNameLst>
                                          <p:attrName>style.visibility</p:attrName>
                                        </p:attrNameLst>
                                      </p:cBhvr>
                                      <p:to>
                                        <p:strVal val="visible"/>
                                      </p:to>
                                    </p:set>
                                    <p:animEffect transition="in" filter="box(in)">
                                      <p:cBhvr>
                                        <p:cTn id="24" dur="500"/>
                                        <p:tgtEl>
                                          <p:spTgt spid="175118"/>
                                        </p:tgtEl>
                                      </p:cBhvr>
                                    </p:animEffect>
                                  </p:childTnLst>
                                </p:cTn>
                              </p:par>
                            </p:childTnLst>
                          </p:cTn>
                        </p:par>
                        <p:par>
                          <p:cTn id="25" fill="hold" nodeType="afterGroup">
                            <p:stCondLst>
                              <p:cond delay="1500"/>
                            </p:stCondLst>
                            <p:childTnLst>
                              <p:par>
                                <p:cTn id="26" presetID="4" presetClass="entr" presetSubtype="16" fill="hold" grpId="0" nodeType="afterEffect">
                                  <p:stCondLst>
                                    <p:cond delay="0"/>
                                  </p:stCondLst>
                                  <p:childTnLst>
                                    <p:set>
                                      <p:cBhvr>
                                        <p:cTn id="27" dur="1" fill="hold">
                                          <p:stCondLst>
                                            <p:cond delay="0"/>
                                          </p:stCondLst>
                                        </p:cTn>
                                        <p:tgtEl>
                                          <p:spTgt spid="175119"/>
                                        </p:tgtEl>
                                        <p:attrNameLst>
                                          <p:attrName>style.visibility</p:attrName>
                                        </p:attrNameLst>
                                      </p:cBhvr>
                                      <p:to>
                                        <p:strVal val="visible"/>
                                      </p:to>
                                    </p:set>
                                    <p:animEffect transition="in" filter="box(in)">
                                      <p:cBhvr>
                                        <p:cTn id="28" dur="500"/>
                                        <p:tgtEl>
                                          <p:spTgt spid="175119"/>
                                        </p:tgtEl>
                                      </p:cBhvr>
                                    </p:animEffect>
                                  </p:childTnLst>
                                </p:cTn>
                              </p:par>
                            </p:childTnLst>
                          </p:cTn>
                        </p:par>
                        <p:par>
                          <p:cTn id="29" fill="hold" nodeType="afterGroup">
                            <p:stCondLst>
                              <p:cond delay="2000"/>
                            </p:stCondLst>
                            <p:childTnLst>
                              <p:par>
                                <p:cTn id="30" presetID="4" presetClass="entr" presetSubtype="16" fill="hold" grpId="0" nodeType="afterEffect">
                                  <p:stCondLst>
                                    <p:cond delay="0"/>
                                  </p:stCondLst>
                                  <p:childTnLst>
                                    <p:set>
                                      <p:cBhvr>
                                        <p:cTn id="31" dur="1" fill="hold">
                                          <p:stCondLst>
                                            <p:cond delay="0"/>
                                          </p:stCondLst>
                                        </p:cTn>
                                        <p:tgtEl>
                                          <p:spTgt spid="175111"/>
                                        </p:tgtEl>
                                        <p:attrNameLst>
                                          <p:attrName>style.visibility</p:attrName>
                                        </p:attrNameLst>
                                      </p:cBhvr>
                                      <p:to>
                                        <p:strVal val="visible"/>
                                      </p:to>
                                    </p:set>
                                    <p:animEffect transition="in" filter="box(in)">
                                      <p:cBhvr>
                                        <p:cTn id="32" dur="500"/>
                                        <p:tgtEl>
                                          <p:spTgt spid="175111"/>
                                        </p:tgtEl>
                                      </p:cBhvr>
                                    </p:animEffect>
                                  </p:childTnLst>
                                </p:cTn>
                              </p:par>
                            </p:childTnLst>
                          </p:cTn>
                        </p:par>
                        <p:par>
                          <p:cTn id="33" fill="hold" nodeType="afterGroup">
                            <p:stCondLst>
                              <p:cond delay="2500"/>
                            </p:stCondLst>
                            <p:childTnLst>
                              <p:par>
                                <p:cTn id="34" presetID="4" presetClass="entr" presetSubtype="16" fill="hold" grpId="0" nodeType="afterEffect">
                                  <p:stCondLst>
                                    <p:cond delay="0"/>
                                  </p:stCondLst>
                                  <p:childTnLst>
                                    <p:set>
                                      <p:cBhvr>
                                        <p:cTn id="35" dur="1" fill="hold">
                                          <p:stCondLst>
                                            <p:cond delay="0"/>
                                          </p:stCondLst>
                                        </p:cTn>
                                        <p:tgtEl>
                                          <p:spTgt spid="175112"/>
                                        </p:tgtEl>
                                        <p:attrNameLst>
                                          <p:attrName>style.visibility</p:attrName>
                                        </p:attrNameLst>
                                      </p:cBhvr>
                                      <p:to>
                                        <p:strVal val="visible"/>
                                      </p:to>
                                    </p:set>
                                    <p:animEffect transition="in" filter="box(in)">
                                      <p:cBhvr>
                                        <p:cTn id="36" dur="500"/>
                                        <p:tgtEl>
                                          <p:spTgt spid="17511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75114"/>
                                        </p:tgtEl>
                                        <p:attrNameLst>
                                          <p:attrName>style.visibility</p:attrName>
                                        </p:attrNameLst>
                                      </p:cBhvr>
                                      <p:to>
                                        <p:strVal val="visible"/>
                                      </p:to>
                                    </p:set>
                                    <p:animEffect transition="in" filter="checkerboard(across)">
                                      <p:cBhvr>
                                        <p:cTn id="41" dur="500"/>
                                        <p:tgtEl>
                                          <p:spTgt spid="17511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75129"/>
                                        </p:tgtEl>
                                        <p:attrNameLst>
                                          <p:attrName>style.visibility</p:attrName>
                                        </p:attrNameLst>
                                      </p:cBhvr>
                                      <p:to>
                                        <p:strVal val="visible"/>
                                      </p:to>
                                    </p:set>
                                    <p:animEffect transition="in" filter="box(in)">
                                      <p:cBhvr>
                                        <p:cTn id="46" dur="500"/>
                                        <p:tgtEl>
                                          <p:spTgt spid="17512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75116"/>
                                        </p:tgtEl>
                                        <p:attrNameLst>
                                          <p:attrName>style.visibility</p:attrName>
                                        </p:attrNameLst>
                                      </p:cBhvr>
                                      <p:to>
                                        <p:strVal val="visible"/>
                                      </p:to>
                                    </p:set>
                                    <p:animEffect transition="in" filter="box(in)">
                                      <p:cBhvr>
                                        <p:cTn id="51" dur="500"/>
                                        <p:tgtEl>
                                          <p:spTgt spid="17511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175117"/>
                                        </p:tgtEl>
                                        <p:attrNameLst>
                                          <p:attrName>style.visibility</p:attrName>
                                        </p:attrNameLst>
                                      </p:cBhvr>
                                      <p:to>
                                        <p:strVal val="visible"/>
                                      </p:to>
                                    </p:set>
                                    <p:animEffect transition="in" filter="box(in)">
                                      <p:cBhvr>
                                        <p:cTn id="56" dur="500"/>
                                        <p:tgtEl>
                                          <p:spTgt spid="175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1" grpId="0" animBg="1" autoUpdateAnimBg="0"/>
      <p:bldP spid="175112" grpId="0" animBg="1" autoUpdateAnimBg="0"/>
      <p:bldP spid="175116" grpId="0"/>
      <p:bldP spid="175117" grpId="0"/>
      <p:bldP spid="175129" grpId="0"/>
      <p:bldP spid="175118" grpId="0" animBg="1" autoUpdateAnimBg="0"/>
      <p:bldP spid="175119" grpId="0" animBg="1" autoUpdateAnimBg="0"/>
      <p:bldP spid="17511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sz="quarter"/>
          </p:nvPr>
        </p:nvSpPr>
        <p:spPr>
          <a:xfrm>
            <a:off x="457200" y="-76200"/>
            <a:ext cx="8229600" cy="609600"/>
          </a:xfrm>
        </p:spPr>
        <p:txBody>
          <a:bodyPr/>
          <a:lstStyle/>
          <a:p>
            <a:pPr eaLnBrk="1" hangingPunct="1"/>
            <a:r>
              <a:rPr lang="en-US" altLang="en-US" sz="2800" b="1">
                <a:solidFill>
                  <a:srgbClr val="FF0000"/>
                </a:solidFill>
                <a:latin typeface="Times New Roman" panose="02020603050405020304" pitchFamily="18" charset="0"/>
              </a:rPr>
              <a:t>Quan sát và cho biết nội dung tranh?</a:t>
            </a:r>
          </a:p>
        </p:txBody>
      </p:sp>
      <p:sp>
        <p:nvSpPr>
          <p:cNvPr id="6147" name="Rectangle 9"/>
          <p:cNvSpPr>
            <a:spLocks noChangeArrowheads="1"/>
          </p:cNvSpPr>
          <p:nvPr/>
        </p:nvSpPr>
        <p:spPr bwMode="auto">
          <a:xfrm>
            <a:off x="609600" y="1676400"/>
            <a:ext cx="1676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sz="2800" b="1" u="none">
              <a:solidFill>
                <a:srgbClr val="FF0000"/>
              </a:solidFill>
            </a:endParaRPr>
          </a:p>
        </p:txBody>
      </p:sp>
      <p:pic>
        <p:nvPicPr>
          <p:cNvPr id="6174" name="Picture 30" descr="Kết quả hình ảnh cho tỉa và dặm câ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838" y="3962400"/>
            <a:ext cx="465296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5" name="Oval 21"/>
          <p:cNvSpPr>
            <a:spLocks noChangeArrowheads="1"/>
          </p:cNvSpPr>
          <p:nvPr/>
        </p:nvSpPr>
        <p:spPr bwMode="auto">
          <a:xfrm>
            <a:off x="2438400" y="3886200"/>
            <a:ext cx="685800" cy="7620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0000"/>
                </a:solidFill>
                <a:latin typeface="Arial" panose="020B0604020202020204" pitchFamily="34" charset="0"/>
              </a:rPr>
              <a:t>G</a:t>
            </a:r>
          </a:p>
        </p:txBody>
      </p:sp>
      <p:sp>
        <p:nvSpPr>
          <p:cNvPr id="175130" name="Rectangle 26"/>
          <p:cNvSpPr>
            <a:spLocks noChangeArrowheads="1"/>
          </p:cNvSpPr>
          <p:nvPr/>
        </p:nvSpPr>
        <p:spPr bwMode="auto">
          <a:xfrm>
            <a:off x="5562600" y="3886200"/>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0000"/>
                </a:solidFill>
              </a:rPr>
              <a:t>Tỉa cây</a:t>
            </a:r>
          </a:p>
        </p:txBody>
      </p:sp>
      <p:pic>
        <p:nvPicPr>
          <p:cNvPr id="175120" name="Picture 16" descr="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1" name="Oval 17"/>
          <p:cNvSpPr>
            <a:spLocks noChangeArrowheads="1"/>
          </p:cNvSpPr>
          <p:nvPr/>
        </p:nvSpPr>
        <p:spPr bwMode="auto">
          <a:xfrm>
            <a:off x="0" y="609600"/>
            <a:ext cx="5334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0000"/>
                </a:solidFill>
              </a:rPr>
              <a:t>E</a:t>
            </a:r>
          </a:p>
        </p:txBody>
      </p:sp>
      <p:pic>
        <p:nvPicPr>
          <p:cNvPr id="5151" name="Picture 31" descr="Kết quả hình ảnh cho LAM CO VUN G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57200"/>
            <a:ext cx="419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4" name="Oval 20"/>
          <p:cNvSpPr>
            <a:spLocks noChangeArrowheads="1"/>
          </p:cNvSpPr>
          <p:nvPr/>
        </p:nvSpPr>
        <p:spPr bwMode="auto">
          <a:xfrm>
            <a:off x="4876800" y="609600"/>
            <a:ext cx="5334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0000"/>
                </a:solidFill>
                <a:latin typeface="Arial" panose="020B0604020202020204" pitchFamily="34" charset="0"/>
              </a:rPr>
              <a:t>F</a:t>
            </a:r>
          </a:p>
        </p:txBody>
      </p:sp>
      <p:sp>
        <p:nvSpPr>
          <p:cNvPr id="175115" name="Rectangle 11"/>
          <p:cNvSpPr>
            <a:spLocks noChangeArrowheads="1"/>
          </p:cNvSpPr>
          <p:nvPr/>
        </p:nvSpPr>
        <p:spPr bwMode="auto">
          <a:xfrm>
            <a:off x="7239000" y="6858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u="none">
                <a:solidFill>
                  <a:srgbClr val="FF0000"/>
                </a:solidFill>
              </a:rPr>
              <a:t>Vun xới</a:t>
            </a:r>
          </a:p>
        </p:txBody>
      </p:sp>
      <p:sp>
        <p:nvSpPr>
          <p:cNvPr id="175128" name="Rectangle 24"/>
          <p:cNvSpPr>
            <a:spLocks noChangeArrowheads="1"/>
          </p:cNvSpPr>
          <p:nvPr/>
        </p:nvSpPr>
        <p:spPr bwMode="auto">
          <a:xfrm>
            <a:off x="457200" y="2514600"/>
            <a:ext cx="32004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0000"/>
                </a:solidFill>
              </a:rPr>
              <a:t>Bón phân</a:t>
            </a:r>
          </a:p>
        </p:txBody>
      </p:sp>
    </p:spTree>
    <p:extLst>
      <p:ext uri="{BB962C8B-B14F-4D97-AF65-F5344CB8AC3E}">
        <p14:creationId xmlns:p14="http://schemas.microsoft.com/office/powerpoint/2010/main" val="1992963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75120"/>
                                        </p:tgtEl>
                                        <p:attrNameLst>
                                          <p:attrName>style.visibility</p:attrName>
                                        </p:attrNameLst>
                                      </p:cBhvr>
                                      <p:to>
                                        <p:strVal val="visible"/>
                                      </p:to>
                                    </p:set>
                                    <p:animEffect transition="in" filter="checkerboard(across)">
                                      <p:cBhvr>
                                        <p:cTn id="7" dur="500"/>
                                        <p:tgtEl>
                                          <p:spTgt spid="1751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174"/>
                                        </p:tgtEl>
                                        <p:attrNameLst>
                                          <p:attrName>style.visibility</p:attrName>
                                        </p:attrNameLst>
                                      </p:cBhvr>
                                      <p:to>
                                        <p:strVal val="visible"/>
                                      </p:to>
                                    </p:set>
                                    <p:animEffect transition="in" filter="box(in)">
                                      <p:cBhvr>
                                        <p:cTn id="12" dur="500"/>
                                        <p:tgtEl>
                                          <p:spTgt spid="61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5151"/>
                                        </p:tgtEl>
                                        <p:attrNameLst>
                                          <p:attrName>style.visibility</p:attrName>
                                        </p:attrNameLst>
                                      </p:cBhvr>
                                      <p:to>
                                        <p:strVal val="visible"/>
                                      </p:to>
                                    </p:set>
                                    <p:animEffect transition="in" filter="box(in)">
                                      <p:cBhvr>
                                        <p:cTn id="17" dur="500"/>
                                        <p:tgtEl>
                                          <p:spTgt spid="51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5121"/>
                                        </p:tgtEl>
                                        <p:attrNameLst>
                                          <p:attrName>style.visibility</p:attrName>
                                        </p:attrNameLst>
                                      </p:cBhvr>
                                      <p:to>
                                        <p:strVal val="visible"/>
                                      </p:to>
                                    </p:set>
                                    <p:animEffect transition="in" filter="checkerboard(across)">
                                      <p:cBhvr>
                                        <p:cTn id="22" dur="500"/>
                                        <p:tgtEl>
                                          <p:spTgt spid="175121"/>
                                        </p:tgtEl>
                                      </p:cBhvr>
                                    </p:animEffect>
                                  </p:childTnLst>
                                </p:cTn>
                              </p:par>
                            </p:childTnLst>
                          </p:cTn>
                        </p:par>
                        <p:par>
                          <p:cTn id="23" fill="hold" nodeType="afterGroup">
                            <p:stCondLst>
                              <p:cond delay="500"/>
                            </p:stCondLst>
                            <p:childTnLst>
                              <p:par>
                                <p:cTn id="24" presetID="5" presetClass="entr" presetSubtype="10" fill="hold" grpId="0" nodeType="afterEffect">
                                  <p:stCondLst>
                                    <p:cond delay="0"/>
                                  </p:stCondLst>
                                  <p:childTnLst>
                                    <p:set>
                                      <p:cBhvr>
                                        <p:cTn id="25" dur="1" fill="hold">
                                          <p:stCondLst>
                                            <p:cond delay="0"/>
                                          </p:stCondLst>
                                        </p:cTn>
                                        <p:tgtEl>
                                          <p:spTgt spid="175124"/>
                                        </p:tgtEl>
                                        <p:attrNameLst>
                                          <p:attrName>style.visibility</p:attrName>
                                        </p:attrNameLst>
                                      </p:cBhvr>
                                      <p:to>
                                        <p:strVal val="visible"/>
                                      </p:to>
                                    </p:set>
                                    <p:animEffect transition="in" filter="checkerboard(across)">
                                      <p:cBhvr>
                                        <p:cTn id="26" dur="500"/>
                                        <p:tgtEl>
                                          <p:spTgt spid="175124"/>
                                        </p:tgtEl>
                                      </p:cBhvr>
                                    </p:animEffect>
                                  </p:childTnLst>
                                </p:cTn>
                              </p:par>
                            </p:childTnLst>
                          </p:cTn>
                        </p:par>
                        <p:par>
                          <p:cTn id="27" fill="hold" nodeType="afterGroup">
                            <p:stCondLst>
                              <p:cond delay="1000"/>
                            </p:stCondLst>
                            <p:childTnLst>
                              <p:par>
                                <p:cTn id="28" presetID="5" presetClass="entr" presetSubtype="10" fill="hold" grpId="0" nodeType="afterEffect">
                                  <p:stCondLst>
                                    <p:cond delay="0"/>
                                  </p:stCondLst>
                                  <p:childTnLst>
                                    <p:set>
                                      <p:cBhvr>
                                        <p:cTn id="29" dur="1" fill="hold">
                                          <p:stCondLst>
                                            <p:cond delay="0"/>
                                          </p:stCondLst>
                                        </p:cTn>
                                        <p:tgtEl>
                                          <p:spTgt spid="175125"/>
                                        </p:tgtEl>
                                        <p:attrNameLst>
                                          <p:attrName>style.visibility</p:attrName>
                                        </p:attrNameLst>
                                      </p:cBhvr>
                                      <p:to>
                                        <p:strVal val="visible"/>
                                      </p:to>
                                    </p:set>
                                    <p:animEffect transition="in" filter="checkerboard(across)">
                                      <p:cBhvr>
                                        <p:cTn id="30" dur="500"/>
                                        <p:tgtEl>
                                          <p:spTgt spid="17512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5128"/>
                                        </p:tgtEl>
                                        <p:attrNameLst>
                                          <p:attrName>style.visibility</p:attrName>
                                        </p:attrNameLst>
                                      </p:cBhvr>
                                      <p:to>
                                        <p:strVal val="visible"/>
                                      </p:to>
                                    </p:set>
                                    <p:anim calcmode="lin" valueType="num">
                                      <p:cBhvr additive="base">
                                        <p:cTn id="35" dur="500" fill="hold"/>
                                        <p:tgtEl>
                                          <p:spTgt spid="175128"/>
                                        </p:tgtEl>
                                        <p:attrNameLst>
                                          <p:attrName>ppt_x</p:attrName>
                                        </p:attrNameLst>
                                      </p:cBhvr>
                                      <p:tavLst>
                                        <p:tav tm="0">
                                          <p:val>
                                            <p:strVal val="#ppt_x"/>
                                          </p:val>
                                        </p:tav>
                                        <p:tav tm="100000">
                                          <p:val>
                                            <p:strVal val="#ppt_x"/>
                                          </p:val>
                                        </p:tav>
                                      </p:tavLst>
                                    </p:anim>
                                    <p:anim calcmode="lin" valueType="num">
                                      <p:cBhvr additive="base">
                                        <p:cTn id="36" dur="500" fill="hold"/>
                                        <p:tgtEl>
                                          <p:spTgt spid="175128"/>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75115"/>
                                        </p:tgtEl>
                                        <p:attrNameLst>
                                          <p:attrName>style.visibility</p:attrName>
                                        </p:attrNameLst>
                                      </p:cBhvr>
                                      <p:to>
                                        <p:strVal val="visible"/>
                                      </p:to>
                                    </p:set>
                                    <p:animEffect transition="in" filter="checkerboard(across)">
                                      <p:cBhvr>
                                        <p:cTn id="41" dur="500"/>
                                        <p:tgtEl>
                                          <p:spTgt spid="17511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75130"/>
                                        </p:tgtEl>
                                        <p:attrNameLst>
                                          <p:attrName>style.visibility</p:attrName>
                                        </p:attrNameLst>
                                      </p:cBhvr>
                                      <p:to>
                                        <p:strVal val="visible"/>
                                      </p:to>
                                    </p:set>
                                    <p:animEffect transition="in" filter="checkerboard(across)">
                                      <p:cBhvr>
                                        <p:cTn id="46" dur="500"/>
                                        <p:tgtEl>
                                          <p:spTgt spid="17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5" grpId="0" animBg="1" autoUpdateAnimBg="0"/>
      <p:bldP spid="175130" grpId="0"/>
      <p:bldP spid="175121" grpId="0" animBg="1" autoUpdateAnimBg="0"/>
      <p:bldP spid="175124" grpId="0" animBg="1" autoUpdateAnimBg="0"/>
      <p:bldP spid="175115" grpId="0"/>
      <p:bldP spid="17512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p:cNvSpPr txBox="1">
            <a:spLocks noChangeArrowheads="1"/>
          </p:cNvSpPr>
          <p:nvPr/>
        </p:nvSpPr>
        <p:spPr bwMode="auto">
          <a:xfrm>
            <a:off x="228600" y="1219200"/>
            <a:ext cx="350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marL="0" indent="0" eaLnBrk="1" hangingPunct="1">
              <a:spcBef>
                <a:spcPct val="50000"/>
              </a:spcBef>
            </a:pPr>
            <a:r>
              <a:rPr lang="en-US" altLang="en-US" sz="2400" b="1" u="none" dirty="0">
                <a:solidFill>
                  <a:srgbClr val="0000FF"/>
                </a:solidFill>
              </a:rPr>
              <a:t>1. TỈA ,DẶM CÂY</a:t>
            </a:r>
          </a:p>
        </p:txBody>
      </p:sp>
      <p:sp>
        <p:nvSpPr>
          <p:cNvPr id="7171" name="Rectangle 7"/>
          <p:cNvSpPr>
            <a:spLocks noChangeArrowheads="1"/>
          </p:cNvSpPr>
          <p:nvPr/>
        </p:nvSpPr>
        <p:spPr bwMode="auto">
          <a:xfrm>
            <a:off x="4114800" y="2209800"/>
            <a:ext cx="3530600" cy="17526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u="none"/>
          </a:p>
        </p:txBody>
      </p:sp>
      <p:grpSp>
        <p:nvGrpSpPr>
          <p:cNvPr id="2" name="Group 15"/>
          <p:cNvGrpSpPr>
            <a:grpSpLocks/>
          </p:cNvGrpSpPr>
          <p:nvPr/>
        </p:nvGrpSpPr>
        <p:grpSpPr bwMode="auto">
          <a:xfrm>
            <a:off x="6019800" y="3416300"/>
            <a:ext cx="304800" cy="381000"/>
            <a:chOff x="4080" y="1728"/>
            <a:chExt cx="192" cy="288"/>
          </a:xfrm>
        </p:grpSpPr>
        <p:sp>
          <p:nvSpPr>
            <p:cNvPr id="7302" name="Line 10"/>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03" name="Line 11"/>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04" name="Line 12"/>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05" name="Line 13"/>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06" name="Line 14"/>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 name="Group 16"/>
          <p:cNvGrpSpPr>
            <a:grpSpLocks/>
          </p:cNvGrpSpPr>
          <p:nvPr/>
        </p:nvGrpSpPr>
        <p:grpSpPr bwMode="auto">
          <a:xfrm>
            <a:off x="7162800" y="2819400"/>
            <a:ext cx="228600" cy="381000"/>
            <a:chOff x="4080" y="1728"/>
            <a:chExt cx="192" cy="288"/>
          </a:xfrm>
        </p:grpSpPr>
        <p:sp>
          <p:nvSpPr>
            <p:cNvPr id="7297" name="Line 17"/>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8" name="Line 18"/>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9" name="Line 19"/>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00" name="Line 20"/>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01" name="Line 21"/>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22"/>
          <p:cNvGrpSpPr>
            <a:grpSpLocks/>
          </p:cNvGrpSpPr>
          <p:nvPr/>
        </p:nvGrpSpPr>
        <p:grpSpPr bwMode="auto">
          <a:xfrm>
            <a:off x="4724400" y="3352800"/>
            <a:ext cx="228600" cy="304800"/>
            <a:chOff x="4080" y="1728"/>
            <a:chExt cx="192" cy="288"/>
          </a:xfrm>
        </p:grpSpPr>
        <p:sp>
          <p:nvSpPr>
            <p:cNvPr id="7292" name="Line 23"/>
            <p:cNvSpPr>
              <a:spLocks noChangeShapeType="1"/>
            </p:cNvSpPr>
            <p:nvPr/>
          </p:nvSpPr>
          <p:spPr bwMode="auto">
            <a:xfrm>
              <a:off x="4080" y="1872"/>
              <a:ext cx="96" cy="1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3" name="Line 24"/>
            <p:cNvSpPr>
              <a:spLocks noChangeShapeType="1"/>
            </p:cNvSpPr>
            <p:nvPr/>
          </p:nvSpPr>
          <p:spPr bwMode="auto">
            <a:xfrm>
              <a:off x="4128" y="1728"/>
              <a:ext cx="48" cy="28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4" name="Line 25"/>
            <p:cNvSpPr>
              <a:spLocks noChangeShapeType="1"/>
            </p:cNvSpPr>
            <p:nvPr/>
          </p:nvSpPr>
          <p:spPr bwMode="auto">
            <a:xfrm flipH="1">
              <a:off x="4176" y="1824"/>
              <a:ext cx="48" cy="19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5" name="Line 26"/>
            <p:cNvSpPr>
              <a:spLocks noChangeShapeType="1"/>
            </p:cNvSpPr>
            <p:nvPr/>
          </p:nvSpPr>
          <p:spPr bwMode="auto">
            <a:xfrm>
              <a:off x="4080" y="1968"/>
              <a:ext cx="96" cy="4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6" name="Line 27"/>
            <p:cNvSpPr>
              <a:spLocks noChangeShapeType="1"/>
            </p:cNvSpPr>
            <p:nvPr/>
          </p:nvSpPr>
          <p:spPr bwMode="auto">
            <a:xfrm flipH="1">
              <a:off x="4176" y="1920"/>
              <a:ext cx="96" cy="9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28"/>
          <p:cNvGrpSpPr>
            <a:grpSpLocks/>
          </p:cNvGrpSpPr>
          <p:nvPr/>
        </p:nvGrpSpPr>
        <p:grpSpPr bwMode="auto">
          <a:xfrm>
            <a:off x="5105400" y="3505200"/>
            <a:ext cx="381000" cy="304800"/>
            <a:chOff x="4080" y="1728"/>
            <a:chExt cx="192" cy="288"/>
          </a:xfrm>
        </p:grpSpPr>
        <p:sp>
          <p:nvSpPr>
            <p:cNvPr id="7287" name="Line 29"/>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8" name="Line 30"/>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9" name="Line 31"/>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0" name="Line 32"/>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1" name="Line 33"/>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34"/>
          <p:cNvGrpSpPr>
            <a:grpSpLocks/>
          </p:cNvGrpSpPr>
          <p:nvPr/>
        </p:nvGrpSpPr>
        <p:grpSpPr bwMode="auto">
          <a:xfrm>
            <a:off x="6096000" y="2286000"/>
            <a:ext cx="228600" cy="381000"/>
            <a:chOff x="4080" y="1728"/>
            <a:chExt cx="192" cy="288"/>
          </a:xfrm>
        </p:grpSpPr>
        <p:sp>
          <p:nvSpPr>
            <p:cNvPr id="7282" name="Line 35"/>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3" name="Line 36"/>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4" name="Line 37"/>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5" name="Line 38"/>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6" name="Line 39"/>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40"/>
          <p:cNvGrpSpPr>
            <a:grpSpLocks/>
          </p:cNvGrpSpPr>
          <p:nvPr/>
        </p:nvGrpSpPr>
        <p:grpSpPr bwMode="auto">
          <a:xfrm>
            <a:off x="6477000" y="2362200"/>
            <a:ext cx="228600" cy="304800"/>
            <a:chOff x="4080" y="1728"/>
            <a:chExt cx="192" cy="288"/>
          </a:xfrm>
        </p:grpSpPr>
        <p:sp>
          <p:nvSpPr>
            <p:cNvPr id="7277" name="Line 41"/>
            <p:cNvSpPr>
              <a:spLocks noChangeShapeType="1"/>
            </p:cNvSpPr>
            <p:nvPr/>
          </p:nvSpPr>
          <p:spPr bwMode="auto">
            <a:xfrm>
              <a:off x="4080" y="1872"/>
              <a:ext cx="96" cy="1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8" name="Line 42"/>
            <p:cNvSpPr>
              <a:spLocks noChangeShapeType="1"/>
            </p:cNvSpPr>
            <p:nvPr/>
          </p:nvSpPr>
          <p:spPr bwMode="auto">
            <a:xfrm>
              <a:off x="4128" y="1728"/>
              <a:ext cx="48" cy="28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9" name="Line 43"/>
            <p:cNvSpPr>
              <a:spLocks noChangeShapeType="1"/>
            </p:cNvSpPr>
            <p:nvPr/>
          </p:nvSpPr>
          <p:spPr bwMode="auto">
            <a:xfrm flipH="1">
              <a:off x="4176" y="1824"/>
              <a:ext cx="48" cy="19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0" name="Line 44"/>
            <p:cNvSpPr>
              <a:spLocks noChangeShapeType="1"/>
            </p:cNvSpPr>
            <p:nvPr/>
          </p:nvSpPr>
          <p:spPr bwMode="auto">
            <a:xfrm>
              <a:off x="4080" y="1968"/>
              <a:ext cx="96" cy="4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1" name="Line 45"/>
            <p:cNvSpPr>
              <a:spLocks noChangeShapeType="1"/>
            </p:cNvSpPr>
            <p:nvPr/>
          </p:nvSpPr>
          <p:spPr bwMode="auto">
            <a:xfrm flipH="1">
              <a:off x="4176" y="1920"/>
              <a:ext cx="96" cy="9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 name="Group 46"/>
          <p:cNvGrpSpPr>
            <a:grpSpLocks/>
          </p:cNvGrpSpPr>
          <p:nvPr/>
        </p:nvGrpSpPr>
        <p:grpSpPr bwMode="auto">
          <a:xfrm>
            <a:off x="5562600" y="2362200"/>
            <a:ext cx="304800" cy="304800"/>
            <a:chOff x="4080" y="1728"/>
            <a:chExt cx="192" cy="288"/>
          </a:xfrm>
        </p:grpSpPr>
        <p:sp>
          <p:nvSpPr>
            <p:cNvPr id="7272" name="Line 47"/>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3" name="Line 48"/>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4" name="Line 49"/>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5" name="Line 50"/>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6" name="Line 51"/>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52"/>
          <p:cNvGrpSpPr>
            <a:grpSpLocks/>
          </p:cNvGrpSpPr>
          <p:nvPr/>
        </p:nvGrpSpPr>
        <p:grpSpPr bwMode="auto">
          <a:xfrm>
            <a:off x="5257800" y="2895600"/>
            <a:ext cx="304800" cy="381000"/>
            <a:chOff x="4080" y="1728"/>
            <a:chExt cx="192" cy="288"/>
          </a:xfrm>
        </p:grpSpPr>
        <p:sp>
          <p:nvSpPr>
            <p:cNvPr id="7267" name="Line 53"/>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8" name="Line 54"/>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9" name="Line 55"/>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0" name="Line 56"/>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1" name="Line 57"/>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 name="Group 58"/>
          <p:cNvGrpSpPr>
            <a:grpSpLocks/>
          </p:cNvGrpSpPr>
          <p:nvPr/>
        </p:nvGrpSpPr>
        <p:grpSpPr bwMode="auto">
          <a:xfrm>
            <a:off x="5715000" y="3200400"/>
            <a:ext cx="228600" cy="381000"/>
            <a:chOff x="4080" y="1728"/>
            <a:chExt cx="192" cy="288"/>
          </a:xfrm>
        </p:grpSpPr>
        <p:sp>
          <p:nvSpPr>
            <p:cNvPr id="7262" name="Line 59"/>
            <p:cNvSpPr>
              <a:spLocks noChangeShapeType="1"/>
            </p:cNvSpPr>
            <p:nvPr/>
          </p:nvSpPr>
          <p:spPr bwMode="auto">
            <a:xfrm>
              <a:off x="4080" y="1872"/>
              <a:ext cx="96" cy="1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3" name="Line 60"/>
            <p:cNvSpPr>
              <a:spLocks noChangeShapeType="1"/>
            </p:cNvSpPr>
            <p:nvPr/>
          </p:nvSpPr>
          <p:spPr bwMode="auto">
            <a:xfrm>
              <a:off x="4128" y="1728"/>
              <a:ext cx="48" cy="28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4" name="Line 61"/>
            <p:cNvSpPr>
              <a:spLocks noChangeShapeType="1"/>
            </p:cNvSpPr>
            <p:nvPr/>
          </p:nvSpPr>
          <p:spPr bwMode="auto">
            <a:xfrm flipH="1">
              <a:off x="4176" y="1824"/>
              <a:ext cx="48" cy="19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5" name="Line 62"/>
            <p:cNvSpPr>
              <a:spLocks noChangeShapeType="1"/>
            </p:cNvSpPr>
            <p:nvPr/>
          </p:nvSpPr>
          <p:spPr bwMode="auto">
            <a:xfrm>
              <a:off x="4080" y="1968"/>
              <a:ext cx="96" cy="4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6" name="Line 63"/>
            <p:cNvSpPr>
              <a:spLocks noChangeShapeType="1"/>
            </p:cNvSpPr>
            <p:nvPr/>
          </p:nvSpPr>
          <p:spPr bwMode="auto">
            <a:xfrm flipH="1">
              <a:off x="4176" y="1920"/>
              <a:ext cx="96" cy="9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 name="Group 64"/>
          <p:cNvGrpSpPr>
            <a:grpSpLocks/>
          </p:cNvGrpSpPr>
          <p:nvPr/>
        </p:nvGrpSpPr>
        <p:grpSpPr bwMode="auto">
          <a:xfrm>
            <a:off x="5054600" y="2286000"/>
            <a:ext cx="228600" cy="381000"/>
            <a:chOff x="4080" y="1728"/>
            <a:chExt cx="192" cy="288"/>
          </a:xfrm>
        </p:grpSpPr>
        <p:sp>
          <p:nvSpPr>
            <p:cNvPr id="7257" name="Line 65"/>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8" name="Line 66"/>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9" name="Line 67"/>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0" name="Line 68"/>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61" name="Line 69"/>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2" name="Group 70"/>
          <p:cNvGrpSpPr>
            <a:grpSpLocks/>
          </p:cNvGrpSpPr>
          <p:nvPr/>
        </p:nvGrpSpPr>
        <p:grpSpPr bwMode="auto">
          <a:xfrm>
            <a:off x="4267200" y="2971800"/>
            <a:ext cx="228600" cy="304800"/>
            <a:chOff x="4080" y="1728"/>
            <a:chExt cx="192" cy="288"/>
          </a:xfrm>
        </p:grpSpPr>
        <p:sp>
          <p:nvSpPr>
            <p:cNvPr id="7252" name="Line 71"/>
            <p:cNvSpPr>
              <a:spLocks noChangeShapeType="1"/>
            </p:cNvSpPr>
            <p:nvPr/>
          </p:nvSpPr>
          <p:spPr bwMode="auto">
            <a:xfrm>
              <a:off x="4080" y="1872"/>
              <a:ext cx="96" cy="1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3" name="Line 72"/>
            <p:cNvSpPr>
              <a:spLocks noChangeShapeType="1"/>
            </p:cNvSpPr>
            <p:nvPr/>
          </p:nvSpPr>
          <p:spPr bwMode="auto">
            <a:xfrm>
              <a:off x="4128" y="1728"/>
              <a:ext cx="48" cy="28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4" name="Line 73"/>
            <p:cNvSpPr>
              <a:spLocks noChangeShapeType="1"/>
            </p:cNvSpPr>
            <p:nvPr/>
          </p:nvSpPr>
          <p:spPr bwMode="auto">
            <a:xfrm flipH="1">
              <a:off x="4176" y="1824"/>
              <a:ext cx="48" cy="19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5" name="Line 74"/>
            <p:cNvSpPr>
              <a:spLocks noChangeShapeType="1"/>
            </p:cNvSpPr>
            <p:nvPr/>
          </p:nvSpPr>
          <p:spPr bwMode="auto">
            <a:xfrm>
              <a:off x="4080" y="1968"/>
              <a:ext cx="96" cy="4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6" name="Line 75"/>
            <p:cNvSpPr>
              <a:spLocks noChangeShapeType="1"/>
            </p:cNvSpPr>
            <p:nvPr/>
          </p:nvSpPr>
          <p:spPr bwMode="auto">
            <a:xfrm flipH="1">
              <a:off x="4176" y="1920"/>
              <a:ext cx="96" cy="9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 name="Group 76"/>
          <p:cNvGrpSpPr>
            <a:grpSpLocks/>
          </p:cNvGrpSpPr>
          <p:nvPr/>
        </p:nvGrpSpPr>
        <p:grpSpPr bwMode="auto">
          <a:xfrm>
            <a:off x="4724400" y="2667000"/>
            <a:ext cx="304800" cy="381000"/>
            <a:chOff x="4080" y="1728"/>
            <a:chExt cx="192" cy="288"/>
          </a:xfrm>
        </p:grpSpPr>
        <p:sp>
          <p:nvSpPr>
            <p:cNvPr id="7247" name="Line 77"/>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48" name="Line 78"/>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49" name="Line 79"/>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0" name="Line 80"/>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1" name="Line 81"/>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 name="Group 82"/>
          <p:cNvGrpSpPr>
            <a:grpSpLocks/>
          </p:cNvGrpSpPr>
          <p:nvPr/>
        </p:nvGrpSpPr>
        <p:grpSpPr bwMode="auto">
          <a:xfrm>
            <a:off x="6553200" y="2819400"/>
            <a:ext cx="228600" cy="304800"/>
            <a:chOff x="4080" y="1728"/>
            <a:chExt cx="192" cy="288"/>
          </a:xfrm>
        </p:grpSpPr>
        <p:sp>
          <p:nvSpPr>
            <p:cNvPr id="7242" name="Line 83"/>
            <p:cNvSpPr>
              <a:spLocks noChangeShapeType="1"/>
            </p:cNvSpPr>
            <p:nvPr/>
          </p:nvSpPr>
          <p:spPr bwMode="auto">
            <a:xfrm>
              <a:off x="4080" y="1872"/>
              <a:ext cx="96" cy="1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43" name="Line 84"/>
            <p:cNvSpPr>
              <a:spLocks noChangeShapeType="1"/>
            </p:cNvSpPr>
            <p:nvPr/>
          </p:nvSpPr>
          <p:spPr bwMode="auto">
            <a:xfrm>
              <a:off x="4128" y="1728"/>
              <a:ext cx="48" cy="28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44" name="Line 85"/>
            <p:cNvSpPr>
              <a:spLocks noChangeShapeType="1"/>
            </p:cNvSpPr>
            <p:nvPr/>
          </p:nvSpPr>
          <p:spPr bwMode="auto">
            <a:xfrm flipH="1">
              <a:off x="4176" y="1824"/>
              <a:ext cx="48" cy="19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45" name="Line 86"/>
            <p:cNvSpPr>
              <a:spLocks noChangeShapeType="1"/>
            </p:cNvSpPr>
            <p:nvPr/>
          </p:nvSpPr>
          <p:spPr bwMode="auto">
            <a:xfrm>
              <a:off x="4080" y="1968"/>
              <a:ext cx="96" cy="4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46" name="Line 87"/>
            <p:cNvSpPr>
              <a:spLocks noChangeShapeType="1"/>
            </p:cNvSpPr>
            <p:nvPr/>
          </p:nvSpPr>
          <p:spPr bwMode="auto">
            <a:xfrm flipH="1">
              <a:off x="4176" y="1920"/>
              <a:ext cx="96" cy="9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5" name="Group 88"/>
          <p:cNvGrpSpPr>
            <a:grpSpLocks/>
          </p:cNvGrpSpPr>
          <p:nvPr/>
        </p:nvGrpSpPr>
        <p:grpSpPr bwMode="auto">
          <a:xfrm>
            <a:off x="4343400" y="3352800"/>
            <a:ext cx="304800" cy="457200"/>
            <a:chOff x="4080" y="1728"/>
            <a:chExt cx="192" cy="288"/>
          </a:xfrm>
        </p:grpSpPr>
        <p:sp>
          <p:nvSpPr>
            <p:cNvPr id="7237" name="Line 89"/>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8" name="Line 90"/>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9" name="Line 91"/>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40" name="Line 92"/>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41" name="Line 93"/>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 name="Group 94"/>
          <p:cNvGrpSpPr>
            <a:grpSpLocks/>
          </p:cNvGrpSpPr>
          <p:nvPr/>
        </p:nvGrpSpPr>
        <p:grpSpPr bwMode="auto">
          <a:xfrm>
            <a:off x="5715000" y="2743200"/>
            <a:ext cx="228600" cy="304800"/>
            <a:chOff x="4080" y="1728"/>
            <a:chExt cx="192" cy="288"/>
          </a:xfrm>
        </p:grpSpPr>
        <p:sp>
          <p:nvSpPr>
            <p:cNvPr id="7232" name="Line 95"/>
            <p:cNvSpPr>
              <a:spLocks noChangeShapeType="1"/>
            </p:cNvSpPr>
            <p:nvPr/>
          </p:nvSpPr>
          <p:spPr bwMode="auto">
            <a:xfrm>
              <a:off x="4080" y="1872"/>
              <a:ext cx="96" cy="1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3" name="Line 96"/>
            <p:cNvSpPr>
              <a:spLocks noChangeShapeType="1"/>
            </p:cNvSpPr>
            <p:nvPr/>
          </p:nvSpPr>
          <p:spPr bwMode="auto">
            <a:xfrm>
              <a:off x="4128" y="1728"/>
              <a:ext cx="48" cy="28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4" name="Line 97"/>
            <p:cNvSpPr>
              <a:spLocks noChangeShapeType="1"/>
            </p:cNvSpPr>
            <p:nvPr/>
          </p:nvSpPr>
          <p:spPr bwMode="auto">
            <a:xfrm flipH="1">
              <a:off x="4176" y="1824"/>
              <a:ext cx="48" cy="19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5" name="Line 98"/>
            <p:cNvSpPr>
              <a:spLocks noChangeShapeType="1"/>
            </p:cNvSpPr>
            <p:nvPr/>
          </p:nvSpPr>
          <p:spPr bwMode="auto">
            <a:xfrm>
              <a:off x="4080" y="1968"/>
              <a:ext cx="96" cy="4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6" name="Line 99"/>
            <p:cNvSpPr>
              <a:spLocks noChangeShapeType="1"/>
            </p:cNvSpPr>
            <p:nvPr/>
          </p:nvSpPr>
          <p:spPr bwMode="auto">
            <a:xfrm flipH="1">
              <a:off x="4176" y="1920"/>
              <a:ext cx="96" cy="9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7" name="Group 100"/>
          <p:cNvGrpSpPr>
            <a:grpSpLocks/>
          </p:cNvGrpSpPr>
          <p:nvPr/>
        </p:nvGrpSpPr>
        <p:grpSpPr bwMode="auto">
          <a:xfrm>
            <a:off x="4267200" y="2438400"/>
            <a:ext cx="304800" cy="304800"/>
            <a:chOff x="4080" y="1728"/>
            <a:chExt cx="192" cy="288"/>
          </a:xfrm>
        </p:grpSpPr>
        <p:sp>
          <p:nvSpPr>
            <p:cNvPr id="7227" name="Line 101"/>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8" name="Line 102"/>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9" name="Line 103"/>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0" name="Line 104"/>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1" name="Line 105"/>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8" name="Group 106"/>
          <p:cNvGrpSpPr>
            <a:grpSpLocks/>
          </p:cNvGrpSpPr>
          <p:nvPr/>
        </p:nvGrpSpPr>
        <p:grpSpPr bwMode="auto">
          <a:xfrm>
            <a:off x="7162800" y="2362200"/>
            <a:ext cx="228600" cy="304800"/>
            <a:chOff x="4080" y="1728"/>
            <a:chExt cx="192" cy="288"/>
          </a:xfrm>
        </p:grpSpPr>
        <p:sp>
          <p:nvSpPr>
            <p:cNvPr id="7222" name="Line 107"/>
            <p:cNvSpPr>
              <a:spLocks noChangeShapeType="1"/>
            </p:cNvSpPr>
            <p:nvPr/>
          </p:nvSpPr>
          <p:spPr bwMode="auto">
            <a:xfrm>
              <a:off x="4080" y="1872"/>
              <a:ext cx="96" cy="1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3" name="Line 108"/>
            <p:cNvSpPr>
              <a:spLocks noChangeShapeType="1"/>
            </p:cNvSpPr>
            <p:nvPr/>
          </p:nvSpPr>
          <p:spPr bwMode="auto">
            <a:xfrm>
              <a:off x="4128" y="1728"/>
              <a:ext cx="48" cy="28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4" name="Line 109"/>
            <p:cNvSpPr>
              <a:spLocks noChangeShapeType="1"/>
            </p:cNvSpPr>
            <p:nvPr/>
          </p:nvSpPr>
          <p:spPr bwMode="auto">
            <a:xfrm flipH="1">
              <a:off x="4176" y="1824"/>
              <a:ext cx="48" cy="19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5" name="Line 110"/>
            <p:cNvSpPr>
              <a:spLocks noChangeShapeType="1"/>
            </p:cNvSpPr>
            <p:nvPr/>
          </p:nvSpPr>
          <p:spPr bwMode="auto">
            <a:xfrm>
              <a:off x="4080" y="1968"/>
              <a:ext cx="96" cy="4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6" name="Line 111"/>
            <p:cNvSpPr>
              <a:spLocks noChangeShapeType="1"/>
            </p:cNvSpPr>
            <p:nvPr/>
          </p:nvSpPr>
          <p:spPr bwMode="auto">
            <a:xfrm flipH="1">
              <a:off x="4176" y="1920"/>
              <a:ext cx="96" cy="9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9" name="Group 112"/>
          <p:cNvGrpSpPr>
            <a:grpSpLocks/>
          </p:cNvGrpSpPr>
          <p:nvPr/>
        </p:nvGrpSpPr>
        <p:grpSpPr bwMode="auto">
          <a:xfrm>
            <a:off x="6172200" y="2895600"/>
            <a:ext cx="228600" cy="381000"/>
            <a:chOff x="4080" y="1728"/>
            <a:chExt cx="192" cy="288"/>
          </a:xfrm>
        </p:grpSpPr>
        <p:sp>
          <p:nvSpPr>
            <p:cNvPr id="7217" name="Line 113"/>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8" name="Line 114"/>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9" name="Line 115"/>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0" name="Line 116"/>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1" name="Line 117"/>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0" name="Group 118"/>
          <p:cNvGrpSpPr>
            <a:grpSpLocks/>
          </p:cNvGrpSpPr>
          <p:nvPr/>
        </p:nvGrpSpPr>
        <p:grpSpPr bwMode="auto">
          <a:xfrm>
            <a:off x="6629400" y="3429000"/>
            <a:ext cx="228600" cy="381000"/>
            <a:chOff x="4080" y="1728"/>
            <a:chExt cx="192" cy="288"/>
          </a:xfrm>
        </p:grpSpPr>
        <p:sp>
          <p:nvSpPr>
            <p:cNvPr id="7212" name="Line 119"/>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3" name="Line 120"/>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4" name="Line 121"/>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5" name="Line 122"/>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6" name="Line 123"/>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1" name="Group 124"/>
          <p:cNvGrpSpPr>
            <a:grpSpLocks/>
          </p:cNvGrpSpPr>
          <p:nvPr/>
        </p:nvGrpSpPr>
        <p:grpSpPr bwMode="auto">
          <a:xfrm>
            <a:off x="7239000" y="3429000"/>
            <a:ext cx="228600" cy="381000"/>
            <a:chOff x="4080" y="1728"/>
            <a:chExt cx="192" cy="288"/>
          </a:xfrm>
        </p:grpSpPr>
        <p:sp>
          <p:nvSpPr>
            <p:cNvPr id="7207" name="Line 125"/>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8" name="Line 126"/>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9" name="Line 127"/>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0" name="Line 128"/>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1" name="Line 129"/>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 name="Group 130"/>
          <p:cNvGrpSpPr>
            <a:grpSpLocks/>
          </p:cNvGrpSpPr>
          <p:nvPr/>
        </p:nvGrpSpPr>
        <p:grpSpPr bwMode="auto">
          <a:xfrm>
            <a:off x="6858000" y="2362200"/>
            <a:ext cx="228600" cy="381000"/>
            <a:chOff x="4080" y="1728"/>
            <a:chExt cx="192" cy="288"/>
          </a:xfrm>
        </p:grpSpPr>
        <p:sp>
          <p:nvSpPr>
            <p:cNvPr id="7202" name="Line 131"/>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3" name="Line 132"/>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4" name="Line 133"/>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5" name="Line 134"/>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6" name="Line 135"/>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234" name="Line 138"/>
          <p:cNvSpPr>
            <a:spLocks noChangeShapeType="1"/>
          </p:cNvSpPr>
          <p:nvPr/>
        </p:nvSpPr>
        <p:spPr bwMode="auto">
          <a:xfrm flipH="1">
            <a:off x="7391400" y="2590800"/>
            <a:ext cx="457200"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35" name="Text Box 139"/>
          <p:cNvSpPr txBox="1">
            <a:spLocks noChangeArrowheads="1"/>
          </p:cNvSpPr>
          <p:nvPr/>
        </p:nvSpPr>
        <p:spPr bwMode="auto">
          <a:xfrm>
            <a:off x="7772400" y="2311400"/>
            <a:ext cx="15240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200" b="1" u="none">
                <a:latin typeface="Arial" panose="020B0604020202020204" pitchFamily="34" charset="0"/>
              </a:rPr>
              <a:t>Cây yếu </a:t>
            </a:r>
          </a:p>
          <a:p>
            <a:pPr eaLnBrk="1" hangingPunct="1">
              <a:spcBef>
                <a:spcPct val="50000"/>
              </a:spcBef>
            </a:pPr>
            <a:r>
              <a:rPr lang="en-US" altLang="en-US" sz="2200" b="1" u="none">
                <a:latin typeface="Arial" panose="020B0604020202020204" pitchFamily="34" charset="0"/>
              </a:rPr>
              <a:t>và bị sâu</a:t>
            </a:r>
          </a:p>
        </p:txBody>
      </p:sp>
      <p:sp>
        <p:nvSpPr>
          <p:cNvPr id="7197" name="Text Box 143"/>
          <p:cNvSpPr txBox="1">
            <a:spLocks noChangeArrowheads="1"/>
          </p:cNvSpPr>
          <p:nvPr/>
        </p:nvSpPr>
        <p:spPr bwMode="auto">
          <a:xfrm>
            <a:off x="-28989" y="192385"/>
            <a:ext cx="434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a:solidFill>
                  <a:srgbClr val="FF3300"/>
                </a:solidFill>
                <a:latin typeface="Arial" panose="020B0604020202020204" pitchFamily="34" charset="0"/>
              </a:rPr>
              <a:t>II. CHĂM SÓC CÂY TRỒNG</a:t>
            </a:r>
          </a:p>
        </p:txBody>
      </p:sp>
      <p:sp>
        <p:nvSpPr>
          <p:cNvPr id="7198" name="Text Box 144"/>
          <p:cNvSpPr txBox="1">
            <a:spLocks noChangeArrowheads="1"/>
          </p:cNvSpPr>
          <p:nvPr/>
        </p:nvSpPr>
        <p:spPr bwMode="auto">
          <a:xfrm>
            <a:off x="5181600" y="4114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a:t>Tỉa cây</a:t>
            </a:r>
          </a:p>
        </p:txBody>
      </p:sp>
      <p:sp>
        <p:nvSpPr>
          <p:cNvPr id="4241" name="Text Box 145"/>
          <p:cNvSpPr txBox="1">
            <a:spLocks noChangeArrowheads="1"/>
          </p:cNvSpPr>
          <p:nvPr/>
        </p:nvSpPr>
        <p:spPr bwMode="auto">
          <a:xfrm>
            <a:off x="4114800" y="5181600"/>
            <a:ext cx="472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200" b="1" u="none"/>
              <a:t>Thế nào là tỉa cây? </a:t>
            </a:r>
          </a:p>
        </p:txBody>
      </p:sp>
      <p:sp>
        <p:nvSpPr>
          <p:cNvPr id="140" name="Rectangle 139"/>
          <p:cNvSpPr>
            <a:spLocks noChangeArrowheads="1"/>
          </p:cNvSpPr>
          <p:nvPr/>
        </p:nvSpPr>
        <p:spPr bwMode="auto">
          <a:xfrm>
            <a:off x="4191000" y="5257800"/>
            <a:ext cx="485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3200" b="1" u="none"/>
              <a:t>Mục đích của tỉa cây là gì?</a:t>
            </a:r>
            <a:endParaRPr lang="en-US" altLang="en-US" sz="3200"/>
          </a:p>
        </p:txBody>
      </p:sp>
    </p:spTree>
    <p:extLst>
      <p:ext uri="{BB962C8B-B14F-4D97-AF65-F5344CB8AC3E}">
        <p14:creationId xmlns:p14="http://schemas.microsoft.com/office/powerpoint/2010/main" val="2050380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linds(horizontal)">
                                      <p:cBhvr>
                                        <p:cTn id="7" dur="500"/>
                                        <p:tgtEl>
                                          <p:spTgt spid="4102"/>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par>
                                <p:cTn id="14" presetID="3"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par>
                                <p:cTn id="20" presetID="3"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3"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par>
                                <p:cTn id="26" presetID="3" presetClass="entr" presetSubtype="1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par>
                                <p:cTn id="29" presetID="3" presetClass="entr" presetSubtype="1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par>
                                <p:cTn id="32" presetID="3" presetClass="entr" presetSubtype="1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par>
                                <p:cTn id="35" presetID="3"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par>
                                <p:cTn id="38" presetID="3"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par>
                                <p:cTn id="41" presetID="3" presetClass="entr" presetSubtype="1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linds(horizontal)">
                                      <p:cBhvr>
                                        <p:cTn id="43" dur="500"/>
                                        <p:tgtEl>
                                          <p:spTgt spid="13"/>
                                        </p:tgtEl>
                                      </p:cBhvr>
                                    </p:animEffect>
                                  </p:childTnLst>
                                </p:cTn>
                              </p:par>
                              <p:par>
                                <p:cTn id="44" presetID="3" presetClass="entr" presetSubtype="1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par>
                                <p:cTn id="47" presetID="3" presetClass="entr" presetSubtype="1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linds(horizontal)">
                                      <p:cBhvr>
                                        <p:cTn id="49" dur="500"/>
                                        <p:tgtEl>
                                          <p:spTgt spid="15"/>
                                        </p:tgtEl>
                                      </p:cBhvr>
                                    </p:animEffect>
                                  </p:childTnLst>
                                </p:cTn>
                              </p:par>
                              <p:par>
                                <p:cTn id="50" presetID="3"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par>
                                <p:cTn id="53" presetID="3" presetClass="entr" presetSubtype="1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linds(horizontal)">
                                      <p:cBhvr>
                                        <p:cTn id="55" dur="500"/>
                                        <p:tgtEl>
                                          <p:spTgt spid="17"/>
                                        </p:tgtEl>
                                      </p:cBhvr>
                                    </p:animEffect>
                                  </p:childTnLst>
                                </p:cTn>
                              </p:par>
                              <p:par>
                                <p:cTn id="56" presetID="3" presetClass="entr" presetSubtype="1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linds(horizontal)">
                                      <p:cBhvr>
                                        <p:cTn id="58" dur="500"/>
                                        <p:tgtEl>
                                          <p:spTgt spid="18"/>
                                        </p:tgtEl>
                                      </p:cBhvr>
                                    </p:animEffect>
                                  </p:childTnLst>
                                </p:cTn>
                              </p:par>
                              <p:par>
                                <p:cTn id="59" presetID="3" presetClass="entr" presetSubtype="1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linds(horizontal)">
                                      <p:cBhvr>
                                        <p:cTn id="61" dur="500"/>
                                        <p:tgtEl>
                                          <p:spTgt spid="19"/>
                                        </p:tgtEl>
                                      </p:cBhvr>
                                    </p:animEffect>
                                  </p:childTnLst>
                                </p:cTn>
                              </p:par>
                              <p:par>
                                <p:cTn id="62" presetID="3" presetClass="entr" presetSubtype="1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linds(horizontal)">
                                      <p:cBhvr>
                                        <p:cTn id="64" dur="500"/>
                                        <p:tgtEl>
                                          <p:spTgt spid="20"/>
                                        </p:tgtEl>
                                      </p:cBhvr>
                                    </p:animEffect>
                                  </p:childTnLst>
                                </p:cTn>
                              </p:par>
                              <p:par>
                                <p:cTn id="65" presetID="3" presetClass="entr" presetSubtype="1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par>
                                <p:cTn id="68" presetID="3" presetClass="entr" presetSubtype="10" fill="hold"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linds(horizontal)">
                                      <p:cBhvr>
                                        <p:cTn id="70" dur="500"/>
                                        <p:tgtEl>
                                          <p:spTgt spid="22"/>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4235"/>
                                        </p:tgtEl>
                                        <p:attrNameLst>
                                          <p:attrName>style.visibility</p:attrName>
                                        </p:attrNameLst>
                                      </p:cBhvr>
                                      <p:to>
                                        <p:strVal val="visible"/>
                                      </p:to>
                                    </p:set>
                                    <p:animEffect transition="in" filter="blinds(horizontal)">
                                      <p:cBhvr>
                                        <p:cTn id="73" dur="500"/>
                                        <p:tgtEl>
                                          <p:spTgt spid="4235"/>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4234"/>
                                        </p:tgtEl>
                                        <p:attrNameLst>
                                          <p:attrName>style.visibility</p:attrName>
                                        </p:attrNameLst>
                                      </p:cBhvr>
                                      <p:to>
                                        <p:strVal val="visible"/>
                                      </p:to>
                                    </p:set>
                                    <p:animEffect transition="in" filter="blinds(horizontal)">
                                      <p:cBhvr>
                                        <p:cTn id="76" dur="500"/>
                                        <p:tgtEl>
                                          <p:spTgt spid="423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64" presetClass="path" presetSubtype="0" accel="50000" decel="50000" fill="hold" nodeType="clickEffect">
                                  <p:stCondLst>
                                    <p:cond delay="0"/>
                                  </p:stCondLst>
                                  <p:childTnLst>
                                    <p:animMotion origin="layout" path="M 0 0  L 0 -0.3331  E" pathEditMode="relative" ptsTypes="">
                                      <p:cBhvr>
                                        <p:cTn id="80" dur="2000" fill="hold"/>
                                        <p:tgtEl>
                                          <p:spTgt spid="12"/>
                                        </p:tgtEl>
                                        <p:attrNameLst>
                                          <p:attrName>ppt_x</p:attrName>
                                          <p:attrName>ppt_y</p:attrName>
                                        </p:attrNameLst>
                                      </p:cBhvr>
                                    </p:animMotion>
                                  </p:childTnLst>
                                </p:cTn>
                              </p:par>
                              <p:par>
                                <p:cTn id="81" presetID="64" presetClass="path" presetSubtype="0" accel="50000" decel="50000" fill="hold" nodeType="withEffect">
                                  <p:stCondLst>
                                    <p:cond delay="0"/>
                                  </p:stCondLst>
                                  <p:childTnLst>
                                    <p:animMotion origin="layout" path="M 0 0  L 0 -0.3331  E" pathEditMode="relative" ptsTypes="">
                                      <p:cBhvr>
                                        <p:cTn id="82" dur="2000" fill="hold"/>
                                        <p:tgtEl>
                                          <p:spTgt spid="16"/>
                                        </p:tgtEl>
                                        <p:attrNameLst>
                                          <p:attrName>ppt_x</p:attrName>
                                          <p:attrName>ppt_y</p:attrName>
                                        </p:attrNameLst>
                                      </p:cBhvr>
                                    </p:animMotion>
                                  </p:childTnLst>
                                </p:cTn>
                              </p:par>
                              <p:par>
                                <p:cTn id="83" presetID="64" presetClass="path" presetSubtype="0" accel="50000" decel="50000" fill="hold" nodeType="withEffect">
                                  <p:stCondLst>
                                    <p:cond delay="0"/>
                                  </p:stCondLst>
                                  <p:childTnLst>
                                    <p:animMotion origin="layout" path="M 0 0  L 0 -0.3331  E" pathEditMode="relative" ptsTypes="">
                                      <p:cBhvr>
                                        <p:cTn id="84" dur="2000" fill="hold"/>
                                        <p:tgtEl>
                                          <p:spTgt spid="10"/>
                                        </p:tgtEl>
                                        <p:attrNameLst>
                                          <p:attrName>ppt_x</p:attrName>
                                          <p:attrName>ppt_y</p:attrName>
                                        </p:attrNameLst>
                                      </p:cBhvr>
                                    </p:animMotion>
                                  </p:childTnLst>
                                </p:cTn>
                              </p:par>
                              <p:par>
                                <p:cTn id="85" presetID="64" presetClass="path" presetSubtype="0" accel="50000" decel="50000" fill="hold" nodeType="withEffect">
                                  <p:stCondLst>
                                    <p:cond delay="0"/>
                                  </p:stCondLst>
                                  <p:childTnLst>
                                    <p:animMotion origin="layout" path="M 0 0  L 0 -0.3331  E" pathEditMode="relative" ptsTypes="">
                                      <p:cBhvr>
                                        <p:cTn id="86" dur="2000" fill="hold"/>
                                        <p:tgtEl>
                                          <p:spTgt spid="14"/>
                                        </p:tgtEl>
                                        <p:attrNameLst>
                                          <p:attrName>ppt_x</p:attrName>
                                          <p:attrName>ppt_y</p:attrName>
                                        </p:attrNameLst>
                                      </p:cBhvr>
                                    </p:animMotion>
                                  </p:childTnLst>
                                </p:cTn>
                              </p:par>
                              <p:par>
                                <p:cTn id="87" presetID="64" presetClass="path" presetSubtype="0" accel="50000" decel="50000" fill="hold" nodeType="withEffect">
                                  <p:stCondLst>
                                    <p:cond delay="0"/>
                                  </p:stCondLst>
                                  <p:childTnLst>
                                    <p:animMotion origin="layout" path="M 0 0  L 0 -0.3331  E" pathEditMode="relative" ptsTypes="">
                                      <p:cBhvr>
                                        <p:cTn id="88" dur="2000" fill="hold"/>
                                        <p:tgtEl>
                                          <p:spTgt spid="4"/>
                                        </p:tgtEl>
                                        <p:attrNameLst>
                                          <p:attrName>ppt_x</p:attrName>
                                          <p:attrName>ppt_y</p:attrName>
                                        </p:attrNameLst>
                                      </p:cBhvr>
                                    </p:animMotion>
                                  </p:childTnLst>
                                </p:cTn>
                              </p:par>
                              <p:par>
                                <p:cTn id="89" presetID="64" presetClass="path" presetSubtype="0" accel="50000" decel="50000" fill="hold" nodeType="withEffect">
                                  <p:stCondLst>
                                    <p:cond delay="0"/>
                                  </p:stCondLst>
                                  <p:childTnLst>
                                    <p:animMotion origin="layout" path="M 0 0  L 0 -0.3331  E" pathEditMode="relative" ptsTypes="">
                                      <p:cBhvr>
                                        <p:cTn id="90" dur="2000" fill="hold"/>
                                        <p:tgtEl>
                                          <p:spTgt spid="18"/>
                                        </p:tgtEl>
                                        <p:attrNameLst>
                                          <p:attrName>ppt_x</p:attrName>
                                          <p:attrName>ppt_y</p:attrName>
                                        </p:attrNameLst>
                                      </p:cBhvr>
                                    </p:animMotion>
                                  </p:childTnLst>
                                </p:cTn>
                              </p:par>
                              <p:par>
                                <p:cTn id="91" presetID="64" presetClass="path" presetSubtype="0" accel="50000" decel="50000" fill="hold" nodeType="withEffect">
                                  <p:stCondLst>
                                    <p:cond delay="0"/>
                                  </p:stCondLst>
                                  <p:childTnLst>
                                    <p:animMotion origin="layout" path="M 0 0  L 0 -0.3331  E" pathEditMode="relative" ptsTypes="">
                                      <p:cBhvr>
                                        <p:cTn id="92" dur="2000" fill="hold"/>
                                        <p:tgtEl>
                                          <p:spTgt spid="7"/>
                                        </p:tgtEl>
                                        <p:attrNameLst>
                                          <p:attrName>ppt_x</p:attrName>
                                          <p:attrName>ppt_y</p:attrName>
                                        </p:attrNameLst>
                                      </p:cBhvr>
                                    </p:animMotion>
                                  </p:childTnLst>
                                </p:cTn>
                              </p:par>
                              <p:par>
                                <p:cTn id="93" presetID="64" presetClass="path" presetSubtype="0" accel="50000" decel="50000" fill="hold" grpId="1" nodeType="withEffect">
                                  <p:stCondLst>
                                    <p:cond delay="0"/>
                                  </p:stCondLst>
                                  <p:childTnLst>
                                    <p:animMotion origin="layout" path="M 0 0  L 0 -0.3331  E" pathEditMode="relative" ptsTypes="">
                                      <p:cBhvr>
                                        <p:cTn id="94" dur="2000" fill="hold"/>
                                        <p:tgtEl>
                                          <p:spTgt spid="4234"/>
                                        </p:tgtEl>
                                        <p:attrNameLst>
                                          <p:attrName>ppt_x</p:attrName>
                                          <p:attrName>ppt_y</p:attrName>
                                        </p:attrNameLst>
                                      </p:cBhvr>
                                    </p:animMotion>
                                  </p:childTnLst>
                                </p:cTn>
                              </p:par>
                              <p:par>
                                <p:cTn id="95" presetID="64" presetClass="path" presetSubtype="0" accel="50000" decel="50000" fill="hold" grpId="1" nodeType="withEffect">
                                  <p:stCondLst>
                                    <p:cond delay="0"/>
                                  </p:stCondLst>
                                  <p:childTnLst>
                                    <p:animMotion origin="layout" path="M 0 0  L 0 -0.3331  E" pathEditMode="relative" ptsTypes="">
                                      <p:cBhvr>
                                        <p:cTn id="96" dur="2000" fill="hold"/>
                                        <p:tgtEl>
                                          <p:spTgt spid="4235"/>
                                        </p:tgtEl>
                                        <p:attrNameLst>
                                          <p:attrName>ppt_x</p:attrName>
                                          <p:attrName>ppt_y</p:attrName>
                                        </p:attrNameLst>
                                      </p:cBhvr>
                                    </p:animMotion>
                                  </p:childTnLst>
                                </p:cTn>
                              </p:par>
                            </p:childTnLst>
                          </p:cTn>
                        </p:par>
                      </p:childTnLst>
                    </p:cTn>
                  </p:par>
                  <p:par>
                    <p:cTn id="97" fill="hold" nodeType="clickPar">
                      <p:stCondLst>
                        <p:cond delay="indefinite"/>
                      </p:stCondLst>
                      <p:childTnLst>
                        <p:par>
                          <p:cTn id="98" fill="hold" nodeType="withGroup">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4241"/>
                                        </p:tgtEl>
                                        <p:attrNameLst>
                                          <p:attrName>style.visibility</p:attrName>
                                        </p:attrNameLst>
                                      </p:cBhvr>
                                      <p:to>
                                        <p:strVal val="visible"/>
                                      </p:to>
                                    </p:set>
                                    <p:animEffect transition="in" filter="blinds(horizontal)">
                                      <p:cBhvr>
                                        <p:cTn id="101" dur="500"/>
                                        <p:tgtEl>
                                          <p:spTgt spid="4241"/>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 presetClass="exit" presetSubtype="10" fill="hold" nodeType="clickEffect">
                                  <p:stCondLst>
                                    <p:cond delay="0"/>
                                  </p:stCondLst>
                                  <p:childTnLst>
                                    <p:animEffect transition="out" filter="blinds(horizontal)">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3" presetClass="exit" presetSubtype="10" fill="hold" nodeType="withEffect">
                                  <p:stCondLst>
                                    <p:cond delay="0"/>
                                  </p:stCondLst>
                                  <p:childTnLst>
                                    <p:animEffect transition="out" filter="blinds(horizontal)">
                                      <p:cBhvr>
                                        <p:cTn id="108" dur="500"/>
                                        <p:tgtEl>
                                          <p:spTgt spid="4"/>
                                        </p:tgtEl>
                                      </p:cBhvr>
                                    </p:animEffect>
                                    <p:set>
                                      <p:cBhvr>
                                        <p:cTn id="109" dur="1" fill="hold">
                                          <p:stCondLst>
                                            <p:cond delay="499"/>
                                          </p:stCondLst>
                                        </p:cTn>
                                        <p:tgtEl>
                                          <p:spTgt spid="4"/>
                                        </p:tgtEl>
                                        <p:attrNameLst>
                                          <p:attrName>style.visibility</p:attrName>
                                        </p:attrNameLst>
                                      </p:cBhvr>
                                      <p:to>
                                        <p:strVal val="hidden"/>
                                      </p:to>
                                    </p:set>
                                  </p:childTnLst>
                                </p:cTn>
                              </p:par>
                              <p:par>
                                <p:cTn id="110" presetID="3" presetClass="exit" presetSubtype="10" fill="hold" nodeType="withEffect">
                                  <p:stCondLst>
                                    <p:cond delay="0"/>
                                  </p:stCondLst>
                                  <p:childTnLst>
                                    <p:animEffect transition="out" filter="blinds(horizontal)">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par>
                                <p:cTn id="113" presetID="3" presetClass="exit" presetSubtype="10" fill="hold" nodeType="withEffect">
                                  <p:stCondLst>
                                    <p:cond delay="0"/>
                                  </p:stCondLst>
                                  <p:childTnLst>
                                    <p:animEffect transition="out" filter="blinds(horizontal)">
                                      <p:cBhvr>
                                        <p:cTn id="114" dur="500"/>
                                        <p:tgtEl>
                                          <p:spTgt spid="7"/>
                                        </p:tgtEl>
                                      </p:cBhvr>
                                    </p:animEffect>
                                    <p:set>
                                      <p:cBhvr>
                                        <p:cTn id="115" dur="1" fill="hold">
                                          <p:stCondLst>
                                            <p:cond delay="499"/>
                                          </p:stCondLst>
                                        </p:cTn>
                                        <p:tgtEl>
                                          <p:spTgt spid="7"/>
                                        </p:tgtEl>
                                        <p:attrNameLst>
                                          <p:attrName>style.visibility</p:attrName>
                                        </p:attrNameLst>
                                      </p:cBhvr>
                                      <p:to>
                                        <p:strVal val="hidden"/>
                                      </p:to>
                                    </p:set>
                                  </p:childTnLst>
                                </p:cTn>
                              </p:par>
                              <p:par>
                                <p:cTn id="116" presetID="3" presetClass="exit" presetSubtype="10" fill="hold" nodeType="withEffect">
                                  <p:stCondLst>
                                    <p:cond delay="0"/>
                                  </p:stCondLst>
                                  <p:childTnLst>
                                    <p:animEffect transition="out" filter="blinds(horizontal)">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par>
                                <p:cTn id="119" presetID="3" presetClass="exit" presetSubtype="10" fill="hold" nodeType="withEffect">
                                  <p:stCondLst>
                                    <p:cond delay="0"/>
                                  </p:stCondLst>
                                  <p:childTnLst>
                                    <p:animEffect transition="out" filter="blinds(horizontal)">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cTn>
                              </p:par>
                              <p:par>
                                <p:cTn id="122" presetID="3" presetClass="exit" presetSubtype="10" fill="hold" nodeType="withEffect">
                                  <p:stCondLst>
                                    <p:cond delay="0"/>
                                  </p:stCondLst>
                                  <p:childTnLst>
                                    <p:animEffect transition="out" filter="blinds(horizontal)">
                                      <p:cBhvr>
                                        <p:cTn id="123" dur="500"/>
                                        <p:tgtEl>
                                          <p:spTgt spid="16"/>
                                        </p:tgtEl>
                                      </p:cBhvr>
                                    </p:animEffect>
                                    <p:set>
                                      <p:cBhvr>
                                        <p:cTn id="124" dur="1" fill="hold">
                                          <p:stCondLst>
                                            <p:cond delay="499"/>
                                          </p:stCondLst>
                                        </p:cTn>
                                        <p:tgtEl>
                                          <p:spTgt spid="16"/>
                                        </p:tgtEl>
                                        <p:attrNameLst>
                                          <p:attrName>style.visibility</p:attrName>
                                        </p:attrNameLst>
                                      </p:cBhvr>
                                      <p:to>
                                        <p:strVal val="hidden"/>
                                      </p:to>
                                    </p:set>
                                  </p:childTnLst>
                                </p:cTn>
                              </p:par>
                              <p:par>
                                <p:cTn id="125" presetID="3" presetClass="exit" presetSubtype="10" fill="hold" grpId="2" nodeType="withEffect">
                                  <p:stCondLst>
                                    <p:cond delay="0"/>
                                  </p:stCondLst>
                                  <p:childTnLst>
                                    <p:animEffect transition="out" filter="blinds(horizontal)">
                                      <p:cBhvr>
                                        <p:cTn id="126" dur="500"/>
                                        <p:tgtEl>
                                          <p:spTgt spid="4234"/>
                                        </p:tgtEl>
                                      </p:cBhvr>
                                    </p:animEffect>
                                    <p:set>
                                      <p:cBhvr>
                                        <p:cTn id="127" dur="1" fill="hold">
                                          <p:stCondLst>
                                            <p:cond delay="499"/>
                                          </p:stCondLst>
                                        </p:cTn>
                                        <p:tgtEl>
                                          <p:spTgt spid="4234"/>
                                        </p:tgtEl>
                                        <p:attrNameLst>
                                          <p:attrName>style.visibility</p:attrName>
                                        </p:attrNameLst>
                                      </p:cBhvr>
                                      <p:to>
                                        <p:strVal val="hidden"/>
                                      </p:to>
                                    </p:set>
                                  </p:childTnLst>
                                </p:cTn>
                              </p:par>
                              <p:par>
                                <p:cTn id="128" presetID="3" presetClass="exit" presetSubtype="10" fill="hold" grpId="2" nodeType="withEffect">
                                  <p:stCondLst>
                                    <p:cond delay="0"/>
                                  </p:stCondLst>
                                  <p:childTnLst>
                                    <p:animEffect transition="out" filter="blinds(horizontal)">
                                      <p:cBhvr>
                                        <p:cTn id="129" dur="500"/>
                                        <p:tgtEl>
                                          <p:spTgt spid="4235"/>
                                        </p:tgtEl>
                                      </p:cBhvr>
                                    </p:animEffect>
                                    <p:set>
                                      <p:cBhvr>
                                        <p:cTn id="130" dur="1" fill="hold">
                                          <p:stCondLst>
                                            <p:cond delay="499"/>
                                          </p:stCondLst>
                                        </p:cTn>
                                        <p:tgtEl>
                                          <p:spTgt spid="4235"/>
                                        </p:tgtEl>
                                        <p:attrNameLst>
                                          <p:attrName>style.visibility</p:attrName>
                                        </p:attrNameLst>
                                      </p:cBhvr>
                                      <p:to>
                                        <p:strVal val="hidden"/>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4" presetClass="exit" presetSubtype="16" fill="hold" grpId="1" nodeType="clickEffect">
                                  <p:stCondLst>
                                    <p:cond delay="0"/>
                                  </p:stCondLst>
                                  <p:childTnLst>
                                    <p:animEffect transition="out" filter="box(in)">
                                      <p:cBhvr>
                                        <p:cTn id="134" dur="500"/>
                                        <p:tgtEl>
                                          <p:spTgt spid="4241"/>
                                        </p:tgtEl>
                                      </p:cBhvr>
                                    </p:animEffect>
                                    <p:set>
                                      <p:cBhvr>
                                        <p:cTn id="135" dur="1" fill="hold">
                                          <p:stCondLst>
                                            <p:cond delay="499"/>
                                          </p:stCondLst>
                                        </p:cTn>
                                        <p:tgtEl>
                                          <p:spTgt spid="4241"/>
                                        </p:tgtEl>
                                        <p:attrNameLst>
                                          <p:attrName>style.visibility</p:attrName>
                                        </p:attrNameLst>
                                      </p:cBhvr>
                                      <p:to>
                                        <p:strVal val="hidden"/>
                                      </p:to>
                                    </p:se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3" presetClass="entr" presetSubtype="10" fill="hold" grpId="0" nodeType="clickEffect">
                                  <p:stCondLst>
                                    <p:cond delay="0"/>
                                  </p:stCondLst>
                                  <p:childTnLst>
                                    <p:set>
                                      <p:cBhvr>
                                        <p:cTn id="139" dur="1" fill="hold">
                                          <p:stCondLst>
                                            <p:cond delay="0"/>
                                          </p:stCondLst>
                                        </p:cTn>
                                        <p:tgtEl>
                                          <p:spTgt spid="140"/>
                                        </p:tgtEl>
                                        <p:attrNameLst>
                                          <p:attrName>style.visibility</p:attrName>
                                        </p:attrNameLst>
                                      </p:cBhvr>
                                      <p:to>
                                        <p:strVal val="visible"/>
                                      </p:to>
                                    </p:set>
                                    <p:animEffect transition="in" filter="blinds(horizontal)">
                                      <p:cBhvr>
                                        <p:cTn id="140" dur="500"/>
                                        <p:tgtEl>
                                          <p:spTgt spid="140"/>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4" presetClass="exit" presetSubtype="16" fill="hold" grpId="1" nodeType="clickEffect">
                                  <p:stCondLst>
                                    <p:cond delay="0"/>
                                  </p:stCondLst>
                                  <p:childTnLst>
                                    <p:animEffect transition="out" filter="box(in)">
                                      <p:cBhvr>
                                        <p:cTn id="144" dur="500"/>
                                        <p:tgtEl>
                                          <p:spTgt spid="140"/>
                                        </p:tgtEl>
                                      </p:cBhvr>
                                    </p:animEffect>
                                    <p:set>
                                      <p:cBhvr>
                                        <p:cTn id="145" dur="1" fill="hold">
                                          <p:stCondLst>
                                            <p:cond delay="499"/>
                                          </p:stCondLst>
                                        </p:cTn>
                                        <p:tgtEl>
                                          <p:spTgt spid="1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234" grpId="0" animBg="1"/>
      <p:bldP spid="4234" grpId="1" animBg="1"/>
      <p:bldP spid="4234" grpId="2" animBg="1"/>
      <p:bldP spid="4235" grpId="0"/>
      <p:bldP spid="4235" grpId="1"/>
      <p:bldP spid="4235" grpId="2"/>
      <p:bldP spid="4241" grpId="0"/>
      <p:bldP spid="4241" grpId="1"/>
      <p:bldP spid="140" grpId="0"/>
      <p:bldP spid="14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7"/>
          <p:cNvSpPr>
            <a:spLocks noChangeArrowheads="1"/>
          </p:cNvSpPr>
          <p:nvPr/>
        </p:nvSpPr>
        <p:spPr bwMode="auto">
          <a:xfrm>
            <a:off x="4483100" y="1371600"/>
            <a:ext cx="4508500" cy="17526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grpSp>
        <p:nvGrpSpPr>
          <p:cNvPr id="2" name="Group 8"/>
          <p:cNvGrpSpPr>
            <a:grpSpLocks/>
          </p:cNvGrpSpPr>
          <p:nvPr/>
        </p:nvGrpSpPr>
        <p:grpSpPr bwMode="auto">
          <a:xfrm>
            <a:off x="7340600" y="2298700"/>
            <a:ext cx="304800" cy="457200"/>
            <a:chOff x="4080" y="1728"/>
            <a:chExt cx="192" cy="288"/>
          </a:xfrm>
        </p:grpSpPr>
        <p:sp>
          <p:nvSpPr>
            <p:cNvPr id="8298" name="Line 9"/>
            <p:cNvSpPr>
              <a:spLocks noChangeShapeType="1"/>
            </p:cNvSpPr>
            <p:nvPr/>
          </p:nvSpPr>
          <p:spPr bwMode="auto">
            <a:xfrm>
              <a:off x="4080" y="1872"/>
              <a:ext cx="96" cy="144"/>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9" name="Line 10"/>
            <p:cNvSpPr>
              <a:spLocks noChangeShapeType="1"/>
            </p:cNvSpPr>
            <p:nvPr/>
          </p:nvSpPr>
          <p:spPr bwMode="auto">
            <a:xfrm>
              <a:off x="4128" y="1728"/>
              <a:ext cx="48" cy="288"/>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0" name="Line 11"/>
            <p:cNvSpPr>
              <a:spLocks noChangeShapeType="1"/>
            </p:cNvSpPr>
            <p:nvPr/>
          </p:nvSpPr>
          <p:spPr bwMode="auto">
            <a:xfrm flipH="1">
              <a:off x="4176" y="1824"/>
              <a:ext cx="48" cy="192"/>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1" name="Line 12"/>
            <p:cNvSpPr>
              <a:spLocks noChangeShapeType="1"/>
            </p:cNvSpPr>
            <p:nvPr/>
          </p:nvSpPr>
          <p:spPr bwMode="auto">
            <a:xfrm>
              <a:off x="4080" y="1968"/>
              <a:ext cx="96" cy="48"/>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2" name="Line 13"/>
            <p:cNvSpPr>
              <a:spLocks noChangeShapeType="1"/>
            </p:cNvSpPr>
            <p:nvPr/>
          </p:nvSpPr>
          <p:spPr bwMode="auto">
            <a:xfrm flipH="1">
              <a:off x="4176" y="1920"/>
              <a:ext cx="96" cy="96"/>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 name="Group 14"/>
          <p:cNvGrpSpPr>
            <a:grpSpLocks/>
          </p:cNvGrpSpPr>
          <p:nvPr/>
        </p:nvGrpSpPr>
        <p:grpSpPr bwMode="auto">
          <a:xfrm>
            <a:off x="7366000" y="1676400"/>
            <a:ext cx="304800" cy="457200"/>
            <a:chOff x="4080" y="1728"/>
            <a:chExt cx="192" cy="288"/>
          </a:xfrm>
        </p:grpSpPr>
        <p:sp>
          <p:nvSpPr>
            <p:cNvPr id="8293" name="Line 15"/>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4" name="Line 16"/>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5" name="Line 17"/>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6" name="Line 18"/>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7" name="Line 19"/>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20"/>
          <p:cNvGrpSpPr>
            <a:grpSpLocks/>
          </p:cNvGrpSpPr>
          <p:nvPr/>
        </p:nvGrpSpPr>
        <p:grpSpPr bwMode="auto">
          <a:xfrm>
            <a:off x="6680200" y="2286000"/>
            <a:ext cx="304800" cy="457200"/>
            <a:chOff x="4080" y="1728"/>
            <a:chExt cx="192" cy="288"/>
          </a:xfrm>
        </p:grpSpPr>
        <p:sp>
          <p:nvSpPr>
            <p:cNvPr id="8288" name="Line 21"/>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9" name="Line 22"/>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0" name="Line 23"/>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1" name="Line 24"/>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2" name="Line 25"/>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26"/>
          <p:cNvGrpSpPr>
            <a:grpSpLocks/>
          </p:cNvGrpSpPr>
          <p:nvPr/>
        </p:nvGrpSpPr>
        <p:grpSpPr bwMode="auto">
          <a:xfrm>
            <a:off x="6731000" y="1651000"/>
            <a:ext cx="304800" cy="457200"/>
            <a:chOff x="4080" y="1728"/>
            <a:chExt cx="192" cy="288"/>
          </a:xfrm>
        </p:grpSpPr>
        <p:sp>
          <p:nvSpPr>
            <p:cNvPr id="8283" name="Line 27"/>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4" name="Line 28"/>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5" name="Line 29"/>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6" name="Line 30"/>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7" name="Line 31"/>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32"/>
          <p:cNvGrpSpPr>
            <a:grpSpLocks/>
          </p:cNvGrpSpPr>
          <p:nvPr/>
        </p:nvGrpSpPr>
        <p:grpSpPr bwMode="auto">
          <a:xfrm>
            <a:off x="5930900" y="1625600"/>
            <a:ext cx="304800" cy="457200"/>
            <a:chOff x="4080" y="1728"/>
            <a:chExt cx="192" cy="288"/>
          </a:xfrm>
        </p:grpSpPr>
        <p:sp>
          <p:nvSpPr>
            <p:cNvPr id="8278" name="Line 33"/>
            <p:cNvSpPr>
              <a:spLocks noChangeShapeType="1"/>
            </p:cNvSpPr>
            <p:nvPr/>
          </p:nvSpPr>
          <p:spPr bwMode="auto">
            <a:xfrm>
              <a:off x="4080" y="1872"/>
              <a:ext cx="96" cy="144"/>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9" name="Line 34"/>
            <p:cNvSpPr>
              <a:spLocks noChangeShapeType="1"/>
            </p:cNvSpPr>
            <p:nvPr/>
          </p:nvSpPr>
          <p:spPr bwMode="auto">
            <a:xfrm>
              <a:off x="4128" y="1728"/>
              <a:ext cx="48" cy="288"/>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0" name="Line 35"/>
            <p:cNvSpPr>
              <a:spLocks noChangeShapeType="1"/>
            </p:cNvSpPr>
            <p:nvPr/>
          </p:nvSpPr>
          <p:spPr bwMode="auto">
            <a:xfrm flipH="1">
              <a:off x="4176" y="1824"/>
              <a:ext cx="48" cy="192"/>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1" name="Line 36"/>
            <p:cNvSpPr>
              <a:spLocks noChangeShapeType="1"/>
            </p:cNvSpPr>
            <p:nvPr/>
          </p:nvSpPr>
          <p:spPr bwMode="auto">
            <a:xfrm>
              <a:off x="4080" y="1968"/>
              <a:ext cx="96" cy="48"/>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2" name="Line 37"/>
            <p:cNvSpPr>
              <a:spLocks noChangeShapeType="1"/>
            </p:cNvSpPr>
            <p:nvPr/>
          </p:nvSpPr>
          <p:spPr bwMode="auto">
            <a:xfrm flipH="1">
              <a:off x="4176" y="1920"/>
              <a:ext cx="96" cy="96"/>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38"/>
          <p:cNvGrpSpPr>
            <a:grpSpLocks/>
          </p:cNvGrpSpPr>
          <p:nvPr/>
        </p:nvGrpSpPr>
        <p:grpSpPr bwMode="auto">
          <a:xfrm>
            <a:off x="5969000" y="2286000"/>
            <a:ext cx="304800" cy="457200"/>
            <a:chOff x="4080" y="1728"/>
            <a:chExt cx="192" cy="288"/>
          </a:xfrm>
        </p:grpSpPr>
        <p:sp>
          <p:nvSpPr>
            <p:cNvPr id="8273" name="Line 39"/>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4" name="Line 40"/>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5" name="Line 41"/>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6" name="Line 42"/>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7" name="Line 43"/>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 name="Group 44"/>
          <p:cNvGrpSpPr>
            <a:grpSpLocks/>
          </p:cNvGrpSpPr>
          <p:nvPr/>
        </p:nvGrpSpPr>
        <p:grpSpPr bwMode="auto">
          <a:xfrm>
            <a:off x="5321300" y="1676400"/>
            <a:ext cx="304800" cy="457200"/>
            <a:chOff x="4080" y="1728"/>
            <a:chExt cx="192" cy="288"/>
          </a:xfrm>
        </p:grpSpPr>
        <p:sp>
          <p:nvSpPr>
            <p:cNvPr id="8268" name="Line 45"/>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9" name="Line 46"/>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0" name="Line 47"/>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1" name="Line 48"/>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72" name="Line 49"/>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50"/>
          <p:cNvGrpSpPr>
            <a:grpSpLocks/>
          </p:cNvGrpSpPr>
          <p:nvPr/>
        </p:nvGrpSpPr>
        <p:grpSpPr bwMode="auto">
          <a:xfrm>
            <a:off x="5321300" y="2286000"/>
            <a:ext cx="304800" cy="457200"/>
            <a:chOff x="4080" y="1728"/>
            <a:chExt cx="192" cy="288"/>
          </a:xfrm>
        </p:grpSpPr>
        <p:sp>
          <p:nvSpPr>
            <p:cNvPr id="8263" name="Line 51"/>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4" name="Line 52"/>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5" name="Line 53"/>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6" name="Line 54"/>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7" name="Line 55"/>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 name="Group 56"/>
          <p:cNvGrpSpPr>
            <a:grpSpLocks/>
          </p:cNvGrpSpPr>
          <p:nvPr/>
        </p:nvGrpSpPr>
        <p:grpSpPr bwMode="auto">
          <a:xfrm>
            <a:off x="4737100" y="2286000"/>
            <a:ext cx="304800" cy="457200"/>
            <a:chOff x="4080" y="1728"/>
            <a:chExt cx="192" cy="288"/>
          </a:xfrm>
        </p:grpSpPr>
        <p:sp>
          <p:nvSpPr>
            <p:cNvPr id="8258" name="Line 57"/>
            <p:cNvSpPr>
              <a:spLocks noChangeShapeType="1"/>
            </p:cNvSpPr>
            <p:nvPr/>
          </p:nvSpPr>
          <p:spPr bwMode="auto">
            <a:xfrm>
              <a:off x="4080" y="1872"/>
              <a:ext cx="96" cy="144"/>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9" name="Line 58"/>
            <p:cNvSpPr>
              <a:spLocks noChangeShapeType="1"/>
            </p:cNvSpPr>
            <p:nvPr/>
          </p:nvSpPr>
          <p:spPr bwMode="auto">
            <a:xfrm>
              <a:off x="4128" y="1728"/>
              <a:ext cx="48" cy="288"/>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0" name="Line 59"/>
            <p:cNvSpPr>
              <a:spLocks noChangeShapeType="1"/>
            </p:cNvSpPr>
            <p:nvPr/>
          </p:nvSpPr>
          <p:spPr bwMode="auto">
            <a:xfrm flipH="1">
              <a:off x="4176" y="1824"/>
              <a:ext cx="48" cy="192"/>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1" name="Line 60"/>
            <p:cNvSpPr>
              <a:spLocks noChangeShapeType="1"/>
            </p:cNvSpPr>
            <p:nvPr/>
          </p:nvSpPr>
          <p:spPr bwMode="auto">
            <a:xfrm>
              <a:off x="4080" y="1968"/>
              <a:ext cx="96" cy="48"/>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2" name="Line 61"/>
            <p:cNvSpPr>
              <a:spLocks noChangeShapeType="1"/>
            </p:cNvSpPr>
            <p:nvPr/>
          </p:nvSpPr>
          <p:spPr bwMode="auto">
            <a:xfrm flipH="1">
              <a:off x="4176" y="1920"/>
              <a:ext cx="96" cy="96"/>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 name="Group 62"/>
          <p:cNvGrpSpPr>
            <a:grpSpLocks/>
          </p:cNvGrpSpPr>
          <p:nvPr/>
        </p:nvGrpSpPr>
        <p:grpSpPr bwMode="auto">
          <a:xfrm>
            <a:off x="4749800" y="1612900"/>
            <a:ext cx="304800" cy="457200"/>
            <a:chOff x="4080" y="1728"/>
            <a:chExt cx="192" cy="288"/>
          </a:xfrm>
        </p:grpSpPr>
        <p:sp>
          <p:nvSpPr>
            <p:cNvPr id="8253" name="Line 63"/>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4" name="Line 64"/>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5" name="Line 65"/>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6" name="Line 66"/>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7" name="Line 67"/>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2" name="Group 68"/>
          <p:cNvGrpSpPr>
            <a:grpSpLocks/>
          </p:cNvGrpSpPr>
          <p:nvPr/>
        </p:nvGrpSpPr>
        <p:grpSpPr bwMode="auto">
          <a:xfrm>
            <a:off x="7874000" y="2286000"/>
            <a:ext cx="304800" cy="457200"/>
            <a:chOff x="4080" y="1728"/>
            <a:chExt cx="192" cy="288"/>
          </a:xfrm>
        </p:grpSpPr>
        <p:sp>
          <p:nvSpPr>
            <p:cNvPr id="8248" name="Line 69"/>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9" name="Line 70"/>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0" name="Line 71"/>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1" name="Line 72"/>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2" name="Line 73"/>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 name="Group 74"/>
          <p:cNvGrpSpPr>
            <a:grpSpLocks/>
          </p:cNvGrpSpPr>
          <p:nvPr/>
        </p:nvGrpSpPr>
        <p:grpSpPr bwMode="auto">
          <a:xfrm>
            <a:off x="8420100" y="2286000"/>
            <a:ext cx="304800" cy="457200"/>
            <a:chOff x="4080" y="1728"/>
            <a:chExt cx="192" cy="288"/>
          </a:xfrm>
        </p:grpSpPr>
        <p:sp>
          <p:nvSpPr>
            <p:cNvPr id="8243" name="Line 75"/>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4" name="Line 76"/>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5" name="Line 77"/>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6" name="Line 78"/>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7" name="Line 79"/>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 name="Group 80"/>
          <p:cNvGrpSpPr>
            <a:grpSpLocks/>
          </p:cNvGrpSpPr>
          <p:nvPr/>
        </p:nvGrpSpPr>
        <p:grpSpPr bwMode="auto">
          <a:xfrm>
            <a:off x="8356600" y="1676400"/>
            <a:ext cx="304800" cy="457200"/>
            <a:chOff x="4080" y="1728"/>
            <a:chExt cx="192" cy="288"/>
          </a:xfrm>
        </p:grpSpPr>
        <p:sp>
          <p:nvSpPr>
            <p:cNvPr id="8238" name="Line 81"/>
            <p:cNvSpPr>
              <a:spLocks noChangeShapeType="1"/>
            </p:cNvSpPr>
            <p:nvPr/>
          </p:nvSpPr>
          <p:spPr bwMode="auto">
            <a:xfrm>
              <a:off x="4080" y="1872"/>
              <a:ext cx="96" cy="144"/>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9" name="Line 82"/>
            <p:cNvSpPr>
              <a:spLocks noChangeShapeType="1"/>
            </p:cNvSpPr>
            <p:nvPr/>
          </p:nvSpPr>
          <p:spPr bwMode="auto">
            <a:xfrm>
              <a:off x="4128" y="1728"/>
              <a:ext cx="48" cy="288"/>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0" name="Line 83"/>
            <p:cNvSpPr>
              <a:spLocks noChangeShapeType="1"/>
            </p:cNvSpPr>
            <p:nvPr/>
          </p:nvSpPr>
          <p:spPr bwMode="auto">
            <a:xfrm flipH="1">
              <a:off x="4176" y="1824"/>
              <a:ext cx="48" cy="192"/>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1" name="Line 84"/>
            <p:cNvSpPr>
              <a:spLocks noChangeShapeType="1"/>
            </p:cNvSpPr>
            <p:nvPr/>
          </p:nvSpPr>
          <p:spPr bwMode="auto">
            <a:xfrm>
              <a:off x="4080" y="1968"/>
              <a:ext cx="96" cy="48"/>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2" name="Line 85"/>
            <p:cNvSpPr>
              <a:spLocks noChangeShapeType="1"/>
            </p:cNvSpPr>
            <p:nvPr/>
          </p:nvSpPr>
          <p:spPr bwMode="auto">
            <a:xfrm flipH="1">
              <a:off x="4176" y="1920"/>
              <a:ext cx="96" cy="96"/>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5" name="Group 86"/>
          <p:cNvGrpSpPr>
            <a:grpSpLocks/>
          </p:cNvGrpSpPr>
          <p:nvPr/>
        </p:nvGrpSpPr>
        <p:grpSpPr bwMode="auto">
          <a:xfrm>
            <a:off x="7924800" y="1676400"/>
            <a:ext cx="304800" cy="457200"/>
            <a:chOff x="4080" y="1728"/>
            <a:chExt cx="192" cy="288"/>
          </a:xfrm>
        </p:grpSpPr>
        <p:sp>
          <p:nvSpPr>
            <p:cNvPr id="8233" name="Line 87"/>
            <p:cNvSpPr>
              <a:spLocks noChangeShapeType="1"/>
            </p:cNvSpPr>
            <p:nvPr/>
          </p:nvSpPr>
          <p:spPr bwMode="auto">
            <a:xfrm>
              <a:off x="4080" y="1872"/>
              <a:ext cx="96" cy="14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4" name="Line 88"/>
            <p:cNvSpPr>
              <a:spLocks noChangeShapeType="1"/>
            </p:cNvSpPr>
            <p:nvPr/>
          </p:nvSpPr>
          <p:spPr bwMode="auto">
            <a:xfrm>
              <a:off x="4128" y="1728"/>
              <a:ext cx="48" cy="28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5" name="Line 89"/>
            <p:cNvSpPr>
              <a:spLocks noChangeShapeType="1"/>
            </p:cNvSpPr>
            <p:nvPr/>
          </p:nvSpPr>
          <p:spPr bwMode="auto">
            <a:xfrm flipH="1">
              <a:off x="4176" y="1824"/>
              <a:ext cx="48" cy="192"/>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6" name="Line 90"/>
            <p:cNvSpPr>
              <a:spLocks noChangeShapeType="1"/>
            </p:cNvSpPr>
            <p:nvPr/>
          </p:nvSpPr>
          <p:spPr bwMode="auto">
            <a:xfrm>
              <a:off x="4080" y="1968"/>
              <a:ext cx="96" cy="4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7" name="Line 91"/>
            <p:cNvSpPr>
              <a:spLocks noChangeShapeType="1"/>
            </p:cNvSpPr>
            <p:nvPr/>
          </p:nvSpPr>
          <p:spPr bwMode="auto">
            <a:xfrm flipH="1">
              <a:off x="4176" y="1920"/>
              <a:ext cx="96" cy="96"/>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 name="Group 92"/>
          <p:cNvGrpSpPr>
            <a:grpSpLocks/>
          </p:cNvGrpSpPr>
          <p:nvPr/>
        </p:nvGrpSpPr>
        <p:grpSpPr bwMode="auto">
          <a:xfrm>
            <a:off x="6146800" y="1625600"/>
            <a:ext cx="304800" cy="457200"/>
            <a:chOff x="4080" y="1728"/>
            <a:chExt cx="192" cy="288"/>
          </a:xfrm>
        </p:grpSpPr>
        <p:sp>
          <p:nvSpPr>
            <p:cNvPr id="8228" name="Line 93"/>
            <p:cNvSpPr>
              <a:spLocks noChangeShapeType="1"/>
            </p:cNvSpPr>
            <p:nvPr/>
          </p:nvSpPr>
          <p:spPr bwMode="auto">
            <a:xfrm>
              <a:off x="4080" y="1872"/>
              <a:ext cx="96" cy="1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9" name="Line 94"/>
            <p:cNvSpPr>
              <a:spLocks noChangeShapeType="1"/>
            </p:cNvSpPr>
            <p:nvPr/>
          </p:nvSpPr>
          <p:spPr bwMode="auto">
            <a:xfrm>
              <a:off x="4128" y="1728"/>
              <a:ext cx="48" cy="28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0" name="Line 95"/>
            <p:cNvSpPr>
              <a:spLocks noChangeShapeType="1"/>
            </p:cNvSpPr>
            <p:nvPr/>
          </p:nvSpPr>
          <p:spPr bwMode="auto">
            <a:xfrm flipH="1">
              <a:off x="4176" y="1824"/>
              <a:ext cx="48" cy="19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1" name="Line 96"/>
            <p:cNvSpPr>
              <a:spLocks noChangeShapeType="1"/>
            </p:cNvSpPr>
            <p:nvPr/>
          </p:nvSpPr>
          <p:spPr bwMode="auto">
            <a:xfrm>
              <a:off x="4080" y="1968"/>
              <a:ext cx="96" cy="4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2" name="Line 97"/>
            <p:cNvSpPr>
              <a:spLocks noChangeShapeType="1"/>
            </p:cNvSpPr>
            <p:nvPr/>
          </p:nvSpPr>
          <p:spPr bwMode="auto">
            <a:xfrm flipH="1">
              <a:off x="4176" y="1920"/>
              <a:ext cx="96" cy="9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7" name="Group 98"/>
          <p:cNvGrpSpPr>
            <a:grpSpLocks/>
          </p:cNvGrpSpPr>
          <p:nvPr/>
        </p:nvGrpSpPr>
        <p:grpSpPr bwMode="auto">
          <a:xfrm>
            <a:off x="8547100" y="1676400"/>
            <a:ext cx="304800" cy="457200"/>
            <a:chOff x="4080" y="1728"/>
            <a:chExt cx="192" cy="288"/>
          </a:xfrm>
        </p:grpSpPr>
        <p:sp>
          <p:nvSpPr>
            <p:cNvPr id="8223" name="Line 99"/>
            <p:cNvSpPr>
              <a:spLocks noChangeShapeType="1"/>
            </p:cNvSpPr>
            <p:nvPr/>
          </p:nvSpPr>
          <p:spPr bwMode="auto">
            <a:xfrm>
              <a:off x="4080" y="1872"/>
              <a:ext cx="96" cy="1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4" name="Line 100"/>
            <p:cNvSpPr>
              <a:spLocks noChangeShapeType="1"/>
            </p:cNvSpPr>
            <p:nvPr/>
          </p:nvSpPr>
          <p:spPr bwMode="auto">
            <a:xfrm>
              <a:off x="4128" y="1728"/>
              <a:ext cx="48" cy="28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5" name="Line 101"/>
            <p:cNvSpPr>
              <a:spLocks noChangeShapeType="1"/>
            </p:cNvSpPr>
            <p:nvPr/>
          </p:nvSpPr>
          <p:spPr bwMode="auto">
            <a:xfrm flipH="1">
              <a:off x="4176" y="1824"/>
              <a:ext cx="48" cy="19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6" name="Line 102"/>
            <p:cNvSpPr>
              <a:spLocks noChangeShapeType="1"/>
            </p:cNvSpPr>
            <p:nvPr/>
          </p:nvSpPr>
          <p:spPr bwMode="auto">
            <a:xfrm>
              <a:off x="4080" y="1968"/>
              <a:ext cx="96" cy="48"/>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7" name="Line 103"/>
            <p:cNvSpPr>
              <a:spLocks noChangeShapeType="1"/>
            </p:cNvSpPr>
            <p:nvPr/>
          </p:nvSpPr>
          <p:spPr bwMode="auto">
            <a:xfrm flipH="1">
              <a:off x="4176" y="1920"/>
              <a:ext cx="96" cy="9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212" name="Text Box 104"/>
          <p:cNvSpPr txBox="1">
            <a:spLocks noChangeArrowheads="1"/>
          </p:cNvSpPr>
          <p:nvPr/>
        </p:nvSpPr>
        <p:spPr bwMode="auto">
          <a:xfrm>
            <a:off x="6019800" y="3581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chemeClr val="bg1"/>
                </a:solidFill>
                <a:latin typeface="Arial" panose="020B0604020202020204" pitchFamily="34" charset="0"/>
              </a:rPr>
              <a:t>Dặm cây</a:t>
            </a:r>
          </a:p>
        </p:txBody>
      </p:sp>
      <p:sp>
        <p:nvSpPr>
          <p:cNvPr id="5225" name="Text Box 105"/>
          <p:cNvSpPr txBox="1">
            <a:spLocks noChangeArrowheads="1"/>
          </p:cNvSpPr>
          <p:nvPr/>
        </p:nvSpPr>
        <p:spPr bwMode="auto">
          <a:xfrm>
            <a:off x="4470400" y="6070321"/>
            <a:ext cx="472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600" b="1" u="none" dirty="0" err="1"/>
              <a:t>Thế</a:t>
            </a:r>
            <a:r>
              <a:rPr lang="en-US" altLang="en-US" sz="3600" b="1" u="none" dirty="0"/>
              <a:t> </a:t>
            </a:r>
            <a:r>
              <a:rPr lang="en-US" altLang="en-US" sz="3600" b="1" u="none" dirty="0" err="1"/>
              <a:t>nào</a:t>
            </a:r>
            <a:r>
              <a:rPr lang="en-US" altLang="en-US" sz="3600" b="1" u="none" dirty="0"/>
              <a:t> </a:t>
            </a:r>
            <a:r>
              <a:rPr lang="en-US" altLang="en-US" sz="3600" b="1" u="none" dirty="0" err="1"/>
              <a:t>là</a:t>
            </a:r>
            <a:r>
              <a:rPr lang="en-US" altLang="en-US" sz="3600" b="1" u="none" dirty="0"/>
              <a:t> </a:t>
            </a:r>
            <a:r>
              <a:rPr lang="en-US" altLang="en-US" sz="3600" b="1" u="none" dirty="0" err="1"/>
              <a:t>dặm</a:t>
            </a:r>
            <a:r>
              <a:rPr lang="en-US" altLang="en-US" sz="3600" b="1" u="none" dirty="0"/>
              <a:t> </a:t>
            </a:r>
            <a:r>
              <a:rPr lang="en-US" altLang="en-US" sz="3600" b="1" u="none" dirty="0" err="1"/>
              <a:t>cây</a:t>
            </a:r>
            <a:r>
              <a:rPr lang="en-US" altLang="en-US" sz="3600" b="1" u="none" dirty="0"/>
              <a:t> ?</a:t>
            </a:r>
          </a:p>
        </p:txBody>
      </p:sp>
      <p:sp>
        <p:nvSpPr>
          <p:cNvPr id="5230" name="Text Box 110"/>
          <p:cNvSpPr txBox="1">
            <a:spLocks noChangeArrowheads="1"/>
          </p:cNvSpPr>
          <p:nvPr/>
        </p:nvSpPr>
        <p:spPr bwMode="auto">
          <a:xfrm>
            <a:off x="6934200" y="2286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t>Cây chết</a:t>
            </a:r>
          </a:p>
        </p:txBody>
      </p:sp>
      <p:sp>
        <p:nvSpPr>
          <p:cNvPr id="5231" name="Text Box 111"/>
          <p:cNvSpPr txBox="1">
            <a:spLocks noChangeArrowheads="1"/>
          </p:cNvSpPr>
          <p:nvPr/>
        </p:nvSpPr>
        <p:spPr bwMode="auto">
          <a:xfrm>
            <a:off x="4191000" y="3581400"/>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err="1"/>
              <a:t>Dặm</a:t>
            </a:r>
            <a:endParaRPr lang="en-US" altLang="en-US" sz="2400" b="1" u="none" dirty="0"/>
          </a:p>
        </p:txBody>
      </p:sp>
      <p:sp>
        <p:nvSpPr>
          <p:cNvPr id="5232" name="Line 112"/>
          <p:cNvSpPr>
            <a:spLocks noChangeShapeType="1"/>
          </p:cNvSpPr>
          <p:nvPr/>
        </p:nvSpPr>
        <p:spPr bwMode="auto">
          <a:xfrm flipV="1">
            <a:off x="4572000" y="2819400"/>
            <a:ext cx="228600" cy="8128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1" name="Rectangle 110"/>
          <p:cNvSpPr>
            <a:spLocks noChangeArrowheads="1"/>
          </p:cNvSpPr>
          <p:nvPr/>
        </p:nvSpPr>
        <p:spPr bwMode="auto">
          <a:xfrm>
            <a:off x="4737928" y="5450713"/>
            <a:ext cx="4044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600" b="1" u="none" dirty="0" err="1"/>
              <a:t>Mục</a:t>
            </a:r>
            <a:r>
              <a:rPr lang="en-US" altLang="en-US" sz="3600" b="1" u="none" dirty="0"/>
              <a:t> </a:t>
            </a:r>
            <a:r>
              <a:rPr lang="en-US" altLang="en-US" sz="3600" b="1" u="none" dirty="0" err="1"/>
              <a:t>đích</a:t>
            </a:r>
            <a:r>
              <a:rPr lang="en-US" altLang="en-US" sz="3600" b="1" u="none" dirty="0"/>
              <a:t> </a:t>
            </a:r>
            <a:r>
              <a:rPr lang="en-US" altLang="en-US" sz="3600" b="1" u="none" dirty="0" err="1"/>
              <a:t>dặm</a:t>
            </a:r>
            <a:r>
              <a:rPr lang="en-US" altLang="en-US" sz="3600" b="1" u="none" dirty="0"/>
              <a:t> </a:t>
            </a:r>
            <a:r>
              <a:rPr lang="en-US" altLang="en-US" sz="3600" b="1" u="none" dirty="0" err="1"/>
              <a:t>cây</a:t>
            </a:r>
            <a:r>
              <a:rPr lang="en-US" altLang="en-US" sz="3600" b="1" u="none" dirty="0"/>
              <a:t>?</a:t>
            </a:r>
          </a:p>
        </p:txBody>
      </p:sp>
      <p:pic>
        <p:nvPicPr>
          <p:cNvPr id="114" name="Shape 113"/>
          <p:cNvPicPr/>
          <p:nvPr/>
        </p:nvPicPr>
        <p:blipFill>
          <a:blip r:embed="rId3"/>
          <a:stretch/>
        </p:blipFill>
        <p:spPr>
          <a:xfrm>
            <a:off x="4914900" y="3267974"/>
            <a:ext cx="3784600" cy="2026340"/>
          </a:xfrm>
          <a:prstGeom prst="rect">
            <a:avLst/>
          </a:prstGeom>
        </p:spPr>
      </p:pic>
      <p:sp>
        <p:nvSpPr>
          <p:cNvPr id="115" name="Line 112"/>
          <p:cNvSpPr>
            <a:spLocks noChangeShapeType="1"/>
          </p:cNvSpPr>
          <p:nvPr/>
        </p:nvSpPr>
        <p:spPr bwMode="auto">
          <a:xfrm>
            <a:off x="4728817" y="4009654"/>
            <a:ext cx="1447800" cy="143774"/>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506902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3"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par>
                                <p:cTn id="32" presetID="3" presetClass="entr" presetSubtype="1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linds(horizontal)">
                                      <p:cBhvr>
                                        <p:cTn id="34" dur="500"/>
                                        <p:tgtEl>
                                          <p:spTgt spid="15"/>
                                        </p:tgtEl>
                                      </p:cBhvr>
                                    </p:animEffect>
                                  </p:childTnLst>
                                </p:cTn>
                              </p:par>
                              <p:par>
                                <p:cTn id="35" presetID="3"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par>
                                <p:cTn id="38" presetID="3" presetClass="entr" presetSubtype="1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par>
                                <p:cTn id="41" presetID="64" presetClass="path" presetSubtype="0" accel="50000" decel="50000" fill="hold" nodeType="withEffect">
                                  <p:stCondLst>
                                    <p:cond delay="0"/>
                                  </p:stCondLst>
                                  <p:childTnLst>
                                    <p:animMotion origin="layout" path="M 3.33333E-6 0.0111 L 3.33333E-6 -0.16655 " pathEditMode="relative" rAng="0" ptsTypes="AA">
                                      <p:cBhvr>
                                        <p:cTn id="42" dur="2000" fill="hold"/>
                                        <p:tgtEl>
                                          <p:spTgt spid="16"/>
                                        </p:tgtEl>
                                        <p:attrNameLst>
                                          <p:attrName>ppt_x</p:attrName>
                                          <p:attrName>ppt_y</p:attrName>
                                        </p:attrNameLst>
                                      </p:cBhvr>
                                      <p:rCtr x="0" y="-8883"/>
                                    </p:animMotion>
                                  </p:childTnLst>
                                </p:cTn>
                              </p:par>
                              <p:par>
                                <p:cTn id="43" presetID="64" presetClass="path" presetSubtype="0" accel="50000" decel="50000" fill="hold" nodeType="withEffect">
                                  <p:stCondLst>
                                    <p:cond delay="0"/>
                                  </p:stCondLst>
                                  <p:childTnLst>
                                    <p:animMotion origin="layout" path="M 0 0.0111 L 0 -0.16655 " pathEditMode="relative" rAng="0" ptsTypes="AA">
                                      <p:cBhvr>
                                        <p:cTn id="44" dur="2000" fill="hold"/>
                                        <p:tgtEl>
                                          <p:spTgt spid="17"/>
                                        </p:tgtEl>
                                        <p:attrNameLst>
                                          <p:attrName>ppt_x</p:attrName>
                                          <p:attrName>ppt_y</p:attrName>
                                        </p:attrNameLst>
                                      </p:cBhvr>
                                      <p:rCtr x="0" y="-8883"/>
                                    </p:animMotion>
                                  </p:childTnLst>
                                </p:cTn>
                              </p:par>
                            </p:childTnLst>
                          </p:cTn>
                        </p:par>
                        <p:par>
                          <p:cTn id="45" fill="hold" nodeType="afterGroup">
                            <p:stCondLst>
                              <p:cond delay="2000"/>
                            </p:stCondLst>
                            <p:childTnLst>
                              <p:par>
                                <p:cTn id="46" presetID="3" presetClass="entr" presetSubtype="10" fill="hold" grpId="0" nodeType="afterEffect">
                                  <p:stCondLst>
                                    <p:cond delay="0"/>
                                  </p:stCondLst>
                                  <p:childTnLst>
                                    <p:set>
                                      <p:cBhvr>
                                        <p:cTn id="47" dur="1" fill="hold">
                                          <p:stCondLst>
                                            <p:cond delay="0"/>
                                          </p:stCondLst>
                                        </p:cTn>
                                        <p:tgtEl>
                                          <p:spTgt spid="5230"/>
                                        </p:tgtEl>
                                        <p:attrNameLst>
                                          <p:attrName>style.visibility</p:attrName>
                                        </p:attrNameLst>
                                      </p:cBhvr>
                                      <p:to>
                                        <p:strVal val="visible"/>
                                      </p:to>
                                    </p:set>
                                    <p:animEffect transition="in" filter="blinds(horizontal)">
                                      <p:cBhvr>
                                        <p:cTn id="48" dur="500"/>
                                        <p:tgtEl>
                                          <p:spTgt spid="523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linds(horizontal)">
                                      <p:cBhvr>
                                        <p:cTn id="53" dur="500"/>
                                        <p:tgtEl>
                                          <p:spTgt spid="10"/>
                                        </p:tgtEl>
                                      </p:cBhvr>
                                    </p:animEffect>
                                  </p:childTnLst>
                                </p:cTn>
                              </p:par>
                            </p:childTnLst>
                          </p:cTn>
                        </p:par>
                        <p:par>
                          <p:cTn id="54" fill="hold" nodeType="afterGroup">
                            <p:stCondLst>
                              <p:cond delay="500"/>
                            </p:stCondLst>
                            <p:childTnLst>
                              <p:par>
                                <p:cTn id="55" presetID="3" presetClass="entr" presetSubtype="10" fill="hold" nodeType="afterEffect">
                                  <p:stCondLst>
                                    <p:cond delay="1000"/>
                                  </p:stCondLst>
                                  <p:childTnLst>
                                    <p:set>
                                      <p:cBhvr>
                                        <p:cTn id="56" dur="1" fill="hold">
                                          <p:stCondLst>
                                            <p:cond delay="0"/>
                                          </p:stCondLst>
                                        </p:cTn>
                                        <p:tgtEl>
                                          <p:spTgt spid="6"/>
                                        </p:tgtEl>
                                        <p:attrNameLst>
                                          <p:attrName>style.visibility</p:attrName>
                                        </p:attrNameLst>
                                      </p:cBhvr>
                                      <p:to>
                                        <p:strVal val="visible"/>
                                      </p:to>
                                    </p:set>
                                    <p:animEffect transition="in" filter="blinds(horizontal)">
                                      <p:cBhvr>
                                        <p:cTn id="57" dur="500"/>
                                        <p:tgtEl>
                                          <p:spTgt spid="6"/>
                                        </p:tgtEl>
                                      </p:cBhvr>
                                    </p:animEffect>
                                  </p:childTnLst>
                                </p:cTn>
                              </p:par>
                            </p:childTnLst>
                          </p:cTn>
                        </p:par>
                        <p:par>
                          <p:cTn id="58" fill="hold" nodeType="afterGroup">
                            <p:stCondLst>
                              <p:cond delay="2000"/>
                            </p:stCondLst>
                            <p:childTnLst>
                              <p:par>
                                <p:cTn id="59" presetID="3" presetClass="entr" presetSubtype="10" fill="hold" nodeType="afterEffect">
                                  <p:stCondLst>
                                    <p:cond delay="1000"/>
                                  </p:stCondLst>
                                  <p:childTnLst>
                                    <p:set>
                                      <p:cBhvr>
                                        <p:cTn id="60" dur="1" fill="hold">
                                          <p:stCondLst>
                                            <p:cond delay="0"/>
                                          </p:stCondLst>
                                        </p:cTn>
                                        <p:tgtEl>
                                          <p:spTgt spid="2"/>
                                        </p:tgtEl>
                                        <p:attrNameLst>
                                          <p:attrName>style.visibility</p:attrName>
                                        </p:attrNameLst>
                                      </p:cBhvr>
                                      <p:to>
                                        <p:strVal val="visible"/>
                                      </p:to>
                                    </p:set>
                                    <p:animEffect transition="in" filter="blinds(horizontal)">
                                      <p:cBhvr>
                                        <p:cTn id="61" dur="500"/>
                                        <p:tgtEl>
                                          <p:spTgt spid="2"/>
                                        </p:tgtEl>
                                      </p:cBhvr>
                                    </p:animEffect>
                                  </p:childTnLst>
                                </p:cTn>
                              </p:par>
                            </p:childTnLst>
                          </p:cTn>
                        </p:par>
                        <p:par>
                          <p:cTn id="62" fill="hold" nodeType="afterGroup">
                            <p:stCondLst>
                              <p:cond delay="3500"/>
                            </p:stCondLst>
                            <p:childTnLst>
                              <p:par>
                                <p:cTn id="63" presetID="3" presetClass="entr" presetSubtype="10" fill="hold" nodeType="afterEffect">
                                  <p:stCondLst>
                                    <p:cond delay="1000"/>
                                  </p:stCondLst>
                                  <p:childTnLst>
                                    <p:set>
                                      <p:cBhvr>
                                        <p:cTn id="64" dur="1" fill="hold">
                                          <p:stCondLst>
                                            <p:cond delay="0"/>
                                          </p:stCondLst>
                                        </p:cTn>
                                        <p:tgtEl>
                                          <p:spTgt spid="14"/>
                                        </p:tgtEl>
                                        <p:attrNameLst>
                                          <p:attrName>style.visibility</p:attrName>
                                        </p:attrNameLst>
                                      </p:cBhvr>
                                      <p:to>
                                        <p:strVal val="visible"/>
                                      </p:to>
                                    </p:set>
                                    <p:animEffect transition="in" filter="blinds(horizontal)">
                                      <p:cBhvr>
                                        <p:cTn id="65" dur="500"/>
                                        <p:tgtEl>
                                          <p:spTgt spid="14"/>
                                        </p:tgtEl>
                                      </p:cBhvr>
                                    </p:animEffect>
                                  </p:childTnLst>
                                </p:cTn>
                              </p:par>
                            </p:childTnLst>
                          </p:cTn>
                        </p:par>
                        <p:par>
                          <p:cTn id="66" fill="hold" nodeType="afterGroup">
                            <p:stCondLst>
                              <p:cond delay="5000"/>
                            </p:stCondLst>
                            <p:childTnLst>
                              <p:par>
                                <p:cTn id="67" presetID="3" presetClass="entr" presetSubtype="10" fill="hold" grpId="0" nodeType="afterEffect">
                                  <p:stCondLst>
                                    <p:cond delay="0"/>
                                  </p:stCondLst>
                                  <p:childTnLst>
                                    <p:set>
                                      <p:cBhvr>
                                        <p:cTn id="68" dur="1" fill="hold">
                                          <p:stCondLst>
                                            <p:cond delay="0"/>
                                          </p:stCondLst>
                                        </p:cTn>
                                        <p:tgtEl>
                                          <p:spTgt spid="5232"/>
                                        </p:tgtEl>
                                        <p:attrNameLst>
                                          <p:attrName>style.visibility</p:attrName>
                                        </p:attrNameLst>
                                      </p:cBhvr>
                                      <p:to>
                                        <p:strVal val="visible"/>
                                      </p:to>
                                    </p:set>
                                    <p:animEffect transition="in" filter="blinds(horizontal)">
                                      <p:cBhvr>
                                        <p:cTn id="69" dur="500"/>
                                        <p:tgtEl>
                                          <p:spTgt spid="5232"/>
                                        </p:tgtEl>
                                      </p:cBhvr>
                                    </p:animEffect>
                                  </p:childTnLst>
                                </p:cTn>
                              </p:par>
                            </p:childTnLst>
                          </p:cTn>
                        </p:par>
                        <p:par>
                          <p:cTn id="70" fill="hold" nodeType="afterGroup">
                            <p:stCondLst>
                              <p:cond delay="5500"/>
                            </p:stCondLst>
                            <p:childTnLst>
                              <p:par>
                                <p:cTn id="71" presetID="3" presetClass="entr" presetSubtype="10" fill="hold" grpId="0" nodeType="afterEffect">
                                  <p:stCondLst>
                                    <p:cond delay="0"/>
                                  </p:stCondLst>
                                  <p:childTnLst>
                                    <p:set>
                                      <p:cBhvr>
                                        <p:cTn id="72" dur="1" fill="hold">
                                          <p:stCondLst>
                                            <p:cond delay="0"/>
                                          </p:stCondLst>
                                        </p:cTn>
                                        <p:tgtEl>
                                          <p:spTgt spid="5231"/>
                                        </p:tgtEl>
                                        <p:attrNameLst>
                                          <p:attrName>style.visibility</p:attrName>
                                        </p:attrNameLst>
                                      </p:cBhvr>
                                      <p:to>
                                        <p:strVal val="visible"/>
                                      </p:to>
                                    </p:set>
                                    <p:animEffect transition="in" filter="blinds(horizontal)">
                                      <p:cBhvr>
                                        <p:cTn id="73" dur="500"/>
                                        <p:tgtEl>
                                          <p:spTgt spid="5231"/>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5225"/>
                                        </p:tgtEl>
                                        <p:attrNameLst>
                                          <p:attrName>style.visibility</p:attrName>
                                        </p:attrNameLst>
                                      </p:cBhvr>
                                      <p:to>
                                        <p:strVal val="visible"/>
                                      </p:to>
                                    </p:set>
                                    <p:animEffect transition="in" filter="box(in)">
                                      <p:cBhvr>
                                        <p:cTn id="78" dur="500"/>
                                        <p:tgtEl>
                                          <p:spTgt spid="5225"/>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xit" presetSubtype="16" fill="hold" grpId="1" nodeType="clickEffect">
                                  <p:stCondLst>
                                    <p:cond delay="0"/>
                                  </p:stCondLst>
                                  <p:childTnLst>
                                    <p:animEffect transition="out" filter="box(in)">
                                      <p:cBhvr>
                                        <p:cTn id="82" dur="500"/>
                                        <p:tgtEl>
                                          <p:spTgt spid="5225"/>
                                        </p:tgtEl>
                                      </p:cBhvr>
                                    </p:animEffect>
                                    <p:set>
                                      <p:cBhvr>
                                        <p:cTn id="83" dur="1" fill="hold">
                                          <p:stCondLst>
                                            <p:cond delay="499"/>
                                          </p:stCondLst>
                                        </p:cTn>
                                        <p:tgtEl>
                                          <p:spTgt spid="5225"/>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blinds(horizontal)">
                                      <p:cBhvr>
                                        <p:cTn id="88" dur="500"/>
                                        <p:tgtEl>
                                          <p:spTgt spid="111"/>
                                        </p:tgtEl>
                                      </p:cBhvr>
                                    </p:animEffect>
                                  </p:childTnLst>
                                </p:cTn>
                              </p:par>
                            </p:childTnLst>
                          </p:cTn>
                        </p:par>
                        <p:par>
                          <p:cTn id="89" fill="hold">
                            <p:stCondLst>
                              <p:cond delay="500"/>
                            </p:stCondLst>
                            <p:childTnLst>
                              <p:par>
                                <p:cTn id="90" presetID="3" presetClass="entr" presetSubtype="10" fill="hold" grpId="0" nodeType="afterEffect">
                                  <p:stCondLst>
                                    <p:cond delay="0"/>
                                  </p:stCondLst>
                                  <p:childTnLst>
                                    <p:set>
                                      <p:cBhvr>
                                        <p:cTn id="91" dur="1" fill="hold">
                                          <p:stCondLst>
                                            <p:cond delay="0"/>
                                          </p:stCondLst>
                                        </p:cTn>
                                        <p:tgtEl>
                                          <p:spTgt spid="115"/>
                                        </p:tgtEl>
                                        <p:attrNameLst>
                                          <p:attrName>style.visibility</p:attrName>
                                        </p:attrNameLst>
                                      </p:cBhvr>
                                      <p:to>
                                        <p:strVal val="visible"/>
                                      </p:to>
                                    </p:set>
                                    <p:animEffect transition="in" filter="blinds(horizontal)">
                                      <p:cBhvr>
                                        <p:cTn id="9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 grpId="0"/>
      <p:bldP spid="5225" grpId="1"/>
      <p:bldP spid="5230" grpId="0"/>
      <p:bldP spid="5231" grpId="0"/>
      <p:bldP spid="5232" grpId="0" animBg="1"/>
      <p:bldP spid="111" grpId="0"/>
      <p:bldP spid="1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p:cNvSpPr txBox="1">
            <a:spLocks noChangeArrowheads="1"/>
          </p:cNvSpPr>
          <p:nvPr/>
        </p:nvSpPr>
        <p:spPr bwMode="auto">
          <a:xfrm>
            <a:off x="228600" y="1219200"/>
            <a:ext cx="350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marL="0" indent="0" eaLnBrk="1" hangingPunct="1">
              <a:spcBef>
                <a:spcPct val="50000"/>
              </a:spcBef>
            </a:pPr>
            <a:r>
              <a:rPr lang="en-US" altLang="en-US" sz="2400" b="1" u="none" dirty="0">
                <a:solidFill>
                  <a:srgbClr val="0000FF"/>
                </a:solidFill>
              </a:rPr>
              <a:t>1. TỈA ,DẶM CÂY</a:t>
            </a:r>
          </a:p>
        </p:txBody>
      </p:sp>
      <p:sp>
        <p:nvSpPr>
          <p:cNvPr id="7197" name="Text Box 143"/>
          <p:cNvSpPr txBox="1">
            <a:spLocks noChangeArrowheads="1"/>
          </p:cNvSpPr>
          <p:nvPr/>
        </p:nvSpPr>
        <p:spPr bwMode="auto">
          <a:xfrm>
            <a:off x="-28989" y="192385"/>
            <a:ext cx="434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a:solidFill>
                  <a:srgbClr val="FF3300"/>
                </a:solidFill>
                <a:latin typeface="Arial" panose="020B0604020202020204" pitchFamily="34" charset="0"/>
              </a:rPr>
              <a:t>II. CHĂM SÓC CÂY TRỒNG</a:t>
            </a:r>
          </a:p>
        </p:txBody>
      </p:sp>
      <p:sp>
        <p:nvSpPr>
          <p:cNvPr id="23" name="Text Box 290">
            <a:extLst>
              <a:ext uri="{FF2B5EF4-FFF2-40B4-BE49-F238E27FC236}">
                <a16:creationId xmlns:a16="http://schemas.microsoft.com/office/drawing/2014/main" id="{2D90BD73-E562-F140-BDE3-A6A481B52144}"/>
              </a:ext>
            </a:extLst>
          </p:cNvPr>
          <p:cNvSpPr txBox="1">
            <a:spLocks noChangeArrowheads="1"/>
          </p:cNvSpPr>
          <p:nvPr/>
        </p:nvSpPr>
        <p:spPr bwMode="auto">
          <a:xfrm>
            <a:off x="76200" y="1600200"/>
            <a:ext cx="8610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dirty="0"/>
              <a:t>  -</a:t>
            </a:r>
            <a:r>
              <a:rPr lang="en-US" altLang="en-US" sz="2400" u="none" dirty="0" err="1"/>
              <a:t>Bỏ</a:t>
            </a:r>
            <a:r>
              <a:rPr lang="en-US" altLang="en-US" sz="2400" u="none" dirty="0"/>
              <a:t> </a:t>
            </a:r>
            <a:r>
              <a:rPr lang="en-US" altLang="en-US" sz="2400" u="none" dirty="0" err="1"/>
              <a:t>các</a:t>
            </a:r>
            <a:r>
              <a:rPr lang="en-US" altLang="en-US" sz="2400" u="none" dirty="0"/>
              <a:t> </a:t>
            </a:r>
            <a:r>
              <a:rPr lang="en-US" altLang="en-US" sz="2400" u="none" dirty="0" err="1"/>
              <a:t>cây</a:t>
            </a:r>
            <a:r>
              <a:rPr lang="en-US" altLang="en-US" sz="2400" u="none" dirty="0"/>
              <a:t> </a:t>
            </a:r>
            <a:r>
              <a:rPr lang="en-US" altLang="en-US" sz="2400" u="none" dirty="0" err="1"/>
              <a:t>yếu</a:t>
            </a:r>
            <a:r>
              <a:rPr lang="en-US" altLang="en-US" sz="2400" u="none" dirty="0"/>
              <a:t>, </a:t>
            </a:r>
            <a:r>
              <a:rPr lang="en-US" altLang="en-US" sz="2400" u="none" dirty="0" err="1"/>
              <a:t>sâu</a:t>
            </a:r>
            <a:r>
              <a:rPr lang="en-US" altLang="en-US" sz="2400" u="none" dirty="0"/>
              <a:t>, </a:t>
            </a:r>
            <a:r>
              <a:rPr lang="en-US" altLang="en-US" sz="2400" u="none" dirty="0" err="1"/>
              <a:t>bệnh</a:t>
            </a:r>
            <a:r>
              <a:rPr lang="en-US" altLang="en-US" sz="2400" u="none" dirty="0"/>
              <a:t>, </a:t>
            </a:r>
            <a:r>
              <a:rPr lang="en-US" altLang="en-US" sz="2400" u="none" dirty="0" err="1"/>
              <a:t>chỗ</a:t>
            </a:r>
            <a:r>
              <a:rPr lang="en-US" altLang="en-US" sz="2400" u="none" dirty="0"/>
              <a:t> </a:t>
            </a:r>
            <a:r>
              <a:rPr lang="en-US" altLang="en-US" sz="2400" u="none" dirty="0" err="1"/>
              <a:t>cây</a:t>
            </a:r>
            <a:r>
              <a:rPr lang="en-US" altLang="en-US" sz="2400" u="none" dirty="0"/>
              <a:t> </a:t>
            </a:r>
            <a:r>
              <a:rPr lang="en-US" altLang="en-US" sz="2400" u="none" dirty="0" err="1"/>
              <a:t>mọc</a:t>
            </a:r>
            <a:r>
              <a:rPr lang="en-US" altLang="en-US" sz="2400" u="none" dirty="0"/>
              <a:t> </a:t>
            </a:r>
            <a:r>
              <a:rPr lang="en-US" altLang="en-US" sz="2400" u="none" dirty="0" err="1"/>
              <a:t>dày</a:t>
            </a:r>
            <a:r>
              <a:rPr lang="en-US" altLang="en-US" sz="2400" u="none" dirty="0"/>
              <a:t> </a:t>
            </a:r>
            <a:r>
              <a:rPr lang="en-US" altLang="en-US" sz="2400" u="none" dirty="0" err="1"/>
              <a:t>và</a:t>
            </a:r>
            <a:r>
              <a:rPr lang="en-US" altLang="en-US" sz="2400" u="none" dirty="0"/>
              <a:t> </a:t>
            </a:r>
            <a:r>
              <a:rPr lang="en-US" altLang="en-US" sz="2400" u="none" dirty="0" err="1"/>
              <a:t>dặm</a:t>
            </a:r>
            <a:r>
              <a:rPr lang="en-US" altLang="en-US" sz="2400" u="none" dirty="0"/>
              <a:t> </a:t>
            </a:r>
            <a:r>
              <a:rPr lang="en-US" altLang="en-US" sz="2400" u="none" dirty="0" err="1"/>
              <a:t>cây</a:t>
            </a:r>
            <a:r>
              <a:rPr lang="en-US" altLang="en-US" sz="2400" u="none" dirty="0"/>
              <a:t> </a:t>
            </a:r>
            <a:r>
              <a:rPr lang="en-US" altLang="en-US" sz="2400" u="none" dirty="0" err="1"/>
              <a:t>khỏe</a:t>
            </a:r>
            <a:r>
              <a:rPr lang="en-US" altLang="en-US" sz="2400" u="none" dirty="0"/>
              <a:t> </a:t>
            </a:r>
            <a:r>
              <a:rPr lang="en-US" altLang="en-US" sz="2400" u="none" dirty="0" err="1"/>
              <a:t>vào</a:t>
            </a:r>
            <a:r>
              <a:rPr lang="en-US" altLang="en-US" sz="2400" u="none" dirty="0"/>
              <a:t> </a:t>
            </a:r>
            <a:r>
              <a:rPr lang="en-US" altLang="en-US" sz="2400" u="none" dirty="0" err="1"/>
              <a:t>chỗ</a:t>
            </a:r>
            <a:r>
              <a:rPr lang="en-US" altLang="en-US" sz="2400" u="none" dirty="0"/>
              <a:t> </a:t>
            </a:r>
            <a:r>
              <a:rPr lang="en-US" altLang="en-US" sz="2400" u="none" dirty="0" err="1"/>
              <a:t>hạt</a:t>
            </a:r>
            <a:r>
              <a:rPr lang="en-US" altLang="en-US" sz="2400" u="none" dirty="0"/>
              <a:t> </a:t>
            </a:r>
            <a:r>
              <a:rPr lang="en-US" altLang="en-US" sz="2400" u="none" dirty="0" err="1"/>
              <a:t>không</a:t>
            </a:r>
            <a:r>
              <a:rPr lang="en-US" altLang="en-US" sz="2400" u="none" dirty="0"/>
              <a:t> </a:t>
            </a:r>
            <a:r>
              <a:rPr lang="en-US" altLang="en-US" sz="2400" u="none" dirty="0" err="1"/>
              <a:t>mọc</a:t>
            </a:r>
            <a:r>
              <a:rPr lang="en-US" altLang="en-US" sz="2400" u="none" dirty="0"/>
              <a:t> </a:t>
            </a:r>
            <a:r>
              <a:rPr lang="en-US" altLang="en-US" sz="2400" u="none" dirty="0" err="1"/>
              <a:t>hoặc</a:t>
            </a:r>
            <a:r>
              <a:rPr lang="en-US" altLang="en-US" sz="2400" u="none" dirty="0"/>
              <a:t> </a:t>
            </a:r>
            <a:r>
              <a:rPr lang="en-US" altLang="en-US" sz="2400" u="none" dirty="0" err="1"/>
              <a:t>cây</a:t>
            </a:r>
            <a:r>
              <a:rPr lang="en-US" altLang="en-US" sz="2400" u="none" dirty="0"/>
              <a:t> </a:t>
            </a:r>
            <a:r>
              <a:rPr lang="en-US" altLang="en-US" sz="2400" u="none" dirty="0" err="1"/>
              <a:t>bị</a:t>
            </a:r>
            <a:r>
              <a:rPr lang="en-US" altLang="en-US" sz="2400" u="none" dirty="0"/>
              <a:t> </a:t>
            </a:r>
            <a:r>
              <a:rPr lang="en-US" altLang="en-US" sz="2400" u="none" dirty="0" err="1"/>
              <a:t>chết</a:t>
            </a:r>
            <a:r>
              <a:rPr lang="en-US" altLang="en-US" sz="2400" u="none" dirty="0"/>
              <a:t> </a:t>
            </a:r>
            <a:r>
              <a:rPr lang="en-US" altLang="en-US" sz="2400" u="none" dirty="0" err="1"/>
              <a:t>để</a:t>
            </a:r>
            <a:r>
              <a:rPr lang="en-US" altLang="en-US" sz="2400" u="none" dirty="0">
                <a:sym typeface="Webdings" panose="05030102010509060703" pitchFamily="18" charset="2"/>
              </a:rPr>
              <a:t> </a:t>
            </a:r>
            <a:r>
              <a:rPr lang="en-US" altLang="en-US" sz="2400" u="none" dirty="0" err="1">
                <a:sym typeface="Webdings" panose="05030102010509060703" pitchFamily="18" charset="2"/>
              </a:rPr>
              <a:t>đảm</a:t>
            </a:r>
            <a:r>
              <a:rPr lang="en-US" altLang="en-US" sz="2400" u="none" dirty="0">
                <a:sym typeface="Webdings" panose="05030102010509060703" pitchFamily="18" charset="2"/>
              </a:rPr>
              <a:t> </a:t>
            </a:r>
            <a:r>
              <a:rPr lang="en-US" altLang="en-US" sz="2400" u="none" dirty="0" err="1">
                <a:sym typeface="Webdings" panose="05030102010509060703" pitchFamily="18" charset="2"/>
              </a:rPr>
              <a:t>bảo</a:t>
            </a:r>
            <a:r>
              <a:rPr lang="en-US" altLang="en-US" sz="2400" u="none" dirty="0">
                <a:sym typeface="Webdings" panose="05030102010509060703" pitchFamily="18" charset="2"/>
              </a:rPr>
              <a:t> </a:t>
            </a:r>
            <a:r>
              <a:rPr lang="en-US" altLang="en-US" sz="2400" u="none" dirty="0" err="1">
                <a:sym typeface="Webdings" panose="05030102010509060703" pitchFamily="18" charset="2"/>
              </a:rPr>
              <a:t>mật</a:t>
            </a:r>
            <a:r>
              <a:rPr lang="en-US" altLang="en-US" sz="2400" u="none" dirty="0">
                <a:sym typeface="Webdings" panose="05030102010509060703" pitchFamily="18" charset="2"/>
              </a:rPr>
              <a:t> </a:t>
            </a:r>
            <a:r>
              <a:rPr lang="en-US" altLang="en-US" sz="2400" u="none" dirty="0" err="1">
                <a:sym typeface="Webdings" panose="05030102010509060703" pitchFamily="18" charset="2"/>
              </a:rPr>
              <a:t>độ</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trên</a:t>
            </a:r>
            <a:r>
              <a:rPr lang="en-US" altLang="en-US" sz="2400" u="none" dirty="0">
                <a:sym typeface="Webdings" panose="05030102010509060703" pitchFamily="18" charset="2"/>
              </a:rPr>
              <a:t> </a:t>
            </a:r>
            <a:r>
              <a:rPr lang="en-US" altLang="en-US" sz="2400" u="none" dirty="0" err="1">
                <a:sym typeface="Webdings" panose="05030102010509060703" pitchFamily="18" charset="2"/>
              </a:rPr>
              <a:t>ruộng</a:t>
            </a:r>
            <a:r>
              <a:rPr lang="en-US" altLang="en-US" sz="2400" u="none" dirty="0">
                <a:sym typeface="Webdings" panose="05030102010509060703" pitchFamily="18" charset="2"/>
              </a:rPr>
              <a:t>.</a:t>
            </a:r>
          </a:p>
        </p:txBody>
      </p:sp>
    </p:spTree>
    <p:extLst>
      <p:ext uri="{BB962C8B-B14F-4D97-AF65-F5344CB8AC3E}">
        <p14:creationId xmlns:p14="http://schemas.microsoft.com/office/powerpoint/2010/main" val="2953411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linds(horizontal)">
                                      <p:cBhvr>
                                        <p:cTn id="7" dur="5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box(in)">
                                      <p:cBhvr>
                                        <p:cTn id="1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0" y="1066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a:solidFill>
                  <a:srgbClr val="0000FF"/>
                </a:solidFill>
                <a:latin typeface="Arial" panose="020B0604020202020204" pitchFamily="34" charset="0"/>
              </a:rPr>
              <a:t>1 . TỈA, DẶM CÂY</a:t>
            </a:r>
          </a:p>
        </p:txBody>
      </p:sp>
      <p:sp>
        <p:nvSpPr>
          <p:cNvPr id="10244" name="Line 95"/>
          <p:cNvSpPr>
            <a:spLocks noChangeShapeType="1"/>
          </p:cNvSpPr>
          <p:nvPr/>
        </p:nvSpPr>
        <p:spPr bwMode="auto">
          <a:xfrm>
            <a:off x="3733800" y="0"/>
            <a:ext cx="76200" cy="685800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305" name="Text Box 97"/>
          <p:cNvSpPr txBox="1">
            <a:spLocks noChangeArrowheads="1"/>
          </p:cNvSpPr>
          <p:nvPr/>
        </p:nvSpPr>
        <p:spPr bwMode="auto">
          <a:xfrm>
            <a:off x="0" y="1524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a:solidFill>
                  <a:srgbClr val="0000FF"/>
                </a:solidFill>
                <a:latin typeface="Arial" panose="020B0604020202020204" pitchFamily="34" charset="0"/>
              </a:rPr>
              <a:t>2. LÀM CỎ, VUN XỚI</a:t>
            </a:r>
          </a:p>
        </p:txBody>
      </p:sp>
      <p:sp>
        <p:nvSpPr>
          <p:cNvPr id="94306" name="Text Box 98"/>
          <p:cNvSpPr txBox="1">
            <a:spLocks noChangeArrowheads="1"/>
          </p:cNvSpPr>
          <p:nvPr/>
        </p:nvSpPr>
        <p:spPr bwMode="auto">
          <a:xfrm>
            <a:off x="4267200" y="609600"/>
            <a:ext cx="4419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800" b="1" u="none" dirty="0" err="1"/>
              <a:t>Nhân</a:t>
            </a:r>
            <a:r>
              <a:rPr lang="en-US" altLang="en-US" sz="2800" b="1" u="none" dirty="0"/>
              <a:t> </a:t>
            </a:r>
            <a:r>
              <a:rPr lang="en-US" altLang="en-US" sz="2800" b="1" u="none" dirty="0" err="1"/>
              <a:t>dân</a:t>
            </a:r>
            <a:r>
              <a:rPr lang="en-US" altLang="en-US" sz="2800" b="1" u="none" dirty="0"/>
              <a:t> ta </a:t>
            </a:r>
            <a:r>
              <a:rPr lang="en-US" altLang="en-US" sz="2800" b="1" u="none" dirty="0" err="1"/>
              <a:t>có</a:t>
            </a:r>
            <a:r>
              <a:rPr lang="en-US" altLang="en-US" sz="2800" b="1" u="none" dirty="0"/>
              <a:t> </a:t>
            </a:r>
            <a:r>
              <a:rPr lang="en-US" altLang="en-US" sz="2800" b="1" u="none" dirty="0" err="1"/>
              <a:t>câu</a:t>
            </a:r>
            <a:r>
              <a:rPr lang="en-US" altLang="en-US" sz="2800" b="1" u="none" dirty="0"/>
              <a:t>: “</a:t>
            </a:r>
            <a:r>
              <a:rPr lang="en-US" altLang="en-US" sz="2800" b="1" u="none" dirty="0" err="1"/>
              <a:t>Công</a:t>
            </a:r>
            <a:r>
              <a:rPr lang="en-US" altLang="en-US" sz="2800" b="1" u="none" dirty="0"/>
              <a:t> </a:t>
            </a:r>
            <a:r>
              <a:rPr lang="en-US" altLang="en-US" sz="2800" b="1" u="none" dirty="0" err="1"/>
              <a:t>cấy</a:t>
            </a:r>
            <a:r>
              <a:rPr lang="en-US" altLang="en-US" sz="2800" b="1" u="none" dirty="0"/>
              <a:t> </a:t>
            </a:r>
            <a:r>
              <a:rPr lang="en-US" altLang="en-US" sz="2800" b="1" u="none" dirty="0" err="1"/>
              <a:t>là</a:t>
            </a:r>
            <a:r>
              <a:rPr lang="en-US" altLang="en-US" sz="2800" b="1" u="none" dirty="0"/>
              <a:t> </a:t>
            </a:r>
            <a:r>
              <a:rPr lang="en-US" altLang="en-US" sz="2800" b="1" u="none" dirty="0" err="1"/>
              <a:t>công</a:t>
            </a:r>
            <a:r>
              <a:rPr lang="en-US" altLang="en-US" sz="2800" b="1" u="none" dirty="0"/>
              <a:t> </a:t>
            </a:r>
            <a:r>
              <a:rPr lang="en-US" altLang="en-US" sz="2800" b="1" u="none" dirty="0" err="1"/>
              <a:t>bỏ</a:t>
            </a:r>
            <a:r>
              <a:rPr lang="en-US" altLang="en-US" sz="2800" b="1" u="none" dirty="0"/>
              <a:t>, </a:t>
            </a:r>
            <a:r>
              <a:rPr lang="en-US" altLang="en-US" sz="2800" b="1" u="none" dirty="0" err="1"/>
              <a:t>công</a:t>
            </a:r>
            <a:r>
              <a:rPr lang="en-US" altLang="en-US" sz="2800" b="1" u="none" dirty="0"/>
              <a:t> </a:t>
            </a:r>
            <a:r>
              <a:rPr lang="en-US" altLang="en-US" sz="2800" b="1" u="none" dirty="0" err="1"/>
              <a:t>làm</a:t>
            </a:r>
            <a:r>
              <a:rPr lang="en-US" altLang="en-US" sz="2800" b="1" u="none" dirty="0"/>
              <a:t> </a:t>
            </a:r>
            <a:r>
              <a:rPr lang="en-US" altLang="en-US" sz="2800" b="1" u="none" dirty="0" err="1"/>
              <a:t>cỏ</a:t>
            </a:r>
            <a:r>
              <a:rPr lang="en-US" altLang="en-US" sz="2800" b="1" u="none" dirty="0"/>
              <a:t> </a:t>
            </a:r>
            <a:r>
              <a:rPr lang="en-US" altLang="en-US" sz="2800" b="1" u="none" dirty="0" err="1"/>
              <a:t>là</a:t>
            </a:r>
            <a:r>
              <a:rPr lang="en-US" altLang="en-US" sz="2800" b="1" u="none" dirty="0"/>
              <a:t> </a:t>
            </a:r>
            <a:r>
              <a:rPr lang="en-US" altLang="en-US" sz="2800" b="1" u="none" dirty="0" err="1"/>
              <a:t>công</a:t>
            </a:r>
            <a:r>
              <a:rPr lang="en-US" altLang="en-US" sz="2800" b="1" u="none" dirty="0"/>
              <a:t> </a:t>
            </a:r>
            <a:r>
              <a:rPr lang="en-US" altLang="en-US" sz="2800" b="1" u="none" dirty="0" err="1"/>
              <a:t>ăn</a:t>
            </a:r>
            <a:r>
              <a:rPr lang="en-US" altLang="en-US" sz="2800" b="1" u="none" dirty="0"/>
              <a:t>”</a:t>
            </a:r>
          </a:p>
        </p:txBody>
      </p:sp>
      <p:sp>
        <p:nvSpPr>
          <p:cNvPr id="94307" name="Text Box 99"/>
          <p:cNvSpPr txBox="1">
            <a:spLocks noChangeArrowheads="1"/>
          </p:cNvSpPr>
          <p:nvPr/>
        </p:nvSpPr>
        <p:spPr bwMode="auto">
          <a:xfrm>
            <a:off x="4267200" y="2362200"/>
            <a:ext cx="4343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800" b="1" u="none" dirty="0" err="1"/>
              <a:t>Em</a:t>
            </a:r>
            <a:r>
              <a:rPr lang="en-US" altLang="en-US" sz="2800" b="1" u="none" dirty="0"/>
              <a:t> </a:t>
            </a:r>
            <a:r>
              <a:rPr lang="en-US" altLang="en-US" sz="2800" b="1" u="none" dirty="0" err="1"/>
              <a:t>hiểu</a:t>
            </a:r>
            <a:r>
              <a:rPr lang="en-US" altLang="en-US" sz="2800" b="1" u="none" dirty="0"/>
              <a:t> </a:t>
            </a:r>
            <a:r>
              <a:rPr lang="en-US" altLang="en-US" sz="2800" b="1" u="none" dirty="0" err="1"/>
              <a:t>câu</a:t>
            </a:r>
            <a:r>
              <a:rPr lang="en-US" altLang="en-US" sz="2800" b="1" u="none" dirty="0"/>
              <a:t> </a:t>
            </a:r>
            <a:r>
              <a:rPr lang="en-US" altLang="en-US" sz="2800" b="1" u="none" dirty="0" err="1"/>
              <a:t>nói</a:t>
            </a:r>
            <a:r>
              <a:rPr lang="en-US" altLang="en-US" sz="2800" b="1" u="none" dirty="0"/>
              <a:t> </a:t>
            </a:r>
            <a:r>
              <a:rPr lang="en-US" altLang="en-US" sz="2800" b="1" u="none" dirty="0" err="1"/>
              <a:t>đó</a:t>
            </a:r>
            <a:r>
              <a:rPr lang="en-US" altLang="en-US" sz="2800" b="1" u="none" dirty="0"/>
              <a:t> </a:t>
            </a:r>
            <a:r>
              <a:rPr lang="en-US" altLang="en-US" sz="2800" b="1" u="none" dirty="0" err="1"/>
              <a:t>như</a:t>
            </a:r>
            <a:r>
              <a:rPr lang="en-US" altLang="en-US" sz="2800" b="1" u="none" dirty="0"/>
              <a:t> </a:t>
            </a:r>
            <a:r>
              <a:rPr lang="en-US" altLang="en-US" sz="2800" b="1" u="none" dirty="0" err="1"/>
              <a:t>thế</a:t>
            </a:r>
            <a:r>
              <a:rPr lang="en-US" altLang="en-US" sz="2800" b="1" u="none" dirty="0"/>
              <a:t> </a:t>
            </a:r>
            <a:r>
              <a:rPr lang="en-US" altLang="en-US" sz="2800" b="1" u="none" dirty="0" err="1"/>
              <a:t>nào</a:t>
            </a:r>
            <a:r>
              <a:rPr lang="en-US" altLang="en-US" sz="2800" b="1" u="none" dirty="0"/>
              <a:t>?</a:t>
            </a:r>
          </a:p>
        </p:txBody>
      </p:sp>
      <p:sp>
        <p:nvSpPr>
          <p:cNvPr id="10248" name="Text Box 100"/>
          <p:cNvSpPr txBox="1">
            <a:spLocks noChangeArrowheads="1"/>
          </p:cNvSpPr>
          <p:nvPr/>
        </p:nvSpPr>
        <p:spPr bwMode="auto">
          <a:xfrm>
            <a:off x="0" y="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a:solidFill>
                  <a:srgbClr val="FF3300"/>
                </a:solidFill>
                <a:latin typeface="Arial" panose="020B0604020202020204" pitchFamily="34" charset="0"/>
              </a:rPr>
              <a:t>II. CHĂM SÓC CÂY TRỒNG</a:t>
            </a:r>
          </a:p>
        </p:txBody>
      </p:sp>
    </p:spTree>
    <p:extLst>
      <p:ext uri="{BB962C8B-B14F-4D97-AF65-F5344CB8AC3E}">
        <p14:creationId xmlns:p14="http://schemas.microsoft.com/office/powerpoint/2010/main" val="3335252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306"/>
                                        </p:tgtEl>
                                        <p:attrNameLst>
                                          <p:attrName>style.visibility</p:attrName>
                                        </p:attrNameLst>
                                      </p:cBhvr>
                                      <p:to>
                                        <p:strVal val="visible"/>
                                      </p:to>
                                    </p:set>
                                    <p:anim calcmode="lin" valueType="num">
                                      <p:cBhvr additive="base">
                                        <p:cTn id="7" dur="500" fill="hold"/>
                                        <p:tgtEl>
                                          <p:spTgt spid="94306"/>
                                        </p:tgtEl>
                                        <p:attrNameLst>
                                          <p:attrName>ppt_x</p:attrName>
                                        </p:attrNameLst>
                                      </p:cBhvr>
                                      <p:tavLst>
                                        <p:tav tm="0">
                                          <p:val>
                                            <p:strVal val="#ppt_x"/>
                                          </p:val>
                                        </p:tav>
                                        <p:tav tm="100000">
                                          <p:val>
                                            <p:strVal val="#ppt_x"/>
                                          </p:val>
                                        </p:tav>
                                      </p:tavLst>
                                    </p:anim>
                                    <p:anim calcmode="lin" valueType="num">
                                      <p:cBhvr additive="base">
                                        <p:cTn id="8" dur="500" fill="hold"/>
                                        <p:tgtEl>
                                          <p:spTgt spid="9430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4307"/>
                                        </p:tgtEl>
                                        <p:attrNameLst>
                                          <p:attrName>style.visibility</p:attrName>
                                        </p:attrNameLst>
                                      </p:cBhvr>
                                      <p:to>
                                        <p:strVal val="visible"/>
                                      </p:to>
                                    </p:set>
                                    <p:anim calcmode="lin" valueType="num">
                                      <p:cBhvr additive="base">
                                        <p:cTn id="13" dur="500" fill="hold"/>
                                        <p:tgtEl>
                                          <p:spTgt spid="94307"/>
                                        </p:tgtEl>
                                        <p:attrNameLst>
                                          <p:attrName>ppt_x</p:attrName>
                                        </p:attrNameLst>
                                      </p:cBhvr>
                                      <p:tavLst>
                                        <p:tav tm="0">
                                          <p:val>
                                            <p:strVal val="#ppt_x"/>
                                          </p:val>
                                        </p:tav>
                                        <p:tav tm="100000">
                                          <p:val>
                                            <p:strVal val="#ppt_x"/>
                                          </p:val>
                                        </p:tav>
                                      </p:tavLst>
                                    </p:anim>
                                    <p:anim calcmode="lin" valueType="num">
                                      <p:cBhvr additive="base">
                                        <p:cTn id="14" dur="500" fill="hold"/>
                                        <p:tgtEl>
                                          <p:spTgt spid="9430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94305"/>
                                        </p:tgtEl>
                                        <p:attrNameLst>
                                          <p:attrName>style.visibility</p:attrName>
                                        </p:attrNameLst>
                                      </p:cBhvr>
                                      <p:to>
                                        <p:strVal val="visible"/>
                                      </p:to>
                                    </p:set>
                                    <p:animEffect transition="in" filter="checkerboard(across)">
                                      <p:cBhvr>
                                        <p:cTn id="19" dur="500"/>
                                        <p:tgtEl>
                                          <p:spTgt spid="94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05" grpId="0"/>
      <p:bldP spid="94306" grpId="0"/>
      <p:bldP spid="943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hape 117"/>
          <p:cNvPicPr/>
          <p:nvPr/>
        </p:nvPicPr>
        <p:blipFill>
          <a:blip r:embed="rId3"/>
          <a:stretch/>
        </p:blipFill>
        <p:spPr>
          <a:xfrm>
            <a:off x="5029200" y="2986742"/>
            <a:ext cx="3757613" cy="2481745"/>
          </a:xfrm>
          <a:prstGeom prst="rect">
            <a:avLst/>
          </a:prstGeom>
        </p:spPr>
      </p:pic>
      <p:sp>
        <p:nvSpPr>
          <p:cNvPr id="11268" name="Line 5"/>
          <p:cNvSpPr>
            <a:spLocks noChangeShapeType="1"/>
          </p:cNvSpPr>
          <p:nvPr/>
        </p:nvSpPr>
        <p:spPr bwMode="auto">
          <a:xfrm>
            <a:off x="4191000" y="0"/>
            <a:ext cx="76200" cy="685800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9" name="Text Box 6"/>
          <p:cNvSpPr txBox="1">
            <a:spLocks noChangeArrowheads="1"/>
          </p:cNvSpPr>
          <p:nvPr/>
        </p:nvSpPr>
        <p:spPr bwMode="auto">
          <a:xfrm>
            <a:off x="0" y="15240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a:solidFill>
                  <a:srgbClr val="0000FF"/>
                </a:solidFill>
              </a:rPr>
              <a:t>2. LÀM CỎ, VUN XỚI</a:t>
            </a:r>
          </a:p>
        </p:txBody>
      </p:sp>
      <p:sp>
        <p:nvSpPr>
          <p:cNvPr id="100365" name="Text Box 13"/>
          <p:cNvSpPr txBox="1">
            <a:spLocks noChangeArrowheads="1"/>
          </p:cNvSpPr>
          <p:nvPr/>
        </p:nvSpPr>
        <p:spPr bwMode="auto">
          <a:xfrm>
            <a:off x="4114800" y="5548313"/>
            <a:ext cx="472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400" b="1" u="none" dirty="0">
                <a:solidFill>
                  <a:srgbClr val="FFFF00"/>
                </a:solidFill>
                <a:latin typeface="Arial" panose="020B0604020202020204" pitchFamily="34" charset="0"/>
              </a:rPr>
              <a:t>   </a:t>
            </a:r>
            <a:r>
              <a:rPr lang="en-US" altLang="en-US" sz="2400" b="1" u="none" dirty="0">
                <a:latin typeface="Arial" panose="020B0604020202020204" pitchFamily="34" charset="0"/>
              </a:rPr>
              <a:t>Cho </a:t>
            </a:r>
            <a:r>
              <a:rPr lang="en-US" altLang="en-US" sz="2400" b="1" u="none" dirty="0" err="1">
                <a:latin typeface="Arial" panose="020B0604020202020204" pitchFamily="34" charset="0"/>
              </a:rPr>
              <a:t>biết</a:t>
            </a:r>
            <a:r>
              <a:rPr lang="en-US" altLang="en-US" sz="2400" b="1" u="none" dirty="0">
                <a:latin typeface="Arial" panose="020B0604020202020204" pitchFamily="34" charset="0"/>
              </a:rPr>
              <a:t> </a:t>
            </a:r>
            <a:r>
              <a:rPr lang="en-US" altLang="en-US" sz="2400" b="1" u="none" dirty="0" err="1">
                <a:latin typeface="Arial" panose="020B0604020202020204" pitchFamily="34" charset="0"/>
              </a:rPr>
              <a:t>hình</a:t>
            </a:r>
            <a:r>
              <a:rPr lang="en-US" altLang="en-US" sz="2400" b="1" u="none" dirty="0">
                <a:latin typeface="Arial" panose="020B0604020202020204" pitchFamily="34" charset="0"/>
              </a:rPr>
              <a:t> (a) </a:t>
            </a:r>
            <a:r>
              <a:rPr lang="en-US" altLang="en-US" sz="2400" b="1" u="none" dirty="0" err="1">
                <a:latin typeface="Arial" panose="020B0604020202020204" pitchFamily="34" charset="0"/>
              </a:rPr>
              <a:t>và</a:t>
            </a:r>
            <a:r>
              <a:rPr lang="en-US" altLang="en-US" sz="2400" b="1" u="none" dirty="0">
                <a:latin typeface="Arial" panose="020B0604020202020204" pitchFamily="34" charset="0"/>
              </a:rPr>
              <a:t> (b) </a:t>
            </a:r>
          </a:p>
          <a:p>
            <a:pPr algn="ctr" eaLnBrk="1" hangingPunct="1">
              <a:spcBef>
                <a:spcPct val="50000"/>
              </a:spcBef>
            </a:pPr>
            <a:r>
              <a:rPr lang="en-US" altLang="en-US" sz="2400" b="1" u="none" dirty="0">
                <a:latin typeface="Arial" panose="020B0604020202020204" pitchFamily="34" charset="0"/>
              </a:rPr>
              <a:t> </a:t>
            </a:r>
            <a:r>
              <a:rPr lang="en-US" altLang="en-US" sz="2400" b="1" u="none" dirty="0" err="1">
                <a:latin typeface="Arial" panose="020B0604020202020204" pitchFamily="34" charset="0"/>
              </a:rPr>
              <a:t>người</a:t>
            </a:r>
            <a:r>
              <a:rPr lang="en-US" altLang="en-US" sz="2400" b="1" u="none" dirty="0">
                <a:latin typeface="Arial" panose="020B0604020202020204" pitchFamily="34" charset="0"/>
              </a:rPr>
              <a:t> </a:t>
            </a:r>
            <a:r>
              <a:rPr lang="en-US" altLang="en-US" sz="2400" b="1" u="none" dirty="0" err="1">
                <a:latin typeface="Arial" panose="020B0604020202020204" pitchFamily="34" charset="0"/>
              </a:rPr>
              <a:t>nông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dân</a:t>
            </a:r>
            <a:r>
              <a:rPr lang="en-US" altLang="en-US" sz="2400" b="1" u="none" dirty="0">
                <a:latin typeface="Arial" panose="020B0604020202020204" pitchFamily="34" charset="0"/>
              </a:rPr>
              <a:t> </a:t>
            </a:r>
            <a:r>
              <a:rPr lang="en-US" altLang="en-US" sz="2400" b="1" u="none" dirty="0" err="1">
                <a:latin typeface="Arial" panose="020B0604020202020204" pitchFamily="34" charset="0"/>
              </a:rPr>
              <a:t>đang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làm</a:t>
            </a:r>
            <a:r>
              <a:rPr lang="en-US" altLang="en-US" sz="2400" b="1" u="none" dirty="0">
                <a:latin typeface="Arial" panose="020B0604020202020204" pitchFamily="34" charset="0"/>
              </a:rPr>
              <a:t> </a:t>
            </a:r>
            <a:r>
              <a:rPr lang="en-US" altLang="en-US" sz="2400" b="1" u="none" dirty="0" err="1">
                <a:latin typeface="Arial" panose="020B0604020202020204" pitchFamily="34" charset="0"/>
              </a:rPr>
              <a:t>gì</a:t>
            </a:r>
            <a:r>
              <a:rPr lang="en-US" altLang="en-US" sz="2400" b="1" u="none" dirty="0">
                <a:latin typeface="Arial" panose="020B0604020202020204" pitchFamily="34" charset="0"/>
              </a:rPr>
              <a:t> ?</a:t>
            </a:r>
          </a:p>
        </p:txBody>
      </p:sp>
      <p:sp>
        <p:nvSpPr>
          <p:cNvPr id="100368" name="Text Box 16"/>
          <p:cNvSpPr txBox="1">
            <a:spLocks noChangeArrowheads="1"/>
          </p:cNvSpPr>
          <p:nvPr/>
        </p:nvSpPr>
        <p:spPr bwMode="auto">
          <a:xfrm>
            <a:off x="4191000" y="5640973"/>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400" b="1" u="none" dirty="0" err="1">
                <a:latin typeface="Arial" panose="020B0604020202020204" pitchFamily="34" charset="0"/>
              </a:rPr>
              <a:t>Vậy</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làm</a:t>
            </a:r>
            <a:r>
              <a:rPr lang="en-US" altLang="en-US" sz="2400" b="1" u="none" dirty="0">
                <a:latin typeface="Arial" panose="020B0604020202020204" pitchFamily="34" charset="0"/>
              </a:rPr>
              <a:t> </a:t>
            </a:r>
            <a:r>
              <a:rPr lang="en-US" altLang="en-US" sz="2400" b="1" u="none" dirty="0" err="1">
                <a:latin typeface="Arial" panose="020B0604020202020204" pitchFamily="34" charset="0"/>
              </a:rPr>
              <a:t>cỏ</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a:t>
            </a:r>
            <a:r>
              <a:rPr lang="en-US" altLang="en-US" sz="2400" b="1" u="none" dirty="0">
                <a:latin typeface="Arial" panose="020B0604020202020204" pitchFamily="34" charset="0"/>
              </a:rPr>
              <a:t> </a:t>
            </a:r>
            <a:r>
              <a:rPr lang="en-US" altLang="en-US" sz="2400" b="1" u="none" dirty="0" err="1">
                <a:latin typeface="Arial" panose="020B0604020202020204" pitchFamily="34" charset="0"/>
              </a:rPr>
              <a:t>gì</a:t>
            </a:r>
            <a:r>
              <a:rPr lang="en-US" altLang="en-US" sz="2400" b="1" u="none" dirty="0">
                <a:latin typeface="Arial" panose="020B0604020202020204" pitchFamily="34" charset="0"/>
              </a:rPr>
              <a:t>?</a:t>
            </a:r>
          </a:p>
        </p:txBody>
      </p:sp>
      <p:pic>
        <p:nvPicPr>
          <p:cNvPr id="100369" name="Picture 17" descr="Vun x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86658"/>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Box 20"/>
          <p:cNvSpPr txBox="1">
            <a:spLocks noChangeArrowheads="1"/>
          </p:cNvSpPr>
          <p:nvPr/>
        </p:nvSpPr>
        <p:spPr bwMode="auto">
          <a:xfrm>
            <a:off x="0" y="2057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endParaRPr lang="en-US" altLang="en-US" sz="2400" b="1">
              <a:solidFill>
                <a:srgbClr val="FFCCFF"/>
              </a:solidFill>
              <a:latin typeface="Arial" panose="020B0604020202020204" pitchFamily="34" charset="0"/>
            </a:endParaRPr>
          </a:p>
        </p:txBody>
      </p:sp>
      <p:sp>
        <p:nvSpPr>
          <p:cNvPr id="100376" name="Text Box 24"/>
          <p:cNvSpPr txBox="1">
            <a:spLocks noChangeArrowheads="1"/>
          </p:cNvSpPr>
          <p:nvPr/>
        </p:nvSpPr>
        <p:spPr bwMode="auto">
          <a:xfrm>
            <a:off x="0" y="1981200"/>
            <a:ext cx="419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a:t>-Diệt hết cỏ mọc xen vào cây trồng</a:t>
            </a:r>
          </a:p>
          <a:p>
            <a:pPr eaLnBrk="1" hangingPunct="1">
              <a:spcBef>
                <a:spcPct val="50000"/>
              </a:spcBef>
            </a:pPr>
            <a:r>
              <a:rPr lang="en-US" altLang="en-US" sz="2400" u="none">
                <a:sym typeface="Webdings" panose="05030102010509060703" pitchFamily="18" charset="2"/>
              </a:rPr>
              <a:t>Loại bỏ cây dại vào tranh chất dinh dưỡng và ánh sáng của cây trồng.</a:t>
            </a:r>
          </a:p>
        </p:txBody>
      </p:sp>
      <p:sp>
        <p:nvSpPr>
          <p:cNvPr id="14" name="Rectangle 13"/>
          <p:cNvSpPr>
            <a:spLocks noChangeArrowheads="1"/>
          </p:cNvSpPr>
          <p:nvPr/>
        </p:nvSpPr>
        <p:spPr bwMode="auto">
          <a:xfrm>
            <a:off x="4564063" y="5859116"/>
            <a:ext cx="4275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u="none" dirty="0" err="1">
                <a:cs typeface="Times New Roman" panose="02020603050405020304" pitchFamily="18" charset="0"/>
              </a:rPr>
              <a:t>Mục</a:t>
            </a:r>
            <a:r>
              <a:rPr lang="en-US" altLang="en-US" sz="2400" b="1" u="none" dirty="0">
                <a:cs typeface="Times New Roman" panose="02020603050405020304" pitchFamily="18" charset="0"/>
              </a:rPr>
              <a:t> </a:t>
            </a:r>
            <a:r>
              <a:rPr lang="en-US" altLang="en-US" sz="2400" b="1" u="none" dirty="0" err="1">
                <a:cs typeface="Times New Roman" panose="02020603050405020304" pitchFamily="18" charset="0"/>
              </a:rPr>
              <a:t>đích</a:t>
            </a:r>
            <a:r>
              <a:rPr lang="en-US" altLang="en-US" sz="2400" b="1" u="none" dirty="0">
                <a:cs typeface="Times New Roman" panose="02020603050405020304" pitchFamily="18" charset="0"/>
              </a:rPr>
              <a:t> </a:t>
            </a:r>
            <a:r>
              <a:rPr lang="en-US" altLang="en-US" sz="2400" b="1" u="none" dirty="0" err="1">
                <a:cs typeface="Times New Roman" panose="02020603050405020304" pitchFamily="18" charset="0"/>
              </a:rPr>
              <a:t>của</a:t>
            </a:r>
            <a:r>
              <a:rPr lang="en-US" altLang="en-US" sz="2400" b="1" u="none" dirty="0">
                <a:cs typeface="Times New Roman" panose="02020603050405020304" pitchFamily="18" charset="0"/>
              </a:rPr>
              <a:t> </a:t>
            </a:r>
            <a:r>
              <a:rPr lang="en-US" altLang="en-US" sz="2400" b="1" u="none" dirty="0" err="1">
                <a:cs typeface="Times New Roman" panose="02020603050405020304" pitchFamily="18" charset="0"/>
              </a:rPr>
              <a:t>việc</a:t>
            </a:r>
            <a:r>
              <a:rPr lang="en-US" altLang="en-US" sz="2400" b="1" u="none" dirty="0">
                <a:cs typeface="Times New Roman" panose="02020603050405020304" pitchFamily="18" charset="0"/>
              </a:rPr>
              <a:t> </a:t>
            </a:r>
            <a:r>
              <a:rPr lang="en-US" altLang="en-US" sz="2400" b="1" u="none" dirty="0" err="1">
                <a:cs typeface="Times New Roman" panose="02020603050405020304" pitchFamily="18" charset="0"/>
              </a:rPr>
              <a:t>làm</a:t>
            </a:r>
            <a:r>
              <a:rPr lang="en-US" altLang="en-US" sz="2400" b="1" u="none" dirty="0">
                <a:cs typeface="Times New Roman" panose="02020603050405020304" pitchFamily="18" charset="0"/>
              </a:rPr>
              <a:t> </a:t>
            </a:r>
            <a:r>
              <a:rPr lang="en-US" altLang="en-US" sz="2400" b="1" u="none" dirty="0" err="1">
                <a:cs typeface="Times New Roman" panose="02020603050405020304" pitchFamily="18" charset="0"/>
              </a:rPr>
              <a:t>cỏ</a:t>
            </a:r>
            <a:r>
              <a:rPr lang="en-US" altLang="en-US" sz="2400" b="1" u="none" dirty="0">
                <a:cs typeface="Times New Roman" panose="02020603050405020304" pitchFamily="18" charset="0"/>
              </a:rPr>
              <a:t> </a:t>
            </a:r>
            <a:r>
              <a:rPr lang="en-US" altLang="en-US" sz="2400" b="1" u="none" dirty="0" err="1">
                <a:cs typeface="Times New Roman" panose="02020603050405020304" pitchFamily="18" charset="0"/>
              </a:rPr>
              <a:t>là</a:t>
            </a:r>
            <a:r>
              <a:rPr lang="en-US" altLang="en-US" sz="2400" b="1" u="none" dirty="0">
                <a:cs typeface="Times New Roman" panose="02020603050405020304" pitchFamily="18" charset="0"/>
              </a:rPr>
              <a:t> </a:t>
            </a:r>
            <a:r>
              <a:rPr lang="en-US" altLang="en-US" sz="2400" b="1" u="none" dirty="0" err="1">
                <a:cs typeface="Times New Roman" panose="02020603050405020304" pitchFamily="18" charset="0"/>
              </a:rPr>
              <a:t>gì</a:t>
            </a:r>
            <a:r>
              <a:rPr lang="en-US" altLang="en-US" sz="2400" b="1" u="none" dirty="0">
                <a:cs typeface="Times New Roman" panose="02020603050405020304" pitchFamily="18" charset="0"/>
              </a:rPr>
              <a:t>?</a:t>
            </a:r>
            <a:endParaRPr lang="en-US" altLang="en-US" sz="2400" dirty="0">
              <a:cs typeface="Times New Roman" panose="02020603050405020304" pitchFamily="18" charset="0"/>
            </a:endParaRPr>
          </a:p>
        </p:txBody>
      </p:sp>
      <p:sp>
        <p:nvSpPr>
          <p:cNvPr id="15" name="Rectangle 14"/>
          <p:cNvSpPr>
            <a:spLocks noChangeArrowheads="1"/>
          </p:cNvSpPr>
          <p:nvPr/>
        </p:nvSpPr>
        <p:spPr bwMode="auto">
          <a:xfrm>
            <a:off x="7662863" y="2895600"/>
            <a:ext cx="1208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u="none">
                <a:solidFill>
                  <a:srgbClr val="FF0000"/>
                </a:solidFill>
                <a:cs typeface="Times New Roman" panose="02020603050405020304" pitchFamily="18" charset="0"/>
              </a:rPr>
              <a:t>Vun xới</a:t>
            </a:r>
          </a:p>
        </p:txBody>
      </p:sp>
      <p:sp>
        <p:nvSpPr>
          <p:cNvPr id="16" name="Rectangle 15"/>
          <p:cNvSpPr>
            <a:spLocks noChangeArrowheads="1"/>
          </p:cNvSpPr>
          <p:nvPr/>
        </p:nvSpPr>
        <p:spPr bwMode="auto">
          <a:xfrm>
            <a:off x="7620000" y="152400"/>
            <a:ext cx="116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u="none">
                <a:solidFill>
                  <a:srgbClr val="FF0000"/>
                </a:solidFill>
                <a:cs typeface="Times New Roman" panose="02020603050405020304" pitchFamily="18" charset="0"/>
              </a:rPr>
              <a:t>Làm cỏ</a:t>
            </a:r>
            <a:endParaRPr lang="en-US" altLang="en-US" sz="2400">
              <a:solidFill>
                <a:srgbClr val="FF0000"/>
              </a:solidFill>
              <a:cs typeface="Times New Roman" panose="02020603050405020304" pitchFamily="18" charset="0"/>
            </a:endParaRPr>
          </a:p>
        </p:txBody>
      </p:sp>
      <p:sp>
        <p:nvSpPr>
          <p:cNvPr id="2" name="TextBox 1"/>
          <p:cNvSpPr txBox="1"/>
          <p:nvPr/>
        </p:nvSpPr>
        <p:spPr>
          <a:xfrm>
            <a:off x="5105400" y="3043237"/>
            <a:ext cx="338554"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1792401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00369"/>
                                        </p:tgtEl>
                                        <p:attrNameLst>
                                          <p:attrName>style.visibility</p:attrName>
                                        </p:attrNameLst>
                                      </p:cBhvr>
                                      <p:to>
                                        <p:strVal val="visible"/>
                                      </p:to>
                                    </p:set>
                                    <p:animEffect transition="in" filter="checkerboard(across)">
                                      <p:cBhvr>
                                        <p:cTn id="7" dur="500"/>
                                        <p:tgtEl>
                                          <p:spTgt spid="10036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0365"/>
                                        </p:tgtEl>
                                        <p:attrNameLst>
                                          <p:attrName>style.visibility</p:attrName>
                                        </p:attrNameLst>
                                      </p:cBhvr>
                                      <p:to>
                                        <p:strVal val="visible"/>
                                      </p:to>
                                    </p:set>
                                    <p:animEffect transition="in" filter="checkerboard(across)">
                                      <p:cBhvr>
                                        <p:cTn id="10" dur="500"/>
                                        <p:tgtEl>
                                          <p:spTgt spid="10036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100365"/>
                                        </p:tgtEl>
                                      </p:cBhvr>
                                    </p:animEffect>
                                    <p:set>
                                      <p:cBhvr>
                                        <p:cTn id="15" dur="1" fill="hold">
                                          <p:stCondLst>
                                            <p:cond delay="499"/>
                                          </p:stCondLst>
                                        </p:cTn>
                                        <p:tgtEl>
                                          <p:spTgt spid="100365"/>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heckerboard(across)">
                                      <p:cBhvr>
                                        <p:cTn id="20" dur="500"/>
                                        <p:tgtEl>
                                          <p:spTgt spid="1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ox(in)">
                                      <p:cBhvr>
                                        <p:cTn id="25" dur="500"/>
                                        <p:tgtEl>
                                          <p:spTgt spid="1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0368"/>
                                        </p:tgtEl>
                                        <p:attrNameLst>
                                          <p:attrName>style.visibility</p:attrName>
                                        </p:attrNameLst>
                                      </p:cBhvr>
                                      <p:to>
                                        <p:strVal val="visible"/>
                                      </p:to>
                                    </p:set>
                                    <p:anim calcmode="lin" valueType="num">
                                      <p:cBhvr additive="base">
                                        <p:cTn id="30" dur="500" fill="hold"/>
                                        <p:tgtEl>
                                          <p:spTgt spid="100368"/>
                                        </p:tgtEl>
                                        <p:attrNameLst>
                                          <p:attrName>ppt_x</p:attrName>
                                        </p:attrNameLst>
                                      </p:cBhvr>
                                      <p:tavLst>
                                        <p:tav tm="0">
                                          <p:val>
                                            <p:strVal val="#ppt_x"/>
                                          </p:val>
                                        </p:tav>
                                        <p:tav tm="100000">
                                          <p:val>
                                            <p:strVal val="#ppt_x"/>
                                          </p:val>
                                        </p:tav>
                                      </p:tavLst>
                                    </p:anim>
                                    <p:anim calcmode="lin" valueType="num">
                                      <p:cBhvr additive="base">
                                        <p:cTn id="31" dur="500" fill="hold"/>
                                        <p:tgtEl>
                                          <p:spTgt spid="100368"/>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xit" presetSubtype="10" fill="hold" grpId="1" nodeType="clickEffect">
                                  <p:stCondLst>
                                    <p:cond delay="0"/>
                                  </p:stCondLst>
                                  <p:childTnLst>
                                    <p:animEffect transition="out" filter="checkerboard(across)">
                                      <p:cBhvr>
                                        <p:cTn id="35" dur="500"/>
                                        <p:tgtEl>
                                          <p:spTgt spid="100368"/>
                                        </p:tgtEl>
                                      </p:cBhvr>
                                    </p:animEffect>
                                    <p:set>
                                      <p:cBhvr>
                                        <p:cTn id="36" dur="1" fill="hold">
                                          <p:stCondLst>
                                            <p:cond delay="499"/>
                                          </p:stCondLst>
                                        </p:cTn>
                                        <p:tgtEl>
                                          <p:spTgt spid="100368"/>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100376">
                                            <p:txEl>
                                              <p:pRg st="0" end="0"/>
                                            </p:txEl>
                                          </p:spTgt>
                                        </p:tgtEl>
                                        <p:attrNameLst>
                                          <p:attrName>style.visibility</p:attrName>
                                        </p:attrNameLst>
                                      </p:cBhvr>
                                      <p:to>
                                        <p:strVal val="visible"/>
                                      </p:to>
                                    </p:set>
                                    <p:animEffect transition="in" filter="blinds(horizontal)">
                                      <p:cBhvr>
                                        <p:cTn id="41" dur="500"/>
                                        <p:tgtEl>
                                          <p:spTgt spid="100376">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xit" presetSubtype="16" fill="hold" grpId="1" nodeType="clickEffect">
                                  <p:stCondLst>
                                    <p:cond delay="0"/>
                                  </p:stCondLst>
                                  <p:childTnLst>
                                    <p:animEffect transition="out" filter="box(in)">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ntr" presetSubtype="16" fill="hold" nodeType="clickEffect">
                                  <p:stCondLst>
                                    <p:cond delay="0"/>
                                  </p:stCondLst>
                                  <p:childTnLst>
                                    <p:set>
                                      <p:cBhvr>
                                        <p:cTn id="55" dur="1" fill="hold">
                                          <p:stCondLst>
                                            <p:cond delay="0"/>
                                          </p:stCondLst>
                                        </p:cTn>
                                        <p:tgtEl>
                                          <p:spTgt spid="100376">
                                            <p:txEl>
                                              <p:pRg st="1" end="1"/>
                                            </p:txEl>
                                          </p:spTgt>
                                        </p:tgtEl>
                                        <p:attrNameLst>
                                          <p:attrName>style.visibility</p:attrName>
                                        </p:attrNameLst>
                                      </p:cBhvr>
                                      <p:to>
                                        <p:strVal val="visible"/>
                                      </p:to>
                                    </p:set>
                                    <p:animEffect transition="in" filter="box(in)">
                                      <p:cBhvr>
                                        <p:cTn id="56" dur="500"/>
                                        <p:tgtEl>
                                          <p:spTgt spid="1003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5" grpId="0"/>
      <p:bldP spid="100365" grpId="1"/>
      <p:bldP spid="100368" grpId="0"/>
      <p:bldP spid="100368" grpId="1"/>
      <p:bldP spid="14" grpId="0"/>
      <p:bldP spid="14" grpId="1"/>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Line 5"/>
          <p:cNvSpPr>
            <a:spLocks noChangeShapeType="1"/>
          </p:cNvSpPr>
          <p:nvPr/>
        </p:nvSpPr>
        <p:spPr bwMode="auto">
          <a:xfrm>
            <a:off x="4191000" y="0"/>
            <a:ext cx="76200" cy="685800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3" name="Text Box 6"/>
          <p:cNvSpPr txBox="1">
            <a:spLocks noChangeArrowheads="1"/>
          </p:cNvSpPr>
          <p:nvPr/>
        </p:nvSpPr>
        <p:spPr bwMode="auto">
          <a:xfrm>
            <a:off x="87313" y="546894"/>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a:solidFill>
                  <a:srgbClr val="0000FF"/>
                </a:solidFill>
              </a:rPr>
              <a:t>2. LÀM CỎ, VUN XỚI</a:t>
            </a:r>
          </a:p>
        </p:txBody>
      </p:sp>
      <p:sp>
        <p:nvSpPr>
          <p:cNvPr id="100368" name="Text Box 16"/>
          <p:cNvSpPr txBox="1">
            <a:spLocks noChangeArrowheads="1"/>
          </p:cNvSpPr>
          <p:nvPr/>
        </p:nvSpPr>
        <p:spPr bwMode="auto">
          <a:xfrm>
            <a:off x="4419600" y="5867400"/>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400" b="1" u="none">
                <a:latin typeface="Arial" panose="020B0604020202020204" pitchFamily="34" charset="0"/>
              </a:rPr>
              <a:t>Vậy vun xới là gì?</a:t>
            </a:r>
          </a:p>
        </p:txBody>
      </p:sp>
      <p:pic>
        <p:nvPicPr>
          <p:cNvPr id="12295" name="Picture 17" descr="Vun x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895600"/>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8" descr="Lam 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0"/>
            <a:ext cx="38227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20"/>
          <p:cNvSpPr txBox="1">
            <a:spLocks noChangeArrowheads="1"/>
          </p:cNvSpPr>
          <p:nvPr/>
        </p:nvSpPr>
        <p:spPr bwMode="auto">
          <a:xfrm>
            <a:off x="0" y="2057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endParaRPr lang="en-US" altLang="en-US" sz="2400" b="1">
              <a:solidFill>
                <a:srgbClr val="FFCCFF"/>
              </a:solidFill>
              <a:latin typeface="Arial" panose="020B0604020202020204" pitchFamily="34" charset="0"/>
            </a:endParaRPr>
          </a:p>
        </p:txBody>
      </p:sp>
      <p:sp>
        <p:nvSpPr>
          <p:cNvPr id="12299" name="Text Box 24"/>
          <p:cNvSpPr txBox="1">
            <a:spLocks noChangeArrowheads="1"/>
          </p:cNvSpPr>
          <p:nvPr/>
        </p:nvSpPr>
        <p:spPr bwMode="auto">
          <a:xfrm>
            <a:off x="62845" y="1223962"/>
            <a:ext cx="419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dirty="0"/>
              <a:t>- </a:t>
            </a:r>
            <a:r>
              <a:rPr lang="en-US" altLang="en-US" sz="2400" u="none" dirty="0" err="1"/>
              <a:t>Làm</a:t>
            </a:r>
            <a:r>
              <a:rPr lang="en-US" altLang="en-US" sz="2400" u="none" dirty="0"/>
              <a:t> </a:t>
            </a:r>
            <a:r>
              <a:rPr lang="en-US" altLang="en-US" sz="2400" u="none" dirty="0" err="1"/>
              <a:t>cỏ</a:t>
            </a:r>
            <a:r>
              <a:rPr lang="en-US" altLang="en-US" sz="2400" u="none" dirty="0"/>
              <a:t> : </a:t>
            </a:r>
            <a:r>
              <a:rPr lang="en-US" altLang="en-US" sz="2400" u="none" dirty="0" err="1"/>
              <a:t>Diệt</a:t>
            </a:r>
            <a:r>
              <a:rPr lang="en-US" altLang="en-US" sz="2400" u="none" dirty="0"/>
              <a:t> </a:t>
            </a:r>
            <a:r>
              <a:rPr lang="en-US" altLang="en-US" sz="2400" u="none" dirty="0" err="1"/>
              <a:t>hết</a:t>
            </a:r>
            <a:r>
              <a:rPr lang="en-US" altLang="en-US" sz="2400" u="none" dirty="0"/>
              <a:t> </a:t>
            </a:r>
            <a:r>
              <a:rPr lang="en-US" altLang="en-US" sz="2400" u="none" dirty="0" err="1"/>
              <a:t>cỏ</a:t>
            </a:r>
            <a:r>
              <a:rPr lang="en-US" altLang="en-US" sz="2400" u="none" dirty="0"/>
              <a:t> </a:t>
            </a:r>
            <a:r>
              <a:rPr lang="en-US" altLang="en-US" sz="2400" u="none" dirty="0" err="1"/>
              <a:t>mọc</a:t>
            </a:r>
            <a:r>
              <a:rPr lang="en-US" altLang="en-US" sz="2400" u="none" dirty="0"/>
              <a:t> </a:t>
            </a:r>
            <a:r>
              <a:rPr lang="en-US" altLang="en-US" sz="2400" u="none" dirty="0" err="1"/>
              <a:t>xen</a:t>
            </a:r>
            <a:r>
              <a:rPr lang="en-US" altLang="en-US" sz="2400" u="none" dirty="0"/>
              <a:t>  </a:t>
            </a:r>
            <a:r>
              <a:rPr lang="en-US" altLang="en-US" sz="2400" u="none" dirty="0" err="1"/>
              <a:t>vào</a:t>
            </a:r>
            <a:r>
              <a:rPr lang="en-US" altLang="en-US" sz="2400" u="none" dirty="0"/>
              <a:t> </a:t>
            </a:r>
            <a:r>
              <a:rPr lang="en-US" altLang="en-US" sz="2400" u="none" dirty="0" err="1"/>
              <a:t>cây</a:t>
            </a:r>
            <a:r>
              <a:rPr lang="en-US" altLang="en-US" sz="2400" u="none" dirty="0"/>
              <a:t> </a:t>
            </a:r>
            <a:r>
              <a:rPr lang="en-US" altLang="en-US" sz="2400" u="none" dirty="0" err="1"/>
              <a:t>trồng</a:t>
            </a:r>
            <a:endParaRPr lang="en-US" altLang="en-US" sz="2400" u="none" dirty="0"/>
          </a:p>
          <a:p>
            <a:pPr eaLnBrk="1" hangingPunct="1">
              <a:spcBef>
                <a:spcPct val="50000"/>
              </a:spcBef>
            </a:pPr>
            <a:r>
              <a:rPr lang="en-US" altLang="en-US" sz="2400" u="none" dirty="0">
                <a:sym typeface="Webdings" panose="05030102010509060703" pitchFamily="18" charset="2"/>
              </a:rPr>
              <a:t></a:t>
            </a:r>
            <a:r>
              <a:rPr lang="en-US" altLang="en-US" sz="2400" u="none" dirty="0" err="1">
                <a:sym typeface="Webdings" panose="05030102010509060703" pitchFamily="18" charset="2"/>
              </a:rPr>
              <a:t>Loại</a:t>
            </a:r>
            <a:r>
              <a:rPr lang="en-US" altLang="en-US" sz="2400" u="none" dirty="0">
                <a:sym typeface="Webdings" panose="05030102010509060703" pitchFamily="18" charset="2"/>
              </a:rPr>
              <a:t> </a:t>
            </a:r>
            <a:r>
              <a:rPr lang="en-US" altLang="en-US" sz="2400" u="none" dirty="0" err="1">
                <a:sym typeface="Webdings" panose="05030102010509060703" pitchFamily="18" charset="2"/>
              </a:rPr>
              <a:t>bỏ</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dại</a:t>
            </a:r>
            <a:r>
              <a:rPr lang="en-US" altLang="en-US" sz="2400" u="none" dirty="0">
                <a:sym typeface="Webdings" panose="05030102010509060703" pitchFamily="18" charset="2"/>
              </a:rPr>
              <a:t> </a:t>
            </a:r>
            <a:r>
              <a:rPr lang="en-US" altLang="en-US" sz="2400" u="none" dirty="0" err="1">
                <a:sym typeface="Webdings" panose="05030102010509060703" pitchFamily="18" charset="2"/>
              </a:rPr>
              <a:t>vào</a:t>
            </a:r>
            <a:r>
              <a:rPr lang="en-US" altLang="en-US" sz="2400" u="none" dirty="0">
                <a:sym typeface="Webdings" panose="05030102010509060703" pitchFamily="18" charset="2"/>
              </a:rPr>
              <a:t> </a:t>
            </a:r>
            <a:r>
              <a:rPr lang="en-US" altLang="en-US" sz="2400" u="none" dirty="0" err="1">
                <a:sym typeface="Webdings" panose="05030102010509060703" pitchFamily="18" charset="2"/>
              </a:rPr>
              <a:t>tranh</a:t>
            </a:r>
            <a:r>
              <a:rPr lang="en-US" altLang="en-US" sz="2400" u="none" dirty="0">
                <a:sym typeface="Webdings" panose="05030102010509060703" pitchFamily="18" charset="2"/>
              </a:rPr>
              <a:t> </a:t>
            </a:r>
            <a:r>
              <a:rPr lang="en-US" altLang="en-US" sz="2400" u="none" dirty="0" err="1">
                <a:sym typeface="Webdings" panose="05030102010509060703" pitchFamily="18" charset="2"/>
              </a:rPr>
              <a:t>chất</a:t>
            </a:r>
            <a:r>
              <a:rPr lang="en-US" altLang="en-US" sz="2400" u="none" dirty="0">
                <a:sym typeface="Webdings" panose="05030102010509060703" pitchFamily="18" charset="2"/>
              </a:rPr>
              <a:t> </a:t>
            </a:r>
            <a:r>
              <a:rPr lang="en-US" altLang="en-US" sz="2400" u="none" dirty="0" err="1">
                <a:sym typeface="Webdings" panose="05030102010509060703" pitchFamily="18" charset="2"/>
              </a:rPr>
              <a:t>dinh</a:t>
            </a:r>
            <a:r>
              <a:rPr lang="en-US" altLang="en-US" sz="2400" u="none" dirty="0">
                <a:sym typeface="Webdings" panose="05030102010509060703" pitchFamily="18" charset="2"/>
              </a:rPr>
              <a:t> </a:t>
            </a:r>
            <a:r>
              <a:rPr lang="en-US" altLang="en-US" sz="2400" u="none" dirty="0" err="1">
                <a:sym typeface="Webdings" panose="05030102010509060703" pitchFamily="18" charset="2"/>
              </a:rPr>
              <a:t>dưỡng</a:t>
            </a:r>
            <a:r>
              <a:rPr lang="en-US" altLang="en-US" sz="2400" u="none" dirty="0">
                <a:sym typeface="Webdings" panose="05030102010509060703" pitchFamily="18" charset="2"/>
              </a:rPr>
              <a:t> </a:t>
            </a:r>
            <a:r>
              <a:rPr lang="en-US" altLang="en-US" sz="2400" u="none" dirty="0" err="1">
                <a:sym typeface="Webdings" panose="05030102010509060703" pitchFamily="18" charset="2"/>
              </a:rPr>
              <a:t>và</a:t>
            </a:r>
            <a:r>
              <a:rPr lang="en-US" altLang="en-US" sz="2400" u="none" dirty="0">
                <a:sym typeface="Webdings" panose="05030102010509060703" pitchFamily="18" charset="2"/>
              </a:rPr>
              <a:t> </a:t>
            </a:r>
            <a:r>
              <a:rPr lang="en-US" altLang="en-US" sz="2400" u="none" dirty="0" err="1">
                <a:sym typeface="Webdings" panose="05030102010509060703" pitchFamily="18" charset="2"/>
              </a:rPr>
              <a:t>ánh</a:t>
            </a:r>
            <a:r>
              <a:rPr lang="en-US" altLang="en-US" sz="2400" u="none" dirty="0">
                <a:sym typeface="Webdings" panose="05030102010509060703" pitchFamily="18" charset="2"/>
              </a:rPr>
              <a:t> </a:t>
            </a:r>
            <a:r>
              <a:rPr lang="en-US" altLang="en-US" sz="2400" u="none" dirty="0" err="1">
                <a:sym typeface="Webdings" panose="05030102010509060703" pitchFamily="18" charset="2"/>
              </a:rPr>
              <a:t>sáng</a:t>
            </a:r>
            <a:r>
              <a:rPr lang="en-US" altLang="en-US" sz="2400" u="none" dirty="0">
                <a:sym typeface="Webdings" panose="05030102010509060703" pitchFamily="18" charset="2"/>
              </a:rPr>
              <a:t> </a:t>
            </a:r>
            <a:r>
              <a:rPr lang="en-US" altLang="en-US" sz="2400" u="none" dirty="0" err="1">
                <a:sym typeface="Webdings" panose="05030102010509060703" pitchFamily="18" charset="2"/>
              </a:rPr>
              <a:t>của</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trồng</a:t>
            </a:r>
            <a:r>
              <a:rPr lang="en-US" altLang="en-US" sz="2400" u="none" dirty="0">
                <a:sym typeface="Webdings" panose="05030102010509060703" pitchFamily="18" charset="2"/>
              </a:rPr>
              <a:t>.</a:t>
            </a:r>
          </a:p>
        </p:txBody>
      </p:sp>
      <p:sp>
        <p:nvSpPr>
          <p:cNvPr id="14" name="Rectangle 13"/>
          <p:cNvSpPr>
            <a:spLocks noChangeArrowheads="1"/>
          </p:cNvSpPr>
          <p:nvPr/>
        </p:nvSpPr>
        <p:spPr bwMode="auto">
          <a:xfrm>
            <a:off x="4748213" y="5943600"/>
            <a:ext cx="4395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u="none">
                <a:cs typeface="Times New Roman" panose="02020603050405020304" pitchFamily="18" charset="0"/>
              </a:rPr>
              <a:t>Mục đích của việc vun xới là gì?</a:t>
            </a:r>
            <a:endParaRPr lang="en-US" altLang="en-US" sz="2400">
              <a:cs typeface="Times New Roman" panose="02020603050405020304" pitchFamily="18" charset="0"/>
            </a:endParaRPr>
          </a:p>
        </p:txBody>
      </p:sp>
      <p:sp>
        <p:nvSpPr>
          <p:cNvPr id="12301" name="Rectangle 14"/>
          <p:cNvSpPr>
            <a:spLocks noChangeArrowheads="1"/>
          </p:cNvSpPr>
          <p:nvPr/>
        </p:nvSpPr>
        <p:spPr bwMode="auto">
          <a:xfrm>
            <a:off x="7662863" y="2895600"/>
            <a:ext cx="1208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u="none">
                <a:solidFill>
                  <a:srgbClr val="FF0000"/>
                </a:solidFill>
                <a:cs typeface="Times New Roman" panose="02020603050405020304" pitchFamily="18" charset="0"/>
              </a:rPr>
              <a:t>Vun xới</a:t>
            </a:r>
          </a:p>
        </p:txBody>
      </p:sp>
      <p:sp>
        <p:nvSpPr>
          <p:cNvPr id="12302" name="Rectangle 15"/>
          <p:cNvSpPr>
            <a:spLocks noChangeArrowheads="1"/>
          </p:cNvSpPr>
          <p:nvPr/>
        </p:nvSpPr>
        <p:spPr bwMode="auto">
          <a:xfrm>
            <a:off x="7620000" y="152400"/>
            <a:ext cx="116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b="1" u="none">
                <a:solidFill>
                  <a:srgbClr val="FF0000"/>
                </a:solidFill>
                <a:cs typeface="Times New Roman" panose="02020603050405020304" pitchFamily="18" charset="0"/>
              </a:rPr>
              <a:t>Làm cỏ</a:t>
            </a:r>
            <a:endParaRPr lang="en-US" altLang="en-US" sz="2400">
              <a:solidFill>
                <a:srgbClr val="FF0000"/>
              </a:solidFill>
              <a:cs typeface="Times New Roman" panose="02020603050405020304" pitchFamily="18" charset="0"/>
            </a:endParaRPr>
          </a:p>
        </p:txBody>
      </p:sp>
      <p:sp>
        <p:nvSpPr>
          <p:cNvPr id="17" name="Text Box 25"/>
          <p:cNvSpPr txBox="1">
            <a:spLocks noChangeArrowheads="1"/>
          </p:cNvSpPr>
          <p:nvPr/>
        </p:nvSpPr>
        <p:spPr bwMode="auto">
          <a:xfrm>
            <a:off x="36443" y="3576638"/>
            <a:ext cx="4191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dirty="0"/>
              <a:t>-</a:t>
            </a:r>
            <a:r>
              <a:rPr lang="en-US" altLang="en-US" sz="2400" u="none" dirty="0" err="1"/>
              <a:t>Vun</a:t>
            </a:r>
            <a:r>
              <a:rPr lang="en-US" altLang="en-US" sz="2400" u="none" dirty="0"/>
              <a:t> </a:t>
            </a:r>
            <a:r>
              <a:rPr lang="en-US" altLang="en-US" sz="2400" u="none" dirty="0" err="1"/>
              <a:t>xới</a:t>
            </a:r>
            <a:r>
              <a:rPr lang="en-US" altLang="en-US" sz="2400" u="none" dirty="0"/>
              <a:t>: </a:t>
            </a:r>
            <a:r>
              <a:rPr lang="en-US" altLang="en-US" sz="2400" u="none" dirty="0" err="1"/>
              <a:t>Thêm</a:t>
            </a:r>
            <a:r>
              <a:rPr lang="en-US" altLang="en-US" sz="2400" u="none" dirty="0"/>
              <a:t> </a:t>
            </a:r>
            <a:r>
              <a:rPr lang="en-US" altLang="en-US" sz="2400" u="none" dirty="0" err="1"/>
              <a:t>đất</a:t>
            </a:r>
            <a:r>
              <a:rPr lang="en-US" altLang="en-US" sz="2400" u="none" dirty="0"/>
              <a:t> </a:t>
            </a:r>
            <a:r>
              <a:rPr lang="en-US" altLang="en-US" sz="2400" u="none" dirty="0" err="1"/>
              <a:t>màu</a:t>
            </a:r>
            <a:r>
              <a:rPr lang="en-US" altLang="en-US" sz="2400" u="none" dirty="0"/>
              <a:t> </a:t>
            </a:r>
            <a:r>
              <a:rPr lang="en-US" altLang="en-US" sz="2400" u="none" dirty="0" err="1"/>
              <a:t>vào</a:t>
            </a:r>
            <a:r>
              <a:rPr lang="en-US" altLang="en-US" sz="2400" u="none" dirty="0"/>
              <a:t> </a:t>
            </a:r>
            <a:r>
              <a:rPr lang="en-US" altLang="en-US" sz="2400" u="none" dirty="0" err="1"/>
              <a:t>gốc</a:t>
            </a:r>
            <a:r>
              <a:rPr lang="en-US" altLang="en-US" sz="2400" u="none" dirty="0"/>
              <a:t> </a:t>
            </a:r>
            <a:r>
              <a:rPr lang="en-US" altLang="en-US" sz="2400" u="none" dirty="0" err="1"/>
              <a:t>cây</a:t>
            </a:r>
            <a:r>
              <a:rPr lang="en-US" altLang="en-US" sz="2400" u="none" dirty="0"/>
              <a:t>, </a:t>
            </a:r>
            <a:r>
              <a:rPr lang="en-US" altLang="en-US" sz="2400" u="none" dirty="0" err="1"/>
              <a:t>làm</a:t>
            </a:r>
            <a:r>
              <a:rPr lang="en-US" altLang="en-US" sz="2400" u="none" dirty="0"/>
              <a:t> </a:t>
            </a:r>
            <a:r>
              <a:rPr lang="en-US" altLang="en-US" sz="2400" u="none" dirty="0" err="1"/>
              <a:t>đất</a:t>
            </a:r>
            <a:r>
              <a:rPr lang="en-US" altLang="en-US" sz="2400" u="none" dirty="0"/>
              <a:t> </a:t>
            </a:r>
            <a:r>
              <a:rPr lang="en-US" altLang="en-US" sz="2400" u="none" dirty="0" err="1"/>
              <a:t>tăng</a:t>
            </a:r>
            <a:r>
              <a:rPr lang="en-US" altLang="en-US" sz="2400" u="none" dirty="0"/>
              <a:t> </a:t>
            </a:r>
            <a:r>
              <a:rPr lang="en-US" altLang="en-US" sz="2400" u="none" dirty="0" err="1"/>
              <a:t>thêm</a:t>
            </a:r>
            <a:r>
              <a:rPr lang="en-US" altLang="en-US" sz="2400" u="none" dirty="0"/>
              <a:t> </a:t>
            </a:r>
            <a:r>
              <a:rPr lang="en-US" altLang="en-US" sz="2400" u="none" dirty="0" err="1"/>
              <a:t>độ</a:t>
            </a:r>
            <a:r>
              <a:rPr lang="en-US" altLang="en-US" sz="2400" u="none" dirty="0"/>
              <a:t> </a:t>
            </a:r>
            <a:r>
              <a:rPr lang="en-US" altLang="en-US" sz="2400" u="none" dirty="0" err="1"/>
              <a:t>thoáng</a:t>
            </a:r>
            <a:r>
              <a:rPr lang="en-US" altLang="en-US" sz="2400" u="none" dirty="0"/>
              <a:t>.</a:t>
            </a:r>
          </a:p>
          <a:p>
            <a:pPr eaLnBrk="1" hangingPunct="1">
              <a:spcBef>
                <a:spcPct val="50000"/>
              </a:spcBef>
            </a:pPr>
            <a:r>
              <a:rPr lang="en-US" altLang="en-US" sz="2400" u="none" dirty="0">
                <a:sym typeface="Webdings" panose="05030102010509060703" pitchFamily="18" charset="2"/>
              </a:rPr>
              <a:t></a:t>
            </a:r>
            <a:r>
              <a:rPr lang="en-US" altLang="en-US" sz="2400" u="none" dirty="0" err="1">
                <a:sym typeface="Webdings" panose="05030102010509060703" pitchFamily="18" charset="2"/>
              </a:rPr>
              <a:t>Giữ</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đứng</a:t>
            </a:r>
            <a:r>
              <a:rPr lang="en-US" altLang="en-US" sz="2400" u="none" dirty="0">
                <a:sym typeface="Webdings" panose="05030102010509060703" pitchFamily="18" charset="2"/>
              </a:rPr>
              <a:t> </a:t>
            </a:r>
            <a:r>
              <a:rPr lang="en-US" altLang="en-US" sz="2400" u="none" dirty="0" err="1">
                <a:sym typeface="Webdings" panose="05030102010509060703" pitchFamily="18" charset="2"/>
              </a:rPr>
              <a:t>vững</a:t>
            </a:r>
            <a:r>
              <a:rPr lang="en-US" altLang="en-US" sz="2400" u="none" dirty="0">
                <a:sym typeface="Webdings" panose="05030102010509060703" pitchFamily="18" charset="2"/>
              </a:rPr>
              <a:t>, </a:t>
            </a:r>
            <a:r>
              <a:rPr lang="en-US" altLang="en-US" sz="2400" u="none" dirty="0" err="1">
                <a:sym typeface="Webdings" panose="05030102010509060703" pitchFamily="18" charset="2"/>
              </a:rPr>
              <a:t>cung</a:t>
            </a:r>
            <a:r>
              <a:rPr lang="en-US" altLang="en-US" sz="2400" u="none" dirty="0">
                <a:sym typeface="Webdings" panose="05030102010509060703" pitchFamily="18" charset="2"/>
              </a:rPr>
              <a:t> </a:t>
            </a:r>
            <a:r>
              <a:rPr lang="en-US" altLang="en-US" sz="2400" u="none" dirty="0" err="1">
                <a:sym typeface="Webdings" panose="05030102010509060703" pitchFamily="18" charset="2"/>
              </a:rPr>
              <a:t>cấp</a:t>
            </a:r>
            <a:r>
              <a:rPr lang="en-US" altLang="en-US" sz="2400" u="none" dirty="0">
                <a:sym typeface="Webdings" panose="05030102010509060703" pitchFamily="18" charset="2"/>
              </a:rPr>
              <a:t> </a:t>
            </a:r>
            <a:r>
              <a:rPr lang="en-US" altLang="en-US" sz="2400" u="none" dirty="0" err="1">
                <a:sym typeface="Webdings" panose="05030102010509060703" pitchFamily="18" charset="2"/>
              </a:rPr>
              <a:t>chất</a:t>
            </a:r>
            <a:r>
              <a:rPr lang="en-US" altLang="en-US" sz="2400" u="none" dirty="0">
                <a:sym typeface="Webdings" panose="05030102010509060703" pitchFamily="18" charset="2"/>
              </a:rPr>
              <a:t> </a:t>
            </a:r>
            <a:r>
              <a:rPr lang="en-US" altLang="en-US" sz="2400" u="none" dirty="0" err="1">
                <a:sym typeface="Webdings" panose="05030102010509060703" pitchFamily="18" charset="2"/>
              </a:rPr>
              <a:t>dinh</a:t>
            </a:r>
            <a:r>
              <a:rPr lang="en-US" altLang="en-US" sz="2400" u="none" dirty="0">
                <a:sym typeface="Webdings" panose="05030102010509060703" pitchFamily="18" charset="2"/>
              </a:rPr>
              <a:t> </a:t>
            </a:r>
            <a:r>
              <a:rPr lang="en-US" altLang="en-US" sz="2400" u="none" dirty="0" err="1">
                <a:sym typeface="Webdings" panose="05030102010509060703" pitchFamily="18" charset="2"/>
              </a:rPr>
              <a:t>dưỡng</a:t>
            </a:r>
            <a:r>
              <a:rPr lang="en-US" altLang="en-US" sz="2400" u="none" dirty="0">
                <a:sym typeface="Webdings" panose="05030102010509060703" pitchFamily="18" charset="2"/>
              </a:rPr>
              <a:t> </a:t>
            </a:r>
            <a:r>
              <a:rPr lang="en-US" altLang="en-US" sz="2400" u="none" dirty="0" err="1">
                <a:sym typeface="Webdings" panose="05030102010509060703" pitchFamily="18" charset="2"/>
              </a:rPr>
              <a:t>cho</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cung</a:t>
            </a:r>
            <a:r>
              <a:rPr lang="en-US" altLang="en-US" sz="2400" u="none" dirty="0">
                <a:sym typeface="Webdings" panose="05030102010509060703" pitchFamily="18" charset="2"/>
              </a:rPr>
              <a:t> </a:t>
            </a:r>
            <a:r>
              <a:rPr lang="en-US" altLang="en-US" sz="2400" u="none" dirty="0" err="1">
                <a:sym typeface="Webdings" panose="05030102010509060703" pitchFamily="18" charset="2"/>
              </a:rPr>
              <a:t>cấp</a:t>
            </a:r>
            <a:r>
              <a:rPr lang="en-US" altLang="en-US" sz="2400" u="none" dirty="0">
                <a:sym typeface="Webdings" panose="05030102010509060703" pitchFamily="18" charset="2"/>
              </a:rPr>
              <a:t> oxy </a:t>
            </a:r>
            <a:r>
              <a:rPr lang="en-US" altLang="en-US" sz="2400" u="none" dirty="0" err="1">
                <a:sym typeface="Webdings" panose="05030102010509060703" pitchFamily="18" charset="2"/>
              </a:rPr>
              <a:t>cho</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hạn</a:t>
            </a:r>
            <a:r>
              <a:rPr lang="en-US" altLang="en-US" sz="2400" u="none" dirty="0">
                <a:sym typeface="Webdings" panose="05030102010509060703" pitchFamily="18" charset="2"/>
              </a:rPr>
              <a:t> </a:t>
            </a:r>
            <a:r>
              <a:rPr lang="en-US" altLang="en-US" sz="2400" u="none" dirty="0" err="1">
                <a:sym typeface="Webdings" panose="05030102010509060703" pitchFamily="18" charset="2"/>
              </a:rPr>
              <a:t>chế</a:t>
            </a:r>
            <a:r>
              <a:rPr lang="en-US" altLang="en-US" sz="2400" u="none" dirty="0">
                <a:sym typeface="Webdings" panose="05030102010509060703" pitchFamily="18" charset="2"/>
              </a:rPr>
              <a:t> </a:t>
            </a:r>
            <a:r>
              <a:rPr lang="en-US" altLang="en-US" sz="2400" u="none" dirty="0" err="1">
                <a:sym typeface="Webdings" panose="05030102010509060703" pitchFamily="18" charset="2"/>
              </a:rPr>
              <a:t>bốc</a:t>
            </a:r>
            <a:r>
              <a:rPr lang="en-US" altLang="en-US" sz="2400" u="none" dirty="0">
                <a:sym typeface="Webdings" panose="05030102010509060703" pitchFamily="18" charset="2"/>
              </a:rPr>
              <a:t> </a:t>
            </a:r>
            <a:r>
              <a:rPr lang="en-US" altLang="en-US" sz="2400" u="none" dirty="0" err="1">
                <a:sym typeface="Webdings" panose="05030102010509060703" pitchFamily="18" charset="2"/>
              </a:rPr>
              <a:t>hơi</a:t>
            </a:r>
            <a:r>
              <a:rPr lang="en-US" altLang="en-US" sz="2400" u="none" dirty="0">
                <a:sym typeface="Webdings" panose="05030102010509060703" pitchFamily="18" charset="2"/>
              </a:rPr>
              <a:t> </a:t>
            </a:r>
            <a:r>
              <a:rPr lang="en-US" altLang="en-US" sz="2400" u="none" dirty="0" err="1">
                <a:sym typeface="Webdings" panose="05030102010509060703" pitchFamily="18" charset="2"/>
              </a:rPr>
              <a:t>nước</a:t>
            </a:r>
            <a:r>
              <a:rPr lang="en-US" altLang="en-US" sz="2400" u="none" dirty="0">
                <a:sym typeface="Webdings" panose="05030102010509060703" pitchFamily="18" charset="2"/>
              </a:rPr>
              <a:t>.</a:t>
            </a:r>
          </a:p>
        </p:txBody>
      </p:sp>
    </p:spTree>
    <p:extLst>
      <p:ext uri="{BB962C8B-B14F-4D97-AF65-F5344CB8AC3E}">
        <p14:creationId xmlns:p14="http://schemas.microsoft.com/office/powerpoint/2010/main" val="3149328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368"/>
                                        </p:tgtEl>
                                        <p:attrNameLst>
                                          <p:attrName>style.visibility</p:attrName>
                                        </p:attrNameLst>
                                      </p:cBhvr>
                                      <p:to>
                                        <p:strVal val="visible"/>
                                      </p:to>
                                    </p:set>
                                    <p:anim calcmode="lin" valueType="num">
                                      <p:cBhvr additive="base">
                                        <p:cTn id="7" dur="500" fill="hold"/>
                                        <p:tgtEl>
                                          <p:spTgt spid="100368"/>
                                        </p:tgtEl>
                                        <p:attrNameLst>
                                          <p:attrName>ppt_x</p:attrName>
                                        </p:attrNameLst>
                                      </p:cBhvr>
                                      <p:tavLst>
                                        <p:tav tm="0">
                                          <p:val>
                                            <p:strVal val="#ppt_x"/>
                                          </p:val>
                                        </p:tav>
                                        <p:tav tm="100000">
                                          <p:val>
                                            <p:strVal val="#ppt_x"/>
                                          </p:val>
                                        </p:tav>
                                      </p:tavLst>
                                    </p:anim>
                                    <p:anim calcmode="lin" valueType="num">
                                      <p:cBhvr additive="base">
                                        <p:cTn id="8" dur="500" fill="hold"/>
                                        <p:tgtEl>
                                          <p:spTgt spid="10036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xit" presetSubtype="10" fill="hold" grpId="1" nodeType="clickEffect">
                                  <p:stCondLst>
                                    <p:cond delay="0"/>
                                  </p:stCondLst>
                                  <p:childTnLst>
                                    <p:animEffect transition="out" filter="checkerboard(across)">
                                      <p:cBhvr>
                                        <p:cTn id="12" dur="500"/>
                                        <p:tgtEl>
                                          <p:spTgt spid="100368"/>
                                        </p:tgtEl>
                                      </p:cBhvr>
                                    </p:animEffect>
                                    <p:set>
                                      <p:cBhvr>
                                        <p:cTn id="13" dur="1" fill="hold">
                                          <p:stCondLst>
                                            <p:cond delay="499"/>
                                          </p:stCondLst>
                                        </p:cTn>
                                        <p:tgtEl>
                                          <p:spTgt spid="100368"/>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blinds(horizontal)">
                                      <p:cBhvr>
                                        <p:cTn id="18" dur="500"/>
                                        <p:tgtEl>
                                          <p:spTgt spid="1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xit" presetSubtype="16" fill="hold" grpId="1" nodeType="clickEffect">
                                  <p:stCondLst>
                                    <p:cond delay="0"/>
                                  </p:stCondLst>
                                  <p:childTnLst>
                                    <p:animEffect transition="out" filter="box(in)">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nodeType="click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Effect transition="in" filter="box(in)">
                                      <p:cBhvr>
                                        <p:cTn id="33"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8" grpId="0"/>
      <p:bldP spid="100368" grpId="1"/>
      <p:bldP spid="14" grpId="0"/>
      <p:bldP spid="1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304800"/>
            <a:ext cx="4247253"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HOẠT ĐỘNG NHÓM </a:t>
            </a:r>
          </a:p>
        </p:txBody>
      </p:sp>
      <p:pic>
        <p:nvPicPr>
          <p:cNvPr id="3" name="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0" y="375225"/>
            <a:ext cx="914400" cy="514350"/>
          </a:xfrm>
          <a:prstGeom prst="rect">
            <a:avLst/>
          </a:prstGeom>
        </p:spPr>
      </p:pic>
      <p:sp>
        <p:nvSpPr>
          <p:cNvPr id="4" name="Text Box 7"/>
          <p:cNvSpPr txBox="1">
            <a:spLocks noChangeArrowheads="1"/>
          </p:cNvSpPr>
          <p:nvPr/>
        </p:nvSpPr>
        <p:spPr bwMode="auto">
          <a:xfrm>
            <a:off x="833907" y="2606378"/>
            <a:ext cx="69613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800" b="1" u="none" dirty="0" err="1">
                <a:solidFill>
                  <a:srgbClr val="0000FF"/>
                </a:solidFill>
              </a:rPr>
              <a:t>Cần</a:t>
            </a:r>
            <a:r>
              <a:rPr lang="en-US" altLang="en-US" sz="2800" b="1" u="none" dirty="0">
                <a:solidFill>
                  <a:srgbClr val="0000FF"/>
                </a:solidFill>
              </a:rPr>
              <a:t> </a:t>
            </a:r>
            <a:r>
              <a:rPr lang="en-US" altLang="en-US" sz="2800" b="1" u="none" dirty="0" err="1">
                <a:solidFill>
                  <a:srgbClr val="0000FF"/>
                </a:solidFill>
              </a:rPr>
              <a:t>lưu</a:t>
            </a:r>
            <a:r>
              <a:rPr lang="en-US" altLang="en-US" sz="2800" b="1" u="none" dirty="0">
                <a:solidFill>
                  <a:srgbClr val="0000FF"/>
                </a:solidFill>
              </a:rPr>
              <a:t> ý </a:t>
            </a:r>
            <a:r>
              <a:rPr lang="en-US" altLang="en-US" sz="2800" b="1" u="none" dirty="0" err="1">
                <a:solidFill>
                  <a:srgbClr val="0000FF"/>
                </a:solidFill>
              </a:rPr>
              <a:t>gì</a:t>
            </a:r>
            <a:r>
              <a:rPr lang="en-US" altLang="en-US" sz="2800" b="1" u="none" dirty="0">
                <a:solidFill>
                  <a:srgbClr val="0000FF"/>
                </a:solidFill>
              </a:rPr>
              <a:t> </a:t>
            </a:r>
            <a:r>
              <a:rPr lang="en-US" altLang="en-US" sz="2800" b="1" u="none" dirty="0" err="1">
                <a:solidFill>
                  <a:srgbClr val="0000FF"/>
                </a:solidFill>
              </a:rPr>
              <a:t>khi</a:t>
            </a:r>
            <a:r>
              <a:rPr lang="en-US" altLang="en-US" sz="2800" b="1" u="none" dirty="0">
                <a:solidFill>
                  <a:srgbClr val="0000FF"/>
                </a:solidFill>
              </a:rPr>
              <a:t> </a:t>
            </a:r>
            <a:r>
              <a:rPr lang="en-US" altLang="en-US" sz="2800" b="1" u="none" dirty="0" err="1">
                <a:solidFill>
                  <a:srgbClr val="0000FF"/>
                </a:solidFill>
              </a:rPr>
              <a:t>làm</a:t>
            </a:r>
            <a:r>
              <a:rPr lang="en-US" altLang="en-US" sz="2800" b="1" u="none" dirty="0">
                <a:solidFill>
                  <a:srgbClr val="0000FF"/>
                </a:solidFill>
              </a:rPr>
              <a:t> </a:t>
            </a:r>
            <a:r>
              <a:rPr lang="en-US" altLang="en-US" sz="2800" b="1" u="none" dirty="0" err="1">
                <a:solidFill>
                  <a:srgbClr val="0000FF"/>
                </a:solidFill>
              </a:rPr>
              <a:t>cỏ</a:t>
            </a:r>
            <a:r>
              <a:rPr lang="en-US" altLang="en-US" sz="2800" b="1" u="none" dirty="0">
                <a:solidFill>
                  <a:srgbClr val="0000FF"/>
                </a:solidFill>
              </a:rPr>
              <a:t> </a:t>
            </a:r>
            <a:r>
              <a:rPr lang="en-US" altLang="en-US" sz="2800" b="1" u="none" dirty="0" err="1">
                <a:solidFill>
                  <a:srgbClr val="0000FF"/>
                </a:solidFill>
              </a:rPr>
              <a:t>và</a:t>
            </a:r>
            <a:r>
              <a:rPr lang="en-US" altLang="en-US" sz="2800" b="1" u="none" dirty="0">
                <a:solidFill>
                  <a:srgbClr val="0000FF"/>
                </a:solidFill>
              </a:rPr>
              <a:t> </a:t>
            </a:r>
            <a:r>
              <a:rPr lang="en-US" altLang="en-US" sz="2800" b="1" u="none" dirty="0" err="1">
                <a:solidFill>
                  <a:srgbClr val="0000FF"/>
                </a:solidFill>
              </a:rPr>
              <a:t>vun</a:t>
            </a:r>
            <a:r>
              <a:rPr lang="en-US" altLang="en-US" sz="2800" b="1" u="none" dirty="0">
                <a:solidFill>
                  <a:srgbClr val="0000FF"/>
                </a:solidFill>
              </a:rPr>
              <a:t> </a:t>
            </a:r>
            <a:r>
              <a:rPr lang="en-US" altLang="en-US" sz="2800" b="1" u="none" dirty="0" err="1">
                <a:solidFill>
                  <a:srgbClr val="0000FF"/>
                </a:solidFill>
              </a:rPr>
              <a:t>xới</a:t>
            </a:r>
            <a:r>
              <a:rPr lang="en-US" altLang="en-US" sz="2800" b="1" u="none" dirty="0">
                <a:solidFill>
                  <a:srgbClr val="0000FF"/>
                </a:solidFill>
              </a:rPr>
              <a:t>?</a:t>
            </a:r>
          </a:p>
        </p:txBody>
      </p:sp>
      <p:sp>
        <p:nvSpPr>
          <p:cNvPr id="5" name="Rectangle 4"/>
          <p:cNvSpPr/>
          <p:nvPr/>
        </p:nvSpPr>
        <p:spPr>
          <a:xfrm>
            <a:off x="838200" y="2057400"/>
            <a:ext cx="7924800" cy="523220"/>
          </a:xfrm>
          <a:prstGeom prst="rect">
            <a:avLst/>
          </a:prstGeom>
        </p:spPr>
        <p:txBody>
          <a:bodyPr wrap="square">
            <a:spAutoFit/>
          </a:bodyPr>
          <a:lstStyle/>
          <a:p>
            <a:pPr>
              <a:spcBef>
                <a:spcPct val="50000"/>
              </a:spcBef>
            </a:pPr>
            <a:r>
              <a:rPr lang="en-US" altLang="en-US" sz="2800" b="1" dirty="0" err="1">
                <a:solidFill>
                  <a:srgbClr val="0000FF"/>
                </a:solidFill>
                <a:latin typeface="Times New Roman" panose="02020603050405020304" pitchFamily="18" charset="0"/>
                <a:cs typeface="Times New Roman" panose="02020603050405020304" pitchFamily="18" charset="0"/>
              </a:rPr>
              <a:t>Vậy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mục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đích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chung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việc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cỏ,vun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xới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gì</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42550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878031oq6iuoirb6.gif">
            <a:extLst>
              <a:ext uri="{FF2B5EF4-FFF2-40B4-BE49-F238E27FC236}">
                <a16:creationId xmlns:a16="http://schemas.microsoft.com/office/drawing/2014/main" id="{11BCC6F0-A74F-408A-B693-58D0CB282E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97957" y="857250"/>
            <a:ext cx="564356"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chuong_gio_90">
            <a:extLst>
              <a:ext uri="{FF2B5EF4-FFF2-40B4-BE49-F238E27FC236}">
                <a16:creationId xmlns:a16="http://schemas.microsoft.com/office/drawing/2014/main" id="{F446C9BD-36FC-4433-A628-975DBFC0FB4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831" y="3258031"/>
            <a:ext cx="576263" cy="282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48066" y="213417"/>
            <a:ext cx="6443334" cy="1569660"/>
          </a:xfrm>
          <a:prstGeom prst="rect">
            <a:avLst/>
          </a:prstGeom>
        </p:spPr>
        <p:txBody>
          <a:bodyPr wrap="square">
            <a:spAutoFit/>
          </a:bodyPr>
          <a:lstStyle/>
          <a:p>
            <a:pPr algn="ctr"/>
            <a:r>
              <a:rPr lang="en-US" sz="3200" dirty="0" err="1">
                <a:solidFill>
                  <a:srgbClr val="FF0000"/>
                </a:solidFill>
                <a:latin typeface="Times New Roman" pitchFamily="18" charset="0"/>
                <a:cs typeface="Times New Roman" pitchFamily="18" charset="0"/>
              </a:rPr>
              <a:t>Tiết</a:t>
            </a:r>
            <a:r>
              <a:rPr lang="en-US" sz="3200" dirty="0">
                <a:solidFill>
                  <a:srgbClr val="FF0000"/>
                </a:solidFill>
                <a:latin typeface="Times New Roman" pitchFamily="18" charset="0"/>
                <a:cs typeface="Times New Roman" pitchFamily="18" charset="0"/>
              </a:rPr>
              <a:t> 4 </a:t>
            </a:r>
            <a:r>
              <a:rPr lang="en-US" sz="3200" dirty="0" err="1">
                <a:solidFill>
                  <a:srgbClr val="FF0000"/>
                </a:solidFill>
                <a:latin typeface="Times New Roman" pitchFamily="18" charset="0"/>
                <a:cs typeface="Times New Roman" pitchFamily="18" charset="0"/>
              </a:rPr>
              <a:t>Bài</a:t>
            </a:r>
            <a:r>
              <a:rPr lang="en-US" sz="3200" dirty="0">
                <a:solidFill>
                  <a:srgbClr val="FF0000"/>
                </a:solidFill>
                <a:latin typeface="Times New Roman" pitchFamily="18" charset="0"/>
                <a:cs typeface="Times New Roman" pitchFamily="18" charset="0"/>
              </a:rPr>
              <a:t> 3: GIEO TRỒNG, CHĂM SÓC VÀ PHÒNG TRỪ SÂU, BỆNH CHO CÂY TRỒNG</a:t>
            </a:r>
          </a:p>
        </p:txBody>
      </p:sp>
    </p:spTree>
    <p:custDataLst>
      <p:tags r:id="rId1"/>
    </p:custDataLst>
    <p:extLst>
      <p:ext uri="{BB962C8B-B14F-4D97-AF65-F5344CB8AC3E}">
        <p14:creationId xmlns:p14="http://schemas.microsoft.com/office/powerpoint/2010/main" val="1217328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4"/>
          <p:cNvSpPr txBox="1">
            <a:spLocks noChangeArrowheads="1"/>
          </p:cNvSpPr>
          <p:nvPr/>
        </p:nvSpPr>
        <p:spPr bwMode="auto">
          <a:xfrm>
            <a:off x="478665" y="914400"/>
            <a:ext cx="8534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err="1">
                <a:solidFill>
                  <a:srgbClr val="0000FF"/>
                </a:solidFill>
              </a:rPr>
              <a:t>Vậy</a:t>
            </a:r>
            <a:r>
              <a:rPr lang="en-US" altLang="en-US" sz="2400" b="1" u="none" dirty="0">
                <a:solidFill>
                  <a:srgbClr val="0000FF"/>
                </a:solidFill>
              </a:rPr>
              <a:t> </a:t>
            </a:r>
            <a:r>
              <a:rPr lang="en-US" altLang="en-US" sz="2400" b="1" u="none" dirty="0" err="1">
                <a:solidFill>
                  <a:srgbClr val="0000FF"/>
                </a:solidFill>
              </a:rPr>
              <a:t>mục</a:t>
            </a:r>
            <a:r>
              <a:rPr lang="en-US" altLang="en-US" sz="2400" b="1" u="none" dirty="0">
                <a:solidFill>
                  <a:srgbClr val="0000FF"/>
                </a:solidFill>
              </a:rPr>
              <a:t> </a:t>
            </a:r>
            <a:r>
              <a:rPr lang="en-US" altLang="en-US" sz="2400" b="1" u="none" dirty="0" err="1">
                <a:solidFill>
                  <a:srgbClr val="0000FF"/>
                </a:solidFill>
              </a:rPr>
              <a:t>đích</a:t>
            </a:r>
            <a:r>
              <a:rPr lang="en-US" altLang="en-US" sz="2400" b="1" u="none" dirty="0">
                <a:solidFill>
                  <a:srgbClr val="0000FF"/>
                </a:solidFill>
              </a:rPr>
              <a:t> </a:t>
            </a:r>
            <a:r>
              <a:rPr lang="en-US" altLang="en-US" sz="2400" b="1" u="none" dirty="0" err="1">
                <a:solidFill>
                  <a:srgbClr val="0000FF"/>
                </a:solidFill>
              </a:rPr>
              <a:t>chung</a:t>
            </a:r>
            <a:r>
              <a:rPr lang="en-US" altLang="en-US" sz="2400" b="1" u="none" dirty="0">
                <a:solidFill>
                  <a:srgbClr val="0000FF"/>
                </a:solidFill>
              </a:rPr>
              <a:t> </a:t>
            </a:r>
            <a:r>
              <a:rPr lang="en-US" altLang="en-US" sz="2400" b="1" u="none" dirty="0" err="1">
                <a:solidFill>
                  <a:srgbClr val="0000FF"/>
                </a:solidFill>
              </a:rPr>
              <a:t>của</a:t>
            </a:r>
            <a:r>
              <a:rPr lang="en-US" altLang="en-US" sz="2400" b="1" u="none" dirty="0">
                <a:solidFill>
                  <a:srgbClr val="0000FF"/>
                </a:solidFill>
              </a:rPr>
              <a:t> </a:t>
            </a:r>
            <a:r>
              <a:rPr lang="en-US" altLang="en-US" sz="2400" b="1" u="none" dirty="0" err="1">
                <a:solidFill>
                  <a:srgbClr val="0000FF"/>
                </a:solidFill>
              </a:rPr>
              <a:t>việc</a:t>
            </a:r>
            <a:r>
              <a:rPr lang="en-US" altLang="en-US" sz="2400" b="1" u="none" dirty="0">
                <a:solidFill>
                  <a:srgbClr val="0000FF"/>
                </a:solidFill>
              </a:rPr>
              <a:t> </a:t>
            </a:r>
            <a:r>
              <a:rPr lang="en-US" altLang="en-US" sz="2400" b="1" u="none" dirty="0" err="1">
                <a:solidFill>
                  <a:srgbClr val="0000FF"/>
                </a:solidFill>
              </a:rPr>
              <a:t>làm</a:t>
            </a:r>
            <a:r>
              <a:rPr lang="en-US" altLang="en-US" sz="2400" b="1" u="none" dirty="0">
                <a:solidFill>
                  <a:srgbClr val="0000FF"/>
                </a:solidFill>
              </a:rPr>
              <a:t> </a:t>
            </a:r>
            <a:r>
              <a:rPr lang="en-US" altLang="en-US" sz="2400" b="1" u="none" dirty="0" err="1">
                <a:solidFill>
                  <a:srgbClr val="0000FF"/>
                </a:solidFill>
              </a:rPr>
              <a:t>cỏ,vun</a:t>
            </a:r>
            <a:r>
              <a:rPr lang="en-US" altLang="en-US" sz="2400" b="1" u="none" dirty="0">
                <a:solidFill>
                  <a:srgbClr val="0000FF"/>
                </a:solidFill>
              </a:rPr>
              <a:t> </a:t>
            </a:r>
            <a:r>
              <a:rPr lang="en-US" altLang="en-US" sz="2400" b="1" u="none" dirty="0" err="1">
                <a:solidFill>
                  <a:srgbClr val="0000FF"/>
                </a:solidFill>
              </a:rPr>
              <a:t>xới</a:t>
            </a:r>
            <a:r>
              <a:rPr lang="en-US" altLang="en-US" sz="2400" b="1" u="none" dirty="0">
                <a:solidFill>
                  <a:srgbClr val="0000FF"/>
                </a:solidFill>
              </a:rPr>
              <a:t> </a:t>
            </a:r>
            <a:r>
              <a:rPr lang="en-US" altLang="en-US" sz="2400" b="1" u="none" dirty="0" err="1">
                <a:solidFill>
                  <a:srgbClr val="0000FF"/>
                </a:solidFill>
              </a:rPr>
              <a:t>là</a:t>
            </a:r>
            <a:endParaRPr lang="en-US" altLang="en-US" sz="2400" b="1" u="none" dirty="0">
              <a:solidFill>
                <a:srgbClr val="0000FF"/>
              </a:solidFill>
            </a:endParaRPr>
          </a:p>
          <a:p>
            <a:pPr eaLnBrk="1" hangingPunct="1">
              <a:spcBef>
                <a:spcPct val="50000"/>
              </a:spcBef>
            </a:pPr>
            <a:r>
              <a:rPr lang="en-US" altLang="en-US" sz="2400" b="1" u="none" dirty="0"/>
              <a:t>- </a:t>
            </a:r>
            <a:r>
              <a:rPr lang="en-US" altLang="en-US" sz="2400" b="1" u="none" dirty="0" err="1"/>
              <a:t>Diệt</a:t>
            </a:r>
            <a:r>
              <a:rPr lang="en-US" altLang="en-US" sz="2400" b="1" u="none" dirty="0"/>
              <a:t> </a:t>
            </a:r>
            <a:r>
              <a:rPr lang="en-US" altLang="en-US" sz="2400" b="1" u="none" dirty="0" err="1"/>
              <a:t>cỏ</a:t>
            </a:r>
            <a:r>
              <a:rPr lang="en-US" altLang="en-US" sz="2400" b="1" u="none" dirty="0"/>
              <a:t> </a:t>
            </a:r>
            <a:r>
              <a:rPr lang="en-US" altLang="en-US" sz="2400" b="1" u="none" dirty="0" err="1"/>
              <a:t>dại</a:t>
            </a:r>
            <a:endParaRPr lang="en-US" altLang="en-US" sz="2400" b="1" u="none" dirty="0"/>
          </a:p>
          <a:p>
            <a:pPr eaLnBrk="1" hangingPunct="1">
              <a:spcBef>
                <a:spcPct val="50000"/>
              </a:spcBef>
            </a:pPr>
            <a:r>
              <a:rPr lang="en-US" altLang="en-US" sz="2400" b="1" u="none" dirty="0"/>
              <a:t>- </a:t>
            </a:r>
            <a:r>
              <a:rPr lang="en-US" altLang="en-US" sz="2400" b="1" u="none" dirty="0" err="1"/>
              <a:t>Làm</a:t>
            </a:r>
            <a:r>
              <a:rPr lang="en-US" altLang="en-US" sz="2400" b="1" u="none" dirty="0"/>
              <a:t> </a:t>
            </a:r>
            <a:r>
              <a:rPr lang="en-US" altLang="en-US" sz="2400" b="1" u="none" dirty="0" err="1"/>
              <a:t>cho</a:t>
            </a:r>
            <a:r>
              <a:rPr lang="en-US" altLang="en-US" sz="2400" b="1" u="none" dirty="0"/>
              <a:t> </a:t>
            </a:r>
            <a:r>
              <a:rPr lang="en-US" altLang="en-US" sz="2400" b="1" u="none" dirty="0" err="1"/>
              <a:t>đất</a:t>
            </a:r>
            <a:r>
              <a:rPr lang="en-US" altLang="en-US" sz="2400" b="1" u="none" dirty="0"/>
              <a:t> </a:t>
            </a:r>
            <a:r>
              <a:rPr lang="en-US" altLang="en-US" sz="2400" b="1" u="none" dirty="0" err="1"/>
              <a:t>tơi</a:t>
            </a:r>
            <a:r>
              <a:rPr lang="en-US" altLang="en-US" sz="2400" b="1" u="none" dirty="0"/>
              <a:t> </a:t>
            </a:r>
            <a:r>
              <a:rPr lang="en-US" altLang="en-US" sz="2400" b="1" u="none" dirty="0" err="1"/>
              <a:t>xốp</a:t>
            </a:r>
            <a:endParaRPr lang="en-US" altLang="en-US" sz="2400" b="1" u="none" dirty="0"/>
          </a:p>
          <a:p>
            <a:pPr eaLnBrk="1" hangingPunct="1">
              <a:spcBef>
                <a:spcPct val="50000"/>
              </a:spcBef>
            </a:pPr>
            <a:r>
              <a:rPr lang="en-US" altLang="en-US" sz="2400" b="1" u="none" dirty="0"/>
              <a:t>- </a:t>
            </a:r>
            <a:r>
              <a:rPr lang="en-US" altLang="en-US" sz="2400" b="1" u="none" dirty="0" err="1"/>
              <a:t>Diệt</a:t>
            </a:r>
            <a:r>
              <a:rPr lang="en-US" altLang="en-US" sz="2400" b="1" u="none" dirty="0"/>
              <a:t> </a:t>
            </a:r>
            <a:r>
              <a:rPr lang="en-US" altLang="en-US" sz="2400" b="1" u="none" dirty="0" err="1"/>
              <a:t>sâu</a:t>
            </a:r>
            <a:r>
              <a:rPr lang="en-US" altLang="en-US" sz="2400" b="1" u="none" dirty="0"/>
              <a:t>, </a:t>
            </a:r>
            <a:r>
              <a:rPr lang="en-US" altLang="en-US" sz="2400" b="1" u="none" dirty="0" err="1"/>
              <a:t>bệnh</a:t>
            </a:r>
            <a:r>
              <a:rPr lang="en-US" altLang="en-US" sz="2400" b="1" u="none" dirty="0"/>
              <a:t> </a:t>
            </a:r>
            <a:r>
              <a:rPr lang="en-US" altLang="en-US" sz="2400" b="1" u="none" dirty="0" err="1"/>
              <a:t>hại</a:t>
            </a:r>
            <a:r>
              <a:rPr lang="en-US" altLang="en-US" sz="2400" b="1" u="none" dirty="0"/>
              <a:t>.</a:t>
            </a:r>
          </a:p>
          <a:p>
            <a:pPr eaLnBrk="1" hangingPunct="1">
              <a:spcBef>
                <a:spcPct val="50000"/>
              </a:spcBef>
            </a:pPr>
            <a:r>
              <a:rPr lang="en-US" altLang="en-US" sz="2400" b="1" u="none" dirty="0"/>
              <a:t>- </a:t>
            </a:r>
            <a:r>
              <a:rPr lang="en-US" altLang="en-US" sz="2400" b="1" u="none" dirty="0" err="1"/>
              <a:t>Chống</a:t>
            </a:r>
            <a:r>
              <a:rPr lang="en-US" altLang="en-US" sz="2400" b="1" u="none" dirty="0"/>
              <a:t> </a:t>
            </a:r>
            <a:r>
              <a:rPr lang="en-US" altLang="en-US" sz="2400" b="1" u="none" dirty="0" err="1"/>
              <a:t>đổ</a:t>
            </a:r>
            <a:endParaRPr lang="en-US" altLang="en-US" sz="2400" b="1" u="none" dirty="0"/>
          </a:p>
        </p:txBody>
      </p:sp>
    </p:spTree>
    <p:extLst>
      <p:ext uri="{BB962C8B-B14F-4D97-AF65-F5344CB8AC3E}">
        <p14:creationId xmlns:p14="http://schemas.microsoft.com/office/powerpoint/2010/main" val="3218005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0" y="10668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a:solidFill>
                  <a:srgbClr val="0000FF"/>
                </a:solidFill>
              </a:rPr>
              <a:t>1 . TỈA, DẶM CÂY</a:t>
            </a:r>
          </a:p>
        </p:txBody>
      </p:sp>
      <p:sp>
        <p:nvSpPr>
          <p:cNvPr id="15364" name="Line 5"/>
          <p:cNvSpPr>
            <a:spLocks noChangeShapeType="1"/>
          </p:cNvSpPr>
          <p:nvPr/>
        </p:nvSpPr>
        <p:spPr bwMode="auto">
          <a:xfrm>
            <a:off x="4267200" y="609600"/>
            <a:ext cx="0" cy="624840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5" name="Text Box 6"/>
          <p:cNvSpPr txBox="1">
            <a:spLocks noChangeArrowheads="1"/>
          </p:cNvSpPr>
          <p:nvPr/>
        </p:nvSpPr>
        <p:spPr bwMode="auto">
          <a:xfrm>
            <a:off x="0" y="15240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a:solidFill>
                  <a:srgbClr val="0000FF"/>
                </a:solidFill>
              </a:rPr>
              <a:t>2. LÀM CỎ, VUN XỚI</a:t>
            </a:r>
          </a:p>
        </p:txBody>
      </p:sp>
      <p:sp>
        <p:nvSpPr>
          <p:cNvPr id="15366" name="Text Box 9"/>
          <p:cNvSpPr txBox="1">
            <a:spLocks noChangeArrowheads="1"/>
          </p:cNvSpPr>
          <p:nvPr/>
        </p:nvSpPr>
        <p:spPr bwMode="auto">
          <a:xfrm>
            <a:off x="0" y="4038600"/>
            <a:ext cx="3581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110602" name="Text Box 10"/>
          <p:cNvSpPr txBox="1">
            <a:spLocks noChangeArrowheads="1"/>
          </p:cNvSpPr>
          <p:nvPr/>
        </p:nvSpPr>
        <p:spPr bwMode="auto">
          <a:xfrm>
            <a:off x="0" y="2057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a:solidFill>
                  <a:srgbClr val="0000FF"/>
                </a:solidFill>
              </a:rPr>
              <a:t>3.TƯỚI NƯỚC</a:t>
            </a:r>
          </a:p>
        </p:txBody>
      </p:sp>
      <p:sp>
        <p:nvSpPr>
          <p:cNvPr id="110604" name="Text Box 12"/>
          <p:cNvSpPr txBox="1">
            <a:spLocks noChangeArrowheads="1"/>
          </p:cNvSpPr>
          <p:nvPr/>
        </p:nvSpPr>
        <p:spPr bwMode="auto">
          <a:xfrm>
            <a:off x="4343400" y="1600200"/>
            <a:ext cx="4800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800" b="1" u="none" dirty="0"/>
              <a:t>“</a:t>
            </a:r>
            <a:r>
              <a:rPr lang="en-US" altLang="en-US" sz="2800" b="1" u="none" dirty="0" err="1"/>
              <a:t>Nhất</a:t>
            </a:r>
            <a:r>
              <a:rPr lang="en-US" altLang="en-US" sz="2800" b="1" u="none" dirty="0"/>
              <a:t> </a:t>
            </a:r>
            <a:r>
              <a:rPr lang="en-US" altLang="en-US" sz="2800" b="1" u="none" dirty="0" err="1"/>
              <a:t>nước</a:t>
            </a:r>
            <a:r>
              <a:rPr lang="en-US" altLang="en-US" sz="2800" b="1" u="none" dirty="0"/>
              <a:t>, </a:t>
            </a:r>
            <a:r>
              <a:rPr lang="en-US" altLang="en-US" sz="2800" b="1" u="none" dirty="0" err="1"/>
              <a:t>nhì</a:t>
            </a:r>
            <a:r>
              <a:rPr lang="en-US" altLang="en-US" sz="2800" b="1" u="none" dirty="0"/>
              <a:t> </a:t>
            </a:r>
            <a:r>
              <a:rPr lang="en-US" altLang="en-US" sz="2800" b="1" u="none" dirty="0" err="1"/>
              <a:t>phân</a:t>
            </a:r>
            <a:r>
              <a:rPr lang="en-US" altLang="en-US" sz="2800" b="1" u="none" dirty="0"/>
              <a:t>, tam </a:t>
            </a:r>
            <a:r>
              <a:rPr lang="en-US" altLang="en-US" sz="2800" b="1" u="none" dirty="0" err="1"/>
              <a:t>cần</a:t>
            </a:r>
            <a:r>
              <a:rPr lang="en-US" altLang="en-US" sz="2800" b="1" u="none" dirty="0"/>
              <a:t>, </a:t>
            </a:r>
            <a:r>
              <a:rPr lang="en-US" altLang="en-US" sz="2800" b="1" u="none" dirty="0" err="1"/>
              <a:t>tứ</a:t>
            </a:r>
            <a:r>
              <a:rPr lang="en-US" altLang="en-US" sz="2800" b="1" u="none" dirty="0"/>
              <a:t> </a:t>
            </a:r>
            <a:r>
              <a:rPr lang="en-US" altLang="en-US" sz="2800" b="1" u="none" dirty="0" err="1"/>
              <a:t>giống</a:t>
            </a:r>
            <a:r>
              <a:rPr lang="en-US" altLang="en-US" sz="2800" b="1" u="none" dirty="0"/>
              <a:t>”</a:t>
            </a:r>
          </a:p>
          <a:p>
            <a:pPr eaLnBrk="1" hangingPunct="1">
              <a:spcBef>
                <a:spcPct val="50000"/>
              </a:spcBef>
            </a:pPr>
            <a:r>
              <a:rPr lang="en-US" altLang="en-US" sz="2800" b="1" u="none" dirty="0" err="1"/>
              <a:t>Nghĩa</a:t>
            </a:r>
            <a:r>
              <a:rPr lang="en-US" altLang="en-US" sz="2800" b="1" u="none" dirty="0"/>
              <a:t> </a:t>
            </a:r>
            <a:r>
              <a:rPr lang="en-US" altLang="en-US" sz="2800" b="1" u="none" dirty="0" err="1"/>
              <a:t>của</a:t>
            </a:r>
            <a:r>
              <a:rPr lang="en-US" altLang="en-US" sz="2800" b="1" u="none" dirty="0"/>
              <a:t> </a:t>
            </a:r>
            <a:r>
              <a:rPr lang="en-US" altLang="en-US" sz="2800" b="1" u="none" dirty="0" err="1"/>
              <a:t>câu</a:t>
            </a:r>
            <a:r>
              <a:rPr lang="en-US" altLang="en-US" sz="2800" b="1" u="none" dirty="0"/>
              <a:t> </a:t>
            </a:r>
            <a:r>
              <a:rPr lang="en-US" altLang="en-US" sz="2800" b="1" u="none" dirty="0" err="1"/>
              <a:t>nói</a:t>
            </a:r>
            <a:r>
              <a:rPr lang="en-US" altLang="en-US" sz="2800" b="1" u="none" dirty="0"/>
              <a:t> </a:t>
            </a:r>
            <a:r>
              <a:rPr lang="en-US" altLang="en-US" sz="2800" b="1" u="none" dirty="0" err="1"/>
              <a:t>đó</a:t>
            </a:r>
            <a:r>
              <a:rPr lang="en-US" altLang="en-US" sz="2800" b="1" u="none" dirty="0"/>
              <a:t> </a:t>
            </a:r>
            <a:r>
              <a:rPr lang="en-US" altLang="en-US" sz="2800" b="1" u="none" dirty="0" err="1"/>
              <a:t>là</a:t>
            </a:r>
            <a:r>
              <a:rPr lang="en-US" altLang="en-US" sz="2800" b="1" u="none" dirty="0"/>
              <a:t> </a:t>
            </a:r>
            <a:r>
              <a:rPr lang="en-US" altLang="en-US" sz="2800" b="1" u="none" dirty="0" err="1"/>
              <a:t>gì</a:t>
            </a:r>
            <a:r>
              <a:rPr lang="en-US" altLang="en-US" sz="2800" b="1" u="none" dirty="0"/>
              <a:t>?</a:t>
            </a:r>
          </a:p>
        </p:txBody>
      </p:sp>
      <p:sp>
        <p:nvSpPr>
          <p:cNvPr id="15370" name="Rectangle 15"/>
          <p:cNvSpPr>
            <a:spLocks noChangeArrowheads="1"/>
          </p:cNvSpPr>
          <p:nvPr/>
        </p:nvSpPr>
        <p:spPr bwMode="auto">
          <a:xfrm>
            <a:off x="0" y="0"/>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u="none" dirty="0">
                <a:solidFill>
                  <a:srgbClr val="FF0000"/>
                </a:solidFill>
              </a:rPr>
              <a:t>II. CHĂM SÓCCÂYTRỒNG</a:t>
            </a:r>
          </a:p>
        </p:txBody>
      </p:sp>
    </p:spTree>
    <p:extLst>
      <p:ext uri="{BB962C8B-B14F-4D97-AF65-F5344CB8AC3E}">
        <p14:creationId xmlns:p14="http://schemas.microsoft.com/office/powerpoint/2010/main" val="3393164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0604">
                                            <p:txEl>
                                              <p:pRg st="0" end="0"/>
                                            </p:txEl>
                                          </p:spTgt>
                                        </p:tgtEl>
                                        <p:attrNameLst>
                                          <p:attrName>style.visibility</p:attrName>
                                        </p:attrNameLst>
                                      </p:cBhvr>
                                      <p:to>
                                        <p:strVal val="visible"/>
                                      </p:to>
                                    </p:set>
                                    <p:anim calcmode="lin" valueType="num">
                                      <p:cBhvr additive="base">
                                        <p:cTn id="7" dur="500" fill="hold"/>
                                        <p:tgtEl>
                                          <p:spTgt spid="1106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060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0604">
                                            <p:txEl>
                                              <p:pRg st="1" end="1"/>
                                            </p:txEl>
                                          </p:spTgt>
                                        </p:tgtEl>
                                        <p:attrNameLst>
                                          <p:attrName>style.visibility</p:attrName>
                                        </p:attrNameLst>
                                      </p:cBhvr>
                                      <p:to>
                                        <p:strVal val="visible"/>
                                      </p:to>
                                    </p:set>
                                    <p:anim calcmode="lin" valueType="num">
                                      <p:cBhvr additive="base">
                                        <p:cTn id="11" dur="500" fill="hold"/>
                                        <p:tgtEl>
                                          <p:spTgt spid="11060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06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0602"/>
                                        </p:tgtEl>
                                        <p:attrNameLst>
                                          <p:attrName>style.visibility</p:attrName>
                                        </p:attrNameLst>
                                      </p:cBhvr>
                                      <p:to>
                                        <p:strVal val="visible"/>
                                      </p:to>
                                    </p:set>
                                    <p:animEffect transition="in" filter="checkerboard(across)">
                                      <p:cBhvr>
                                        <p:cTn id="17" dur="500"/>
                                        <p:tgtEl>
                                          <p:spTgt spid="110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Line 4"/>
          <p:cNvSpPr>
            <a:spLocks noChangeShapeType="1"/>
          </p:cNvSpPr>
          <p:nvPr/>
        </p:nvSpPr>
        <p:spPr bwMode="auto">
          <a:xfrm>
            <a:off x="4191000" y="0"/>
            <a:ext cx="76200" cy="685800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Text Box 6"/>
          <p:cNvSpPr txBox="1">
            <a:spLocks noChangeArrowheads="1"/>
          </p:cNvSpPr>
          <p:nvPr/>
        </p:nvSpPr>
        <p:spPr bwMode="auto">
          <a:xfrm>
            <a:off x="152400" y="3276600"/>
            <a:ext cx="3581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17416" name="Text Box 8"/>
          <p:cNvSpPr txBox="1">
            <a:spLocks noChangeArrowheads="1"/>
          </p:cNvSpPr>
          <p:nvPr/>
        </p:nvSpPr>
        <p:spPr bwMode="auto">
          <a:xfrm>
            <a:off x="457200" y="700087"/>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800" b="1" u="none" dirty="0">
                <a:solidFill>
                  <a:schemeClr val="accent2"/>
                </a:solidFill>
              </a:rPr>
              <a:t>3. </a:t>
            </a:r>
            <a:r>
              <a:rPr lang="en-US" altLang="en-US" sz="2800" b="1" u="none" dirty="0" err="1">
                <a:solidFill>
                  <a:schemeClr val="accent2"/>
                </a:solidFill>
              </a:rPr>
              <a:t>Tưới</a:t>
            </a:r>
            <a:r>
              <a:rPr lang="en-US" altLang="en-US" sz="2800" b="1" u="none" dirty="0">
                <a:solidFill>
                  <a:schemeClr val="accent2"/>
                </a:solidFill>
              </a:rPr>
              <a:t> </a:t>
            </a:r>
            <a:r>
              <a:rPr lang="en-US" altLang="en-US" sz="2800" b="1" u="none" dirty="0" err="1">
                <a:solidFill>
                  <a:schemeClr val="accent2"/>
                </a:solidFill>
              </a:rPr>
              <a:t>nước</a:t>
            </a:r>
            <a:endParaRPr lang="en-US" altLang="en-US" sz="2800" b="1" u="none" dirty="0">
              <a:solidFill>
                <a:schemeClr val="accent2"/>
              </a:solidFill>
            </a:endParaRPr>
          </a:p>
        </p:txBody>
      </p:sp>
      <p:pic>
        <p:nvPicPr>
          <p:cNvPr id="236559" name="Picture 15" descr="Là vùng tiểu khí hậu á nhiệt đới gió mùa và phải chờ nước mưa đổ xuống nên vùng núi Lào Cai dịp tháng 6, 7 hàng năm mới vào vụ gieo cấy. Đây là thời gian xuất hiện phong cảnh đẹp nhất trên những cánh đồng ruộng bậc thang ở Trung Chải, Sa Pả, Tả Phìn, Lao Chải, Tả Van, Hầu Thào, Bản Hồ, Tả Giàng Phình…(Sa Pa); Lầu Thí Ngài, Lùng Phình… (Bắc Hà ); Mường Hum, Mường Vi, Sảng Ma Sáo, Dền Sáng, Ý Tý, Ngải Thầu, A Lù… ( Bát Xát); Sín Chéng, Cán Cấu… (Si Ma Cai); Tung Chung Phố, Tả Ngải Chồ, Pha Long, Lùng Khấu Nhin…(Mường Khương).  (Ảnh: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657600"/>
            <a:ext cx="4800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62" name="Picture 18" descr="khao_sat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52400"/>
            <a:ext cx="4800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66" name="Text Box 22"/>
          <p:cNvSpPr txBox="1">
            <a:spLocks noChangeArrowheads="1"/>
          </p:cNvSpPr>
          <p:nvPr/>
        </p:nvSpPr>
        <p:spPr bwMode="auto">
          <a:xfrm>
            <a:off x="4419600" y="2895600"/>
            <a:ext cx="4724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a:t>Vậy vai trò của việc tưới nước cho cây trồng là gì?</a:t>
            </a:r>
          </a:p>
        </p:txBody>
      </p:sp>
      <p:sp>
        <p:nvSpPr>
          <p:cNvPr id="236567" name="Text Box 23"/>
          <p:cNvSpPr txBox="1">
            <a:spLocks noChangeArrowheads="1"/>
          </p:cNvSpPr>
          <p:nvPr/>
        </p:nvSpPr>
        <p:spPr bwMode="auto">
          <a:xfrm>
            <a:off x="152400" y="1534805"/>
            <a:ext cx="419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dirty="0"/>
              <a:t>- </a:t>
            </a:r>
            <a:r>
              <a:rPr lang="en-US" altLang="en-US" sz="2400" u="none" dirty="0" err="1"/>
              <a:t>Đảm</a:t>
            </a:r>
            <a:r>
              <a:rPr lang="en-US" altLang="en-US" sz="2400" u="none" dirty="0"/>
              <a:t> </a:t>
            </a:r>
            <a:r>
              <a:rPr lang="en-US" altLang="en-US" sz="2400" u="none" dirty="0" err="1"/>
              <a:t>bảo</a:t>
            </a:r>
            <a:r>
              <a:rPr lang="en-US" altLang="en-US" sz="2400" u="none" dirty="0"/>
              <a:t> </a:t>
            </a:r>
            <a:r>
              <a:rPr lang="en-US" altLang="en-US" sz="2400" u="none" dirty="0" err="1"/>
              <a:t>đủ</a:t>
            </a:r>
            <a:r>
              <a:rPr lang="en-US" altLang="en-US" sz="2400" u="none" dirty="0"/>
              <a:t> </a:t>
            </a:r>
            <a:r>
              <a:rPr lang="en-US" altLang="en-US" sz="2400" u="none" dirty="0" err="1"/>
              <a:t>nước</a:t>
            </a:r>
            <a:r>
              <a:rPr lang="en-US" altLang="en-US" sz="2400" u="none" dirty="0"/>
              <a:t>, </a:t>
            </a:r>
            <a:r>
              <a:rPr lang="en-US" altLang="en-US" sz="2400" u="none" dirty="0" err="1"/>
              <a:t>cây</a:t>
            </a:r>
            <a:r>
              <a:rPr lang="en-US" altLang="en-US" sz="2400" u="none" dirty="0"/>
              <a:t> </a:t>
            </a:r>
            <a:r>
              <a:rPr lang="en-US" altLang="en-US" sz="2400" u="none" dirty="0" err="1"/>
              <a:t>trồng</a:t>
            </a:r>
            <a:r>
              <a:rPr lang="en-US" altLang="en-US" sz="2400" u="none" dirty="0"/>
              <a:t> </a:t>
            </a:r>
            <a:r>
              <a:rPr lang="en-US" altLang="en-US" sz="2400" u="none" dirty="0" err="1"/>
              <a:t>sinh</a:t>
            </a:r>
            <a:r>
              <a:rPr lang="en-US" altLang="en-US" sz="2400" u="none" dirty="0"/>
              <a:t> </a:t>
            </a:r>
            <a:r>
              <a:rPr lang="en-US" altLang="en-US" sz="2400" u="none" dirty="0" err="1"/>
              <a:t>trưởng</a:t>
            </a:r>
            <a:r>
              <a:rPr lang="en-US" altLang="en-US" sz="2400" u="none" dirty="0"/>
              <a:t>, </a:t>
            </a:r>
            <a:r>
              <a:rPr lang="en-US" altLang="en-US" sz="2400" u="none" dirty="0" err="1"/>
              <a:t>phát</a:t>
            </a:r>
            <a:r>
              <a:rPr lang="en-US" altLang="en-US" sz="2400" u="none" dirty="0"/>
              <a:t> </a:t>
            </a:r>
            <a:r>
              <a:rPr lang="en-US" altLang="en-US" sz="2400" u="none" dirty="0" err="1"/>
              <a:t>triển</a:t>
            </a:r>
            <a:r>
              <a:rPr lang="en-US" altLang="en-US" sz="2400" u="none" dirty="0"/>
              <a:t> </a:t>
            </a:r>
            <a:r>
              <a:rPr lang="en-US" altLang="en-US" sz="2400" u="none" dirty="0" err="1"/>
              <a:t>tốt</a:t>
            </a:r>
            <a:endParaRPr lang="en-US" altLang="en-US" sz="2400" u="none" dirty="0"/>
          </a:p>
        </p:txBody>
      </p:sp>
      <p:sp>
        <p:nvSpPr>
          <p:cNvPr id="236569" name="Oval 25"/>
          <p:cNvSpPr>
            <a:spLocks noChangeArrowheads="1"/>
          </p:cNvSpPr>
          <p:nvPr/>
        </p:nvSpPr>
        <p:spPr bwMode="auto">
          <a:xfrm>
            <a:off x="4191000" y="4267200"/>
            <a:ext cx="609600" cy="609600"/>
          </a:xfrm>
          <a:prstGeom prst="ellipse">
            <a:avLst/>
          </a:prstGeom>
          <a:solidFill>
            <a:schemeClr val="accent1"/>
          </a:solidFill>
          <a:ln w="38100">
            <a:solidFill>
              <a:srgbClr val="FF0000"/>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endParaRPr lang="en-US" altLang="en-US">
              <a:solidFill>
                <a:srgbClr val="FF0000"/>
              </a:solidFill>
            </a:endParaRPr>
          </a:p>
        </p:txBody>
      </p:sp>
      <p:sp>
        <p:nvSpPr>
          <p:cNvPr id="236568" name="Text Box 24"/>
          <p:cNvSpPr txBox="1">
            <a:spLocks noChangeArrowheads="1"/>
          </p:cNvSpPr>
          <p:nvPr/>
        </p:nvSpPr>
        <p:spPr bwMode="auto">
          <a:xfrm>
            <a:off x="4343400" y="1143000"/>
            <a:ext cx="4800600"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spcBef>
                <a:spcPct val="50000"/>
              </a:spcBef>
            </a:pPr>
            <a:endParaRPr lang="en-US" altLang="en-US" sz="2400" u="none">
              <a:solidFill>
                <a:srgbClr val="FF0000"/>
              </a:solidFill>
            </a:endParaRPr>
          </a:p>
          <a:p>
            <a:pPr>
              <a:spcBef>
                <a:spcPct val="50000"/>
              </a:spcBef>
            </a:pPr>
            <a:r>
              <a:rPr lang="en-US" altLang="en-US" sz="2400" i="1" u="none"/>
              <a:t>Em hãy khoanh tròn chữ cái đúng nhất</a:t>
            </a:r>
            <a:r>
              <a:rPr lang="en-US" altLang="en-US" sz="2400" u="none"/>
              <a:t>:</a:t>
            </a:r>
          </a:p>
          <a:p>
            <a:pPr>
              <a:spcBef>
                <a:spcPct val="50000"/>
              </a:spcBef>
            </a:pPr>
            <a:r>
              <a:rPr lang="en-US" altLang="en-US" sz="2400" u="none"/>
              <a:t>+ Nhóm cây nào cần nhiều nước:</a:t>
            </a:r>
          </a:p>
          <a:p>
            <a:pPr>
              <a:spcBef>
                <a:spcPct val="50000"/>
              </a:spcBef>
            </a:pPr>
            <a:r>
              <a:rPr lang="en-US" altLang="en-US" sz="2400" u="none"/>
              <a:t>A.Lạc, khoai, cà, ớt, chè</a:t>
            </a:r>
          </a:p>
          <a:p>
            <a:pPr>
              <a:spcBef>
                <a:spcPct val="50000"/>
              </a:spcBef>
            </a:pPr>
            <a:r>
              <a:rPr lang="en-US" altLang="en-US" sz="2400" u="none"/>
              <a:t>B.Sắn ,cà phê, cao su, ngô</a:t>
            </a:r>
          </a:p>
          <a:p>
            <a:pPr>
              <a:spcBef>
                <a:spcPct val="50000"/>
              </a:spcBef>
            </a:pPr>
            <a:r>
              <a:rPr lang="en-US" altLang="en-US" sz="2400" u="none"/>
              <a:t>C. Rau muống, cải,  lúa, xà lách</a:t>
            </a:r>
          </a:p>
          <a:p>
            <a:pPr>
              <a:spcBef>
                <a:spcPct val="50000"/>
              </a:spcBef>
            </a:pPr>
            <a:r>
              <a:rPr lang="en-US" altLang="en-US" sz="2400" u="none"/>
              <a:t>D.Tràm,nhãn, khoai, sắn, lạc</a:t>
            </a:r>
          </a:p>
          <a:p>
            <a:pPr>
              <a:spcBef>
                <a:spcPct val="50000"/>
              </a:spcBef>
            </a:pPr>
            <a:endParaRPr lang="en-US" altLang="en-US" sz="2400" u="none"/>
          </a:p>
        </p:txBody>
      </p:sp>
    </p:spTree>
    <p:extLst>
      <p:ext uri="{BB962C8B-B14F-4D97-AF65-F5344CB8AC3E}">
        <p14:creationId xmlns:p14="http://schemas.microsoft.com/office/powerpoint/2010/main" val="2561236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36562"/>
                                        </p:tgtEl>
                                        <p:attrNameLst>
                                          <p:attrName>style.visibility</p:attrName>
                                        </p:attrNameLst>
                                      </p:cBhvr>
                                      <p:to>
                                        <p:strVal val="visible"/>
                                      </p:to>
                                    </p:set>
                                    <p:animEffect transition="in" filter="box(in)">
                                      <p:cBhvr>
                                        <p:cTn id="7" dur="500"/>
                                        <p:tgtEl>
                                          <p:spTgt spid="236562"/>
                                        </p:tgtEl>
                                      </p:cBhvr>
                                    </p:animEffect>
                                  </p:childTnLst>
                                </p:cTn>
                              </p:par>
                              <p:par>
                                <p:cTn id="8" presetID="4" presetClass="entr" presetSubtype="16" fill="hold" nodeType="withEffect">
                                  <p:stCondLst>
                                    <p:cond delay="0"/>
                                  </p:stCondLst>
                                  <p:childTnLst>
                                    <p:set>
                                      <p:cBhvr>
                                        <p:cTn id="9" dur="1" fill="hold">
                                          <p:stCondLst>
                                            <p:cond delay="0"/>
                                          </p:stCondLst>
                                        </p:cTn>
                                        <p:tgtEl>
                                          <p:spTgt spid="236559"/>
                                        </p:tgtEl>
                                        <p:attrNameLst>
                                          <p:attrName>style.visibility</p:attrName>
                                        </p:attrNameLst>
                                      </p:cBhvr>
                                      <p:to>
                                        <p:strVal val="visible"/>
                                      </p:to>
                                    </p:set>
                                    <p:animEffect transition="in" filter="box(in)">
                                      <p:cBhvr>
                                        <p:cTn id="10" dur="500"/>
                                        <p:tgtEl>
                                          <p:spTgt spid="23655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236566">
                                            <p:txEl>
                                              <p:pRg st="0" end="0"/>
                                            </p:txEl>
                                          </p:spTgt>
                                        </p:tgtEl>
                                        <p:attrNameLst>
                                          <p:attrName>style.visibility</p:attrName>
                                        </p:attrNameLst>
                                      </p:cBhvr>
                                      <p:to>
                                        <p:strVal val="visible"/>
                                      </p:to>
                                    </p:set>
                                    <p:animEffect transition="in" filter="checkerboard(across)">
                                      <p:cBhvr>
                                        <p:cTn id="15" dur="500"/>
                                        <p:tgtEl>
                                          <p:spTgt spid="23656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6567"/>
                                        </p:tgtEl>
                                        <p:attrNameLst>
                                          <p:attrName>style.visibility</p:attrName>
                                        </p:attrNameLst>
                                      </p:cBhvr>
                                      <p:to>
                                        <p:strVal val="visible"/>
                                      </p:to>
                                    </p:set>
                                    <p:anim calcmode="lin" valueType="num">
                                      <p:cBhvr additive="base">
                                        <p:cTn id="20" dur="500" fill="hold"/>
                                        <p:tgtEl>
                                          <p:spTgt spid="236567"/>
                                        </p:tgtEl>
                                        <p:attrNameLst>
                                          <p:attrName>ppt_x</p:attrName>
                                        </p:attrNameLst>
                                      </p:cBhvr>
                                      <p:tavLst>
                                        <p:tav tm="0">
                                          <p:val>
                                            <p:strVal val="#ppt_x"/>
                                          </p:val>
                                        </p:tav>
                                        <p:tav tm="100000">
                                          <p:val>
                                            <p:strVal val="#ppt_x"/>
                                          </p:val>
                                        </p:tav>
                                      </p:tavLst>
                                    </p:anim>
                                    <p:anim calcmode="lin" valueType="num">
                                      <p:cBhvr additive="base">
                                        <p:cTn id="21" dur="500" fill="hold"/>
                                        <p:tgtEl>
                                          <p:spTgt spid="236567"/>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xit" presetSubtype="16" fill="hold" nodeType="clickEffect">
                                  <p:stCondLst>
                                    <p:cond delay="0"/>
                                  </p:stCondLst>
                                  <p:childTnLst>
                                    <p:animEffect transition="out" filter="box(in)">
                                      <p:cBhvr>
                                        <p:cTn id="25" dur="500"/>
                                        <p:tgtEl>
                                          <p:spTgt spid="236562"/>
                                        </p:tgtEl>
                                      </p:cBhvr>
                                    </p:animEffect>
                                    <p:set>
                                      <p:cBhvr>
                                        <p:cTn id="26" dur="1" fill="hold">
                                          <p:stCondLst>
                                            <p:cond delay="499"/>
                                          </p:stCondLst>
                                        </p:cTn>
                                        <p:tgtEl>
                                          <p:spTgt spid="236562"/>
                                        </p:tgtEl>
                                        <p:attrNameLst>
                                          <p:attrName>style.visibility</p:attrName>
                                        </p:attrNameLst>
                                      </p:cBhvr>
                                      <p:to>
                                        <p:strVal val="hidden"/>
                                      </p:to>
                                    </p:set>
                                  </p:childTnLst>
                                </p:cTn>
                              </p:par>
                              <p:par>
                                <p:cTn id="27" presetID="4" presetClass="exit" presetSubtype="16" fill="hold" grpId="0" nodeType="withEffect">
                                  <p:stCondLst>
                                    <p:cond delay="0"/>
                                  </p:stCondLst>
                                  <p:childTnLst>
                                    <p:animEffect transition="out" filter="box(in)">
                                      <p:cBhvr>
                                        <p:cTn id="28" dur="500"/>
                                        <p:tgtEl>
                                          <p:spTgt spid="236566">
                                            <p:txEl>
                                              <p:pRg st="0" end="0"/>
                                            </p:txEl>
                                          </p:spTgt>
                                        </p:tgtEl>
                                      </p:cBhvr>
                                    </p:animEffect>
                                    <p:set>
                                      <p:cBhvr>
                                        <p:cTn id="29" dur="1" fill="hold">
                                          <p:stCondLst>
                                            <p:cond delay="499"/>
                                          </p:stCondLst>
                                        </p:cTn>
                                        <p:tgtEl>
                                          <p:spTgt spid="236566">
                                            <p:txEl>
                                              <p:pRg st="0" end="0"/>
                                            </p:txEl>
                                          </p:spTgt>
                                        </p:tgtEl>
                                        <p:attrNameLst>
                                          <p:attrName>style.visibility</p:attrName>
                                        </p:attrNameLst>
                                      </p:cBhvr>
                                      <p:to>
                                        <p:strVal val="hidden"/>
                                      </p:to>
                                    </p:set>
                                  </p:childTnLst>
                                </p:cTn>
                              </p:par>
                              <p:par>
                                <p:cTn id="30" presetID="4" presetClass="exit" presetSubtype="16" fill="hold" nodeType="withEffect">
                                  <p:stCondLst>
                                    <p:cond delay="0"/>
                                  </p:stCondLst>
                                  <p:childTnLst>
                                    <p:animEffect transition="out" filter="box(in)">
                                      <p:cBhvr>
                                        <p:cTn id="31" dur="500"/>
                                        <p:tgtEl>
                                          <p:spTgt spid="236559"/>
                                        </p:tgtEl>
                                      </p:cBhvr>
                                    </p:animEffect>
                                    <p:set>
                                      <p:cBhvr>
                                        <p:cTn id="32" dur="1" fill="hold">
                                          <p:stCondLst>
                                            <p:cond delay="499"/>
                                          </p:stCondLst>
                                        </p:cTn>
                                        <p:tgtEl>
                                          <p:spTgt spid="236559"/>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36568"/>
                                        </p:tgtEl>
                                        <p:attrNameLst>
                                          <p:attrName>style.visibility</p:attrName>
                                        </p:attrNameLst>
                                      </p:cBhvr>
                                      <p:to>
                                        <p:strVal val="visible"/>
                                      </p:to>
                                    </p:set>
                                    <p:animEffect transition="in" filter="diamond(in)">
                                      <p:cBhvr>
                                        <p:cTn id="37" dur="1000"/>
                                        <p:tgtEl>
                                          <p:spTgt spid="23656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6569"/>
                                        </p:tgtEl>
                                        <p:attrNameLst>
                                          <p:attrName>style.visibility</p:attrName>
                                        </p:attrNameLst>
                                      </p:cBhvr>
                                      <p:to>
                                        <p:strVal val="visible"/>
                                      </p:to>
                                    </p:set>
                                    <p:anim calcmode="lin" valueType="num">
                                      <p:cBhvr additive="base">
                                        <p:cTn id="42" dur="500" fill="hold"/>
                                        <p:tgtEl>
                                          <p:spTgt spid="236569"/>
                                        </p:tgtEl>
                                        <p:attrNameLst>
                                          <p:attrName>ppt_x</p:attrName>
                                        </p:attrNameLst>
                                      </p:cBhvr>
                                      <p:tavLst>
                                        <p:tav tm="0">
                                          <p:val>
                                            <p:strVal val="#ppt_x"/>
                                          </p:val>
                                        </p:tav>
                                        <p:tav tm="100000">
                                          <p:val>
                                            <p:strVal val="#ppt_x"/>
                                          </p:val>
                                        </p:tav>
                                      </p:tavLst>
                                    </p:anim>
                                    <p:anim calcmode="lin" valueType="num">
                                      <p:cBhvr additive="base">
                                        <p:cTn id="43" dur="500" fill="hold"/>
                                        <p:tgtEl>
                                          <p:spTgt spid="2365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66" grpId="0" build="allAtOnce"/>
      <p:bldP spid="236567" grpId="0"/>
      <p:bldP spid="236569" grpId="0" animBg="1"/>
      <p:bldP spid="23656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6" descr="Kết quả hình ảnh cho tát nươ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44037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Oval 16"/>
          <p:cNvSpPr>
            <a:spLocks noChangeArrowheads="1"/>
          </p:cNvSpPr>
          <p:nvPr/>
        </p:nvSpPr>
        <p:spPr bwMode="auto">
          <a:xfrm>
            <a:off x="0" y="2590800"/>
            <a:ext cx="6858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b="1">
                <a:solidFill>
                  <a:srgbClr val="FF3300"/>
                </a:solidFill>
              </a:rPr>
              <a:t>1</a:t>
            </a:r>
          </a:p>
        </p:txBody>
      </p:sp>
      <p:sp>
        <p:nvSpPr>
          <p:cNvPr id="10249" name="Text Box 9"/>
          <p:cNvSpPr txBox="1">
            <a:spLocks noChangeArrowheads="1"/>
          </p:cNvSpPr>
          <p:nvPr/>
        </p:nvSpPr>
        <p:spPr bwMode="auto">
          <a:xfrm>
            <a:off x="2590800" y="2662238"/>
            <a:ext cx="167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t>Tưới ngập</a:t>
            </a:r>
          </a:p>
        </p:txBody>
      </p:sp>
      <p:pic>
        <p:nvPicPr>
          <p:cNvPr id="20485" name="Picture 34" descr="rainbird4_4tj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429000"/>
            <a:ext cx="44196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21"/>
          <p:cNvSpPr txBox="1">
            <a:spLocks noChangeArrowheads="1"/>
          </p:cNvSpPr>
          <p:nvPr/>
        </p:nvSpPr>
        <p:spPr bwMode="auto">
          <a:xfrm>
            <a:off x="2209800" y="6373813"/>
            <a:ext cx="232568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chemeClr val="bg1"/>
                </a:solidFill>
              </a:rPr>
              <a:t>Tưới phun mưa</a:t>
            </a:r>
            <a:r>
              <a:rPr lang="en-US" altLang="en-US" sz="2800" b="1" u="none">
                <a:solidFill>
                  <a:srgbClr val="FF0000"/>
                </a:solidFill>
                <a:latin typeface="Arial" panose="020B0604020202020204" pitchFamily="34" charset="0"/>
              </a:rPr>
              <a:t>                                                      </a:t>
            </a:r>
          </a:p>
        </p:txBody>
      </p:sp>
      <p:sp>
        <p:nvSpPr>
          <p:cNvPr id="20487" name="Oval 18"/>
          <p:cNvSpPr>
            <a:spLocks noChangeArrowheads="1"/>
          </p:cNvSpPr>
          <p:nvPr/>
        </p:nvSpPr>
        <p:spPr bwMode="auto">
          <a:xfrm>
            <a:off x="152400" y="6324600"/>
            <a:ext cx="6858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b="1">
                <a:solidFill>
                  <a:srgbClr val="FF3300"/>
                </a:solidFill>
              </a:rPr>
              <a:t>3</a:t>
            </a:r>
          </a:p>
        </p:txBody>
      </p:sp>
      <p:pic>
        <p:nvPicPr>
          <p:cNvPr id="20488" name="Picture 7" descr="lin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429000"/>
            <a:ext cx="4267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Oval 19"/>
          <p:cNvSpPr>
            <a:spLocks noChangeArrowheads="1"/>
          </p:cNvSpPr>
          <p:nvPr/>
        </p:nvSpPr>
        <p:spPr bwMode="auto">
          <a:xfrm>
            <a:off x="4724400" y="6096000"/>
            <a:ext cx="6858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b="1">
                <a:solidFill>
                  <a:srgbClr val="FF3300"/>
                </a:solidFill>
              </a:rPr>
              <a:t>4</a:t>
            </a:r>
          </a:p>
        </p:txBody>
      </p:sp>
      <p:sp>
        <p:nvSpPr>
          <p:cNvPr id="10252" name="Text Box 12"/>
          <p:cNvSpPr txBox="1">
            <a:spLocks noChangeArrowheads="1"/>
          </p:cNvSpPr>
          <p:nvPr/>
        </p:nvSpPr>
        <p:spPr bwMode="auto">
          <a:xfrm>
            <a:off x="7162800" y="3505200"/>
            <a:ext cx="2057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3300"/>
                </a:solidFill>
              </a:rPr>
              <a:t>Tưới vào gốc</a:t>
            </a:r>
          </a:p>
        </p:txBody>
      </p:sp>
      <p:pic>
        <p:nvPicPr>
          <p:cNvPr id="20491" name="Picture 5" descr="Cac phuong phap tuoi nuo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76200"/>
            <a:ext cx="4953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11"/>
          <p:cNvSpPr txBox="1">
            <a:spLocks noChangeArrowheads="1"/>
          </p:cNvSpPr>
          <p:nvPr/>
        </p:nvSpPr>
        <p:spPr bwMode="auto">
          <a:xfrm>
            <a:off x="7467600" y="0"/>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t>Tưới thấm</a:t>
            </a:r>
          </a:p>
        </p:txBody>
      </p:sp>
      <p:sp>
        <p:nvSpPr>
          <p:cNvPr id="20493" name="Oval 17"/>
          <p:cNvSpPr>
            <a:spLocks noChangeArrowheads="1"/>
          </p:cNvSpPr>
          <p:nvPr/>
        </p:nvSpPr>
        <p:spPr bwMode="auto">
          <a:xfrm>
            <a:off x="8382000" y="2819400"/>
            <a:ext cx="6858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b="1">
                <a:solidFill>
                  <a:srgbClr val="FF3300"/>
                </a:solidFill>
              </a:rPr>
              <a:t>2</a:t>
            </a:r>
          </a:p>
        </p:txBody>
      </p:sp>
    </p:spTree>
    <p:extLst>
      <p:ext uri="{BB962C8B-B14F-4D97-AF65-F5344CB8AC3E}">
        <p14:creationId xmlns:p14="http://schemas.microsoft.com/office/powerpoint/2010/main" val="1527609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blinds(horizontal)">
                                      <p:cBhvr>
                                        <p:cTn id="7" dur="500"/>
                                        <p:tgtEl>
                                          <p:spTgt spid="102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251"/>
                                        </p:tgtEl>
                                        <p:attrNameLst>
                                          <p:attrName>style.visibility</p:attrName>
                                        </p:attrNameLst>
                                      </p:cBhvr>
                                      <p:to>
                                        <p:strVal val="visible"/>
                                      </p:to>
                                    </p:set>
                                    <p:animEffect transition="in" filter="blinds(horizontal)">
                                      <p:cBhvr>
                                        <p:cTn id="12" dur="500"/>
                                        <p:tgtEl>
                                          <p:spTgt spid="102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252"/>
                                        </p:tgtEl>
                                        <p:attrNameLst>
                                          <p:attrName>style.visibility</p:attrName>
                                        </p:attrNameLst>
                                      </p:cBhvr>
                                      <p:to>
                                        <p:strVal val="visible"/>
                                      </p:to>
                                    </p:set>
                                    <p:animEffect transition="in" filter="blinds(horizontal)">
                                      <p:cBhvr>
                                        <p:cTn id="22" dur="500"/>
                                        <p:tgtEl>
                                          <p:spTgt spid="10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9" grpId="0"/>
      <p:bldP spid="19" grpId="0"/>
      <p:bldP spid="10252" grpId="0" animBg="1"/>
      <p:bldP spid="102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Line 5"/>
          <p:cNvSpPr>
            <a:spLocks noChangeShapeType="1"/>
          </p:cNvSpPr>
          <p:nvPr/>
        </p:nvSpPr>
        <p:spPr bwMode="auto">
          <a:xfrm>
            <a:off x="3733800" y="0"/>
            <a:ext cx="76200" cy="685800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2" name="Text Box 7"/>
          <p:cNvSpPr txBox="1">
            <a:spLocks noChangeArrowheads="1"/>
          </p:cNvSpPr>
          <p:nvPr/>
        </p:nvSpPr>
        <p:spPr bwMode="auto">
          <a:xfrm>
            <a:off x="3886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4587" name="Text Box 12"/>
          <p:cNvSpPr txBox="1">
            <a:spLocks noChangeArrowheads="1"/>
          </p:cNvSpPr>
          <p:nvPr/>
        </p:nvSpPr>
        <p:spPr bwMode="auto">
          <a:xfrm>
            <a:off x="4572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sp>
        <p:nvSpPr>
          <p:cNvPr id="149521" name="Text Box 17"/>
          <p:cNvSpPr txBox="1">
            <a:spLocks noChangeArrowheads="1"/>
          </p:cNvSpPr>
          <p:nvPr/>
        </p:nvSpPr>
        <p:spPr bwMode="auto">
          <a:xfrm>
            <a:off x="311284" y="312738"/>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a:solidFill>
                  <a:srgbClr val="0000FF"/>
                </a:solidFill>
                <a:latin typeface="Arial" panose="020B0604020202020204" pitchFamily="34" charset="0"/>
              </a:rPr>
              <a:t>4.Tiêu </a:t>
            </a:r>
            <a:r>
              <a:rPr lang="en-US" altLang="en-US" sz="2400" b="1" u="none" dirty="0" err="1">
                <a:solidFill>
                  <a:srgbClr val="0000FF"/>
                </a:solidFill>
                <a:latin typeface="Arial" panose="020B0604020202020204" pitchFamily="34" charset="0"/>
              </a:rPr>
              <a:t>nước</a:t>
            </a:r>
            <a:endParaRPr lang="en-US" altLang="en-US" sz="2400" b="1" u="none" dirty="0">
              <a:solidFill>
                <a:srgbClr val="0000FF"/>
              </a:solidFill>
              <a:latin typeface="Arial" panose="020B0604020202020204" pitchFamily="34" charset="0"/>
            </a:endParaRPr>
          </a:p>
        </p:txBody>
      </p:sp>
      <p:sp>
        <p:nvSpPr>
          <p:cNvPr id="149530" name="Text Box 26"/>
          <p:cNvSpPr txBox="1">
            <a:spLocks noChangeArrowheads="1"/>
          </p:cNvSpPr>
          <p:nvPr/>
        </p:nvSpPr>
        <p:spPr bwMode="auto">
          <a:xfrm>
            <a:off x="4191000" y="5181600"/>
            <a:ext cx="4953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Cho biết vai trò của việc tiêu nước?</a:t>
            </a:r>
          </a:p>
        </p:txBody>
      </p:sp>
      <p:sp>
        <p:nvSpPr>
          <p:cNvPr id="149532" name="Text Box 28"/>
          <p:cNvSpPr txBox="1">
            <a:spLocks noChangeArrowheads="1"/>
          </p:cNvSpPr>
          <p:nvPr/>
        </p:nvSpPr>
        <p:spPr bwMode="auto">
          <a:xfrm>
            <a:off x="265135" y="993451"/>
            <a:ext cx="3810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a:latin typeface="Arial" panose="020B0604020202020204" pitchFamily="34" charset="0"/>
              </a:rPr>
              <a:t>- </a:t>
            </a:r>
            <a:r>
              <a:rPr lang="en-US" altLang="en-US" sz="2400" b="1" u="none" dirty="0" err="1">
                <a:latin typeface="Arial" panose="020B0604020202020204" pitchFamily="34" charset="0"/>
              </a:rPr>
              <a:t>Giúp</a:t>
            </a:r>
            <a:r>
              <a:rPr lang="en-US" altLang="en-US" sz="2400" b="1" u="none" dirty="0">
                <a:latin typeface="Arial" panose="020B0604020202020204" pitchFamily="34" charset="0"/>
              </a:rPr>
              <a:t> </a:t>
            </a:r>
            <a:r>
              <a:rPr lang="en-US" altLang="en-US" sz="2400" b="1" u="none" dirty="0" err="1">
                <a:latin typeface="Arial" panose="020B0604020202020204" pitchFamily="34" charset="0"/>
              </a:rPr>
              <a:t>cây</a:t>
            </a:r>
            <a:r>
              <a:rPr lang="en-US" altLang="en-US" sz="2400" b="1" u="none" dirty="0">
                <a:latin typeface="Arial" panose="020B0604020202020204" pitchFamily="34" charset="0"/>
              </a:rPr>
              <a:t> </a:t>
            </a:r>
            <a:r>
              <a:rPr lang="en-US" altLang="en-US" sz="2400" b="1" u="none" dirty="0" err="1">
                <a:latin typeface="Arial" panose="020B0604020202020204" pitchFamily="34" charset="0"/>
              </a:rPr>
              <a:t>không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bị</a:t>
            </a:r>
            <a:r>
              <a:rPr lang="en-US" altLang="en-US" sz="2400" b="1" u="none" dirty="0">
                <a:latin typeface="Arial" panose="020B0604020202020204" pitchFamily="34" charset="0"/>
              </a:rPr>
              <a:t> </a:t>
            </a:r>
            <a:r>
              <a:rPr lang="en-US" altLang="en-US" sz="2400" b="1" u="none" dirty="0" err="1">
                <a:latin typeface="Arial" panose="020B0604020202020204" pitchFamily="34" charset="0"/>
              </a:rPr>
              <a:t>thiếu</a:t>
            </a:r>
            <a:r>
              <a:rPr lang="en-US" altLang="en-US" sz="2400" b="1" u="none" dirty="0">
                <a:latin typeface="Arial" panose="020B0604020202020204" pitchFamily="34" charset="0"/>
              </a:rPr>
              <a:t> oxy</a:t>
            </a:r>
          </a:p>
        </p:txBody>
      </p:sp>
      <p:sp>
        <p:nvSpPr>
          <p:cNvPr id="24592" name="AutoShape 20" descr="Kết quả hình ảnh cho ruong lua bi ng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4593" name="AutoShape 22" descr="Kết quả hình ảnh cho ruong lua bi ng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pic>
        <p:nvPicPr>
          <p:cNvPr id="24594" name="Picture 24" descr="Kết quả hình ảnh cho ruong lua bi ng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447800"/>
            <a:ext cx="5181600"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29" name="AutoShape 25"/>
          <p:cNvSpPr>
            <a:spLocks noChangeArrowheads="1"/>
          </p:cNvSpPr>
          <p:nvPr/>
        </p:nvSpPr>
        <p:spPr bwMode="auto">
          <a:xfrm>
            <a:off x="5638800" y="0"/>
            <a:ext cx="3505200" cy="1295400"/>
          </a:xfrm>
          <a:prstGeom prst="wedgeEllipseCallout">
            <a:avLst>
              <a:gd name="adj1" fmla="val -33833"/>
              <a:gd name="adj2" fmla="val 85662"/>
            </a:avLst>
          </a:prstGeom>
          <a:solidFill>
            <a:schemeClr val="accent1"/>
          </a:solidFill>
          <a:ln w="9525">
            <a:solidFill>
              <a:schemeClr val="tx1"/>
            </a:solidFill>
            <a:miter lim="800000"/>
            <a:headEnd/>
            <a:tailEnd/>
          </a:ln>
        </p:spPr>
        <p:txBody>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u="none">
                <a:latin typeface="Arial" panose="020B0604020202020204" pitchFamily="34" charset="0"/>
              </a:rPr>
              <a:t>Cây bị ngập ta phải làm gì đây</a:t>
            </a:r>
          </a:p>
        </p:txBody>
      </p:sp>
      <p:sp>
        <p:nvSpPr>
          <p:cNvPr id="22" name="Text Box 28"/>
          <p:cNvSpPr txBox="1">
            <a:spLocks noChangeArrowheads="1"/>
          </p:cNvSpPr>
          <p:nvPr/>
        </p:nvSpPr>
        <p:spPr bwMode="auto">
          <a:xfrm>
            <a:off x="161031" y="2077244"/>
            <a:ext cx="381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a:latin typeface="Arial" panose="020B0604020202020204" pitchFamily="34" charset="0"/>
              </a:rPr>
              <a:t>- </a:t>
            </a:r>
            <a:r>
              <a:rPr lang="en-US" altLang="en-US" sz="2400" b="1" u="none" dirty="0" err="1">
                <a:latin typeface="Arial" panose="020B0604020202020204" pitchFamily="34" charset="0"/>
              </a:rPr>
              <a:t>Tiến</a:t>
            </a:r>
            <a:r>
              <a:rPr lang="en-US" altLang="en-US" sz="2400" b="1" u="none" dirty="0">
                <a:latin typeface="Arial" panose="020B0604020202020204" pitchFamily="34" charset="0"/>
              </a:rPr>
              <a:t> </a:t>
            </a:r>
            <a:r>
              <a:rPr lang="en-US" altLang="en-US" sz="2400" b="1" u="none" dirty="0" err="1">
                <a:latin typeface="Arial" panose="020B0604020202020204" pitchFamily="34" charset="0"/>
              </a:rPr>
              <a:t>hành</a:t>
            </a:r>
            <a:r>
              <a:rPr lang="en-US" altLang="en-US" sz="2400" b="1" u="none" dirty="0">
                <a:latin typeface="Arial" panose="020B0604020202020204" pitchFamily="34" charset="0"/>
              </a:rPr>
              <a:t> </a:t>
            </a:r>
            <a:r>
              <a:rPr lang="en-US" altLang="en-US" sz="2400" b="1" u="none" dirty="0" err="1">
                <a:latin typeface="Arial" panose="020B0604020202020204" pitchFamily="34" charset="0"/>
              </a:rPr>
              <a:t>kịp</a:t>
            </a:r>
            <a:r>
              <a:rPr lang="en-US" altLang="en-US" sz="2400" b="1" u="none" dirty="0">
                <a:latin typeface="Arial" panose="020B0604020202020204" pitchFamily="34" charset="0"/>
              </a:rPr>
              <a:t> </a:t>
            </a:r>
            <a:r>
              <a:rPr lang="en-US" altLang="en-US" sz="2400" b="1" u="none" dirty="0" err="1">
                <a:latin typeface="Arial" panose="020B0604020202020204" pitchFamily="34" charset="0"/>
              </a:rPr>
              <a:t>thời</a:t>
            </a:r>
            <a:r>
              <a:rPr lang="en-US" altLang="en-US" sz="2400" b="1" u="none" dirty="0">
                <a:latin typeface="Arial" panose="020B0604020202020204" pitchFamily="34" charset="0"/>
              </a:rPr>
              <a:t> </a:t>
            </a:r>
            <a:r>
              <a:rPr lang="en-US" altLang="en-US" sz="2400" b="1" u="none" dirty="0" err="1">
                <a:latin typeface="Arial" panose="020B0604020202020204" pitchFamily="34" charset="0"/>
              </a:rPr>
              <a:t>và</a:t>
            </a:r>
            <a:r>
              <a:rPr lang="en-US" altLang="en-US" sz="2400" b="1" u="none" dirty="0">
                <a:latin typeface="Arial" panose="020B0604020202020204" pitchFamily="34" charset="0"/>
              </a:rPr>
              <a:t> </a:t>
            </a:r>
            <a:r>
              <a:rPr lang="en-US" altLang="en-US" sz="2400" b="1" u="none" dirty="0" err="1">
                <a:latin typeface="Arial" panose="020B0604020202020204" pitchFamily="34" charset="0"/>
              </a:rPr>
              <a:t>nhanh</a:t>
            </a:r>
            <a:r>
              <a:rPr lang="en-US" altLang="en-US" sz="2400" b="1" u="none" dirty="0">
                <a:latin typeface="Arial" panose="020B0604020202020204" pitchFamily="34" charset="0"/>
              </a:rPr>
              <a:t> </a:t>
            </a:r>
            <a:r>
              <a:rPr lang="en-US" altLang="en-US" sz="2400" b="1" u="none" dirty="0" err="1">
                <a:latin typeface="Arial" panose="020B0604020202020204" pitchFamily="34" charset="0"/>
              </a:rPr>
              <a:t>chóng</a:t>
            </a:r>
            <a:endParaRPr lang="en-US" altLang="en-US" sz="2400" b="1" u="none" dirty="0">
              <a:latin typeface="Arial" panose="020B0604020202020204" pitchFamily="34" charset="0"/>
            </a:endParaRPr>
          </a:p>
        </p:txBody>
      </p:sp>
    </p:spTree>
    <p:extLst>
      <p:ext uri="{BB962C8B-B14F-4D97-AF65-F5344CB8AC3E}">
        <p14:creationId xmlns:p14="http://schemas.microsoft.com/office/powerpoint/2010/main" val="4166921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9529"/>
                                        </p:tgtEl>
                                        <p:attrNameLst>
                                          <p:attrName>style.visibility</p:attrName>
                                        </p:attrNameLst>
                                      </p:cBhvr>
                                      <p:to>
                                        <p:strVal val="visible"/>
                                      </p:to>
                                    </p:set>
                                    <p:animEffect transition="in" filter="box(in)">
                                      <p:cBhvr>
                                        <p:cTn id="7" dur="500"/>
                                        <p:tgtEl>
                                          <p:spTgt spid="1495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9521"/>
                                        </p:tgtEl>
                                        <p:attrNameLst>
                                          <p:attrName>style.visibility</p:attrName>
                                        </p:attrNameLst>
                                      </p:cBhvr>
                                      <p:to>
                                        <p:strVal val="visible"/>
                                      </p:to>
                                    </p:set>
                                    <p:animEffect transition="in" filter="checkerboard(across)">
                                      <p:cBhvr>
                                        <p:cTn id="12" dur="500"/>
                                        <p:tgtEl>
                                          <p:spTgt spid="1495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9530"/>
                                        </p:tgtEl>
                                        <p:attrNameLst>
                                          <p:attrName>style.visibility</p:attrName>
                                        </p:attrNameLst>
                                      </p:cBhvr>
                                      <p:to>
                                        <p:strVal val="visible"/>
                                      </p:to>
                                    </p:set>
                                    <p:anim calcmode="lin" valueType="num">
                                      <p:cBhvr additive="base">
                                        <p:cTn id="17" dur="500" fill="hold"/>
                                        <p:tgtEl>
                                          <p:spTgt spid="149530"/>
                                        </p:tgtEl>
                                        <p:attrNameLst>
                                          <p:attrName>ppt_x</p:attrName>
                                        </p:attrNameLst>
                                      </p:cBhvr>
                                      <p:tavLst>
                                        <p:tav tm="0">
                                          <p:val>
                                            <p:strVal val="#ppt_x"/>
                                          </p:val>
                                        </p:tav>
                                        <p:tav tm="100000">
                                          <p:val>
                                            <p:strVal val="#ppt_x"/>
                                          </p:val>
                                        </p:tav>
                                      </p:tavLst>
                                    </p:anim>
                                    <p:anim calcmode="lin" valueType="num">
                                      <p:cBhvr additive="base">
                                        <p:cTn id="18" dur="500" fill="hold"/>
                                        <p:tgtEl>
                                          <p:spTgt spid="14953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9532"/>
                                        </p:tgtEl>
                                        <p:attrNameLst>
                                          <p:attrName>style.visibility</p:attrName>
                                        </p:attrNameLst>
                                      </p:cBhvr>
                                      <p:to>
                                        <p:strVal val="visible"/>
                                      </p:to>
                                    </p:set>
                                    <p:animEffect transition="in" filter="checkerboard(across)">
                                      <p:cBhvr>
                                        <p:cTn id="23" dur="500"/>
                                        <p:tgtEl>
                                          <p:spTgt spid="14953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heckerboard(across)">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21" grpId="0" autoUpdateAnimBg="0"/>
      <p:bldP spid="149530" grpId="0" autoUpdateAnimBg="0"/>
      <p:bldP spid="149532" grpId="0" autoUpdateAnimBg="0"/>
      <p:bldP spid="149529" grpId="0" animBg="1" autoUpdateAnimBg="0"/>
      <p:bldP spid="2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Text Box 7"/>
          <p:cNvSpPr txBox="1">
            <a:spLocks noChangeArrowheads="1"/>
          </p:cNvSpPr>
          <p:nvPr/>
        </p:nvSpPr>
        <p:spPr bwMode="auto">
          <a:xfrm>
            <a:off x="3886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6635" name="Text Box 12"/>
          <p:cNvSpPr txBox="1">
            <a:spLocks noChangeArrowheads="1"/>
          </p:cNvSpPr>
          <p:nvPr/>
        </p:nvSpPr>
        <p:spPr bwMode="auto">
          <a:xfrm>
            <a:off x="4572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pic>
        <p:nvPicPr>
          <p:cNvPr id="23567" name="Picture 21" descr="tatnu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267200"/>
            <a:ext cx="472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2" name="Picture 20" descr="Kết quả hình ảnh cho mương thoat nước cây lú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09550"/>
            <a:ext cx="449580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Oval 20"/>
          <p:cNvSpPr>
            <a:spLocks noChangeArrowheads="1"/>
          </p:cNvSpPr>
          <p:nvPr/>
        </p:nvSpPr>
        <p:spPr bwMode="auto">
          <a:xfrm>
            <a:off x="4495800" y="3200400"/>
            <a:ext cx="4495800" cy="10668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0000"/>
                </a:solidFill>
              </a:rPr>
              <a:t>Em hãy cho ví dụ hệ </a:t>
            </a:r>
          </a:p>
          <a:p>
            <a:pPr algn="ctr" eaLnBrk="1" hangingPunct="1"/>
            <a:r>
              <a:rPr lang="en-US" altLang="en-US" sz="2800" b="1" u="none">
                <a:solidFill>
                  <a:srgbClr val="FF0000"/>
                </a:solidFill>
              </a:rPr>
              <a:t>thống tiêu nước?</a:t>
            </a:r>
          </a:p>
        </p:txBody>
      </p:sp>
      <p:pic>
        <p:nvPicPr>
          <p:cNvPr id="23574" name="Picture 22" descr="Hình ảnh có li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05581"/>
            <a:ext cx="40386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24"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1" y="4318000"/>
            <a:ext cx="3962400" cy="24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919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1" nodeType="clickEffect">
                                  <p:stCondLst>
                                    <p:cond delay="0"/>
                                  </p:stCondLst>
                                  <p:childTnLst>
                                    <p:set>
                                      <p:cBhvr>
                                        <p:cTn id="6" dur="1" fill="hold">
                                          <p:stCondLst>
                                            <p:cond delay="0"/>
                                          </p:stCondLst>
                                        </p:cTn>
                                        <p:tgtEl>
                                          <p:spTgt spid="23566"/>
                                        </p:tgtEl>
                                        <p:attrNameLst>
                                          <p:attrName>style.visibility</p:attrName>
                                        </p:attrNameLst>
                                      </p:cBhvr>
                                      <p:to>
                                        <p:strVal val="visible"/>
                                      </p:to>
                                    </p:set>
                                    <p:animEffect transition="in" filter="box(in)">
                                      <p:cBhvr>
                                        <p:cTn id="7" dur="500"/>
                                        <p:tgtEl>
                                          <p:spTgt spid="23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0" nodeType="clickEffect">
                                  <p:stCondLst>
                                    <p:cond delay="0"/>
                                  </p:stCondLst>
                                  <p:childTnLst>
                                    <p:animEffect transition="out" filter="box(in)">
                                      <p:cBhvr>
                                        <p:cTn id="11" dur="500"/>
                                        <p:tgtEl>
                                          <p:spTgt spid="23566"/>
                                        </p:tgtEl>
                                      </p:cBhvr>
                                    </p:animEffect>
                                    <p:set>
                                      <p:cBhvr>
                                        <p:cTn id="12" dur="1" fill="hold">
                                          <p:stCondLst>
                                            <p:cond delay="499"/>
                                          </p:stCondLst>
                                        </p:cTn>
                                        <p:tgtEl>
                                          <p:spTgt spid="2356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3572"/>
                                        </p:tgtEl>
                                        <p:attrNameLst>
                                          <p:attrName>style.visibility</p:attrName>
                                        </p:attrNameLst>
                                      </p:cBhvr>
                                      <p:to>
                                        <p:strVal val="visible"/>
                                      </p:to>
                                    </p:set>
                                    <p:animEffect transition="in" filter="blinds(horizontal)">
                                      <p:cBhvr>
                                        <p:cTn id="17" dur="500"/>
                                        <p:tgtEl>
                                          <p:spTgt spid="235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3567"/>
                                        </p:tgtEl>
                                        <p:attrNameLst>
                                          <p:attrName>style.visibility</p:attrName>
                                        </p:attrNameLst>
                                      </p:cBhvr>
                                      <p:to>
                                        <p:strVal val="visible"/>
                                      </p:to>
                                    </p:set>
                                    <p:animEffect transition="in" filter="box(in)">
                                      <p:cBhvr>
                                        <p:cTn id="22" dur="500"/>
                                        <p:tgtEl>
                                          <p:spTgt spid="235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3574"/>
                                        </p:tgtEl>
                                        <p:attrNameLst>
                                          <p:attrName>style.visibility</p:attrName>
                                        </p:attrNameLst>
                                      </p:cBhvr>
                                      <p:to>
                                        <p:strVal val="visible"/>
                                      </p:to>
                                    </p:set>
                                    <p:animEffect transition="in" filter="box(in)">
                                      <p:cBhvr>
                                        <p:cTn id="27" dur="500"/>
                                        <p:tgtEl>
                                          <p:spTgt spid="235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23576"/>
                                        </p:tgtEl>
                                        <p:attrNameLst>
                                          <p:attrName>style.visibility</p:attrName>
                                        </p:attrNameLst>
                                      </p:cBhvr>
                                      <p:to>
                                        <p:strVal val="visible"/>
                                      </p:to>
                                    </p:set>
                                    <p:animEffect transition="in" filter="box(in)">
                                      <p:cBhvr>
                                        <p:cTn id="32" dur="500"/>
                                        <p:tgtEl>
                                          <p:spTgt spid="23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animBg="1"/>
      <p:bldP spid="2356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Line 5"/>
          <p:cNvSpPr>
            <a:spLocks noChangeShapeType="1"/>
          </p:cNvSpPr>
          <p:nvPr/>
        </p:nvSpPr>
        <p:spPr bwMode="auto">
          <a:xfrm>
            <a:off x="3733800" y="0"/>
            <a:ext cx="76200" cy="6858000"/>
          </a:xfrm>
          <a:prstGeom prst="line">
            <a:avLst/>
          </a:prstGeom>
          <a:noFill/>
          <a:ln w="38100" cmpd="dbl">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4" name="Text Box 7"/>
          <p:cNvSpPr txBox="1">
            <a:spLocks noChangeArrowheads="1"/>
          </p:cNvSpPr>
          <p:nvPr/>
        </p:nvSpPr>
        <p:spPr bwMode="auto">
          <a:xfrm>
            <a:off x="3886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7659" name="Text Box 12"/>
          <p:cNvSpPr txBox="1">
            <a:spLocks noChangeArrowheads="1"/>
          </p:cNvSpPr>
          <p:nvPr/>
        </p:nvSpPr>
        <p:spPr bwMode="auto">
          <a:xfrm>
            <a:off x="4572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pic>
        <p:nvPicPr>
          <p:cNvPr id="27662" name="Picture 19" descr="New_Picture_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48768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20"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52400"/>
            <a:ext cx="373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21" descr="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627438"/>
            <a:ext cx="472440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22" descr="11829996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627438"/>
            <a:ext cx="373380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6" name="Text Box 23"/>
          <p:cNvSpPr txBox="1">
            <a:spLocks noChangeArrowheads="1"/>
          </p:cNvSpPr>
          <p:nvPr/>
        </p:nvSpPr>
        <p:spPr bwMode="auto">
          <a:xfrm>
            <a:off x="1143000" y="2743200"/>
            <a:ext cx="80010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err="1">
                <a:solidFill>
                  <a:srgbClr val="FF3300"/>
                </a:solidFill>
                <a:latin typeface="Arial" panose="020B0604020202020204" pitchFamily="34" charset="0"/>
              </a:rPr>
              <a:t>Hệ</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thống</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thuỷ</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lợi</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kiên</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cố</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hoá</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và</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trị</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thuỷ</a:t>
            </a:r>
            <a:endParaRPr lang="en-US" altLang="en-US" sz="2400" b="1" u="none" dirty="0">
              <a:solidFill>
                <a:srgbClr val="FF3300"/>
              </a:solidFill>
              <a:latin typeface="Arial" panose="020B0604020202020204" pitchFamily="34" charset="0"/>
            </a:endParaRPr>
          </a:p>
        </p:txBody>
      </p:sp>
    </p:spTree>
    <p:extLst>
      <p:ext uri="{BB962C8B-B14F-4D97-AF65-F5344CB8AC3E}">
        <p14:creationId xmlns:p14="http://schemas.microsoft.com/office/powerpoint/2010/main" val="3466872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Line 5"/>
          <p:cNvSpPr>
            <a:spLocks noChangeShapeType="1"/>
          </p:cNvSpPr>
          <p:nvPr/>
        </p:nvSpPr>
        <p:spPr bwMode="auto">
          <a:xfrm>
            <a:off x="3961327" y="-4293"/>
            <a:ext cx="76200" cy="6858000"/>
          </a:xfrm>
          <a:prstGeom prst="line">
            <a:avLst/>
          </a:prstGeom>
          <a:noFill/>
          <a:ln w="38100" cmpd="dbl">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8" name="Text Box 7"/>
          <p:cNvSpPr txBox="1">
            <a:spLocks noChangeArrowheads="1"/>
          </p:cNvSpPr>
          <p:nvPr/>
        </p:nvSpPr>
        <p:spPr bwMode="auto">
          <a:xfrm>
            <a:off x="3886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8681" name="Text Box 12"/>
          <p:cNvSpPr txBox="1">
            <a:spLocks noChangeArrowheads="1"/>
          </p:cNvSpPr>
          <p:nvPr/>
        </p:nvSpPr>
        <p:spPr bwMode="auto">
          <a:xfrm>
            <a:off x="4572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sp>
        <p:nvSpPr>
          <p:cNvPr id="20" name="Text Box 18"/>
          <p:cNvSpPr txBox="1">
            <a:spLocks noChangeArrowheads="1"/>
          </p:cNvSpPr>
          <p:nvPr/>
        </p:nvSpPr>
        <p:spPr bwMode="auto">
          <a:xfrm>
            <a:off x="4025462" y="3225109"/>
            <a:ext cx="5181600" cy="523875"/>
          </a:xfrm>
          <a:prstGeom prst="rect">
            <a:avLst/>
          </a:prstGeom>
          <a:noFill/>
          <a:ln w="9525">
            <a:noFill/>
            <a:miter lim="800000"/>
            <a:headEnd/>
            <a:tailEnd/>
          </a:ln>
          <a:effectLst/>
        </p:spPr>
        <p:txBody>
          <a:bodyPr>
            <a:spAutoFit/>
          </a:bodyPr>
          <a:lstStyle/>
          <a:p>
            <a:pPr>
              <a:spcBef>
                <a:spcPct val="50000"/>
              </a:spcBef>
              <a:defRPr/>
            </a:pPr>
            <a:r>
              <a:rPr lang="en-US" sz="2800" b="1" u="none" dirty="0" err="1">
                <a:solidFill>
                  <a:schemeClr val="accent2">
                    <a:lumMod val="50000"/>
                  </a:schemeClr>
                </a:solidFill>
                <a:cs typeface="Arial" charset="0"/>
              </a:rPr>
              <a:t>Bón</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thúc</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bằng</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loại</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phân</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gì</a:t>
            </a:r>
            <a:r>
              <a:rPr lang="en-US" sz="2800" b="1" u="none" dirty="0">
                <a:solidFill>
                  <a:schemeClr val="accent2">
                    <a:lumMod val="50000"/>
                  </a:schemeClr>
                </a:solidFill>
                <a:cs typeface="Arial" charset="0"/>
              </a:rPr>
              <a:t> ?</a:t>
            </a:r>
          </a:p>
        </p:txBody>
      </p:sp>
      <p:sp>
        <p:nvSpPr>
          <p:cNvPr id="21" name="Text Box 14"/>
          <p:cNvSpPr txBox="1">
            <a:spLocks noChangeArrowheads="1"/>
          </p:cNvSpPr>
          <p:nvPr/>
        </p:nvSpPr>
        <p:spPr bwMode="auto">
          <a:xfrm>
            <a:off x="304800" y="164094"/>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dirty="0">
                <a:solidFill>
                  <a:srgbClr val="0000FF"/>
                </a:solidFill>
                <a:latin typeface="Arial" panose="020B0604020202020204" pitchFamily="34" charset="0"/>
              </a:rPr>
              <a:t>5. BÓN PHÂN THÚC</a:t>
            </a:r>
          </a:p>
        </p:txBody>
      </p:sp>
      <p:sp>
        <p:nvSpPr>
          <p:cNvPr id="22" name="Text Box 19"/>
          <p:cNvSpPr txBox="1">
            <a:spLocks noChangeArrowheads="1"/>
          </p:cNvSpPr>
          <p:nvPr/>
        </p:nvSpPr>
        <p:spPr bwMode="auto">
          <a:xfrm>
            <a:off x="304800" y="728797"/>
            <a:ext cx="3581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Char char="-"/>
            </a:pPr>
            <a:r>
              <a:rPr lang="en-US" altLang="en-US" sz="2400" u="none" dirty="0"/>
              <a:t> </a:t>
            </a:r>
            <a:r>
              <a:rPr lang="en-US" altLang="en-US" sz="2400" u="none" dirty="0" err="1"/>
              <a:t>Bón</a:t>
            </a:r>
            <a:r>
              <a:rPr lang="en-US" altLang="en-US" sz="2400" u="none" dirty="0"/>
              <a:t> </a:t>
            </a:r>
            <a:r>
              <a:rPr lang="en-US" altLang="en-US" sz="2400" u="none" dirty="0" err="1"/>
              <a:t>bằng</a:t>
            </a:r>
            <a:r>
              <a:rPr lang="en-US" altLang="en-US" sz="2400" u="none" dirty="0"/>
              <a:t> </a:t>
            </a:r>
            <a:r>
              <a:rPr lang="en-US" altLang="en-US" sz="2400" u="none" dirty="0" err="1"/>
              <a:t>phân</a:t>
            </a:r>
            <a:r>
              <a:rPr lang="en-US" altLang="en-US" sz="2400" u="none" dirty="0"/>
              <a:t> </a:t>
            </a:r>
            <a:r>
              <a:rPr lang="en-US" altLang="en-US" sz="2400" u="none" dirty="0" err="1"/>
              <a:t>hữu</a:t>
            </a:r>
            <a:r>
              <a:rPr lang="en-US" altLang="en-US" sz="2400" u="none" dirty="0"/>
              <a:t> </a:t>
            </a:r>
            <a:r>
              <a:rPr lang="en-US" altLang="en-US" sz="2400" u="none" dirty="0" err="1"/>
              <a:t>cơ</a:t>
            </a:r>
            <a:r>
              <a:rPr lang="en-US" altLang="en-US" sz="2400" u="none" dirty="0"/>
              <a:t> (</a:t>
            </a:r>
            <a:r>
              <a:rPr lang="en-US" altLang="en-US" sz="2400" u="none" dirty="0" err="1"/>
              <a:t>hoai</a:t>
            </a:r>
            <a:r>
              <a:rPr lang="en-US" altLang="en-US" sz="2400" u="none" dirty="0"/>
              <a:t> , </a:t>
            </a:r>
            <a:r>
              <a:rPr lang="en-US" altLang="en-US" sz="2400" u="none" dirty="0" err="1"/>
              <a:t>mục</a:t>
            </a:r>
            <a:r>
              <a:rPr lang="en-US" altLang="en-US" sz="2400" u="none" dirty="0"/>
              <a:t>) </a:t>
            </a:r>
            <a:r>
              <a:rPr lang="en-US" altLang="en-US" sz="2400" u="none" dirty="0" err="1"/>
              <a:t>và</a:t>
            </a:r>
            <a:r>
              <a:rPr lang="en-US" altLang="en-US" sz="2400" u="none" dirty="0"/>
              <a:t> </a:t>
            </a:r>
            <a:r>
              <a:rPr lang="en-US" altLang="en-US" sz="2400" u="none" dirty="0" err="1"/>
              <a:t>phân</a:t>
            </a:r>
            <a:r>
              <a:rPr lang="en-US" altLang="en-US" sz="2400" u="none" dirty="0"/>
              <a:t> </a:t>
            </a:r>
            <a:r>
              <a:rPr lang="en-US" altLang="en-US" sz="2400" u="none" dirty="0" err="1"/>
              <a:t>hóa</a:t>
            </a:r>
            <a:r>
              <a:rPr lang="en-US" altLang="en-US" sz="2400" u="none" dirty="0"/>
              <a:t> </a:t>
            </a:r>
            <a:r>
              <a:rPr lang="en-US" altLang="en-US" sz="2400" u="none" dirty="0" err="1"/>
              <a:t>học</a:t>
            </a:r>
            <a:r>
              <a:rPr lang="en-US" altLang="en-US" sz="2400" u="none" dirty="0"/>
              <a:t>.</a:t>
            </a:r>
          </a:p>
          <a:p>
            <a:pPr eaLnBrk="1" hangingPunct="1">
              <a:spcBef>
                <a:spcPct val="50000"/>
              </a:spcBef>
              <a:buFontTx/>
              <a:buChar char="-"/>
            </a:pPr>
            <a:endParaRPr lang="en-US" altLang="en-US" sz="2400" u="none" dirty="0"/>
          </a:p>
        </p:txBody>
      </p:sp>
      <p:sp>
        <p:nvSpPr>
          <p:cNvPr id="26" name="Text Box 21"/>
          <p:cNvSpPr txBox="1">
            <a:spLocks noChangeArrowheads="1"/>
          </p:cNvSpPr>
          <p:nvPr/>
        </p:nvSpPr>
        <p:spPr bwMode="auto">
          <a:xfrm>
            <a:off x="4150754" y="3690449"/>
            <a:ext cx="5105400" cy="954088"/>
          </a:xfrm>
          <a:prstGeom prst="rect">
            <a:avLst/>
          </a:prstGeom>
          <a:noFill/>
          <a:ln w="9525">
            <a:noFill/>
            <a:miter lim="800000"/>
            <a:headEnd/>
            <a:tailEnd/>
          </a:ln>
          <a:effectLst/>
        </p:spPr>
        <p:txBody>
          <a:bodyPr>
            <a:spAutoFit/>
          </a:bodyPr>
          <a:lstStyle/>
          <a:p>
            <a:pPr>
              <a:spcBef>
                <a:spcPct val="50000"/>
              </a:spcBef>
              <a:defRPr/>
            </a:pPr>
            <a:r>
              <a:rPr lang="en-US" sz="2800" b="1" u="none" dirty="0" err="1">
                <a:solidFill>
                  <a:schemeClr val="accent2">
                    <a:lumMod val="50000"/>
                  </a:schemeClr>
                </a:solidFill>
                <a:cs typeface="Arial" charset="0"/>
              </a:rPr>
              <a:t>Vì</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sao</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phải</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bón</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phân</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hữu</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cơ</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hoại</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mục</a:t>
            </a:r>
            <a:r>
              <a:rPr lang="en-US" sz="2800" b="1" u="none" dirty="0">
                <a:solidFill>
                  <a:schemeClr val="accent2">
                    <a:lumMod val="50000"/>
                  </a:schemeClr>
                </a:solidFill>
                <a:cs typeface="Arial" charset="0"/>
              </a:rPr>
              <a:t> ? </a:t>
            </a:r>
          </a:p>
        </p:txBody>
      </p:sp>
      <p:sp>
        <p:nvSpPr>
          <p:cNvPr id="27" name="Text Box 36"/>
          <p:cNvSpPr txBox="1">
            <a:spLocks noChangeArrowheads="1"/>
          </p:cNvSpPr>
          <p:nvPr/>
        </p:nvSpPr>
        <p:spPr bwMode="auto">
          <a:xfrm>
            <a:off x="226454" y="2143148"/>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u="none" dirty="0">
                <a:sym typeface="Wingdings" panose="05000000000000000000" pitchFamily="2" charset="2"/>
              </a:rPr>
              <a:t></a:t>
            </a:r>
            <a:r>
              <a:rPr lang="en-US" altLang="en-US" sz="2400" u="none" dirty="0" err="1"/>
              <a:t>Bổ</a:t>
            </a:r>
            <a:r>
              <a:rPr lang="en-US" altLang="en-US" sz="2400" u="none" dirty="0"/>
              <a:t> sung </a:t>
            </a:r>
            <a:r>
              <a:rPr lang="en-US" altLang="en-US" sz="2400" u="none" dirty="0" err="1"/>
              <a:t>kịp</a:t>
            </a:r>
            <a:r>
              <a:rPr lang="en-US" altLang="en-US" sz="2400" u="none" dirty="0"/>
              <a:t> </a:t>
            </a:r>
            <a:r>
              <a:rPr lang="en-US" altLang="en-US" sz="2400" u="none" dirty="0" err="1"/>
              <a:t>thời</a:t>
            </a:r>
            <a:r>
              <a:rPr lang="en-US" altLang="en-US" sz="2400" u="none" dirty="0"/>
              <a:t> </a:t>
            </a:r>
            <a:r>
              <a:rPr lang="en-US" altLang="en-US" sz="2400" u="none" dirty="0" err="1"/>
              <a:t>chất</a:t>
            </a:r>
            <a:r>
              <a:rPr lang="en-US" altLang="en-US" sz="2400" u="none" dirty="0"/>
              <a:t> </a:t>
            </a:r>
            <a:r>
              <a:rPr lang="en-US" altLang="en-US" sz="2400" u="none" dirty="0" err="1"/>
              <a:t>dinh</a:t>
            </a:r>
            <a:r>
              <a:rPr lang="en-US" altLang="en-US" sz="2400" u="none" dirty="0"/>
              <a:t> </a:t>
            </a:r>
            <a:r>
              <a:rPr lang="en-US" altLang="en-US" sz="2400" u="none" dirty="0" err="1"/>
              <a:t>dưỡng</a:t>
            </a:r>
            <a:r>
              <a:rPr lang="en-US" altLang="en-US" sz="2400" u="none" dirty="0"/>
              <a:t> </a:t>
            </a:r>
            <a:r>
              <a:rPr lang="en-US" altLang="en-US" sz="2400" u="none" dirty="0" err="1"/>
              <a:t>cho</a:t>
            </a:r>
            <a:r>
              <a:rPr lang="en-US" altLang="en-US" sz="2400" u="none" dirty="0"/>
              <a:t> </a:t>
            </a:r>
            <a:r>
              <a:rPr lang="en-US" altLang="en-US" sz="2400" u="none" dirty="0" err="1"/>
              <a:t>cây</a:t>
            </a:r>
            <a:endParaRPr lang="en-US" altLang="en-US" sz="2400" u="none" dirty="0"/>
          </a:p>
        </p:txBody>
      </p:sp>
      <p:sp>
        <p:nvSpPr>
          <p:cNvPr id="28" name="Text Box 18"/>
          <p:cNvSpPr txBox="1">
            <a:spLocks noChangeArrowheads="1"/>
          </p:cNvSpPr>
          <p:nvPr/>
        </p:nvSpPr>
        <p:spPr bwMode="auto">
          <a:xfrm>
            <a:off x="4112654" y="4762841"/>
            <a:ext cx="5181600" cy="523875"/>
          </a:xfrm>
          <a:prstGeom prst="rect">
            <a:avLst/>
          </a:prstGeom>
          <a:noFill/>
          <a:ln w="9525">
            <a:noFill/>
            <a:miter lim="800000"/>
            <a:headEnd/>
            <a:tailEnd/>
          </a:ln>
          <a:effectLst/>
        </p:spPr>
        <p:txBody>
          <a:bodyPr>
            <a:spAutoFit/>
          </a:bodyPr>
          <a:lstStyle/>
          <a:p>
            <a:pPr>
              <a:spcBef>
                <a:spcPct val="50000"/>
              </a:spcBef>
              <a:defRPr/>
            </a:pPr>
            <a:r>
              <a:rPr lang="en-US" sz="2800" b="1" u="none" dirty="0" err="1">
                <a:solidFill>
                  <a:schemeClr val="accent2">
                    <a:lumMod val="50000"/>
                  </a:schemeClr>
                </a:solidFill>
                <a:cs typeface="Arial" charset="0"/>
              </a:rPr>
              <a:t>Bón</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thúc</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nhằm</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mục</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đích</a:t>
            </a:r>
            <a:r>
              <a:rPr lang="en-US" sz="2800" b="1" u="none" dirty="0">
                <a:solidFill>
                  <a:schemeClr val="accent2">
                    <a:lumMod val="50000"/>
                  </a:schemeClr>
                </a:solidFill>
                <a:cs typeface="Arial" charset="0"/>
              </a:rPr>
              <a:t> </a:t>
            </a:r>
            <a:r>
              <a:rPr lang="en-US" sz="2800" b="1" u="none" dirty="0" err="1">
                <a:solidFill>
                  <a:schemeClr val="accent2">
                    <a:lumMod val="50000"/>
                  </a:schemeClr>
                </a:solidFill>
                <a:cs typeface="Arial" charset="0"/>
              </a:rPr>
              <a:t>gì</a:t>
            </a:r>
            <a:r>
              <a:rPr lang="en-US" sz="2800" b="1" u="none" dirty="0">
                <a:solidFill>
                  <a:schemeClr val="accent2">
                    <a:lumMod val="50000"/>
                  </a:schemeClr>
                </a:solidFill>
                <a:cs typeface="Arial" charset="0"/>
              </a:rPr>
              <a:t> ?</a:t>
            </a:r>
          </a:p>
        </p:txBody>
      </p:sp>
      <p:pic>
        <p:nvPicPr>
          <p:cNvPr id="18" name="Shape 125"/>
          <p:cNvPicPr/>
          <p:nvPr/>
        </p:nvPicPr>
        <p:blipFill>
          <a:blip r:embed="rId3"/>
          <a:stretch/>
        </p:blipFill>
        <p:spPr>
          <a:xfrm>
            <a:off x="4343400" y="573403"/>
            <a:ext cx="4114800" cy="2533402"/>
          </a:xfrm>
          <a:prstGeom prst="rect">
            <a:avLst/>
          </a:prstGeom>
        </p:spPr>
      </p:pic>
    </p:spTree>
    <p:extLst>
      <p:ext uri="{BB962C8B-B14F-4D97-AF65-F5344CB8AC3E}">
        <p14:creationId xmlns:p14="http://schemas.microsoft.com/office/powerpoint/2010/main" val="3037452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3" presetClass="entr" presetSubtype="1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xit" presetSubtype="10" fill="hold" grpId="1" nodeType="clickEffect">
                                  <p:stCondLst>
                                    <p:cond delay="0"/>
                                  </p:stCondLst>
                                  <p:childTnLst>
                                    <p:animEffect transition="out" filter="blinds(horizontal)">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linds(horizontal)">
                                      <p:cBhvr>
                                        <p:cTn id="35" dur="500"/>
                                        <p:tgtEl>
                                          <p:spTgt spid="2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xit" presetSubtype="10" fill="hold" grpId="1" nodeType="clickEffect">
                                  <p:stCondLst>
                                    <p:cond delay="0"/>
                                  </p:stCondLst>
                                  <p:childTnLst>
                                    <p:animEffect transition="out" filter="blinds(horizontal)">
                                      <p:cBhvr>
                                        <p:cTn id="39" dur="500"/>
                                        <p:tgtEl>
                                          <p:spTgt spid="28"/>
                                        </p:tgtEl>
                                      </p:cBhvr>
                                    </p:animEffect>
                                    <p:set>
                                      <p:cBhvr>
                                        <p:cTn id="40" dur="1" fill="hold">
                                          <p:stCondLst>
                                            <p:cond delay="499"/>
                                          </p:stCondLst>
                                        </p:cTn>
                                        <p:tgtEl>
                                          <p:spTgt spid="28"/>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checkerboard(across)">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2" grpId="0"/>
      <p:bldP spid="26" grpId="0"/>
      <p:bldP spid="26" grpId="1"/>
      <p:bldP spid="27" grpId="0"/>
      <p:bldP spid="28" grpId="0"/>
      <p:bldP spid="28"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ham b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67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cham b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2800"/>
            <a:ext cx="4267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Cac kieu bon pha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276600"/>
            <a:ext cx="4876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Cac kieu bon phan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0"/>
            <a:ext cx="4876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5" name="Text Box 7"/>
          <p:cNvSpPr txBox="1">
            <a:spLocks noChangeArrowheads="1"/>
          </p:cNvSpPr>
          <p:nvPr/>
        </p:nvSpPr>
        <p:spPr bwMode="auto">
          <a:xfrm>
            <a:off x="1905000" y="152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hốc</a:t>
            </a:r>
          </a:p>
        </p:txBody>
      </p:sp>
      <p:sp>
        <p:nvSpPr>
          <p:cNvPr id="165896" name="Text Box 8"/>
          <p:cNvSpPr txBox="1">
            <a:spLocks noChangeArrowheads="1"/>
          </p:cNvSpPr>
          <p:nvPr/>
        </p:nvSpPr>
        <p:spPr bwMode="auto">
          <a:xfrm>
            <a:off x="6324600" y="2743200"/>
            <a:ext cx="2819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phun trên lá</a:t>
            </a:r>
          </a:p>
        </p:txBody>
      </p:sp>
      <p:sp>
        <p:nvSpPr>
          <p:cNvPr id="165897" name="Text Box 9"/>
          <p:cNvSpPr txBox="1">
            <a:spLocks noChangeArrowheads="1"/>
          </p:cNvSpPr>
          <p:nvPr/>
        </p:nvSpPr>
        <p:spPr bwMode="auto">
          <a:xfrm>
            <a:off x="1752600" y="64008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gốc</a:t>
            </a:r>
          </a:p>
        </p:txBody>
      </p:sp>
      <p:sp>
        <p:nvSpPr>
          <p:cNvPr id="165898" name="Text Box 10"/>
          <p:cNvSpPr txBox="1">
            <a:spLocks noChangeArrowheads="1"/>
          </p:cNvSpPr>
          <p:nvPr/>
        </p:nvSpPr>
        <p:spPr bwMode="auto">
          <a:xfrm>
            <a:off x="4343400" y="6324600"/>
            <a:ext cx="1371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vãi</a:t>
            </a:r>
          </a:p>
        </p:txBody>
      </p:sp>
      <p:sp>
        <p:nvSpPr>
          <p:cNvPr id="29707" name="Oval 11"/>
          <p:cNvSpPr>
            <a:spLocks noChangeArrowheads="1"/>
          </p:cNvSpPr>
          <p:nvPr/>
        </p:nvSpPr>
        <p:spPr bwMode="auto">
          <a:xfrm>
            <a:off x="0" y="0"/>
            <a:ext cx="6096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u="none">
                <a:solidFill>
                  <a:srgbClr val="0000FF"/>
                </a:solidFill>
              </a:rPr>
              <a:t>1</a:t>
            </a:r>
          </a:p>
        </p:txBody>
      </p:sp>
      <p:sp>
        <p:nvSpPr>
          <p:cNvPr id="29708" name="Oval 12"/>
          <p:cNvSpPr>
            <a:spLocks noChangeArrowheads="1"/>
          </p:cNvSpPr>
          <p:nvPr/>
        </p:nvSpPr>
        <p:spPr bwMode="auto">
          <a:xfrm>
            <a:off x="0" y="3429000"/>
            <a:ext cx="6096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u="none">
                <a:solidFill>
                  <a:srgbClr val="0000FF"/>
                </a:solidFill>
              </a:rPr>
              <a:t>3</a:t>
            </a:r>
          </a:p>
        </p:txBody>
      </p:sp>
      <p:sp>
        <p:nvSpPr>
          <p:cNvPr id="29709" name="Oval 13"/>
          <p:cNvSpPr>
            <a:spLocks noChangeArrowheads="1"/>
          </p:cNvSpPr>
          <p:nvPr/>
        </p:nvSpPr>
        <p:spPr bwMode="auto">
          <a:xfrm>
            <a:off x="4343400" y="0"/>
            <a:ext cx="6096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u="none">
                <a:solidFill>
                  <a:srgbClr val="0000FF"/>
                </a:solidFill>
              </a:rPr>
              <a:t>2</a:t>
            </a:r>
          </a:p>
        </p:txBody>
      </p:sp>
      <p:sp>
        <p:nvSpPr>
          <p:cNvPr id="29710" name="Oval 14"/>
          <p:cNvSpPr>
            <a:spLocks noChangeArrowheads="1"/>
          </p:cNvSpPr>
          <p:nvPr/>
        </p:nvSpPr>
        <p:spPr bwMode="auto">
          <a:xfrm>
            <a:off x="8305800" y="3352800"/>
            <a:ext cx="609600" cy="533400"/>
          </a:xfrm>
          <a:prstGeom prst="ellipse">
            <a:avLst/>
          </a:prstGeom>
          <a:solidFill>
            <a:schemeClr val="accent1"/>
          </a:solidFill>
          <a:ln w="9525">
            <a:solidFill>
              <a:schemeClr val="tx1"/>
            </a:solidFill>
            <a:round/>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u="none">
                <a:solidFill>
                  <a:srgbClr val="0000FF"/>
                </a:solidFill>
              </a:rPr>
              <a:t>4</a:t>
            </a:r>
          </a:p>
        </p:txBody>
      </p:sp>
    </p:spTree>
    <p:extLst>
      <p:ext uri="{BB962C8B-B14F-4D97-AF65-F5344CB8AC3E}">
        <p14:creationId xmlns:p14="http://schemas.microsoft.com/office/powerpoint/2010/main" val="3953825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5895"/>
                                        </p:tgtEl>
                                        <p:attrNameLst>
                                          <p:attrName>style.visibility</p:attrName>
                                        </p:attrNameLst>
                                      </p:cBhvr>
                                      <p:to>
                                        <p:strVal val="visible"/>
                                      </p:to>
                                    </p:set>
                                    <p:animEffect transition="in" filter="blinds(horizontal)">
                                      <p:cBhvr>
                                        <p:cTn id="7" dur="500"/>
                                        <p:tgtEl>
                                          <p:spTgt spid="1658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5896"/>
                                        </p:tgtEl>
                                        <p:attrNameLst>
                                          <p:attrName>style.visibility</p:attrName>
                                        </p:attrNameLst>
                                      </p:cBhvr>
                                      <p:to>
                                        <p:strVal val="visible"/>
                                      </p:to>
                                    </p:set>
                                    <p:animEffect transition="in" filter="blinds(horizontal)">
                                      <p:cBhvr>
                                        <p:cTn id="12" dur="500"/>
                                        <p:tgtEl>
                                          <p:spTgt spid="1658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5897"/>
                                        </p:tgtEl>
                                        <p:attrNameLst>
                                          <p:attrName>style.visibility</p:attrName>
                                        </p:attrNameLst>
                                      </p:cBhvr>
                                      <p:to>
                                        <p:strVal val="visible"/>
                                      </p:to>
                                    </p:set>
                                    <p:animEffect transition="in" filter="box(in)">
                                      <p:cBhvr>
                                        <p:cTn id="17" dur="500"/>
                                        <p:tgtEl>
                                          <p:spTgt spid="1658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5898"/>
                                        </p:tgtEl>
                                        <p:attrNameLst>
                                          <p:attrName>style.visibility</p:attrName>
                                        </p:attrNameLst>
                                      </p:cBhvr>
                                      <p:to>
                                        <p:strVal val="visible"/>
                                      </p:to>
                                    </p:set>
                                    <p:animEffect transition="in" filter="checkerboard(across)">
                                      <p:cBhvr>
                                        <p:cTn id="22" dur="500"/>
                                        <p:tgtEl>
                                          <p:spTgt spid="165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5" grpId="0"/>
      <p:bldP spid="165896" grpId="0" animBg="1"/>
      <p:bldP spid="165897" grpId="0"/>
      <p:bldP spid="16589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905000"/>
            <a:ext cx="8382000" cy="954107"/>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TIẾT 2</a:t>
            </a:r>
          </a:p>
          <a:p>
            <a:pPr algn="ctr"/>
            <a:r>
              <a:rPr lang="en-US" sz="2800" b="1" dirty="0">
                <a:solidFill>
                  <a:srgbClr val="FF0000"/>
                </a:solidFill>
                <a:latin typeface="Times New Roman" panose="02020603050405020304" pitchFamily="18" charset="0"/>
                <a:cs typeface="Times New Roman" panose="02020603050405020304" pitchFamily="18" charset="0"/>
              </a:rPr>
              <a:t>III. PHÒNG TRỪ SÂU, BỆNH HẠI CÂY TRỒNG</a:t>
            </a:r>
          </a:p>
        </p:txBody>
      </p:sp>
    </p:spTree>
    <p:extLst>
      <p:ext uri="{BB962C8B-B14F-4D97-AF65-F5344CB8AC3E}">
        <p14:creationId xmlns:p14="http://schemas.microsoft.com/office/powerpoint/2010/main" val="3375346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04059"/>
            <a:ext cx="4820359" cy="523220"/>
          </a:xfrm>
          <a:prstGeom prst="rect">
            <a:avLst/>
          </a:prstGeom>
        </p:spPr>
        <p:txBody>
          <a:bodyPr wrap="none">
            <a:spAutoFit/>
          </a:bodyPr>
          <a:lstStyle/>
          <a:p>
            <a:r>
              <a:rPr lang="en-GB" sz="2800" b="1" dirty="0">
                <a:solidFill>
                  <a:srgbClr val="0070C0"/>
                </a:solidFill>
                <a:latin typeface="Times New Roman" panose="02020603050405020304" pitchFamily="18" charset="0"/>
                <a:cs typeface="Times New Roman" panose="02020603050405020304" pitchFamily="18" charset="0"/>
              </a:rPr>
              <a:t>I. KỸ THUẬT GIEO TRỒNG</a:t>
            </a:r>
          </a:p>
        </p:txBody>
      </p:sp>
      <p:sp>
        <p:nvSpPr>
          <p:cNvPr id="4" name="Cloud 3"/>
          <p:cNvSpPr/>
          <p:nvPr/>
        </p:nvSpPr>
        <p:spPr>
          <a:xfrm>
            <a:off x="4876800" y="914400"/>
            <a:ext cx="3886200" cy="2042240"/>
          </a:xfrm>
          <a:prstGeom prst="cloud">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257800" y="1524000"/>
            <a:ext cx="3505200" cy="954107"/>
          </a:xfrm>
          <a:prstGeom prst="rect">
            <a:avLst/>
          </a:prstGeom>
        </p:spPr>
        <p:txBody>
          <a:bodyPr wrap="square">
            <a:spAutoFit/>
          </a:bodyPr>
          <a:lstStyle/>
          <a:p>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N</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êu các yêu c</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ầ</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u của kĩ thuật gieo trồng</a:t>
            </a:r>
            <a:endParaRPr lang="en-US" sz="2800" dirty="0"/>
          </a:p>
        </p:txBody>
      </p:sp>
      <p:sp>
        <p:nvSpPr>
          <p:cNvPr id="6" name="TextBox 5">
            <a:extLst>
              <a:ext uri="{FF2B5EF4-FFF2-40B4-BE49-F238E27FC236}">
                <a16:creationId xmlns:a16="http://schemas.microsoft.com/office/drawing/2014/main" id="{D93CD09D-4993-40A8-95E7-957CB5DD84AE}"/>
              </a:ext>
            </a:extLst>
          </p:cNvPr>
          <p:cNvSpPr txBox="1"/>
          <p:nvPr/>
        </p:nvSpPr>
        <p:spPr>
          <a:xfrm>
            <a:off x="990600" y="2971800"/>
            <a:ext cx="6683494" cy="1384995"/>
          </a:xfrm>
          <a:prstGeom prst="rect">
            <a:avLst/>
          </a:prstGeom>
          <a:noFill/>
        </p:spPr>
        <p:txBody>
          <a:bodyPr wrap="square" rtlCol="0">
            <a:spAutoFit/>
          </a:bodyPr>
          <a:lstStyle/>
          <a:p>
            <a:r>
              <a:rPr lang="en-GB" sz="2800" dirty="0">
                <a:solidFill>
                  <a:srgbClr val="0070C0"/>
                </a:solidFill>
                <a:latin typeface="Times New Roman" panose="02020603050405020304" pitchFamily="18" charset="0"/>
                <a:cs typeface="Times New Roman" panose="02020603050405020304" pitchFamily="18" charset="0"/>
              </a:rPr>
              <a:t>- </a:t>
            </a:r>
            <a:r>
              <a:rPr lang="en-US" sz="2800" dirty="0">
                <a:solidFill>
                  <a:srgbClr val="0070C0"/>
                </a:solidFill>
                <a:latin typeface="Times New Roman" panose="02020603050405020304" pitchFamily="18" charset="0"/>
                <a:cs typeface="Times New Roman" panose="02020603050405020304" pitchFamily="18" charset="0"/>
              </a:rPr>
              <a:t>Y</a:t>
            </a:r>
            <a:r>
              <a:rPr lang="vi-VN" sz="2800" dirty="0">
                <a:solidFill>
                  <a:srgbClr val="0070C0"/>
                </a:solidFill>
                <a:latin typeface="Times New Roman" panose="02020603050405020304" pitchFamily="18" charset="0"/>
                <a:cs typeface="Times New Roman" panose="02020603050405020304" pitchFamily="18" charset="0"/>
              </a:rPr>
              <a:t>êu c</a:t>
            </a:r>
            <a:r>
              <a:rPr lang="en-US" sz="2800" dirty="0">
                <a:solidFill>
                  <a:srgbClr val="0070C0"/>
                </a:solidFill>
                <a:latin typeface="Times New Roman" panose="02020603050405020304" pitchFamily="18" charset="0"/>
                <a:cs typeface="Times New Roman" panose="02020603050405020304" pitchFamily="18" charset="0"/>
              </a:rPr>
              <a:t>ầ</a:t>
            </a:r>
            <a:r>
              <a:rPr lang="vi-VN" sz="2800" dirty="0">
                <a:solidFill>
                  <a:srgbClr val="0070C0"/>
                </a:solidFill>
                <a:latin typeface="Times New Roman" panose="02020603050405020304" pitchFamily="18" charset="0"/>
                <a:cs typeface="Times New Roman" panose="02020603050405020304" pitchFamily="18" charset="0"/>
              </a:rPr>
              <a:t>u cơ bản khi thực hiện gieo tr</a:t>
            </a:r>
            <a:r>
              <a:rPr lang="en-US" sz="2800" dirty="0">
                <a:solidFill>
                  <a:srgbClr val="0070C0"/>
                </a:solidFill>
                <a:latin typeface="Times New Roman" panose="02020603050405020304" pitchFamily="18" charset="0"/>
                <a:cs typeface="Times New Roman" panose="02020603050405020304" pitchFamily="18" charset="0"/>
              </a:rPr>
              <a:t>ồ</a:t>
            </a:r>
            <a:r>
              <a:rPr lang="vi-VN" sz="2800" dirty="0">
                <a:solidFill>
                  <a:srgbClr val="0070C0"/>
                </a:solidFill>
                <a:latin typeface="Times New Roman" panose="02020603050405020304" pitchFamily="18" charset="0"/>
                <a:cs typeface="Times New Roman" panose="02020603050405020304" pitchFamily="18" charset="0"/>
              </a:rPr>
              <a:t>ng</a:t>
            </a:r>
            <a:r>
              <a:rPr lang="en-US"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đảm</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bảo</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yêu</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cầu</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về</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thời</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vụ</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mật</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độ</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khoảng</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cách</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và</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độ</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nông</a:t>
            </a:r>
            <a:r>
              <a:rPr lang="en-GB" sz="2800" dirty="0">
                <a:solidFill>
                  <a:srgbClr val="0070C0"/>
                </a:solidFill>
                <a:latin typeface="Times New Roman" panose="02020603050405020304" pitchFamily="18" charset="0"/>
                <a:cs typeface="Times New Roman" panose="02020603050405020304" pitchFamily="18" charset="0"/>
              </a:rPr>
              <a:t> </a:t>
            </a:r>
            <a:r>
              <a:rPr lang="en-GB" sz="2800" dirty="0" err="1">
                <a:solidFill>
                  <a:srgbClr val="0070C0"/>
                </a:solidFill>
                <a:latin typeface="Times New Roman" panose="02020603050405020304" pitchFamily="18" charset="0"/>
                <a:cs typeface="Times New Roman" panose="02020603050405020304" pitchFamily="18" charset="0"/>
              </a:rPr>
              <a:t>sâu</a:t>
            </a:r>
            <a:r>
              <a:rPr lang="en-GB"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9984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311150"/>
            <a:ext cx="8001000" cy="609600"/>
          </a:xfrm>
        </p:spPr>
        <p:txBody>
          <a:bodyPr>
            <a:noAutofit/>
          </a:bodyPr>
          <a:lstStyle/>
          <a:p>
            <a:pPr algn="l" eaLnBrk="1" hangingPunct="1"/>
            <a:r>
              <a:rPr lang="en-US" altLang="en-US" sz="2800" b="1" dirty="0">
                <a:solidFill>
                  <a:schemeClr val="tx1"/>
                </a:solidFill>
                <a:latin typeface="Times New Roman" panose="02020603050405020304" pitchFamily="18" charset="0"/>
              </a:rPr>
              <a:t>1. NGUYÊN TẮC PHÒNG TRỪ</a:t>
            </a:r>
          </a:p>
        </p:txBody>
      </p:sp>
      <p:sp>
        <p:nvSpPr>
          <p:cNvPr id="5123" name="Rectangle 3"/>
          <p:cNvSpPr>
            <a:spLocks noGrp="1" noChangeArrowheads="1"/>
          </p:cNvSpPr>
          <p:nvPr>
            <p:ph type="body" idx="1"/>
          </p:nvPr>
        </p:nvSpPr>
        <p:spPr>
          <a:xfrm>
            <a:off x="457200" y="1301750"/>
            <a:ext cx="8229600" cy="2133600"/>
          </a:xfrm>
          <a:solidFill>
            <a:srgbClr val="CCFFCC"/>
          </a:solidFill>
          <a:ln>
            <a:solidFill>
              <a:srgbClr val="FF0000"/>
            </a:solidFill>
            <a:miter lim="800000"/>
            <a:headEnd/>
            <a:tailEnd/>
          </a:ln>
        </p:spPr>
        <p:txBody>
          <a:bodyPr/>
          <a:lstStyle/>
          <a:p>
            <a:pPr eaLnBrk="1" hangingPunct="1">
              <a:lnSpc>
                <a:spcPct val="90000"/>
              </a:lnSpc>
              <a:buFontTx/>
              <a:buNone/>
            </a:pPr>
            <a:r>
              <a:rPr lang="en-US" altLang="en-US">
                <a:latin typeface="Times New Roman" panose="02020603050405020304" pitchFamily="18" charset="0"/>
              </a:rPr>
              <a:t>	+ Phòng là chính.</a:t>
            </a:r>
          </a:p>
          <a:p>
            <a:pPr eaLnBrk="1" hangingPunct="1">
              <a:lnSpc>
                <a:spcPct val="90000"/>
              </a:lnSpc>
              <a:buFontTx/>
              <a:buNone/>
            </a:pPr>
            <a:r>
              <a:rPr lang="en-US" altLang="en-US">
                <a:latin typeface="Times New Roman" panose="02020603050405020304" pitchFamily="18" charset="0"/>
              </a:rPr>
              <a:t>	+ Trừ sớm, trừ kịp thời, nhanh chóng và triệt để.</a:t>
            </a:r>
          </a:p>
          <a:p>
            <a:pPr eaLnBrk="1" hangingPunct="1">
              <a:lnSpc>
                <a:spcPct val="90000"/>
              </a:lnSpc>
              <a:buFontTx/>
              <a:buNone/>
            </a:pPr>
            <a:r>
              <a:rPr lang="en-US" altLang="en-US">
                <a:latin typeface="Times New Roman" panose="02020603050405020304" pitchFamily="18" charset="0"/>
              </a:rPr>
              <a:t>	+ Sử dụng tổng hợp các biện pháp phòng trừ.</a:t>
            </a:r>
          </a:p>
        </p:txBody>
      </p:sp>
    </p:spTree>
    <p:extLst>
      <p:ext uri="{BB962C8B-B14F-4D97-AF65-F5344CB8AC3E}">
        <p14:creationId xmlns:p14="http://schemas.microsoft.com/office/powerpoint/2010/main" val="539926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3">
                                            <p:bg/>
                                          </p:spTgt>
                                        </p:tgtEl>
                                        <p:attrNameLst>
                                          <p:attrName>style.visibility</p:attrName>
                                        </p:attrNameLst>
                                      </p:cBhvr>
                                      <p:to>
                                        <p:strVal val="visible"/>
                                      </p:to>
                                    </p:set>
                                    <p:animEffect transition="in" filter="blinds(horizontal)">
                                      <p:cBhvr>
                                        <p:cTn id="7" dur="500"/>
                                        <p:tgtEl>
                                          <p:spTgt spid="512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blinds(horizontal)">
                                      <p:cBhvr>
                                        <p:cTn id="12" dur="500"/>
                                        <p:tgtEl>
                                          <p:spTgt spid="512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7" dur="500"/>
                                        <p:tgtEl>
                                          <p:spTgt spid="512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123">
                                            <p:txEl>
                                              <p:pRg st="2" end="2"/>
                                            </p:txEl>
                                          </p:spTgt>
                                        </p:tgtEl>
                                        <p:attrNameLst>
                                          <p:attrName>style.visibility</p:attrName>
                                        </p:attrNameLst>
                                      </p:cBhvr>
                                      <p:to>
                                        <p:strVal val="visible"/>
                                      </p:to>
                                    </p:set>
                                    <p:animEffect transition="in" filter="blinds(horizontal)">
                                      <p:cBhvr>
                                        <p:cTn id="22"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9144000" cy="1143000"/>
          </a:xfrm>
        </p:spPr>
        <p:txBody>
          <a:bodyPr/>
          <a:lstStyle/>
          <a:p>
            <a:pPr algn="l" eaLnBrk="1" hangingPunct="1"/>
            <a:r>
              <a:rPr lang="en-US" altLang="en-US" sz="3200" b="1" dirty="0">
                <a:solidFill>
                  <a:schemeClr val="tx1"/>
                </a:solidFill>
                <a:latin typeface="Times New Roman" panose="02020603050405020304" pitchFamily="18" charset="0"/>
              </a:rPr>
              <a:t>2. CÁC BIỆN PHÁP PHÒNG TRỪ</a:t>
            </a:r>
          </a:p>
        </p:txBody>
      </p:sp>
      <p:sp>
        <p:nvSpPr>
          <p:cNvPr id="6148" name="Text Box 4"/>
          <p:cNvSpPr txBox="1">
            <a:spLocks noChangeArrowheads="1"/>
          </p:cNvSpPr>
          <p:nvPr/>
        </p:nvSpPr>
        <p:spPr bwMode="auto">
          <a:xfrm>
            <a:off x="228600" y="3581400"/>
            <a:ext cx="3886200" cy="528638"/>
          </a:xfrm>
          <a:prstGeom prst="rect">
            <a:avLst/>
          </a:prstGeom>
          <a:solidFill>
            <a:srgbClr val="CCFFCC"/>
          </a:solidFill>
          <a:ln w="9525">
            <a:solidFill>
              <a:srgbClr val="FF00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latin typeface="Times New Roman" panose="02020603050405020304" pitchFamily="18" charset="0"/>
              </a:rPr>
              <a:t>Có</a:t>
            </a:r>
            <a:r>
              <a:rPr lang="en-US" altLang="en-US" sz="2800" b="1" dirty="0">
                <a:latin typeface="Times New Roman" panose="02020603050405020304" pitchFamily="18" charset="0"/>
              </a:rPr>
              <a:t> 3 </a:t>
            </a:r>
            <a:r>
              <a:rPr lang="en-US" altLang="en-US" sz="2800" b="1" dirty="0" err="1">
                <a:latin typeface="Times New Roman" panose="02020603050405020304" pitchFamily="18" charset="0"/>
              </a:rPr>
              <a:t>biện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pháp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chính</a:t>
            </a:r>
            <a:endParaRPr lang="en-US" altLang="en-US" sz="2800" b="1" dirty="0">
              <a:latin typeface="Times New Roman" panose="02020603050405020304" pitchFamily="18" charset="0"/>
            </a:endParaRPr>
          </a:p>
        </p:txBody>
      </p:sp>
      <p:sp>
        <p:nvSpPr>
          <p:cNvPr id="6149" name="Text Box 5"/>
          <p:cNvSpPr txBox="1">
            <a:spLocks noChangeArrowheads="1"/>
          </p:cNvSpPr>
          <p:nvPr/>
        </p:nvSpPr>
        <p:spPr bwMode="auto">
          <a:xfrm>
            <a:off x="5562600" y="1371600"/>
            <a:ext cx="2819400" cy="1196975"/>
          </a:xfrm>
          <a:prstGeom prst="rect">
            <a:avLst/>
          </a:prstGeom>
          <a:solidFill>
            <a:srgbClr val="CCFFFF"/>
          </a:solidFill>
          <a:ln w="9525">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Biện pháp canh tác và sử dụng giống chống sâu,bệnh hại.</a:t>
            </a:r>
          </a:p>
        </p:txBody>
      </p:sp>
      <p:sp>
        <p:nvSpPr>
          <p:cNvPr id="6150" name="Text Box 6"/>
          <p:cNvSpPr txBox="1">
            <a:spLocks noChangeArrowheads="1"/>
          </p:cNvSpPr>
          <p:nvPr/>
        </p:nvSpPr>
        <p:spPr bwMode="auto">
          <a:xfrm>
            <a:off x="5581918" y="3540975"/>
            <a:ext cx="2819400" cy="466725"/>
          </a:xfrm>
          <a:prstGeom prst="rect">
            <a:avLst/>
          </a:prstGeom>
          <a:solidFill>
            <a:srgbClr val="CCFFFF"/>
          </a:solidFill>
          <a:ln w="9525">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dirty="0" err="1">
                <a:latin typeface="Times New Roman" panose="02020603050405020304" pitchFamily="18" charset="0"/>
              </a:rPr>
              <a:t>Biện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thủ</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công</a:t>
            </a:r>
            <a:r>
              <a:rPr lang="en-US" altLang="en-US" sz="2400" dirty="0">
                <a:latin typeface="Times New Roman" panose="02020603050405020304" pitchFamily="18" charset="0"/>
              </a:rPr>
              <a:t>.</a:t>
            </a:r>
          </a:p>
        </p:txBody>
      </p:sp>
      <p:sp>
        <p:nvSpPr>
          <p:cNvPr id="6151" name="Text Box 7"/>
          <p:cNvSpPr txBox="1">
            <a:spLocks noChangeArrowheads="1"/>
          </p:cNvSpPr>
          <p:nvPr/>
        </p:nvSpPr>
        <p:spPr bwMode="auto">
          <a:xfrm>
            <a:off x="5549721" y="4648200"/>
            <a:ext cx="2819400" cy="466725"/>
          </a:xfrm>
          <a:prstGeom prst="rect">
            <a:avLst/>
          </a:prstGeom>
          <a:solidFill>
            <a:srgbClr val="CCFFFF"/>
          </a:solidFill>
          <a:ln w="9525">
            <a:solidFill>
              <a:srgbClr val="0000FF"/>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Biện pháp hóa học.</a:t>
            </a:r>
          </a:p>
        </p:txBody>
      </p:sp>
      <p:cxnSp>
        <p:nvCxnSpPr>
          <p:cNvPr id="6154" name="AutoShape 10"/>
          <p:cNvCxnSpPr>
            <a:cxnSpLocks noChangeShapeType="1"/>
          </p:cNvCxnSpPr>
          <p:nvPr/>
        </p:nvCxnSpPr>
        <p:spPr bwMode="auto">
          <a:xfrm flipV="1">
            <a:off x="4114800" y="1905000"/>
            <a:ext cx="1447800" cy="19367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55" name="AutoShape 11"/>
          <p:cNvCxnSpPr>
            <a:cxnSpLocks noChangeShapeType="1"/>
            <a:endCxn id="6151" idx="1"/>
          </p:cNvCxnSpPr>
          <p:nvPr/>
        </p:nvCxnSpPr>
        <p:spPr bwMode="auto">
          <a:xfrm>
            <a:off x="4114800" y="3861829"/>
            <a:ext cx="1434921" cy="1019734"/>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56" name="AutoShape 12"/>
          <p:cNvCxnSpPr>
            <a:cxnSpLocks noChangeShapeType="1"/>
          </p:cNvCxnSpPr>
          <p:nvPr/>
        </p:nvCxnSpPr>
        <p:spPr bwMode="auto">
          <a:xfrm flipV="1">
            <a:off x="4114800" y="3733800"/>
            <a:ext cx="1447800" cy="1079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367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edg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615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6149"/>
                                        </p:tgtEl>
                                        <p:attrNameLst>
                                          <p:attrName>style.visibility</p:attrName>
                                        </p:attrNameLst>
                                      </p:cBhvr>
                                      <p:to>
                                        <p:strVal val="visible"/>
                                      </p:to>
                                    </p:set>
                                    <p:animEffect transition="in" filter="checkerboard(across)">
                                      <p:cBhvr>
                                        <p:cTn id="16" dur="500"/>
                                        <p:tgtEl>
                                          <p:spTgt spid="614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61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499"/>
                                          </p:stCondLst>
                                        </p:cTn>
                                        <p:tgtEl>
                                          <p:spTgt spid="6150"/>
                                        </p:tgtEl>
                                        <p:attrNameLst>
                                          <p:attrName>style.visibility</p:attrName>
                                        </p:attrNameLst>
                                      </p:cBhvr>
                                      <p:to>
                                        <p:strVal val="visible"/>
                                      </p:to>
                                    </p:set>
                                    <p:anim to="" calcmode="lin" valueType="num">
                                      <p:cBhvr>
                                        <p:cTn id="25" dur="1" fill="hold"/>
                                        <p:tgtEl>
                                          <p:spTgt spid="6150"/>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6156"/>
                                        </p:tgtEl>
                                        <p:attrNameLst>
                                          <p:attrName>style.visibility</p:attrName>
                                        </p:attrNameLst>
                                      </p:cBhvr>
                                      <p:to>
                                        <p:strVal val="visible"/>
                                      </p:to>
                                    </p:set>
                                    <p:anim calcmode="lin" valueType="num">
                                      <p:cBhvr>
                                        <p:cTn id="30" dur="500" fill="hold"/>
                                        <p:tgtEl>
                                          <p:spTgt spid="6156"/>
                                        </p:tgtEl>
                                        <p:attrNameLst>
                                          <p:attrName>ppt_w</p:attrName>
                                        </p:attrNameLst>
                                      </p:cBhvr>
                                      <p:tavLst>
                                        <p:tav tm="0">
                                          <p:val>
                                            <p:fltVal val="0"/>
                                          </p:val>
                                        </p:tav>
                                        <p:tav tm="100000">
                                          <p:val>
                                            <p:strVal val="#ppt_w"/>
                                          </p:val>
                                        </p:tav>
                                      </p:tavLst>
                                    </p:anim>
                                    <p:anim calcmode="lin" valueType="num">
                                      <p:cBhvr>
                                        <p:cTn id="31" dur="500" fill="hold"/>
                                        <p:tgtEl>
                                          <p:spTgt spid="6156"/>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6151"/>
                                        </p:tgtEl>
                                        <p:attrNameLst>
                                          <p:attrName>style.visibility</p:attrName>
                                        </p:attrNameLst>
                                      </p:cBhvr>
                                      <p:to>
                                        <p:strVal val="visible"/>
                                      </p:to>
                                    </p:set>
                                    <p:animEffect transition="in" filter="wedge">
                                      <p:cBhvr>
                                        <p:cTn id="36"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autoUpdateAnimBg="0"/>
      <p:bldP spid="6149" grpId="0" animBg="1" autoUpdateAnimBg="0"/>
      <p:bldP spid="6150" grpId="0" animBg="1" autoUpdateAnimBg="0"/>
      <p:bldP spid="6151"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1"/>
          </p:nvPr>
        </p:nvSpPr>
        <p:spPr>
          <a:xfrm>
            <a:off x="609600" y="152400"/>
            <a:ext cx="7924800" cy="838200"/>
          </a:xfrm>
          <a:solidFill>
            <a:srgbClr val="CCFFCC"/>
          </a:solidFill>
          <a:ln>
            <a:solidFill>
              <a:srgbClr val="FFCC00"/>
            </a:solidFill>
            <a:miter lim="800000"/>
            <a:headEnd/>
            <a:tailEnd/>
          </a:ln>
        </p:spPr>
        <p:txBody>
          <a:bodyPr/>
          <a:lstStyle/>
          <a:p>
            <a:pPr marL="0" indent="0">
              <a:buNone/>
            </a:pPr>
            <a:r>
              <a:rPr lang="vi-VN" sz="2400" dirty="0">
                <a:latin typeface="+mj-lt"/>
              </a:rPr>
              <a:t>Từ nội dung mục 2a em hăy nêu mục đích c</a:t>
            </a:r>
            <a:r>
              <a:rPr lang="en-US" sz="2400" dirty="0" err="1">
                <a:latin typeface="+mj-lt"/>
              </a:rPr>
              <a:t>ủa</a:t>
            </a:r>
            <a:r>
              <a:rPr lang="vi-VN" sz="2400" dirty="0">
                <a:latin typeface="+mj-lt"/>
              </a:rPr>
              <a:t> các biện pháp phòng tr</a:t>
            </a:r>
            <a:r>
              <a:rPr lang="en-US" sz="2400" dirty="0">
                <a:latin typeface="+mj-lt"/>
              </a:rPr>
              <a:t>ừ</a:t>
            </a:r>
            <a:r>
              <a:rPr lang="vi-VN" sz="2400" dirty="0">
                <a:latin typeface="+mj-lt"/>
              </a:rPr>
              <a:t>- sâu. bệnh theo mẫu bảng dưói đ</a:t>
            </a:r>
            <a:r>
              <a:rPr lang="en-US" sz="2400" dirty="0">
                <a:latin typeface="+mj-lt"/>
              </a:rPr>
              <a:t>â</a:t>
            </a:r>
            <a:r>
              <a:rPr lang="vi-VN" sz="2400" dirty="0">
                <a:latin typeface="+mj-lt"/>
              </a:rPr>
              <a:t>y.</a:t>
            </a:r>
            <a:endParaRPr lang="en-US" sz="2400" dirty="0">
              <a:latin typeface="+mj-lt"/>
            </a:endParaRPr>
          </a:p>
        </p:txBody>
      </p:sp>
      <p:graphicFrame>
        <p:nvGraphicFramePr>
          <p:cNvPr id="7370" name="Group 202"/>
          <p:cNvGraphicFramePr>
            <a:graphicFrameLocks noGrp="1"/>
          </p:cNvGraphicFramePr>
          <p:nvPr>
            <p:ph sz="half" idx="2"/>
            <p:extLst>
              <p:ext uri="{D42A27DB-BD31-4B8C-83A1-F6EECF244321}">
                <p14:modId xmlns:p14="http://schemas.microsoft.com/office/powerpoint/2010/main" val="2745684452"/>
              </p:ext>
            </p:extLst>
          </p:nvPr>
        </p:nvGraphicFramePr>
        <p:xfrm>
          <a:off x="152400" y="1447801"/>
          <a:ext cx="8991600" cy="5257799"/>
        </p:xfrm>
        <a:graphic>
          <a:graphicData uri="http://schemas.openxmlformats.org/drawingml/2006/table">
            <a:tbl>
              <a:tblPr/>
              <a:tblGrid>
                <a:gridCol w="4495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6857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rPr>
                        <a:t>Biện</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pháp</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phòng</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trừ</a:t>
                      </a:r>
                      <a:endParaRPr kumimoji="0" lang="en-US" sz="2400" b="1"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rPr>
                        <a:t>Mục</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đích</a:t>
                      </a:r>
                      <a:endParaRPr kumimoji="0" lang="en-US" sz="2400" b="1"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572000">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Vệ</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sinh</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đồng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ruộng</a:t>
                      </a: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Gieo</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trồng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đúng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thời</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vụ</a:t>
                      </a: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err="1">
                          <a:ln>
                            <a:noFill/>
                          </a:ln>
                          <a:solidFill>
                            <a:schemeClr val="tx1"/>
                          </a:solidFill>
                          <a:effectLst/>
                          <a:latin typeface="Times New Roman" pitchFamily="18" charset="0"/>
                        </a:rPr>
                        <a:t>Chăm</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sóc</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kịp</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thời</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bón</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phân</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hợp</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lí</a:t>
                      </a: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Luân</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canh</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cây</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trồng</a:t>
                      </a: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Sử</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dụng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giống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chống</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sâu</a:t>
                      </a:r>
                      <a:r>
                        <a:rPr kumimoji="0" lang="en-US" sz="2400" b="0" i="0" u="none" strike="noStrike" cap="none" normalizeH="0" baseline="0" dirty="0">
                          <a:ln>
                            <a:noFill/>
                          </a:ln>
                          <a:solidFill>
                            <a:schemeClr val="tx1"/>
                          </a:solidFill>
                          <a:effectLst/>
                          <a:latin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rPr>
                        <a:t>bệnh</a:t>
                      </a:r>
                      <a:endParaRPr kumimoji="0" lang="en-US" sz="24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369" name="Rectangle 201"/>
          <p:cNvSpPr>
            <a:spLocks noChangeArrowheads="1"/>
          </p:cNvSpPr>
          <p:nvPr/>
        </p:nvSpPr>
        <p:spPr bwMode="auto">
          <a:xfrm>
            <a:off x="4648200" y="2209800"/>
            <a:ext cx="4267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Trừ</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mầm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móng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ẩn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náu</a:t>
            </a:r>
            <a:r>
              <a:rPr lang="en-US" altLang="en-US" sz="2400" dirty="0">
                <a:latin typeface="Times New Roman" panose="02020603050405020304" pitchFamily="18" charset="0"/>
              </a:rPr>
              <a:t>.</a:t>
            </a:r>
          </a:p>
          <a:p>
            <a:pPr eaLnBrk="1" hangingPunct="1">
              <a:spcBef>
                <a:spcPct val="20000"/>
              </a:spcBef>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Để</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tránh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thời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kỳ</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triển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mạnh</a:t>
            </a:r>
            <a:r>
              <a:rPr lang="en-US" altLang="en-US" sz="2400" dirty="0">
                <a:latin typeface="Times New Roman" panose="02020603050405020304" pitchFamily="18" charset="0"/>
              </a:rPr>
              <a:t> </a:t>
            </a:r>
          </a:p>
          <a:p>
            <a:pPr eaLnBrk="1" hangingPunct="1">
              <a:spcBef>
                <a:spcPct val="20000"/>
              </a:spcBef>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Để</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tăng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sức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chịu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cây</a:t>
            </a:r>
            <a:r>
              <a:rPr lang="en-US" altLang="en-US" sz="2400" dirty="0">
                <a:latin typeface="Times New Roman" panose="02020603050405020304" pitchFamily="18" charset="0"/>
              </a:rPr>
              <a:t> </a:t>
            </a:r>
          </a:p>
          <a:p>
            <a:pPr eaLnBrk="1" hangingPunct="1">
              <a:spcBef>
                <a:spcPct val="20000"/>
              </a:spcBef>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thay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đổi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điều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kiện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nguồn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thức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ăn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a:t>
            </a:r>
          </a:p>
          <a:p>
            <a:pPr eaLnBrk="1" hangingPunct="1">
              <a:spcBef>
                <a:spcPct val="20000"/>
              </a:spcBef>
            </a:pPr>
            <a:r>
              <a:rPr lang="en-US" altLang="en-US" sz="2400" dirty="0">
                <a:latin typeface="Times New Roman" panose="02020603050405020304" pitchFamily="18" charset="0"/>
              </a:rPr>
              <a:t>- </a:t>
            </a:r>
            <a:r>
              <a:rPr lang="en-US" altLang="en-US" sz="2400" dirty="0" err="1">
                <a:latin typeface="Times New Roman" panose="02020603050405020304" pitchFamily="18" charset="0"/>
              </a:rPr>
              <a:t>Hạn</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chế</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được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sâu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bệnh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xâm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nhập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gây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hại</a:t>
            </a:r>
            <a:r>
              <a:rPr lang="en-US" altLang="en-US" sz="2400" dirty="0">
                <a:latin typeface="Times New Roman" panose="02020603050405020304" pitchFamily="18" charset="0"/>
              </a:rPr>
              <a:t>.</a:t>
            </a:r>
          </a:p>
        </p:txBody>
      </p:sp>
    </p:spTree>
    <p:extLst>
      <p:ext uri="{BB962C8B-B14F-4D97-AF65-F5344CB8AC3E}">
        <p14:creationId xmlns:p14="http://schemas.microsoft.com/office/powerpoint/2010/main" val="268572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bg/>
                                          </p:spTgt>
                                        </p:tgtEl>
                                        <p:attrNameLst>
                                          <p:attrName>style.visibility</p:attrName>
                                        </p:attrNameLst>
                                      </p:cBhvr>
                                      <p:to>
                                        <p:strVal val="visible"/>
                                      </p:to>
                                    </p:set>
                                    <p:animEffect transition="in" filter="blinds(horizontal)">
                                      <p:cBhvr>
                                        <p:cTn id="7" dur="500"/>
                                        <p:tgtEl>
                                          <p:spTgt spid="7171">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blinds(horizontal)">
                                      <p:cBhvr>
                                        <p:cTn id="12" dur="500"/>
                                        <p:tgtEl>
                                          <p:spTgt spid="71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370"/>
                                        </p:tgtEl>
                                        <p:attrNameLst>
                                          <p:attrName>style.visibility</p:attrName>
                                        </p:attrNameLst>
                                      </p:cBhvr>
                                      <p:to>
                                        <p:strVal val="visible"/>
                                      </p:to>
                                    </p:set>
                                    <p:animEffect transition="in" filter="blinds(horizontal)">
                                      <p:cBhvr>
                                        <p:cTn id="17" dur="500"/>
                                        <p:tgtEl>
                                          <p:spTgt spid="73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7369">
                                            <p:txEl>
                                              <p:pRg st="0" end="0"/>
                                            </p:txEl>
                                          </p:spTgt>
                                        </p:tgtEl>
                                        <p:attrNameLst>
                                          <p:attrName>style.visibility</p:attrName>
                                        </p:attrNameLst>
                                      </p:cBhvr>
                                      <p:to>
                                        <p:strVal val="visible"/>
                                      </p:to>
                                    </p:set>
                                    <p:animEffect transition="in" filter="checkerboard(across)">
                                      <p:cBhvr>
                                        <p:cTn id="22" dur="500"/>
                                        <p:tgtEl>
                                          <p:spTgt spid="736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7369">
                                            <p:txEl>
                                              <p:pRg st="1" end="1"/>
                                            </p:txEl>
                                          </p:spTgt>
                                        </p:tgtEl>
                                        <p:attrNameLst>
                                          <p:attrName>style.visibility</p:attrName>
                                        </p:attrNameLst>
                                      </p:cBhvr>
                                      <p:to>
                                        <p:strVal val="visible"/>
                                      </p:to>
                                    </p:set>
                                    <p:animEffect transition="in" filter="checkerboard(across)">
                                      <p:cBhvr>
                                        <p:cTn id="27" dur="500"/>
                                        <p:tgtEl>
                                          <p:spTgt spid="7369">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7369">
                                            <p:txEl>
                                              <p:pRg st="2" end="2"/>
                                            </p:txEl>
                                          </p:spTgt>
                                        </p:tgtEl>
                                        <p:attrNameLst>
                                          <p:attrName>style.visibility</p:attrName>
                                        </p:attrNameLst>
                                      </p:cBhvr>
                                      <p:to>
                                        <p:strVal val="visible"/>
                                      </p:to>
                                    </p:set>
                                    <p:animEffect transition="in" filter="checkerboard(across)">
                                      <p:cBhvr>
                                        <p:cTn id="32" dur="500"/>
                                        <p:tgtEl>
                                          <p:spTgt spid="7369">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7369">
                                            <p:txEl>
                                              <p:pRg st="3" end="3"/>
                                            </p:txEl>
                                          </p:spTgt>
                                        </p:tgtEl>
                                        <p:attrNameLst>
                                          <p:attrName>style.visibility</p:attrName>
                                        </p:attrNameLst>
                                      </p:cBhvr>
                                      <p:to>
                                        <p:strVal val="visible"/>
                                      </p:to>
                                    </p:set>
                                    <p:animEffect transition="in" filter="checkerboard(across)">
                                      <p:cBhvr>
                                        <p:cTn id="37" dur="500"/>
                                        <p:tgtEl>
                                          <p:spTgt spid="7369">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7369">
                                            <p:txEl>
                                              <p:pRg st="4" end="4"/>
                                            </p:txEl>
                                          </p:spTgt>
                                        </p:tgtEl>
                                        <p:attrNameLst>
                                          <p:attrName>style.visibility</p:attrName>
                                        </p:attrNameLst>
                                      </p:cBhvr>
                                      <p:to>
                                        <p:strVal val="visible"/>
                                      </p:to>
                                    </p:set>
                                    <p:animEffect transition="in" filter="checkerboard(across)">
                                      <p:cBhvr>
                                        <p:cTn id="42" dur="500"/>
                                        <p:tgtEl>
                                          <p:spTgt spid="73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457200" y="1752600"/>
            <a:ext cx="8229600" cy="2895600"/>
          </a:xfrm>
          <a:solidFill>
            <a:srgbClr val="CCFFCC"/>
          </a:solidFill>
          <a:ln>
            <a:solidFill>
              <a:srgbClr val="008000"/>
            </a:solidFill>
            <a:miter lim="800000"/>
            <a:headEnd/>
            <a:tailEnd/>
          </a:ln>
        </p:spPr>
        <p:txBody>
          <a:bodyPr/>
          <a:lstStyle/>
          <a:p>
            <a:pPr eaLnBrk="1" hangingPunct="1">
              <a:buFontTx/>
              <a:buNone/>
            </a:pPr>
            <a:endParaRPr lang="en-US" altLang="en-US" sz="2800">
              <a:latin typeface="Times New Roman" panose="02020603050405020304" pitchFamily="18" charset="0"/>
            </a:endParaRPr>
          </a:p>
          <a:p>
            <a:pPr eaLnBrk="1" hangingPunct="1">
              <a:buFontTx/>
              <a:buNone/>
            </a:pPr>
            <a:r>
              <a:rPr lang="en-US" altLang="en-US" sz="2800">
                <a:latin typeface="Times New Roman" panose="02020603050405020304" pitchFamily="18" charset="0"/>
              </a:rPr>
              <a:t>	- </a:t>
            </a:r>
            <a:r>
              <a:rPr lang="en-US" altLang="en-US" sz="2800" u="sng">
                <a:latin typeface="Times New Roman" panose="02020603050405020304" pitchFamily="18" charset="0"/>
              </a:rPr>
              <a:t>Ưu điểm:</a:t>
            </a:r>
            <a:r>
              <a:rPr lang="en-US" altLang="en-US" sz="2800">
                <a:latin typeface="Times New Roman" panose="02020603050405020304" pitchFamily="18" charset="0"/>
              </a:rPr>
              <a:t>  Dễ thực hiện, hiệu quả lâu dài.</a:t>
            </a:r>
          </a:p>
          <a:p>
            <a:pPr eaLnBrk="1" hangingPunct="1">
              <a:buFontTx/>
              <a:buNone/>
            </a:pPr>
            <a:r>
              <a:rPr lang="en-US" altLang="en-US" sz="2800">
                <a:latin typeface="Times New Roman" panose="02020603050405020304" pitchFamily="18" charset="0"/>
              </a:rPr>
              <a:t>	- </a:t>
            </a:r>
            <a:r>
              <a:rPr lang="en-US" altLang="en-US" sz="2800" u="sng">
                <a:latin typeface="Times New Roman" panose="02020603050405020304" pitchFamily="18" charset="0"/>
              </a:rPr>
              <a:t>Nhược điểm:</a:t>
            </a:r>
            <a:r>
              <a:rPr lang="en-US" altLang="en-US" sz="2800">
                <a:latin typeface="Times New Roman" panose="02020603050405020304" pitchFamily="18" charset="0"/>
              </a:rPr>
              <a:t>  Hiệu quả thấp khi sâu ,bệnh phát triển mạnh.</a:t>
            </a:r>
          </a:p>
        </p:txBody>
      </p:sp>
      <p:sp>
        <p:nvSpPr>
          <p:cNvPr id="7171" name="Rectangle 3"/>
          <p:cNvSpPr>
            <a:spLocks noChangeArrowheads="1"/>
          </p:cNvSpPr>
          <p:nvPr/>
        </p:nvSpPr>
        <p:spPr bwMode="auto">
          <a:xfrm>
            <a:off x="609600" y="152400"/>
            <a:ext cx="7924800" cy="1143000"/>
          </a:xfrm>
          <a:prstGeom prst="rect">
            <a:avLst/>
          </a:prstGeom>
          <a:solidFill>
            <a:srgbClr val="CCFFCC"/>
          </a:solidFill>
          <a:ln w="9525">
            <a:solidFill>
              <a:srgbClr val="FFCC00"/>
            </a:solidFill>
            <a:miter lim="800000"/>
            <a:headEnd/>
            <a:tailEnd/>
          </a:ln>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800" b="1" dirty="0">
                <a:latin typeface="Times New Roman" panose="02020603050405020304" pitchFamily="18" charset="0"/>
              </a:rPr>
              <a:t>a. </a:t>
            </a:r>
            <a:r>
              <a:rPr lang="en-US" altLang="en-US" sz="2800" b="1" dirty="0" err="1">
                <a:latin typeface="Times New Roman" panose="02020603050405020304" pitchFamily="18" charset="0"/>
              </a:rPr>
              <a:t>Biện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pháp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canh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tác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và</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sử</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dụng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giống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chống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sâu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bệnh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hại</a:t>
            </a:r>
            <a:r>
              <a:rPr lang="en-US" altLang="en-US" sz="2800" b="1" dirty="0">
                <a:latin typeface="Times New Roman" panose="02020603050405020304" pitchFamily="18" charset="0"/>
              </a:rPr>
              <a:t>:</a:t>
            </a:r>
          </a:p>
        </p:txBody>
      </p:sp>
    </p:spTree>
    <p:extLst>
      <p:ext uri="{BB962C8B-B14F-4D97-AF65-F5344CB8AC3E}">
        <p14:creationId xmlns:p14="http://schemas.microsoft.com/office/powerpoint/2010/main" val="1997487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219">
                                            <p:bg/>
                                          </p:spTgt>
                                        </p:tgtEl>
                                        <p:attrNameLst>
                                          <p:attrName>style.visibility</p:attrName>
                                        </p:attrNameLst>
                                      </p:cBhvr>
                                      <p:to>
                                        <p:strVal val="visible"/>
                                      </p:to>
                                    </p:set>
                                    <p:anim calcmode="lin" valueType="num">
                                      <p:cBhvr>
                                        <p:cTn id="7" dur="1000" fill="hold"/>
                                        <p:tgtEl>
                                          <p:spTgt spid="9219">
                                            <p:bg/>
                                          </p:spTgt>
                                        </p:tgtEl>
                                        <p:attrNameLst>
                                          <p:attrName>ppt_x</p:attrName>
                                        </p:attrNameLst>
                                      </p:cBhvr>
                                      <p:tavLst>
                                        <p:tav tm="0">
                                          <p:val>
                                            <p:strVal val="#ppt_x-.2"/>
                                          </p:val>
                                        </p:tav>
                                        <p:tav tm="100000">
                                          <p:val>
                                            <p:strVal val="#ppt_x"/>
                                          </p:val>
                                        </p:tav>
                                      </p:tavLst>
                                    </p:anim>
                                    <p:anim calcmode="lin" valueType="num">
                                      <p:cBhvr>
                                        <p:cTn id="8" dur="1000" fill="hold"/>
                                        <p:tgtEl>
                                          <p:spTgt spid="9219">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19">
                                            <p:bg/>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9219">
                                            <p:txEl>
                                              <p:pRg st="1" end="1"/>
                                            </p:txEl>
                                          </p:spTgt>
                                        </p:tgtEl>
                                        <p:attrNameLst>
                                          <p:attrName>style.visibility</p:attrName>
                                        </p:attrNameLst>
                                      </p:cBhvr>
                                      <p:to>
                                        <p:strVal val="visible"/>
                                      </p:to>
                                    </p:set>
                                    <p:anim calcmode="lin" valueType="num">
                                      <p:cBhvr>
                                        <p:cTn id="14" dur="1000" fill="hold"/>
                                        <p:tgtEl>
                                          <p:spTgt spid="9219">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921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21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9219">
                                            <p:txEl>
                                              <p:pRg st="2" end="2"/>
                                            </p:txEl>
                                          </p:spTgt>
                                        </p:tgtEl>
                                        <p:attrNameLst>
                                          <p:attrName>style.visibility</p:attrName>
                                        </p:attrNameLst>
                                      </p:cBhvr>
                                      <p:to>
                                        <p:strVal val="visible"/>
                                      </p:to>
                                    </p:set>
                                    <p:anim calcmode="lin" valueType="num">
                                      <p:cBhvr>
                                        <p:cTn id="21" dur="1000" fill="hold"/>
                                        <p:tgtEl>
                                          <p:spTgt spid="9219">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921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21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7171">
                                            <p:bg/>
                                          </p:spTgt>
                                        </p:tgtEl>
                                        <p:attrNameLst>
                                          <p:attrName>style.visibility</p:attrName>
                                        </p:attrNameLst>
                                      </p:cBhvr>
                                      <p:to>
                                        <p:strVal val="visible"/>
                                      </p:to>
                                    </p:set>
                                    <p:animEffect transition="in" filter="box(in)">
                                      <p:cBhvr>
                                        <p:cTn id="28" dur="500"/>
                                        <p:tgtEl>
                                          <p:spTgt spid="7171">
                                            <p:bg/>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7171">
                                            <p:txEl>
                                              <p:pRg st="0" end="0"/>
                                            </p:txEl>
                                          </p:spTgt>
                                        </p:tgtEl>
                                        <p:attrNameLst>
                                          <p:attrName>style.visibility</p:attrName>
                                        </p:attrNameLst>
                                      </p:cBhvr>
                                      <p:to>
                                        <p:strVal val="visible"/>
                                      </p:to>
                                    </p:set>
                                    <p:animEffect transition="in" filter="box(in)">
                                      <p:cBhvr>
                                        <p:cTn id="33"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P spid="7171"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28600"/>
            <a:ext cx="4038600" cy="533400"/>
          </a:xfrm>
          <a:solidFill>
            <a:srgbClr val="CCFFCC"/>
          </a:solidFill>
          <a:ln>
            <a:solidFill>
              <a:srgbClr val="FF0000"/>
            </a:solidFill>
            <a:miter lim="800000"/>
            <a:headEnd/>
            <a:tailEnd/>
          </a:ln>
        </p:spPr>
        <p:txBody>
          <a:bodyPr/>
          <a:lstStyle/>
          <a:p>
            <a:pPr eaLnBrk="1" hangingPunct="1"/>
            <a:r>
              <a:rPr lang="en-US" altLang="en-US" sz="2800" b="1" dirty="0">
                <a:latin typeface="Times New Roman" panose="02020603050405020304" pitchFamily="18" charset="0"/>
              </a:rPr>
              <a:t>b. </a:t>
            </a:r>
            <a:r>
              <a:rPr lang="en-US" altLang="en-US" sz="2800" b="1" dirty="0" err="1">
                <a:latin typeface="Times New Roman" panose="02020603050405020304" pitchFamily="18" charset="0"/>
              </a:rPr>
              <a:t>Biện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pháp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thủ</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công</a:t>
            </a:r>
            <a:endParaRPr lang="en-US" altLang="en-US" sz="2800" b="1" dirty="0">
              <a:latin typeface="Times New Roman" panose="02020603050405020304" pitchFamily="18" charset="0"/>
            </a:endParaRPr>
          </a:p>
        </p:txBody>
      </p:sp>
      <p:sp>
        <p:nvSpPr>
          <p:cNvPr id="10246" name="Text Box 6"/>
          <p:cNvSpPr txBox="1">
            <a:spLocks noChangeArrowheads="1"/>
          </p:cNvSpPr>
          <p:nvPr/>
        </p:nvSpPr>
        <p:spPr bwMode="auto">
          <a:xfrm>
            <a:off x="1066800" y="5678488"/>
            <a:ext cx="2332038" cy="646112"/>
          </a:xfrm>
          <a:prstGeom prst="rect">
            <a:avLst/>
          </a:prstGeom>
          <a:solidFill>
            <a:srgbClr val="CCFFFF"/>
          </a:solidFill>
          <a:ln w="9525">
            <a:solidFill>
              <a:srgbClr val="FFCC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a:latin typeface="Times New Roman" panose="02020603050405020304" pitchFamily="18" charset="0"/>
              </a:rPr>
              <a:t>Bắt sâu hại</a:t>
            </a:r>
          </a:p>
        </p:txBody>
      </p:sp>
      <p:sp>
        <p:nvSpPr>
          <p:cNvPr id="10247" name="Text Box 7"/>
          <p:cNvSpPr txBox="1">
            <a:spLocks noChangeArrowheads="1"/>
          </p:cNvSpPr>
          <p:nvPr/>
        </p:nvSpPr>
        <p:spPr bwMode="auto">
          <a:xfrm>
            <a:off x="5486400" y="5678488"/>
            <a:ext cx="2209800" cy="646112"/>
          </a:xfrm>
          <a:prstGeom prst="rect">
            <a:avLst/>
          </a:prstGeom>
          <a:solidFill>
            <a:srgbClr val="CCFFFF"/>
          </a:solidFill>
          <a:ln w="9525">
            <a:solidFill>
              <a:srgbClr val="FF0000"/>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a:latin typeface="Times New Roman" panose="02020603050405020304" pitchFamily="18" charset="0"/>
              </a:rPr>
              <a:t>Bẫy đèn</a:t>
            </a:r>
          </a:p>
        </p:txBody>
      </p:sp>
      <p:pic>
        <p:nvPicPr>
          <p:cNvPr id="1024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3713163"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371600"/>
            <a:ext cx="46688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81000" y="1041400"/>
            <a:ext cx="6096000" cy="1200329"/>
          </a:xfrm>
          <a:prstGeom prst="rect">
            <a:avLst/>
          </a:prstGeom>
        </p:spPr>
        <p:txBody>
          <a:bodyPr wrap="square">
            <a:spAutoFit/>
          </a:bodyPr>
          <a:lstStyle/>
          <a:p>
            <a:r>
              <a:rPr lang="vi-VN" sz="2400" dirty="0">
                <a:solidFill>
                  <a:srgbClr val="000000"/>
                </a:solidFill>
                <a:latin typeface="+mj-lt"/>
                <a:ea typeface="Tahoma" panose="020B0604030504040204" pitchFamily="34" charset="0"/>
              </a:rPr>
              <a:t>Biện pháp thủ công lã dùng tay đề bắt sâu hay ngát bò nhũ ng cành, lá bi bệnh hoặc dùng vợt, bẫy đèn, bà độc đề diệt sâu. </a:t>
            </a:r>
            <a:endParaRPr lang="en-US" sz="2400" dirty="0">
              <a:latin typeface="+mj-lt"/>
            </a:endParaRPr>
          </a:p>
        </p:txBody>
      </p:sp>
    </p:spTree>
    <p:extLst>
      <p:ext uri="{BB962C8B-B14F-4D97-AF65-F5344CB8AC3E}">
        <p14:creationId xmlns:p14="http://schemas.microsoft.com/office/powerpoint/2010/main" val="3763042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248"/>
                                        </p:tgtEl>
                                        <p:attrNameLst>
                                          <p:attrName>style.visibility</p:attrName>
                                        </p:attrNameLst>
                                      </p:cBhvr>
                                      <p:to>
                                        <p:strVal val="visible"/>
                                      </p:to>
                                    </p:set>
                                    <p:animEffect transition="in" filter="box(in)">
                                      <p:cBhvr>
                                        <p:cTn id="12" dur="500"/>
                                        <p:tgtEl>
                                          <p:spTgt spid="1024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246"/>
                                        </p:tgtEl>
                                        <p:attrNameLst>
                                          <p:attrName>style.visibility</p:attrName>
                                        </p:attrNameLst>
                                      </p:cBhvr>
                                      <p:to>
                                        <p:strVal val="visible"/>
                                      </p:to>
                                    </p:set>
                                    <p:animEffect transition="in" filter="blinds(horizontal)">
                                      <p:cBhvr>
                                        <p:cTn id="15" dur="500"/>
                                        <p:tgtEl>
                                          <p:spTgt spid="1024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0249"/>
                                        </p:tgtEl>
                                        <p:attrNameLst>
                                          <p:attrName>style.visibility</p:attrName>
                                        </p:attrNameLst>
                                      </p:cBhvr>
                                      <p:to>
                                        <p:strVal val="visible"/>
                                      </p:to>
                                    </p:set>
                                    <p:animEffect transition="in" filter="blinds(horizontal)">
                                      <p:cBhvr>
                                        <p:cTn id="20" dur="500"/>
                                        <p:tgtEl>
                                          <p:spTgt spid="10249"/>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0247"/>
                                        </p:tgtEl>
                                        <p:attrNameLst>
                                          <p:attrName>style.visibility</p:attrName>
                                        </p:attrNameLst>
                                      </p:cBhvr>
                                      <p:to>
                                        <p:strVal val="visible"/>
                                      </p:to>
                                    </p:set>
                                    <p:animEffect transition="in" filter="box(in)">
                                      <p:cBhvr>
                                        <p:cTn id="23" dur="500"/>
                                        <p:tgtEl>
                                          <p:spTgt spid="10247"/>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10248"/>
                                        </p:tgtEl>
                                      </p:cBhvr>
                                    </p:animEffect>
                                    <p:set>
                                      <p:cBhvr>
                                        <p:cTn id="28" dur="1" fill="hold">
                                          <p:stCondLst>
                                            <p:cond delay="1999"/>
                                          </p:stCondLst>
                                        </p:cTn>
                                        <p:tgtEl>
                                          <p:spTgt spid="10248"/>
                                        </p:tgtEl>
                                        <p:attrNameLst>
                                          <p:attrName>style.visibility</p:attrName>
                                        </p:attrNameLst>
                                      </p:cBhvr>
                                      <p:to>
                                        <p:strVal val="hidden"/>
                                      </p:to>
                                    </p:set>
                                  </p:childTnLst>
                                </p:cTn>
                              </p:par>
                              <p:par>
                                <p:cTn id="29" presetID="8" presetClass="exit" presetSubtype="32" fill="hold" grpId="1" nodeType="withEffect">
                                  <p:stCondLst>
                                    <p:cond delay="0"/>
                                  </p:stCondLst>
                                  <p:childTnLst>
                                    <p:animEffect transition="out" filter="diamond(out)">
                                      <p:cBhvr>
                                        <p:cTn id="30" dur="2000"/>
                                        <p:tgtEl>
                                          <p:spTgt spid="10246"/>
                                        </p:tgtEl>
                                      </p:cBhvr>
                                    </p:animEffect>
                                    <p:set>
                                      <p:cBhvr>
                                        <p:cTn id="31" dur="1" fill="hold">
                                          <p:stCondLst>
                                            <p:cond delay="1999"/>
                                          </p:stCondLst>
                                        </p:cTn>
                                        <p:tgtEl>
                                          <p:spTgt spid="10246"/>
                                        </p:tgtEl>
                                        <p:attrNameLst>
                                          <p:attrName>style.visibility</p:attrName>
                                        </p:attrNameLst>
                                      </p:cBhvr>
                                      <p:to>
                                        <p:strVal val="hidden"/>
                                      </p:to>
                                    </p:set>
                                  </p:childTnLst>
                                </p:cTn>
                              </p:par>
                              <p:par>
                                <p:cTn id="32" presetID="8" presetClass="exit" presetSubtype="32" fill="hold" nodeType="withEffect">
                                  <p:stCondLst>
                                    <p:cond delay="0"/>
                                  </p:stCondLst>
                                  <p:childTnLst>
                                    <p:animEffect transition="out" filter="diamond(out)">
                                      <p:cBhvr>
                                        <p:cTn id="33" dur="2000"/>
                                        <p:tgtEl>
                                          <p:spTgt spid="10249"/>
                                        </p:tgtEl>
                                      </p:cBhvr>
                                    </p:animEffect>
                                    <p:set>
                                      <p:cBhvr>
                                        <p:cTn id="34" dur="1" fill="hold">
                                          <p:stCondLst>
                                            <p:cond delay="1999"/>
                                          </p:stCondLst>
                                        </p:cTn>
                                        <p:tgtEl>
                                          <p:spTgt spid="10249"/>
                                        </p:tgtEl>
                                        <p:attrNameLst>
                                          <p:attrName>style.visibility</p:attrName>
                                        </p:attrNameLst>
                                      </p:cBhvr>
                                      <p:to>
                                        <p:strVal val="hidden"/>
                                      </p:to>
                                    </p:set>
                                  </p:childTnLst>
                                </p:cTn>
                              </p:par>
                              <p:par>
                                <p:cTn id="35" presetID="8" presetClass="exit" presetSubtype="32" fill="hold" grpId="1" nodeType="withEffect">
                                  <p:stCondLst>
                                    <p:cond delay="0"/>
                                  </p:stCondLst>
                                  <p:childTnLst>
                                    <p:animEffect transition="out" filter="diamond(out)">
                                      <p:cBhvr>
                                        <p:cTn id="36" dur="2000"/>
                                        <p:tgtEl>
                                          <p:spTgt spid="10247"/>
                                        </p:tgtEl>
                                      </p:cBhvr>
                                    </p:animEffect>
                                    <p:set>
                                      <p:cBhvr>
                                        <p:cTn id="37" dur="1" fill="hold">
                                          <p:stCondLst>
                                            <p:cond delay="1999"/>
                                          </p:stCondLst>
                                        </p:cTn>
                                        <p:tgtEl>
                                          <p:spTgt spid="10247"/>
                                        </p:tgtEl>
                                        <p:attrNameLst>
                                          <p:attrName>style.visibility</p:attrName>
                                        </p:attrNameLst>
                                      </p:cBhvr>
                                      <p:to>
                                        <p:strVal val="hidden"/>
                                      </p:to>
                                    </p:set>
                                  </p:childTnLst>
                                </p:cTn>
                              </p:par>
                              <p:par>
                                <p:cTn id="38" presetID="6" presetClass="entr" presetSubtype="16"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ircle(in)">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P spid="10246" grpId="0" animBg="1"/>
      <p:bldP spid="10246" grpId="1" animBg="1"/>
      <p:bldP spid="10247" grpId="0" animBg="1"/>
      <p:bldP spid="10247" grpId="1"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144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990600"/>
            <a:ext cx="3733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0"/>
            <a:ext cx="8763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p:cNvSpPr>
            <a:spLocks noChangeArrowheads="1"/>
          </p:cNvSpPr>
          <p:nvPr/>
        </p:nvSpPr>
        <p:spPr bwMode="auto">
          <a:xfrm>
            <a:off x="381000" y="228600"/>
            <a:ext cx="3505200" cy="533400"/>
          </a:xfrm>
          <a:prstGeom prst="rect">
            <a:avLst/>
          </a:prstGeom>
          <a:solidFill>
            <a:srgbClr val="CCFFCC"/>
          </a:solidFill>
          <a:ln w="9525">
            <a:solidFill>
              <a:srgbClr val="FF00FF"/>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chemeClr val="tx2"/>
                </a:solidFill>
                <a:latin typeface="Times New Roman" panose="02020603050405020304" pitchFamily="18" charset="0"/>
              </a:rPr>
              <a:t>c. </a:t>
            </a:r>
            <a:r>
              <a:rPr lang="en-US" altLang="en-US" sz="2800" b="1" dirty="0" err="1">
                <a:solidFill>
                  <a:schemeClr val="tx2"/>
                </a:solidFill>
                <a:latin typeface="Times New Roman" panose="02020603050405020304" pitchFamily="18" charset="0"/>
              </a:rPr>
              <a:t>Biện</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pháp</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hóa</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học</a:t>
            </a:r>
            <a:endParaRPr lang="en-US" altLang="en-US" sz="2800" b="1" dirty="0">
              <a:solidFill>
                <a:schemeClr val="tx2"/>
              </a:solidFill>
              <a:latin typeface="Times New Roman" panose="02020603050405020304" pitchFamily="18" charset="0"/>
            </a:endParaRPr>
          </a:p>
        </p:txBody>
      </p:sp>
      <p:sp>
        <p:nvSpPr>
          <p:cNvPr id="2" name="Rectangle 1"/>
          <p:cNvSpPr/>
          <p:nvPr/>
        </p:nvSpPr>
        <p:spPr>
          <a:xfrm>
            <a:off x="381000" y="1185620"/>
            <a:ext cx="6629400" cy="830997"/>
          </a:xfrm>
          <a:prstGeom prst="rect">
            <a:avLst/>
          </a:prstGeom>
        </p:spPr>
        <p:txBody>
          <a:bodyPr wrap="square">
            <a:spAutoFit/>
          </a:bodyPr>
          <a:lstStyle/>
          <a:p>
            <a:r>
              <a:rPr lang="vi-VN" sz="2400" dirty="0">
                <a:solidFill>
                  <a:srgbClr val="000000"/>
                </a:solidFill>
                <a:latin typeface="+mj-lt"/>
                <a:ea typeface="Tahoma" panose="020B0604030504040204" pitchFamily="34" charset="0"/>
              </a:rPr>
              <a:t>Biện pháp hoá học là sử dụng thuốc bào vệ thực vật hoá học đẻ phòng trừ sâu, bệnh cho cày trồng.</a:t>
            </a:r>
            <a:endParaRPr lang="en-US" sz="2400" dirty="0">
              <a:latin typeface="+mj-lt"/>
            </a:endParaRPr>
          </a:p>
        </p:txBody>
      </p:sp>
    </p:spTree>
    <p:extLst>
      <p:ext uri="{BB962C8B-B14F-4D97-AF65-F5344CB8AC3E}">
        <p14:creationId xmlns:p14="http://schemas.microsoft.com/office/powerpoint/2010/main" val="161423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2297"/>
                                        </p:tgtEl>
                                        <p:attrNameLst>
                                          <p:attrName>style.visibility</p:attrName>
                                        </p:attrNameLst>
                                      </p:cBhvr>
                                      <p:to>
                                        <p:strVal val="visible"/>
                                      </p:to>
                                    </p:set>
                                    <p:anim calcmode="lin" valueType="num">
                                      <p:cBhvr>
                                        <p:cTn id="7" dur="500" decel="50000" fill="hold">
                                          <p:stCondLst>
                                            <p:cond delay="0"/>
                                          </p:stCondLst>
                                        </p:cTn>
                                        <p:tgtEl>
                                          <p:spTgt spid="1229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29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297"/>
                                        </p:tgtEl>
                                        <p:attrNameLst>
                                          <p:attrName>ppt_w</p:attrName>
                                        </p:attrNameLst>
                                      </p:cBhvr>
                                      <p:tavLst>
                                        <p:tav tm="0">
                                          <p:val>
                                            <p:strVal val="#ppt_w*.05"/>
                                          </p:val>
                                        </p:tav>
                                        <p:tav tm="100000">
                                          <p:val>
                                            <p:strVal val="#ppt_w"/>
                                          </p:val>
                                        </p:tav>
                                      </p:tavLst>
                                    </p:anim>
                                    <p:anim calcmode="lin" valueType="num">
                                      <p:cBhvr>
                                        <p:cTn id="10" dur="1000" fill="hold"/>
                                        <p:tgtEl>
                                          <p:spTgt spid="1229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29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29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29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29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2298"/>
                                        </p:tgtEl>
                                        <p:attrNameLst>
                                          <p:attrName>style.visibility</p:attrName>
                                        </p:attrNameLst>
                                      </p:cBhvr>
                                      <p:to>
                                        <p:strVal val="visible"/>
                                      </p:to>
                                    </p:set>
                                    <p:animEffect transition="in" filter="checkerboard(across)">
                                      <p:cBhvr>
                                        <p:cTn id="19" dur="500"/>
                                        <p:tgtEl>
                                          <p:spTgt spid="1229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12293"/>
                                        </p:tgtEl>
                                        <p:attrNameLst>
                                          <p:attrName>style.visibility</p:attrName>
                                        </p:attrNameLst>
                                      </p:cBhvr>
                                      <p:to>
                                        <p:strVal val="visible"/>
                                      </p:to>
                                    </p:set>
                                    <p:anim calcmode="lin" valueType="num">
                                      <p:cBhvr>
                                        <p:cTn id="29"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32" dur="1000" fill="hold"/>
                                        <p:tgtEl>
                                          <p:spTgt spid="1229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2293"/>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12297"/>
                                        </p:tgtEl>
                                      </p:cBhvr>
                                    </p:animEffect>
                                    <p:set>
                                      <p:cBhvr>
                                        <p:cTn id="41" dur="1" fill="hold">
                                          <p:stCondLst>
                                            <p:cond delay="1999"/>
                                          </p:stCondLst>
                                        </p:cTn>
                                        <p:tgtEl>
                                          <p:spTgt spid="12297"/>
                                        </p:tgtEl>
                                        <p:attrNameLst>
                                          <p:attrName>style.visibility</p:attrName>
                                        </p:attrNameLst>
                                      </p:cBhvr>
                                      <p:to>
                                        <p:strVal val="hidden"/>
                                      </p:to>
                                    </p:set>
                                  </p:childTnLst>
                                </p:cTn>
                              </p:par>
                              <p:par>
                                <p:cTn id="42" presetID="21" presetClass="exit" presetSubtype="1" fill="hold" nodeType="withEffect">
                                  <p:stCondLst>
                                    <p:cond delay="0"/>
                                  </p:stCondLst>
                                  <p:childTnLst>
                                    <p:animEffect transition="out" filter="wheel(1)">
                                      <p:cBhvr>
                                        <p:cTn id="43" dur="2000"/>
                                        <p:tgtEl>
                                          <p:spTgt spid="12298"/>
                                        </p:tgtEl>
                                      </p:cBhvr>
                                    </p:animEffect>
                                    <p:set>
                                      <p:cBhvr>
                                        <p:cTn id="44" dur="1" fill="hold">
                                          <p:stCondLst>
                                            <p:cond delay="1999"/>
                                          </p:stCondLst>
                                        </p:cTn>
                                        <p:tgtEl>
                                          <p:spTgt spid="12298"/>
                                        </p:tgtEl>
                                        <p:attrNameLst>
                                          <p:attrName>style.visibility</p:attrName>
                                        </p:attrNameLst>
                                      </p:cBhvr>
                                      <p:to>
                                        <p:strVal val="hidden"/>
                                      </p:to>
                                    </p:set>
                                  </p:childTnLst>
                                </p:cTn>
                              </p:par>
                              <p:par>
                                <p:cTn id="45" presetID="21" presetClass="exit" presetSubtype="1" fill="hold" nodeType="withEffect">
                                  <p:stCondLst>
                                    <p:cond delay="0"/>
                                  </p:stCondLst>
                                  <p:childTnLst>
                                    <p:animEffect transition="out" filter="wheel(1)">
                                      <p:cBhvr>
                                        <p:cTn id="46" dur="2000"/>
                                        <p:tgtEl>
                                          <p:spTgt spid="10"/>
                                        </p:tgtEl>
                                      </p:cBhvr>
                                    </p:animEffect>
                                    <p:set>
                                      <p:cBhvr>
                                        <p:cTn id="47" dur="1" fill="hold">
                                          <p:stCondLst>
                                            <p:cond delay="1999"/>
                                          </p:stCondLst>
                                        </p:cTn>
                                        <p:tgtEl>
                                          <p:spTgt spid="10"/>
                                        </p:tgtEl>
                                        <p:attrNameLst>
                                          <p:attrName>style.visibility</p:attrName>
                                        </p:attrNameLst>
                                      </p:cBhvr>
                                      <p:to>
                                        <p:strVal val="hidden"/>
                                      </p:to>
                                    </p:set>
                                  </p:childTnLst>
                                </p:cTn>
                              </p:par>
                              <p:par>
                                <p:cTn id="48" presetID="6" presetClass="entr" presetSubtype="16"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circle(in)">
                                      <p:cBhvr>
                                        <p:cTn id="5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304800"/>
            <a:ext cx="4247253"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HOẠT ĐỘNG NHÓM </a:t>
            </a:r>
          </a:p>
        </p:txBody>
      </p:sp>
      <p:pic>
        <p:nvPicPr>
          <p:cNvPr id="3" name="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0" y="375225"/>
            <a:ext cx="914400" cy="514350"/>
          </a:xfrm>
          <a:prstGeom prst="rect">
            <a:avLst/>
          </a:prstGeom>
        </p:spPr>
      </p:pic>
      <p:sp>
        <p:nvSpPr>
          <p:cNvPr id="5" name="Rectangle 4"/>
          <p:cNvSpPr/>
          <p:nvPr/>
        </p:nvSpPr>
        <p:spPr>
          <a:xfrm>
            <a:off x="609600" y="2057400"/>
            <a:ext cx="7924800" cy="954107"/>
          </a:xfrm>
          <a:prstGeom prst="rect">
            <a:avLst/>
          </a:prstGeom>
        </p:spPr>
        <p:txBody>
          <a:bodyPr wrap="square">
            <a:spAutoFit/>
          </a:bodyPr>
          <a:lstStyle/>
          <a:p>
            <a:pPr>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N</a:t>
            </a:r>
            <a:r>
              <a:rPr lang="vi-VN" sz="2800" dirty="0">
                <a:latin typeface="Times New Roman" panose="02020603050405020304" pitchFamily="18" charset="0"/>
                <a:cs typeface="Times New Roman" panose="02020603050405020304" pitchFamily="18" charset="0"/>
              </a:rPr>
              <a:t>êu ưu. nhược điểm cùa biện pháp th</a:t>
            </a:r>
            <a:r>
              <a:rPr lang="en-US" sz="2800" dirty="0">
                <a:latin typeface="Times New Roman" panose="02020603050405020304" pitchFamily="18" charset="0"/>
                <a:cs typeface="Times New Roman" panose="02020603050405020304" pitchFamily="18" charset="0"/>
              </a:rPr>
              <a:t>ủ</a:t>
            </a:r>
            <a:r>
              <a:rPr lang="vi-VN" sz="2800" dirty="0">
                <a:latin typeface="Times New Roman" panose="02020603050405020304" pitchFamily="18" charset="0"/>
                <a:cs typeface="Times New Roman" panose="02020603050405020304" pitchFamily="18" charset="0"/>
              </a:rPr>
              <a:t> c</a:t>
            </a:r>
            <a:r>
              <a:rPr lang="en-US" sz="2800" dirty="0">
                <a:latin typeface="Times New Roman" panose="02020603050405020304" pitchFamily="18" charset="0"/>
                <a:cs typeface="Times New Roman" panose="02020603050405020304" pitchFamily="18" charset="0"/>
              </a:rPr>
              <a:t>ô</a:t>
            </a:r>
            <a:r>
              <a:rPr lang="vi-VN" sz="2800" dirty="0">
                <a:latin typeface="Times New Roman" panose="02020603050405020304" pitchFamily="18" charset="0"/>
                <a:cs typeface="Times New Roman" panose="02020603050405020304" pitchFamily="18" charset="0"/>
              </a:rPr>
              <a:t>ng và biên pháp h</a:t>
            </a:r>
            <a:r>
              <a:rPr lang="en-US" sz="2800" dirty="0" err="1">
                <a:latin typeface="Times New Roman" panose="02020603050405020304" pitchFamily="18" charset="0"/>
                <a:cs typeface="Times New Roman" panose="02020603050405020304" pitchFamily="18" charset="0"/>
              </a:rPr>
              <a:t>óa</a:t>
            </a:r>
            <a:r>
              <a:rPr lang="vi-VN" sz="2800" dirty="0">
                <a:latin typeface="Times New Roman" panose="02020603050405020304" pitchFamily="18" charset="0"/>
                <a:cs typeface="Times New Roman" panose="02020603050405020304" pitchFamily="18" charset="0"/>
              </a:rPr>
              <a:t> học trong phòng tr</a:t>
            </a:r>
            <a:r>
              <a:rPr lang="en-US" sz="2800" dirty="0">
                <a:latin typeface="Times New Roman" panose="02020603050405020304" pitchFamily="18" charset="0"/>
                <a:cs typeface="Times New Roman" panose="02020603050405020304" pitchFamily="18" charset="0"/>
              </a:rPr>
              <a:t>ừ </a:t>
            </a:r>
            <a:r>
              <a:rPr lang="vi-VN" sz="2800" dirty="0">
                <a:latin typeface="Times New Roman" panose="02020603050405020304" pitchFamily="18" charset="0"/>
                <a:cs typeface="Times New Roman" panose="02020603050405020304" pitchFamily="18" charset="0"/>
              </a:rPr>
              <a:t>s</a:t>
            </a:r>
            <a:r>
              <a:rPr lang="en-US" sz="2800" dirty="0">
                <a:latin typeface="Times New Roman" panose="02020603050405020304" pitchFamily="18" charset="0"/>
                <a:cs typeface="Times New Roman" panose="02020603050405020304" pitchFamily="18" charset="0"/>
              </a:rPr>
              <a:t>â</a:t>
            </a:r>
            <a:r>
              <a:rPr lang="vi-VN" sz="2800" dirty="0">
                <a:latin typeface="Times New Roman" panose="02020603050405020304" pitchFamily="18" charset="0"/>
                <a:cs typeface="Times New Roman" panose="02020603050405020304" pitchFamily="18" charset="0"/>
              </a:rPr>
              <a:t>u, bệnh.</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20224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457200" y="238259"/>
            <a:ext cx="8458200" cy="3733800"/>
          </a:xfrm>
          <a:solidFill>
            <a:srgbClr val="CCFFFF"/>
          </a:solidFill>
          <a:ln>
            <a:solidFill>
              <a:srgbClr val="FF00FF"/>
            </a:solidFill>
            <a:miter lim="800000"/>
            <a:headEnd/>
            <a:tailEnd/>
          </a:ln>
        </p:spPr>
        <p:txBody>
          <a:bodyPr/>
          <a:lstStyle/>
          <a:p>
            <a:pPr algn="just" eaLnBrk="1" hangingPunct="1">
              <a:lnSpc>
                <a:spcPct val="80000"/>
              </a:lnSpc>
              <a:buFontTx/>
              <a:buNone/>
            </a:pPr>
            <a:endParaRPr lang="en-US" altLang="en-US" sz="3000" dirty="0">
              <a:latin typeface="Times New Roman" panose="02020603050405020304" pitchFamily="18" charset="0"/>
            </a:endParaRPr>
          </a:p>
          <a:p>
            <a:pPr algn="just" eaLnBrk="1" hangingPunct="1">
              <a:buFontTx/>
              <a:buNone/>
            </a:pPr>
            <a:r>
              <a:rPr lang="en-US" altLang="en-US" sz="3000" dirty="0">
                <a:latin typeface="Times New Roman" panose="02020603050405020304" pitchFamily="18" charset="0"/>
              </a:rPr>
              <a:t>	</a:t>
            </a:r>
          </a:p>
          <a:p>
            <a:pPr algn="just" eaLnBrk="1" hangingPunct="1">
              <a:buFontTx/>
              <a:buNone/>
            </a:pPr>
            <a:r>
              <a:rPr lang="en-US" altLang="en-US" sz="3000" dirty="0">
                <a:latin typeface="Times New Roman" panose="02020603050405020304" pitchFamily="18" charset="0"/>
              </a:rPr>
              <a:t>    + </a:t>
            </a:r>
            <a:r>
              <a:rPr lang="en-US" altLang="en-US" sz="3000" b="1" dirty="0" err="1">
                <a:latin typeface="Times New Roman" panose="02020603050405020304" pitchFamily="18" charset="0"/>
              </a:rPr>
              <a:t>Ưu</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điểm</a:t>
            </a:r>
            <a:r>
              <a:rPr lang="en-US" altLang="en-US" sz="3000" b="1" dirty="0">
                <a:latin typeface="Times New Roman" panose="02020603050405020304" pitchFamily="18" charset="0"/>
              </a:rPr>
              <a:t>: </a:t>
            </a:r>
            <a:r>
              <a:rPr lang="en-US" altLang="en-US" sz="3000" dirty="0" err="1">
                <a:latin typeface="Times New Roman" panose="02020603050405020304" pitchFamily="18" charset="0"/>
              </a:rPr>
              <a:t>Đơn</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giản</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dễ</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thực</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hiện</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có</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hiệu</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quả</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khi</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sâu</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bệnh</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mới</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phát</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sinh</a:t>
            </a:r>
            <a:r>
              <a:rPr lang="en-US" altLang="en-US" sz="3000" dirty="0">
                <a:latin typeface="Times New Roman" panose="02020603050405020304" pitchFamily="18" charset="0"/>
              </a:rPr>
              <a:t>.</a:t>
            </a:r>
          </a:p>
          <a:p>
            <a:pPr algn="just" eaLnBrk="1" hangingPunct="1">
              <a:buFontTx/>
              <a:buNone/>
            </a:pPr>
            <a:r>
              <a:rPr lang="en-US" altLang="en-US" sz="3000" dirty="0">
                <a:latin typeface="Times New Roman" panose="02020603050405020304" pitchFamily="18" charset="0"/>
              </a:rPr>
              <a:t>	+ </a:t>
            </a:r>
            <a:r>
              <a:rPr lang="en-US" altLang="en-US" sz="3000" b="1" dirty="0" err="1">
                <a:latin typeface="Times New Roman" panose="02020603050405020304" pitchFamily="18" charset="0"/>
              </a:rPr>
              <a:t>Nhược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điểm</a:t>
            </a:r>
            <a:r>
              <a:rPr lang="en-US" altLang="en-US" sz="3000" b="1" dirty="0">
                <a:latin typeface="Times New Roman" panose="02020603050405020304" pitchFamily="18" charset="0"/>
              </a:rPr>
              <a:t>: </a:t>
            </a:r>
            <a:r>
              <a:rPr lang="en-US" altLang="en-US" sz="3000" dirty="0" err="1">
                <a:latin typeface="Times New Roman" panose="02020603050405020304" pitchFamily="18" charset="0"/>
              </a:rPr>
              <a:t>Hiệu</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quả</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thấp</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khi</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sâu,bệnh</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phát</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triển</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mạnh</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tốn</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công</a:t>
            </a:r>
            <a:r>
              <a:rPr lang="en-US" altLang="en-US" sz="3000" dirty="0">
                <a:latin typeface="Times New Roman" panose="02020603050405020304" pitchFamily="18" charset="0"/>
              </a:rPr>
              <a:t>.</a:t>
            </a:r>
          </a:p>
        </p:txBody>
      </p:sp>
      <p:sp>
        <p:nvSpPr>
          <p:cNvPr id="10242" name="Rectangle 2"/>
          <p:cNvSpPr>
            <a:spLocks noGrp="1" noChangeArrowheads="1"/>
          </p:cNvSpPr>
          <p:nvPr>
            <p:ph type="title"/>
          </p:nvPr>
        </p:nvSpPr>
        <p:spPr>
          <a:xfrm>
            <a:off x="457200" y="228600"/>
            <a:ext cx="4038600" cy="533400"/>
          </a:xfrm>
          <a:solidFill>
            <a:srgbClr val="CCFFCC"/>
          </a:solidFill>
          <a:ln>
            <a:solidFill>
              <a:srgbClr val="FF0000"/>
            </a:solidFill>
            <a:miter lim="800000"/>
            <a:headEnd/>
            <a:tailEnd/>
          </a:ln>
        </p:spPr>
        <p:txBody>
          <a:bodyPr/>
          <a:lstStyle/>
          <a:p>
            <a:pPr eaLnBrk="1" hangingPunct="1"/>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pháp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thủ</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công</a:t>
            </a:r>
            <a:endParaRPr lang="en-US" altLang="en-US" sz="2800" b="1" dirty="0">
              <a:latin typeface="Times New Roman" panose="02020603050405020304" pitchFamily="18" charset="0"/>
            </a:endParaRPr>
          </a:p>
        </p:txBody>
      </p:sp>
    </p:spTree>
    <p:extLst>
      <p:ext uri="{BB962C8B-B14F-4D97-AF65-F5344CB8AC3E}">
        <p14:creationId xmlns:p14="http://schemas.microsoft.com/office/powerpoint/2010/main" val="720244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243">
                                            <p:bg/>
                                          </p:spTgt>
                                        </p:tgtEl>
                                        <p:attrNameLst>
                                          <p:attrName>style.visibility</p:attrName>
                                        </p:attrNameLst>
                                      </p:cBhvr>
                                      <p:to>
                                        <p:strVal val="visible"/>
                                      </p:to>
                                    </p:set>
                                    <p:animEffect transition="in" filter="box(in)">
                                      <p:cBhvr>
                                        <p:cTn id="12" dur="500"/>
                                        <p:tgtEl>
                                          <p:spTgt spid="10243">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box(in)">
                                      <p:cBhvr>
                                        <p:cTn id="17" dur="500"/>
                                        <p:tgtEl>
                                          <p:spTgt spid="1024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box(in)">
                                      <p:cBhvr>
                                        <p:cTn id="22" dur="500"/>
                                        <p:tgtEl>
                                          <p:spTgt spid="1024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243">
                                            <p:txEl>
                                              <p:pRg st="3" end="3"/>
                                            </p:txEl>
                                          </p:spTgt>
                                        </p:tgtEl>
                                        <p:attrNameLst>
                                          <p:attrName>style.visibility</p:attrName>
                                        </p:attrNameLst>
                                      </p:cBhvr>
                                      <p:to>
                                        <p:strVal val="visible"/>
                                      </p:to>
                                    </p:set>
                                    <p:animEffect transition="in" filter="box(in)">
                                      <p:cBhvr>
                                        <p:cTn id="27" dur="500"/>
                                        <p:tgtEl>
                                          <p:spTgt spid="10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nimBg="1"/>
      <p:bldP spid="1024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457200" y="1219200"/>
            <a:ext cx="8229600" cy="2895600"/>
          </a:xfrm>
          <a:solidFill>
            <a:srgbClr val="CCFFFF"/>
          </a:solidFill>
          <a:ln>
            <a:solidFill>
              <a:srgbClr val="FF0000"/>
            </a:solidFill>
            <a:miter lim="800000"/>
            <a:headEnd/>
            <a:tailEnd/>
          </a:ln>
        </p:spPr>
        <p:txBody>
          <a:bodyPr/>
          <a:lstStyle/>
          <a:p>
            <a:pPr eaLnBrk="1" hangingPunct="1">
              <a:lnSpc>
                <a:spcPct val="90000"/>
              </a:lnSpc>
              <a:buFontTx/>
              <a:buNone/>
            </a:pPr>
            <a:endParaRPr lang="en-US" altLang="en-US" sz="2600">
              <a:latin typeface="Times New Roman" panose="02020603050405020304" pitchFamily="18" charset="0"/>
            </a:endParaRPr>
          </a:p>
          <a:p>
            <a:pPr eaLnBrk="1" hangingPunct="1">
              <a:lnSpc>
                <a:spcPct val="90000"/>
              </a:lnSpc>
              <a:buFontTx/>
              <a:buNone/>
            </a:pPr>
            <a:r>
              <a:rPr lang="en-US" altLang="en-US" sz="2400">
                <a:latin typeface="Times New Roman" panose="02020603050405020304" pitchFamily="18" charset="0"/>
              </a:rPr>
              <a:t>	- Ưu điểm: Có hiệu quả cao, ít tốn công, diệt nhanh.</a:t>
            </a:r>
          </a:p>
          <a:p>
            <a:pPr eaLnBrk="1" hangingPunct="1">
              <a:lnSpc>
                <a:spcPct val="90000"/>
              </a:lnSpc>
              <a:buFontTx/>
              <a:buNone/>
            </a:pPr>
            <a:r>
              <a:rPr lang="en-US" altLang="en-US" sz="2400">
                <a:latin typeface="Times New Roman" panose="02020603050405020304" pitchFamily="18" charset="0"/>
              </a:rPr>
              <a:t>	- Nhược điểm: </a:t>
            </a:r>
          </a:p>
          <a:p>
            <a:pPr eaLnBrk="1" hangingPunct="1">
              <a:lnSpc>
                <a:spcPct val="90000"/>
              </a:lnSpc>
              <a:buFontTx/>
              <a:buNone/>
            </a:pPr>
            <a:r>
              <a:rPr lang="en-US" altLang="en-US" sz="2400">
                <a:latin typeface="Times New Roman" panose="02020603050405020304" pitchFamily="18" charset="0"/>
              </a:rPr>
              <a:t>		+ Gây ngộ độc cho người , cây trồng và gia súc.</a:t>
            </a:r>
          </a:p>
          <a:p>
            <a:pPr eaLnBrk="1" hangingPunct="1">
              <a:lnSpc>
                <a:spcPct val="90000"/>
              </a:lnSpc>
              <a:buFontTx/>
              <a:buNone/>
            </a:pPr>
            <a:r>
              <a:rPr lang="en-US" altLang="en-US" sz="2400">
                <a:latin typeface="Times New Roman" panose="02020603050405020304" pitchFamily="18" charset="0"/>
              </a:rPr>
              <a:t>		+ Ô nhiễm môi trường(đất, nước, không khí), giết chết </a:t>
            </a:r>
          </a:p>
          <a:p>
            <a:pPr eaLnBrk="1" hangingPunct="1">
              <a:lnSpc>
                <a:spcPct val="90000"/>
              </a:lnSpc>
              <a:buFontTx/>
              <a:buNone/>
            </a:pPr>
            <a:r>
              <a:rPr lang="en-US" altLang="en-US" sz="2400">
                <a:latin typeface="Times New Roman" panose="02020603050405020304" pitchFamily="18" charset="0"/>
              </a:rPr>
              <a:t>các sinh vật khác ở ruộng.</a:t>
            </a:r>
          </a:p>
          <a:p>
            <a:pPr eaLnBrk="1" hangingPunct="1">
              <a:lnSpc>
                <a:spcPct val="90000"/>
              </a:lnSpc>
              <a:buFontTx/>
              <a:buNone/>
            </a:pPr>
            <a:endParaRPr lang="en-US" altLang="en-US" sz="2400">
              <a:latin typeface="Times New Roman" panose="02020603050405020304" pitchFamily="18" charset="0"/>
            </a:endParaRPr>
          </a:p>
          <a:p>
            <a:pPr eaLnBrk="1" hangingPunct="1">
              <a:lnSpc>
                <a:spcPct val="90000"/>
              </a:lnSpc>
              <a:buFontTx/>
              <a:buNone/>
            </a:pPr>
            <a:endParaRPr lang="en-US" altLang="en-US" sz="2400">
              <a:latin typeface="Times New Roman" panose="02020603050405020304" pitchFamily="18" charset="0"/>
            </a:endParaRPr>
          </a:p>
        </p:txBody>
      </p:sp>
      <p:sp>
        <p:nvSpPr>
          <p:cNvPr id="12293" name="Rectangle 5"/>
          <p:cNvSpPr>
            <a:spLocks noChangeArrowheads="1"/>
          </p:cNvSpPr>
          <p:nvPr/>
        </p:nvSpPr>
        <p:spPr bwMode="auto">
          <a:xfrm>
            <a:off x="457200" y="304800"/>
            <a:ext cx="3505200" cy="533400"/>
          </a:xfrm>
          <a:prstGeom prst="rect">
            <a:avLst/>
          </a:prstGeom>
          <a:solidFill>
            <a:srgbClr val="CCFFCC"/>
          </a:solidFill>
          <a:ln w="9525">
            <a:solidFill>
              <a:srgbClr val="FF00FF"/>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Biện</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pháp</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hóa</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học</a:t>
            </a:r>
            <a:endParaRPr lang="en-US" altLang="en-US" sz="2800" b="1" dirty="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818312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Effect transition="in" filter="blinds(horizontal)">
                                      <p:cBhvr>
                                        <p:cTn id="7" dur="500"/>
                                        <p:tgtEl>
                                          <p:spTgt spid="1126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7" dur="5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blinds(horizontal)">
                                      <p:cBhvr>
                                        <p:cTn id="22" dur="500"/>
                                        <p:tgtEl>
                                          <p:spTgt spid="112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animEffect transition="in" filter="blinds(horizontal)">
                                      <p:cBhvr>
                                        <p:cTn id="27" dur="500"/>
                                        <p:tgtEl>
                                          <p:spTgt spid="112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267">
                                            <p:txEl>
                                              <p:pRg st="5" end="5"/>
                                            </p:txEl>
                                          </p:spTgt>
                                        </p:tgtEl>
                                        <p:attrNameLst>
                                          <p:attrName>style.visibility</p:attrName>
                                        </p:attrNameLst>
                                      </p:cBhvr>
                                      <p:to>
                                        <p:strVal val="visible"/>
                                      </p:to>
                                    </p:set>
                                    <p:animEffect transition="in" filter="blinds(horizontal)">
                                      <p:cBhvr>
                                        <p:cTn id="32" dur="500"/>
                                        <p:tgtEl>
                                          <p:spTgt spid="1126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12293"/>
                                        </p:tgtEl>
                                        <p:attrNameLst>
                                          <p:attrName>style.visibility</p:attrName>
                                        </p:attrNameLst>
                                      </p:cBhvr>
                                      <p:to>
                                        <p:strVal val="visible"/>
                                      </p:to>
                                    </p:set>
                                    <p:anim calcmode="lin" valueType="num">
                                      <p:cBhvr>
                                        <p:cTn id="37"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40" dur="1000" fill="hold"/>
                                        <p:tgtEl>
                                          <p:spTgt spid="12293"/>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229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381000" y="990600"/>
            <a:ext cx="8229600" cy="5105400"/>
          </a:xfrm>
          <a:solidFill>
            <a:srgbClr val="CCFFFF"/>
          </a:solidFill>
          <a:ln>
            <a:solidFill>
              <a:srgbClr val="FF0000"/>
            </a:solidFill>
            <a:miter lim="800000"/>
            <a:headEnd/>
            <a:tailEnd/>
          </a:ln>
        </p:spPr>
        <p:txBody>
          <a:bodyPr/>
          <a:lstStyle/>
          <a:p>
            <a:pPr eaLnBrk="1" hangingPunct="1">
              <a:lnSpc>
                <a:spcPct val="90000"/>
              </a:lnSpc>
              <a:buFontTx/>
              <a:buNone/>
            </a:pPr>
            <a:r>
              <a:rPr lang="en-US" altLang="en-US" sz="2600">
                <a:latin typeface="Times New Roman" panose="02020603050405020304" pitchFamily="18" charset="0"/>
              </a:rPr>
              <a:t>* Cần đảm bảo: + Sử dụng đúng loại thuốc,nồng độ và liều lượng.</a:t>
            </a:r>
          </a:p>
          <a:p>
            <a:pPr eaLnBrk="1" hangingPunct="1">
              <a:lnSpc>
                <a:spcPct val="90000"/>
              </a:lnSpc>
              <a:buFontTx/>
              <a:buNone/>
            </a:pPr>
            <a:r>
              <a:rPr lang="en-US" altLang="en-US" sz="2600">
                <a:latin typeface="Times New Roman" panose="02020603050405020304" pitchFamily="18" charset="0"/>
              </a:rPr>
              <a:t>                          + Phun đúng kĩ thuật (đảm bảo thời gian cách li đúng qui định, phun đều, không phun ngược chiều gió, lúc mưa….)</a:t>
            </a:r>
          </a:p>
          <a:p>
            <a:pPr eaLnBrk="1" hangingPunct="1">
              <a:lnSpc>
                <a:spcPct val="90000"/>
              </a:lnSpc>
              <a:buFontTx/>
              <a:buNone/>
            </a:pPr>
            <a:r>
              <a:rPr lang="en-US" altLang="en-US" sz="2400">
                <a:latin typeface="Times New Roman" panose="02020603050405020304" pitchFamily="18" charset="0"/>
              </a:rPr>
              <a:t>	</a:t>
            </a:r>
          </a:p>
          <a:p>
            <a:pPr eaLnBrk="1" hangingPunct="1">
              <a:lnSpc>
                <a:spcPct val="90000"/>
              </a:lnSpc>
              <a:buFontTx/>
              <a:buNone/>
            </a:pPr>
            <a:endParaRPr lang="en-US" altLang="en-US" sz="2400">
              <a:latin typeface="Times New Roman" panose="02020603050405020304" pitchFamily="18" charset="0"/>
            </a:endParaRPr>
          </a:p>
          <a:p>
            <a:pPr eaLnBrk="1" hangingPunct="1">
              <a:lnSpc>
                <a:spcPct val="90000"/>
              </a:lnSpc>
              <a:buFontTx/>
              <a:buNone/>
            </a:pPr>
            <a:endParaRPr lang="en-US" altLang="en-US" sz="2400">
              <a:latin typeface="Times New Roman" panose="02020603050405020304" pitchFamily="18" charset="0"/>
            </a:endParaRPr>
          </a:p>
        </p:txBody>
      </p:sp>
      <p:sp>
        <p:nvSpPr>
          <p:cNvPr id="12293" name="Rectangle 5"/>
          <p:cNvSpPr>
            <a:spLocks noChangeArrowheads="1"/>
          </p:cNvSpPr>
          <p:nvPr/>
        </p:nvSpPr>
        <p:spPr bwMode="auto">
          <a:xfrm>
            <a:off x="381000" y="228600"/>
            <a:ext cx="3505200" cy="533400"/>
          </a:xfrm>
          <a:prstGeom prst="rect">
            <a:avLst/>
          </a:prstGeom>
          <a:solidFill>
            <a:srgbClr val="CCFFCC"/>
          </a:solidFill>
          <a:ln w="9525">
            <a:solidFill>
              <a:srgbClr val="FF00FF"/>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chemeClr val="tx2"/>
                </a:solidFill>
                <a:latin typeface="Times New Roman" panose="02020603050405020304" pitchFamily="18" charset="0"/>
              </a:rPr>
              <a:t>c. </a:t>
            </a:r>
            <a:r>
              <a:rPr lang="en-US" altLang="en-US" sz="2800" b="1" dirty="0" err="1">
                <a:solidFill>
                  <a:schemeClr val="tx2"/>
                </a:solidFill>
                <a:latin typeface="Times New Roman" panose="02020603050405020304" pitchFamily="18" charset="0"/>
              </a:rPr>
              <a:t>Biện</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pháp</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hóa</a:t>
            </a:r>
            <a:r>
              <a:rPr lang="en-US" altLang="en-US" sz="2800" b="1" dirty="0">
                <a:solidFill>
                  <a:schemeClr val="tx2"/>
                </a:solidFill>
                <a:latin typeface="Times New Roman" panose="02020603050405020304" pitchFamily="18" charset="0"/>
              </a:rPr>
              <a:t> </a:t>
            </a:r>
            <a:r>
              <a:rPr lang="en-US" altLang="en-US" sz="2800" b="1" dirty="0" err="1">
                <a:solidFill>
                  <a:schemeClr val="tx2"/>
                </a:solidFill>
                <a:latin typeface="Times New Roman" panose="02020603050405020304" pitchFamily="18" charset="0"/>
              </a:rPr>
              <a:t>học</a:t>
            </a:r>
            <a:endParaRPr lang="en-US" altLang="en-US" sz="2800" b="1" dirty="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4219195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Effect transition="in" filter="blinds(horizontal)">
                                      <p:cBhvr>
                                        <p:cTn id="7" dur="500"/>
                                        <p:tgtEl>
                                          <p:spTgt spid="1126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12" dur="500"/>
                                        <p:tgtEl>
                                          <p:spTgt spid="112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7" dur="500"/>
                                        <p:tgtEl>
                                          <p:spTgt spid="1126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22" dur="500"/>
                                        <p:tgtEl>
                                          <p:spTgt spid="1126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12293"/>
                                        </p:tgtEl>
                                        <p:attrNameLst>
                                          <p:attrName>style.visibility</p:attrName>
                                        </p:attrNameLst>
                                      </p:cBhvr>
                                      <p:to>
                                        <p:strVal val="visible"/>
                                      </p:to>
                                    </p:set>
                                    <p:anim calcmode="lin" valueType="num">
                                      <p:cBhvr>
                                        <p:cTn id="27"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30" dur="1000" fill="hold"/>
                                        <p:tgtEl>
                                          <p:spTgt spid="1229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229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9F36430-0451-4DFB-8288-CBB8E71ADD4D}"/>
              </a:ext>
            </a:extLst>
          </p:cNvPr>
          <p:cNvSpPr txBox="1">
            <a:spLocks noChangeArrowheads="1"/>
          </p:cNvSpPr>
          <p:nvPr/>
        </p:nvSpPr>
        <p:spPr>
          <a:xfrm>
            <a:off x="817893" y="2376372"/>
            <a:ext cx="5829300" cy="83703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00">
                <a:solidFill>
                  <a:schemeClr val="tx2">
                    <a:satMod val="130000"/>
                  </a:schemeClr>
                </a:solidFill>
              </a:rPr>
              <a:t>  </a:t>
            </a:r>
          </a:p>
        </p:txBody>
      </p:sp>
      <p:sp>
        <p:nvSpPr>
          <p:cNvPr id="5" name="AutoShape 9">
            <a:extLst>
              <a:ext uri="{FF2B5EF4-FFF2-40B4-BE49-F238E27FC236}">
                <a16:creationId xmlns:a16="http://schemas.microsoft.com/office/drawing/2014/main" id="{CF476895-0C8B-4AB3-9319-4C75D8454B80}"/>
              </a:ext>
            </a:extLst>
          </p:cNvPr>
          <p:cNvSpPr>
            <a:spLocks noChangeArrowheads="1"/>
          </p:cNvSpPr>
          <p:nvPr/>
        </p:nvSpPr>
        <p:spPr bwMode="auto">
          <a:xfrm>
            <a:off x="295794" y="968559"/>
            <a:ext cx="8746760" cy="919401"/>
          </a:xfrm>
          <a:prstGeom prst="roundRect">
            <a:avLst>
              <a:gd name="adj" fmla="val 16667"/>
            </a:avLst>
          </a:prstGeom>
          <a:solidFill>
            <a:srgbClr val="E9FDA1"/>
          </a:solidFill>
          <a:ln w="9525">
            <a:solidFill>
              <a:schemeClr val="tx1"/>
            </a:solidFill>
            <a:round/>
            <a:headEnd/>
            <a:tailEnd/>
          </a:ln>
        </p:spPr>
        <p:txBody>
          <a:bodyPr wrap="square">
            <a:spAutoFit/>
          </a:bodyPr>
          <a:lstStyle/>
          <a:p>
            <a:pPr eaLnBrk="1" hangingPunct="1">
              <a:spcBef>
                <a:spcPct val="50000"/>
              </a:spcBef>
            </a:pPr>
            <a:r>
              <a:rPr lang="en-US" sz="2400" b="1" dirty="0" err="1">
                <a:latin typeface="Times New Roman" pitchFamily="18" charset="0"/>
              </a:rPr>
              <a:t>Điền</a:t>
            </a:r>
            <a:r>
              <a:rPr lang="en-US" sz="2400" b="1" dirty="0">
                <a:latin typeface="Times New Roman" pitchFamily="18" charset="0"/>
              </a:rPr>
              <a:t> </a:t>
            </a:r>
            <a:r>
              <a:rPr lang="en-US" sz="2400" b="1" dirty="0" err="1">
                <a:latin typeface="Times New Roman" pitchFamily="18" charset="0"/>
              </a:rPr>
              <a:t>vào</a:t>
            </a:r>
            <a:r>
              <a:rPr lang="en-US" sz="2400" b="1" dirty="0">
                <a:latin typeface="Times New Roman" pitchFamily="18" charset="0"/>
              </a:rPr>
              <a:t> </a:t>
            </a:r>
            <a:r>
              <a:rPr lang="en-US" sz="2400" b="1" dirty="0" err="1">
                <a:latin typeface="Times New Roman" pitchFamily="18" charset="0"/>
              </a:rPr>
              <a:t>bảng</a:t>
            </a:r>
            <a:r>
              <a:rPr lang="en-US" sz="2400" b="1" dirty="0">
                <a:latin typeface="Times New Roman" pitchFamily="18" charset="0"/>
              </a:rPr>
              <a:t> </a:t>
            </a:r>
            <a:r>
              <a:rPr lang="en-US" sz="2400" b="1" dirty="0" err="1">
                <a:latin typeface="Times New Roman" pitchFamily="18" charset="0"/>
              </a:rPr>
              <a:t>các</a:t>
            </a:r>
            <a:r>
              <a:rPr lang="en-US" sz="2400" b="1" dirty="0">
                <a:latin typeface="Times New Roman" pitchFamily="18" charset="0"/>
              </a:rPr>
              <a:t> </a:t>
            </a:r>
            <a:r>
              <a:rPr lang="en-US" sz="2400" b="1" dirty="0" err="1">
                <a:latin typeface="Times New Roman" pitchFamily="18" charset="0"/>
              </a:rPr>
              <a:t>loại</a:t>
            </a:r>
            <a:r>
              <a:rPr lang="en-US" sz="2400" b="1" dirty="0">
                <a:latin typeface="Times New Roman" pitchFamily="18" charset="0"/>
              </a:rPr>
              <a:t> </a:t>
            </a:r>
            <a:r>
              <a:rPr lang="en-US" sz="2400" b="1" dirty="0" err="1">
                <a:latin typeface="Times New Roman" pitchFamily="18" charset="0"/>
              </a:rPr>
              <a:t>cây</a:t>
            </a:r>
            <a:r>
              <a:rPr lang="en-US" sz="2400" b="1" dirty="0">
                <a:latin typeface="Times New Roman" pitchFamily="18" charset="0"/>
              </a:rPr>
              <a:t> </a:t>
            </a:r>
            <a:r>
              <a:rPr lang="en-US" sz="2400" b="1" dirty="0" err="1">
                <a:latin typeface="Times New Roman" pitchFamily="18" charset="0"/>
              </a:rPr>
              <a:t>trồng</a:t>
            </a:r>
            <a:r>
              <a:rPr lang="en-US" sz="2400" b="1" dirty="0">
                <a:latin typeface="Times New Roman" pitchFamily="18" charset="0"/>
              </a:rPr>
              <a:t> </a:t>
            </a:r>
            <a:r>
              <a:rPr lang="en-US" sz="2400" b="1" dirty="0" err="1">
                <a:latin typeface="Times New Roman" pitchFamily="18" charset="0"/>
              </a:rPr>
              <a:t>ứng</a:t>
            </a:r>
            <a:r>
              <a:rPr lang="en-US" sz="2400" b="1" dirty="0">
                <a:latin typeface="Times New Roman" pitchFamily="18" charset="0"/>
              </a:rPr>
              <a:t> </a:t>
            </a:r>
            <a:r>
              <a:rPr lang="en-US" sz="2400" b="1" dirty="0" err="1">
                <a:latin typeface="Times New Roman" pitchFamily="18" charset="0"/>
              </a:rPr>
              <a:t>với</a:t>
            </a:r>
            <a:r>
              <a:rPr lang="en-US" sz="2400" b="1" dirty="0">
                <a:latin typeface="Times New Roman" pitchFamily="18" charset="0"/>
              </a:rPr>
              <a:t> </a:t>
            </a:r>
            <a:r>
              <a:rPr lang="en-US" sz="2400" b="1" dirty="0" err="1">
                <a:latin typeface="Times New Roman" pitchFamily="18" charset="0"/>
              </a:rPr>
              <a:t>thời</a:t>
            </a:r>
            <a:r>
              <a:rPr lang="en-US" sz="2400" b="1" dirty="0">
                <a:latin typeface="Times New Roman" pitchFamily="18" charset="0"/>
              </a:rPr>
              <a:t> </a:t>
            </a:r>
            <a:r>
              <a:rPr lang="en-US" sz="2400" b="1" dirty="0" err="1">
                <a:latin typeface="Times New Roman" pitchFamily="18" charset="0"/>
              </a:rPr>
              <a:t>gian</a:t>
            </a:r>
            <a:r>
              <a:rPr lang="en-US" sz="2400" b="1" dirty="0">
                <a:latin typeface="Times New Roman" pitchFamily="18" charset="0"/>
              </a:rPr>
              <a:t> </a:t>
            </a:r>
            <a:r>
              <a:rPr lang="en-US" sz="2400" b="1" dirty="0" err="1">
                <a:latin typeface="Times New Roman" pitchFamily="18" charset="0"/>
              </a:rPr>
              <a:t>của</a:t>
            </a:r>
            <a:r>
              <a:rPr lang="en-US" sz="2400" b="1" dirty="0">
                <a:latin typeface="Times New Roman" pitchFamily="18" charset="0"/>
              </a:rPr>
              <a:t> </a:t>
            </a:r>
            <a:r>
              <a:rPr lang="en-US" sz="2400" b="1" dirty="0" err="1">
                <a:latin typeface="Times New Roman" pitchFamily="18" charset="0"/>
              </a:rPr>
              <a:t>các</a:t>
            </a:r>
            <a:r>
              <a:rPr lang="en-US" sz="2400" b="1" dirty="0">
                <a:latin typeface="Times New Roman" pitchFamily="18" charset="0"/>
              </a:rPr>
              <a:t> </a:t>
            </a:r>
            <a:r>
              <a:rPr lang="en-US" sz="2400" b="1" dirty="0" err="1">
                <a:latin typeface="Times New Roman" pitchFamily="18" charset="0"/>
              </a:rPr>
              <a:t>vụ</a:t>
            </a:r>
            <a:r>
              <a:rPr lang="en-US" sz="2400" b="1" dirty="0">
                <a:latin typeface="Times New Roman" pitchFamily="18" charset="0"/>
              </a:rPr>
              <a:t> </a:t>
            </a:r>
            <a:r>
              <a:rPr lang="en-US" sz="2400" b="1" dirty="0" err="1">
                <a:latin typeface="Times New Roman" pitchFamily="18" charset="0"/>
              </a:rPr>
              <a:t>gieo</a:t>
            </a:r>
            <a:r>
              <a:rPr lang="en-US" sz="2400" b="1" dirty="0">
                <a:latin typeface="Times New Roman" pitchFamily="18" charset="0"/>
              </a:rPr>
              <a:t> </a:t>
            </a:r>
            <a:r>
              <a:rPr lang="en-US" sz="2400" b="1" dirty="0" err="1">
                <a:latin typeface="Times New Roman" pitchFamily="18" charset="0"/>
              </a:rPr>
              <a:t>trồng</a:t>
            </a:r>
            <a:r>
              <a:rPr lang="en-US" sz="2400" b="1" dirty="0">
                <a:latin typeface="Times New Roman" pitchFamily="18" charset="0"/>
              </a:rPr>
              <a:t> </a:t>
            </a:r>
            <a:r>
              <a:rPr lang="en-US" sz="2400" b="1" dirty="0" err="1">
                <a:latin typeface="Times New Roman" pitchFamily="18" charset="0"/>
              </a:rPr>
              <a:t>theo</a:t>
            </a:r>
            <a:r>
              <a:rPr lang="en-US" sz="2400" b="1" dirty="0">
                <a:latin typeface="Times New Roman" pitchFamily="18" charset="0"/>
              </a:rPr>
              <a:t> </a:t>
            </a:r>
            <a:r>
              <a:rPr lang="en-US" sz="2400" b="1" dirty="0" err="1">
                <a:latin typeface="Times New Roman" pitchFamily="18" charset="0"/>
              </a:rPr>
              <a:t>mẫu</a:t>
            </a:r>
            <a:r>
              <a:rPr lang="en-US" sz="2400" b="1" dirty="0">
                <a:latin typeface="Times New Roman" pitchFamily="18" charset="0"/>
              </a:rPr>
              <a:t> </a:t>
            </a:r>
            <a:r>
              <a:rPr lang="en-US" sz="2400" b="1" dirty="0" err="1">
                <a:latin typeface="Times New Roman" pitchFamily="18" charset="0"/>
              </a:rPr>
              <a:t>bảng</a:t>
            </a:r>
            <a:r>
              <a:rPr lang="en-US" sz="2400" b="1" dirty="0">
                <a:latin typeface="Times New Roman" pitchFamily="18" charset="0"/>
              </a:rPr>
              <a:t> </a:t>
            </a:r>
            <a:r>
              <a:rPr lang="en-US" sz="2400" b="1" dirty="0" err="1">
                <a:latin typeface="Times New Roman" pitchFamily="18" charset="0"/>
              </a:rPr>
              <a:t>sau</a:t>
            </a:r>
            <a:r>
              <a:rPr lang="en-US" sz="2400" b="1" dirty="0">
                <a:latin typeface="Times New Roman" pitchFamily="18" charset="0"/>
              </a:rPr>
              <a:t> </a:t>
            </a:r>
            <a:r>
              <a:rPr lang="en-US" sz="1350" b="1" dirty="0">
                <a:latin typeface="Times New Roman" pitchFamily="18" charset="0"/>
              </a:rPr>
              <a:t>.</a:t>
            </a:r>
          </a:p>
        </p:txBody>
      </p:sp>
      <p:grpSp>
        <p:nvGrpSpPr>
          <p:cNvPr id="6" name="Group 10">
            <a:extLst>
              <a:ext uri="{FF2B5EF4-FFF2-40B4-BE49-F238E27FC236}">
                <a16:creationId xmlns:a16="http://schemas.microsoft.com/office/drawing/2014/main" id="{0069F106-49A2-4D7C-9CC6-67DD62BEC42B}"/>
              </a:ext>
            </a:extLst>
          </p:cNvPr>
          <p:cNvGrpSpPr>
            <a:grpSpLocks/>
          </p:cNvGrpSpPr>
          <p:nvPr/>
        </p:nvGrpSpPr>
        <p:grpSpPr bwMode="auto">
          <a:xfrm>
            <a:off x="472613" y="2093003"/>
            <a:ext cx="8254233" cy="2800350"/>
            <a:chOff x="-3" y="-3"/>
            <a:chExt cx="3807" cy="1733"/>
          </a:xfrm>
        </p:grpSpPr>
        <p:grpSp>
          <p:nvGrpSpPr>
            <p:cNvPr id="7" name="Group 11">
              <a:extLst>
                <a:ext uri="{FF2B5EF4-FFF2-40B4-BE49-F238E27FC236}">
                  <a16:creationId xmlns:a16="http://schemas.microsoft.com/office/drawing/2014/main" id="{BE631425-8A7B-4086-A456-902EEC4B40A2}"/>
                </a:ext>
              </a:extLst>
            </p:cNvPr>
            <p:cNvGrpSpPr>
              <a:grpSpLocks/>
            </p:cNvGrpSpPr>
            <p:nvPr/>
          </p:nvGrpSpPr>
          <p:grpSpPr bwMode="auto">
            <a:xfrm>
              <a:off x="0" y="0"/>
              <a:ext cx="3801" cy="1727"/>
              <a:chOff x="0" y="0"/>
              <a:chExt cx="3801" cy="1727"/>
            </a:xfrm>
          </p:grpSpPr>
          <p:grpSp>
            <p:nvGrpSpPr>
              <p:cNvPr id="9" name="Group 12">
                <a:extLst>
                  <a:ext uri="{FF2B5EF4-FFF2-40B4-BE49-F238E27FC236}">
                    <a16:creationId xmlns:a16="http://schemas.microsoft.com/office/drawing/2014/main" id="{5ACCD4AF-848B-459F-A277-9D6E50C0DADB}"/>
                  </a:ext>
                </a:extLst>
              </p:cNvPr>
              <p:cNvGrpSpPr>
                <a:grpSpLocks/>
              </p:cNvGrpSpPr>
              <p:nvPr/>
            </p:nvGrpSpPr>
            <p:grpSpPr bwMode="auto">
              <a:xfrm>
                <a:off x="0" y="0"/>
                <a:ext cx="1267" cy="403"/>
                <a:chOff x="0" y="0"/>
                <a:chExt cx="1267" cy="403"/>
              </a:xfrm>
            </p:grpSpPr>
            <p:sp>
              <p:nvSpPr>
                <p:cNvPr id="43" name="Rectangle 13">
                  <a:extLst>
                    <a:ext uri="{FF2B5EF4-FFF2-40B4-BE49-F238E27FC236}">
                      <a16:creationId xmlns:a16="http://schemas.microsoft.com/office/drawing/2014/main" id="{BF7A6401-E40A-4CDE-B56F-AE803EE6EF7A}"/>
                    </a:ext>
                  </a:extLst>
                </p:cNvPr>
                <p:cNvSpPr>
                  <a:spLocks noChangeArrowheads="1"/>
                </p:cNvSpPr>
                <p:nvPr/>
              </p:nvSpPr>
              <p:spPr bwMode="auto">
                <a:xfrm>
                  <a:off x="43"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2400" b="1" dirty="0" err="1">
                      <a:solidFill>
                        <a:srgbClr val="FF0000"/>
                      </a:solidFill>
                      <a:latin typeface="Times New Roman" panose="02020603050405020304" pitchFamily="18" charset="0"/>
                      <a:cs typeface="Times New Roman" panose="02020603050405020304" pitchFamily="18" charset="0"/>
                    </a:rPr>
                    <a:t>Vụ</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gieo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trồng</a:t>
                  </a:r>
                  <a:endParaRPr lang="en-US" sz="2400" b="1" dirty="0">
                    <a:solidFill>
                      <a:srgbClr val="FF0000"/>
                    </a:solidFill>
                    <a:latin typeface="Times New Roman" panose="02020603050405020304" pitchFamily="18" charset="0"/>
                    <a:cs typeface="Times New Roman" panose="02020603050405020304" pitchFamily="18" charset="0"/>
                  </a:endParaRPr>
                </a:p>
                <a:p>
                  <a:pPr algn="ctr"/>
                  <a:endParaRPr lang="en-US" dirty="0">
                    <a:solidFill>
                      <a:srgbClr val="FF0000"/>
                    </a:solidFill>
                    <a:latin typeface="Times New Roman" pitchFamily="18" charset="0"/>
                  </a:endParaRPr>
                </a:p>
              </p:txBody>
            </p:sp>
            <p:sp>
              <p:nvSpPr>
                <p:cNvPr id="44" name="Rectangle 14">
                  <a:extLst>
                    <a:ext uri="{FF2B5EF4-FFF2-40B4-BE49-F238E27FC236}">
                      <a16:creationId xmlns:a16="http://schemas.microsoft.com/office/drawing/2014/main" id="{49FCD432-C78B-4409-9625-EA1A6F6CC5C6}"/>
                    </a:ext>
                  </a:extLst>
                </p:cNvPr>
                <p:cNvSpPr>
                  <a:spLocks noChangeArrowheads="1"/>
                </p:cNvSpPr>
                <p:nvPr/>
              </p:nvSpPr>
              <p:spPr bwMode="auto">
                <a:xfrm>
                  <a:off x="0" y="0"/>
                  <a:ext cx="1267"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0" name="Group 15">
                <a:extLst>
                  <a:ext uri="{FF2B5EF4-FFF2-40B4-BE49-F238E27FC236}">
                    <a16:creationId xmlns:a16="http://schemas.microsoft.com/office/drawing/2014/main" id="{727BBA50-3B04-45D0-AE59-7432CD119DFF}"/>
                  </a:ext>
                </a:extLst>
              </p:cNvPr>
              <p:cNvGrpSpPr>
                <a:grpSpLocks/>
              </p:cNvGrpSpPr>
              <p:nvPr/>
            </p:nvGrpSpPr>
            <p:grpSpPr bwMode="auto">
              <a:xfrm>
                <a:off x="1267" y="0"/>
                <a:ext cx="1267" cy="403"/>
                <a:chOff x="1267" y="0"/>
                <a:chExt cx="1267" cy="403"/>
              </a:xfrm>
            </p:grpSpPr>
            <p:sp>
              <p:nvSpPr>
                <p:cNvPr id="41" name="Rectangle 16">
                  <a:extLst>
                    <a:ext uri="{FF2B5EF4-FFF2-40B4-BE49-F238E27FC236}">
                      <a16:creationId xmlns:a16="http://schemas.microsoft.com/office/drawing/2014/main" id="{48B940F5-B1B0-4E60-BF13-4BB99C6498EC}"/>
                    </a:ext>
                  </a:extLst>
                </p:cNvPr>
                <p:cNvSpPr>
                  <a:spLocks noChangeArrowheads="1"/>
                </p:cNvSpPr>
                <p:nvPr/>
              </p:nvSpPr>
              <p:spPr bwMode="auto">
                <a:xfrm>
                  <a:off x="1310"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2400" b="1" dirty="0" err="1">
                      <a:solidFill>
                        <a:srgbClr val="FF0000"/>
                      </a:solidFill>
                      <a:latin typeface="Times New Roman" panose="02020603050405020304" pitchFamily="18" charset="0"/>
                      <a:cs typeface="Times New Roman" panose="02020603050405020304" pitchFamily="18" charset="0"/>
                    </a:rPr>
                    <a:t>Thời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gian</a:t>
                  </a:r>
                  <a:endParaRPr lang="en-US" sz="2400" b="1" dirty="0">
                    <a:solidFill>
                      <a:srgbClr val="FF0000"/>
                    </a:solidFill>
                    <a:latin typeface="Times New Roman" panose="02020603050405020304" pitchFamily="18" charset="0"/>
                    <a:cs typeface="Times New Roman" panose="02020603050405020304" pitchFamily="18" charset="0"/>
                  </a:endParaRPr>
                </a:p>
                <a:p>
                  <a:pPr algn="ctr"/>
                  <a:endParaRPr lang="en-US" dirty="0">
                    <a:solidFill>
                      <a:srgbClr val="FF0000"/>
                    </a:solidFill>
                    <a:latin typeface="VNI-Times" pitchFamily="2" charset="0"/>
                  </a:endParaRPr>
                </a:p>
              </p:txBody>
            </p:sp>
            <p:sp>
              <p:nvSpPr>
                <p:cNvPr id="42" name="Rectangle 17">
                  <a:extLst>
                    <a:ext uri="{FF2B5EF4-FFF2-40B4-BE49-F238E27FC236}">
                      <a16:creationId xmlns:a16="http://schemas.microsoft.com/office/drawing/2014/main" id="{6DB2E5DC-5A93-4263-8DBF-91C23255F935}"/>
                    </a:ext>
                  </a:extLst>
                </p:cNvPr>
                <p:cNvSpPr>
                  <a:spLocks noChangeArrowheads="1"/>
                </p:cNvSpPr>
                <p:nvPr/>
              </p:nvSpPr>
              <p:spPr bwMode="auto">
                <a:xfrm>
                  <a:off x="1267" y="0"/>
                  <a:ext cx="1267"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1" name="Group 18">
                <a:extLst>
                  <a:ext uri="{FF2B5EF4-FFF2-40B4-BE49-F238E27FC236}">
                    <a16:creationId xmlns:a16="http://schemas.microsoft.com/office/drawing/2014/main" id="{41490EC8-A8BD-4F1A-842A-606009C89652}"/>
                  </a:ext>
                </a:extLst>
              </p:cNvPr>
              <p:cNvGrpSpPr>
                <a:grpSpLocks/>
              </p:cNvGrpSpPr>
              <p:nvPr/>
            </p:nvGrpSpPr>
            <p:grpSpPr bwMode="auto">
              <a:xfrm>
                <a:off x="2534" y="0"/>
                <a:ext cx="1267" cy="403"/>
                <a:chOff x="2534" y="0"/>
                <a:chExt cx="1267" cy="403"/>
              </a:xfrm>
            </p:grpSpPr>
            <p:sp>
              <p:nvSpPr>
                <p:cNvPr id="39" name="Rectangle 19">
                  <a:extLst>
                    <a:ext uri="{FF2B5EF4-FFF2-40B4-BE49-F238E27FC236}">
                      <a16:creationId xmlns:a16="http://schemas.microsoft.com/office/drawing/2014/main" id="{8DA2116D-C3CD-46F1-BFAF-A2BDA12060F0}"/>
                    </a:ext>
                  </a:extLst>
                </p:cNvPr>
                <p:cNvSpPr>
                  <a:spLocks noChangeArrowheads="1"/>
                </p:cNvSpPr>
                <p:nvPr/>
              </p:nvSpPr>
              <p:spPr bwMode="auto">
                <a:xfrm>
                  <a:off x="2577"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Cây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trồng</a:t>
                  </a:r>
                  <a:endParaRPr lang="en-US" b="1" dirty="0">
                    <a:solidFill>
                      <a:srgbClr val="FF0000"/>
                    </a:solidFill>
                    <a:latin typeface="Times New Roman" pitchFamily="18" charset="0"/>
                    <a:cs typeface="Times New Roman" pitchFamily="18" charset="0"/>
                  </a:endParaRPr>
                </a:p>
                <a:p>
                  <a:pPr algn="ctr"/>
                  <a:endParaRPr lang="en-US" dirty="0">
                    <a:solidFill>
                      <a:srgbClr val="FF0000"/>
                    </a:solidFill>
                    <a:latin typeface="Times New Roman" pitchFamily="18" charset="0"/>
                  </a:endParaRPr>
                </a:p>
              </p:txBody>
            </p:sp>
            <p:sp>
              <p:nvSpPr>
                <p:cNvPr id="40" name="Rectangle 20">
                  <a:extLst>
                    <a:ext uri="{FF2B5EF4-FFF2-40B4-BE49-F238E27FC236}">
                      <a16:creationId xmlns:a16="http://schemas.microsoft.com/office/drawing/2014/main" id="{90F0549D-D57B-451C-A623-EB8D2ED8B49C}"/>
                    </a:ext>
                  </a:extLst>
                </p:cNvPr>
                <p:cNvSpPr>
                  <a:spLocks noChangeArrowheads="1"/>
                </p:cNvSpPr>
                <p:nvPr/>
              </p:nvSpPr>
              <p:spPr bwMode="auto">
                <a:xfrm>
                  <a:off x="2534" y="0"/>
                  <a:ext cx="1267"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2" name="Group 21">
                <a:extLst>
                  <a:ext uri="{FF2B5EF4-FFF2-40B4-BE49-F238E27FC236}">
                    <a16:creationId xmlns:a16="http://schemas.microsoft.com/office/drawing/2014/main" id="{8FC140FB-518F-4797-86BB-61BA19543625}"/>
                  </a:ext>
                </a:extLst>
              </p:cNvPr>
              <p:cNvGrpSpPr>
                <a:grpSpLocks/>
              </p:cNvGrpSpPr>
              <p:nvPr/>
            </p:nvGrpSpPr>
            <p:grpSpPr bwMode="auto">
              <a:xfrm>
                <a:off x="0" y="403"/>
                <a:ext cx="1267" cy="470"/>
                <a:chOff x="0" y="403"/>
                <a:chExt cx="1267" cy="470"/>
              </a:xfrm>
            </p:grpSpPr>
            <p:sp>
              <p:nvSpPr>
                <p:cNvPr id="37" name="Rectangle 22">
                  <a:extLst>
                    <a:ext uri="{FF2B5EF4-FFF2-40B4-BE49-F238E27FC236}">
                      <a16:creationId xmlns:a16="http://schemas.microsoft.com/office/drawing/2014/main" id="{96E61BCD-1C07-40AC-B4A3-2CE65C2F0BA9}"/>
                    </a:ext>
                  </a:extLst>
                </p:cNvPr>
                <p:cNvSpPr>
                  <a:spLocks noChangeArrowheads="1"/>
                </p:cNvSpPr>
                <p:nvPr/>
              </p:nvSpPr>
              <p:spPr bwMode="auto">
                <a:xfrm>
                  <a:off x="0" y="403"/>
                  <a:ext cx="1264"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Đông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xuân</a:t>
                  </a:r>
                  <a:endParaRPr lang="en-US" sz="2400" b="1" dirty="0">
                    <a:solidFill>
                      <a:srgbClr val="0000FF"/>
                    </a:solidFill>
                    <a:latin typeface="Times New Roman" pitchFamily="18" charset="0"/>
                    <a:cs typeface="Times New Roman" pitchFamily="18" charset="0"/>
                  </a:endParaRPr>
                </a:p>
                <a:p>
                  <a:endParaRPr lang="en-US" b="1" dirty="0">
                    <a:solidFill>
                      <a:srgbClr val="0000FF"/>
                    </a:solidFill>
                    <a:latin typeface="Times New Roman" pitchFamily="18" charset="0"/>
                  </a:endParaRPr>
                </a:p>
              </p:txBody>
            </p:sp>
            <p:sp>
              <p:nvSpPr>
                <p:cNvPr id="38" name="Rectangle 23">
                  <a:extLst>
                    <a:ext uri="{FF2B5EF4-FFF2-40B4-BE49-F238E27FC236}">
                      <a16:creationId xmlns:a16="http://schemas.microsoft.com/office/drawing/2014/main" id="{078719F7-9083-4C44-ADC7-99833179C92A}"/>
                    </a:ext>
                  </a:extLst>
                </p:cNvPr>
                <p:cNvSpPr>
                  <a:spLocks noChangeArrowheads="1"/>
                </p:cNvSpPr>
                <p:nvPr/>
              </p:nvSpPr>
              <p:spPr bwMode="auto">
                <a:xfrm>
                  <a:off x="0" y="403"/>
                  <a:ext cx="1267"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3" name="Group 24">
                <a:extLst>
                  <a:ext uri="{FF2B5EF4-FFF2-40B4-BE49-F238E27FC236}">
                    <a16:creationId xmlns:a16="http://schemas.microsoft.com/office/drawing/2014/main" id="{08FE6CCD-BDD9-434A-AB19-618BDE31C5F4}"/>
                  </a:ext>
                </a:extLst>
              </p:cNvPr>
              <p:cNvGrpSpPr>
                <a:grpSpLocks/>
              </p:cNvGrpSpPr>
              <p:nvPr/>
            </p:nvGrpSpPr>
            <p:grpSpPr bwMode="auto">
              <a:xfrm>
                <a:off x="1267" y="403"/>
                <a:ext cx="1267" cy="518"/>
                <a:chOff x="1267" y="403"/>
                <a:chExt cx="1267" cy="518"/>
              </a:xfrm>
            </p:grpSpPr>
            <p:sp>
              <p:nvSpPr>
                <p:cNvPr id="35" name="Rectangle 25">
                  <a:extLst>
                    <a:ext uri="{FF2B5EF4-FFF2-40B4-BE49-F238E27FC236}">
                      <a16:creationId xmlns:a16="http://schemas.microsoft.com/office/drawing/2014/main" id="{67298DE0-8BF7-40B0-AAD3-FF637A7F4807}"/>
                    </a:ext>
                  </a:extLst>
                </p:cNvPr>
                <p:cNvSpPr>
                  <a:spLocks noChangeArrowheads="1"/>
                </p:cNvSpPr>
                <p:nvPr/>
              </p:nvSpPr>
              <p:spPr bwMode="auto">
                <a:xfrm>
                  <a:off x="1310" y="403"/>
                  <a:ext cx="118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itchFamily="18" charset="0"/>
                    <a:sym typeface="Wingdings" pitchFamily="2" charset="2"/>
                  </a:endParaRPr>
                </a:p>
                <a:p>
                  <a:endParaRPr lang="en-US" sz="900">
                    <a:latin typeface="VNI-Times" pitchFamily="2" charset="0"/>
                    <a:cs typeface="Times New Roman" pitchFamily="18" charset="0"/>
                    <a:sym typeface="Wingdings" pitchFamily="2" charset="2"/>
                  </a:endParaRPr>
                </a:p>
              </p:txBody>
            </p:sp>
            <p:sp>
              <p:nvSpPr>
                <p:cNvPr id="36" name="Rectangle 26">
                  <a:extLst>
                    <a:ext uri="{FF2B5EF4-FFF2-40B4-BE49-F238E27FC236}">
                      <a16:creationId xmlns:a16="http://schemas.microsoft.com/office/drawing/2014/main" id="{F867A821-465B-4DEA-BECD-5C381BA9F2BF}"/>
                    </a:ext>
                  </a:extLst>
                </p:cNvPr>
                <p:cNvSpPr>
                  <a:spLocks noChangeArrowheads="1"/>
                </p:cNvSpPr>
                <p:nvPr/>
              </p:nvSpPr>
              <p:spPr bwMode="auto">
                <a:xfrm>
                  <a:off x="1267" y="403"/>
                  <a:ext cx="1267" cy="469"/>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4" name="Group 27">
                <a:extLst>
                  <a:ext uri="{FF2B5EF4-FFF2-40B4-BE49-F238E27FC236}">
                    <a16:creationId xmlns:a16="http://schemas.microsoft.com/office/drawing/2014/main" id="{F41AA564-8026-4BD7-B364-968C60B137AF}"/>
                  </a:ext>
                </a:extLst>
              </p:cNvPr>
              <p:cNvGrpSpPr>
                <a:grpSpLocks/>
              </p:cNvGrpSpPr>
              <p:nvPr/>
            </p:nvGrpSpPr>
            <p:grpSpPr bwMode="auto">
              <a:xfrm>
                <a:off x="2534" y="403"/>
                <a:ext cx="1267" cy="518"/>
                <a:chOff x="2534" y="403"/>
                <a:chExt cx="1267" cy="518"/>
              </a:xfrm>
            </p:grpSpPr>
            <p:sp>
              <p:nvSpPr>
                <p:cNvPr id="33" name="Rectangle 28">
                  <a:extLst>
                    <a:ext uri="{FF2B5EF4-FFF2-40B4-BE49-F238E27FC236}">
                      <a16:creationId xmlns:a16="http://schemas.microsoft.com/office/drawing/2014/main" id="{D61C51B4-5484-47AC-928B-2C752497E787}"/>
                    </a:ext>
                  </a:extLst>
                </p:cNvPr>
                <p:cNvSpPr>
                  <a:spLocks noChangeArrowheads="1"/>
                </p:cNvSpPr>
                <p:nvPr/>
              </p:nvSpPr>
              <p:spPr bwMode="auto">
                <a:xfrm>
                  <a:off x="2577" y="403"/>
                  <a:ext cx="118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500">
                    <a:solidFill>
                      <a:srgbClr val="FF3300"/>
                    </a:solidFill>
                    <a:latin typeface="VNI-Times" pitchFamily="2" charset="0"/>
                  </a:endParaRPr>
                </a:p>
              </p:txBody>
            </p:sp>
            <p:sp>
              <p:nvSpPr>
                <p:cNvPr id="34" name="Rectangle 29">
                  <a:extLst>
                    <a:ext uri="{FF2B5EF4-FFF2-40B4-BE49-F238E27FC236}">
                      <a16:creationId xmlns:a16="http://schemas.microsoft.com/office/drawing/2014/main" id="{96CBDB67-1A5B-4F7E-BD20-FC9B6411B474}"/>
                    </a:ext>
                  </a:extLst>
                </p:cNvPr>
                <p:cNvSpPr>
                  <a:spLocks noChangeArrowheads="1"/>
                </p:cNvSpPr>
                <p:nvPr/>
              </p:nvSpPr>
              <p:spPr bwMode="auto">
                <a:xfrm>
                  <a:off x="2534" y="403"/>
                  <a:ext cx="1267" cy="47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5" name="Group 30">
                <a:extLst>
                  <a:ext uri="{FF2B5EF4-FFF2-40B4-BE49-F238E27FC236}">
                    <a16:creationId xmlns:a16="http://schemas.microsoft.com/office/drawing/2014/main" id="{7B132628-6E5E-40A1-9C29-3F9D440CCC76}"/>
                  </a:ext>
                </a:extLst>
              </p:cNvPr>
              <p:cNvGrpSpPr>
                <a:grpSpLocks/>
              </p:cNvGrpSpPr>
              <p:nvPr/>
            </p:nvGrpSpPr>
            <p:grpSpPr bwMode="auto">
              <a:xfrm>
                <a:off x="0" y="866"/>
                <a:ext cx="1269" cy="458"/>
                <a:chOff x="0" y="866"/>
                <a:chExt cx="1269" cy="458"/>
              </a:xfrm>
            </p:grpSpPr>
            <p:sp>
              <p:nvSpPr>
                <p:cNvPr id="31" name="Rectangle 31">
                  <a:extLst>
                    <a:ext uri="{FF2B5EF4-FFF2-40B4-BE49-F238E27FC236}">
                      <a16:creationId xmlns:a16="http://schemas.microsoft.com/office/drawing/2014/main" id="{E78CAA8C-8280-4ADF-9F49-CF1A733506C6}"/>
                    </a:ext>
                  </a:extLst>
                </p:cNvPr>
                <p:cNvSpPr>
                  <a:spLocks noChangeArrowheads="1"/>
                </p:cNvSpPr>
                <p:nvPr/>
              </p:nvSpPr>
              <p:spPr bwMode="auto">
                <a:xfrm>
                  <a:off x="0" y="866"/>
                  <a:ext cx="1269"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b="1" dirty="0">
                      <a:solidFill>
                        <a:srgbClr val="0000FF"/>
                      </a:solidFill>
                      <a:latin typeface="Times New Roman" pitchFamily="18" charset="0"/>
                    </a:rPr>
                    <a:t> </a:t>
                  </a:r>
                  <a:r>
                    <a:rPr lang="en-US" sz="2400" b="1" dirty="0" err="1">
                      <a:solidFill>
                        <a:srgbClr val="0000FF"/>
                      </a:solidFill>
                      <a:latin typeface="Times New Roman" pitchFamily="18" charset="0"/>
                    </a:rPr>
                    <a:t>Hè</a:t>
                  </a:r>
                  <a:r>
                    <a:rPr lang="en-US" sz="2400" dirty="0">
                      <a:solidFill>
                        <a:srgbClr val="0000FF"/>
                      </a:solidFill>
                      <a:latin typeface="Times New Roman" pitchFamily="18" charset="0"/>
                    </a:rPr>
                    <a:t> </a:t>
                  </a:r>
                  <a:r>
                    <a:rPr lang="en-US" sz="2400" b="1" dirty="0" err="1">
                      <a:solidFill>
                        <a:srgbClr val="0000FF"/>
                      </a:solidFill>
                      <a:latin typeface="Times New Roman" pitchFamily="18" charset="0"/>
                    </a:rPr>
                    <a:t>thu</a:t>
                  </a:r>
                  <a:r>
                    <a:rPr lang="en-US" sz="2400" b="1" dirty="0">
                      <a:solidFill>
                        <a:srgbClr val="0000FF"/>
                      </a:solidFill>
                      <a:latin typeface="Times New Roman" pitchFamily="18" charset="0"/>
                    </a:rPr>
                    <a:t> </a:t>
                  </a:r>
                </a:p>
              </p:txBody>
            </p:sp>
            <p:sp>
              <p:nvSpPr>
                <p:cNvPr id="32" name="Rectangle 32">
                  <a:extLst>
                    <a:ext uri="{FF2B5EF4-FFF2-40B4-BE49-F238E27FC236}">
                      <a16:creationId xmlns:a16="http://schemas.microsoft.com/office/drawing/2014/main" id="{1F7D45E4-59BE-48C3-9A7E-CAD0BA9F589F}"/>
                    </a:ext>
                  </a:extLst>
                </p:cNvPr>
                <p:cNvSpPr>
                  <a:spLocks noChangeArrowheads="1"/>
                </p:cNvSpPr>
                <p:nvPr/>
              </p:nvSpPr>
              <p:spPr bwMode="auto">
                <a:xfrm>
                  <a:off x="0" y="873"/>
                  <a:ext cx="1267" cy="45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6" name="Group 33">
                <a:extLst>
                  <a:ext uri="{FF2B5EF4-FFF2-40B4-BE49-F238E27FC236}">
                    <a16:creationId xmlns:a16="http://schemas.microsoft.com/office/drawing/2014/main" id="{F8D31983-6023-4E0D-B5A2-59BA411EAFEB}"/>
                  </a:ext>
                </a:extLst>
              </p:cNvPr>
              <p:cNvGrpSpPr>
                <a:grpSpLocks/>
              </p:cNvGrpSpPr>
              <p:nvPr/>
            </p:nvGrpSpPr>
            <p:grpSpPr bwMode="auto">
              <a:xfrm>
                <a:off x="1267" y="872"/>
                <a:ext cx="1267" cy="452"/>
                <a:chOff x="1267" y="872"/>
                <a:chExt cx="1267" cy="452"/>
              </a:xfrm>
            </p:grpSpPr>
            <p:sp>
              <p:nvSpPr>
                <p:cNvPr id="29" name="Rectangle 34">
                  <a:extLst>
                    <a:ext uri="{FF2B5EF4-FFF2-40B4-BE49-F238E27FC236}">
                      <a16:creationId xmlns:a16="http://schemas.microsoft.com/office/drawing/2014/main" id="{09CA87B7-5B9C-4C73-B9D6-B29CFAFD371C}"/>
                    </a:ext>
                  </a:extLst>
                </p:cNvPr>
                <p:cNvSpPr>
                  <a:spLocks noChangeArrowheads="1"/>
                </p:cNvSpPr>
                <p:nvPr/>
              </p:nvSpPr>
              <p:spPr bwMode="auto">
                <a:xfrm>
                  <a:off x="1310" y="921"/>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itchFamily="18" charset="0"/>
                    <a:sym typeface="Wingdings" pitchFamily="2" charset="2"/>
                  </a:endParaRPr>
                </a:p>
              </p:txBody>
            </p:sp>
            <p:sp>
              <p:nvSpPr>
                <p:cNvPr id="30" name="Rectangle 35">
                  <a:extLst>
                    <a:ext uri="{FF2B5EF4-FFF2-40B4-BE49-F238E27FC236}">
                      <a16:creationId xmlns:a16="http://schemas.microsoft.com/office/drawing/2014/main" id="{8D312744-5B2E-4DE9-81F4-7598965714CA}"/>
                    </a:ext>
                  </a:extLst>
                </p:cNvPr>
                <p:cNvSpPr>
                  <a:spLocks noChangeArrowheads="1"/>
                </p:cNvSpPr>
                <p:nvPr/>
              </p:nvSpPr>
              <p:spPr bwMode="auto">
                <a:xfrm>
                  <a:off x="1267" y="872"/>
                  <a:ext cx="1267" cy="45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7" name="Group 36">
                <a:extLst>
                  <a:ext uri="{FF2B5EF4-FFF2-40B4-BE49-F238E27FC236}">
                    <a16:creationId xmlns:a16="http://schemas.microsoft.com/office/drawing/2014/main" id="{092B8D92-B9D0-4AD0-AC01-2AC068EEB2E5}"/>
                  </a:ext>
                </a:extLst>
              </p:cNvPr>
              <p:cNvGrpSpPr>
                <a:grpSpLocks/>
              </p:cNvGrpSpPr>
              <p:nvPr/>
            </p:nvGrpSpPr>
            <p:grpSpPr bwMode="auto">
              <a:xfrm>
                <a:off x="2534" y="873"/>
                <a:ext cx="1267" cy="451"/>
                <a:chOff x="2534" y="873"/>
                <a:chExt cx="1267" cy="451"/>
              </a:xfrm>
            </p:grpSpPr>
            <p:sp>
              <p:nvSpPr>
                <p:cNvPr id="27" name="Rectangle 37">
                  <a:extLst>
                    <a:ext uri="{FF2B5EF4-FFF2-40B4-BE49-F238E27FC236}">
                      <a16:creationId xmlns:a16="http://schemas.microsoft.com/office/drawing/2014/main" id="{B6721886-798C-4FC2-8D24-C48BD98F14CC}"/>
                    </a:ext>
                  </a:extLst>
                </p:cNvPr>
                <p:cNvSpPr>
                  <a:spLocks noChangeArrowheads="1"/>
                </p:cNvSpPr>
                <p:nvPr/>
              </p:nvSpPr>
              <p:spPr bwMode="auto">
                <a:xfrm>
                  <a:off x="2577" y="921"/>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itchFamily="18" charset="0"/>
                  </a:endParaRPr>
                </a:p>
                <a:p>
                  <a:endParaRPr lang="en-US" sz="1500">
                    <a:solidFill>
                      <a:srgbClr val="FF3300"/>
                    </a:solidFill>
                    <a:latin typeface="VNI-Times" pitchFamily="2" charset="0"/>
                  </a:endParaRPr>
                </a:p>
              </p:txBody>
            </p:sp>
            <p:sp>
              <p:nvSpPr>
                <p:cNvPr id="28" name="Rectangle 38">
                  <a:extLst>
                    <a:ext uri="{FF2B5EF4-FFF2-40B4-BE49-F238E27FC236}">
                      <a16:creationId xmlns:a16="http://schemas.microsoft.com/office/drawing/2014/main" id="{5D316EFF-38FD-45DD-827D-637211F20692}"/>
                    </a:ext>
                  </a:extLst>
                </p:cNvPr>
                <p:cNvSpPr>
                  <a:spLocks noChangeArrowheads="1"/>
                </p:cNvSpPr>
                <p:nvPr/>
              </p:nvSpPr>
              <p:spPr bwMode="auto">
                <a:xfrm>
                  <a:off x="2534" y="873"/>
                  <a:ext cx="1267" cy="45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8" name="Group 39">
                <a:extLst>
                  <a:ext uri="{FF2B5EF4-FFF2-40B4-BE49-F238E27FC236}">
                    <a16:creationId xmlns:a16="http://schemas.microsoft.com/office/drawing/2014/main" id="{30FFC7A3-D6BF-4C5D-83ED-841E0EF03BA7}"/>
                  </a:ext>
                </a:extLst>
              </p:cNvPr>
              <p:cNvGrpSpPr>
                <a:grpSpLocks/>
              </p:cNvGrpSpPr>
              <p:nvPr/>
            </p:nvGrpSpPr>
            <p:grpSpPr bwMode="auto">
              <a:xfrm>
                <a:off x="0" y="1324"/>
                <a:ext cx="1267" cy="403"/>
                <a:chOff x="0" y="1324"/>
                <a:chExt cx="1267" cy="403"/>
              </a:xfrm>
            </p:grpSpPr>
            <p:sp>
              <p:nvSpPr>
                <p:cNvPr id="25" name="Rectangle 40">
                  <a:extLst>
                    <a:ext uri="{FF2B5EF4-FFF2-40B4-BE49-F238E27FC236}">
                      <a16:creationId xmlns:a16="http://schemas.microsoft.com/office/drawing/2014/main" id="{07F2CFA3-9472-4202-BEAC-E6A2A690DD02}"/>
                    </a:ext>
                  </a:extLst>
                </p:cNvPr>
                <p:cNvSpPr>
                  <a:spLocks noChangeArrowheads="1"/>
                </p:cNvSpPr>
                <p:nvPr/>
              </p:nvSpPr>
              <p:spPr bwMode="auto">
                <a:xfrm>
                  <a:off x="43"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b="1" dirty="0" err="1">
                      <a:solidFill>
                        <a:srgbClr val="0000FF"/>
                      </a:solidFill>
                      <a:latin typeface="Times New Roman" pitchFamily="18" charset="0"/>
                      <a:cs typeface="Times New Roman" pitchFamily="18" charset="0"/>
                    </a:rPr>
                    <a:t>Vụ</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mùa</a:t>
                  </a:r>
                  <a:endParaRPr lang="en-US" sz="2400" b="1" dirty="0">
                    <a:solidFill>
                      <a:srgbClr val="0000FF"/>
                    </a:solidFill>
                    <a:latin typeface="Times New Roman" pitchFamily="18" charset="0"/>
                    <a:cs typeface="Times New Roman" pitchFamily="18" charset="0"/>
                  </a:endParaRPr>
                </a:p>
                <a:p>
                  <a:endParaRPr lang="en-US" b="1" dirty="0">
                    <a:solidFill>
                      <a:srgbClr val="000066"/>
                    </a:solidFill>
                    <a:latin typeface="Times New Roman" pitchFamily="18" charset="0"/>
                  </a:endParaRPr>
                </a:p>
              </p:txBody>
            </p:sp>
            <p:sp>
              <p:nvSpPr>
                <p:cNvPr id="26" name="Rectangle 41">
                  <a:extLst>
                    <a:ext uri="{FF2B5EF4-FFF2-40B4-BE49-F238E27FC236}">
                      <a16:creationId xmlns:a16="http://schemas.microsoft.com/office/drawing/2014/main" id="{FBEB7B60-F432-4603-89FE-55561D41F3B4}"/>
                    </a:ext>
                  </a:extLst>
                </p:cNvPr>
                <p:cNvSpPr>
                  <a:spLocks noChangeArrowheads="1"/>
                </p:cNvSpPr>
                <p:nvPr/>
              </p:nvSpPr>
              <p:spPr bwMode="auto">
                <a:xfrm>
                  <a:off x="0" y="1324"/>
                  <a:ext cx="1267"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solidFill>
                      <a:srgbClr val="0000FF"/>
                    </a:solidFill>
                  </a:endParaRPr>
                </a:p>
              </p:txBody>
            </p:sp>
          </p:grpSp>
          <p:grpSp>
            <p:nvGrpSpPr>
              <p:cNvPr id="19" name="Group 42">
                <a:extLst>
                  <a:ext uri="{FF2B5EF4-FFF2-40B4-BE49-F238E27FC236}">
                    <a16:creationId xmlns:a16="http://schemas.microsoft.com/office/drawing/2014/main" id="{5830F525-62B4-4319-A1F6-9C556998664D}"/>
                  </a:ext>
                </a:extLst>
              </p:cNvPr>
              <p:cNvGrpSpPr>
                <a:grpSpLocks/>
              </p:cNvGrpSpPr>
              <p:nvPr/>
            </p:nvGrpSpPr>
            <p:grpSpPr bwMode="auto">
              <a:xfrm>
                <a:off x="1267" y="1324"/>
                <a:ext cx="1267" cy="403"/>
                <a:chOff x="1267" y="1324"/>
                <a:chExt cx="1267" cy="403"/>
              </a:xfrm>
            </p:grpSpPr>
            <p:sp>
              <p:nvSpPr>
                <p:cNvPr id="23" name="Rectangle 43">
                  <a:extLst>
                    <a:ext uri="{FF2B5EF4-FFF2-40B4-BE49-F238E27FC236}">
                      <a16:creationId xmlns:a16="http://schemas.microsoft.com/office/drawing/2014/main" id="{EAA15448-07EC-4CEB-B0B1-5E41486F798E}"/>
                    </a:ext>
                  </a:extLst>
                </p:cNvPr>
                <p:cNvSpPr>
                  <a:spLocks noChangeArrowheads="1"/>
                </p:cNvSpPr>
                <p:nvPr/>
              </p:nvSpPr>
              <p:spPr bwMode="auto">
                <a:xfrm>
                  <a:off x="1310"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itchFamily="18" charset="0"/>
                    <a:sym typeface="Wingdings" pitchFamily="2" charset="2"/>
                  </a:endParaRPr>
                </a:p>
                <a:p>
                  <a:endParaRPr lang="en-US" sz="1500">
                    <a:solidFill>
                      <a:srgbClr val="FF3300"/>
                    </a:solidFill>
                    <a:latin typeface="VNI-Times" pitchFamily="2" charset="0"/>
                    <a:cs typeface="Times New Roman" pitchFamily="18" charset="0"/>
                    <a:sym typeface="Wingdings" pitchFamily="2" charset="2"/>
                  </a:endParaRPr>
                </a:p>
              </p:txBody>
            </p:sp>
            <p:sp>
              <p:nvSpPr>
                <p:cNvPr id="24" name="Rectangle 44">
                  <a:extLst>
                    <a:ext uri="{FF2B5EF4-FFF2-40B4-BE49-F238E27FC236}">
                      <a16:creationId xmlns:a16="http://schemas.microsoft.com/office/drawing/2014/main" id="{87F10F79-2487-4E5E-8306-03BEBE059085}"/>
                    </a:ext>
                  </a:extLst>
                </p:cNvPr>
                <p:cNvSpPr>
                  <a:spLocks noChangeArrowheads="1"/>
                </p:cNvSpPr>
                <p:nvPr/>
              </p:nvSpPr>
              <p:spPr bwMode="auto">
                <a:xfrm>
                  <a:off x="1267" y="1324"/>
                  <a:ext cx="1267"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20" name="Group 45">
                <a:extLst>
                  <a:ext uri="{FF2B5EF4-FFF2-40B4-BE49-F238E27FC236}">
                    <a16:creationId xmlns:a16="http://schemas.microsoft.com/office/drawing/2014/main" id="{2AEF7A4D-C3E9-419C-9168-6774CA98C49D}"/>
                  </a:ext>
                </a:extLst>
              </p:cNvPr>
              <p:cNvGrpSpPr>
                <a:grpSpLocks/>
              </p:cNvGrpSpPr>
              <p:nvPr/>
            </p:nvGrpSpPr>
            <p:grpSpPr bwMode="auto">
              <a:xfrm>
                <a:off x="2534" y="1324"/>
                <a:ext cx="1267" cy="403"/>
                <a:chOff x="2534" y="1324"/>
                <a:chExt cx="1267" cy="403"/>
              </a:xfrm>
            </p:grpSpPr>
            <p:sp>
              <p:nvSpPr>
                <p:cNvPr id="21" name="Rectangle 46">
                  <a:extLst>
                    <a:ext uri="{FF2B5EF4-FFF2-40B4-BE49-F238E27FC236}">
                      <a16:creationId xmlns:a16="http://schemas.microsoft.com/office/drawing/2014/main" id="{A9A2B0C4-5071-40AE-B88A-7648FAFCF15C}"/>
                    </a:ext>
                  </a:extLst>
                </p:cNvPr>
                <p:cNvSpPr>
                  <a:spLocks noChangeArrowheads="1"/>
                </p:cNvSpPr>
                <p:nvPr/>
              </p:nvSpPr>
              <p:spPr bwMode="auto">
                <a:xfrm>
                  <a:off x="2577"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itchFamily="18" charset="0"/>
                  </a:endParaRPr>
                </a:p>
                <a:p>
                  <a:endParaRPr lang="en-US" sz="1500">
                    <a:solidFill>
                      <a:srgbClr val="FF3300"/>
                    </a:solidFill>
                    <a:latin typeface="VNI-Times" pitchFamily="2" charset="0"/>
                  </a:endParaRPr>
                </a:p>
              </p:txBody>
            </p:sp>
            <p:sp>
              <p:nvSpPr>
                <p:cNvPr id="22" name="Rectangle 47">
                  <a:extLst>
                    <a:ext uri="{FF2B5EF4-FFF2-40B4-BE49-F238E27FC236}">
                      <a16:creationId xmlns:a16="http://schemas.microsoft.com/office/drawing/2014/main" id="{2CA141DA-7B02-4B4C-9403-F94F4BE377B7}"/>
                    </a:ext>
                  </a:extLst>
                </p:cNvPr>
                <p:cNvSpPr>
                  <a:spLocks noChangeArrowheads="1"/>
                </p:cNvSpPr>
                <p:nvPr/>
              </p:nvSpPr>
              <p:spPr bwMode="auto">
                <a:xfrm>
                  <a:off x="2534" y="1324"/>
                  <a:ext cx="1267"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sp>
          <p:nvSpPr>
            <p:cNvPr id="8" name="Rectangle 48">
              <a:extLst>
                <a:ext uri="{FF2B5EF4-FFF2-40B4-BE49-F238E27FC236}">
                  <a16:creationId xmlns:a16="http://schemas.microsoft.com/office/drawing/2014/main" id="{5A9D75CA-8790-44F4-95DC-03E0CDF7CCDB}"/>
                </a:ext>
              </a:extLst>
            </p:cNvPr>
            <p:cNvSpPr>
              <a:spLocks noChangeArrowheads="1"/>
            </p:cNvSpPr>
            <p:nvPr/>
          </p:nvSpPr>
          <p:spPr bwMode="auto">
            <a:xfrm>
              <a:off x="-3" y="-3"/>
              <a:ext cx="3807" cy="1733"/>
            </a:xfrm>
            <a:prstGeom prst="rect">
              <a:avLst/>
            </a:prstGeom>
            <a:noFill/>
            <a:ln w="95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solidFill>
                  <a:srgbClr val="000066"/>
                </a:solidFill>
              </a:endParaRPr>
            </a:p>
          </p:txBody>
        </p:sp>
      </p:grpSp>
      <p:sp>
        <p:nvSpPr>
          <p:cNvPr id="45" name="Text Box 49">
            <a:extLst>
              <a:ext uri="{FF2B5EF4-FFF2-40B4-BE49-F238E27FC236}">
                <a16:creationId xmlns:a16="http://schemas.microsoft.com/office/drawing/2014/main" id="{AC2ABB3D-6DD9-4755-9746-B532E2524173}"/>
              </a:ext>
            </a:extLst>
          </p:cNvPr>
          <p:cNvSpPr txBox="1">
            <a:spLocks noChangeArrowheads="1"/>
          </p:cNvSpPr>
          <p:nvPr/>
        </p:nvSpPr>
        <p:spPr bwMode="auto">
          <a:xfrm>
            <a:off x="3232697" y="2734322"/>
            <a:ext cx="27354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err="1">
                <a:latin typeface="Times New Roman" pitchFamily="18" charset="0"/>
                <a:cs typeface="Times New Roman" pitchFamily="18" charset="0"/>
              </a:rPr>
              <a:t>Tháng</a:t>
            </a:r>
            <a:r>
              <a:rPr lang="en-US" sz="2000" b="1" dirty="0">
                <a:latin typeface="Times New Roman" pitchFamily="18" charset="0"/>
                <a:cs typeface="Times New Roman" pitchFamily="18" charset="0"/>
              </a:rPr>
              <a:t> 11 </a:t>
            </a:r>
            <a:r>
              <a:rPr lang="en-US" sz="2000" b="1" dirty="0" err="1">
                <a:latin typeface="Times New Roman" pitchFamily="18" charset="0"/>
                <a:cs typeface="Times New Roman" pitchFamily="18" charset="0"/>
              </a:rPr>
              <a:t>đến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tháng</a:t>
            </a:r>
            <a:r>
              <a:rPr lang="en-US" sz="2000" b="1" dirty="0">
                <a:latin typeface="Times New Roman" pitchFamily="18" charset="0"/>
                <a:cs typeface="Times New Roman" pitchFamily="18" charset="0"/>
              </a:rPr>
              <a:t> 4, </a:t>
            </a:r>
            <a:r>
              <a:rPr lang="en-US" sz="2000" b="1" dirty="0" err="1">
                <a:latin typeface="Times New Roman" pitchFamily="18" charset="0"/>
                <a:cs typeface="Times New Roman" pitchFamily="18" charset="0"/>
              </a:rPr>
              <a:t>tháng</a:t>
            </a:r>
            <a:r>
              <a:rPr lang="en-US" sz="2000" b="1" dirty="0">
                <a:latin typeface="Times New Roman" pitchFamily="18" charset="0"/>
                <a:cs typeface="Times New Roman" pitchFamily="18" charset="0"/>
              </a:rPr>
              <a:t> 5 </a:t>
            </a:r>
            <a:r>
              <a:rPr lang="en-US" sz="2000" b="1" dirty="0" err="1">
                <a:latin typeface="Times New Roman" pitchFamily="18" charset="0"/>
                <a:cs typeface="Times New Roman" pitchFamily="18" charset="0"/>
              </a:rPr>
              <a:t>năm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sau</a:t>
            </a:r>
            <a:r>
              <a:rPr lang="en-US" sz="2000" dirty="0">
                <a:latin typeface="Times New Roman" pitchFamily="18" charset="0"/>
                <a:cs typeface="Times New Roman" pitchFamily="18" charset="0"/>
              </a:rPr>
              <a:t> </a:t>
            </a:r>
          </a:p>
        </p:txBody>
      </p:sp>
      <p:sp>
        <p:nvSpPr>
          <p:cNvPr id="46" name="Text Box 50">
            <a:extLst>
              <a:ext uri="{FF2B5EF4-FFF2-40B4-BE49-F238E27FC236}">
                <a16:creationId xmlns:a16="http://schemas.microsoft.com/office/drawing/2014/main" id="{A1DE59EC-B07B-4184-9CA7-50B85FF7A3B1}"/>
              </a:ext>
            </a:extLst>
          </p:cNvPr>
          <p:cNvSpPr txBox="1">
            <a:spLocks noChangeArrowheads="1"/>
          </p:cNvSpPr>
          <p:nvPr/>
        </p:nvSpPr>
        <p:spPr bwMode="auto">
          <a:xfrm>
            <a:off x="3297783" y="3662220"/>
            <a:ext cx="25822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err="1">
                <a:latin typeface="Times New Roman" pitchFamily="18" charset="0"/>
                <a:cs typeface="Times New Roman" pitchFamily="18" charset="0"/>
              </a:rPr>
              <a:t>Tháng</a:t>
            </a:r>
            <a:r>
              <a:rPr lang="en-US" sz="2000" b="1" dirty="0">
                <a:latin typeface="Times New Roman" pitchFamily="18" charset="0"/>
                <a:cs typeface="Times New Roman" pitchFamily="18" charset="0"/>
              </a:rPr>
              <a:t> 4 </a:t>
            </a:r>
            <a:r>
              <a:rPr lang="en-US" sz="2000" b="1" dirty="0" err="1">
                <a:latin typeface="Times New Roman" pitchFamily="18" charset="0"/>
                <a:cs typeface="Times New Roman" pitchFamily="18" charset="0"/>
              </a:rPr>
              <a:t>đến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tháng</a:t>
            </a:r>
            <a:r>
              <a:rPr lang="en-US" sz="2000" b="1" dirty="0">
                <a:latin typeface="Times New Roman" pitchFamily="18" charset="0"/>
                <a:cs typeface="Times New Roman" pitchFamily="18" charset="0"/>
              </a:rPr>
              <a:t> 7</a:t>
            </a:r>
            <a:endParaRPr lang="en-US" sz="2000" dirty="0">
              <a:latin typeface="Times New Roman" pitchFamily="18" charset="0"/>
              <a:cs typeface="Times New Roman" pitchFamily="18" charset="0"/>
            </a:endParaRPr>
          </a:p>
        </p:txBody>
      </p:sp>
      <p:sp>
        <p:nvSpPr>
          <p:cNvPr id="47" name="Text Box 51">
            <a:extLst>
              <a:ext uri="{FF2B5EF4-FFF2-40B4-BE49-F238E27FC236}">
                <a16:creationId xmlns:a16="http://schemas.microsoft.com/office/drawing/2014/main" id="{D5337DDE-570D-4451-B875-39737DED7C05}"/>
              </a:ext>
            </a:extLst>
          </p:cNvPr>
          <p:cNvSpPr txBox="1">
            <a:spLocks noChangeArrowheads="1"/>
          </p:cNvSpPr>
          <p:nvPr/>
        </p:nvSpPr>
        <p:spPr bwMode="auto">
          <a:xfrm>
            <a:off x="3314632" y="4323788"/>
            <a:ext cx="3060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err="1">
                <a:latin typeface="Times New Roman" pitchFamily="18" charset="0"/>
                <a:cs typeface="Times New Roman" pitchFamily="18" charset="0"/>
              </a:rPr>
              <a:t>Tháng</a:t>
            </a:r>
            <a:r>
              <a:rPr lang="en-US" sz="2000" b="1" dirty="0">
                <a:latin typeface="Times New Roman" pitchFamily="18" charset="0"/>
                <a:cs typeface="Times New Roman" pitchFamily="18" charset="0"/>
              </a:rPr>
              <a:t> 6 </a:t>
            </a:r>
            <a:r>
              <a:rPr lang="en-US" sz="2000" b="1" dirty="0" err="1">
                <a:latin typeface="Times New Roman" pitchFamily="18" charset="0"/>
                <a:cs typeface="Times New Roman" pitchFamily="18" charset="0"/>
              </a:rPr>
              <a:t>đến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tháng</a:t>
            </a:r>
            <a:r>
              <a:rPr lang="en-US" sz="2000" b="1" dirty="0">
                <a:latin typeface="Times New Roman" pitchFamily="18" charset="0"/>
                <a:cs typeface="Times New Roman" pitchFamily="18" charset="0"/>
              </a:rPr>
              <a:t> 11</a:t>
            </a:r>
            <a:endParaRPr lang="en-US" sz="2000" dirty="0">
              <a:latin typeface="Times New Roman" pitchFamily="18" charset="0"/>
              <a:cs typeface="Times New Roman" pitchFamily="18" charset="0"/>
            </a:endParaRPr>
          </a:p>
        </p:txBody>
      </p:sp>
      <p:sp>
        <p:nvSpPr>
          <p:cNvPr id="48" name="Text Box 52">
            <a:extLst>
              <a:ext uri="{FF2B5EF4-FFF2-40B4-BE49-F238E27FC236}">
                <a16:creationId xmlns:a16="http://schemas.microsoft.com/office/drawing/2014/main" id="{4A98C7A4-FAA5-4279-82D8-82A09DB9DA14}"/>
              </a:ext>
            </a:extLst>
          </p:cNvPr>
          <p:cNvSpPr txBox="1">
            <a:spLocks noChangeArrowheads="1"/>
          </p:cNvSpPr>
          <p:nvPr/>
        </p:nvSpPr>
        <p:spPr bwMode="auto">
          <a:xfrm>
            <a:off x="6090250" y="2769018"/>
            <a:ext cx="26365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err="1">
                <a:latin typeface="Times New Roman" pitchFamily="18" charset="0"/>
                <a:cs typeface="Times New Roman" pitchFamily="18" charset="0"/>
              </a:rPr>
              <a:t>Lúa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ngô</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khoai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đỗ</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rau</a:t>
            </a:r>
            <a:r>
              <a:rPr lang="en-US" sz="2000" b="1" dirty="0">
                <a:latin typeface="Times New Roman" pitchFamily="18" charset="0"/>
                <a:cs typeface="Times New Roman" pitchFamily="18" charset="0"/>
              </a:rPr>
              <a:t>,…</a:t>
            </a:r>
            <a:r>
              <a:rPr lang="en-US" sz="2000" dirty="0">
                <a:latin typeface="Times New Roman" pitchFamily="18" charset="0"/>
                <a:cs typeface="Times New Roman" pitchFamily="18" charset="0"/>
              </a:rPr>
              <a:t> </a:t>
            </a:r>
          </a:p>
        </p:txBody>
      </p:sp>
      <p:sp>
        <p:nvSpPr>
          <p:cNvPr id="49" name="Text Box 53">
            <a:extLst>
              <a:ext uri="{FF2B5EF4-FFF2-40B4-BE49-F238E27FC236}">
                <a16:creationId xmlns:a16="http://schemas.microsoft.com/office/drawing/2014/main" id="{20810A1F-3D3A-4E71-94E7-6D275450C080}"/>
              </a:ext>
            </a:extLst>
          </p:cNvPr>
          <p:cNvSpPr txBox="1">
            <a:spLocks noChangeArrowheads="1"/>
          </p:cNvSpPr>
          <p:nvPr/>
        </p:nvSpPr>
        <p:spPr bwMode="auto">
          <a:xfrm>
            <a:off x="6090250" y="3677012"/>
            <a:ext cx="27298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err="1">
                <a:latin typeface="Times New Roman" pitchFamily="18" charset="0"/>
                <a:cs typeface="Times New Roman" pitchFamily="18" charset="0"/>
              </a:rPr>
              <a:t>Lúa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ngô</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khoai</a:t>
            </a:r>
            <a:r>
              <a:rPr lang="en-US" sz="2000" b="1" dirty="0">
                <a:latin typeface="Times New Roman" pitchFamily="18" charset="0"/>
                <a:cs typeface="Times New Roman" pitchFamily="18" charset="0"/>
              </a:rPr>
              <a:t>… </a:t>
            </a:r>
          </a:p>
        </p:txBody>
      </p:sp>
      <p:sp>
        <p:nvSpPr>
          <p:cNvPr id="50" name="Text Box 54">
            <a:extLst>
              <a:ext uri="{FF2B5EF4-FFF2-40B4-BE49-F238E27FC236}">
                <a16:creationId xmlns:a16="http://schemas.microsoft.com/office/drawing/2014/main" id="{2B964A63-2FA3-4626-9457-36FC81867C8C}"/>
              </a:ext>
            </a:extLst>
          </p:cNvPr>
          <p:cNvSpPr txBox="1">
            <a:spLocks noChangeArrowheads="1"/>
          </p:cNvSpPr>
          <p:nvPr/>
        </p:nvSpPr>
        <p:spPr bwMode="auto">
          <a:xfrm>
            <a:off x="6090250" y="4314237"/>
            <a:ext cx="1885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err="1">
                <a:latin typeface="Times New Roman" pitchFamily="18" charset="0"/>
                <a:cs typeface="Times New Roman" pitchFamily="18" charset="0"/>
              </a:rPr>
              <a:t>Lúa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rau</a:t>
            </a:r>
            <a:r>
              <a:rPr lang="en-US" sz="2000" b="1" dirty="0">
                <a:latin typeface="Times New Roman" pitchFamily="18" charset="0"/>
                <a:cs typeface="Times New Roman" pitchFamily="18" charset="0"/>
              </a:rPr>
              <a:t>… </a:t>
            </a:r>
          </a:p>
        </p:txBody>
      </p:sp>
      <p:sp>
        <p:nvSpPr>
          <p:cNvPr id="51" name="Text Box 56">
            <a:extLst>
              <a:ext uri="{FF2B5EF4-FFF2-40B4-BE49-F238E27FC236}">
                <a16:creationId xmlns:a16="http://schemas.microsoft.com/office/drawing/2014/main" id="{180620AA-E4C5-4683-A101-26515CF5088D}"/>
              </a:ext>
            </a:extLst>
          </p:cNvPr>
          <p:cNvSpPr txBox="1">
            <a:spLocks noChangeArrowheads="1"/>
          </p:cNvSpPr>
          <p:nvPr/>
        </p:nvSpPr>
        <p:spPr bwMode="auto">
          <a:xfrm>
            <a:off x="119260" y="4974994"/>
            <a:ext cx="48337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err="1">
                <a:solidFill>
                  <a:srgbClr val="3333FF"/>
                </a:solidFill>
                <a:latin typeface="Times New Roman" pitchFamily="18" charset="0"/>
              </a:rPr>
              <a:t>Miền</a:t>
            </a:r>
            <a:r>
              <a:rPr lang="en-US" sz="2000" b="1" dirty="0">
                <a:solidFill>
                  <a:srgbClr val="3333FF"/>
                </a:solidFill>
                <a:latin typeface="Times New Roman" pitchFamily="18" charset="0"/>
              </a:rPr>
              <a:t> </a:t>
            </a:r>
            <a:r>
              <a:rPr lang="en-US" sz="2000" b="1" dirty="0" err="1">
                <a:solidFill>
                  <a:srgbClr val="3333FF"/>
                </a:solidFill>
                <a:latin typeface="Times New Roman" pitchFamily="18" charset="0"/>
              </a:rPr>
              <a:t>Bắc</a:t>
            </a:r>
            <a:r>
              <a:rPr lang="en-US" sz="2000" b="1" dirty="0">
                <a:solidFill>
                  <a:srgbClr val="3333FF"/>
                </a:solidFill>
                <a:latin typeface="Times New Roman" pitchFamily="18" charset="0"/>
              </a:rPr>
              <a:t> </a:t>
            </a:r>
            <a:r>
              <a:rPr lang="en-US" sz="2000" b="1" dirty="0" err="1">
                <a:solidFill>
                  <a:srgbClr val="3333FF"/>
                </a:solidFill>
                <a:latin typeface="Times New Roman" pitchFamily="18" charset="0"/>
              </a:rPr>
              <a:t>còn</a:t>
            </a:r>
            <a:r>
              <a:rPr lang="en-US" sz="2000" b="1" dirty="0">
                <a:solidFill>
                  <a:srgbClr val="3333FF"/>
                </a:solidFill>
                <a:latin typeface="Times New Roman" pitchFamily="18" charset="0"/>
              </a:rPr>
              <a:t> </a:t>
            </a:r>
            <a:r>
              <a:rPr lang="en-US" sz="2000" b="1" dirty="0" err="1">
                <a:solidFill>
                  <a:srgbClr val="3333FF"/>
                </a:solidFill>
                <a:latin typeface="Times New Roman" pitchFamily="18" charset="0"/>
              </a:rPr>
              <a:t>có</a:t>
            </a:r>
            <a:r>
              <a:rPr lang="en-US" sz="2000" b="1" dirty="0">
                <a:solidFill>
                  <a:srgbClr val="3333FF"/>
                </a:solidFill>
                <a:latin typeface="Times New Roman" pitchFamily="18" charset="0"/>
              </a:rPr>
              <a:t> </a:t>
            </a:r>
            <a:r>
              <a:rPr lang="en-US" sz="2000" b="1" dirty="0" err="1">
                <a:solidFill>
                  <a:srgbClr val="3333FF"/>
                </a:solidFill>
                <a:latin typeface="Times New Roman" pitchFamily="18" charset="0"/>
              </a:rPr>
              <a:t>thêm</a:t>
            </a:r>
            <a:r>
              <a:rPr lang="en-US" sz="2000" b="1" dirty="0">
                <a:solidFill>
                  <a:srgbClr val="3333FF"/>
                </a:solidFill>
                <a:latin typeface="Times New Roman" pitchFamily="18" charset="0"/>
              </a:rPr>
              <a:t> </a:t>
            </a:r>
            <a:r>
              <a:rPr lang="en-US" sz="2000" b="1" dirty="0" err="1">
                <a:solidFill>
                  <a:srgbClr val="3333FF"/>
                </a:solidFill>
                <a:latin typeface="Times New Roman" pitchFamily="18" charset="0"/>
              </a:rPr>
              <a:t>vụ</a:t>
            </a:r>
            <a:r>
              <a:rPr lang="en-US" sz="2000" b="1" dirty="0">
                <a:solidFill>
                  <a:srgbClr val="3333FF"/>
                </a:solidFill>
                <a:latin typeface="Times New Roman" pitchFamily="18" charset="0"/>
              </a:rPr>
              <a:t> </a:t>
            </a:r>
            <a:r>
              <a:rPr lang="en-US" sz="2000" b="1" dirty="0" err="1">
                <a:solidFill>
                  <a:srgbClr val="3333FF"/>
                </a:solidFill>
                <a:latin typeface="Times New Roman" pitchFamily="18" charset="0"/>
              </a:rPr>
              <a:t>Đông</a:t>
            </a:r>
            <a:r>
              <a:rPr lang="en-US" sz="2000" b="1" dirty="0">
                <a:solidFill>
                  <a:srgbClr val="3333FF"/>
                </a:solidFill>
                <a:latin typeface="Times New Roman" pitchFamily="18" charset="0"/>
              </a:rPr>
              <a:t>:</a:t>
            </a:r>
          </a:p>
        </p:txBody>
      </p:sp>
      <p:sp>
        <p:nvSpPr>
          <p:cNvPr id="52" name="TextBox 51">
            <a:extLst>
              <a:ext uri="{FF2B5EF4-FFF2-40B4-BE49-F238E27FC236}">
                <a16:creationId xmlns:a16="http://schemas.microsoft.com/office/drawing/2014/main" id="{60659FA6-C6BA-4594-85FD-997B056DE0A5}"/>
              </a:ext>
            </a:extLst>
          </p:cNvPr>
          <p:cNvSpPr txBox="1"/>
          <p:nvPr/>
        </p:nvSpPr>
        <p:spPr>
          <a:xfrm>
            <a:off x="3701207" y="4986805"/>
            <a:ext cx="3553836" cy="400110"/>
          </a:xfrm>
          <a:prstGeom prst="rect">
            <a:avLst/>
          </a:prstGeom>
          <a:noFill/>
        </p:spPr>
        <p:txBody>
          <a:bodyPr wrap="square" rtlCol="0">
            <a:spAutoFit/>
          </a:bodyPr>
          <a:lstStyle/>
          <a:p>
            <a:r>
              <a:rPr lang="en-US" sz="2000" b="1" dirty="0" err="1">
                <a:latin typeface="Times New Roman" pitchFamily="18" charset="0"/>
              </a:rPr>
              <a:t>Từ</a:t>
            </a:r>
            <a:r>
              <a:rPr lang="en-US" sz="2000" b="1" dirty="0">
                <a:latin typeface="Times New Roman" pitchFamily="18" charset="0"/>
              </a:rPr>
              <a:t> </a:t>
            </a:r>
            <a:r>
              <a:rPr lang="en-US" sz="2000" b="1" dirty="0" err="1">
                <a:latin typeface="Times New Roman" pitchFamily="18" charset="0"/>
              </a:rPr>
              <a:t>tháng</a:t>
            </a:r>
            <a:r>
              <a:rPr lang="en-US" sz="2000" b="1" dirty="0">
                <a:latin typeface="Times New Roman" pitchFamily="18" charset="0"/>
              </a:rPr>
              <a:t> 10 </a:t>
            </a:r>
            <a:r>
              <a:rPr lang="en-US" sz="2000" b="1" dirty="0" err="1">
                <a:latin typeface="Times New Roman" pitchFamily="18" charset="0"/>
              </a:rPr>
              <a:t>đến</a:t>
            </a:r>
            <a:r>
              <a:rPr lang="en-US" sz="2000" b="1" dirty="0">
                <a:latin typeface="Times New Roman" pitchFamily="18" charset="0"/>
              </a:rPr>
              <a:t> </a:t>
            </a:r>
            <a:r>
              <a:rPr lang="en-US" sz="2000" b="1" dirty="0" err="1">
                <a:latin typeface="Times New Roman" pitchFamily="18" charset="0"/>
              </a:rPr>
              <a:t>tháng</a:t>
            </a:r>
            <a:r>
              <a:rPr lang="en-US" sz="2000" b="1" dirty="0">
                <a:latin typeface="Times New Roman" pitchFamily="18" charset="0"/>
              </a:rPr>
              <a:t> 12:</a:t>
            </a:r>
          </a:p>
        </p:txBody>
      </p:sp>
      <p:sp>
        <p:nvSpPr>
          <p:cNvPr id="53" name="TextBox 52">
            <a:extLst>
              <a:ext uri="{FF2B5EF4-FFF2-40B4-BE49-F238E27FC236}">
                <a16:creationId xmlns:a16="http://schemas.microsoft.com/office/drawing/2014/main" id="{48F2355A-71D0-495C-B08D-96C99A6C34DF}"/>
              </a:ext>
            </a:extLst>
          </p:cNvPr>
          <p:cNvSpPr txBox="1"/>
          <p:nvPr/>
        </p:nvSpPr>
        <p:spPr>
          <a:xfrm>
            <a:off x="3661708" y="5421199"/>
            <a:ext cx="4436653" cy="400110"/>
          </a:xfrm>
          <a:prstGeom prst="rect">
            <a:avLst/>
          </a:prstGeom>
          <a:noFill/>
        </p:spPr>
        <p:txBody>
          <a:bodyPr wrap="square" rtlCol="0">
            <a:spAutoFit/>
          </a:bodyPr>
          <a:lstStyle/>
          <a:p>
            <a:r>
              <a:rPr lang="en-US" sz="2000" b="1" dirty="0" err="1">
                <a:latin typeface="Times New Roman" pitchFamily="18" charset="0"/>
              </a:rPr>
              <a:t>Trồng</a:t>
            </a:r>
            <a:r>
              <a:rPr lang="en-US" sz="2000" b="1" dirty="0">
                <a:latin typeface="Times New Roman" pitchFamily="18" charset="0"/>
              </a:rPr>
              <a:t> </a:t>
            </a:r>
            <a:r>
              <a:rPr lang="en-US" sz="2000" b="1" dirty="0" err="1">
                <a:latin typeface="Times New Roman" pitchFamily="18" charset="0"/>
              </a:rPr>
              <a:t>rau</a:t>
            </a:r>
            <a:r>
              <a:rPr lang="en-US" sz="2000" b="1" dirty="0">
                <a:latin typeface="Times New Roman" pitchFamily="18" charset="0"/>
              </a:rPr>
              <a:t>, </a:t>
            </a:r>
            <a:r>
              <a:rPr lang="en-US" sz="2000" b="1" dirty="0" err="1">
                <a:latin typeface="Times New Roman" pitchFamily="18" charset="0"/>
              </a:rPr>
              <a:t>màu</a:t>
            </a:r>
            <a:r>
              <a:rPr lang="en-US" sz="2000" b="1" dirty="0">
                <a:latin typeface="Times New Roman" pitchFamily="18" charset="0"/>
              </a:rPr>
              <a:t>, </a:t>
            </a:r>
            <a:r>
              <a:rPr lang="en-US" sz="2000" b="1" dirty="0" err="1">
                <a:latin typeface="Times New Roman" pitchFamily="18" charset="0"/>
              </a:rPr>
              <a:t>ngô</a:t>
            </a:r>
            <a:r>
              <a:rPr lang="en-US" sz="2000" b="1" dirty="0">
                <a:latin typeface="Times New Roman" pitchFamily="18" charset="0"/>
              </a:rPr>
              <a:t>, </a:t>
            </a:r>
            <a:r>
              <a:rPr lang="en-US" sz="2000" b="1" dirty="0" err="1">
                <a:latin typeface="Times New Roman" pitchFamily="18" charset="0"/>
              </a:rPr>
              <a:t>đậu</a:t>
            </a:r>
            <a:r>
              <a:rPr lang="en-US" sz="2000" b="1" dirty="0">
                <a:latin typeface="Times New Roman" pitchFamily="18" charset="0"/>
              </a:rPr>
              <a:t> </a:t>
            </a:r>
            <a:r>
              <a:rPr lang="en-US" sz="2000" b="1" dirty="0" err="1">
                <a:latin typeface="Times New Roman" pitchFamily="18" charset="0"/>
              </a:rPr>
              <a:t>tương</a:t>
            </a:r>
            <a:r>
              <a:rPr lang="en-US" sz="2000" b="1" dirty="0">
                <a:latin typeface="Times New Roman" pitchFamily="18" charset="0"/>
              </a:rPr>
              <a:t>…</a:t>
            </a:r>
          </a:p>
        </p:txBody>
      </p:sp>
      <p:pic>
        <p:nvPicPr>
          <p:cNvPr id="54" name="GiacMoThanTienBeatInstrumental-_3gc7b">
            <a:hlinkClick r:id="" action="ppaction://media"/>
            <a:extLst>
              <a:ext uri="{FF2B5EF4-FFF2-40B4-BE49-F238E27FC236}">
                <a16:creationId xmlns:a16="http://schemas.microsoft.com/office/drawing/2014/main" id="{904C5A1B-67E4-47BF-B2FF-BF6EFAD24480}"/>
              </a:ext>
            </a:extLst>
          </p:cNvPr>
          <p:cNvPicPr>
            <a:picLocks noChangeAspect="1"/>
          </p:cNvPicPr>
          <p:nvPr>
            <a:audioFile r:link="rId2"/>
            <p:extLst>
              <p:ext uri="{DAA4B4D4-6D71-4841-9C94-3DE7FCFB9230}">
                <p14:media xmlns:p14="http://schemas.microsoft.com/office/powerpoint/2010/main" r:embed="rId3">
                  <p14:trim end="198413.8125"/>
                </p14:media>
              </p:ext>
            </p:extLst>
          </p:nvPr>
        </p:nvPicPr>
        <p:blipFill>
          <a:blip r:embed="rId7"/>
          <a:stretch>
            <a:fillRect/>
          </a:stretch>
        </p:blipFill>
        <p:spPr>
          <a:xfrm>
            <a:off x="244012" y="5493344"/>
            <a:ext cx="457200" cy="457200"/>
          </a:xfrm>
          <a:prstGeom prst="rect">
            <a:avLst/>
          </a:prstGeom>
        </p:spPr>
      </p:pic>
      <p:sp>
        <p:nvSpPr>
          <p:cNvPr id="3" name="TextBox 2"/>
          <p:cNvSpPr txBox="1"/>
          <p:nvPr/>
        </p:nvSpPr>
        <p:spPr>
          <a:xfrm>
            <a:off x="2545548" y="177202"/>
            <a:ext cx="4247253"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HOẠT ĐỘNG NHÓM </a:t>
            </a:r>
          </a:p>
        </p:txBody>
      </p:sp>
      <p:pic>
        <p:nvPicPr>
          <p:cNvPr id="55" name="3 phut">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8"/>
          <a:stretch>
            <a:fillRect/>
          </a:stretch>
        </p:blipFill>
        <p:spPr>
          <a:xfrm>
            <a:off x="7778597" y="240651"/>
            <a:ext cx="948248" cy="622872"/>
          </a:xfrm>
          <a:prstGeom prst="rect">
            <a:avLst/>
          </a:prstGeom>
        </p:spPr>
      </p:pic>
    </p:spTree>
    <p:custDataLst>
      <p:tags r:id="rId1"/>
    </p:custDataLst>
    <p:extLst>
      <p:ext uri="{BB962C8B-B14F-4D97-AF65-F5344CB8AC3E}">
        <p14:creationId xmlns:p14="http://schemas.microsoft.com/office/powerpoint/2010/main" val="153914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07" fill="hold"/>
                                        <p:tgtEl>
                                          <p:spTgt spid="5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blinds(horizontal)">
                                      <p:cBhvr>
                                        <p:cTn id="11" dur="500"/>
                                        <p:tgtEl>
                                          <p:spTgt spid="5">
                                            <p:bg/>
                                          </p:spTgt>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linds(horizontal)">
                                      <p:cBhvr>
                                        <p:cTn id="14" dur="500"/>
                                        <p:tgtEl>
                                          <p:spTgt spid="5">
                                            <p:txEl>
                                              <p:pRg st="0" end="0"/>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par>
                                <p:cTn id="18" presetID="3" presetClass="entr" presetSubtype="10" fill="hold" nodeType="withEffect">
                                  <p:stCondLst>
                                    <p:cond delay="0"/>
                                  </p:stCondLst>
                                  <p:childTnLst>
                                    <p:set>
                                      <p:cBhvr>
                                        <p:cTn id="19" dur="1" fill="hold">
                                          <p:stCondLst>
                                            <p:cond delay="0"/>
                                          </p:stCondLst>
                                        </p:cTn>
                                        <p:tgtEl>
                                          <p:spTgt spid="51">
                                            <p:txEl>
                                              <p:pRg st="0" end="0"/>
                                            </p:txEl>
                                          </p:spTgt>
                                        </p:tgtEl>
                                        <p:attrNameLst>
                                          <p:attrName>style.visibility</p:attrName>
                                        </p:attrNameLst>
                                      </p:cBhvr>
                                      <p:to>
                                        <p:strVal val="visible"/>
                                      </p:to>
                                    </p:set>
                                    <p:animEffect transition="in" filter="blinds(horizontal)">
                                      <p:cBhvr>
                                        <p:cTn id="20" dur="500"/>
                                        <p:tgtEl>
                                          <p:spTgt spid="5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Effect transition="in" filter="blinds(horizontal)">
                                      <p:cBhvr>
                                        <p:cTn id="25" dur="500"/>
                                        <p:tgtEl>
                                          <p:spTgt spid="4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46">
                                            <p:txEl>
                                              <p:pRg st="0" end="0"/>
                                            </p:txEl>
                                          </p:spTgt>
                                        </p:tgtEl>
                                        <p:attrNameLst>
                                          <p:attrName>style.visibility</p:attrName>
                                        </p:attrNameLst>
                                      </p:cBhvr>
                                      <p:to>
                                        <p:strVal val="visible"/>
                                      </p:to>
                                    </p:set>
                                    <p:animEffect transition="in" filter="blinds(horizontal)">
                                      <p:cBhvr>
                                        <p:cTn id="30" dur="500"/>
                                        <p:tgtEl>
                                          <p:spTgt spid="4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7">
                                            <p:txEl>
                                              <p:pRg st="0" end="0"/>
                                            </p:txEl>
                                          </p:spTgt>
                                        </p:tgtEl>
                                        <p:attrNameLst>
                                          <p:attrName>style.visibility</p:attrName>
                                        </p:attrNameLst>
                                      </p:cBhvr>
                                      <p:to>
                                        <p:strVal val="visible"/>
                                      </p:to>
                                    </p:set>
                                    <p:animEffect transition="in" filter="blinds(horizontal)">
                                      <p:cBhvr>
                                        <p:cTn id="35" dur="500"/>
                                        <p:tgtEl>
                                          <p:spTgt spid="4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48">
                                            <p:txEl>
                                              <p:pRg st="0" end="0"/>
                                            </p:txEl>
                                          </p:spTgt>
                                        </p:tgtEl>
                                        <p:attrNameLst>
                                          <p:attrName>style.visibility</p:attrName>
                                        </p:attrNameLst>
                                      </p:cBhvr>
                                      <p:to>
                                        <p:strVal val="visible"/>
                                      </p:to>
                                    </p:set>
                                    <p:animEffect transition="in" filter="blinds(horizontal)">
                                      <p:cBhvr>
                                        <p:cTn id="40" dur="500"/>
                                        <p:tgtEl>
                                          <p:spTgt spid="4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49">
                                            <p:txEl>
                                              <p:pRg st="0" end="0"/>
                                            </p:txEl>
                                          </p:spTgt>
                                        </p:tgtEl>
                                        <p:attrNameLst>
                                          <p:attrName>style.visibility</p:attrName>
                                        </p:attrNameLst>
                                      </p:cBhvr>
                                      <p:to>
                                        <p:strVal val="visible"/>
                                      </p:to>
                                    </p:set>
                                    <p:animEffect transition="in" filter="blinds(horizontal)">
                                      <p:cBhvr>
                                        <p:cTn id="45" dur="500"/>
                                        <p:tgtEl>
                                          <p:spTgt spid="4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50">
                                            <p:txEl>
                                              <p:pRg st="0" end="0"/>
                                            </p:txEl>
                                          </p:spTgt>
                                        </p:tgtEl>
                                        <p:attrNameLst>
                                          <p:attrName>style.visibility</p:attrName>
                                        </p:attrNameLst>
                                      </p:cBhvr>
                                      <p:to>
                                        <p:strVal val="visible"/>
                                      </p:to>
                                    </p:set>
                                    <p:animEffect transition="in" filter="blinds(horizontal)">
                                      <p:cBhvr>
                                        <p:cTn id="50" dur="500"/>
                                        <p:tgtEl>
                                          <p:spTgt spid="5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dissolve">
                                      <p:cBhvr>
                                        <p:cTn id="55" dur="500"/>
                                        <p:tgtEl>
                                          <p:spTgt spid="52"/>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dissolve">
                                      <p:cBhvr>
                                        <p:cTn id="6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p:cTn id="61" fill="hold" display="0">
                  <p:stCondLst>
                    <p:cond delay="indefinite"/>
                  </p:stCondLst>
                  <p:endCondLst>
                    <p:cond evt="onStopAudio" delay="0">
                      <p:tgtEl>
                        <p:sldTgt/>
                      </p:tgtEl>
                    </p:cond>
                  </p:endCondLst>
                </p:cTn>
                <p:tgtEl>
                  <p:spTgt spid="54"/>
                </p:tgtEl>
              </p:cMediaNode>
            </p:audio>
            <p:seq concurrent="1" nextAc="seek">
              <p:cTn id="62" restart="whenNotActive" fill="hold" evtFilter="cancelBubble" nodeType="interactiveSeq">
                <p:stCondLst>
                  <p:cond evt="onClick" delay="0">
                    <p:tgtEl>
                      <p:spTgt spid="55"/>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55"/>
                                        </p:tgtEl>
                                      </p:cBhvr>
                                    </p:cmd>
                                  </p:childTnLst>
                                </p:cTn>
                              </p:par>
                            </p:childTnLst>
                          </p:cTn>
                        </p:par>
                      </p:childTnLst>
                    </p:cTn>
                  </p:par>
                </p:childTnLst>
              </p:cTn>
              <p:nextCondLst>
                <p:cond evt="onClick" delay="0">
                  <p:tgtEl>
                    <p:spTgt spid="55"/>
                  </p:tgtEl>
                </p:cond>
              </p:nextCondLst>
            </p:seq>
            <p:video>
              <p:cMediaNode vol="80000">
                <p:cTn id="67" fill="hold" display="0">
                  <p:stCondLst>
                    <p:cond delay="indefinite"/>
                  </p:stCondLst>
                </p:cTn>
                <p:tgtEl>
                  <p:spTgt spid="55"/>
                </p:tgtEl>
              </p:cMediaNode>
            </p:video>
          </p:childTnLst>
        </p:cTn>
      </p:par>
    </p:tnLst>
    <p:bldLst>
      <p:bldP spid="5" grpId="0" build="allAtOnce" animBg="1"/>
      <p:bldP spid="52"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2971800" y="228600"/>
            <a:ext cx="3581400" cy="163121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5000" b="1">
                <a:latin typeface="Times New Roman" pitchFamily="18" charset="0"/>
                <a:cs typeface="Times New Roman" pitchFamily="18" charset="0"/>
              </a:rPr>
              <a:t>HỘP QUÀ BÍ ẨN</a:t>
            </a:r>
          </a:p>
        </p:txBody>
      </p:sp>
      <p:sp>
        <p:nvSpPr>
          <p:cNvPr id="4" name="Oval 3"/>
          <p:cNvSpPr/>
          <p:nvPr/>
        </p:nvSpPr>
        <p:spPr>
          <a:xfrm>
            <a:off x="1676400" y="2209800"/>
            <a:ext cx="6477000" cy="3657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p:cNvSpPr txBox="1"/>
          <p:nvPr/>
        </p:nvSpPr>
        <p:spPr>
          <a:xfrm>
            <a:off x="2476500" y="2895600"/>
            <a:ext cx="4876800" cy="2554545"/>
          </a:xfrm>
          <a:prstGeom prst="rect">
            <a:avLst/>
          </a:prstGeom>
          <a:noFill/>
        </p:spPr>
        <p:txBody>
          <a:bodyPr wrap="square" rtlCol="0">
            <a:spAutoFit/>
          </a:bodyPr>
          <a:lstStyle/>
          <a:p>
            <a:r>
              <a:rPr lang="en-US" sz="3200">
                <a:latin typeface="Times New Roman" pitchFamily="18" charset="0"/>
                <a:cs typeface="Times New Roman" pitchFamily="18" charset="0"/>
              </a:rPr>
              <a:t>Trong mỗi hộp quà ẩn chứng một số điểm bí ấn. Các em hãy trả lời đúng các câu hỏi để nhận về phần quà cho mình nhé.</a:t>
            </a:r>
          </a:p>
        </p:txBody>
      </p:sp>
      <p:pic>
        <p:nvPicPr>
          <p:cNvPr id="6"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1059" y="141787"/>
            <a:ext cx="304800" cy="304800"/>
          </a:xfrm>
          <a:prstGeom prst="rect">
            <a:avLst/>
          </a:prstGeom>
        </p:spPr>
      </p:pic>
    </p:spTree>
    <p:extLst>
      <p:ext uri="{BB962C8B-B14F-4D97-AF65-F5344CB8AC3E}">
        <p14:creationId xmlns:p14="http://schemas.microsoft.com/office/powerpoint/2010/main" val="28682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pic>
        <p:nvPicPr>
          <p:cNvPr id="4" name="q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155978" y="810491"/>
            <a:ext cx="1984549" cy="1828800"/>
          </a:xfrm>
          <a:prstGeom prst="rect">
            <a:avLst/>
          </a:prstGeom>
        </p:spPr>
      </p:pic>
      <p:pic>
        <p:nvPicPr>
          <p:cNvPr id="5" name="q2">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3322866" y="792951"/>
            <a:ext cx="2001780" cy="1884218"/>
          </a:xfrm>
          <a:prstGeom prst="rect">
            <a:avLst/>
          </a:prstGeom>
        </p:spPr>
      </p:pic>
      <p:pic>
        <p:nvPicPr>
          <p:cNvPr id="6" name="q3">
            <a:hlinkClick r:id="rId9" action="ppaction://hlinksldjump"/>
          </p:cNvPr>
          <p:cNvPicPr>
            <a:picLocks noChangeAspect="1"/>
          </p:cNvPicPr>
          <p:nvPr/>
        </p:nvPicPr>
        <p:blipFill rotWithShape="1">
          <a:blip r:embed="rId10">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6522028" y="817418"/>
            <a:ext cx="1905000" cy="1947008"/>
          </a:xfrm>
          <a:prstGeom prst="rect">
            <a:avLst/>
          </a:prstGeom>
        </p:spPr>
      </p:pic>
      <p:pic>
        <p:nvPicPr>
          <p:cNvPr id="7" name="q4">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223461" y="3626430"/>
            <a:ext cx="1849582" cy="1832377"/>
          </a:xfrm>
          <a:prstGeom prst="rect">
            <a:avLst/>
          </a:prstGeom>
        </p:spPr>
      </p:pic>
      <p:pic>
        <p:nvPicPr>
          <p:cNvPr id="8" name="q5">
            <a:hlinkClick r:id="rId14" action="ppaction://hlinksldjump"/>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32909" y="3513918"/>
            <a:ext cx="2057400" cy="2057400"/>
          </a:xfrm>
          <a:prstGeom prst="rect">
            <a:avLst/>
          </a:prstGeom>
        </p:spPr>
      </p:pic>
      <p:sp>
        <p:nvSpPr>
          <p:cNvPr id="10" name="Oval 9"/>
          <p:cNvSpPr/>
          <p:nvPr/>
        </p:nvSpPr>
        <p:spPr>
          <a:xfrm>
            <a:off x="223461" y="1229590"/>
            <a:ext cx="1694611" cy="1132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Oval 11"/>
          <p:cNvSpPr/>
          <p:nvPr/>
        </p:nvSpPr>
        <p:spPr>
          <a:xfrm>
            <a:off x="3716623" y="4117485"/>
            <a:ext cx="1608022" cy="11342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Oval 12"/>
          <p:cNvSpPr/>
          <p:nvPr/>
        </p:nvSpPr>
        <p:spPr>
          <a:xfrm>
            <a:off x="378430" y="4047318"/>
            <a:ext cx="1694613" cy="121048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Oval 13"/>
          <p:cNvSpPr/>
          <p:nvPr/>
        </p:nvSpPr>
        <p:spPr>
          <a:xfrm>
            <a:off x="6622205" y="1207075"/>
            <a:ext cx="1722322" cy="126422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Oval 14"/>
          <p:cNvSpPr/>
          <p:nvPr/>
        </p:nvSpPr>
        <p:spPr>
          <a:xfrm>
            <a:off x="3322864" y="1207074"/>
            <a:ext cx="1877785" cy="108411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TextBox 15"/>
          <p:cNvSpPr txBox="1"/>
          <p:nvPr/>
        </p:nvSpPr>
        <p:spPr>
          <a:xfrm>
            <a:off x="465523" y="1536853"/>
            <a:ext cx="1232274" cy="461665"/>
          </a:xfrm>
          <a:prstGeom prst="rect">
            <a:avLst/>
          </a:prstGeom>
          <a:noFill/>
        </p:spPr>
        <p:txBody>
          <a:bodyPr wrap="square" rtlCol="0">
            <a:spAutoFit/>
          </a:bodyPr>
          <a:lstStyle/>
          <a:p>
            <a:r>
              <a:rPr lang="en-US" sz="2400" dirty="0"/>
              <a:t>9 </a:t>
            </a:r>
            <a:r>
              <a:rPr lang="en-US" sz="2400" dirty="0" err="1"/>
              <a:t>điểm</a:t>
            </a:r>
            <a:endParaRPr lang="en-US" sz="2400" dirty="0"/>
          </a:p>
        </p:txBody>
      </p:sp>
      <p:sp>
        <p:nvSpPr>
          <p:cNvPr id="18" name="TextBox 17"/>
          <p:cNvSpPr txBox="1"/>
          <p:nvPr/>
        </p:nvSpPr>
        <p:spPr>
          <a:xfrm>
            <a:off x="3867149" y="4455467"/>
            <a:ext cx="1333501" cy="461665"/>
          </a:xfrm>
          <a:prstGeom prst="rect">
            <a:avLst/>
          </a:prstGeom>
          <a:noFill/>
        </p:spPr>
        <p:txBody>
          <a:bodyPr wrap="square" rtlCol="0">
            <a:spAutoFit/>
          </a:bodyPr>
          <a:lstStyle/>
          <a:p>
            <a:r>
              <a:rPr lang="en-US" sz="2400" dirty="0"/>
              <a:t>9 </a:t>
            </a:r>
            <a:r>
              <a:rPr lang="en-US" sz="2400" dirty="0" err="1"/>
              <a:t>điểm</a:t>
            </a:r>
            <a:endParaRPr lang="en-US" sz="2400" dirty="0"/>
          </a:p>
        </p:txBody>
      </p:sp>
      <p:sp>
        <p:nvSpPr>
          <p:cNvPr id="20" name="TextBox 19"/>
          <p:cNvSpPr txBox="1"/>
          <p:nvPr/>
        </p:nvSpPr>
        <p:spPr>
          <a:xfrm>
            <a:off x="6922837" y="1630871"/>
            <a:ext cx="1421690" cy="461665"/>
          </a:xfrm>
          <a:prstGeom prst="rect">
            <a:avLst/>
          </a:prstGeom>
          <a:noFill/>
        </p:spPr>
        <p:txBody>
          <a:bodyPr wrap="square" rtlCol="0">
            <a:spAutoFit/>
          </a:bodyPr>
          <a:lstStyle/>
          <a:p>
            <a:r>
              <a:rPr lang="en-US" sz="2400" dirty="0"/>
              <a:t>9 </a:t>
            </a:r>
            <a:r>
              <a:rPr lang="en-US" sz="2400" dirty="0" err="1"/>
              <a:t>điểm</a:t>
            </a:r>
            <a:endParaRPr lang="en-US" sz="2400" dirty="0"/>
          </a:p>
        </p:txBody>
      </p:sp>
      <p:sp>
        <p:nvSpPr>
          <p:cNvPr id="21" name="TextBox 20"/>
          <p:cNvSpPr txBox="1"/>
          <p:nvPr/>
        </p:nvSpPr>
        <p:spPr>
          <a:xfrm>
            <a:off x="3656067" y="1448164"/>
            <a:ext cx="1211378" cy="461665"/>
          </a:xfrm>
          <a:prstGeom prst="rect">
            <a:avLst/>
          </a:prstGeom>
          <a:noFill/>
        </p:spPr>
        <p:txBody>
          <a:bodyPr wrap="square" rtlCol="0">
            <a:spAutoFit/>
          </a:bodyPr>
          <a:lstStyle/>
          <a:p>
            <a:r>
              <a:rPr lang="en-US" sz="2400" dirty="0"/>
              <a:t>10 </a:t>
            </a:r>
            <a:r>
              <a:rPr lang="en-US" sz="2400" dirty="0" err="1"/>
              <a:t>điểm</a:t>
            </a:r>
            <a:endParaRPr lang="en-US" sz="2400" dirty="0"/>
          </a:p>
        </p:txBody>
      </p:sp>
    </p:spTree>
    <p:extLst>
      <p:ext uri="{BB962C8B-B14F-4D97-AF65-F5344CB8AC3E}">
        <p14:creationId xmlns:p14="http://schemas.microsoft.com/office/powerpoint/2010/main" val="228837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42"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42"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1000"/>
                                        <p:tgtEl>
                                          <p:spTgt spid="12"/>
                                        </p:tgtEl>
                                      </p:cBhvr>
                                    </p:animEffect>
                                    <p:anim calcmode="lin" valueType="num">
                                      <p:cBhvr>
                                        <p:cTn id="75" dur="1000" fill="hold"/>
                                        <p:tgtEl>
                                          <p:spTgt spid="12"/>
                                        </p:tgtEl>
                                        <p:attrNameLst>
                                          <p:attrName>ppt_x</p:attrName>
                                        </p:attrNameLst>
                                      </p:cBhvr>
                                      <p:tavLst>
                                        <p:tav tm="0">
                                          <p:val>
                                            <p:strVal val="#ppt_x"/>
                                          </p:val>
                                        </p:tav>
                                        <p:tav tm="100000">
                                          <p:val>
                                            <p:strVal val="#ppt_x"/>
                                          </p:val>
                                        </p:tav>
                                      </p:tavLst>
                                    </p:anim>
                                    <p:anim calcmode="lin" valueType="num">
                                      <p:cBhvr>
                                        <p:cTn id="7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childTnLst>
        </p:cTn>
      </p:par>
    </p:tnLst>
    <p:bldLst>
      <p:bldP spid="10" grpId="0" animBg="1"/>
      <p:bldP spid="12" grpId="0" animBg="1"/>
      <p:bldP spid="13" grpId="0" animBg="1"/>
      <p:bldP spid="14" grpId="0" animBg="1"/>
      <p:bldP spid="15" grpId="0" animBg="1"/>
      <p:bldP spid="16" grpId="0"/>
      <p:bldP spid="18" grpId="0"/>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43000" y="304800"/>
            <a:ext cx="5181600"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p:cNvSpPr txBox="1"/>
          <p:nvPr/>
        </p:nvSpPr>
        <p:spPr>
          <a:xfrm>
            <a:off x="650283" y="5973637"/>
            <a:ext cx="56388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20000"/>
              </a:spcBef>
            </a:pPr>
            <a:r>
              <a:rPr lang="en-US" sz="3200" dirty="0">
                <a:solidFill>
                  <a:srgbClr val="0000CC"/>
                </a:solidFill>
                <a:latin typeface="Times New Roman" pitchFamily="18" charset="0"/>
                <a:cs typeface="Times New Roman" pitchFamily="18" charset="0"/>
              </a:rPr>
              <a:t>D: </a:t>
            </a:r>
            <a:r>
              <a:rPr lang="en-US" altLang="en-US" sz="2400" dirty="0" err="1">
                <a:solidFill>
                  <a:srgbClr val="0000CC"/>
                </a:solidFill>
                <a:latin typeface="Times New Roman" panose="02020603050405020304" pitchFamily="18" charset="0"/>
                <a:cs typeface="Times New Roman" panose="02020603050405020304" pitchFamily="18" charset="0"/>
              </a:rPr>
              <a:t>Diệt</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hết</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cỏ</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mọc</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xen</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vào</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cây</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trồng</a:t>
            </a:r>
            <a:endParaRPr lang="en-US" altLang="en-US" sz="2400" dirty="0">
              <a:solidFill>
                <a:srgbClr val="0000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34901" y="1946604"/>
            <a:ext cx="5035827"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20000"/>
              </a:spcBef>
              <a:buFont typeface="Times New Roman" panose="02020603050405020304" pitchFamily="18" charset="0"/>
              <a:buNone/>
            </a:pPr>
            <a:r>
              <a:rPr lang="en-US" sz="3200" dirty="0">
                <a:latin typeface="Times New Roman" pitchFamily="18" charset="0"/>
                <a:cs typeface="Times New Roman" pitchFamily="18" charset="0"/>
              </a:rPr>
              <a:t>A: </a:t>
            </a:r>
            <a:r>
              <a:rPr lang="en-US" altLang="en-US" sz="2400" dirty="0" err="1">
                <a:solidFill>
                  <a:srgbClr val="0000FF"/>
                </a:solidFill>
                <a:latin typeface="Times New Roman" panose="02020603050405020304" pitchFamily="18" charset="0"/>
              </a:rPr>
              <a:t>Làm</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cho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tơi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xốp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tăng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khả</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năng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giữ</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nước</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chất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dinh</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dưỡng</a:t>
            </a:r>
            <a:r>
              <a:rPr lang="en-US" altLang="en-US" sz="2400" dirty="0">
                <a:solidFill>
                  <a:srgbClr val="0000FF"/>
                </a:solidFill>
                <a:latin typeface="Times New Roman" panose="02020603050405020304" pitchFamily="18" charset="0"/>
              </a:rPr>
              <a:t>.</a:t>
            </a:r>
          </a:p>
        </p:txBody>
      </p:sp>
      <p:sp>
        <p:nvSpPr>
          <p:cNvPr id="7" name="TextBox 6"/>
          <p:cNvSpPr txBox="1"/>
          <p:nvPr/>
        </p:nvSpPr>
        <p:spPr>
          <a:xfrm>
            <a:off x="654688" y="4306162"/>
            <a:ext cx="5904112"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itchFamily="18" charset="0"/>
                <a:cs typeface="Times New Roman" pitchFamily="18" charset="0"/>
              </a:rPr>
              <a:t>C: </a:t>
            </a:r>
            <a:r>
              <a:rPr lang="en-US" altLang="en-US" sz="2400" dirty="0" err="1">
                <a:solidFill>
                  <a:srgbClr val="0000FF"/>
                </a:solidFill>
                <a:latin typeface="Times New Roman" panose="02020603050405020304" pitchFamily="18" charset="0"/>
              </a:rPr>
              <a:t>Làm</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cho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đất</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tơi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xốp</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bằng</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phẳng</a:t>
            </a:r>
            <a:r>
              <a:rPr lang="en-US" altLang="en-US" sz="2400" dirty="0">
                <a:solidFill>
                  <a:srgbClr val="0000FF"/>
                </a:solidFill>
                <a:latin typeface="Times New Roman" panose="02020603050405020304" pitchFamily="18" charset="0"/>
              </a:rPr>
              <a:t>.</a:t>
            </a:r>
          </a:p>
          <a:p>
            <a:r>
              <a:rPr lang="en-US" sz="3200" dirty="0">
                <a:latin typeface="Times New Roman" pitchFamily="18" charset="0"/>
                <a:cs typeface="Times New Roman" pitchFamily="18" charset="0"/>
              </a:rPr>
              <a:t> </a:t>
            </a:r>
          </a:p>
        </p:txBody>
      </p:sp>
      <p:sp>
        <p:nvSpPr>
          <p:cNvPr id="8" name="TextBox 7"/>
          <p:cNvSpPr txBox="1"/>
          <p:nvPr/>
        </p:nvSpPr>
        <p:spPr>
          <a:xfrm>
            <a:off x="606501" y="3500462"/>
            <a:ext cx="594688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itchFamily="18" charset="0"/>
                <a:cs typeface="Times New Roman" pitchFamily="18" charset="0"/>
              </a:rPr>
              <a:t>B: </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Cải</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tạo</a:t>
            </a:r>
            <a:r>
              <a:rPr lang="en-US" altLang="en-US" sz="2400" dirty="0">
                <a:solidFill>
                  <a:srgbClr val="0000FF"/>
                </a:solidFill>
                <a:latin typeface="Times New Roman" panose="02020603050405020304" pitchFamily="18" charset="0"/>
              </a:rPr>
              <a:t> </a:t>
            </a:r>
            <a:r>
              <a:rPr lang="en-US" altLang="en-US" sz="2400" dirty="0" err="1">
                <a:solidFill>
                  <a:srgbClr val="0000FF"/>
                </a:solidFill>
                <a:latin typeface="Times New Roman" panose="02020603050405020304" pitchFamily="18" charset="0"/>
              </a:rPr>
              <a:t>đất</a:t>
            </a:r>
            <a:r>
              <a:rPr lang="en-US" altLang="en-US" sz="2400" dirty="0">
                <a:solidFill>
                  <a:srgbClr val="0000FF"/>
                </a:solidFill>
                <a:latin typeface="Times New Roman" panose="02020603050405020304" pitchFamily="18" charset="0"/>
              </a:rPr>
              <a:t>.</a:t>
            </a:r>
          </a:p>
        </p:txBody>
      </p:sp>
      <p:pic>
        <p:nvPicPr>
          <p:cNvPr id="9" name="q1">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8077200" y="5630373"/>
            <a:ext cx="1222549" cy="1126602"/>
          </a:xfrm>
          <a:prstGeom prst="rect">
            <a:avLst/>
          </a:prstGeom>
        </p:spPr>
      </p:pic>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244330" y="2345801"/>
            <a:ext cx="609600" cy="609600"/>
          </a:xfrm>
          <a:prstGeom prst="rect">
            <a:avLst/>
          </a:prstGeom>
        </p:spPr>
      </p:pic>
      <p:sp>
        <p:nvSpPr>
          <p:cNvPr id="16" name="Cloud 15"/>
          <p:cNvSpPr/>
          <p:nvPr/>
        </p:nvSpPr>
        <p:spPr>
          <a:xfrm>
            <a:off x="2728734" y="5003749"/>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7" name="TextBox 16"/>
          <p:cNvSpPr txBox="1"/>
          <p:nvPr/>
        </p:nvSpPr>
        <p:spPr>
          <a:xfrm>
            <a:off x="3687800" y="5612439"/>
            <a:ext cx="1752600" cy="1077218"/>
          </a:xfrm>
          <a:prstGeom prst="rect">
            <a:avLst/>
          </a:prstGeom>
          <a:noFill/>
        </p:spPr>
        <p:txBody>
          <a:bodyPr wrap="square" rtlCol="0">
            <a:spAutoFit/>
          </a:bodyPr>
          <a:lstStyle/>
          <a:p>
            <a:r>
              <a:rPr lang="en-US" sz="3200" dirty="0">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05346" y="4306162"/>
            <a:ext cx="1233055" cy="1256068"/>
          </a:xfrm>
          <a:prstGeom prst="rect">
            <a:avLst/>
          </a:prstGeom>
        </p:spPr>
      </p:pic>
      <p:pic>
        <p:nvPicPr>
          <p:cNvPr id="19" name="Picture 18"/>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33756" y="1637626"/>
            <a:ext cx="1233055" cy="1256068"/>
          </a:xfrm>
          <a:prstGeom prst="rect">
            <a:avLst/>
          </a:prstGeom>
        </p:spPr>
      </p:pic>
      <p:pic>
        <p:nvPicPr>
          <p:cNvPr id="20" name="Picture 19"/>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0742" y="3057657"/>
            <a:ext cx="1233055" cy="1256068"/>
          </a:xfrm>
          <a:prstGeom prst="rect">
            <a:avLst/>
          </a:prstGeom>
        </p:spPr>
      </p:pic>
      <p:grpSp>
        <p:nvGrpSpPr>
          <p:cNvPr id="21" name="times up"/>
          <p:cNvGrpSpPr/>
          <p:nvPr/>
        </p:nvGrpSpPr>
        <p:grpSpPr>
          <a:xfrm>
            <a:off x="7950740" y="1775963"/>
            <a:ext cx="1205624" cy="36243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4" name="Rectangle 23"/>
          <p:cNvSpPr/>
          <p:nvPr/>
        </p:nvSpPr>
        <p:spPr>
          <a:xfrm>
            <a:off x="8265854" y="24353"/>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65587" y="328734"/>
            <a:ext cx="1370670" cy="1366322"/>
          </a:xfrm>
          <a:prstGeom prst="rect">
            <a:avLst/>
          </a:prstGeom>
        </p:spPr>
      </p:pic>
      <p:grpSp>
        <p:nvGrpSpPr>
          <p:cNvPr id="26" name="Clock hand spin">
            <a:extLst>
              <a:ext uri="{FF2B5EF4-FFF2-40B4-BE49-F238E27FC236}">
                <a16:creationId xmlns:a16="http://schemas.microsoft.com/office/drawing/2014/main" id="{BB0445D5-A6E5-40E7-BBDD-5E3EFA13BDED}"/>
              </a:ext>
            </a:extLst>
          </p:cNvPr>
          <p:cNvGrpSpPr/>
          <p:nvPr/>
        </p:nvGrpSpPr>
        <p:grpSpPr>
          <a:xfrm rot="1786145">
            <a:off x="8288072" y="906104"/>
            <a:ext cx="525701" cy="50943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8"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29" name="TextBox 28"/>
          <p:cNvSpPr txBox="1"/>
          <p:nvPr/>
        </p:nvSpPr>
        <p:spPr>
          <a:xfrm>
            <a:off x="8708357" y="951467"/>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30" name="TextBox 29"/>
          <p:cNvSpPr txBox="1"/>
          <p:nvPr/>
        </p:nvSpPr>
        <p:spPr>
          <a:xfrm>
            <a:off x="8455770" y="1205114"/>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31" name="TextBox 30"/>
          <p:cNvSpPr txBox="1"/>
          <p:nvPr/>
        </p:nvSpPr>
        <p:spPr>
          <a:xfrm>
            <a:off x="8110045" y="989037"/>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32" name="TextBox 31"/>
          <p:cNvSpPr txBox="1"/>
          <p:nvPr/>
        </p:nvSpPr>
        <p:spPr>
          <a:xfrm>
            <a:off x="8393943" y="705246"/>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sp>
        <p:nvSpPr>
          <p:cNvPr id="33" name="TextBox 32"/>
          <p:cNvSpPr txBox="1"/>
          <p:nvPr/>
        </p:nvSpPr>
        <p:spPr>
          <a:xfrm>
            <a:off x="1228814" y="473286"/>
            <a:ext cx="5410200" cy="584775"/>
          </a:xfrm>
          <a:prstGeom prst="rect">
            <a:avLst/>
          </a:prstGeom>
          <a:noFill/>
        </p:spPr>
        <p:txBody>
          <a:bodyPr wrap="square" rtlCol="0">
            <a:spAutoFit/>
          </a:bodyPr>
          <a:lstStyle/>
          <a:p>
            <a:r>
              <a:rPr lang="en-US" altLang="en-US" sz="2800" b="1" u="sng" dirty="0" err="1">
                <a:solidFill>
                  <a:srgbClr val="FF0000"/>
                </a:solidFill>
                <a:latin typeface="Times New Roman" panose="02020603050405020304" pitchFamily="18" charset="0"/>
                <a:sym typeface="Times New Roman" panose="02020603050405020304" pitchFamily="18" charset="0"/>
              </a:rPr>
              <a:t>Câu</a:t>
            </a:r>
            <a:r>
              <a:rPr lang="en-US" altLang="en-US" sz="2800" b="1" u="sng" dirty="0">
                <a:solidFill>
                  <a:srgbClr val="FF0000"/>
                </a:solidFill>
                <a:latin typeface="Times New Roman" panose="02020603050405020304" pitchFamily="18" charset="0"/>
                <a:sym typeface="Times New Roman" panose="02020603050405020304" pitchFamily="18" charset="0"/>
              </a:rPr>
              <a:t> 1:</a:t>
            </a:r>
            <a:r>
              <a:rPr lang="en-US" altLang="en-US" sz="2000" dirty="0">
                <a:solidFill>
                  <a:srgbClr val="FF0000"/>
                </a:solidFill>
                <a:latin typeface="Times New Roman" panose="02020603050405020304" pitchFamily="18" charset="0"/>
                <a:sym typeface="Times New Roman" panose="02020603050405020304" pitchFamily="18" charset="0"/>
              </a:rPr>
              <a:t> </a:t>
            </a:r>
            <a:r>
              <a:rPr lang="en-US" altLang="en-US" sz="3200" dirty="0" err="1">
                <a:solidFill>
                  <a:srgbClr val="FF0000"/>
                </a:solidFill>
                <a:latin typeface="Times New Roman" panose="02020603050405020304" pitchFamily="18" charset="0"/>
                <a:sym typeface="Times New Roman" panose="02020603050405020304" pitchFamily="18" charset="0"/>
              </a:rPr>
              <a:t>Làm</a:t>
            </a:r>
            <a:r>
              <a:rPr lang="en-US" altLang="en-US" sz="3200" dirty="0">
                <a:solidFill>
                  <a:srgbClr val="FF0000"/>
                </a:solidFill>
                <a:latin typeface="Times New Roman" panose="02020603050405020304" pitchFamily="18" charset="0"/>
                <a:sym typeface="Times New Roman" panose="02020603050405020304" pitchFamily="18" charset="0"/>
              </a:rPr>
              <a:t> </a:t>
            </a:r>
            <a:r>
              <a:rPr lang="en-US" altLang="en-US" sz="3200" dirty="0" err="1">
                <a:solidFill>
                  <a:srgbClr val="FF0000"/>
                </a:solidFill>
                <a:latin typeface="Times New Roman" panose="02020603050405020304" pitchFamily="18" charset="0"/>
                <a:sym typeface="Times New Roman" panose="02020603050405020304" pitchFamily="18" charset="0"/>
              </a:rPr>
              <a:t>cỏ</a:t>
            </a:r>
            <a:r>
              <a:rPr lang="en-US" altLang="en-US" sz="3200" dirty="0">
                <a:solidFill>
                  <a:srgbClr val="FF0000"/>
                </a:solidFill>
                <a:latin typeface="Times New Roman" panose="02020603050405020304" pitchFamily="18" charset="0"/>
                <a:sym typeface="Times New Roman" panose="02020603050405020304" pitchFamily="18" charset="0"/>
              </a:rPr>
              <a:t> </a:t>
            </a:r>
            <a:r>
              <a:rPr lang="en-US" altLang="en-US" sz="3200" dirty="0" err="1">
                <a:solidFill>
                  <a:srgbClr val="FF0000"/>
                </a:solidFill>
                <a:latin typeface="Times New Roman" panose="02020603050405020304" pitchFamily="18" charset="0"/>
                <a:sym typeface="Times New Roman" panose="02020603050405020304" pitchFamily="18" charset="0"/>
              </a:rPr>
              <a:t>có</a:t>
            </a:r>
            <a:r>
              <a:rPr lang="en-US" altLang="en-US" sz="3200" dirty="0">
                <a:solidFill>
                  <a:srgbClr val="FF0000"/>
                </a:solidFill>
                <a:latin typeface="Times New Roman" panose="02020603050405020304" pitchFamily="18" charset="0"/>
                <a:sym typeface="Times New Roman" panose="02020603050405020304" pitchFamily="18" charset="0"/>
              </a:rPr>
              <a:t> </a:t>
            </a:r>
            <a:r>
              <a:rPr lang="en-US" altLang="en-US" sz="3200" dirty="0" err="1">
                <a:solidFill>
                  <a:srgbClr val="FF0000"/>
                </a:solidFill>
                <a:latin typeface="Times New Roman" panose="02020603050405020304" pitchFamily="18" charset="0"/>
                <a:sym typeface="Times New Roman" panose="02020603050405020304" pitchFamily="18" charset="0"/>
              </a:rPr>
              <a:t>tác</a:t>
            </a:r>
            <a:r>
              <a:rPr lang="en-US" altLang="en-US" sz="3200" dirty="0">
                <a:solidFill>
                  <a:srgbClr val="FF0000"/>
                </a:solidFill>
                <a:latin typeface="Times New Roman" panose="02020603050405020304" pitchFamily="18" charset="0"/>
                <a:sym typeface="Times New Roman" panose="02020603050405020304" pitchFamily="18" charset="0"/>
              </a:rPr>
              <a:t> </a:t>
            </a:r>
            <a:r>
              <a:rPr lang="en-US" altLang="en-US" sz="3200" dirty="0" err="1">
                <a:solidFill>
                  <a:srgbClr val="FF0000"/>
                </a:solidFill>
                <a:latin typeface="Times New Roman" panose="02020603050405020304" pitchFamily="18" charset="0"/>
                <a:sym typeface="Times New Roman" panose="02020603050405020304" pitchFamily="18" charset="0"/>
              </a:rPr>
              <a:t>dụng</a:t>
            </a:r>
            <a:r>
              <a:rPr lang="en-US" altLang="en-US" sz="3200" dirty="0">
                <a:solidFill>
                  <a:srgbClr val="FF0000"/>
                </a:solidFill>
                <a:latin typeface="Times New Roman" panose="02020603050405020304" pitchFamily="18" charset="0"/>
                <a:sym typeface="Times New Roman" panose="02020603050405020304"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28026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9" fill="hold" display="0">
                  <p:stCondLst>
                    <p:cond delay="indefinite"/>
                  </p:stCondLst>
                  <p:endCondLst>
                    <p:cond evt="onStopAudio" delay="0">
                      <p:tgtEl>
                        <p:sldTgt/>
                      </p:tgtEl>
                    </p:cond>
                  </p:endCondLst>
                </p:cTn>
                <p:tgtEl>
                  <p:spTgt spid="10"/>
                </p:tgtEl>
              </p:cMediaNode>
            </p:audio>
            <p:audio>
              <p:cMediaNode vol="80000">
                <p:cTn id="30" fill="hold" display="0">
                  <p:stCondLst>
                    <p:cond delay="indefinite"/>
                  </p:stCondLst>
                  <p:endCondLst>
                    <p:cond evt="onStopAudio" delay="0">
                      <p:tgtEl>
                        <p:sldTgt/>
                      </p:tgtEl>
                    </p:cond>
                  </p:endCondLst>
                </p:cTn>
                <p:tgtEl>
                  <p:spTgt spid="11"/>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3"/>
                </p:tgtEl>
              </p:cMediaNode>
            </p:audi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91" fill="hold"/>
                                        <p:tgtEl>
                                          <p:spTgt spid="10"/>
                                        </p:tgtEl>
                                      </p:cBhvr>
                                    </p:cmd>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 presetClass="mediacall" presetSubtype="0" fill="hold" nodeType="withEffect">
                                  <p:stCondLst>
                                    <p:cond delay="0"/>
                                  </p:stCondLst>
                                  <p:childTnLst>
                                    <p:cmd type="call" cmd="playFrom(0.0)">
                                      <p:cBhvr>
                                        <p:cTn id="57" dur="8150" fill="hold"/>
                                        <p:tgtEl>
                                          <p:spTgt spid="13"/>
                                        </p:tgtEl>
                                      </p:cBhvr>
                                    </p:cmd>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8158" fill="hold"/>
                                        <p:tgtEl>
                                          <p:spTgt spid="12"/>
                                        </p:tgtEl>
                                      </p:cBhvr>
                                    </p:cmd>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 presetClass="mediacall" presetSubtype="0" fill="hold" nodeType="withEffect">
                                  <p:stCondLst>
                                    <p:cond delay="0"/>
                                  </p:stCondLst>
                                  <p:childTnLst>
                                    <p:cmd type="call" cmd="playFrom(0.0)">
                                      <p:cBhvr>
                                        <p:cTn id="73" dur="8150" fill="hold"/>
                                        <p:tgtEl>
                                          <p:spTgt spid="11"/>
                                        </p:tgtEl>
                                      </p:cBhvr>
                                    </p:cmd>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6"/>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3000" fill="hold"/>
                                        <p:tgtEl>
                                          <p:spTgt spid="21"/>
                                        </p:tgtEl>
                                        <p:attrNameLst>
                                          <p:attrName>ppt_w</p:attrName>
                                        </p:attrNameLst>
                                      </p:cBhvr>
                                      <p:tavLst>
                                        <p:tav tm="0">
                                          <p:val>
                                            <p:fltVal val="0"/>
                                          </p:val>
                                        </p:tav>
                                        <p:tav tm="100000">
                                          <p:val>
                                            <p:strVal val="#ppt_w"/>
                                          </p:val>
                                        </p:tav>
                                      </p:tavLst>
                                    </p:anim>
                                    <p:anim calcmode="lin" valueType="num">
                                      <p:cBhvr>
                                        <p:cTn id="83" dur="3000" fill="hold"/>
                                        <p:tgtEl>
                                          <p:spTgt spid="21"/>
                                        </p:tgtEl>
                                        <p:attrNameLst>
                                          <p:attrName>ppt_h</p:attrName>
                                        </p:attrNameLst>
                                      </p:cBhvr>
                                      <p:tavLst>
                                        <p:tav tm="0">
                                          <p:val>
                                            <p:fltVal val="0"/>
                                          </p:val>
                                        </p:tav>
                                        <p:tav tm="100000">
                                          <p:val>
                                            <p:strVal val="#ppt_h"/>
                                          </p:val>
                                        </p:tav>
                                      </p:tavLst>
                                    </p:anim>
                                    <p:animEffect transition="in" filter="fade">
                                      <p:cBhvr>
                                        <p:cTn id="84" dur="3000"/>
                                        <p:tgtEl>
                                          <p:spTgt spid="21"/>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16445" y="550523"/>
            <a:ext cx="5181600" cy="1447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679183" y="3331913"/>
            <a:ext cx="8137038"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ct val="20000"/>
              </a:spcBef>
            </a:pPr>
            <a:r>
              <a:rPr lang="en-US" sz="2400" b="1" dirty="0">
                <a:solidFill>
                  <a:prstClr val="black"/>
                </a:solidFill>
                <a:latin typeface="Times New Roman" pitchFamily="18" charset="0"/>
                <a:cs typeface="Times New Roman" pitchFamily="18" charset="0"/>
              </a:rPr>
              <a:t>B</a:t>
            </a:r>
            <a:r>
              <a:rPr lang="en-US" sz="2400" dirty="0">
                <a:solidFill>
                  <a:prstClr val="black"/>
                </a:solidFill>
                <a:latin typeface="Times New Roman" pitchFamily="18" charset="0"/>
                <a:cs typeface="Times New Roman" pitchFamily="18" charset="0"/>
              </a:rPr>
              <a:t>. </a:t>
            </a:r>
            <a:r>
              <a:rPr lang="en-US" altLang="en-US" sz="2400" b="1" dirty="0" err="1">
                <a:latin typeface="Times New Roman" panose="02020603050405020304" pitchFamily="18" charset="0"/>
              </a:rPr>
              <a:t>Trừ</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mầm</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móng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sâu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bệnh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ẩn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náu</a:t>
            </a:r>
            <a:r>
              <a:rPr lang="en-US" altLang="en-US" sz="2400" dirty="0">
                <a:latin typeface="Times New Roman" panose="02020603050405020304" pitchFamily="18" charset="0"/>
              </a:rPr>
              <a:t>.</a:t>
            </a:r>
          </a:p>
        </p:txBody>
      </p:sp>
      <p:sp>
        <p:nvSpPr>
          <p:cNvPr id="7" name="TextBox 6"/>
          <p:cNvSpPr txBox="1"/>
          <p:nvPr/>
        </p:nvSpPr>
        <p:spPr>
          <a:xfrm>
            <a:off x="772995" y="4206080"/>
            <a:ext cx="792877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en-US" sz="2400" b="1" dirty="0" err="1">
                <a:solidFill>
                  <a:schemeClr val="tx1"/>
                </a:solidFill>
                <a:latin typeface="Times New Roman" pitchFamily="18" charset="0"/>
              </a:rPr>
              <a:t>Đất</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tơi</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xốp</a:t>
            </a:r>
            <a:endParaRPr lang="en-US" sz="2400" dirty="0">
              <a:solidFill>
                <a:prstClr val="black"/>
              </a:solidFill>
              <a:latin typeface="Times New Roman" pitchFamily="18" charset="0"/>
              <a:cs typeface="Times New Roman" pitchFamily="18" charset="0"/>
            </a:endParaRPr>
          </a:p>
        </p:txBody>
      </p:sp>
      <p:sp>
        <p:nvSpPr>
          <p:cNvPr id="8" name="TextBox 7"/>
          <p:cNvSpPr txBox="1"/>
          <p:nvPr/>
        </p:nvSpPr>
        <p:spPr>
          <a:xfrm>
            <a:off x="679183" y="2558324"/>
            <a:ext cx="8318133"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FontTx/>
              <a:buAutoNum type="alphaUcPeriod"/>
              <a:defRPr/>
            </a:pPr>
            <a:r>
              <a:rPr lang="en-US" sz="3200" dirty="0">
                <a:solidFill>
                  <a:prstClr val="black"/>
                </a:solidFill>
                <a:latin typeface="Times New Roman" pitchFamily="18" charset="0"/>
                <a:cs typeface="Times New Roman" pitchFamily="18" charset="0"/>
              </a:rPr>
              <a:t> </a:t>
            </a:r>
            <a:r>
              <a:rPr lang="en-US" sz="2400" b="1" dirty="0" err="1">
                <a:solidFill>
                  <a:schemeClr val="tx1"/>
                </a:solidFill>
                <a:latin typeface="Times New Roman" pitchFamily="18" charset="0"/>
              </a:rPr>
              <a:t>Xáo</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trộn</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lớp</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đất</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mặt</a:t>
            </a:r>
            <a:r>
              <a:rPr lang="en-US" sz="2400" b="1" dirty="0">
                <a:solidFill>
                  <a:schemeClr val="tx1"/>
                </a:solidFill>
                <a:latin typeface="Times New Roman" pitchFamily="18" charset="0"/>
              </a:rPr>
              <a:t> ở </a:t>
            </a:r>
            <a:r>
              <a:rPr lang="en-US" sz="2400" b="1" dirty="0" err="1">
                <a:solidFill>
                  <a:schemeClr val="tx1"/>
                </a:solidFill>
                <a:latin typeface="Times New Roman" pitchFamily="18" charset="0"/>
              </a:rPr>
              <a:t>độ</a:t>
            </a:r>
            <a:r>
              <a:rPr lang="en-US" sz="2400" b="1" dirty="0">
                <a:solidFill>
                  <a:schemeClr val="tx1"/>
                </a:solidFill>
                <a:latin typeface="Times New Roman" pitchFamily="18" charset="0"/>
              </a:rPr>
              <a:t> </a:t>
            </a:r>
            <a:r>
              <a:rPr lang="en-US" sz="2400" b="1" dirty="0" err="1">
                <a:solidFill>
                  <a:schemeClr val="tx1"/>
                </a:solidFill>
                <a:latin typeface="Times New Roman" pitchFamily="18" charset="0"/>
              </a:rPr>
              <a:t>sâu</a:t>
            </a:r>
            <a:r>
              <a:rPr lang="en-US" sz="2400" b="1" dirty="0">
                <a:solidFill>
                  <a:schemeClr val="tx1"/>
                </a:solidFill>
                <a:latin typeface="Times New Roman" pitchFamily="18" charset="0"/>
              </a:rPr>
              <a:t> 30 – 40 cm</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4330" y="2345801"/>
            <a:ext cx="609600" cy="609600"/>
          </a:xfrm>
          <a:prstGeom prst="rect">
            <a:avLst/>
          </a:prstGeom>
        </p:spPr>
      </p:pic>
      <p:sp>
        <p:nvSpPr>
          <p:cNvPr id="16" name="Cloud 15"/>
          <p:cNvSpPr/>
          <p:nvPr/>
        </p:nvSpPr>
        <p:spPr>
          <a:xfrm>
            <a:off x="4289938" y="2255941"/>
            <a:ext cx="3505200" cy="2197387"/>
          </a:xfrm>
          <a:prstGeom prst="cloud">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5166238" y="2754750"/>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0" y="3890431"/>
            <a:ext cx="1233055" cy="1256068"/>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6572" y="2027048"/>
            <a:ext cx="1233055" cy="1256068"/>
          </a:xfrm>
          <a:prstGeom prst="rect">
            <a:avLst/>
          </a:prstGeom>
        </p:spPr>
      </p:pic>
      <p:pic>
        <p:nvPicPr>
          <p:cNvPr id="21" name="q2">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7885515" y="5596866"/>
            <a:ext cx="1293121" cy="1217178"/>
          </a:xfrm>
          <a:prstGeom prst="rect">
            <a:avLst/>
          </a:prstGeom>
        </p:spPr>
      </p:pic>
      <p:grpSp>
        <p:nvGrpSpPr>
          <p:cNvPr id="22" name="times up"/>
          <p:cNvGrpSpPr/>
          <p:nvPr/>
        </p:nvGrpSpPr>
        <p:grpSpPr>
          <a:xfrm>
            <a:off x="7861406" y="1805905"/>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6520" y="54295"/>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26" name="Picture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76253" y="358676"/>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98738" y="936046"/>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9023" y="981409"/>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31" name="TextBox 30"/>
          <p:cNvSpPr txBox="1"/>
          <p:nvPr/>
        </p:nvSpPr>
        <p:spPr>
          <a:xfrm>
            <a:off x="8366436" y="1235056"/>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32" name="TextBox 31"/>
          <p:cNvSpPr txBox="1"/>
          <p:nvPr/>
        </p:nvSpPr>
        <p:spPr>
          <a:xfrm>
            <a:off x="8020711" y="1018979"/>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33" name="TextBox 32"/>
          <p:cNvSpPr txBox="1"/>
          <p:nvPr/>
        </p:nvSpPr>
        <p:spPr>
          <a:xfrm>
            <a:off x="8304609" y="735188"/>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sp>
        <p:nvSpPr>
          <p:cNvPr id="34" name="TextBox 33"/>
          <p:cNvSpPr txBox="1"/>
          <p:nvPr/>
        </p:nvSpPr>
        <p:spPr>
          <a:xfrm>
            <a:off x="1184564" y="736312"/>
            <a:ext cx="5978236" cy="584775"/>
          </a:xfrm>
          <a:prstGeom prst="rect">
            <a:avLst/>
          </a:prstGeom>
          <a:noFill/>
        </p:spPr>
        <p:txBody>
          <a:bodyPr wrap="square" rtlCol="0">
            <a:spAutoFit/>
          </a:bodyPr>
          <a:lstStyle/>
          <a:p>
            <a:pPr lvl="0" fontAlgn="base">
              <a:spcBef>
                <a:spcPct val="20000"/>
              </a:spcBef>
              <a:spcAft>
                <a:spcPct val="0"/>
              </a:spcAft>
            </a:pPr>
            <a:r>
              <a:rPr lang="en-US" altLang="en-US" sz="3200" b="1" u="sng" dirty="0" err="1">
                <a:solidFill>
                  <a:srgbClr val="FF0000"/>
                </a:solidFill>
                <a:latin typeface="Times New Roman" panose="02020603050405020304" pitchFamily="18" charset="0"/>
              </a:rPr>
              <a:t>Câu</a:t>
            </a:r>
            <a:r>
              <a:rPr lang="en-US" altLang="en-US" sz="3200" b="1" u="sng" dirty="0">
                <a:solidFill>
                  <a:srgbClr val="FF0000"/>
                </a:solidFill>
                <a:latin typeface="Times New Roman" panose="02020603050405020304" pitchFamily="18" charset="0"/>
              </a:rPr>
              <a:t> 2:</a:t>
            </a:r>
            <a:r>
              <a:rPr lang="en-US" altLang="en-US" sz="3200" b="1" dirty="0">
                <a:solidFill>
                  <a:srgbClr val="FF0000"/>
                </a:solidFill>
                <a:latin typeface="Times New Roman" panose="02020603050405020304" pitchFamily="18" charset="0"/>
              </a:rPr>
              <a:t> </a:t>
            </a:r>
            <a:r>
              <a:rPr lang="en-US" sz="3200" dirty="0" err="1">
                <a:latin typeface="Times New Roman" pitchFamily="18" charset="0"/>
              </a:rPr>
              <a:t>Vệ</a:t>
            </a:r>
            <a:r>
              <a:rPr lang="en-US" sz="3200" dirty="0">
                <a:latin typeface="Times New Roman" pitchFamily="18" charset="0"/>
              </a:rPr>
              <a:t> </a:t>
            </a:r>
            <a:r>
              <a:rPr lang="en-US" sz="3200" dirty="0" err="1">
                <a:latin typeface="Times New Roman" pitchFamily="18" charset="0"/>
              </a:rPr>
              <a:t>sinh</a:t>
            </a:r>
            <a:r>
              <a:rPr lang="en-US" sz="3200" dirty="0">
                <a:latin typeface="Times New Roman" pitchFamily="18" charset="0"/>
              </a:rPr>
              <a:t> </a:t>
            </a:r>
            <a:r>
              <a:rPr lang="en-US" sz="3200" dirty="0" err="1">
                <a:latin typeface="Times New Roman" pitchFamily="18" charset="0"/>
              </a:rPr>
              <a:t>đồng</a:t>
            </a:r>
            <a:r>
              <a:rPr lang="en-US" sz="3200" dirty="0">
                <a:latin typeface="Times New Roman" pitchFamily="18" charset="0"/>
              </a:rPr>
              <a:t> </a:t>
            </a:r>
            <a:r>
              <a:rPr lang="en-US" sz="3200" dirty="0" err="1">
                <a:latin typeface="Times New Roman" pitchFamily="18" charset="0"/>
              </a:rPr>
              <a:t>ruộng</a:t>
            </a:r>
            <a:endParaRPr lang="en-US" sz="3200" dirty="0">
              <a:latin typeface="Times New Roman" pitchFamily="18" charset="0"/>
            </a:endParaRPr>
          </a:p>
        </p:txBody>
      </p:sp>
    </p:spTree>
    <p:extLst>
      <p:ext uri="{BB962C8B-B14F-4D97-AF65-F5344CB8AC3E}">
        <p14:creationId xmlns:p14="http://schemas.microsoft.com/office/powerpoint/2010/main" val="38090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 presetClass="mediacall" presetSubtype="0" fill="hold" nodeType="withEffect">
                                  <p:stCondLst>
                                    <p:cond delay="0"/>
                                  </p:stCondLst>
                                  <p:childTnLst>
                                    <p:cmd type="call" cmd="playFrom(0.0)">
                                      <p:cBhvr>
                                        <p:cTn id="19"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audio>
              <p:cMediaNode vol="80000">
                <p:cTn id="23" fill="hold" display="0">
                  <p:stCondLst>
                    <p:cond delay="indefinite"/>
                  </p:stCondLst>
                  <p:endCondLst>
                    <p:cond evt="onStopAudio" delay="0">
                      <p:tgtEl>
                        <p:sldTgt/>
                      </p:tgtEl>
                    </p:cond>
                  </p:endCondLst>
                </p:cTn>
                <p:tgtEl>
                  <p:spTgt spid="13"/>
                </p:tgtEl>
              </p:cMediaNode>
            </p:audio>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 presetClass="mediacall" presetSubtype="0" fill="hold" nodeType="withEffect">
                                  <p:stCondLst>
                                    <p:cond delay="0"/>
                                  </p:stCondLst>
                                  <p:childTnLst>
                                    <p:cmd type="call" cmd="playFrom(0.0)">
                                      <p:cBhvr>
                                        <p:cTn id="34" dur="8091" fill="hold"/>
                                        <p:tgtEl>
                                          <p:spTgt spid="10"/>
                                        </p:tgtEl>
                                      </p:cBhvr>
                                    </p:cmd>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 presetClass="mediacall" presetSubtype="0" fill="hold" nodeType="withEffect">
                                  <p:stCondLst>
                                    <p:cond delay="0"/>
                                  </p:stCondLst>
                                  <p:childTnLst>
                                    <p:cmd type="call" cmd="playFrom(0.0)">
                                      <p:cBhvr>
                                        <p:cTn id="48" dur="8158" fill="hold"/>
                                        <p:tgtEl>
                                          <p:spTgt spid="13"/>
                                        </p:tgtEl>
                                      </p:cBhvr>
                                    </p:cmd>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withEffect">
                                  <p:stCondLst>
                                    <p:cond delay="0"/>
                                  </p:stCondLst>
                                  <p:childTnLst>
                                    <p:cmd type="call" cmd="playFrom(0.0)">
                                      <p:cBhvr>
                                        <p:cTn id="53" dur="8158" fill="hold"/>
                                        <p:tgtEl>
                                          <p:spTgt spid="12"/>
                                        </p:tgtEl>
                                      </p:cBhvr>
                                    </p:cmd>
                                  </p:childTnLst>
                                </p:cTn>
                              </p:par>
                              <p:par>
                                <p:cTn id="54" presetID="10"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5"/>
                    </p:tgtEl>
                  </p:cond>
                </p:stCondLst>
                <p:endSync evt="end" delay="0">
                  <p:rtn val="all"/>
                </p:endSync>
                <p:childTnLst>
                  <p:par>
                    <p:cTn id="64" fill="hold">
                      <p:stCondLst>
                        <p:cond delay="0"/>
                      </p:stCondLst>
                      <p:childTnLst>
                        <p:par>
                          <p:cTn id="65" fill="hold">
                            <p:stCondLst>
                              <p:cond delay="0"/>
                            </p:stCondLst>
                            <p:childTnLst>
                              <p:par>
                                <p:cTn id="66" presetID="8" presetClass="emph" presetSubtype="0" fill="hold" nodeType="clickEffect">
                                  <p:stCondLst>
                                    <p:cond delay="0"/>
                                  </p:stCondLst>
                                  <p:childTnLst>
                                    <p:animRot by="21600000">
                                      <p:cBhvr>
                                        <p:cTn id="67" dur="10000" fill="hold"/>
                                        <p:tgtEl>
                                          <p:spTgt spid="27"/>
                                        </p:tgtEl>
                                        <p:attrNameLst>
                                          <p:attrName>r</p:attrName>
                                        </p:attrNameLst>
                                      </p:cBhvr>
                                    </p:animRot>
                                  </p:childTnLst>
                                </p:cTn>
                              </p:par>
                            </p:childTnLst>
                          </p:cTn>
                        </p:par>
                        <p:par>
                          <p:cTn id="68" fill="hold">
                            <p:stCondLst>
                              <p:cond delay="10000"/>
                            </p:stCondLst>
                            <p:childTnLst>
                              <p:par>
                                <p:cTn id="69" presetID="53" presetClass="entr" presetSubtype="16"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3000" fill="hold"/>
                                        <p:tgtEl>
                                          <p:spTgt spid="22"/>
                                        </p:tgtEl>
                                        <p:attrNameLst>
                                          <p:attrName>ppt_w</p:attrName>
                                        </p:attrNameLst>
                                      </p:cBhvr>
                                      <p:tavLst>
                                        <p:tav tm="0">
                                          <p:val>
                                            <p:fltVal val="0"/>
                                          </p:val>
                                        </p:tav>
                                        <p:tav tm="100000">
                                          <p:val>
                                            <p:strVal val="#ppt_w"/>
                                          </p:val>
                                        </p:tav>
                                      </p:tavLst>
                                    </p:anim>
                                    <p:anim calcmode="lin" valueType="num">
                                      <p:cBhvr>
                                        <p:cTn id="72" dur="3000" fill="hold"/>
                                        <p:tgtEl>
                                          <p:spTgt spid="22"/>
                                        </p:tgtEl>
                                        <p:attrNameLst>
                                          <p:attrName>ppt_h</p:attrName>
                                        </p:attrNameLst>
                                      </p:cBhvr>
                                      <p:tavLst>
                                        <p:tav tm="0">
                                          <p:val>
                                            <p:fltVal val="0"/>
                                          </p:val>
                                        </p:tav>
                                        <p:tav tm="100000">
                                          <p:val>
                                            <p:strVal val="#ppt_h"/>
                                          </p:val>
                                        </p:tav>
                                      </p:tavLst>
                                    </p:anim>
                                    <p:animEffect transition="in" filter="fade">
                                      <p:cBhvr>
                                        <p:cTn id="73" dur="3000"/>
                                        <p:tgtEl>
                                          <p:spTgt spid="22"/>
                                        </p:tgtEl>
                                      </p:cBhvr>
                                    </p:animEffect>
                                  </p:childTnLst>
                                  <p:subTnLst>
                                    <p:audio>
                                      <p:cMediaNode>
                                        <p:cTn display="0" masterRel="sameClick">
                                          <p:stCondLst>
                                            <p:cond evt="begin" delay="0">
                                              <p:tn val="6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7" grpId="0" animBg="1"/>
      <p:bldP spid="8" grpId="0" animBg="1"/>
      <p:bldP spid="16" grpId="0" animBg="1"/>
      <p:bldP spid="16" grpId="1" animBg="1"/>
      <p:bldP spid="17" grpId="0"/>
      <p:bldP spid="17" grpId="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6000" r="-16000"/>
          </a:stretch>
        </a:blipFill>
        <a:effectLst/>
      </p:bgPr>
    </p:bg>
    <p:spTree>
      <p:nvGrpSpPr>
        <p:cNvPr id="1" name=""/>
        <p:cNvGrpSpPr/>
        <p:nvPr/>
      </p:nvGrpSpPr>
      <p:grpSpPr>
        <a:xfrm>
          <a:off x="0" y="0"/>
          <a:ext cx="0" cy="0"/>
          <a:chOff x="0" y="0"/>
          <a:chExt cx="0" cy="0"/>
        </a:xfrm>
      </p:grpSpPr>
      <p:sp>
        <p:nvSpPr>
          <p:cNvPr id="35" name="TextBox 34"/>
          <p:cNvSpPr txBox="1"/>
          <p:nvPr/>
        </p:nvSpPr>
        <p:spPr>
          <a:xfrm>
            <a:off x="611331" y="2175370"/>
            <a:ext cx="8004769"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tơi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xốp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thoáng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khí</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vùi</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lấp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cỏ</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dại</a:t>
            </a:r>
            <a:r>
              <a:rPr lang="en-US" altLang="en-US" sz="2400" dirty="0">
                <a:latin typeface="Times New Roman" panose="02020603050405020304" pitchFamily="18" charset="0"/>
              </a:rPr>
              <a:t>.</a:t>
            </a:r>
          </a:p>
        </p:txBody>
      </p:sp>
      <p:sp>
        <p:nvSpPr>
          <p:cNvPr id="2" name="Rounded Rectangle 1"/>
          <p:cNvSpPr/>
          <p:nvPr/>
        </p:nvSpPr>
        <p:spPr>
          <a:xfrm>
            <a:off x="1143000" y="304800"/>
            <a:ext cx="5562600" cy="14478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black"/>
              </a:solidFill>
            </a:endParaRPr>
          </a:p>
        </p:txBody>
      </p:sp>
      <p:sp>
        <p:nvSpPr>
          <p:cNvPr id="4" name="TextBox 3"/>
          <p:cNvSpPr txBox="1"/>
          <p:nvPr/>
        </p:nvSpPr>
        <p:spPr>
          <a:xfrm>
            <a:off x="457200" y="4380502"/>
            <a:ext cx="81589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tăng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độ</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phì</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nhiêu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của</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a:latin typeface="Times New Roman" panose="02020603050405020304" pitchFamily="18" charset="0"/>
                <a:sym typeface="Wingdings" panose="05000000000000000000" pitchFamily="2" charset="2"/>
              </a:rPr>
              <a:t></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tăng</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năng</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suất</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cây</a:t>
            </a:r>
            <a:r>
              <a:rPr lang="en-US" altLang="en-US" sz="2400" dirty="0">
                <a:latin typeface="Times New Roman" panose="02020603050405020304" pitchFamily="18" charset="0"/>
                <a:sym typeface="Times New Roman" panose="02020603050405020304" pitchFamily="18" charset="0"/>
              </a:rPr>
              <a:t> </a:t>
            </a:r>
            <a:r>
              <a:rPr lang="en-US" altLang="en-US" sz="2400" dirty="0" err="1">
                <a:latin typeface="Times New Roman" panose="02020603050405020304" pitchFamily="18" charset="0"/>
                <a:sym typeface="Times New Roman" panose="02020603050405020304" pitchFamily="18" charset="0"/>
              </a:rPr>
              <a:t>trồng</a:t>
            </a:r>
            <a:r>
              <a:rPr lang="en-US" altLang="en-US" sz="2400" dirty="0">
                <a:latin typeface="Times New Roman" panose="02020603050405020304" pitchFamily="18" charset="0"/>
                <a:sym typeface="Times New Roman" panose="02020603050405020304" pitchFamily="18" charset="0"/>
              </a:rPr>
              <a:t>.</a:t>
            </a:r>
            <a:endParaRPr lang="en-US" altLang="en-US" sz="2400" dirty="0">
              <a:latin typeface="Times New Roman" panose="02020603050405020304" pitchFamily="18" charset="0"/>
            </a:endParaRPr>
          </a:p>
        </p:txBody>
      </p:sp>
      <p:sp>
        <p:nvSpPr>
          <p:cNvPr id="6" name="TextBox 5"/>
          <p:cNvSpPr txBox="1"/>
          <p:nvPr/>
        </p:nvSpPr>
        <p:spPr>
          <a:xfrm>
            <a:off x="543282" y="5321217"/>
            <a:ext cx="8072818"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a:t>
            </a:r>
            <a:r>
              <a:rPr lang="en-US" altLang="en-US" sz="2400" dirty="0" err="1">
                <a:latin typeface="Times New Roman" panose="02020603050405020304" pitchFamily="18" charset="0"/>
              </a:rPr>
              <a:t>Dễ</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chăm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sóc</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chống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ngập</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úng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tạo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tầng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dày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cho</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cây</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sinh</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trưởng</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và</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phát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triển</a:t>
            </a:r>
            <a:r>
              <a:rPr lang="en-US" altLang="en-US" sz="2400" dirty="0">
                <a:latin typeface="Times New Roman" panose="02020603050405020304" pitchFamily="18" charset="0"/>
              </a:rPr>
              <a:t>.</a:t>
            </a:r>
          </a:p>
        </p:txBody>
      </p:sp>
      <p:sp>
        <p:nvSpPr>
          <p:cNvPr id="8" name="TextBox 7"/>
          <p:cNvSpPr txBox="1"/>
          <p:nvPr/>
        </p:nvSpPr>
        <p:spPr>
          <a:xfrm>
            <a:off x="801629" y="3404174"/>
            <a:ext cx="7814471"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a:t>
            </a:r>
            <a:r>
              <a:rPr lang="en-US" altLang="en-US" sz="2400" dirty="0" err="1">
                <a:latin typeface="Times New Roman" panose="02020603050405020304" pitchFamily="18" charset="0"/>
              </a:rPr>
              <a:t>Làm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nhỏ</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đất</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thu</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gom</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cỏ</a:t>
            </a:r>
            <a:r>
              <a:rPr lang="en-US" altLang="en-US" sz="2400" dirty="0">
                <a:latin typeface="Times New Roman" panose="02020603050405020304" pitchFamily="18" charset="0"/>
              </a:rPr>
              <a:t> </a:t>
            </a:r>
            <a:r>
              <a:rPr lang="en-US" altLang="en-US" sz="2400" dirty="0" err="1">
                <a:latin typeface="Times New Roman" panose="02020603050405020304" pitchFamily="18" charset="0"/>
              </a:rPr>
              <a:t>dại</a:t>
            </a:r>
            <a:r>
              <a:rPr lang="en-US" altLang="en-US" sz="2400" dirty="0">
                <a:latin typeface="Times New Roman" panose="02020603050405020304" pitchFamily="18" charset="0"/>
              </a:rPr>
              <a:t>.</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4330" y="2345801"/>
            <a:ext cx="609600" cy="609600"/>
          </a:xfrm>
          <a:prstGeom prst="rect">
            <a:avLst/>
          </a:prstGeom>
        </p:spPr>
      </p:pic>
      <p:sp>
        <p:nvSpPr>
          <p:cNvPr id="16" name="Cloud 15"/>
          <p:cNvSpPr/>
          <p:nvPr/>
        </p:nvSpPr>
        <p:spPr>
          <a:xfrm>
            <a:off x="4941927" y="2417200"/>
            <a:ext cx="3505200" cy="2197387"/>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038927" y="2865565"/>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48491" y="1768595"/>
            <a:ext cx="1233055" cy="1256068"/>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927" y="4928175"/>
            <a:ext cx="1233055" cy="1256068"/>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2513" y="3011132"/>
            <a:ext cx="1233055" cy="1256068"/>
          </a:xfrm>
          <a:prstGeom prst="rect">
            <a:avLst/>
          </a:prstGeom>
        </p:spPr>
      </p:pic>
      <p:pic>
        <p:nvPicPr>
          <p:cNvPr id="21" name="q3">
            <a:hlinkClick r:id="rId12" action="ppaction://hlinksldjump"/>
          </p:cNvPr>
          <p:cNvPicPr>
            <a:picLocks noChangeAspect="1"/>
          </p:cNvPicPr>
          <p:nvPr/>
        </p:nvPicPr>
        <p:blipFill rotWithShape="1">
          <a:blip r:embed="rId13"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7905420" y="5550187"/>
            <a:ext cx="1238580" cy="1265892"/>
          </a:xfrm>
          <a:prstGeom prst="rect">
            <a:avLst/>
          </a:prstGeom>
        </p:spPr>
      </p:pic>
      <p:grpSp>
        <p:nvGrpSpPr>
          <p:cNvPr id="22" name="times up"/>
          <p:cNvGrpSpPr/>
          <p:nvPr/>
        </p:nvGrpSpPr>
        <p:grpSpPr>
          <a:xfrm>
            <a:off x="7858483" y="1783021"/>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3597" y="31411"/>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73330" y="335792"/>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95815" y="913162"/>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6100" y="958525"/>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31" name="TextBox 30"/>
          <p:cNvSpPr txBox="1"/>
          <p:nvPr/>
        </p:nvSpPr>
        <p:spPr>
          <a:xfrm>
            <a:off x="8363513" y="1212172"/>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32" name="TextBox 31"/>
          <p:cNvSpPr txBox="1"/>
          <p:nvPr/>
        </p:nvSpPr>
        <p:spPr>
          <a:xfrm>
            <a:off x="8017788" y="996095"/>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33" name="TextBox 32"/>
          <p:cNvSpPr txBox="1"/>
          <p:nvPr/>
        </p:nvSpPr>
        <p:spPr>
          <a:xfrm>
            <a:off x="8301686" y="712304"/>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sp>
        <p:nvSpPr>
          <p:cNvPr id="34" name="TextBox 33"/>
          <p:cNvSpPr txBox="1"/>
          <p:nvPr/>
        </p:nvSpPr>
        <p:spPr>
          <a:xfrm>
            <a:off x="1184564" y="736312"/>
            <a:ext cx="5410200" cy="1077218"/>
          </a:xfrm>
          <a:prstGeom prst="rect">
            <a:avLst/>
          </a:prstGeom>
          <a:noFill/>
        </p:spPr>
        <p:txBody>
          <a:bodyPr wrap="square" rtlCol="0">
            <a:spAutoFit/>
          </a:bodyPr>
          <a:lstStyle/>
          <a:p>
            <a:r>
              <a:rPr lang="en-US" altLang="en-US" sz="3200" b="1" u="sng" dirty="0" err="1">
                <a:solidFill>
                  <a:srgbClr val="0000FF"/>
                </a:solidFill>
                <a:latin typeface="Times New Roman" panose="02020603050405020304" pitchFamily="18" charset="0"/>
              </a:rPr>
              <a:t>Câu</a:t>
            </a:r>
            <a:r>
              <a:rPr lang="en-US" altLang="en-US" sz="3200" b="1" u="sng" dirty="0">
                <a:solidFill>
                  <a:srgbClr val="0000FF"/>
                </a:solidFill>
                <a:latin typeface="Times New Roman" panose="02020603050405020304" pitchFamily="18" charset="0"/>
              </a:rPr>
              <a:t> 3:</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Mục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đích</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của</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việc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bón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phân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lót</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8090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158" fill="hold"/>
                                        <p:tgtEl>
                                          <p:spTgt spid="12"/>
                                        </p:tgtEl>
                                      </p:cBhvr>
                                    </p:cmd>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0"/>
                </p:tgtEl>
              </p:cMediaNode>
            </p:audio>
            <p:audio>
              <p:cMediaNode vol="80000">
                <p:cTn id="31" fill="hold" display="0">
                  <p:stCondLst>
                    <p:cond delay="indefinite"/>
                  </p:stCondLst>
                  <p:endCondLst>
                    <p:cond evt="onStopAudio" delay="0">
                      <p:tgtEl>
                        <p:sldTgt/>
                      </p:tgtEl>
                    </p:cond>
                  </p:endCondLst>
                </p:cTn>
                <p:tgtEl>
                  <p:spTgt spid="11"/>
                </p:tgtEl>
              </p:cMediaNode>
            </p:audio>
            <p:audio>
              <p:cMediaNode vol="80000">
                <p:cTn id="32" fill="hold" display="0">
                  <p:stCondLst>
                    <p:cond delay="indefinite"/>
                  </p:stCondLst>
                  <p:endCondLst>
                    <p:cond evt="onStopAudio" delay="0">
                      <p:tgtEl>
                        <p:sldTgt/>
                      </p:tgtEl>
                    </p:cond>
                  </p:endCondLst>
                </p:cTn>
                <p:tgtEl>
                  <p:spTgt spid="12"/>
                </p:tgtEl>
              </p:cMediaNode>
            </p:audio>
            <p:audio>
              <p:cMediaNode vol="80000">
                <p:cTn id="33" fill="hold" display="0">
                  <p:stCondLst>
                    <p:cond delay="indefinite"/>
                  </p:stCondLst>
                  <p:endCondLst>
                    <p:cond evt="onStopAudio" delay="0">
                      <p:tgtEl>
                        <p:sldTgt/>
                      </p:tgtEl>
                    </p:cond>
                  </p:endCondLst>
                </p:cTn>
                <p:tgtEl>
                  <p:spTgt spid="13"/>
                </p:tgtEl>
              </p:cMediaNode>
            </p:audio>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 presetClass="mediacall" presetSubtype="0" fill="hold" nodeType="withEffect">
                                  <p:stCondLst>
                                    <p:cond delay="0"/>
                                  </p:stCondLst>
                                  <p:childTnLst>
                                    <p:cmd type="call" cmd="playFrom(0.0)">
                                      <p:cBhvr>
                                        <p:cTn id="44" dur="8091" fill="hold"/>
                                        <p:tgtEl>
                                          <p:spTgt spid="10"/>
                                        </p:tgtEl>
                                      </p:cBhvr>
                                    </p:cmd>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 presetClass="mediacall" presetSubtype="0" fill="hold" nodeType="withEffect">
                                  <p:stCondLst>
                                    <p:cond delay="0"/>
                                  </p:stCondLst>
                                  <p:childTnLst>
                                    <p:cmd type="call" cmd="playFrom(0.0)">
                                      <p:cBhvr>
                                        <p:cTn id="58" dur="8158" fill="hold"/>
                                        <p:tgtEl>
                                          <p:spTgt spid="13"/>
                                        </p:tgtEl>
                                      </p:cBhvr>
                                    </p:cmd>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 presetClass="mediacall" presetSubtype="0" fill="hold" nodeType="withEffect">
                                  <p:stCondLst>
                                    <p:cond delay="0"/>
                                  </p:stCondLst>
                                  <p:childTnLst>
                                    <p:cmd type="call" cmd="playFrom(0.0)">
                                      <p:cBhvr>
                                        <p:cTn id="66" dur="8158" fill="hold"/>
                                        <p:tgtEl>
                                          <p:spTgt spid="11"/>
                                        </p:tgtEl>
                                      </p:cBhvr>
                                    </p:cmd>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21"/>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0"/>
                      </p:stCondLst>
                      <p:childTnLst>
                        <p:par>
                          <p:cTn id="75" fill="hold">
                            <p:stCondLst>
                              <p:cond delay="0"/>
                            </p:stCondLst>
                            <p:childTnLst>
                              <p:par>
                                <p:cTn id="76" presetID="8" presetClass="emph" presetSubtype="0" fill="hold" nodeType="clickEffect">
                                  <p:stCondLst>
                                    <p:cond delay="0"/>
                                  </p:stCondLst>
                                  <p:childTnLst>
                                    <p:animRot by="21600000">
                                      <p:cBhvr>
                                        <p:cTn id="77" dur="10000" fill="hold"/>
                                        <p:tgtEl>
                                          <p:spTgt spid="27"/>
                                        </p:tgtEl>
                                        <p:attrNameLst>
                                          <p:attrName>r</p:attrName>
                                        </p:attrNameLst>
                                      </p:cBhvr>
                                    </p:animRot>
                                  </p:childTnLst>
                                </p:cTn>
                              </p:par>
                            </p:childTnLst>
                          </p:cTn>
                        </p:par>
                        <p:par>
                          <p:cTn id="78" fill="hold">
                            <p:stCondLst>
                              <p:cond delay="10000"/>
                            </p:stCondLst>
                            <p:childTnLst>
                              <p:par>
                                <p:cTn id="79" presetID="53" presetClass="entr" presetSubtype="16" fill="hold" nodeType="after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p:cTn id="81" dur="3000" fill="hold"/>
                                        <p:tgtEl>
                                          <p:spTgt spid="22"/>
                                        </p:tgtEl>
                                        <p:attrNameLst>
                                          <p:attrName>ppt_w</p:attrName>
                                        </p:attrNameLst>
                                      </p:cBhvr>
                                      <p:tavLst>
                                        <p:tav tm="0">
                                          <p:val>
                                            <p:fltVal val="0"/>
                                          </p:val>
                                        </p:tav>
                                        <p:tav tm="100000">
                                          <p:val>
                                            <p:strVal val="#ppt_w"/>
                                          </p:val>
                                        </p:tav>
                                      </p:tavLst>
                                    </p:anim>
                                    <p:anim calcmode="lin" valueType="num">
                                      <p:cBhvr>
                                        <p:cTn id="82" dur="3000" fill="hold"/>
                                        <p:tgtEl>
                                          <p:spTgt spid="22"/>
                                        </p:tgtEl>
                                        <p:attrNameLst>
                                          <p:attrName>ppt_h</p:attrName>
                                        </p:attrNameLst>
                                      </p:cBhvr>
                                      <p:tavLst>
                                        <p:tav tm="0">
                                          <p:val>
                                            <p:fltVal val="0"/>
                                          </p:val>
                                        </p:tav>
                                        <p:tav tm="100000">
                                          <p:val>
                                            <p:strVal val="#ppt_h"/>
                                          </p:val>
                                        </p:tav>
                                      </p:tavLst>
                                    </p:anim>
                                    <p:animEffect transition="in" filter="fade">
                                      <p:cBhvr>
                                        <p:cTn id="83" dur="3000"/>
                                        <p:tgtEl>
                                          <p:spTgt spid="22"/>
                                        </p:tgtEl>
                                      </p:cBhvr>
                                    </p:animEffect>
                                  </p:childTnLst>
                                  <p:subTnLst>
                                    <p:audio>
                                      <p:cMediaNode>
                                        <p:cTn display="0" masterRel="sameClick">
                                          <p:stCondLst>
                                            <p:cond evt="begin" delay="0">
                                              <p:tn val="7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35" grpId="0" animBg="1"/>
      <p:bldP spid="4" grpId="0" animBg="1"/>
      <p:bldP spid="6" grpId="0" animBg="1"/>
      <p:bldP spid="8" grpId="0" animBg="1"/>
      <p:bldP spid="16" grpId="0" animBg="1"/>
      <p:bldP spid="16" grpId="1" animBg="1"/>
      <p:bldP spid="17" grpId="0"/>
      <p:bldP spid="17"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 r="-2000"/>
          </a:stretch>
        </a:blipFill>
        <a:effectLst/>
      </p:bgPr>
    </p:bg>
    <p:spTree>
      <p:nvGrpSpPr>
        <p:cNvPr id="1" name=""/>
        <p:cNvGrpSpPr/>
        <p:nvPr/>
      </p:nvGrpSpPr>
      <p:grpSpPr>
        <a:xfrm>
          <a:off x="0" y="0"/>
          <a:ext cx="0" cy="0"/>
          <a:chOff x="0" y="0"/>
          <a:chExt cx="0" cy="0"/>
        </a:xfrm>
      </p:grpSpPr>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4330" y="2345801"/>
            <a:ext cx="609600" cy="609600"/>
          </a:xfrm>
          <a:prstGeom prst="rect">
            <a:avLst/>
          </a:prstGeom>
        </p:spPr>
      </p:pic>
      <p:sp>
        <p:nvSpPr>
          <p:cNvPr id="16" name="Cloud 15"/>
          <p:cNvSpPr/>
          <p:nvPr/>
        </p:nvSpPr>
        <p:spPr>
          <a:xfrm>
            <a:off x="1459518" y="1570366"/>
            <a:ext cx="4876800" cy="272214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2057400" y="2146610"/>
            <a:ext cx="3962400" cy="1569660"/>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 EM NHẬN ĐƯỢC MỘT TRÀNG PHÁO TAY</a:t>
            </a:r>
          </a:p>
        </p:txBody>
      </p:sp>
      <p:pic>
        <p:nvPicPr>
          <p:cNvPr id="21" name="q4">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7780968" y="5410200"/>
            <a:ext cx="1363031" cy="1350352"/>
          </a:xfrm>
          <a:prstGeom prst="rect">
            <a:avLst/>
          </a:prstGeom>
        </p:spPr>
      </p:pic>
      <p:grpSp>
        <p:nvGrpSpPr>
          <p:cNvPr id="22" name="times up"/>
          <p:cNvGrpSpPr/>
          <p:nvPr/>
        </p:nvGrpSpPr>
        <p:grpSpPr>
          <a:xfrm>
            <a:off x="7781353" y="1752029"/>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096467" y="419"/>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96200" y="304800"/>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18685" y="882170"/>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38970" y="927533"/>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31" name="TextBox 30"/>
          <p:cNvSpPr txBox="1"/>
          <p:nvPr/>
        </p:nvSpPr>
        <p:spPr>
          <a:xfrm>
            <a:off x="8286383" y="1181180"/>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32" name="TextBox 31"/>
          <p:cNvSpPr txBox="1"/>
          <p:nvPr/>
        </p:nvSpPr>
        <p:spPr>
          <a:xfrm>
            <a:off x="7940658" y="965103"/>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33" name="TextBox 32"/>
          <p:cNvSpPr txBox="1"/>
          <p:nvPr/>
        </p:nvSpPr>
        <p:spPr>
          <a:xfrm>
            <a:off x="8224556" y="681312"/>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spTree>
    <p:extLst>
      <p:ext uri="{BB962C8B-B14F-4D97-AF65-F5344CB8AC3E}">
        <p14:creationId xmlns:p14="http://schemas.microsoft.com/office/powerpoint/2010/main" val="38090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 presetClass="mediacall" presetSubtype="0" fill="hold" nodeType="withEffect">
                                  <p:stCondLst>
                                    <p:cond delay="0"/>
                                  </p:stCondLst>
                                  <p:childTnLst>
                                    <p:cmd type="call" cmd="playFrom(0.0)">
                                      <p:cBhvr>
                                        <p:cTn id="12" dur="809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8158" fill="hold"/>
                                        <p:tgtEl>
                                          <p:spTgt spid="13"/>
                                        </p:tgtEl>
                                      </p:cBhvr>
                                    </p:cmd>
                                  </p:childTnLst>
                                </p:cTn>
                              </p:par>
                              <p:par>
                                <p:cTn id="21" presetID="1" presetClass="mediacall" presetSubtype="0" fill="hold" nodeType="withEffect">
                                  <p:stCondLst>
                                    <p:cond delay="0"/>
                                  </p:stCondLst>
                                  <p:childTnLst>
                                    <p:cmd type="call" cmd="playFrom(0.0)">
                                      <p:cBhvr>
                                        <p:cTn id="22" dur="8158" fill="hold"/>
                                        <p:tgtEl>
                                          <p:spTgt spid="12"/>
                                        </p:tgtEl>
                                      </p:cBhvr>
                                    </p:cmd>
                                  </p:childTnLst>
                                </p:cTn>
                              </p:par>
                              <p:par>
                                <p:cTn id="23" presetID="1" presetClass="mediacall" presetSubtype="0" fill="hold" nodeType="withEffect">
                                  <p:stCondLst>
                                    <p:cond delay="0"/>
                                  </p:stCondLst>
                                  <p:childTnLst>
                                    <p:cmd type="call" cmd="playFrom(0.0)">
                                      <p:cBhvr>
                                        <p:cTn id="24"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7"/>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3000" fill="hold"/>
                                        <p:tgtEl>
                                          <p:spTgt spid="22"/>
                                        </p:tgtEl>
                                        <p:attrNameLst>
                                          <p:attrName>ppt_w</p:attrName>
                                        </p:attrNameLst>
                                      </p:cBhvr>
                                      <p:tavLst>
                                        <p:tav tm="0">
                                          <p:val>
                                            <p:fltVal val="0"/>
                                          </p:val>
                                        </p:tav>
                                        <p:tav tm="100000">
                                          <p:val>
                                            <p:strVal val="#ppt_w"/>
                                          </p:val>
                                        </p:tav>
                                      </p:tavLst>
                                    </p:anim>
                                    <p:anim calcmode="lin" valueType="num">
                                      <p:cBhvr>
                                        <p:cTn id="44" dur="3000" fill="hold"/>
                                        <p:tgtEl>
                                          <p:spTgt spid="22"/>
                                        </p:tgtEl>
                                        <p:attrNameLst>
                                          <p:attrName>ppt_h</p:attrName>
                                        </p:attrNameLst>
                                      </p:cBhvr>
                                      <p:tavLst>
                                        <p:tav tm="0">
                                          <p:val>
                                            <p:fltVal val="0"/>
                                          </p:val>
                                        </p:tav>
                                        <p:tav tm="100000">
                                          <p:val>
                                            <p:strVal val="#ppt_h"/>
                                          </p:val>
                                        </p:tav>
                                      </p:tavLst>
                                    </p:anim>
                                    <p:animEffect transition="in" filter="fade">
                                      <p:cBhvr>
                                        <p:cTn id="45" dur="30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16" grpId="0" animBg="1"/>
      <p:bldP spid="16" grpId="1" animBg="1"/>
      <p:bldP spid="17" grpId="0"/>
      <p:bldP spid="17" grpId="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9000" r="-9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42998" y="304800"/>
            <a:ext cx="6556953" cy="16472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457200" y="5319775"/>
            <a:ext cx="36576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a:t>
            </a:r>
            <a:r>
              <a:rPr lang="en-US" altLang="en-US" sz="2400" b="1" dirty="0">
                <a:latin typeface="Times New Roman" panose="02020603050405020304" pitchFamily="18" charset="0"/>
              </a:rPr>
              <a:t>3</a:t>
            </a:r>
          </a:p>
          <a:p>
            <a:endParaRPr lang="en-US" sz="3200" dirty="0">
              <a:solidFill>
                <a:prstClr val="black"/>
              </a:solidFill>
              <a:latin typeface="Times New Roman" pitchFamily="18" charset="0"/>
              <a:cs typeface="Times New Roman" pitchFamily="18" charset="0"/>
            </a:endParaRPr>
          </a:p>
        </p:txBody>
      </p:sp>
      <p:sp>
        <p:nvSpPr>
          <p:cNvPr id="6" name="TextBox 5"/>
          <p:cNvSpPr txBox="1"/>
          <p:nvPr/>
        </p:nvSpPr>
        <p:spPr>
          <a:xfrm>
            <a:off x="457199" y="2597458"/>
            <a:ext cx="473283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 </a:t>
            </a:r>
            <a:r>
              <a:rPr lang="en-US" altLang="en-US" sz="2400" b="1" dirty="0">
                <a:latin typeface="Times New Roman" panose="02020603050405020304" pitchFamily="18" charset="0"/>
              </a:rPr>
              <a:t>1</a:t>
            </a:r>
            <a:endParaRPr lang="en-US" sz="2400" b="1" dirty="0">
              <a:solidFill>
                <a:prstClr val="black"/>
              </a:solidFill>
              <a:latin typeface="Times New Roman" pitchFamily="18" charset="0"/>
              <a:cs typeface="Times New Roman" pitchFamily="18" charset="0"/>
            </a:endParaRPr>
          </a:p>
        </p:txBody>
      </p:sp>
      <p:sp>
        <p:nvSpPr>
          <p:cNvPr id="7" name="TextBox 6"/>
          <p:cNvSpPr txBox="1"/>
          <p:nvPr/>
        </p:nvSpPr>
        <p:spPr>
          <a:xfrm>
            <a:off x="546300" y="4362485"/>
            <a:ext cx="60831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en-US" altLang="en-US" sz="2400" b="1" dirty="0">
                <a:latin typeface="Times New Roman" panose="02020603050405020304" pitchFamily="18" charset="0"/>
              </a:rPr>
              <a:t>4</a:t>
            </a:r>
          </a:p>
        </p:txBody>
      </p:sp>
      <p:sp>
        <p:nvSpPr>
          <p:cNvPr id="8" name="TextBox 7"/>
          <p:cNvSpPr txBox="1"/>
          <p:nvPr/>
        </p:nvSpPr>
        <p:spPr>
          <a:xfrm>
            <a:off x="457199" y="3416587"/>
            <a:ext cx="470487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50000"/>
              </a:spcBef>
            </a:pPr>
            <a:r>
              <a:rPr lang="en-US" sz="3200" dirty="0">
                <a:solidFill>
                  <a:prstClr val="black"/>
                </a:solidFill>
                <a:latin typeface="Times New Roman" pitchFamily="18" charset="0"/>
                <a:cs typeface="Times New Roman" pitchFamily="18" charset="0"/>
              </a:rPr>
              <a:t>B: </a:t>
            </a:r>
            <a:r>
              <a:rPr lang="en-US" altLang="en-US" sz="2400" b="1" dirty="0">
                <a:latin typeface="Times New Roman" panose="02020603050405020304" pitchFamily="18" charset="0"/>
              </a:rPr>
              <a:t>2</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4330" y="2345801"/>
            <a:ext cx="609600" cy="609600"/>
          </a:xfrm>
          <a:prstGeom prst="rect">
            <a:avLst/>
          </a:prstGeom>
        </p:spPr>
      </p:pic>
      <p:sp>
        <p:nvSpPr>
          <p:cNvPr id="16" name="Cloud 15"/>
          <p:cNvSpPr/>
          <p:nvPr/>
        </p:nvSpPr>
        <p:spPr>
          <a:xfrm>
            <a:off x="3379861" y="4759690"/>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4445691" y="5291950"/>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345" y="4001362"/>
            <a:ext cx="1233055" cy="1256068"/>
          </a:xfrm>
          <a:prstGeom prst="rect">
            <a:avLst/>
          </a:prstGeom>
        </p:spPr>
      </p:pic>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0" y="1989090"/>
            <a:ext cx="1233055" cy="1256068"/>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3128" y="3106417"/>
            <a:ext cx="1233055" cy="1256068"/>
          </a:xfrm>
          <a:prstGeom prst="rect">
            <a:avLst/>
          </a:prstGeom>
        </p:spPr>
      </p:pic>
      <p:pic>
        <p:nvPicPr>
          <p:cNvPr id="21" name="q5">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72863" y="5410199"/>
            <a:ext cx="1499175" cy="1499175"/>
          </a:xfrm>
          <a:prstGeom prst="rect">
            <a:avLst/>
          </a:prstGeom>
        </p:spPr>
      </p:pic>
      <p:grpSp>
        <p:nvGrpSpPr>
          <p:cNvPr id="22" name="times up"/>
          <p:cNvGrpSpPr/>
          <p:nvPr/>
        </p:nvGrpSpPr>
        <p:grpSpPr>
          <a:xfrm>
            <a:off x="7840158" y="1792767"/>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55272" y="41157"/>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55005" y="345538"/>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77490" y="922908"/>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97775" y="968271"/>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31" name="TextBox 30"/>
          <p:cNvSpPr txBox="1"/>
          <p:nvPr/>
        </p:nvSpPr>
        <p:spPr>
          <a:xfrm>
            <a:off x="8345188" y="1221918"/>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32" name="TextBox 31"/>
          <p:cNvSpPr txBox="1"/>
          <p:nvPr/>
        </p:nvSpPr>
        <p:spPr>
          <a:xfrm>
            <a:off x="7999463" y="1005841"/>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33" name="TextBox 32"/>
          <p:cNvSpPr txBox="1"/>
          <p:nvPr/>
        </p:nvSpPr>
        <p:spPr>
          <a:xfrm>
            <a:off x="8283361" y="722050"/>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sp>
        <p:nvSpPr>
          <p:cNvPr id="34" name="TextBox 33"/>
          <p:cNvSpPr txBox="1"/>
          <p:nvPr/>
        </p:nvSpPr>
        <p:spPr>
          <a:xfrm>
            <a:off x="1251683" y="256337"/>
            <a:ext cx="6388016" cy="954107"/>
          </a:xfrm>
          <a:prstGeom prst="rect">
            <a:avLst/>
          </a:prstGeom>
          <a:noFill/>
        </p:spPr>
        <p:txBody>
          <a:bodyPr wrap="square" rtlCol="0">
            <a:spAutoFit/>
          </a:bodyPr>
          <a:lstStyle/>
          <a:p>
            <a:pPr>
              <a:spcBef>
                <a:spcPct val="50000"/>
              </a:spcBef>
            </a:pPr>
            <a:r>
              <a:rPr lang="en-US" altLang="en-US" sz="2800" b="1" u="sng" dirty="0" err="1">
                <a:solidFill>
                  <a:srgbClr val="FF0000"/>
                </a:solidFill>
                <a:latin typeface="Times New Roman" panose="02020603050405020304" pitchFamily="18" charset="0"/>
              </a:rPr>
              <a:t>Câu</a:t>
            </a:r>
            <a:r>
              <a:rPr lang="en-US" altLang="en-US" sz="2800" b="1" u="sng" dirty="0">
                <a:solidFill>
                  <a:srgbClr val="FF0000"/>
                </a:solidFill>
                <a:latin typeface="Times New Roman" panose="02020603050405020304" pitchFamily="18" charset="0"/>
              </a:rPr>
              <a:t> 5 :</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Có</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mấy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biện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pháp</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phòng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trừ</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sâu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bệnh</a:t>
            </a:r>
            <a:endParaRPr lang="en-US" altLang="en-US" sz="28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902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0"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762000"/>
            <a:ext cx="7696200" cy="1040285"/>
          </a:xfrm>
          <a:prstGeom prst="rect">
            <a:avLst/>
          </a:prstGeom>
        </p:spPr>
        <p:txBody>
          <a:bodyPr wrap="square">
            <a:spAutoFit/>
          </a:bodyPr>
          <a:lstStyle/>
          <a:p>
            <a:pPr marL="381000">
              <a:lnSpc>
                <a:spcPct val="110000"/>
              </a:lnSpc>
              <a:spcAft>
                <a:spcPts val="1300"/>
              </a:spcAft>
            </a:pP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V</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ì</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sao trong công tác phòng tr</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ừ </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sâu, bệnh hại cây trồng cần thực hiện nguyên tắc phòng l</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à</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ch</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í</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nh?</a:t>
            </a:r>
            <a:endParaRPr lang="en-US" sz="2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76200" y="2667000"/>
            <a:ext cx="8610600" cy="3276859"/>
          </a:xfrm>
          <a:prstGeom prst="rect">
            <a:avLst/>
          </a:prstGeom>
        </p:spPr>
        <p:txBody>
          <a:bodyPr wrap="square">
            <a:spAutoFit/>
          </a:bodyPr>
          <a:lstStyle/>
          <a:p>
            <a:pPr marL="342900" lvl="0" indent="-342900" algn="just">
              <a:lnSpc>
                <a:spcPct val="120000"/>
              </a:lnSpc>
              <a:spcAft>
                <a:spcPts val="300"/>
              </a:spcAft>
              <a:buClr>
                <a:srgbClr val="5C5C5C"/>
              </a:buClr>
              <a:buSzPts val="600"/>
              <a:buFont typeface="+mj-lt"/>
              <a:buAutoNum type="arabicPeriod"/>
              <a:tabLst>
                <a:tab pos="293370" algn="l"/>
              </a:tabLst>
            </a:pPr>
            <a:r>
              <a:rPr lang="vi-VN" sz="2400" dirty="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L</a:t>
            </a:r>
            <a:r>
              <a:rPr lang="en-US" sz="2400" dirty="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ấ</a:t>
            </a:r>
            <a:r>
              <a:rPr lang="vi-VN" sz="2400" dirty="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y nguyên tấc phòng là chính đ</a:t>
            </a:r>
            <a:r>
              <a:rPr lang="en-US" sz="2400" dirty="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ể </a:t>
            </a:r>
            <a:r>
              <a:rPr lang="vi-VN" sz="2400" dirty="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hlinkClick r:id="rId3"/>
              </a:rPr>
              <a:t>phòng trừ sâu, bệnh hại là vì:</a:t>
            </a:r>
            <a:endParaRPr lang="en-US" sz="2400" dirty="0">
              <a:solidFill>
                <a:srgbClr val="5C5C5C"/>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20000"/>
              </a:lnSpc>
              <a:spcAft>
                <a:spcPts val="300"/>
              </a:spcAft>
              <a:buClr>
                <a:srgbClr val="5C5C5C"/>
              </a:buClr>
              <a:buSzPts val="600"/>
              <a:buFont typeface="Symbol" panose="05050102010706020507" pitchFamily="18" charset="2"/>
              <a:buChar char="-"/>
              <a:tabLst>
                <a:tab pos="274955"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Chi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thấp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tốn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lnSpc>
                <a:spcPct val="120000"/>
              </a:lnSpc>
              <a:spcAft>
                <a:spcPts val="300"/>
              </a:spcAft>
              <a:buClr>
                <a:srgbClr val="5C5C5C"/>
              </a:buClr>
              <a:buSzPts val="600"/>
              <a:buFont typeface="Symbol" panose="05050102010706020507" pitchFamily="18" charset="2"/>
              <a:buChar char="-"/>
              <a:tabLst>
                <a:tab pos="274955" algn="l"/>
              </a:tabLs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Bào vệ cây trỗng tót hơn, đàm bảo năng suẩt và chất lượng nông sản.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7000"/>
              </a:lnSpc>
              <a:spcAft>
                <a:spcPts val="800"/>
              </a:spcAft>
              <a:buClr>
                <a:srgbClr val="5C5C5C"/>
              </a:buClr>
              <a:buSzPts val="600"/>
              <a:buFont typeface="Symbol" panose="05050102010706020507" pitchFamily="18" charset="2"/>
              <a:buChar char="-"/>
              <a:tabLst>
                <a:tab pos="271780" algn="l"/>
              </a:tabLs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Hạn chế việc sử dụng thuốc bào vệ thực vật (có tính độc), do đó bảo vệ cây tróng, sức khoè con người, vật nuôi, bào vệ môi trường sinh thái.</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1783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304800" y="990600"/>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Điền từ , cụm từ thích hợp vào chỗ “:….” để hoàn thành kết luận sau:</a:t>
            </a:r>
          </a:p>
        </p:txBody>
      </p:sp>
      <p:sp>
        <p:nvSpPr>
          <p:cNvPr id="31747" name="Text Box 5"/>
          <p:cNvSpPr txBox="1">
            <a:spLocks noChangeArrowheads="1"/>
          </p:cNvSpPr>
          <p:nvPr/>
        </p:nvSpPr>
        <p:spPr bwMode="auto">
          <a:xfrm>
            <a:off x="0" y="3733800"/>
            <a:ext cx="91440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a,</a:t>
            </a:r>
            <a:r>
              <a:rPr lang="en-US" altLang="en-US" sz="2400" u="none">
                <a:latin typeface="Arial" panose="020B0604020202020204" pitchFamily="34" charset="0"/>
              </a:rPr>
              <a:t> Chăm sóc cây trồng phải tiến hành ……      , đúng kĩ thuật, phù hợp với………</a:t>
            </a:r>
          </a:p>
          <a:p>
            <a:pPr eaLnBrk="1" hangingPunct="1">
              <a:spcBef>
                <a:spcPct val="50000"/>
              </a:spcBef>
            </a:pPr>
            <a:r>
              <a:rPr lang="en-US" altLang="en-US" sz="2400" b="1" u="none">
                <a:latin typeface="Arial" panose="020B0604020202020204" pitchFamily="34" charset="0"/>
              </a:rPr>
              <a:t>b,</a:t>
            </a:r>
            <a:r>
              <a:rPr lang="en-US" altLang="en-US" sz="2400" u="none">
                <a:latin typeface="Arial" panose="020B0604020202020204" pitchFamily="34" charset="0"/>
              </a:rPr>
              <a:t> Tuỳ theo mỗi loại cây mà áp dụng các biện pháp…………., vun xới, …………….., bón phân phù hợp để tạo………………..cho cây trồng …………….  và phát triển tốt</a:t>
            </a:r>
          </a:p>
        </p:txBody>
      </p:sp>
      <p:sp>
        <p:nvSpPr>
          <p:cNvPr id="202758" name="Text Box 6"/>
          <p:cNvSpPr txBox="1">
            <a:spLocks noChangeArrowheads="1"/>
          </p:cNvSpPr>
          <p:nvPr/>
        </p:nvSpPr>
        <p:spPr bwMode="auto">
          <a:xfrm>
            <a:off x="6096000" y="1752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kịp thời</a:t>
            </a:r>
          </a:p>
        </p:txBody>
      </p:sp>
      <p:sp>
        <p:nvSpPr>
          <p:cNvPr id="202759" name="Text Box 7"/>
          <p:cNvSpPr txBox="1">
            <a:spLocks noChangeArrowheads="1"/>
          </p:cNvSpPr>
          <p:nvPr/>
        </p:nvSpPr>
        <p:spPr bwMode="auto">
          <a:xfrm>
            <a:off x="2971800" y="27432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yêu cầu của cây</a:t>
            </a:r>
          </a:p>
        </p:txBody>
      </p:sp>
      <p:sp>
        <p:nvSpPr>
          <p:cNvPr id="202760" name="Text Box 8"/>
          <p:cNvSpPr txBox="1">
            <a:spLocks noChangeArrowheads="1"/>
          </p:cNvSpPr>
          <p:nvPr/>
        </p:nvSpPr>
        <p:spPr bwMode="auto">
          <a:xfrm>
            <a:off x="2971800" y="1839913"/>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làm cỏ</a:t>
            </a:r>
          </a:p>
        </p:txBody>
      </p:sp>
      <p:sp>
        <p:nvSpPr>
          <p:cNvPr id="202761" name="Text Box 9"/>
          <p:cNvSpPr txBox="1">
            <a:spLocks noChangeArrowheads="1"/>
          </p:cNvSpPr>
          <p:nvPr/>
        </p:nvSpPr>
        <p:spPr bwMode="auto">
          <a:xfrm>
            <a:off x="6172200" y="2286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tưới nước</a:t>
            </a:r>
          </a:p>
        </p:txBody>
      </p:sp>
      <p:sp>
        <p:nvSpPr>
          <p:cNvPr id="202762" name="Text Box 10"/>
          <p:cNvSpPr txBox="1">
            <a:spLocks noChangeArrowheads="1"/>
          </p:cNvSpPr>
          <p:nvPr/>
        </p:nvSpPr>
        <p:spPr bwMode="auto">
          <a:xfrm>
            <a:off x="6172200" y="2819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điều kiện</a:t>
            </a:r>
          </a:p>
        </p:txBody>
      </p:sp>
      <p:sp>
        <p:nvSpPr>
          <p:cNvPr id="202763" name="Text Box 11"/>
          <p:cNvSpPr txBox="1">
            <a:spLocks noChangeArrowheads="1"/>
          </p:cNvSpPr>
          <p:nvPr/>
        </p:nvSpPr>
        <p:spPr bwMode="auto">
          <a:xfrm>
            <a:off x="2971800" y="22860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sinh trưởng</a:t>
            </a:r>
          </a:p>
        </p:txBody>
      </p:sp>
      <p:sp>
        <p:nvSpPr>
          <p:cNvPr id="202764" name="Text Box 12"/>
          <p:cNvSpPr txBox="1">
            <a:spLocks noChangeArrowheads="1"/>
          </p:cNvSpPr>
          <p:nvPr/>
        </p:nvSpPr>
        <p:spPr bwMode="auto">
          <a:xfrm>
            <a:off x="3048000" y="32004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Phân hữu cơ</a:t>
            </a:r>
          </a:p>
        </p:txBody>
      </p:sp>
      <p:sp>
        <p:nvSpPr>
          <p:cNvPr id="202765" name="Text Box 13"/>
          <p:cNvSpPr txBox="1">
            <a:spLocks noChangeArrowheads="1"/>
          </p:cNvSpPr>
          <p:nvPr/>
        </p:nvSpPr>
        <p:spPr bwMode="auto">
          <a:xfrm>
            <a:off x="6172200" y="3276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Tiêu nước</a:t>
            </a:r>
          </a:p>
        </p:txBody>
      </p:sp>
      <p:sp>
        <p:nvSpPr>
          <p:cNvPr id="202766" name="Text Box 14"/>
          <p:cNvSpPr txBox="1">
            <a:spLocks noChangeArrowheads="1"/>
          </p:cNvSpPr>
          <p:nvPr/>
        </p:nvSpPr>
        <p:spPr bwMode="auto">
          <a:xfrm>
            <a:off x="5410200" y="35814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(1)</a:t>
            </a:r>
          </a:p>
        </p:txBody>
      </p:sp>
      <p:sp>
        <p:nvSpPr>
          <p:cNvPr id="202767" name="Text Box 15"/>
          <p:cNvSpPr txBox="1">
            <a:spLocks noChangeArrowheads="1"/>
          </p:cNvSpPr>
          <p:nvPr/>
        </p:nvSpPr>
        <p:spPr bwMode="auto">
          <a:xfrm>
            <a:off x="1524000" y="39624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(2)</a:t>
            </a:r>
          </a:p>
        </p:txBody>
      </p:sp>
      <p:sp>
        <p:nvSpPr>
          <p:cNvPr id="202768" name="Text Box 16"/>
          <p:cNvSpPr txBox="1">
            <a:spLocks noChangeArrowheads="1"/>
          </p:cNvSpPr>
          <p:nvPr/>
        </p:nvSpPr>
        <p:spPr bwMode="auto">
          <a:xfrm>
            <a:off x="7315200" y="4572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(3)</a:t>
            </a:r>
          </a:p>
        </p:txBody>
      </p:sp>
      <p:sp>
        <p:nvSpPr>
          <p:cNvPr id="202769" name="Text Box 17"/>
          <p:cNvSpPr txBox="1">
            <a:spLocks noChangeArrowheads="1"/>
          </p:cNvSpPr>
          <p:nvPr/>
        </p:nvSpPr>
        <p:spPr bwMode="auto">
          <a:xfrm>
            <a:off x="1295400" y="4953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(4)</a:t>
            </a:r>
          </a:p>
        </p:txBody>
      </p:sp>
      <p:sp>
        <p:nvSpPr>
          <p:cNvPr id="202770" name="Text Box 18"/>
          <p:cNvSpPr txBox="1">
            <a:spLocks noChangeArrowheads="1"/>
          </p:cNvSpPr>
          <p:nvPr/>
        </p:nvSpPr>
        <p:spPr bwMode="auto">
          <a:xfrm>
            <a:off x="6629400" y="48768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(5)</a:t>
            </a:r>
          </a:p>
        </p:txBody>
      </p:sp>
      <p:sp>
        <p:nvSpPr>
          <p:cNvPr id="202771" name="Text Box 19"/>
          <p:cNvSpPr txBox="1">
            <a:spLocks noChangeArrowheads="1"/>
          </p:cNvSpPr>
          <p:nvPr/>
        </p:nvSpPr>
        <p:spPr bwMode="auto">
          <a:xfrm>
            <a:off x="1295400" y="5334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(6)</a:t>
            </a:r>
          </a:p>
        </p:txBody>
      </p:sp>
      <p:sp>
        <p:nvSpPr>
          <p:cNvPr id="31762" name="Text Box 20"/>
          <p:cNvSpPr txBox="1">
            <a:spLocks noChangeArrowheads="1"/>
          </p:cNvSpPr>
          <p:nvPr/>
        </p:nvSpPr>
        <p:spPr bwMode="auto">
          <a:xfrm>
            <a:off x="381000" y="381000"/>
            <a:ext cx="906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                                               BÀI TẬP</a:t>
            </a:r>
          </a:p>
        </p:txBody>
      </p:sp>
    </p:spTree>
    <p:extLst>
      <p:ext uri="{BB962C8B-B14F-4D97-AF65-F5344CB8AC3E}">
        <p14:creationId xmlns:p14="http://schemas.microsoft.com/office/powerpoint/2010/main" val="1435216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0.00833 -0.0111 L -0.10833 0.27758 " pathEditMode="relative" rAng="0" ptsTypes="AA">
                                      <p:cBhvr>
                                        <p:cTn id="6" dur="2000" fill="hold"/>
                                        <p:tgtEl>
                                          <p:spTgt spid="202758"/>
                                        </p:tgtEl>
                                        <p:attrNameLst>
                                          <p:attrName>ppt_x</p:attrName>
                                          <p:attrName>ppt_y</p:attrName>
                                        </p:attrNameLst>
                                      </p:cBhvr>
                                      <p:rCtr x="-5833" y="14434"/>
                                    </p:animMotion>
                                  </p:childTnLst>
                                </p:cTn>
                              </p:par>
                              <p:par>
                                <p:cTn id="7" presetID="3" presetClass="exit" presetSubtype="10" fill="hold" grpId="0" nodeType="withEffect">
                                  <p:stCondLst>
                                    <p:cond delay="0"/>
                                  </p:stCondLst>
                                  <p:childTnLst>
                                    <p:animEffect transition="out" filter="blinds(horizontal)">
                                      <p:cBhvr>
                                        <p:cTn id="8" dur="500"/>
                                        <p:tgtEl>
                                          <p:spTgt spid="202766"/>
                                        </p:tgtEl>
                                      </p:cBhvr>
                                    </p:animEffect>
                                    <p:set>
                                      <p:cBhvr>
                                        <p:cTn id="9" dur="1" fill="hold">
                                          <p:stCondLst>
                                            <p:cond delay="499"/>
                                          </p:stCondLst>
                                        </p:cTn>
                                        <p:tgtEl>
                                          <p:spTgt spid="202766"/>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path" presetSubtype="0" accel="50000" decel="50000" fill="hold" grpId="0" nodeType="clickEffect">
                                  <p:stCondLst>
                                    <p:cond delay="0"/>
                                  </p:stCondLst>
                                  <p:childTnLst>
                                    <p:animMotion origin="layout" path="M -0.14167 -0.00162 L -0.19167 0.18714 " pathEditMode="relative" rAng="0" ptsTypes="AA">
                                      <p:cBhvr>
                                        <p:cTn id="13" dur="2000" fill="hold"/>
                                        <p:tgtEl>
                                          <p:spTgt spid="202759"/>
                                        </p:tgtEl>
                                        <p:attrNameLst>
                                          <p:attrName>ppt_x</p:attrName>
                                          <p:attrName>ppt_y</p:attrName>
                                        </p:attrNameLst>
                                      </p:cBhvr>
                                      <p:rCtr x="-2500" y="9438"/>
                                    </p:animMotion>
                                  </p:childTnLst>
                                </p:cTn>
                              </p:par>
                              <p:par>
                                <p:cTn id="14" presetID="3" presetClass="exit" presetSubtype="10" fill="hold" grpId="0" nodeType="withEffect">
                                  <p:stCondLst>
                                    <p:cond delay="0"/>
                                  </p:stCondLst>
                                  <p:childTnLst>
                                    <p:animEffect transition="out" filter="blinds(horizontal)">
                                      <p:cBhvr>
                                        <p:cTn id="15" dur="500"/>
                                        <p:tgtEl>
                                          <p:spTgt spid="202767"/>
                                        </p:tgtEl>
                                      </p:cBhvr>
                                    </p:animEffect>
                                    <p:set>
                                      <p:cBhvr>
                                        <p:cTn id="16" dur="1" fill="hold">
                                          <p:stCondLst>
                                            <p:cond delay="499"/>
                                          </p:stCondLst>
                                        </p:cTn>
                                        <p:tgtEl>
                                          <p:spTgt spid="202767"/>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path" presetSubtype="0" accel="50000" decel="50000" fill="hold" grpId="0" nodeType="clickEffect">
                                  <p:stCondLst>
                                    <p:cond delay="0"/>
                                  </p:stCondLst>
                                  <p:childTnLst>
                                    <p:animMotion origin="layout" path="M 0.44583 0.065 L 0.44583 0.3981 " pathEditMode="relative" rAng="0" ptsTypes="AA">
                                      <p:cBhvr>
                                        <p:cTn id="20" dur="2000" fill="hold"/>
                                        <p:tgtEl>
                                          <p:spTgt spid="202760"/>
                                        </p:tgtEl>
                                        <p:attrNameLst>
                                          <p:attrName>ppt_x</p:attrName>
                                          <p:attrName>ppt_y</p:attrName>
                                        </p:attrNameLst>
                                      </p:cBhvr>
                                      <p:rCtr x="0" y="16655"/>
                                    </p:animMotion>
                                  </p:childTnLst>
                                </p:cTn>
                              </p:par>
                              <p:par>
                                <p:cTn id="21" presetID="3" presetClass="exit" presetSubtype="10" fill="hold" grpId="0" nodeType="withEffect">
                                  <p:stCondLst>
                                    <p:cond delay="0"/>
                                  </p:stCondLst>
                                  <p:childTnLst>
                                    <p:animEffect transition="out" filter="blinds(horizontal)">
                                      <p:cBhvr>
                                        <p:cTn id="22" dur="500"/>
                                        <p:tgtEl>
                                          <p:spTgt spid="202768"/>
                                        </p:tgtEl>
                                      </p:cBhvr>
                                    </p:animEffect>
                                    <p:set>
                                      <p:cBhvr>
                                        <p:cTn id="23" dur="1" fill="hold">
                                          <p:stCondLst>
                                            <p:cond delay="499"/>
                                          </p:stCondLst>
                                        </p:cTn>
                                        <p:tgtEl>
                                          <p:spTgt spid="202768"/>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path" presetSubtype="0" accel="50000" decel="50000" fill="hold" grpId="0" nodeType="clickEffect">
                                  <p:stCondLst>
                                    <p:cond delay="0"/>
                                  </p:stCondLst>
                                  <p:childTnLst>
                                    <p:animMotion origin="layout" path="M -0.61007 0.05552 L -0.61007 0.38862 " pathEditMode="relative" rAng="0" ptsTypes="AA">
                                      <p:cBhvr>
                                        <p:cTn id="27" dur="2000" fill="hold"/>
                                        <p:tgtEl>
                                          <p:spTgt spid="202761"/>
                                        </p:tgtEl>
                                        <p:attrNameLst>
                                          <p:attrName>ppt_x</p:attrName>
                                          <p:attrName>ppt_y</p:attrName>
                                        </p:attrNameLst>
                                      </p:cBhvr>
                                      <p:rCtr x="0" y="16655"/>
                                    </p:animMotion>
                                  </p:childTnLst>
                                </p:cTn>
                              </p:par>
                              <p:par>
                                <p:cTn id="28" presetID="3" presetClass="exit" presetSubtype="10" fill="hold" grpId="0" nodeType="withEffect">
                                  <p:stCondLst>
                                    <p:cond delay="0"/>
                                  </p:stCondLst>
                                  <p:childTnLst>
                                    <p:animEffect transition="out" filter="blinds(horizontal)">
                                      <p:cBhvr>
                                        <p:cTn id="29" dur="500"/>
                                        <p:tgtEl>
                                          <p:spTgt spid="202769"/>
                                        </p:tgtEl>
                                      </p:cBhvr>
                                    </p:animEffect>
                                    <p:set>
                                      <p:cBhvr>
                                        <p:cTn id="30" dur="1" fill="hold">
                                          <p:stCondLst>
                                            <p:cond delay="499"/>
                                          </p:stCondLst>
                                        </p:cTn>
                                        <p:tgtEl>
                                          <p:spTgt spid="202769"/>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path" presetSubtype="0" accel="50000" decel="50000" fill="hold" grpId="0" nodeType="clickEffect">
                                  <p:stCondLst>
                                    <p:cond delay="0"/>
                                  </p:stCondLst>
                                  <p:childTnLst>
                                    <p:animMotion origin="layout" path="M 3.33333E-6 -0.02221 L 3.33333E-6 0.31089 " pathEditMode="relative" rAng="0" ptsTypes="AA">
                                      <p:cBhvr>
                                        <p:cTn id="34" dur="2000" fill="hold"/>
                                        <p:tgtEl>
                                          <p:spTgt spid="202762"/>
                                        </p:tgtEl>
                                        <p:attrNameLst>
                                          <p:attrName>ppt_x</p:attrName>
                                          <p:attrName>ppt_y</p:attrName>
                                        </p:attrNameLst>
                                      </p:cBhvr>
                                      <p:rCtr x="0" y="16655"/>
                                    </p:animMotion>
                                  </p:childTnLst>
                                </p:cTn>
                              </p:par>
                              <p:par>
                                <p:cTn id="35" presetID="3" presetClass="exit" presetSubtype="10" fill="hold" grpId="0" nodeType="withEffect">
                                  <p:stCondLst>
                                    <p:cond delay="0"/>
                                  </p:stCondLst>
                                  <p:childTnLst>
                                    <p:animEffect transition="out" filter="blinds(horizontal)">
                                      <p:cBhvr>
                                        <p:cTn id="36" dur="500"/>
                                        <p:tgtEl>
                                          <p:spTgt spid="202770"/>
                                        </p:tgtEl>
                                      </p:cBhvr>
                                    </p:animEffect>
                                    <p:set>
                                      <p:cBhvr>
                                        <p:cTn id="37" dur="1" fill="hold">
                                          <p:stCondLst>
                                            <p:cond delay="499"/>
                                          </p:stCondLst>
                                        </p:cTn>
                                        <p:tgtEl>
                                          <p:spTgt spid="202770"/>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path" presetSubtype="0" accel="50000" decel="50000" fill="hold" grpId="0" nodeType="clickEffect">
                                  <p:stCondLst>
                                    <p:cond delay="0"/>
                                  </p:stCondLst>
                                  <p:childTnLst>
                                    <p:animMotion origin="layout" path="M -0.24167 0.10803 L -0.24167 0.44113 " pathEditMode="relative" rAng="0" ptsTypes="AA">
                                      <p:cBhvr>
                                        <p:cTn id="41" dur="2000" fill="hold"/>
                                        <p:tgtEl>
                                          <p:spTgt spid="202763"/>
                                        </p:tgtEl>
                                        <p:attrNameLst>
                                          <p:attrName>ppt_x</p:attrName>
                                          <p:attrName>ppt_y</p:attrName>
                                        </p:attrNameLst>
                                      </p:cBhvr>
                                      <p:rCtr x="0" y="16655"/>
                                    </p:animMotion>
                                  </p:childTnLst>
                                </p:cTn>
                              </p:par>
                              <p:par>
                                <p:cTn id="42" presetID="3" presetClass="exit" presetSubtype="10" fill="hold" grpId="0" nodeType="withEffect">
                                  <p:stCondLst>
                                    <p:cond delay="0"/>
                                  </p:stCondLst>
                                  <p:childTnLst>
                                    <p:animEffect transition="out" filter="blinds(horizontal)">
                                      <p:cBhvr>
                                        <p:cTn id="43" dur="500"/>
                                        <p:tgtEl>
                                          <p:spTgt spid="202771"/>
                                        </p:tgtEl>
                                      </p:cBhvr>
                                    </p:animEffect>
                                    <p:set>
                                      <p:cBhvr>
                                        <p:cTn id="44" dur="1" fill="hold">
                                          <p:stCondLst>
                                            <p:cond delay="499"/>
                                          </p:stCondLst>
                                        </p:cTn>
                                        <p:tgtEl>
                                          <p:spTgt spid="202771"/>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64" presetClass="path" presetSubtype="0" accel="50000" decel="50000" fill="hold" grpId="0" nodeType="clickEffect">
                                  <p:stCondLst>
                                    <p:cond delay="0"/>
                                  </p:stCondLst>
                                  <p:childTnLst>
                                    <p:animMotion origin="layout" path="M -3.33333E-6 -3.01874E-6 L -3.33333E-6 -0.13324 " pathEditMode="relative" rAng="0" ptsTypes="AA">
                                      <p:cBhvr>
                                        <p:cTn id="48" dur="2000" fill="hold"/>
                                        <p:tgtEl>
                                          <p:spTgt spid="202764"/>
                                        </p:tgtEl>
                                        <p:attrNameLst>
                                          <p:attrName>ppt_x</p:attrName>
                                          <p:attrName>ppt_y</p:attrName>
                                        </p:attrNameLst>
                                      </p:cBhvr>
                                      <p:rCtr x="0" y="-6662"/>
                                    </p:animMotion>
                                  </p:childTnLst>
                                </p:cTn>
                              </p:par>
                              <p:par>
                                <p:cTn id="49" presetID="64" presetClass="path" presetSubtype="0" accel="50000" decel="50000" fill="hold" grpId="0" nodeType="withEffect">
                                  <p:stCondLst>
                                    <p:cond delay="0"/>
                                  </p:stCondLst>
                                  <p:childTnLst>
                                    <p:animMotion origin="layout" path="M -0.02084 3.58085E-6 L -0.02084 -0.13324 " pathEditMode="relative" rAng="0" ptsTypes="AA">
                                      <p:cBhvr>
                                        <p:cTn id="50" dur="2000" fill="hold"/>
                                        <p:tgtEl>
                                          <p:spTgt spid="202765"/>
                                        </p:tgtEl>
                                        <p:attrNameLst>
                                          <p:attrName>ppt_x</p:attrName>
                                          <p:attrName>ppt_y</p:attrName>
                                        </p:attrNameLst>
                                      </p:cBhvr>
                                      <p:rCtr x="0" y="-6662"/>
                                    </p:animMotion>
                                  </p:childTnLst>
                                </p:cTn>
                              </p:par>
                            </p:childTnLst>
                          </p:cTn>
                        </p:par>
                        <p:par>
                          <p:cTn id="51" fill="hold" nodeType="afterGroup">
                            <p:stCondLst>
                              <p:cond delay="2000"/>
                            </p:stCondLst>
                            <p:childTnLst>
                              <p:par>
                                <p:cTn id="52" presetID="3" presetClass="exit" presetSubtype="10" fill="hold" grpId="1" nodeType="afterEffect">
                                  <p:stCondLst>
                                    <p:cond delay="0"/>
                                  </p:stCondLst>
                                  <p:childTnLst>
                                    <p:animEffect transition="out" filter="blinds(horizontal)">
                                      <p:cBhvr>
                                        <p:cTn id="53" dur="500"/>
                                        <p:tgtEl>
                                          <p:spTgt spid="202764"/>
                                        </p:tgtEl>
                                      </p:cBhvr>
                                    </p:animEffect>
                                    <p:set>
                                      <p:cBhvr>
                                        <p:cTn id="54" dur="1" fill="hold">
                                          <p:stCondLst>
                                            <p:cond delay="499"/>
                                          </p:stCondLst>
                                        </p:cTn>
                                        <p:tgtEl>
                                          <p:spTgt spid="202764"/>
                                        </p:tgtEl>
                                        <p:attrNameLst>
                                          <p:attrName>style.visibility</p:attrName>
                                        </p:attrNameLst>
                                      </p:cBhvr>
                                      <p:to>
                                        <p:strVal val="hidden"/>
                                      </p:to>
                                    </p:set>
                                  </p:childTnLst>
                                </p:cTn>
                              </p:par>
                              <p:par>
                                <p:cTn id="55" presetID="3" presetClass="exit" presetSubtype="10" fill="hold" grpId="1" nodeType="withEffect">
                                  <p:stCondLst>
                                    <p:cond delay="0"/>
                                  </p:stCondLst>
                                  <p:childTnLst>
                                    <p:animEffect transition="out" filter="blinds(horizontal)">
                                      <p:cBhvr>
                                        <p:cTn id="56" dur="500"/>
                                        <p:tgtEl>
                                          <p:spTgt spid="202765"/>
                                        </p:tgtEl>
                                      </p:cBhvr>
                                    </p:animEffect>
                                    <p:set>
                                      <p:cBhvr>
                                        <p:cTn id="57" dur="1" fill="hold">
                                          <p:stCondLst>
                                            <p:cond delay="499"/>
                                          </p:stCondLst>
                                        </p:cTn>
                                        <p:tgtEl>
                                          <p:spTgt spid="2027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p:bldP spid="202759" grpId="0"/>
      <p:bldP spid="202760" grpId="0"/>
      <p:bldP spid="202761" grpId="0"/>
      <p:bldP spid="202762" grpId="0"/>
      <p:bldP spid="202763" grpId="0"/>
      <p:bldP spid="202764" grpId="0"/>
      <p:bldP spid="202764" grpId="1"/>
      <p:bldP spid="202765" grpId="0"/>
      <p:bldP spid="202765" grpId="1"/>
      <p:bldP spid="202766" grpId="0"/>
      <p:bldP spid="202767" grpId="0"/>
      <p:bldP spid="202768" grpId="0"/>
      <p:bldP spid="202769" grpId="0"/>
      <p:bldP spid="202770" grpId="0"/>
      <p:bldP spid="20277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828800" y="3505200"/>
            <a:ext cx="2743200" cy="2438400"/>
          </a:xfrm>
          <a:prstGeom prst="rect">
            <a:avLst/>
          </a:prstGeom>
          <a:gradFill rotWithShape="1">
            <a:gsLst>
              <a:gs pos="0">
                <a:srgbClr val="5E762F"/>
              </a:gs>
              <a:gs pos="50000">
                <a:srgbClr val="CCFF66"/>
              </a:gs>
              <a:gs pos="100000">
                <a:srgbClr val="5E762F"/>
              </a:gs>
            </a:gsLst>
            <a:lin ang="5400000" scaled="1"/>
          </a:gradFill>
          <a:ln w="9525">
            <a:solidFill>
              <a:schemeClr val="tx1"/>
            </a:solidFill>
            <a:miter lim="800000"/>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u="none">
                <a:solidFill>
                  <a:srgbClr val="FF3300"/>
                </a:solidFill>
                <a:latin typeface="Arial" panose="020B0604020202020204" pitchFamily="34" charset="0"/>
              </a:rPr>
              <a:t>Tưới thấm</a:t>
            </a:r>
          </a:p>
        </p:txBody>
      </p:sp>
      <p:sp>
        <p:nvSpPr>
          <p:cNvPr id="32771" name="Rectangle 4"/>
          <p:cNvSpPr>
            <a:spLocks noChangeArrowheads="1"/>
          </p:cNvSpPr>
          <p:nvPr/>
        </p:nvSpPr>
        <p:spPr bwMode="auto">
          <a:xfrm>
            <a:off x="4572000" y="1066800"/>
            <a:ext cx="2743200" cy="2438400"/>
          </a:xfrm>
          <a:prstGeom prst="rect">
            <a:avLst/>
          </a:prstGeom>
          <a:gradFill rotWithShape="1">
            <a:gsLst>
              <a:gs pos="0">
                <a:srgbClr val="5E762F"/>
              </a:gs>
              <a:gs pos="50000">
                <a:srgbClr val="CCFF66"/>
              </a:gs>
              <a:gs pos="100000">
                <a:srgbClr val="5E762F"/>
              </a:gs>
            </a:gsLst>
            <a:lin ang="5400000" scaled="1"/>
          </a:gradFill>
          <a:ln w="9525">
            <a:solidFill>
              <a:schemeClr val="tx1"/>
            </a:solidFill>
            <a:miter lim="800000"/>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u="none">
                <a:solidFill>
                  <a:srgbClr val="FF3300"/>
                </a:solidFill>
                <a:latin typeface="Arial" panose="020B0604020202020204" pitchFamily="34" charset="0"/>
              </a:rPr>
              <a:t>Phân hoá học và </a:t>
            </a:r>
          </a:p>
          <a:p>
            <a:pPr algn="ctr" eaLnBrk="1" hangingPunct="1"/>
            <a:r>
              <a:rPr lang="en-US" altLang="en-US" sz="2400" u="none">
                <a:solidFill>
                  <a:srgbClr val="FF3300"/>
                </a:solidFill>
                <a:latin typeface="Arial" panose="020B0604020202020204" pitchFamily="34" charset="0"/>
              </a:rPr>
              <a:t>phân hoai , mục</a:t>
            </a:r>
          </a:p>
        </p:txBody>
      </p:sp>
      <p:sp>
        <p:nvSpPr>
          <p:cNvPr id="200710" name="WordArt 6"/>
          <p:cNvSpPr>
            <a:spLocks noChangeArrowheads="1" noChangeShapeType="1" noTextEdit="1"/>
          </p:cNvSpPr>
          <p:nvPr/>
        </p:nvSpPr>
        <p:spPr bwMode="auto">
          <a:xfrm>
            <a:off x="2971800" y="76200"/>
            <a:ext cx="3124200" cy="533400"/>
          </a:xfrm>
          <a:prstGeom prst="rect">
            <a:avLst/>
          </a:prstGeom>
        </p:spPr>
        <p:txBody>
          <a:bodyPr wrap="none" fromWordArt="1">
            <a:prstTxWarp prst="textPlain">
              <a:avLst>
                <a:gd name="adj" fmla="val 50000"/>
              </a:avLst>
            </a:prstTxWarp>
          </a:bodyPr>
          <a:lstStyle/>
          <a:p>
            <a:pPr algn="ctr">
              <a:defRPr/>
            </a:pPr>
            <a:r>
              <a:rPr lang="en-US" sz="3600" b="1" kern="10">
                <a:ln w="28575">
                  <a:solidFill>
                    <a:schemeClr val="bg1"/>
                  </a:solidFill>
                  <a:round/>
                  <a:headEnd/>
                  <a:tailEnd/>
                </a:ln>
                <a:solidFill>
                  <a:srgbClr val="008000">
                    <a:alpha val="50000"/>
                  </a:srgbClr>
                </a:solidFill>
                <a:effectLst>
                  <a:outerShdw dist="45791" dir="2021404" algn="ctr" rotWithShape="0">
                    <a:srgbClr val="9999FF"/>
                  </a:outerShdw>
                </a:effectLst>
                <a:latin typeface="Arial"/>
                <a:cs typeface="Arial"/>
              </a:rPr>
              <a:t>Ô SỐ :</a:t>
            </a:r>
          </a:p>
        </p:txBody>
      </p:sp>
      <p:grpSp>
        <p:nvGrpSpPr>
          <p:cNvPr id="2" name="Group 10"/>
          <p:cNvGrpSpPr>
            <a:grpSpLocks/>
          </p:cNvGrpSpPr>
          <p:nvPr/>
        </p:nvGrpSpPr>
        <p:grpSpPr bwMode="auto">
          <a:xfrm>
            <a:off x="4572000" y="1066800"/>
            <a:ext cx="2743200" cy="2438400"/>
            <a:chOff x="2736" y="816"/>
            <a:chExt cx="1728" cy="1536"/>
          </a:xfrm>
        </p:grpSpPr>
        <p:sp>
          <p:nvSpPr>
            <p:cNvPr id="32795" name="Rectangle 11"/>
            <p:cNvSpPr>
              <a:spLocks noChangeArrowheads="1"/>
            </p:cNvSpPr>
            <p:nvPr/>
          </p:nvSpPr>
          <p:spPr bwMode="auto">
            <a:xfrm>
              <a:off x="2736" y="816"/>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0716" name="WordArt 12"/>
            <p:cNvSpPr>
              <a:spLocks noChangeArrowheads="1" noChangeShapeType="1" noTextEdit="1"/>
            </p:cNvSpPr>
            <p:nvPr/>
          </p:nvSpPr>
          <p:spPr bwMode="auto">
            <a:xfrm>
              <a:off x="3264" y="1224"/>
              <a:ext cx="480"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headEnd/>
                    <a:tailEnd/>
                  </a:ln>
                  <a:solidFill>
                    <a:srgbClr val="FFFFFF"/>
                  </a:solidFill>
                  <a:latin typeface="Arial Black"/>
                  <a:cs typeface="Arial" charset="0"/>
                </a:rPr>
                <a:t>2</a:t>
              </a:r>
            </a:p>
          </p:txBody>
        </p:sp>
      </p:grpSp>
      <p:grpSp>
        <p:nvGrpSpPr>
          <p:cNvPr id="3" name="Group 13"/>
          <p:cNvGrpSpPr>
            <a:grpSpLocks/>
          </p:cNvGrpSpPr>
          <p:nvPr/>
        </p:nvGrpSpPr>
        <p:grpSpPr bwMode="auto">
          <a:xfrm>
            <a:off x="1828800" y="3505200"/>
            <a:ext cx="2743200" cy="2438400"/>
            <a:chOff x="1008" y="2352"/>
            <a:chExt cx="1728" cy="1536"/>
          </a:xfrm>
        </p:grpSpPr>
        <p:sp>
          <p:nvSpPr>
            <p:cNvPr id="32793" name="Rectangle 14"/>
            <p:cNvSpPr>
              <a:spLocks noChangeArrowheads="1"/>
            </p:cNvSpPr>
            <p:nvPr/>
          </p:nvSpPr>
          <p:spPr bwMode="auto">
            <a:xfrm>
              <a:off x="1008" y="2352"/>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0719" name="WordArt 15"/>
            <p:cNvSpPr>
              <a:spLocks noChangeArrowheads="1" noChangeShapeType="1" noTextEdit="1"/>
            </p:cNvSpPr>
            <p:nvPr/>
          </p:nvSpPr>
          <p:spPr bwMode="auto">
            <a:xfrm>
              <a:off x="1536" y="2712"/>
              <a:ext cx="480"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headEnd/>
                    <a:tailEnd/>
                  </a:ln>
                  <a:solidFill>
                    <a:srgbClr val="FFFFFF"/>
                  </a:solidFill>
                  <a:latin typeface="Arial Black"/>
                  <a:cs typeface="Arial" charset="0"/>
                </a:rPr>
                <a:t>3</a:t>
              </a:r>
            </a:p>
          </p:txBody>
        </p:sp>
      </p:grpSp>
      <p:sp>
        <p:nvSpPr>
          <p:cNvPr id="200723" name="Text Box 19"/>
          <p:cNvSpPr txBox="1">
            <a:spLocks noChangeArrowheads="1"/>
          </p:cNvSpPr>
          <p:nvPr/>
        </p:nvSpPr>
        <p:spPr bwMode="auto">
          <a:xfrm>
            <a:off x="685800" y="6019800"/>
            <a:ext cx="746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800" b="1" u="none">
                <a:latin typeface="Arial" panose="020B0604020202020204" pitchFamily="34" charset="0"/>
              </a:rPr>
              <a:t>1. Mục đích của tỉa, dặm cây là gì ?</a:t>
            </a:r>
          </a:p>
        </p:txBody>
      </p:sp>
      <p:sp>
        <p:nvSpPr>
          <p:cNvPr id="200724" name="Text Box 20"/>
          <p:cNvSpPr txBox="1">
            <a:spLocks noChangeArrowheads="1"/>
          </p:cNvSpPr>
          <p:nvPr/>
        </p:nvSpPr>
        <p:spPr bwMode="auto">
          <a:xfrm>
            <a:off x="381000" y="6019800"/>
            <a:ext cx="967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2. Các loại phân nào thường được sử dụng bón thúc ?</a:t>
            </a:r>
          </a:p>
        </p:txBody>
      </p:sp>
      <p:sp>
        <p:nvSpPr>
          <p:cNvPr id="200726" name="Text Box 22"/>
          <p:cNvSpPr txBox="1">
            <a:spLocks noChangeArrowheads="1"/>
          </p:cNvSpPr>
          <p:nvPr/>
        </p:nvSpPr>
        <p:spPr bwMode="auto">
          <a:xfrm>
            <a:off x="838200" y="6019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3. Đây là cách tưới nào?</a:t>
            </a:r>
          </a:p>
        </p:txBody>
      </p:sp>
      <p:sp>
        <p:nvSpPr>
          <p:cNvPr id="32778" name="Text Box 23"/>
          <p:cNvSpPr txBox="1">
            <a:spLocks noChangeArrowheads="1"/>
          </p:cNvSpPr>
          <p:nvPr/>
        </p:nvSpPr>
        <p:spPr bwMode="auto">
          <a:xfrm>
            <a:off x="152400" y="60198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endParaRPr lang="en-US" altLang="en-US" sz="2400" u="none">
              <a:latin typeface="Arial" panose="020B0604020202020204" pitchFamily="34" charset="0"/>
            </a:endParaRPr>
          </a:p>
        </p:txBody>
      </p:sp>
      <p:sp>
        <p:nvSpPr>
          <p:cNvPr id="200728" name="Text Box 24"/>
          <p:cNvSpPr txBox="1">
            <a:spLocks noChangeArrowheads="1"/>
          </p:cNvSpPr>
          <p:nvPr/>
        </p:nvSpPr>
        <p:spPr bwMode="auto">
          <a:xfrm>
            <a:off x="762000" y="60198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4. Mục đích của làm cỏ là gì?</a:t>
            </a:r>
          </a:p>
        </p:txBody>
      </p:sp>
      <p:grpSp>
        <p:nvGrpSpPr>
          <p:cNvPr id="32780" name="Group 24"/>
          <p:cNvGrpSpPr>
            <a:grpSpLocks/>
          </p:cNvGrpSpPr>
          <p:nvPr/>
        </p:nvGrpSpPr>
        <p:grpSpPr bwMode="auto">
          <a:xfrm>
            <a:off x="1828800" y="1066800"/>
            <a:ext cx="2743200" cy="2438400"/>
            <a:chOff x="0" y="838200"/>
            <a:chExt cx="2743200" cy="2438400"/>
          </a:xfrm>
        </p:grpSpPr>
        <p:sp>
          <p:nvSpPr>
            <p:cNvPr id="32791" name="Rectangle 8"/>
            <p:cNvSpPr>
              <a:spLocks noChangeArrowheads="1"/>
            </p:cNvSpPr>
            <p:nvPr/>
          </p:nvSpPr>
          <p:spPr bwMode="auto">
            <a:xfrm>
              <a:off x="0" y="838200"/>
              <a:ext cx="2743200" cy="2438400"/>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32792" name="Text Box 7"/>
            <p:cNvSpPr txBox="1">
              <a:spLocks noChangeArrowheads="1"/>
            </p:cNvSpPr>
            <p:nvPr/>
          </p:nvSpPr>
          <p:spPr bwMode="auto">
            <a:xfrm>
              <a:off x="457200" y="1447800"/>
              <a:ext cx="1905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400" u="none">
                  <a:cs typeface="Times New Roman" panose="02020603050405020304" pitchFamily="18" charset="0"/>
                </a:rPr>
                <a:t>Diệt sâu bệnh, đảm bảo mật độ</a:t>
              </a:r>
            </a:p>
          </p:txBody>
        </p:sp>
      </p:grpSp>
      <p:grpSp>
        <p:nvGrpSpPr>
          <p:cNvPr id="5" name="Group 7"/>
          <p:cNvGrpSpPr>
            <a:grpSpLocks/>
          </p:cNvGrpSpPr>
          <p:nvPr/>
        </p:nvGrpSpPr>
        <p:grpSpPr bwMode="auto">
          <a:xfrm>
            <a:off x="1828800" y="1066800"/>
            <a:ext cx="2743200" cy="2438400"/>
            <a:chOff x="1008" y="816"/>
            <a:chExt cx="1728" cy="1536"/>
          </a:xfrm>
        </p:grpSpPr>
        <p:sp>
          <p:nvSpPr>
            <p:cNvPr id="32789" name="Rectangle 8"/>
            <p:cNvSpPr>
              <a:spLocks noChangeArrowheads="1"/>
            </p:cNvSpPr>
            <p:nvPr/>
          </p:nvSpPr>
          <p:spPr bwMode="auto">
            <a:xfrm>
              <a:off x="1008" y="816"/>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0713" name="WordArt 9"/>
            <p:cNvSpPr>
              <a:spLocks noChangeArrowheads="1" noChangeShapeType="1" noTextEdit="1"/>
            </p:cNvSpPr>
            <p:nvPr/>
          </p:nvSpPr>
          <p:spPr bwMode="auto">
            <a:xfrm>
              <a:off x="1632" y="1272"/>
              <a:ext cx="384"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headEnd/>
                    <a:tailEnd/>
                  </a:ln>
                  <a:solidFill>
                    <a:srgbClr val="FFFFFF"/>
                  </a:solidFill>
                  <a:latin typeface="Arial Black"/>
                  <a:cs typeface="Arial" charset="0"/>
                </a:rPr>
                <a:t>1</a:t>
              </a:r>
            </a:p>
          </p:txBody>
        </p:sp>
      </p:grpSp>
      <p:grpSp>
        <p:nvGrpSpPr>
          <p:cNvPr id="32782" name="Group 27"/>
          <p:cNvGrpSpPr>
            <a:grpSpLocks/>
          </p:cNvGrpSpPr>
          <p:nvPr/>
        </p:nvGrpSpPr>
        <p:grpSpPr bwMode="auto">
          <a:xfrm>
            <a:off x="4572000" y="3505200"/>
            <a:ext cx="2743200" cy="2438400"/>
            <a:chOff x="0" y="838200"/>
            <a:chExt cx="2743200" cy="2438400"/>
          </a:xfrm>
        </p:grpSpPr>
        <p:sp>
          <p:nvSpPr>
            <p:cNvPr id="32787" name="Rectangle 8"/>
            <p:cNvSpPr>
              <a:spLocks noChangeArrowheads="1"/>
            </p:cNvSpPr>
            <p:nvPr/>
          </p:nvSpPr>
          <p:spPr bwMode="auto">
            <a:xfrm>
              <a:off x="0" y="838200"/>
              <a:ext cx="2743200" cy="2438400"/>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32788" name="Text Box 7"/>
            <p:cNvSpPr txBox="1">
              <a:spLocks noChangeArrowheads="1"/>
            </p:cNvSpPr>
            <p:nvPr/>
          </p:nvSpPr>
          <p:spPr bwMode="auto">
            <a:xfrm>
              <a:off x="152400" y="990600"/>
              <a:ext cx="243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sz="2400" u="none">
                  <a:sym typeface="Webdings" panose="05030102010509060703" pitchFamily="18" charset="2"/>
                </a:rPr>
                <a:t>Loại bỏ cây dại vào tranh chất dinh dưỡng và ánh sáng của cây trồng.</a:t>
              </a:r>
              <a:endParaRPr lang="en-US" altLang="en-US" sz="2400" u="none">
                <a:cs typeface="Times New Roman" panose="02020603050405020304" pitchFamily="18" charset="0"/>
              </a:endParaRPr>
            </a:p>
          </p:txBody>
        </p:sp>
      </p:grpSp>
      <p:grpSp>
        <p:nvGrpSpPr>
          <p:cNvPr id="7" name="Group 16"/>
          <p:cNvGrpSpPr>
            <a:grpSpLocks/>
          </p:cNvGrpSpPr>
          <p:nvPr/>
        </p:nvGrpSpPr>
        <p:grpSpPr bwMode="auto">
          <a:xfrm>
            <a:off x="4572000" y="3505200"/>
            <a:ext cx="2743200" cy="2438400"/>
            <a:chOff x="2736" y="2352"/>
            <a:chExt cx="1728" cy="1536"/>
          </a:xfrm>
        </p:grpSpPr>
        <p:sp>
          <p:nvSpPr>
            <p:cNvPr id="32785" name="Rectangle 17"/>
            <p:cNvSpPr>
              <a:spLocks noChangeArrowheads="1"/>
            </p:cNvSpPr>
            <p:nvPr/>
          </p:nvSpPr>
          <p:spPr bwMode="auto">
            <a:xfrm>
              <a:off x="2736" y="2352"/>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headEnd/>
              <a:tailEnd/>
            </a:ln>
          </p:spPr>
          <p:txBody>
            <a:bodyPr wrap="none" anchor="ctr"/>
            <a:lstStyle>
              <a:lvl1pPr eaLnBrk="0" hangingPunct="0">
                <a:defRPr u="sng">
                  <a:solidFill>
                    <a:schemeClr val="tx1"/>
                  </a:solidFill>
                  <a:latin typeface="Times New Roman" panose="02020603050405020304" pitchFamily="18" charset="0"/>
                  <a:cs typeface="Arial" panose="020B0604020202020204" pitchFamily="34" charset="0"/>
                </a:defRPr>
              </a:lvl1pPr>
              <a:lvl2pPr marL="742950" indent="-285750" eaLnBrk="0" hangingPunct="0">
                <a:defRPr u="sng">
                  <a:solidFill>
                    <a:schemeClr val="tx1"/>
                  </a:solidFill>
                  <a:latin typeface="Times New Roman" panose="02020603050405020304" pitchFamily="18" charset="0"/>
                  <a:cs typeface="Arial" panose="020B0604020202020204" pitchFamily="34" charset="0"/>
                </a:defRPr>
              </a:lvl2pPr>
              <a:lvl3pPr marL="1143000" indent="-228600" eaLnBrk="0" hangingPunct="0">
                <a:defRPr u="sng">
                  <a:solidFill>
                    <a:schemeClr val="tx1"/>
                  </a:solidFill>
                  <a:latin typeface="Times New Roman" panose="02020603050405020304" pitchFamily="18" charset="0"/>
                  <a:cs typeface="Arial" panose="020B0604020202020204" pitchFamily="34" charset="0"/>
                </a:defRPr>
              </a:lvl3pPr>
              <a:lvl4pPr marL="1600200" indent="-228600" eaLnBrk="0" hangingPunct="0">
                <a:defRPr u="sng">
                  <a:solidFill>
                    <a:schemeClr val="tx1"/>
                  </a:solidFill>
                  <a:latin typeface="Times New Roman" panose="02020603050405020304" pitchFamily="18" charset="0"/>
                  <a:cs typeface="Arial" panose="020B0604020202020204" pitchFamily="34" charset="0"/>
                </a:defRPr>
              </a:lvl4pPr>
              <a:lvl5pPr marL="2057400" indent="-228600" eaLnBrk="0" hangingPunct="0">
                <a:defRPr u="sng">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00722" name="WordArt 18"/>
            <p:cNvSpPr>
              <a:spLocks noChangeArrowheads="1" noChangeShapeType="1" noTextEdit="1"/>
            </p:cNvSpPr>
            <p:nvPr/>
          </p:nvSpPr>
          <p:spPr bwMode="auto">
            <a:xfrm>
              <a:off x="3312" y="2760"/>
              <a:ext cx="480"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headEnd/>
                    <a:tailEnd/>
                  </a:ln>
                  <a:solidFill>
                    <a:srgbClr val="FFFFFF"/>
                  </a:solidFill>
                  <a:latin typeface="Arial Black"/>
                  <a:cs typeface="Arial" charset="0"/>
                </a:rPr>
                <a:t>4</a:t>
              </a:r>
            </a:p>
          </p:txBody>
        </p:sp>
      </p:grpSp>
      <p:pic>
        <p:nvPicPr>
          <p:cNvPr id="200725" name="Picture 21" descr="Cac phuong phap tuoi nuo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838200"/>
            <a:ext cx="3657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1012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0723"/>
                                        </p:tgtEl>
                                        <p:attrNameLst>
                                          <p:attrName>style.visibility</p:attrName>
                                        </p:attrNameLst>
                                      </p:cBhvr>
                                      <p:to>
                                        <p:strVal val="visible"/>
                                      </p:to>
                                    </p:set>
                                    <p:animEffect transition="in" filter="blinds(horizontal)">
                                      <p:cBhvr>
                                        <p:cTn id="7" dur="500"/>
                                        <p:tgtEl>
                                          <p:spTgt spid="2007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3" presetClass="exit" presetSubtype="10" fill="hold" grpId="1" nodeType="withEffect">
                                  <p:stCondLst>
                                    <p:cond delay="0"/>
                                  </p:stCondLst>
                                  <p:childTnLst>
                                    <p:animEffect transition="out" filter="blinds(horizontal)">
                                      <p:cBhvr>
                                        <p:cTn id="14" dur="500"/>
                                        <p:tgtEl>
                                          <p:spTgt spid="200723"/>
                                        </p:tgtEl>
                                      </p:cBhvr>
                                    </p:animEffect>
                                    <p:set>
                                      <p:cBhvr>
                                        <p:cTn id="15" dur="1" fill="hold">
                                          <p:stCondLst>
                                            <p:cond delay="499"/>
                                          </p:stCondLst>
                                        </p:cTn>
                                        <p:tgtEl>
                                          <p:spTgt spid="20072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00724"/>
                                        </p:tgtEl>
                                        <p:attrNameLst>
                                          <p:attrName>style.visibility</p:attrName>
                                        </p:attrNameLst>
                                      </p:cBhvr>
                                      <p:to>
                                        <p:strVal val="visible"/>
                                      </p:to>
                                    </p:set>
                                    <p:animEffect transition="in" filter="blinds(horizontal)">
                                      <p:cBhvr>
                                        <p:cTn id="21" dur="500"/>
                                        <p:tgtEl>
                                          <p:spTgt spid="2007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xit" presetSubtype="10" fill="hold" nodeType="clickEffect">
                                  <p:stCondLst>
                                    <p:cond delay="0"/>
                                  </p:stCondLst>
                                  <p:childTnLst>
                                    <p:animEffect transition="out" filter="blinds(horizontal)">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3" presetClass="exit" presetSubtype="10" fill="hold" grpId="1" nodeType="withEffect">
                                  <p:stCondLst>
                                    <p:cond delay="0"/>
                                  </p:stCondLst>
                                  <p:childTnLst>
                                    <p:animEffect transition="out" filter="blinds(horizontal)">
                                      <p:cBhvr>
                                        <p:cTn id="28" dur="500"/>
                                        <p:tgtEl>
                                          <p:spTgt spid="200724"/>
                                        </p:tgtEl>
                                      </p:cBhvr>
                                    </p:animEffect>
                                    <p:set>
                                      <p:cBhvr>
                                        <p:cTn id="29" dur="1" fill="hold">
                                          <p:stCondLst>
                                            <p:cond delay="499"/>
                                          </p:stCondLst>
                                        </p:cTn>
                                        <p:tgtEl>
                                          <p:spTgt spid="200724"/>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00726"/>
                                        </p:tgtEl>
                                        <p:attrNameLst>
                                          <p:attrName>style.visibility</p:attrName>
                                        </p:attrNameLst>
                                      </p:cBhvr>
                                      <p:to>
                                        <p:strVal val="visible"/>
                                      </p:to>
                                    </p:set>
                                    <p:animEffect transition="in" filter="blinds(horizontal)">
                                      <p:cBhvr>
                                        <p:cTn id="35" dur="500"/>
                                        <p:tgtEl>
                                          <p:spTgt spid="200726"/>
                                        </p:tgtEl>
                                      </p:cBhvr>
                                    </p:animEffect>
                                  </p:childTnLst>
                                </p:cTn>
                              </p:par>
                              <p:par>
                                <p:cTn id="36" presetID="3" presetClass="entr" presetSubtype="10" fill="hold" nodeType="withEffect">
                                  <p:stCondLst>
                                    <p:cond delay="0"/>
                                  </p:stCondLst>
                                  <p:childTnLst>
                                    <p:set>
                                      <p:cBhvr>
                                        <p:cTn id="37" dur="1" fill="hold">
                                          <p:stCondLst>
                                            <p:cond delay="0"/>
                                          </p:stCondLst>
                                        </p:cTn>
                                        <p:tgtEl>
                                          <p:spTgt spid="200725"/>
                                        </p:tgtEl>
                                        <p:attrNameLst>
                                          <p:attrName>style.visibility</p:attrName>
                                        </p:attrNameLst>
                                      </p:cBhvr>
                                      <p:to>
                                        <p:strVal val="visible"/>
                                      </p:to>
                                    </p:set>
                                    <p:animEffect transition="in" filter="blinds(horizontal)">
                                      <p:cBhvr>
                                        <p:cTn id="38" dur="500"/>
                                        <p:tgtEl>
                                          <p:spTgt spid="20072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grpId="1" nodeType="clickEffect">
                                  <p:stCondLst>
                                    <p:cond delay="0"/>
                                  </p:stCondLst>
                                  <p:childTnLst>
                                    <p:animEffect transition="out" filter="blinds(horizontal)">
                                      <p:cBhvr>
                                        <p:cTn id="42" dur="500"/>
                                        <p:tgtEl>
                                          <p:spTgt spid="200726"/>
                                        </p:tgtEl>
                                      </p:cBhvr>
                                    </p:animEffect>
                                    <p:set>
                                      <p:cBhvr>
                                        <p:cTn id="43" dur="1" fill="hold">
                                          <p:stCondLst>
                                            <p:cond delay="499"/>
                                          </p:stCondLst>
                                        </p:cTn>
                                        <p:tgtEl>
                                          <p:spTgt spid="200726"/>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500"/>
                                        <p:tgtEl>
                                          <p:spTgt spid="200725"/>
                                        </p:tgtEl>
                                      </p:cBhvr>
                                    </p:animEffect>
                                    <p:set>
                                      <p:cBhvr>
                                        <p:cTn id="46" dur="1" fill="hold">
                                          <p:stCondLst>
                                            <p:cond delay="499"/>
                                          </p:stCondLst>
                                        </p:cTn>
                                        <p:tgtEl>
                                          <p:spTgt spid="200725"/>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00728"/>
                                        </p:tgtEl>
                                        <p:attrNameLst>
                                          <p:attrName>style.visibility</p:attrName>
                                        </p:attrNameLst>
                                      </p:cBhvr>
                                      <p:to>
                                        <p:strVal val="visible"/>
                                      </p:to>
                                    </p:set>
                                    <p:animEffect transition="in" filter="blinds(horizontal)">
                                      <p:cBhvr>
                                        <p:cTn id="55" dur="500"/>
                                        <p:tgtEl>
                                          <p:spTgt spid="2007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xit" presetSubtype="10" fill="hold" nodeType="clickEffect">
                                  <p:stCondLst>
                                    <p:cond delay="0"/>
                                  </p:stCondLst>
                                  <p:childTnLst>
                                    <p:animEffect transition="out" filter="blinds(horizontal)">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3" presetClass="exit" presetSubtype="10" fill="hold" grpId="1" nodeType="withEffect">
                                  <p:stCondLst>
                                    <p:cond delay="0"/>
                                  </p:stCondLst>
                                  <p:childTnLst>
                                    <p:animEffect transition="out" filter="blinds(horizontal)">
                                      <p:cBhvr>
                                        <p:cTn id="62" dur="500"/>
                                        <p:tgtEl>
                                          <p:spTgt spid="200728"/>
                                        </p:tgtEl>
                                      </p:cBhvr>
                                    </p:animEffect>
                                    <p:set>
                                      <p:cBhvr>
                                        <p:cTn id="63" dur="1" fill="hold">
                                          <p:stCondLst>
                                            <p:cond delay="499"/>
                                          </p:stCondLst>
                                        </p:cTn>
                                        <p:tgtEl>
                                          <p:spTgt spid="2007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00723" grpId="0"/>
      <p:bldP spid="200723" grpId="1"/>
      <p:bldP spid="200724" grpId="0"/>
      <p:bldP spid="200724" grpId="1"/>
      <p:bldP spid="200726" grpId="0"/>
      <p:bldP spid="200726" grpId="1"/>
      <p:bldP spid="200728" grpId="0"/>
      <p:bldP spid="20072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9">
            <a:extLst>
              <a:ext uri="{FF2B5EF4-FFF2-40B4-BE49-F238E27FC236}">
                <a16:creationId xmlns:a16="http://schemas.microsoft.com/office/drawing/2014/main" id="{51ACBF2F-C946-478C-ACC5-29C476F61703}"/>
              </a:ext>
            </a:extLst>
          </p:cNvPr>
          <p:cNvSpPr txBox="1">
            <a:spLocks noChangeArrowheads="1"/>
          </p:cNvSpPr>
          <p:nvPr/>
        </p:nvSpPr>
        <p:spPr bwMode="auto">
          <a:xfrm>
            <a:off x="246956" y="4744169"/>
            <a:ext cx="3877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endParaRPr lang="en-US" altLang="vi-VN" sz="2100" b="1" dirty="0">
              <a:solidFill>
                <a:srgbClr val="FF3300"/>
              </a:solidFill>
              <a:latin typeface="Times New Roman" panose="02020603050405020304" pitchFamily="18" charset="0"/>
              <a:cs typeface="Times New Roman" panose="02020603050405020304" pitchFamily="18" charset="0"/>
            </a:endParaRPr>
          </a:p>
        </p:txBody>
      </p:sp>
      <p:sp>
        <p:nvSpPr>
          <p:cNvPr id="13" name="Rectangle 18">
            <a:extLst>
              <a:ext uri="{FF2B5EF4-FFF2-40B4-BE49-F238E27FC236}">
                <a16:creationId xmlns:a16="http://schemas.microsoft.com/office/drawing/2014/main" id="{7964CEFA-EC1F-45FD-8F2D-6D183377E0EE}"/>
              </a:ext>
            </a:extLst>
          </p:cNvPr>
          <p:cNvSpPr>
            <a:spLocks noChangeArrowheads="1"/>
          </p:cNvSpPr>
          <p:nvPr/>
        </p:nvSpPr>
        <p:spPr bwMode="auto">
          <a:xfrm>
            <a:off x="2659886" y="4317663"/>
            <a:ext cx="3900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tabLst>
                <a:tab pos="228600" algn="l"/>
                <a:tab pos="342900" algn="l"/>
                <a:tab pos="457200" algn="l"/>
                <a:tab pos="5715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 pos="342900" algn="l"/>
                <a:tab pos="457200" algn="l"/>
                <a:tab pos="5715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 pos="342900" algn="l"/>
                <a:tab pos="457200" algn="l"/>
                <a:tab pos="5715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9pPr>
          </a:lstStyle>
          <a:p>
            <a:pPr>
              <a:spcBef>
                <a:spcPct val="0"/>
              </a:spcBef>
              <a:buFontTx/>
              <a:buNone/>
            </a:pPr>
            <a:r>
              <a:rPr lang="en-AU" altLang="vi-VN" sz="1800" b="1" dirty="0" err="1">
                <a:latin typeface="Times New Roman" panose="02020603050405020304" pitchFamily="18" charset="0"/>
                <a:cs typeface="Times New Roman" panose="02020603050405020304" pitchFamily="18" charset="0"/>
              </a:rPr>
              <a:t>Hình</a:t>
            </a:r>
            <a:r>
              <a:rPr lang="en-AU" altLang="vi-VN" sz="1800" b="1" dirty="0">
                <a:latin typeface="Times New Roman" panose="02020603050405020304" pitchFamily="18" charset="0"/>
                <a:cs typeface="Times New Roman" panose="02020603050405020304" pitchFamily="18" charset="0"/>
              </a:rPr>
              <a:t> </a:t>
            </a:r>
            <a:r>
              <a:rPr lang="en-US" altLang="vi-VN" sz="1800" b="1" dirty="0">
                <a:latin typeface="Times New Roman" panose="02020603050405020304" pitchFamily="18" charset="0"/>
                <a:cs typeface="Times New Roman" panose="02020603050405020304" pitchFamily="18" charset="0"/>
              </a:rPr>
              <a:t>3.1: </a:t>
            </a:r>
            <a:r>
              <a:rPr lang="en-US" altLang="vi-VN" sz="1800" b="1" dirty="0" err="1">
                <a:latin typeface="Times New Roman" panose="02020603050405020304" pitchFamily="18" charset="0"/>
                <a:cs typeface="Times New Roman" panose="02020603050405020304" pitchFamily="18" charset="0"/>
              </a:rPr>
              <a:t>Một</a:t>
            </a:r>
            <a:r>
              <a:rPr lang="en-US" altLang="vi-VN" sz="1800" b="1" dirty="0">
                <a:latin typeface="Times New Roman" panose="02020603050405020304" pitchFamily="18" charset="0"/>
                <a:cs typeface="Times New Roman" panose="02020603050405020304" pitchFamily="18" charset="0"/>
              </a:rPr>
              <a:t> </a:t>
            </a:r>
            <a:r>
              <a:rPr lang="en-US" altLang="vi-VN" sz="1800" b="1" dirty="0" err="1">
                <a:latin typeface="Times New Roman" panose="02020603050405020304" pitchFamily="18" charset="0"/>
                <a:cs typeface="Times New Roman" panose="02020603050405020304" pitchFamily="18" charset="0"/>
              </a:rPr>
              <a:t>số</a:t>
            </a:r>
            <a:r>
              <a:rPr lang="en-US" altLang="vi-VN" sz="1800" b="1" dirty="0">
                <a:latin typeface="Times New Roman" panose="02020603050405020304" pitchFamily="18" charset="0"/>
                <a:cs typeface="Times New Roman" panose="02020603050405020304" pitchFamily="18" charset="0"/>
              </a:rPr>
              <a:t> </a:t>
            </a:r>
            <a:r>
              <a:rPr lang="en-US" altLang="vi-VN" sz="1800" b="1" dirty="0" err="1">
                <a:latin typeface="Times New Roman" panose="02020603050405020304" pitchFamily="18" charset="0"/>
                <a:cs typeface="Times New Roman" panose="02020603050405020304" pitchFamily="18" charset="0"/>
              </a:rPr>
              <a:t>hình</a:t>
            </a:r>
            <a:r>
              <a:rPr lang="en-US" altLang="vi-VN" sz="1800" b="1" dirty="0">
                <a:latin typeface="Times New Roman" panose="02020603050405020304" pitchFamily="18" charset="0"/>
                <a:cs typeface="Times New Roman" panose="02020603050405020304" pitchFamily="18" charset="0"/>
              </a:rPr>
              <a:t> </a:t>
            </a:r>
            <a:r>
              <a:rPr lang="en-US" altLang="vi-VN" sz="1800" b="1" dirty="0" err="1">
                <a:latin typeface="Times New Roman" panose="02020603050405020304" pitchFamily="18" charset="0"/>
                <a:cs typeface="Times New Roman" panose="02020603050405020304" pitchFamily="18" charset="0"/>
              </a:rPr>
              <a:t>thức</a:t>
            </a:r>
            <a:r>
              <a:rPr lang="en-US" altLang="vi-VN" sz="1800" b="1" dirty="0">
                <a:latin typeface="Times New Roman" panose="02020603050405020304" pitchFamily="18" charset="0"/>
                <a:cs typeface="Times New Roman" panose="02020603050405020304" pitchFamily="18" charset="0"/>
              </a:rPr>
              <a:t> </a:t>
            </a:r>
            <a:r>
              <a:rPr lang="en-US" altLang="vi-VN" sz="1800" b="1" dirty="0" err="1">
                <a:latin typeface="Times New Roman" panose="02020603050405020304" pitchFamily="18" charset="0"/>
                <a:cs typeface="Times New Roman" panose="02020603050405020304" pitchFamily="18" charset="0"/>
              </a:rPr>
              <a:t>gieo</a:t>
            </a:r>
            <a:r>
              <a:rPr lang="en-US" altLang="vi-VN" sz="1800" b="1" dirty="0">
                <a:latin typeface="Times New Roman" panose="02020603050405020304" pitchFamily="18" charset="0"/>
                <a:cs typeface="Times New Roman" panose="02020603050405020304" pitchFamily="18" charset="0"/>
              </a:rPr>
              <a:t> </a:t>
            </a:r>
            <a:r>
              <a:rPr lang="en-US" altLang="vi-VN" sz="1800" b="1" dirty="0" err="1">
                <a:latin typeface="Times New Roman" panose="02020603050405020304" pitchFamily="18" charset="0"/>
                <a:cs typeface="Times New Roman" panose="02020603050405020304" pitchFamily="18" charset="0"/>
              </a:rPr>
              <a:t>trồng</a:t>
            </a:r>
            <a:endParaRPr lang="vi-VN" altLang="vi-VN" sz="1800" b="1" dirty="0">
              <a:latin typeface="Times New Roman" panose="02020603050405020304" pitchFamily="18" charset="0"/>
              <a:cs typeface="Times New Roman" panose="02020603050405020304" pitchFamily="18" charset="0"/>
            </a:endParaRPr>
          </a:p>
        </p:txBody>
      </p:sp>
      <p:pic>
        <p:nvPicPr>
          <p:cNvPr id="14" name="Shape 99"/>
          <p:cNvPicPr/>
          <p:nvPr/>
        </p:nvPicPr>
        <p:blipFill rotWithShape="1">
          <a:blip r:embed="rId3"/>
          <a:srcRect t="13796" r="754"/>
          <a:stretch/>
        </p:blipFill>
        <p:spPr>
          <a:xfrm>
            <a:off x="381000" y="1219200"/>
            <a:ext cx="8458200" cy="2950528"/>
          </a:xfrm>
          <a:prstGeom prst="rect">
            <a:avLst/>
          </a:prstGeom>
        </p:spPr>
      </p:pic>
      <p:sp>
        <p:nvSpPr>
          <p:cNvPr id="2" name="TextBox 1"/>
          <p:cNvSpPr txBox="1"/>
          <p:nvPr/>
        </p:nvSpPr>
        <p:spPr>
          <a:xfrm>
            <a:off x="381000" y="609600"/>
            <a:ext cx="7433445"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H3.1,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a,b,c,d</a:t>
            </a:r>
            <a:endParaRPr lang="en-US" sz="2400" dirty="0">
              <a:latin typeface="Times New Roman" panose="02020603050405020304" pitchFamily="18" charset="0"/>
              <a:cs typeface="Times New Roman" panose="02020603050405020304" pitchFamily="18" charset="0"/>
            </a:endParaRPr>
          </a:p>
        </p:txBody>
      </p:sp>
      <p:sp>
        <p:nvSpPr>
          <p:cNvPr id="3" name="Rectangle 2"/>
          <p:cNvSpPr/>
          <p:nvPr/>
        </p:nvSpPr>
        <p:spPr>
          <a:xfrm>
            <a:off x="212612" y="5105400"/>
            <a:ext cx="3055260" cy="461665"/>
          </a:xfrm>
          <a:prstGeom prst="rect">
            <a:avLst/>
          </a:prstGeom>
        </p:spPr>
        <p:txBody>
          <a:bodyPr wrap="none">
            <a:spAutoFit/>
          </a:bodyPr>
          <a:lstStyle/>
          <a:p>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b: </a:t>
            </a:r>
            <a:r>
              <a:rPr lang="en-US" sz="2400" dirty="0" err="1">
                <a:solidFill>
                  <a:srgbClr val="000000"/>
                </a:solidFill>
                <a:latin typeface="Times New Roman" panose="02020603050405020304" pitchFamily="18" charset="0"/>
                <a:cs typeface="Times New Roman" panose="02020603050405020304" pitchFamily="18" charset="0"/>
              </a:rPr>
              <a:t>Trồng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hạt</a:t>
            </a:r>
            <a:endParaRPr lang="en-US" sz="2400" dirty="0">
              <a:latin typeface="Times New Roman" panose="02020603050405020304" pitchFamily="18" charset="0"/>
              <a:cs typeface="Times New Roman" panose="02020603050405020304" pitchFamily="18" charset="0"/>
            </a:endParaRPr>
          </a:p>
        </p:txBody>
      </p:sp>
      <p:sp>
        <p:nvSpPr>
          <p:cNvPr id="15" name="Rectangle 14"/>
          <p:cNvSpPr/>
          <p:nvPr/>
        </p:nvSpPr>
        <p:spPr>
          <a:xfrm>
            <a:off x="246956" y="5481935"/>
            <a:ext cx="3609899" cy="461665"/>
          </a:xfrm>
          <a:prstGeom prst="rect">
            <a:avLst/>
          </a:prstGeom>
        </p:spPr>
        <p:txBody>
          <a:bodyPr wrap="none">
            <a:spAutoFit/>
          </a:bodyPr>
          <a:lstStyle/>
          <a:p>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c: </a:t>
            </a:r>
            <a:r>
              <a:rPr lang="en-US" sz="2400" dirty="0" err="1">
                <a:solidFill>
                  <a:srgbClr val="000000"/>
                </a:solidFill>
                <a:latin typeface="Times New Roman" panose="02020603050405020304" pitchFamily="18" charset="0"/>
                <a:cs typeface="Times New Roman" panose="02020603050405020304" pitchFamily="18" charset="0"/>
              </a:rPr>
              <a:t>Trồng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cs typeface="Times New Roman" panose="02020603050405020304" pitchFamily="18" charset="0"/>
              </a:rPr>
              <a:t> con</a:t>
            </a:r>
            <a:endParaRPr lang="en-US" sz="2400" dirty="0">
              <a:latin typeface="Times New Roman" panose="02020603050405020304" pitchFamily="18" charset="0"/>
              <a:cs typeface="Times New Roman" panose="02020603050405020304" pitchFamily="18" charset="0"/>
            </a:endParaRPr>
          </a:p>
        </p:txBody>
      </p:sp>
      <p:sp>
        <p:nvSpPr>
          <p:cNvPr id="16" name="Rectangle 15"/>
          <p:cNvSpPr/>
          <p:nvPr/>
        </p:nvSpPr>
        <p:spPr>
          <a:xfrm>
            <a:off x="269668" y="5867400"/>
            <a:ext cx="2970300" cy="461665"/>
          </a:xfrm>
          <a:prstGeom prst="rect">
            <a:avLst/>
          </a:prstGeom>
        </p:spPr>
        <p:txBody>
          <a:bodyPr wrap="none">
            <a:spAutoFit/>
          </a:bodyPr>
          <a:lstStyle/>
          <a:p>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d: </a:t>
            </a:r>
            <a:r>
              <a:rPr lang="en-US" sz="2400" dirty="0" err="1">
                <a:solidFill>
                  <a:srgbClr val="000000"/>
                </a:solidFill>
                <a:latin typeface="Times New Roman" panose="02020603050405020304" pitchFamily="18" charset="0"/>
                <a:cs typeface="Times New Roman" panose="02020603050405020304" pitchFamily="18" charset="0"/>
              </a:rPr>
              <a:t>Trồng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t>
            </a:r>
            <a:endParaRPr lang="en-US" sz="2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1988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3" grpId="0"/>
      <p:bldP spid="15"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676400"/>
            <a:ext cx="8686800" cy="2401683"/>
          </a:xfrm>
          <a:prstGeom prst="rect">
            <a:avLst/>
          </a:prstGeom>
        </p:spPr>
        <p:txBody>
          <a:bodyPr wrap="square">
            <a:spAutoFit/>
          </a:bodyPr>
          <a:lstStyle/>
          <a:p>
            <a:pPr lvl="0" algn="just">
              <a:lnSpc>
                <a:spcPct val="115000"/>
              </a:lnSpc>
              <a:spcAft>
                <a:spcPts val="200"/>
              </a:spcAft>
              <a:buClr>
                <a:srgbClr val="000000"/>
              </a:buClr>
              <a:buSzPts val="1000"/>
              <a:tabLst>
                <a:tab pos="395605" algn="l"/>
              </a:tabLst>
            </a:pPr>
            <a:r>
              <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1. </a:t>
            </a:r>
            <a:r>
              <a:rPr lang="vi-VN"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Vận dụng kiến th</a:t>
            </a:r>
            <a:r>
              <a:rPr lang="en-US" sz="2800"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ức</a:t>
            </a:r>
            <a:r>
              <a:rPr lang="vi-VN"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đã</a:t>
            </a:r>
            <a:r>
              <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em</a:t>
            </a:r>
            <a:r>
              <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hãy</a:t>
            </a:r>
            <a:r>
              <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làm</a:t>
            </a:r>
            <a:r>
              <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1 video</a:t>
            </a:r>
            <a:r>
              <a:rPr lang="vi-VN"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thực hiện việc ch</a:t>
            </a:r>
            <a:r>
              <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ă</a:t>
            </a:r>
            <a:r>
              <a:rPr lang="vi-VN"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m sóc cây trồng trong gia đình.</a:t>
            </a:r>
            <a:endParaRPr lang="en-US" sz="2800"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a:p>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2. </a:t>
            </a:r>
            <a:r>
              <a:rPr lang="vi-VN"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Hãy giải thích và tuyên truyền cho mọi người áp dụng đúng cách và tuân thù c</a:t>
            </a:r>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á</a:t>
            </a:r>
            <a:r>
              <a:rPr lang="vi-VN"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c nguyên tắc khi sừ dụng thuốc hoá học đ</a:t>
            </a:r>
            <a:r>
              <a:rPr lang="en-US"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ể</a:t>
            </a:r>
            <a:r>
              <a:rPr lang="vi-VN" sz="2800" dirty="0">
                <a:solidFill>
                  <a:srgbClr val="0000CC"/>
                </a:solidFill>
                <a:latin typeface="Times New Roman" panose="02020603050405020304" pitchFamily="18" charset="0"/>
                <a:ea typeface="Tahoma" panose="020B0604030504040204" pitchFamily="34" charset="0"/>
                <a:cs typeface="Times New Roman" panose="02020603050405020304" pitchFamily="18" charset="0"/>
              </a:rPr>
              <a:t> phòng trừ sâu. bệnh.</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28800" y="457200"/>
            <a:ext cx="5006371"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HOẠT ĐỘNG TRẢI NGHIỆM</a:t>
            </a:r>
          </a:p>
        </p:txBody>
      </p:sp>
    </p:spTree>
    <p:extLst>
      <p:ext uri="{BB962C8B-B14F-4D97-AF65-F5344CB8AC3E}">
        <p14:creationId xmlns:p14="http://schemas.microsoft.com/office/powerpoint/2010/main" val="2691669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HƯỚNG DẪN TỰ HỌC</a:t>
            </a:r>
          </a:p>
        </p:txBody>
      </p:sp>
      <p:sp>
        <p:nvSpPr>
          <p:cNvPr id="4" name="Rectangle 3"/>
          <p:cNvSpPr/>
          <p:nvPr/>
        </p:nvSpPr>
        <p:spPr>
          <a:xfrm>
            <a:off x="427149" y="2209800"/>
            <a:ext cx="7696200" cy="2828467"/>
          </a:xfrm>
          <a:prstGeom prst="rect">
            <a:avLst/>
          </a:prstGeom>
        </p:spPr>
        <p:txBody>
          <a:bodyPr wrap="square">
            <a:spAutoFit/>
          </a:bodyPr>
          <a:lstStyle/>
          <a:p>
            <a:pPr indent="152400" algn="just">
              <a:lnSpc>
                <a:spcPct val="120000"/>
              </a:lnSpc>
              <a:spcAft>
                <a:spcPts val="300"/>
              </a:spcAft>
            </a:pPr>
            <a:r>
              <a:rPr lang="vi-VN"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Về</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nhà</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học</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bài</a:t>
            </a:r>
            <a:r>
              <a:rPr lang="en-US" sz="2400" dirty="0">
                <a:solidFill>
                  <a:srgbClr val="0000CC"/>
                </a:solidFill>
                <a:latin typeface="+mj-lt"/>
                <a:ea typeface="Times New Roman" panose="02020603050405020304" pitchFamily="18" charset="0"/>
              </a:rPr>
              <a:t> , </a:t>
            </a:r>
            <a:r>
              <a:rPr lang="en-US" sz="2400" dirty="0" err="1">
                <a:solidFill>
                  <a:srgbClr val="0000CC"/>
                </a:solidFill>
                <a:latin typeface="+mj-lt"/>
                <a:ea typeface="Times New Roman" panose="02020603050405020304" pitchFamily="18" charset="0"/>
              </a:rPr>
              <a:t>sư</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tầm</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tranh</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ảnh</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hoặc</a:t>
            </a:r>
            <a:r>
              <a:rPr lang="en-US" sz="2400" dirty="0">
                <a:solidFill>
                  <a:srgbClr val="0000CC"/>
                </a:solidFill>
                <a:latin typeface="+mj-lt"/>
                <a:ea typeface="Times New Roman" panose="02020603050405020304" pitchFamily="18" charset="0"/>
              </a:rPr>
              <a:t> video </a:t>
            </a:r>
            <a:r>
              <a:rPr lang="en-US" sz="2400" dirty="0" err="1">
                <a:solidFill>
                  <a:srgbClr val="0000CC"/>
                </a:solidFill>
                <a:latin typeface="+mj-lt"/>
                <a:ea typeface="Times New Roman" panose="02020603050405020304" pitchFamily="18" charset="0"/>
              </a:rPr>
              <a:t>về</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cách</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chăm</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sóc</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cây</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trồng</a:t>
            </a:r>
            <a:endParaRPr lang="en-US" sz="2400" dirty="0">
              <a:solidFill>
                <a:srgbClr val="0000CC"/>
              </a:solidFill>
              <a:latin typeface="+mj-lt"/>
              <a:ea typeface="Times New Roman" panose="02020603050405020304" pitchFamily="18" charset="0"/>
            </a:endParaRPr>
          </a:p>
          <a:p>
            <a:pPr indent="152400" algn="just">
              <a:lnSpc>
                <a:spcPct val="120000"/>
              </a:lnSpc>
              <a:spcAft>
                <a:spcPts val="300"/>
              </a:spcAft>
            </a:pP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Quan</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sát</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việc</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sử</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dụng</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thuốc</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bảo</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vệ</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thực</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vật</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hóa</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học</a:t>
            </a:r>
            <a:r>
              <a:rPr lang="en-US" sz="2400" dirty="0">
                <a:solidFill>
                  <a:srgbClr val="0000CC"/>
                </a:solidFill>
                <a:latin typeface="+mj-lt"/>
                <a:ea typeface="Times New Roman" panose="02020603050405020304" pitchFamily="18" charset="0"/>
              </a:rPr>
              <a:t> ở </a:t>
            </a:r>
            <a:r>
              <a:rPr lang="en-US" sz="2400" dirty="0" err="1">
                <a:solidFill>
                  <a:srgbClr val="0000CC"/>
                </a:solidFill>
                <a:latin typeface="+mj-lt"/>
                <a:ea typeface="Times New Roman" panose="02020603050405020304" pitchFamily="18" charset="0"/>
              </a:rPr>
              <a:t>gia</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đình</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và</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cách</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bảo</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vệ</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môi</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trường</a:t>
            </a:r>
            <a:endParaRPr lang="en-US" sz="2400" dirty="0">
              <a:solidFill>
                <a:srgbClr val="0000CC"/>
              </a:solidFill>
              <a:latin typeface="+mj-lt"/>
              <a:ea typeface="Times New Roman" panose="02020603050405020304" pitchFamily="18" charset="0"/>
            </a:endParaRPr>
          </a:p>
          <a:p>
            <a:pPr indent="152400" algn="just">
              <a:lnSpc>
                <a:spcPct val="120000"/>
              </a:lnSpc>
              <a:spcAft>
                <a:spcPts val="300"/>
              </a:spcAft>
            </a:pP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Sưu</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tầm</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hình</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ảnh</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hoặc</a:t>
            </a:r>
            <a:r>
              <a:rPr lang="en-US" sz="2400" dirty="0">
                <a:solidFill>
                  <a:srgbClr val="0000CC"/>
                </a:solidFill>
                <a:latin typeface="+mj-lt"/>
                <a:ea typeface="Times New Roman" panose="02020603050405020304" pitchFamily="18" charset="0"/>
              </a:rPr>
              <a:t> vi </a:t>
            </a:r>
            <a:r>
              <a:rPr lang="en-US" sz="2400" dirty="0" err="1">
                <a:solidFill>
                  <a:srgbClr val="0000CC"/>
                </a:solidFill>
                <a:latin typeface="+mj-lt"/>
                <a:ea typeface="Times New Roman" panose="02020603050405020304" pitchFamily="18" charset="0"/>
              </a:rPr>
              <a:t>deo</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về</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thu</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hoạch</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sản</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phẩm</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trồng</a:t>
            </a:r>
            <a:r>
              <a:rPr lang="en-US" sz="2400" dirty="0">
                <a:solidFill>
                  <a:srgbClr val="0000CC"/>
                </a:solidFill>
                <a:latin typeface="+mj-lt"/>
                <a:ea typeface="Times New Roman" panose="02020603050405020304" pitchFamily="18" charset="0"/>
              </a:rPr>
              <a:t> </a:t>
            </a:r>
            <a:r>
              <a:rPr lang="en-US" sz="2400" dirty="0" err="1">
                <a:solidFill>
                  <a:srgbClr val="0000CC"/>
                </a:solidFill>
                <a:latin typeface="+mj-lt"/>
                <a:ea typeface="Times New Roman" panose="02020603050405020304" pitchFamily="18" charset="0"/>
              </a:rPr>
              <a:t>trọt</a:t>
            </a:r>
            <a:r>
              <a:rPr lang="en-US" sz="2400" dirty="0">
                <a:solidFill>
                  <a:srgbClr val="0000CC"/>
                </a:solidFill>
                <a:latin typeface="+mj-lt"/>
                <a:ea typeface="Times New Roman" panose="02020603050405020304" pitchFamily="18" charset="0"/>
              </a:rPr>
              <a:t>.</a:t>
            </a:r>
          </a:p>
        </p:txBody>
      </p:sp>
    </p:spTree>
    <p:extLst>
      <p:ext uri="{BB962C8B-B14F-4D97-AF65-F5344CB8AC3E}">
        <p14:creationId xmlns:p14="http://schemas.microsoft.com/office/powerpoint/2010/main" val="2180630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04059"/>
            <a:ext cx="4820359" cy="523220"/>
          </a:xfrm>
          <a:prstGeom prst="rect">
            <a:avLst/>
          </a:prstGeom>
        </p:spPr>
        <p:txBody>
          <a:bodyPr wrap="none">
            <a:spAutoFit/>
          </a:bodyPr>
          <a:lstStyle/>
          <a:p>
            <a:r>
              <a:rPr lang="en-GB" sz="2800" b="1" dirty="0">
                <a:solidFill>
                  <a:srgbClr val="0070C0"/>
                </a:solidFill>
                <a:latin typeface="Times New Roman" panose="02020603050405020304" pitchFamily="18" charset="0"/>
                <a:cs typeface="Times New Roman" panose="02020603050405020304" pitchFamily="18" charset="0"/>
              </a:rPr>
              <a:t>I. KỸ THUẬT GIEO TRỒNG</a:t>
            </a:r>
          </a:p>
        </p:txBody>
      </p:sp>
      <p:sp>
        <p:nvSpPr>
          <p:cNvPr id="6" name="TextBox 5">
            <a:extLst>
              <a:ext uri="{FF2B5EF4-FFF2-40B4-BE49-F238E27FC236}">
                <a16:creationId xmlns:a16="http://schemas.microsoft.com/office/drawing/2014/main" id="{D93CD09D-4993-40A8-95E7-957CB5DD84AE}"/>
              </a:ext>
            </a:extLst>
          </p:cNvPr>
          <p:cNvSpPr txBox="1"/>
          <p:nvPr/>
        </p:nvSpPr>
        <p:spPr>
          <a:xfrm>
            <a:off x="609600" y="1219200"/>
            <a:ext cx="8534400" cy="954107"/>
          </a:xfrm>
          <a:prstGeom prst="rect">
            <a:avLst/>
          </a:prstGeom>
          <a:noFill/>
        </p:spPr>
        <p:txBody>
          <a:bodyPr wrap="square" rtlCol="0">
            <a:spAutoFit/>
          </a:bodyPr>
          <a:lstStyle/>
          <a:p>
            <a:r>
              <a:rPr lang="en-GB" sz="2800" dirty="0">
                <a:solidFill>
                  <a:srgbClr val="0000CC"/>
                </a:solidFill>
                <a:latin typeface="Times New Roman" panose="02020603050405020304" pitchFamily="18" charset="0"/>
                <a:cs typeface="Times New Roman" panose="02020603050405020304" pitchFamily="18" charset="0"/>
              </a:rPr>
              <a:t>- </a:t>
            </a:r>
            <a:r>
              <a:rPr lang="en-US" sz="2800" dirty="0">
                <a:solidFill>
                  <a:srgbClr val="0000CC"/>
                </a:solidFill>
                <a:latin typeface="Times New Roman" panose="02020603050405020304" pitchFamily="18" charset="0"/>
                <a:cs typeface="Times New Roman" panose="02020603050405020304" pitchFamily="18" charset="0"/>
              </a:rPr>
              <a:t>Y</a:t>
            </a:r>
            <a:r>
              <a:rPr lang="vi-VN" sz="2800" dirty="0">
                <a:solidFill>
                  <a:srgbClr val="0000CC"/>
                </a:solidFill>
                <a:latin typeface="Times New Roman" panose="02020603050405020304" pitchFamily="18" charset="0"/>
                <a:cs typeface="Times New Roman" panose="02020603050405020304" pitchFamily="18" charset="0"/>
              </a:rPr>
              <a:t>êu c</a:t>
            </a:r>
            <a:r>
              <a:rPr lang="en-US" sz="2800" dirty="0">
                <a:solidFill>
                  <a:srgbClr val="0000CC"/>
                </a:solidFill>
                <a:latin typeface="Times New Roman" panose="02020603050405020304" pitchFamily="18" charset="0"/>
                <a:cs typeface="Times New Roman" panose="02020603050405020304" pitchFamily="18" charset="0"/>
              </a:rPr>
              <a:t>ầ</a:t>
            </a:r>
            <a:r>
              <a:rPr lang="vi-VN" sz="2800" dirty="0">
                <a:solidFill>
                  <a:srgbClr val="0000CC"/>
                </a:solidFill>
                <a:latin typeface="Times New Roman" panose="02020603050405020304" pitchFamily="18" charset="0"/>
                <a:cs typeface="Times New Roman" panose="02020603050405020304" pitchFamily="18" charset="0"/>
              </a:rPr>
              <a:t>u cơ bản khi thực hiện gieo tr</a:t>
            </a:r>
            <a:r>
              <a:rPr lang="en-US" sz="2800" dirty="0">
                <a:solidFill>
                  <a:srgbClr val="0000CC"/>
                </a:solidFill>
                <a:latin typeface="Times New Roman" panose="02020603050405020304" pitchFamily="18" charset="0"/>
                <a:cs typeface="Times New Roman" panose="02020603050405020304" pitchFamily="18" charset="0"/>
              </a:rPr>
              <a:t>ồ</a:t>
            </a:r>
            <a:r>
              <a:rPr lang="vi-VN" sz="2800" dirty="0">
                <a:solidFill>
                  <a:srgbClr val="0000CC"/>
                </a:solidFill>
                <a:latin typeface="Times New Roman" panose="02020603050405020304" pitchFamily="18" charset="0"/>
                <a:cs typeface="Times New Roman" panose="02020603050405020304" pitchFamily="18" charset="0"/>
              </a:rPr>
              <a:t>ng</a:t>
            </a:r>
            <a:r>
              <a:rPr lang="en-US"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đảm</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bảo</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yêu</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cầu</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về</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thời</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vụ</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mật</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độ</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khoảng</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cách</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và</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độ</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nông</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sâu</a:t>
            </a:r>
            <a:r>
              <a:rPr lang="en-GB" sz="2800" dirty="0">
                <a:solidFill>
                  <a:srgbClr val="0000CC"/>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FF2CFD83-EBA0-4470-A5E3-848559A2B082}"/>
              </a:ext>
            </a:extLst>
          </p:cNvPr>
          <p:cNvSpPr txBox="1"/>
          <p:nvPr/>
        </p:nvSpPr>
        <p:spPr>
          <a:xfrm>
            <a:off x="685800" y="2173307"/>
            <a:ext cx="8001000" cy="954107"/>
          </a:xfrm>
          <a:prstGeom prst="rect">
            <a:avLst/>
          </a:prstGeom>
          <a:noFill/>
        </p:spPr>
        <p:txBody>
          <a:bodyPr wrap="square" rtlCol="0">
            <a:spAutoFit/>
          </a:bodyPr>
          <a:lstStyle/>
          <a:p>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Các</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hình</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thức</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gieo</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trồng</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Gieo</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bằng</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hạt</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và</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trồng</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bằng</a:t>
            </a:r>
            <a:r>
              <a:rPr lang="en-GB" sz="2800" dirty="0">
                <a:solidFill>
                  <a:srgbClr val="0000CC"/>
                </a:solidFill>
                <a:latin typeface="Times New Roman" panose="02020603050405020304" pitchFamily="18" charset="0"/>
                <a:cs typeface="Times New Roman" panose="02020603050405020304" pitchFamily="18" charset="0"/>
              </a:rPr>
              <a:t> </a:t>
            </a:r>
            <a:r>
              <a:rPr lang="en-GB" sz="2800" dirty="0" err="1">
                <a:solidFill>
                  <a:srgbClr val="0000CC"/>
                </a:solidFill>
                <a:latin typeface="Times New Roman" panose="02020603050405020304" pitchFamily="18" charset="0"/>
                <a:cs typeface="Times New Roman" panose="02020603050405020304" pitchFamily="18" charset="0"/>
              </a:rPr>
              <a:t>cây</a:t>
            </a:r>
            <a:r>
              <a:rPr lang="en-GB" sz="2800" dirty="0">
                <a:solidFill>
                  <a:srgbClr val="0000CC"/>
                </a:solidFill>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163395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Cac cach gieo hat">
            <a:extLst>
              <a:ext uri="{FF2B5EF4-FFF2-40B4-BE49-F238E27FC236}">
                <a16:creationId xmlns:a16="http://schemas.microsoft.com/office/drawing/2014/main" id="{E2D16590-D517-4BDB-A519-A56B94A48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862" y="1865710"/>
            <a:ext cx="1975247" cy="227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Cac cach gieo hat(2)">
            <a:extLst>
              <a:ext uri="{FF2B5EF4-FFF2-40B4-BE49-F238E27FC236}">
                <a16:creationId xmlns:a16="http://schemas.microsoft.com/office/drawing/2014/main" id="{220F7DD3-9B04-4C1E-9078-BD8CA2CD3F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3950" y="1865710"/>
            <a:ext cx="1953815" cy="231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Cac cach gieo hat(3)">
            <a:extLst>
              <a:ext uri="{FF2B5EF4-FFF2-40B4-BE49-F238E27FC236}">
                <a16:creationId xmlns:a16="http://schemas.microsoft.com/office/drawing/2014/main" id="{98E17955-EB78-4CD1-9F86-E8F6E0CDF4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4356" y="1887141"/>
            <a:ext cx="1876425" cy="2203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9">
            <a:extLst>
              <a:ext uri="{FF2B5EF4-FFF2-40B4-BE49-F238E27FC236}">
                <a16:creationId xmlns:a16="http://schemas.microsoft.com/office/drawing/2014/main" id="{51ACBF2F-C946-478C-ACC5-29C476F61703}"/>
              </a:ext>
            </a:extLst>
          </p:cNvPr>
          <p:cNvSpPr txBox="1">
            <a:spLocks noChangeArrowheads="1"/>
          </p:cNvSpPr>
          <p:nvPr/>
        </p:nvSpPr>
        <p:spPr bwMode="auto">
          <a:xfrm>
            <a:off x="1401044" y="4126706"/>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p>
        </p:txBody>
      </p:sp>
      <p:sp>
        <p:nvSpPr>
          <p:cNvPr id="8" name="Text Box 20">
            <a:extLst>
              <a:ext uri="{FF2B5EF4-FFF2-40B4-BE49-F238E27FC236}">
                <a16:creationId xmlns:a16="http://schemas.microsoft.com/office/drawing/2014/main" id="{80683A42-6AB0-4D04-A5C3-92863FAA8D21}"/>
              </a:ext>
            </a:extLst>
          </p:cNvPr>
          <p:cNvSpPr txBox="1">
            <a:spLocks noChangeArrowheads="1"/>
          </p:cNvSpPr>
          <p:nvPr/>
        </p:nvSpPr>
        <p:spPr bwMode="auto">
          <a:xfrm>
            <a:off x="5708725" y="4206478"/>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p>
        </p:txBody>
      </p:sp>
      <p:sp>
        <p:nvSpPr>
          <p:cNvPr id="9" name="Text Box 21">
            <a:extLst>
              <a:ext uri="{FF2B5EF4-FFF2-40B4-BE49-F238E27FC236}">
                <a16:creationId xmlns:a16="http://schemas.microsoft.com/office/drawing/2014/main" id="{4966B28F-FBD5-4C90-BBDE-0D0524D4284F}"/>
              </a:ext>
            </a:extLst>
          </p:cNvPr>
          <p:cNvSpPr txBox="1">
            <a:spLocks noChangeArrowheads="1"/>
          </p:cNvSpPr>
          <p:nvPr/>
        </p:nvSpPr>
        <p:spPr bwMode="auto">
          <a:xfrm>
            <a:off x="3375100" y="4151710"/>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p>
        </p:txBody>
      </p:sp>
      <p:sp>
        <p:nvSpPr>
          <p:cNvPr id="10" name="Text Box 24">
            <a:extLst>
              <a:ext uri="{FF2B5EF4-FFF2-40B4-BE49-F238E27FC236}">
                <a16:creationId xmlns:a16="http://schemas.microsoft.com/office/drawing/2014/main" id="{F1809CEF-C767-4B1E-AB7E-A7AA60383E42}"/>
              </a:ext>
            </a:extLst>
          </p:cNvPr>
          <p:cNvSpPr txBox="1">
            <a:spLocks noChangeArrowheads="1"/>
          </p:cNvSpPr>
          <p:nvPr/>
        </p:nvSpPr>
        <p:spPr bwMode="auto">
          <a:xfrm>
            <a:off x="2163043" y="4116944"/>
            <a:ext cx="4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pitchFamily="18" charset="0"/>
                <a:cs typeface="Times New Roman" panose="02020603050405020304" pitchFamily="18" charset="0"/>
              </a:rPr>
              <a:t>vãi</a:t>
            </a:r>
            <a:endParaRPr lang="en-US" altLang="vi-VN" sz="1800" b="1" dirty="0">
              <a:solidFill>
                <a:srgbClr val="0033CC"/>
              </a:solidFill>
              <a:latin typeface="Times New Roman" panose="02020603050405020304" pitchFamily="18" charset="0"/>
              <a:cs typeface="Times New Roman" panose="02020603050405020304" pitchFamily="18" charset="0"/>
            </a:endParaRPr>
          </a:p>
        </p:txBody>
      </p:sp>
      <p:sp>
        <p:nvSpPr>
          <p:cNvPr id="11" name="Text Box 25">
            <a:extLst>
              <a:ext uri="{FF2B5EF4-FFF2-40B4-BE49-F238E27FC236}">
                <a16:creationId xmlns:a16="http://schemas.microsoft.com/office/drawing/2014/main" id="{E1D3793D-B4B1-403B-B1F0-748F829BDB56}"/>
              </a:ext>
            </a:extLst>
          </p:cNvPr>
          <p:cNvSpPr txBox="1">
            <a:spLocks noChangeArrowheads="1"/>
          </p:cNvSpPr>
          <p:nvPr/>
        </p:nvSpPr>
        <p:spPr bwMode="auto">
          <a:xfrm>
            <a:off x="3964459" y="4133612"/>
            <a:ext cx="1152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pitchFamily="18" charset="0"/>
                <a:cs typeface="Times New Roman" panose="02020603050405020304" pitchFamily="18" charset="0"/>
              </a:rPr>
              <a:t>theo hàng</a:t>
            </a:r>
            <a:endParaRPr lang="en-US" altLang="vi-VN" sz="1800" b="1" dirty="0">
              <a:solidFill>
                <a:srgbClr val="0033CC"/>
              </a:solidFill>
              <a:latin typeface="Times New Roman" panose="02020603050405020304" pitchFamily="18" charset="0"/>
              <a:cs typeface="Times New Roman" panose="02020603050405020304" pitchFamily="18" charset="0"/>
            </a:endParaRPr>
          </a:p>
        </p:txBody>
      </p:sp>
      <p:sp>
        <p:nvSpPr>
          <p:cNvPr id="12" name="Text Box 26">
            <a:extLst>
              <a:ext uri="{FF2B5EF4-FFF2-40B4-BE49-F238E27FC236}">
                <a16:creationId xmlns:a16="http://schemas.microsoft.com/office/drawing/2014/main" id="{B32A1C84-089F-4C06-94AE-7A0C05E926E9}"/>
              </a:ext>
            </a:extLst>
          </p:cNvPr>
          <p:cNvSpPr txBox="1">
            <a:spLocks noChangeArrowheads="1"/>
          </p:cNvSpPr>
          <p:nvPr/>
        </p:nvSpPr>
        <p:spPr bwMode="auto">
          <a:xfrm>
            <a:off x="6267128" y="4195049"/>
            <a:ext cx="1011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pitchFamily="18" charset="0"/>
                <a:cs typeface="Times New Roman" panose="02020603050405020304" pitchFamily="18" charset="0"/>
              </a:rPr>
              <a:t>theo hốc</a:t>
            </a:r>
            <a:endParaRPr lang="en-US" altLang="vi-VN" sz="1800" b="1" dirty="0">
              <a:solidFill>
                <a:srgbClr val="0033CC"/>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9083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strVal val="#ppt_w+.3"/>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Effect transition="in" filter="fade">
                                      <p:cBhvr>
                                        <p:cTn id="29" dur="1000"/>
                                        <p:tgtEl>
                                          <p:spTgt spid="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strVal val="#ppt_w+.3"/>
                                          </p:val>
                                        </p:tav>
                                        <p:tav tm="100000">
                                          <p:val>
                                            <p:strVal val="#ppt_w"/>
                                          </p:val>
                                        </p:tav>
                                      </p:tavLst>
                                    </p:anim>
                                    <p:anim calcmode="lin" valueType="num">
                                      <p:cBhvr>
                                        <p:cTn id="33" dur="1000" fill="hold"/>
                                        <p:tgtEl>
                                          <p:spTgt spid="5"/>
                                        </p:tgtEl>
                                        <p:attrNameLst>
                                          <p:attrName>ppt_h</p:attrName>
                                        </p:attrNameLst>
                                      </p:cBhvr>
                                      <p:tavLst>
                                        <p:tav tm="0">
                                          <p:val>
                                            <p:strVal val="#ppt_h"/>
                                          </p:val>
                                        </p:tav>
                                        <p:tav tm="100000">
                                          <p:val>
                                            <p:strVal val="#ppt_h"/>
                                          </p:val>
                                        </p:tav>
                                      </p:tavLst>
                                    </p:anim>
                                    <p:animEffect transition="in" filter="fade">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Horizont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Horizont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274639"/>
            <a:ext cx="8077200" cy="4830762"/>
          </a:xfrm>
        </p:spPr>
      </p:pic>
      <p:sp>
        <p:nvSpPr>
          <p:cNvPr id="5" name="Rectangle 4"/>
          <p:cNvSpPr/>
          <p:nvPr/>
        </p:nvSpPr>
        <p:spPr>
          <a:xfrm>
            <a:off x="2971800" y="5257800"/>
            <a:ext cx="3441968" cy="584775"/>
          </a:xfrm>
          <a:prstGeom prst="rect">
            <a:avLst/>
          </a:prstGeom>
        </p:spPr>
        <p:txBody>
          <a:bodyPr wrap="none">
            <a:spAutoFit/>
          </a:bodyPr>
          <a:lstStyle/>
          <a:p>
            <a:r>
              <a:rPr lang="en-GB" sz="3200" dirty="0" err="1">
                <a:solidFill>
                  <a:srgbClr val="0070C0"/>
                </a:solidFill>
                <a:latin typeface="Times New Roman" panose="02020603050405020304" pitchFamily="18" charset="0"/>
                <a:cs typeface="Times New Roman" panose="02020603050405020304" pitchFamily="18" charset="0"/>
              </a:rPr>
              <a:t>Trồng</a:t>
            </a:r>
            <a:r>
              <a:rPr lang="en-GB" sz="3200" dirty="0">
                <a:solidFill>
                  <a:srgbClr val="0070C0"/>
                </a:solidFill>
                <a:latin typeface="Times New Roman" panose="02020603050405020304" pitchFamily="18" charset="0"/>
                <a:cs typeface="Times New Roman" panose="02020603050405020304" pitchFamily="18" charset="0"/>
              </a:rPr>
              <a:t> </a:t>
            </a:r>
            <a:r>
              <a:rPr lang="en-GB" sz="3200" dirty="0" err="1">
                <a:solidFill>
                  <a:srgbClr val="0070C0"/>
                </a:solidFill>
                <a:latin typeface="Times New Roman" panose="02020603050405020304" pitchFamily="18" charset="0"/>
                <a:cs typeface="Times New Roman" panose="02020603050405020304" pitchFamily="18" charset="0"/>
              </a:rPr>
              <a:t>bằng</a:t>
            </a:r>
            <a:r>
              <a:rPr lang="en-GB" sz="3200" dirty="0">
                <a:solidFill>
                  <a:srgbClr val="0070C0"/>
                </a:solidFill>
                <a:latin typeface="Times New Roman" panose="02020603050405020304" pitchFamily="18" charset="0"/>
                <a:cs typeface="Times New Roman" panose="02020603050405020304" pitchFamily="18" charset="0"/>
              </a:rPr>
              <a:t> </a:t>
            </a:r>
            <a:r>
              <a:rPr lang="en-GB" sz="3200" dirty="0" err="1">
                <a:solidFill>
                  <a:srgbClr val="0070C0"/>
                </a:solidFill>
                <a:latin typeface="Times New Roman" panose="02020603050405020304" pitchFamily="18" charset="0"/>
                <a:cs typeface="Times New Roman" panose="02020603050405020304" pitchFamily="18" charset="0"/>
              </a:rPr>
              <a:t>cây</a:t>
            </a:r>
            <a:r>
              <a:rPr lang="en-GB" sz="3200" dirty="0">
                <a:solidFill>
                  <a:srgbClr val="0070C0"/>
                </a:solidFill>
                <a:latin typeface="Times New Roman" panose="02020603050405020304" pitchFamily="18" charset="0"/>
                <a:cs typeface="Times New Roman" panose="02020603050405020304" pitchFamily="18" charset="0"/>
              </a:rPr>
              <a:t> con</a:t>
            </a:r>
            <a:endParaRPr lang="en-US" sz="3200" dirty="0"/>
          </a:p>
        </p:txBody>
      </p:sp>
    </p:spTree>
    <p:extLst>
      <p:ext uri="{BB962C8B-B14F-4D97-AF65-F5344CB8AC3E}">
        <p14:creationId xmlns:p14="http://schemas.microsoft.com/office/powerpoint/2010/main" val="2409882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9" name="Rectangle 3"/>
          <p:cNvSpPr>
            <a:spLocks noGrp="1" noChangeArrowheads="1"/>
          </p:cNvSpPr>
          <p:nvPr>
            <p:ph type="title"/>
          </p:nvPr>
        </p:nvSpPr>
        <p:spPr>
          <a:xfrm>
            <a:off x="533400" y="5562600"/>
            <a:ext cx="8001000" cy="1020763"/>
          </a:xfrm>
          <a:noFill/>
        </p:spPr>
        <p:txBody>
          <a:bodyPr>
            <a:normAutofit fontScale="90000"/>
          </a:bodyPr>
          <a:lstStyle/>
          <a:p>
            <a:pPr algn="l" eaLnBrk="1" hangingPunct="1"/>
            <a:r>
              <a:rPr lang="en-US" altLang="en-US" sz="2800" b="1">
                <a:solidFill>
                  <a:srgbClr val="FF0000"/>
                </a:solidFill>
                <a:latin typeface="Times New Roman" panose="02020603050405020304" pitchFamily="18" charset="0"/>
              </a:rPr>
              <a:t>Quan</a:t>
            </a:r>
            <a:r>
              <a:rPr lang="en-US" altLang="en-US" b="1">
                <a:solidFill>
                  <a:srgbClr val="FF0000"/>
                </a:solidFill>
              </a:rPr>
              <a:t> </a:t>
            </a:r>
            <a:r>
              <a:rPr lang="en-US" altLang="en-US" sz="2800" b="1">
                <a:solidFill>
                  <a:srgbClr val="FF0000"/>
                </a:solidFill>
                <a:latin typeface="Times New Roman" panose="02020603050405020304" pitchFamily="18" charset="0"/>
              </a:rPr>
              <a:t>sát và cho biết người trong hình là ai ? Đang làm gì?</a:t>
            </a:r>
            <a:endParaRPr lang="en-US" altLang="en-US" b="1">
              <a:solidFill>
                <a:srgbClr val="FF0000"/>
              </a:solidFill>
            </a:endParaRPr>
          </a:p>
        </p:txBody>
      </p:sp>
      <p:pic>
        <p:nvPicPr>
          <p:cNvPr id="3075" name="Picture 5" descr="Kết quả hình ảnh cho hinh anh bac ho cham soc c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
            <a:ext cx="6858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3396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checkerboard(across)">
                                      <p:cBhvr>
                                        <p:cTn id="7" dur="500"/>
                                        <p:tgtEl>
                                          <p:spTgt spid="86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3&quot;/&gt;&lt;/object&gt;&lt;object type=&quot;3&quot; unique_id=&quot;10004&quot;&gt;&lt;property id=&quot;20148&quot; value=&quot;5&quot;/&gt;&lt;property id=&quot;20300&quot; value=&quot;Slide 2&quot;/&gt;&lt;property id=&quot;20307&quot; value=&quot;256&quot;/&gt;&lt;/object&gt;&lt;object type=&quot;3&quot; unique_id=&quot;10005&quot;&gt;&lt;property id=&quot;20148&quot; value=&quot;5&quot;/&gt;&lt;property id=&quot;20300&quot; value=&quot;Slide 3&quot;/&gt;&lt;property id=&quot;20307&quot; value=&quot;257&quot;/&gt;&lt;/object&gt;&lt;object type=&quot;3&quot; unique_id=&quot;10006&quot;&gt;&lt;property id=&quot;20148&quot; value=&quot;5&quot;/&gt;&lt;property id=&quot;20300&quot; value=&quot;Slide 4&quot;/&gt;&lt;property id=&quot;20307&quot; value=&quot;258&quot;/&gt;&lt;/object&gt;&lt;object type=&quot;3&quot; unique_id=&quot;10007&quot;&gt;&lt;property id=&quot;20148&quot; value=&quot;5&quot;/&gt;&lt;property id=&quot;20300&quot; value=&quot;Slide 5&quot;/&gt;&lt;property id=&quot;20307&quot; value=&quot;262&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59&quot;/&gt;&lt;/object&gt;&lt;object type=&quot;3&quot; unique_id=&quot;10010&quot;&gt;&lt;property id=&quot;20148&quot; value=&quot;5&quot;/&gt;&lt;property id=&quot;20300&quot; value=&quot;Slide 8&quot;/&gt;&lt;property id=&quot;20307&quot; value=&quot;260&quot;/&gt;&lt;/object&gt;&lt;object type=&quot;3&quot; unique_id=&quot;10041&quot;&gt;&lt;property id=&quot;20148&quot; value=&quot;5&quot;/&gt;&lt;property id=&quot;20300&quot; value=&quot;Slide 9&quot;/&gt;&lt;property id=&quot;20307&quot; value=&quot;264&quot;/&gt;&lt;/object&gt;&lt;/object&gt;&lt;object type=&quot;8&quot; unique_id=&quot;1002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0|18.7|1.4|1.2|1.1|0.8"/>
</p:tagLst>
</file>

<file path=ppt/tags/tag3.xml><?xml version="1.0" encoding="utf-8"?>
<p:tagLst xmlns:a="http://schemas.openxmlformats.org/drawingml/2006/main" xmlns:r="http://schemas.openxmlformats.org/officeDocument/2006/relationships" xmlns:p="http://schemas.openxmlformats.org/presentationml/2006/main">
  <p:tag name="TIMING" val="|1.5|11.9|5|5.1|0.9|0.9|2|12.3|0.7"/>
</p:tagLst>
</file>

<file path=ppt/tags/tag4.xml><?xml version="1.0" encoding="utf-8"?>
<p:tagLst xmlns:a="http://schemas.openxmlformats.org/drawingml/2006/main" xmlns:r="http://schemas.openxmlformats.org/officeDocument/2006/relationships" xmlns:p="http://schemas.openxmlformats.org/presentationml/2006/main">
  <p:tag name="TIMING" val="|1.1|8.8|1.8|1.1"/>
</p:tagLst>
</file>

<file path=ppt/tags/tag5.xml><?xml version="1.0" encoding="utf-8"?>
<p:tagLst xmlns:a="http://schemas.openxmlformats.org/drawingml/2006/main" xmlns:r="http://schemas.openxmlformats.org/officeDocument/2006/relationships" xmlns:p="http://schemas.openxmlformats.org/presentationml/2006/main">
  <p:tag name="TIMING" val="|1.1|8.8|1.8|1.1"/>
</p:tagLst>
</file>

<file path=ppt/tags/tag6.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1511</TotalTime>
  <Words>2307</Words>
  <Application>Microsoft Office PowerPoint</Application>
  <PresentationFormat>On-screen Show (4:3)</PresentationFormat>
  <Paragraphs>335</Paragraphs>
  <Slides>51</Slides>
  <Notes>19</Notes>
  <HiddenSlides>0</HiddenSlides>
  <MMClips>25</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51</vt:i4>
      </vt:variant>
    </vt:vector>
  </HeadingPairs>
  <TitlesOfParts>
    <vt:vector size="63" baseType="lpstr">
      <vt:lpstr>Arial</vt:lpstr>
      <vt:lpstr>Arial Black</vt:lpstr>
      <vt:lpstr>Calibri</vt:lpstr>
      <vt:lpstr>Palatino Linotype</vt:lpstr>
      <vt:lpstr>Symbol</vt:lpstr>
      <vt:lpstr>Times New Roman</vt:lpstr>
      <vt:lpstr>VNI-Times</vt:lpstr>
      <vt:lpstr>Office Theme</vt:lpstr>
      <vt:lpstr>1_Office Theme</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và cho biết người trong hình là ai ? Đang làm gì?</vt:lpstr>
      <vt:lpstr>PowerPoint Presentation</vt:lpstr>
      <vt:lpstr>Quan sát và cho biết nội dung tranh?</vt:lpstr>
      <vt:lpstr>Quan sát và cho biết nội dung tranh?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NGUYÊN TẮC PHÒNG TRỪ</vt:lpstr>
      <vt:lpstr>2. CÁC BIỆN PHÁP PHÒNG TRỪ</vt:lpstr>
      <vt:lpstr>PowerPoint Presentation</vt:lpstr>
      <vt:lpstr>PowerPoint Presentation</vt:lpstr>
      <vt:lpstr>b. Biện pháp thủ công</vt:lpstr>
      <vt:lpstr>PowerPoint Presentation</vt:lpstr>
      <vt:lpstr>PowerPoint Presentation</vt:lpstr>
      <vt:lpstr> Biện pháp thủ công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TỰ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vyche13@gmail.com</cp:lastModifiedBy>
  <cp:revision>52</cp:revision>
  <dcterms:created xsi:type="dcterms:W3CDTF">2020-08-11T17:24:50Z</dcterms:created>
  <dcterms:modified xsi:type="dcterms:W3CDTF">2023-09-26T12:42:25Z</dcterms:modified>
</cp:coreProperties>
</file>