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43"/>
  </p:notesMasterIdLst>
  <p:sldIdLst>
    <p:sldId id="256" r:id="rId2"/>
    <p:sldId id="319" r:id="rId3"/>
    <p:sldId id="320" r:id="rId4"/>
    <p:sldId id="321" r:id="rId5"/>
    <p:sldId id="322" r:id="rId6"/>
    <p:sldId id="323" r:id="rId7"/>
    <p:sldId id="324" r:id="rId8"/>
    <p:sldId id="260" r:id="rId9"/>
    <p:sldId id="257" r:id="rId10"/>
    <p:sldId id="259" r:id="rId11"/>
    <p:sldId id="279" r:id="rId12"/>
    <p:sldId id="280" r:id="rId13"/>
    <p:sldId id="278" r:id="rId14"/>
    <p:sldId id="282" r:id="rId15"/>
    <p:sldId id="285" r:id="rId16"/>
    <p:sldId id="325" r:id="rId17"/>
    <p:sldId id="326" r:id="rId18"/>
    <p:sldId id="327" r:id="rId19"/>
    <p:sldId id="328" r:id="rId20"/>
    <p:sldId id="329" r:id="rId21"/>
    <p:sldId id="294" r:id="rId22"/>
    <p:sldId id="299" r:id="rId23"/>
    <p:sldId id="301" r:id="rId24"/>
    <p:sldId id="261" r:id="rId25"/>
    <p:sldId id="309" r:id="rId26"/>
    <p:sldId id="310" r:id="rId27"/>
    <p:sldId id="443" r:id="rId28"/>
    <p:sldId id="444" r:id="rId29"/>
    <p:sldId id="445" r:id="rId30"/>
    <p:sldId id="446" r:id="rId31"/>
    <p:sldId id="308" r:id="rId32"/>
    <p:sldId id="313" r:id="rId33"/>
    <p:sldId id="406" r:id="rId34"/>
    <p:sldId id="303" r:id="rId35"/>
    <p:sldId id="407" r:id="rId36"/>
    <p:sldId id="440" r:id="rId37"/>
    <p:sldId id="441" r:id="rId38"/>
    <p:sldId id="442" r:id="rId39"/>
    <p:sldId id="318" r:id="rId40"/>
    <p:sldId id="316" r:id="rId41"/>
    <p:sldId id="317" r:id="rId42"/>
  </p:sldIdLst>
  <p:sldSz cx="9144000" cy="5143500" type="screen16x9"/>
  <p:notesSz cx="6858000" cy="9144000"/>
  <p:embeddedFontLst>
    <p:embeddedFont>
      <p:font typeface="DM Sans" panose="020B060402020202020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Nunito Light" panose="020B0604020202020204" charset="0"/>
      <p:regular r:id="rId52"/>
      <p:italic r:id="rId53"/>
    </p:embeddedFont>
    <p:embeddedFont>
      <p:font typeface="Montserrat Black" panose="020B0604020202020204" charset="0"/>
      <p:bold r:id="rId54"/>
      <p:boldItalic r:id="rId55"/>
    </p:embeddedFont>
    <p:embeddedFont>
      <p:font typeface="Rubik" panose="020B0604020202020204" charset="-79"/>
      <p:regular r:id="rId56"/>
      <p:bold r:id="rId57"/>
      <p:italic r:id="rId58"/>
      <p:boldItalic r:id="rId59"/>
    </p:embeddedFont>
    <p:embeddedFont>
      <p:font typeface="Libre Franklin" panose="020B0604020202020204" charset="0"/>
      <p:regular r:id="rId60"/>
      <p:bold r:id="rId61"/>
      <p:italic r:id="rId62"/>
      <p:boldItalic r:id="rId63"/>
    </p:embeddedFont>
    <p:embeddedFont>
      <p:font typeface="Anaheim" panose="020B0604020202020204" charset="0"/>
      <p:regular r:id="rId64"/>
      <p:bold r:id="rId65"/>
    </p:embeddedFont>
    <p:embeddedFont>
      <p:font typeface="Lato" panose="020B0604020202020204" charset="0"/>
      <p:regular r:id="rId66"/>
      <p:bold r:id="rId67"/>
      <p:italic r:id="rId68"/>
      <p:boldItalic r:id="rId69"/>
    </p:embeddedFont>
    <p:embeddedFont>
      <p:font typeface="Aharoni" panose="020B0604020202020204" charset="-79"/>
      <p:bold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D3CA"/>
    <a:srgbClr val="FBF9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466EC1-A545-48E8-95C3-827435E2339E}">
  <a:tblStyle styleId="{F8466EC1-A545-48E8-95C3-827435E2339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A241056-271D-4DC8-919E-70E4C520070A}"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97" d="100"/>
          <a:sy n="97" d="100"/>
        </p:scale>
        <p:origin x="485" y="72"/>
      </p:cViewPr>
      <p:guideLst/>
    </p:cSldViewPr>
  </p:slideViewPr>
  <p:notesTextViewPr>
    <p:cViewPr>
      <p:scale>
        <a:sx n="1" d="1"/>
        <a:sy n="1" d="1"/>
      </p:scale>
      <p:origin x="0" y="0"/>
    </p:cViewPr>
  </p:notesTextViewPr>
  <p:sorterViewPr>
    <p:cViewPr varScale="1">
      <p:scale>
        <a:sx n="1" d="1"/>
        <a:sy n="1" d="1"/>
      </p:scale>
      <p:origin x="0" y="-630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font" Target="fonts/font25.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font" Target="fonts/font8.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1778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119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1414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4902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9681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a:extLst>
            <a:ext uri="{FF2B5EF4-FFF2-40B4-BE49-F238E27FC236}">
              <a16:creationId xmlns:a16="http://schemas.microsoft.com/office/drawing/2014/main" id="{8E09D3CA-71F1-C6DC-9082-30D51281DF8F}"/>
            </a:ext>
          </a:extLst>
        </p:cNvPr>
        <p:cNvGrpSpPr/>
        <p:nvPr/>
      </p:nvGrpSpPr>
      <p:grpSpPr>
        <a:xfrm>
          <a:off x="0" y="0"/>
          <a:ext cx="0" cy="0"/>
          <a:chOff x="0" y="0"/>
          <a:chExt cx="0" cy="0"/>
        </a:xfrm>
      </p:grpSpPr>
      <p:sp>
        <p:nvSpPr>
          <p:cNvPr id="234" name="Google Shape;234;g54dda1946d_6_377:notes">
            <a:extLst>
              <a:ext uri="{FF2B5EF4-FFF2-40B4-BE49-F238E27FC236}">
                <a16:creationId xmlns:a16="http://schemas.microsoft.com/office/drawing/2014/main" id="{7C5B75B0-F4CF-D578-D1E7-E42A273FCE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4dda1946d_6_377:notes">
            <a:extLst>
              <a:ext uri="{FF2B5EF4-FFF2-40B4-BE49-F238E27FC236}">
                <a16:creationId xmlns:a16="http://schemas.microsoft.com/office/drawing/2014/main" id="{A07FB44C-1EA3-9B6A-D948-6685F7E78C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2471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a:extLst>
            <a:ext uri="{FF2B5EF4-FFF2-40B4-BE49-F238E27FC236}">
              <a16:creationId xmlns:a16="http://schemas.microsoft.com/office/drawing/2014/main" id="{AF0E2A3D-D2E4-A0BA-B046-939CFE6D2650}"/>
            </a:ext>
          </a:extLst>
        </p:cNvPr>
        <p:cNvGrpSpPr/>
        <p:nvPr/>
      </p:nvGrpSpPr>
      <p:grpSpPr>
        <a:xfrm>
          <a:off x="0" y="0"/>
          <a:ext cx="0" cy="0"/>
          <a:chOff x="0" y="0"/>
          <a:chExt cx="0" cy="0"/>
        </a:xfrm>
      </p:grpSpPr>
      <p:sp>
        <p:nvSpPr>
          <p:cNvPr id="234" name="Google Shape;234;g54dda1946d_6_377:notes">
            <a:extLst>
              <a:ext uri="{FF2B5EF4-FFF2-40B4-BE49-F238E27FC236}">
                <a16:creationId xmlns:a16="http://schemas.microsoft.com/office/drawing/2014/main" id="{5A64D71A-E209-8122-544A-0BC6C969B5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4dda1946d_6_377:notes">
            <a:extLst>
              <a:ext uri="{FF2B5EF4-FFF2-40B4-BE49-F238E27FC236}">
                <a16:creationId xmlns:a16="http://schemas.microsoft.com/office/drawing/2014/main" id="{A40590B0-875F-A886-ED2D-E76D8F2FA2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149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a:extLst>
            <a:ext uri="{FF2B5EF4-FFF2-40B4-BE49-F238E27FC236}">
              <a16:creationId xmlns:a16="http://schemas.microsoft.com/office/drawing/2014/main" id="{3C60370A-0121-D58C-8B14-B24B000BB516}"/>
            </a:ext>
          </a:extLst>
        </p:cNvPr>
        <p:cNvGrpSpPr/>
        <p:nvPr/>
      </p:nvGrpSpPr>
      <p:grpSpPr>
        <a:xfrm>
          <a:off x="0" y="0"/>
          <a:ext cx="0" cy="0"/>
          <a:chOff x="0" y="0"/>
          <a:chExt cx="0" cy="0"/>
        </a:xfrm>
      </p:grpSpPr>
      <p:sp>
        <p:nvSpPr>
          <p:cNvPr id="234" name="Google Shape;234;g54dda1946d_6_377:notes">
            <a:extLst>
              <a:ext uri="{FF2B5EF4-FFF2-40B4-BE49-F238E27FC236}">
                <a16:creationId xmlns:a16="http://schemas.microsoft.com/office/drawing/2014/main" id="{3C262655-4453-D870-4C6E-9C9B0773C1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4dda1946d_6_377:notes">
            <a:extLst>
              <a:ext uri="{FF2B5EF4-FFF2-40B4-BE49-F238E27FC236}">
                <a16:creationId xmlns:a16="http://schemas.microsoft.com/office/drawing/2014/main" id="{B10C9463-5C0E-6B6E-E7DD-B5617C47A0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7479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a:extLst>
            <a:ext uri="{FF2B5EF4-FFF2-40B4-BE49-F238E27FC236}">
              <a16:creationId xmlns:a16="http://schemas.microsoft.com/office/drawing/2014/main" id="{4F1620E3-7CF6-63A1-1540-35A25C765ED4}"/>
            </a:ext>
          </a:extLst>
        </p:cNvPr>
        <p:cNvGrpSpPr/>
        <p:nvPr/>
      </p:nvGrpSpPr>
      <p:grpSpPr>
        <a:xfrm>
          <a:off x="0" y="0"/>
          <a:ext cx="0" cy="0"/>
          <a:chOff x="0" y="0"/>
          <a:chExt cx="0" cy="0"/>
        </a:xfrm>
      </p:grpSpPr>
      <p:sp>
        <p:nvSpPr>
          <p:cNvPr id="234" name="Google Shape;234;g54dda1946d_6_377:notes">
            <a:extLst>
              <a:ext uri="{FF2B5EF4-FFF2-40B4-BE49-F238E27FC236}">
                <a16:creationId xmlns:a16="http://schemas.microsoft.com/office/drawing/2014/main" id="{A1592054-C353-2D03-D0EB-B0DB578FDF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4dda1946d_6_377:notes">
            <a:extLst>
              <a:ext uri="{FF2B5EF4-FFF2-40B4-BE49-F238E27FC236}">
                <a16:creationId xmlns:a16="http://schemas.microsoft.com/office/drawing/2014/main" id="{BF608A4F-8301-77F5-9AD6-03B4E26A2D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181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a:extLst>
            <a:ext uri="{FF2B5EF4-FFF2-40B4-BE49-F238E27FC236}">
              <a16:creationId xmlns:a16="http://schemas.microsoft.com/office/drawing/2014/main" id="{4C5394AF-BBBE-66F4-1B3F-2A1F77927811}"/>
            </a:ext>
          </a:extLst>
        </p:cNvPr>
        <p:cNvGrpSpPr/>
        <p:nvPr/>
      </p:nvGrpSpPr>
      <p:grpSpPr>
        <a:xfrm>
          <a:off x="0" y="0"/>
          <a:ext cx="0" cy="0"/>
          <a:chOff x="0" y="0"/>
          <a:chExt cx="0" cy="0"/>
        </a:xfrm>
      </p:grpSpPr>
      <p:sp>
        <p:nvSpPr>
          <p:cNvPr id="536" name="Google Shape;536;g54dda1946d_4_2685:notes">
            <a:extLst>
              <a:ext uri="{FF2B5EF4-FFF2-40B4-BE49-F238E27FC236}">
                <a16:creationId xmlns:a16="http://schemas.microsoft.com/office/drawing/2014/main" id="{FD1E299A-EB7C-F9F7-1DD6-DC50DBD7F3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54dda1946d_4_2685:notes">
            <a:extLst>
              <a:ext uri="{FF2B5EF4-FFF2-40B4-BE49-F238E27FC236}">
                <a16:creationId xmlns:a16="http://schemas.microsoft.com/office/drawing/2014/main" id="{44CE9420-A532-69E6-4D35-60CAEAE035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0874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a:extLst>
            <a:ext uri="{FF2B5EF4-FFF2-40B4-BE49-F238E27FC236}">
              <a16:creationId xmlns:a16="http://schemas.microsoft.com/office/drawing/2014/main" id="{E3907CBD-1A35-D391-D02B-473EF2505039}"/>
            </a:ext>
          </a:extLst>
        </p:cNvPr>
        <p:cNvGrpSpPr/>
        <p:nvPr/>
      </p:nvGrpSpPr>
      <p:grpSpPr>
        <a:xfrm>
          <a:off x="0" y="0"/>
          <a:ext cx="0" cy="0"/>
          <a:chOff x="0" y="0"/>
          <a:chExt cx="0" cy="0"/>
        </a:xfrm>
      </p:grpSpPr>
      <p:sp>
        <p:nvSpPr>
          <p:cNvPr id="234" name="Google Shape;234;g54dda1946d_6_377:notes">
            <a:extLst>
              <a:ext uri="{FF2B5EF4-FFF2-40B4-BE49-F238E27FC236}">
                <a16:creationId xmlns:a16="http://schemas.microsoft.com/office/drawing/2014/main" id="{E4E4EA70-1344-F67E-1CBB-B02C38F481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4dda1946d_6_377:notes">
            <a:extLst>
              <a:ext uri="{FF2B5EF4-FFF2-40B4-BE49-F238E27FC236}">
                <a16:creationId xmlns:a16="http://schemas.microsoft.com/office/drawing/2014/main" id="{B82BB7FD-C8A7-737A-C220-5658EDED6B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5160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174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46744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960061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6610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6011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a:extLst>
            <a:ext uri="{FF2B5EF4-FFF2-40B4-BE49-F238E27FC236}">
              <a16:creationId xmlns:a16="http://schemas.microsoft.com/office/drawing/2014/main" id="{1343D075-CE18-15B5-9B27-90F1B352DB39}"/>
            </a:ext>
          </a:extLst>
        </p:cNvPr>
        <p:cNvGrpSpPr/>
        <p:nvPr/>
      </p:nvGrpSpPr>
      <p:grpSpPr>
        <a:xfrm>
          <a:off x="0" y="0"/>
          <a:ext cx="0" cy="0"/>
          <a:chOff x="0" y="0"/>
          <a:chExt cx="0" cy="0"/>
        </a:xfrm>
      </p:grpSpPr>
      <p:sp>
        <p:nvSpPr>
          <p:cNvPr id="234" name="Google Shape;234;g54dda1946d_6_377:notes">
            <a:extLst>
              <a:ext uri="{FF2B5EF4-FFF2-40B4-BE49-F238E27FC236}">
                <a16:creationId xmlns:a16="http://schemas.microsoft.com/office/drawing/2014/main" id="{8C83DF4E-5ECF-6B3A-DD3D-8E610563AB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4dda1946d_6_377:notes">
            <a:extLst>
              <a:ext uri="{FF2B5EF4-FFF2-40B4-BE49-F238E27FC236}">
                <a16:creationId xmlns:a16="http://schemas.microsoft.com/office/drawing/2014/main" id="{AAAE9169-59CD-A2F0-0239-17F0563EC3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1981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a:extLst>
            <a:ext uri="{FF2B5EF4-FFF2-40B4-BE49-F238E27FC236}">
              <a16:creationId xmlns:a16="http://schemas.microsoft.com/office/drawing/2014/main" id="{D2A540B6-4423-1978-A6DF-9C780012264C}"/>
            </a:ext>
          </a:extLst>
        </p:cNvPr>
        <p:cNvGrpSpPr/>
        <p:nvPr/>
      </p:nvGrpSpPr>
      <p:grpSpPr>
        <a:xfrm>
          <a:off x="0" y="0"/>
          <a:ext cx="0" cy="0"/>
          <a:chOff x="0" y="0"/>
          <a:chExt cx="0" cy="0"/>
        </a:xfrm>
      </p:grpSpPr>
      <p:sp>
        <p:nvSpPr>
          <p:cNvPr id="234" name="Google Shape;234;g54dda1946d_6_377:notes">
            <a:extLst>
              <a:ext uri="{FF2B5EF4-FFF2-40B4-BE49-F238E27FC236}">
                <a16:creationId xmlns:a16="http://schemas.microsoft.com/office/drawing/2014/main" id="{8ABFD49B-DD23-43F0-46DB-E2FA24D6B4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4dda1946d_6_377:notes">
            <a:extLst>
              <a:ext uri="{FF2B5EF4-FFF2-40B4-BE49-F238E27FC236}">
                <a16:creationId xmlns:a16="http://schemas.microsoft.com/office/drawing/2014/main" id="{9012623C-DF0D-ACAB-0323-031186AE2C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874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a:extLst>
            <a:ext uri="{FF2B5EF4-FFF2-40B4-BE49-F238E27FC236}">
              <a16:creationId xmlns:a16="http://schemas.microsoft.com/office/drawing/2014/main" id="{76B134C0-D55A-EAFB-5CBF-3CCA509F4BE4}"/>
            </a:ext>
          </a:extLst>
        </p:cNvPr>
        <p:cNvGrpSpPr/>
        <p:nvPr/>
      </p:nvGrpSpPr>
      <p:grpSpPr>
        <a:xfrm>
          <a:off x="0" y="0"/>
          <a:ext cx="0" cy="0"/>
          <a:chOff x="0" y="0"/>
          <a:chExt cx="0" cy="0"/>
        </a:xfrm>
      </p:grpSpPr>
      <p:sp>
        <p:nvSpPr>
          <p:cNvPr id="234" name="Google Shape;234;g54dda1946d_6_377:notes">
            <a:extLst>
              <a:ext uri="{FF2B5EF4-FFF2-40B4-BE49-F238E27FC236}">
                <a16:creationId xmlns:a16="http://schemas.microsoft.com/office/drawing/2014/main" id="{3ECEABE6-F1E8-8AD3-7A2E-AA6FC23A03A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4dda1946d_6_377:notes">
            <a:extLst>
              <a:ext uri="{FF2B5EF4-FFF2-40B4-BE49-F238E27FC236}">
                <a16:creationId xmlns:a16="http://schemas.microsoft.com/office/drawing/2014/main" id="{CEA3BAFE-C89A-D18B-D351-F1D418AF5B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3857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a:extLst>
            <a:ext uri="{FF2B5EF4-FFF2-40B4-BE49-F238E27FC236}">
              <a16:creationId xmlns:a16="http://schemas.microsoft.com/office/drawing/2014/main" id="{7026655F-6A4D-304C-7C36-F13184CC796C}"/>
            </a:ext>
          </a:extLst>
        </p:cNvPr>
        <p:cNvGrpSpPr/>
        <p:nvPr/>
      </p:nvGrpSpPr>
      <p:grpSpPr>
        <a:xfrm>
          <a:off x="0" y="0"/>
          <a:ext cx="0" cy="0"/>
          <a:chOff x="0" y="0"/>
          <a:chExt cx="0" cy="0"/>
        </a:xfrm>
      </p:grpSpPr>
      <p:sp>
        <p:nvSpPr>
          <p:cNvPr id="536" name="Google Shape;536;g54dda1946d_4_2685:notes">
            <a:extLst>
              <a:ext uri="{FF2B5EF4-FFF2-40B4-BE49-F238E27FC236}">
                <a16:creationId xmlns:a16="http://schemas.microsoft.com/office/drawing/2014/main" id="{61AD5C38-D8A4-036D-C021-E8DA00DA51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54dda1946d_4_2685:notes">
            <a:extLst>
              <a:ext uri="{FF2B5EF4-FFF2-40B4-BE49-F238E27FC236}">
                <a16:creationId xmlns:a16="http://schemas.microsoft.com/office/drawing/2014/main" id="{F7B2AC12-B804-AEA3-D88B-47A47D1761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5587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a:extLst>
            <a:ext uri="{FF2B5EF4-FFF2-40B4-BE49-F238E27FC236}">
              <a16:creationId xmlns:a16="http://schemas.microsoft.com/office/drawing/2014/main" id="{83130CA9-1B02-B3FD-F7A6-8CA7266E4F41}"/>
            </a:ext>
          </a:extLst>
        </p:cNvPr>
        <p:cNvGrpSpPr/>
        <p:nvPr/>
      </p:nvGrpSpPr>
      <p:grpSpPr>
        <a:xfrm>
          <a:off x="0" y="0"/>
          <a:ext cx="0" cy="0"/>
          <a:chOff x="0" y="0"/>
          <a:chExt cx="0" cy="0"/>
        </a:xfrm>
      </p:grpSpPr>
      <p:sp>
        <p:nvSpPr>
          <p:cNvPr id="234" name="Google Shape;234;g54dda1946d_6_377:notes">
            <a:extLst>
              <a:ext uri="{FF2B5EF4-FFF2-40B4-BE49-F238E27FC236}">
                <a16:creationId xmlns:a16="http://schemas.microsoft.com/office/drawing/2014/main" id="{52516D82-0324-A558-B7B5-42326B6779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4dda1946d_6_377:notes">
            <a:extLst>
              <a:ext uri="{FF2B5EF4-FFF2-40B4-BE49-F238E27FC236}">
                <a16:creationId xmlns:a16="http://schemas.microsoft.com/office/drawing/2014/main" id="{FD03B490-AE5C-44A8-3677-1A6414B137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953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8438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9923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sp>
        <p:nvSpPr>
          <p:cNvPr id="2863" name="Google Shape;2863;g1b64960b896_3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4" name="Google Shape;2864;g1b64960b896_3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dirty="0"/>
              <a:t>GV </a:t>
            </a:r>
            <a:r>
              <a:rPr lang="vi-VN" dirty="0" err="1"/>
              <a:t>click</a:t>
            </a:r>
            <a:r>
              <a:rPr lang="vi-VN" dirty="0"/>
              <a:t> vào từng mảnh ghép để chọn câu hỏi. Sau khi hoàn thành câu hỏi, các mảnh ghép tự động biến mất. GV chọn mũi tên để kết thúc trò chơi.</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34</a:t>
            </a:fld>
            <a:endParaRPr lang="vi-VN"/>
          </a:p>
        </p:txBody>
      </p:sp>
    </p:spTree>
    <p:extLst>
      <p:ext uri="{BB962C8B-B14F-4D97-AF65-F5344CB8AC3E}">
        <p14:creationId xmlns:p14="http://schemas.microsoft.com/office/powerpoint/2010/main" val="1412949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80C1E-7594-D390-57A6-8A8E42622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F4BF9-3D9C-FD08-09F3-C41FFF5AFDE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DF71B37-B42C-E2B8-744B-D3736D24AB6A}"/>
              </a:ext>
            </a:extLst>
          </p:cNvPr>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a:extLst>
              <a:ext uri="{FF2B5EF4-FFF2-40B4-BE49-F238E27FC236}">
                <a16:creationId xmlns:a16="http://schemas.microsoft.com/office/drawing/2014/main" id="{8826F53F-DFDA-CE42-5454-191C3F932FB8}"/>
              </a:ext>
            </a:extLst>
          </p:cNvPr>
          <p:cNvSpPr>
            <a:spLocks noGrp="1"/>
          </p:cNvSpPr>
          <p:nvPr>
            <p:ph type="sldNum" sz="quarter" idx="5"/>
          </p:nvPr>
        </p:nvSpPr>
        <p:spPr/>
        <p:txBody>
          <a:bodyPr/>
          <a:lstStyle/>
          <a:p>
            <a:fld id="{6465657F-4A17-4BAD-B135-1BC05F10A7CA}" type="slidenum">
              <a:rPr lang="vi-VN" smtClean="0"/>
              <a:t>35</a:t>
            </a:fld>
            <a:endParaRPr lang="vi-VN"/>
          </a:p>
        </p:txBody>
      </p:sp>
    </p:spTree>
    <p:extLst>
      <p:ext uri="{BB962C8B-B14F-4D97-AF65-F5344CB8AC3E}">
        <p14:creationId xmlns:p14="http://schemas.microsoft.com/office/powerpoint/2010/main" val="190686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79112-006D-AAA1-A2CE-EEF1564A5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4DD0F-82DF-1DED-9A74-E69E0562C79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226CFF-1B10-8287-1BF4-1F363DE79E02}"/>
              </a:ext>
            </a:extLst>
          </p:cNvPr>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a:extLst>
              <a:ext uri="{FF2B5EF4-FFF2-40B4-BE49-F238E27FC236}">
                <a16:creationId xmlns:a16="http://schemas.microsoft.com/office/drawing/2014/main" id="{2315B839-6264-29D5-BAC4-60C79132EA0F}"/>
              </a:ext>
            </a:extLst>
          </p:cNvPr>
          <p:cNvSpPr>
            <a:spLocks noGrp="1"/>
          </p:cNvSpPr>
          <p:nvPr>
            <p:ph type="sldNum" sz="quarter" idx="5"/>
          </p:nvPr>
        </p:nvSpPr>
        <p:spPr/>
        <p:txBody>
          <a:bodyPr/>
          <a:lstStyle/>
          <a:p>
            <a:fld id="{6465657F-4A17-4BAD-B135-1BC05F10A7CA}" type="slidenum">
              <a:rPr lang="vi-VN" smtClean="0"/>
              <a:t>36</a:t>
            </a:fld>
            <a:endParaRPr lang="vi-VN"/>
          </a:p>
        </p:txBody>
      </p:sp>
    </p:spTree>
    <p:extLst>
      <p:ext uri="{BB962C8B-B14F-4D97-AF65-F5344CB8AC3E}">
        <p14:creationId xmlns:p14="http://schemas.microsoft.com/office/powerpoint/2010/main" val="4117254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784A8-0297-0DDB-F671-F7B1971FF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DD97E-AA38-0826-846D-9125AC3327A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82B71AC-3EDB-54A2-90AF-170C82BFB10B}"/>
              </a:ext>
            </a:extLst>
          </p:cNvPr>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a:extLst>
              <a:ext uri="{FF2B5EF4-FFF2-40B4-BE49-F238E27FC236}">
                <a16:creationId xmlns:a16="http://schemas.microsoft.com/office/drawing/2014/main" id="{C4810304-E8EF-2624-C0C0-6A0EDE270490}"/>
              </a:ext>
            </a:extLst>
          </p:cNvPr>
          <p:cNvSpPr>
            <a:spLocks noGrp="1"/>
          </p:cNvSpPr>
          <p:nvPr>
            <p:ph type="sldNum" sz="quarter" idx="5"/>
          </p:nvPr>
        </p:nvSpPr>
        <p:spPr/>
        <p:txBody>
          <a:bodyPr/>
          <a:lstStyle/>
          <a:p>
            <a:fld id="{6465657F-4A17-4BAD-B135-1BC05F10A7CA}" type="slidenum">
              <a:rPr lang="vi-VN" smtClean="0"/>
              <a:t>37</a:t>
            </a:fld>
            <a:endParaRPr lang="vi-VN"/>
          </a:p>
        </p:txBody>
      </p:sp>
    </p:spTree>
    <p:extLst>
      <p:ext uri="{BB962C8B-B14F-4D97-AF65-F5344CB8AC3E}">
        <p14:creationId xmlns:p14="http://schemas.microsoft.com/office/powerpoint/2010/main" val="16442078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EB800-01F6-476C-E196-61298BB85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35F55-F579-D503-0155-30AAD2DFB3C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6B2C790-401F-6E7E-6668-BE59538A299E}"/>
              </a:ext>
            </a:extLst>
          </p:cNvPr>
          <p:cNvSpPr>
            <a:spLocks noGrp="1"/>
          </p:cNvSpPr>
          <p:nvPr>
            <p:ph type="body" idx="1"/>
          </p:nvPr>
        </p:nvSpPr>
        <p:spPr/>
        <p:txBody>
          <a:bodyPr/>
          <a:lstStyle/>
          <a:p>
            <a:r>
              <a:rPr lang="vi-VN" dirty="0"/>
              <a:t>GV chọn HOME góc phải màn hình để trở về slide câu hỏi.</a:t>
            </a:r>
          </a:p>
        </p:txBody>
      </p:sp>
      <p:sp>
        <p:nvSpPr>
          <p:cNvPr id="4" name="Slide Number Placeholder 3">
            <a:extLst>
              <a:ext uri="{FF2B5EF4-FFF2-40B4-BE49-F238E27FC236}">
                <a16:creationId xmlns:a16="http://schemas.microsoft.com/office/drawing/2014/main" id="{9AE21566-73DA-007E-8C77-581DF4E4BBD0}"/>
              </a:ext>
            </a:extLst>
          </p:cNvPr>
          <p:cNvSpPr>
            <a:spLocks noGrp="1"/>
          </p:cNvSpPr>
          <p:nvPr>
            <p:ph type="sldNum" sz="quarter" idx="5"/>
          </p:nvPr>
        </p:nvSpPr>
        <p:spPr/>
        <p:txBody>
          <a:bodyPr/>
          <a:lstStyle/>
          <a:p>
            <a:fld id="{6465657F-4A17-4BAD-B135-1BC05F10A7CA}" type="slidenum">
              <a:rPr lang="vi-VN" smtClean="0"/>
              <a:t>38</a:t>
            </a:fld>
            <a:endParaRPr lang="vi-VN"/>
          </a:p>
        </p:txBody>
      </p:sp>
    </p:spTree>
    <p:extLst>
      <p:ext uri="{BB962C8B-B14F-4D97-AF65-F5344CB8AC3E}">
        <p14:creationId xmlns:p14="http://schemas.microsoft.com/office/powerpoint/2010/main" val="904379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a:extLst>
            <a:ext uri="{FF2B5EF4-FFF2-40B4-BE49-F238E27FC236}">
              <a16:creationId xmlns:a16="http://schemas.microsoft.com/office/drawing/2014/main" id="{8570A3AE-088C-73D3-44A5-7397B994DBFD}"/>
            </a:ext>
          </a:extLst>
        </p:cNvPr>
        <p:cNvGrpSpPr/>
        <p:nvPr/>
      </p:nvGrpSpPr>
      <p:grpSpPr>
        <a:xfrm>
          <a:off x="0" y="0"/>
          <a:ext cx="0" cy="0"/>
          <a:chOff x="0" y="0"/>
          <a:chExt cx="0" cy="0"/>
        </a:xfrm>
      </p:grpSpPr>
      <p:sp>
        <p:nvSpPr>
          <p:cNvPr id="536" name="Google Shape;536;g54dda1946d_4_2685:notes">
            <a:extLst>
              <a:ext uri="{FF2B5EF4-FFF2-40B4-BE49-F238E27FC236}">
                <a16:creationId xmlns:a16="http://schemas.microsoft.com/office/drawing/2014/main" id="{53C3744B-26D8-51B7-3201-7EDA4AF2A1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54dda1946d_4_2685:notes">
            <a:extLst>
              <a:ext uri="{FF2B5EF4-FFF2-40B4-BE49-F238E27FC236}">
                <a16:creationId xmlns:a16="http://schemas.microsoft.com/office/drawing/2014/main" id="{41CBEF61-0A55-DA76-1046-4B3DFBDC2D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34843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30882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741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a:extLst>
            <a:ext uri="{FF2B5EF4-FFF2-40B4-BE49-F238E27FC236}">
              <a16:creationId xmlns:a16="http://schemas.microsoft.com/office/drawing/2014/main" id="{1F511C53-1E43-EE3E-A1D4-2BFFDCD3D7BF}"/>
            </a:ext>
          </a:extLst>
        </p:cNvPr>
        <p:cNvGrpSpPr/>
        <p:nvPr/>
      </p:nvGrpSpPr>
      <p:grpSpPr>
        <a:xfrm>
          <a:off x="0" y="0"/>
          <a:ext cx="0" cy="0"/>
          <a:chOff x="0" y="0"/>
          <a:chExt cx="0" cy="0"/>
        </a:xfrm>
      </p:grpSpPr>
      <p:sp>
        <p:nvSpPr>
          <p:cNvPr id="536" name="Google Shape;536;g54dda1946d_4_2685:notes">
            <a:extLst>
              <a:ext uri="{FF2B5EF4-FFF2-40B4-BE49-F238E27FC236}">
                <a16:creationId xmlns:a16="http://schemas.microsoft.com/office/drawing/2014/main" id="{054DECF6-110B-2335-1C1A-AF637FA677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54dda1946d_4_2685:notes">
            <a:extLst>
              <a:ext uri="{FF2B5EF4-FFF2-40B4-BE49-F238E27FC236}">
                <a16:creationId xmlns:a16="http://schemas.microsoft.com/office/drawing/2014/main" id="{4E0632AF-1C0F-3B4A-C027-5E18EABCE6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2366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a:extLst>
            <a:ext uri="{FF2B5EF4-FFF2-40B4-BE49-F238E27FC236}">
              <a16:creationId xmlns:a16="http://schemas.microsoft.com/office/drawing/2014/main" id="{6D61BB23-D28B-2082-41F6-433A01B9F9EB}"/>
            </a:ext>
          </a:extLst>
        </p:cNvPr>
        <p:cNvGrpSpPr/>
        <p:nvPr/>
      </p:nvGrpSpPr>
      <p:grpSpPr>
        <a:xfrm>
          <a:off x="0" y="0"/>
          <a:ext cx="0" cy="0"/>
          <a:chOff x="0" y="0"/>
          <a:chExt cx="0" cy="0"/>
        </a:xfrm>
      </p:grpSpPr>
      <p:sp>
        <p:nvSpPr>
          <p:cNvPr id="536" name="Google Shape;536;g54dda1946d_4_2685:notes">
            <a:extLst>
              <a:ext uri="{FF2B5EF4-FFF2-40B4-BE49-F238E27FC236}">
                <a16:creationId xmlns:a16="http://schemas.microsoft.com/office/drawing/2014/main" id="{A31768E5-E266-D760-70B7-3973B482CE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54dda1946d_4_2685:notes">
            <a:extLst>
              <a:ext uri="{FF2B5EF4-FFF2-40B4-BE49-F238E27FC236}">
                <a16:creationId xmlns:a16="http://schemas.microsoft.com/office/drawing/2014/main" id="{177A2E52-85AA-2237-ED77-0C3CF157B8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274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a:extLst>
            <a:ext uri="{FF2B5EF4-FFF2-40B4-BE49-F238E27FC236}">
              <a16:creationId xmlns:a16="http://schemas.microsoft.com/office/drawing/2014/main" id="{A33A01D4-ED9E-333F-C285-5657148EBD37}"/>
            </a:ext>
          </a:extLst>
        </p:cNvPr>
        <p:cNvGrpSpPr/>
        <p:nvPr/>
      </p:nvGrpSpPr>
      <p:grpSpPr>
        <a:xfrm>
          <a:off x="0" y="0"/>
          <a:ext cx="0" cy="0"/>
          <a:chOff x="0" y="0"/>
          <a:chExt cx="0" cy="0"/>
        </a:xfrm>
      </p:grpSpPr>
      <p:sp>
        <p:nvSpPr>
          <p:cNvPr id="536" name="Google Shape;536;g54dda1946d_4_2685:notes">
            <a:extLst>
              <a:ext uri="{FF2B5EF4-FFF2-40B4-BE49-F238E27FC236}">
                <a16:creationId xmlns:a16="http://schemas.microsoft.com/office/drawing/2014/main" id="{2081B7E4-3942-E427-CE81-ED22D7E1F2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54dda1946d_4_2685:notes">
            <a:extLst>
              <a:ext uri="{FF2B5EF4-FFF2-40B4-BE49-F238E27FC236}">
                <a16:creationId xmlns:a16="http://schemas.microsoft.com/office/drawing/2014/main" id="{CD0D7098-036F-5167-9F6D-3D3B6029A0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9294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00050" y="1241900"/>
            <a:ext cx="4743900" cy="20142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07600" y="3969347"/>
            <a:ext cx="45288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0" name="Google Shape;90;p16"/>
          <p:cNvSpPr txBox="1">
            <a:spLocks noGrp="1"/>
          </p:cNvSpPr>
          <p:nvPr>
            <p:ph type="subTitle" idx="1"/>
          </p:nvPr>
        </p:nvSpPr>
        <p:spPr>
          <a:xfrm>
            <a:off x="1632150" y="1496009"/>
            <a:ext cx="67845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6"/>
          <p:cNvSpPr txBox="1">
            <a:spLocks noGrp="1"/>
          </p:cNvSpPr>
          <p:nvPr>
            <p:ph type="subTitle" idx="2"/>
          </p:nvPr>
        </p:nvSpPr>
        <p:spPr>
          <a:xfrm>
            <a:off x="1632150" y="2393316"/>
            <a:ext cx="67845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6"/>
          <p:cNvSpPr txBox="1">
            <a:spLocks noGrp="1"/>
          </p:cNvSpPr>
          <p:nvPr>
            <p:ph type="subTitle" idx="3"/>
          </p:nvPr>
        </p:nvSpPr>
        <p:spPr>
          <a:xfrm>
            <a:off x="1639527" y="3290622"/>
            <a:ext cx="67845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6"/>
          <p:cNvSpPr txBox="1">
            <a:spLocks noGrp="1"/>
          </p:cNvSpPr>
          <p:nvPr>
            <p:ph type="subTitle" idx="4"/>
          </p:nvPr>
        </p:nvSpPr>
        <p:spPr>
          <a:xfrm>
            <a:off x="1639527" y="4187929"/>
            <a:ext cx="67845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6"/>
          <p:cNvSpPr txBox="1">
            <a:spLocks noGrp="1"/>
          </p:cNvSpPr>
          <p:nvPr>
            <p:ph type="title" idx="5" hasCustomPrompt="1"/>
          </p:nvPr>
        </p:nvSpPr>
        <p:spPr>
          <a:xfrm>
            <a:off x="720000" y="1109725"/>
            <a:ext cx="865500" cy="759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 name="Google Shape;95;p16"/>
          <p:cNvSpPr txBox="1">
            <a:spLocks noGrp="1"/>
          </p:cNvSpPr>
          <p:nvPr>
            <p:ph type="title" idx="6" hasCustomPrompt="1"/>
          </p:nvPr>
        </p:nvSpPr>
        <p:spPr>
          <a:xfrm>
            <a:off x="726775" y="2897124"/>
            <a:ext cx="865500" cy="759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6" name="Google Shape;96;p16"/>
          <p:cNvSpPr txBox="1">
            <a:spLocks noGrp="1"/>
          </p:cNvSpPr>
          <p:nvPr>
            <p:ph type="title" idx="7" hasCustomPrompt="1"/>
          </p:nvPr>
        </p:nvSpPr>
        <p:spPr>
          <a:xfrm>
            <a:off x="720025" y="2003425"/>
            <a:ext cx="865500" cy="759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7" name="Google Shape;97;p16"/>
          <p:cNvSpPr txBox="1">
            <a:spLocks noGrp="1"/>
          </p:cNvSpPr>
          <p:nvPr>
            <p:ph type="title" idx="8" hasCustomPrompt="1"/>
          </p:nvPr>
        </p:nvSpPr>
        <p:spPr>
          <a:xfrm>
            <a:off x="726800" y="3790824"/>
            <a:ext cx="865500" cy="759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8" name="Google Shape;98;p16"/>
          <p:cNvSpPr txBox="1">
            <a:spLocks noGrp="1"/>
          </p:cNvSpPr>
          <p:nvPr>
            <p:ph type="subTitle" idx="9"/>
          </p:nvPr>
        </p:nvSpPr>
        <p:spPr>
          <a:xfrm>
            <a:off x="1632150" y="1109725"/>
            <a:ext cx="67845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600">
                <a:solidFill>
                  <a:schemeClr val="dk1"/>
                </a:solidFill>
                <a:latin typeface="Rubik"/>
                <a:ea typeface="Rubik"/>
                <a:cs typeface="Rubik"/>
                <a:sym typeface="Rubik"/>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9" name="Google Shape;99;p16"/>
          <p:cNvSpPr txBox="1">
            <a:spLocks noGrp="1"/>
          </p:cNvSpPr>
          <p:nvPr>
            <p:ph type="subTitle" idx="13"/>
          </p:nvPr>
        </p:nvSpPr>
        <p:spPr>
          <a:xfrm>
            <a:off x="1632150" y="2007181"/>
            <a:ext cx="67845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600">
                <a:solidFill>
                  <a:schemeClr val="dk1"/>
                </a:solidFill>
                <a:latin typeface="Rubik"/>
                <a:ea typeface="Rubik"/>
                <a:cs typeface="Rubik"/>
                <a:sym typeface="Rubik"/>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0" name="Google Shape;100;p16"/>
          <p:cNvSpPr txBox="1">
            <a:spLocks noGrp="1"/>
          </p:cNvSpPr>
          <p:nvPr>
            <p:ph type="subTitle" idx="14"/>
          </p:nvPr>
        </p:nvSpPr>
        <p:spPr>
          <a:xfrm>
            <a:off x="1639527" y="2904638"/>
            <a:ext cx="67845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600">
                <a:solidFill>
                  <a:schemeClr val="dk1"/>
                </a:solidFill>
                <a:latin typeface="Rubik"/>
                <a:ea typeface="Rubik"/>
                <a:cs typeface="Rubik"/>
                <a:sym typeface="Rubik"/>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1" name="Google Shape;101;p16"/>
          <p:cNvSpPr txBox="1">
            <a:spLocks noGrp="1"/>
          </p:cNvSpPr>
          <p:nvPr>
            <p:ph type="subTitle" idx="15"/>
          </p:nvPr>
        </p:nvSpPr>
        <p:spPr>
          <a:xfrm>
            <a:off x="1639527" y="3802094"/>
            <a:ext cx="67845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600">
                <a:solidFill>
                  <a:schemeClr val="dk1"/>
                </a:solidFill>
                <a:latin typeface="Rubik"/>
                <a:ea typeface="Rubik"/>
                <a:cs typeface="Rubik"/>
                <a:sym typeface="Rubik"/>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2" name="Google Shape;102;p16"/>
          <p:cNvSpPr/>
          <p:nvPr/>
        </p:nvSpPr>
        <p:spPr>
          <a:xfrm>
            <a:off x="8988970" y="1109725"/>
            <a:ext cx="160200" cy="3494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26"/>
        <p:cNvGrpSpPr/>
        <p:nvPr/>
      </p:nvGrpSpPr>
      <p:grpSpPr>
        <a:xfrm>
          <a:off x="0" y="0"/>
          <a:ext cx="0" cy="0"/>
          <a:chOff x="0" y="0"/>
          <a:chExt cx="0" cy="0"/>
        </a:xfrm>
      </p:grpSpPr>
      <p:grpSp>
        <p:nvGrpSpPr>
          <p:cNvPr id="127" name="Google Shape;127;p19"/>
          <p:cNvGrpSpPr/>
          <p:nvPr/>
        </p:nvGrpSpPr>
        <p:grpSpPr>
          <a:xfrm>
            <a:off x="-5" y="-12"/>
            <a:ext cx="9144005" cy="5143500"/>
            <a:chOff x="-5" y="-12"/>
            <a:chExt cx="9144005" cy="5143500"/>
          </a:xfrm>
        </p:grpSpPr>
        <p:sp>
          <p:nvSpPr>
            <p:cNvPr id="128" name="Google Shape;128;p19"/>
            <p:cNvSpPr/>
            <p:nvPr/>
          </p:nvSpPr>
          <p:spPr>
            <a:xfrm rot="5400000">
              <a:off x="1666945" y="-1666962"/>
              <a:ext cx="160200" cy="3494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cxnSp>
          <p:nvCxnSpPr>
            <p:cNvPr id="129" name="Google Shape;129;p19"/>
            <p:cNvCxnSpPr/>
            <p:nvPr/>
          </p:nvCxnSpPr>
          <p:spPr>
            <a:xfrm>
              <a:off x="-5" y="161717"/>
              <a:ext cx="4586100" cy="0"/>
            </a:xfrm>
            <a:prstGeom prst="straightConnector1">
              <a:avLst/>
            </a:prstGeom>
            <a:noFill/>
            <a:ln w="9525" cap="flat" cmpd="sng">
              <a:solidFill>
                <a:schemeClr val="accent2"/>
              </a:solidFill>
              <a:prstDash val="solid"/>
              <a:round/>
              <a:headEnd type="none" w="med" len="med"/>
              <a:tailEnd type="none" w="med" len="med"/>
            </a:ln>
          </p:spPr>
        </p:cxnSp>
        <p:grpSp>
          <p:nvGrpSpPr>
            <p:cNvPr id="130" name="Google Shape;130;p19"/>
            <p:cNvGrpSpPr/>
            <p:nvPr/>
          </p:nvGrpSpPr>
          <p:grpSpPr>
            <a:xfrm>
              <a:off x="4586100" y="4983288"/>
              <a:ext cx="4557900" cy="160200"/>
              <a:chOff x="4586100" y="4983288"/>
              <a:chExt cx="4557900" cy="160200"/>
            </a:xfrm>
          </p:grpSpPr>
          <p:sp>
            <p:nvSpPr>
              <p:cNvPr id="131" name="Google Shape;131;p19"/>
              <p:cNvSpPr/>
              <p:nvPr/>
            </p:nvSpPr>
            <p:spPr>
              <a:xfrm rot="5400000">
                <a:off x="7316845" y="3316338"/>
                <a:ext cx="160200" cy="3494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cxnSp>
            <p:nvCxnSpPr>
              <p:cNvPr id="132" name="Google Shape;132;p19"/>
              <p:cNvCxnSpPr/>
              <p:nvPr/>
            </p:nvCxnSpPr>
            <p:spPr>
              <a:xfrm>
                <a:off x="4586100" y="4983300"/>
                <a:ext cx="4557900" cy="0"/>
              </a:xfrm>
              <a:prstGeom prst="straightConnector1">
                <a:avLst/>
              </a:prstGeom>
              <a:noFill/>
              <a:ln w="9525" cap="flat" cmpd="sng">
                <a:solidFill>
                  <a:schemeClr val="lt2"/>
                </a:solidFill>
                <a:prstDash val="solid"/>
                <a:round/>
                <a:headEnd type="none" w="med" len="med"/>
                <a:tailEnd type="none" w="med" len="med"/>
              </a:ln>
            </p:spPr>
          </p:cxnSp>
        </p:gr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33"/>
        <p:cNvGrpSpPr/>
        <p:nvPr/>
      </p:nvGrpSpPr>
      <p:grpSpPr>
        <a:xfrm>
          <a:off x="0" y="0"/>
          <a:ext cx="0" cy="0"/>
          <a:chOff x="0" y="0"/>
          <a:chExt cx="0" cy="0"/>
        </a:xfrm>
      </p:grpSpPr>
      <p:grpSp>
        <p:nvGrpSpPr>
          <p:cNvPr id="134" name="Google Shape;134;p20"/>
          <p:cNvGrpSpPr/>
          <p:nvPr/>
        </p:nvGrpSpPr>
        <p:grpSpPr>
          <a:xfrm>
            <a:off x="-5" y="0"/>
            <a:ext cx="9149175" cy="5143500"/>
            <a:chOff x="-5" y="0"/>
            <a:chExt cx="9149175" cy="5143500"/>
          </a:xfrm>
        </p:grpSpPr>
        <p:sp>
          <p:nvSpPr>
            <p:cNvPr id="135" name="Google Shape;135;p20"/>
            <p:cNvSpPr/>
            <p:nvPr/>
          </p:nvSpPr>
          <p:spPr>
            <a:xfrm>
              <a:off x="8988970" y="1649400"/>
              <a:ext cx="160200" cy="3494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6" name="Google Shape;136;p20"/>
            <p:cNvSpPr/>
            <p:nvPr/>
          </p:nvSpPr>
          <p:spPr>
            <a:xfrm>
              <a:off x="-5" y="0"/>
              <a:ext cx="160200" cy="3494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7" name="Google Shape;137;p20"/>
            <p:cNvSpPr/>
            <p:nvPr/>
          </p:nvSpPr>
          <p:spPr>
            <a:xfrm rot="5400000">
              <a:off x="7316845" y="-1666950"/>
              <a:ext cx="160200" cy="3494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8" name="Google Shape;138;p20"/>
            <p:cNvSpPr/>
            <p:nvPr/>
          </p:nvSpPr>
          <p:spPr>
            <a:xfrm rot="5400000">
              <a:off x="1666945" y="3316350"/>
              <a:ext cx="160200" cy="3494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444153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681050" y="1658663"/>
            <a:ext cx="57819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4107300" y="1146702"/>
            <a:ext cx="929400" cy="562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4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 name="Google Shape;14;p3"/>
          <p:cNvSpPr txBox="1">
            <a:spLocks noGrp="1"/>
          </p:cNvSpPr>
          <p:nvPr>
            <p:ph type="subTitle" idx="1"/>
          </p:nvPr>
        </p:nvSpPr>
        <p:spPr>
          <a:xfrm>
            <a:off x="2441700" y="3332568"/>
            <a:ext cx="4260600" cy="65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 name="Google Shape;17;p4"/>
          <p:cNvSpPr txBox="1">
            <a:spLocks noGrp="1"/>
          </p:cNvSpPr>
          <p:nvPr>
            <p:ph type="body" idx="1"/>
          </p:nvPr>
        </p:nvSpPr>
        <p:spPr>
          <a:xfrm>
            <a:off x="720000" y="1169650"/>
            <a:ext cx="7704000" cy="3420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18" name="Google Shape;18;p4"/>
          <p:cNvGrpSpPr/>
          <p:nvPr/>
        </p:nvGrpSpPr>
        <p:grpSpPr>
          <a:xfrm>
            <a:off x="0" y="0"/>
            <a:ext cx="9161100" cy="5143500"/>
            <a:chOff x="0" y="0"/>
            <a:chExt cx="9161100" cy="5143500"/>
          </a:xfrm>
        </p:grpSpPr>
        <p:sp>
          <p:nvSpPr>
            <p:cNvPr id="19" name="Google Shape;19;p4"/>
            <p:cNvSpPr/>
            <p:nvPr/>
          </p:nvSpPr>
          <p:spPr>
            <a:xfrm rot="-5400000">
              <a:off x="4500450" y="482850"/>
              <a:ext cx="160200" cy="9161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 name="Google Shape;20;p4"/>
            <p:cNvSpPr/>
            <p:nvPr/>
          </p:nvSpPr>
          <p:spPr>
            <a:xfrm rot="-5400000">
              <a:off x="4500450" y="-4500450"/>
              <a:ext cx="160200" cy="9161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6" name="Google Shape;36;p6"/>
          <p:cNvGrpSpPr/>
          <p:nvPr/>
        </p:nvGrpSpPr>
        <p:grpSpPr>
          <a:xfrm>
            <a:off x="0" y="0"/>
            <a:ext cx="9161100" cy="5143500"/>
            <a:chOff x="0" y="0"/>
            <a:chExt cx="9161100" cy="5143500"/>
          </a:xfrm>
        </p:grpSpPr>
        <p:sp>
          <p:nvSpPr>
            <p:cNvPr id="37" name="Google Shape;37;p6"/>
            <p:cNvSpPr/>
            <p:nvPr/>
          </p:nvSpPr>
          <p:spPr>
            <a:xfrm rot="-5400000">
              <a:off x="4500450" y="482850"/>
              <a:ext cx="160200" cy="9161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8" name="Google Shape;38;p6"/>
            <p:cNvSpPr/>
            <p:nvPr/>
          </p:nvSpPr>
          <p:spPr>
            <a:xfrm rot="-5400000">
              <a:off x="4500450" y="-4500450"/>
              <a:ext cx="160200" cy="9161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720000" y="445025"/>
            <a:ext cx="3906300" cy="573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subTitle" idx="1"/>
          </p:nvPr>
        </p:nvSpPr>
        <p:spPr>
          <a:xfrm>
            <a:off x="720000" y="1227475"/>
            <a:ext cx="3906300" cy="3196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2" name="Google Shape;42;p7"/>
          <p:cNvSpPr>
            <a:spLocks noGrp="1"/>
          </p:cNvSpPr>
          <p:nvPr>
            <p:ph type="pic" idx="2"/>
          </p:nvPr>
        </p:nvSpPr>
        <p:spPr>
          <a:xfrm>
            <a:off x="5453850" y="0"/>
            <a:ext cx="3690000" cy="5143500"/>
          </a:xfrm>
          <a:prstGeom prst="rect">
            <a:avLst/>
          </a:prstGeom>
          <a:noFill/>
          <a:ln>
            <a:noFill/>
          </a:ln>
        </p:spPr>
      </p:sp>
      <p:sp>
        <p:nvSpPr>
          <p:cNvPr id="43" name="Google Shape;43;p7"/>
          <p:cNvSpPr/>
          <p:nvPr/>
        </p:nvSpPr>
        <p:spPr>
          <a:xfrm>
            <a:off x="-5" y="824688"/>
            <a:ext cx="160200" cy="34941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grpSp>
        <p:nvGrpSpPr>
          <p:cNvPr id="47" name="Google Shape;47;p9"/>
          <p:cNvGrpSpPr/>
          <p:nvPr/>
        </p:nvGrpSpPr>
        <p:grpSpPr>
          <a:xfrm>
            <a:off x="0" y="1109725"/>
            <a:ext cx="9143975" cy="3494100"/>
            <a:chOff x="0" y="1109725"/>
            <a:chExt cx="9143975" cy="3494100"/>
          </a:xfrm>
        </p:grpSpPr>
        <p:sp>
          <p:nvSpPr>
            <p:cNvPr id="48" name="Google Shape;48;p9"/>
            <p:cNvSpPr/>
            <p:nvPr/>
          </p:nvSpPr>
          <p:spPr>
            <a:xfrm>
              <a:off x="8983775" y="1109725"/>
              <a:ext cx="160200" cy="3494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9" name="Google Shape;49;p9"/>
            <p:cNvSpPr/>
            <p:nvPr/>
          </p:nvSpPr>
          <p:spPr>
            <a:xfrm>
              <a:off x="0" y="1109725"/>
              <a:ext cx="160200" cy="3494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50" name="Google Shape;50;p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 name="Google Shape;51;p9"/>
          <p:cNvSpPr txBox="1">
            <a:spLocks noGrp="1"/>
          </p:cNvSpPr>
          <p:nvPr>
            <p:ph type="subTitle" idx="1"/>
          </p:nvPr>
        </p:nvSpPr>
        <p:spPr>
          <a:xfrm>
            <a:off x="4728088" y="1417975"/>
            <a:ext cx="3699300" cy="2877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9"/>
          <p:cNvSpPr txBox="1">
            <a:spLocks noGrp="1"/>
          </p:cNvSpPr>
          <p:nvPr>
            <p:ph type="subTitle" idx="2"/>
          </p:nvPr>
        </p:nvSpPr>
        <p:spPr>
          <a:xfrm>
            <a:off x="716613" y="1417975"/>
            <a:ext cx="3699300" cy="2877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63"/>
        <p:cNvGrpSpPr/>
        <p:nvPr/>
      </p:nvGrpSpPr>
      <p:grpSpPr>
        <a:xfrm>
          <a:off x="0" y="0"/>
          <a:ext cx="0" cy="0"/>
          <a:chOff x="0" y="0"/>
          <a:chExt cx="0" cy="0"/>
        </a:xfrm>
      </p:grpSpPr>
      <p:sp>
        <p:nvSpPr>
          <p:cNvPr id="64" name="Google Shape;6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5" name="Google Shape;65;p13"/>
          <p:cNvGrpSpPr/>
          <p:nvPr/>
        </p:nvGrpSpPr>
        <p:grpSpPr>
          <a:xfrm>
            <a:off x="0" y="0"/>
            <a:ext cx="9144280" cy="5143500"/>
            <a:chOff x="0" y="0"/>
            <a:chExt cx="9144280" cy="5143500"/>
          </a:xfrm>
        </p:grpSpPr>
        <p:grpSp>
          <p:nvGrpSpPr>
            <p:cNvPr id="66" name="Google Shape;66;p13"/>
            <p:cNvGrpSpPr/>
            <p:nvPr/>
          </p:nvGrpSpPr>
          <p:grpSpPr>
            <a:xfrm>
              <a:off x="0" y="0"/>
              <a:ext cx="4572305" cy="5143500"/>
              <a:chOff x="0" y="0"/>
              <a:chExt cx="9161100" cy="5143500"/>
            </a:xfrm>
          </p:grpSpPr>
          <p:sp>
            <p:nvSpPr>
              <p:cNvPr id="67" name="Google Shape;67;p13"/>
              <p:cNvSpPr/>
              <p:nvPr/>
            </p:nvSpPr>
            <p:spPr>
              <a:xfrm rot="-5400000">
                <a:off x="4500450" y="482850"/>
                <a:ext cx="160200" cy="9161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8" name="Google Shape;68;p13"/>
              <p:cNvSpPr/>
              <p:nvPr/>
            </p:nvSpPr>
            <p:spPr>
              <a:xfrm rot="-5400000">
                <a:off x="4500450" y="-4500450"/>
                <a:ext cx="160200" cy="9161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69" name="Google Shape;69;p13"/>
            <p:cNvGrpSpPr/>
            <p:nvPr/>
          </p:nvGrpSpPr>
          <p:grpSpPr>
            <a:xfrm rot="10800000" flipH="1">
              <a:off x="4571975" y="0"/>
              <a:ext cx="4572305" cy="5143500"/>
              <a:chOff x="0" y="0"/>
              <a:chExt cx="9161100" cy="5143500"/>
            </a:xfrm>
          </p:grpSpPr>
          <p:sp>
            <p:nvSpPr>
              <p:cNvPr id="70" name="Google Shape;70;p13"/>
              <p:cNvSpPr/>
              <p:nvPr/>
            </p:nvSpPr>
            <p:spPr>
              <a:xfrm rot="-5400000">
                <a:off x="4500450" y="482850"/>
                <a:ext cx="160200" cy="9161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1" name="Google Shape;71;p13"/>
              <p:cNvSpPr/>
              <p:nvPr/>
            </p:nvSpPr>
            <p:spPr>
              <a:xfrm rot="-5400000">
                <a:off x="4500450" y="-4500450"/>
                <a:ext cx="160200" cy="9161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72"/>
        <p:cNvGrpSpPr/>
        <p:nvPr/>
      </p:nvGrpSpPr>
      <p:grpSpPr>
        <a:xfrm>
          <a:off x="0" y="0"/>
          <a:ext cx="0" cy="0"/>
          <a:chOff x="0" y="0"/>
          <a:chExt cx="0" cy="0"/>
        </a:xfrm>
      </p:grpSpPr>
      <p:sp>
        <p:nvSpPr>
          <p:cNvPr id="73" name="Google Shape;73;p14"/>
          <p:cNvSpPr/>
          <p:nvPr/>
        </p:nvSpPr>
        <p:spPr>
          <a:xfrm rot="10800000">
            <a:off x="8983800" y="-13650"/>
            <a:ext cx="160200" cy="51642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4" name="Google Shape;74;p14"/>
          <p:cNvSpPr/>
          <p:nvPr/>
        </p:nvSpPr>
        <p:spPr>
          <a:xfrm rot="10800000">
            <a:off x="0" y="-13650"/>
            <a:ext cx="160200" cy="51642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5" name="Google Shape;75;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alpha val="5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800"/>
              <a:buFont typeface="Rubik"/>
              <a:buNone/>
              <a:defRPr sz="2800">
                <a:solidFill>
                  <a:schemeClr val="dk1"/>
                </a:solidFill>
                <a:latin typeface="Rubik"/>
                <a:ea typeface="Rubik"/>
                <a:cs typeface="Rubik"/>
                <a:sym typeface="Rubik"/>
              </a:defRPr>
            </a:lvl1pPr>
            <a:lvl2pPr lvl="1" algn="ctr" rtl="0">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2pPr>
            <a:lvl3pPr lvl="2" algn="ctr" rtl="0">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3pPr>
            <a:lvl4pPr lvl="3" algn="ctr" rtl="0">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4pPr>
            <a:lvl5pPr lvl="4" algn="ctr" rtl="0">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5pPr>
            <a:lvl6pPr lvl="5" algn="ctr" rtl="0">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6pPr>
            <a:lvl7pPr lvl="6" algn="ctr" rtl="0">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7pPr>
            <a:lvl8pPr lvl="7" algn="ctr" rtl="0">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8pPr>
            <a:lvl9pPr lvl="8" algn="ctr" rtl="0">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9pPr>
          </a:lstStyle>
          <a:p>
            <a:endParaRPr/>
          </a:p>
        </p:txBody>
      </p:sp>
      <p:sp>
        <p:nvSpPr>
          <p:cNvPr id="7" name="Google Shape;7;p1"/>
          <p:cNvSpPr txBox="1">
            <a:spLocks noGrp="1"/>
          </p:cNvSpPr>
          <p:nvPr>
            <p:ph type="body" idx="1"/>
          </p:nvPr>
        </p:nvSpPr>
        <p:spPr>
          <a:xfrm>
            <a:off x="713225" y="1123300"/>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1pPr>
            <a:lvl2pPr marL="914400" lvl="1" indent="-317500">
              <a:lnSpc>
                <a:spcPct val="115000"/>
              </a:lnSpc>
              <a:spcBef>
                <a:spcPts val="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2pPr>
            <a:lvl3pPr marL="1371600" lvl="2" indent="-317500">
              <a:lnSpc>
                <a:spcPct val="115000"/>
              </a:lnSpc>
              <a:spcBef>
                <a:spcPts val="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3pPr>
            <a:lvl4pPr marL="1828800" lvl="3" indent="-317500">
              <a:lnSpc>
                <a:spcPct val="115000"/>
              </a:lnSpc>
              <a:spcBef>
                <a:spcPts val="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4pPr>
            <a:lvl5pPr marL="2286000" lvl="4" indent="-317500">
              <a:lnSpc>
                <a:spcPct val="115000"/>
              </a:lnSpc>
              <a:spcBef>
                <a:spcPts val="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5pPr>
            <a:lvl6pPr marL="2743200" lvl="5" indent="-317500">
              <a:lnSpc>
                <a:spcPct val="115000"/>
              </a:lnSpc>
              <a:spcBef>
                <a:spcPts val="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6pPr>
            <a:lvl7pPr marL="3200400" lvl="6" indent="-317500">
              <a:lnSpc>
                <a:spcPct val="115000"/>
              </a:lnSpc>
              <a:spcBef>
                <a:spcPts val="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7pPr>
            <a:lvl8pPr marL="3657600" lvl="7" indent="-317500">
              <a:lnSpc>
                <a:spcPct val="115000"/>
              </a:lnSpc>
              <a:spcBef>
                <a:spcPts val="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8pPr>
            <a:lvl9pPr marL="4114800" lvl="8" indent="-317500">
              <a:lnSpc>
                <a:spcPct val="115000"/>
              </a:lnSpc>
              <a:spcBef>
                <a:spcPts val="0"/>
              </a:spcBef>
              <a:spcAft>
                <a:spcPts val="0"/>
              </a:spcAft>
              <a:buClr>
                <a:schemeClr val="dk1"/>
              </a:buClr>
              <a:buSzPts val="1400"/>
              <a:buFont typeface="Libre Franklin"/>
              <a:buChar char="■"/>
              <a:defRPr>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8" r:id="rId7"/>
    <p:sldLayoutId id="2147483659" r:id="rId8"/>
    <p:sldLayoutId id="2147483660" r:id="rId9"/>
    <p:sldLayoutId id="2147483662" r:id="rId10"/>
    <p:sldLayoutId id="2147483665" r:id="rId11"/>
    <p:sldLayoutId id="2147483666" r:id="rId12"/>
    <p:sldLayoutId id="2147483670" r:id="rId13"/>
  </p:sldLayoutIdLst>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38.svg"/></Relationships>
</file>

<file path=ppt/slides/_rels/slide3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49.png"/><Relationship Id="rId7" Type="http://schemas.openxmlformats.org/officeDocument/2006/relationships/slide" Target="slide35.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slide" Target="slide34.xml"/><Relationship Id="rId11" Type="http://schemas.openxmlformats.org/officeDocument/2006/relationships/image" Target="../media/image52.svg"/><Relationship Id="rId5" Type="http://schemas.openxmlformats.org/officeDocument/2006/relationships/slide" Target="slide38.xml"/><Relationship Id="rId10" Type="http://schemas.openxmlformats.org/officeDocument/2006/relationships/image" Target="../media/image50.png"/><Relationship Id="rId4" Type="http://schemas.openxmlformats.org/officeDocument/2006/relationships/slide" Target="slide37.xml"/><Relationship Id="rId9" Type="http://schemas.openxmlformats.org/officeDocument/2006/relationships/slide" Target="slide40.xml"/></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4.sv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4.sv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4.sv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61.sv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pSp>
        <p:nvGrpSpPr>
          <p:cNvPr id="149" name="Google Shape;149;p24"/>
          <p:cNvGrpSpPr/>
          <p:nvPr/>
        </p:nvGrpSpPr>
        <p:grpSpPr>
          <a:xfrm>
            <a:off x="0" y="539647"/>
            <a:ext cx="9144125" cy="2609236"/>
            <a:chOff x="0" y="767750"/>
            <a:chExt cx="9144125" cy="2962500"/>
          </a:xfrm>
        </p:grpSpPr>
        <p:sp>
          <p:nvSpPr>
            <p:cNvPr id="150" name="Google Shape;150;p24"/>
            <p:cNvSpPr/>
            <p:nvPr/>
          </p:nvSpPr>
          <p:spPr>
            <a:xfrm>
              <a:off x="713225" y="767750"/>
              <a:ext cx="7717500" cy="2962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51" name="Google Shape;151;p24"/>
            <p:cNvSpPr/>
            <p:nvPr/>
          </p:nvSpPr>
          <p:spPr>
            <a:xfrm>
              <a:off x="8430725" y="767750"/>
              <a:ext cx="713400" cy="2962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52" name="Google Shape;152;p24"/>
            <p:cNvSpPr/>
            <p:nvPr/>
          </p:nvSpPr>
          <p:spPr>
            <a:xfrm>
              <a:off x="0" y="767750"/>
              <a:ext cx="713400" cy="2962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grpSp>
      <p:cxnSp>
        <p:nvCxnSpPr>
          <p:cNvPr id="155" name="Google Shape;155;p24"/>
          <p:cNvCxnSpPr/>
          <p:nvPr/>
        </p:nvCxnSpPr>
        <p:spPr>
          <a:xfrm>
            <a:off x="2304800" y="4776387"/>
            <a:ext cx="4549800" cy="0"/>
          </a:xfrm>
          <a:prstGeom prst="straightConnector1">
            <a:avLst/>
          </a:prstGeom>
          <a:noFill/>
          <a:ln w="9525" cap="flat" cmpd="sng">
            <a:solidFill>
              <a:schemeClr val="accent1"/>
            </a:solidFill>
            <a:prstDash val="solid"/>
            <a:round/>
            <a:headEnd type="none" w="med" len="med"/>
            <a:tailEnd type="none" w="med" len="med"/>
          </a:ln>
        </p:spPr>
      </p:cxnSp>
      <p:sp>
        <p:nvSpPr>
          <p:cNvPr id="5" name="Title 4">
            <a:extLst>
              <a:ext uri="{FF2B5EF4-FFF2-40B4-BE49-F238E27FC236}">
                <a16:creationId xmlns:a16="http://schemas.microsoft.com/office/drawing/2014/main" id="{206B6B0F-BEA5-D2F1-A38B-08347DB8B2C9}"/>
              </a:ext>
            </a:extLst>
          </p:cNvPr>
          <p:cNvSpPr>
            <a:spLocks noGrp="1"/>
          </p:cNvSpPr>
          <p:nvPr>
            <p:ph type="ctrTitle"/>
          </p:nvPr>
        </p:nvSpPr>
        <p:spPr>
          <a:xfrm>
            <a:off x="1424041" y="837165"/>
            <a:ext cx="6295868" cy="2014200"/>
          </a:xfrm>
        </p:spPr>
        <p:txBody>
          <a:bodyPr/>
          <a:lstStyle/>
          <a:p>
            <a:pPr>
              <a:lnSpc>
                <a:spcPct val="150000"/>
              </a:lnSpc>
            </a:pPr>
            <a:r>
              <a:rPr lang="vi-VN" b="1" dirty="0">
                <a:solidFill>
                  <a:schemeClr val="tx1">
                    <a:lumMod val="50000"/>
                  </a:schemeClr>
                </a:solidFill>
                <a:latin typeface="Arial" panose="020B0604020202020204" pitchFamily="34" charset="0"/>
                <a:cs typeface="Arial" panose="020B0604020202020204" pitchFamily="34" charset="0"/>
              </a:rPr>
              <a:t>CHÀO MỪNG CÁC BẠN ĐẾN VỚI TIẾT HỌC MỚI!</a:t>
            </a:r>
          </a:p>
        </p:txBody>
      </p:sp>
      <p:sp>
        <p:nvSpPr>
          <p:cNvPr id="6" name="Freeform 107">
            <a:extLst>
              <a:ext uri="{FF2B5EF4-FFF2-40B4-BE49-F238E27FC236}">
                <a16:creationId xmlns:a16="http://schemas.microsoft.com/office/drawing/2014/main" id="{93BE5F39-F78D-3334-74AA-2C912E3A82F6}"/>
              </a:ext>
            </a:extLst>
          </p:cNvPr>
          <p:cNvSpPr/>
          <p:nvPr/>
        </p:nvSpPr>
        <p:spPr>
          <a:xfrm>
            <a:off x="2805267" y="3393918"/>
            <a:ext cx="3533466" cy="1382468"/>
          </a:xfrm>
          <a:custGeom>
            <a:avLst/>
            <a:gdLst/>
            <a:ahLst/>
            <a:cxnLst/>
            <a:rect l="l" t="t" r="r" b="b"/>
            <a:pathLst>
              <a:path w="2415647" h="945122">
                <a:moveTo>
                  <a:pt x="0" y="0"/>
                </a:moveTo>
                <a:lnTo>
                  <a:pt x="2415647" y="0"/>
                </a:lnTo>
                <a:lnTo>
                  <a:pt x="2415647" y="945122"/>
                </a:lnTo>
                <a:lnTo>
                  <a:pt x="0" y="945122"/>
                </a:lnTo>
                <a:lnTo>
                  <a:pt x="0" y="0"/>
                </a:lnTo>
                <a:close/>
              </a:path>
            </a:pathLst>
          </a:custGeom>
          <a:blipFill>
            <a:blip r:embed="rId3"/>
            <a:stretch>
              <a:fillRect/>
            </a:stretch>
          </a:blipFill>
        </p:spPr>
        <p:txBody>
          <a:bodyPr/>
          <a:lstStyle/>
          <a:p>
            <a:endParaRPr lang="vi-VN" sz="1200"/>
          </a:p>
        </p:txBody>
      </p:sp>
      <p:pic>
        <p:nvPicPr>
          <p:cNvPr id="2" name="Google Shape;237;p4">
            <a:extLst>
              <a:ext uri="{FF2B5EF4-FFF2-40B4-BE49-F238E27FC236}">
                <a16:creationId xmlns:a16="http://schemas.microsoft.com/office/drawing/2014/main" id="{59EB6661-CD3B-0D84-72A1-C0F5BD7C2F8F}"/>
              </a:ext>
            </a:extLst>
          </p:cNvPr>
          <p:cNvPicPr preferRelativeResize="0"/>
          <p:nvPr/>
        </p:nvPicPr>
        <p:blipFill rotWithShape="1">
          <a:blip r:embed="rId4">
            <a:alphaModFix/>
          </a:blip>
          <a:srcRect t="9934" b="13335"/>
          <a:stretch/>
        </p:blipFill>
        <p:spPr>
          <a:xfrm>
            <a:off x="7814567" y="85375"/>
            <a:ext cx="1232315" cy="186749"/>
          </a:xfrm>
          <a:prstGeom prst="rect">
            <a:avLst/>
          </a:prstGeom>
          <a:noFill/>
          <a:ln>
            <a:noFill/>
          </a:ln>
        </p:spPr>
      </p:pic>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Title 2">
            <a:extLst>
              <a:ext uri="{FF2B5EF4-FFF2-40B4-BE49-F238E27FC236}">
                <a16:creationId xmlns:a16="http://schemas.microsoft.com/office/drawing/2014/main" id="{4E639D5F-2776-F49E-3057-60671EE8579A}"/>
              </a:ext>
            </a:extLst>
          </p:cNvPr>
          <p:cNvSpPr>
            <a:spLocks noGrp="1"/>
          </p:cNvSpPr>
          <p:nvPr>
            <p:ph type="title"/>
          </p:nvPr>
        </p:nvSpPr>
        <p:spPr>
          <a:xfrm>
            <a:off x="0" y="1027626"/>
            <a:ext cx="9144000" cy="572700"/>
          </a:xfrm>
          <a:solidFill>
            <a:schemeClr val="bg2">
              <a:lumMod val="90000"/>
            </a:schemeClr>
          </a:solidFill>
          <a:effectLst>
            <a:outerShdw blurRad="50800" dist="38100" dir="5400000" algn="t" rotWithShape="0">
              <a:prstClr val="black">
                <a:alpha val="40000"/>
              </a:prstClr>
            </a:outerShdw>
          </a:effectLst>
        </p:spPr>
        <p:txBody>
          <a:bodyPr/>
          <a:lstStyle/>
          <a:p>
            <a:r>
              <a:rPr lang="vi-VN" sz="2400" b="1" dirty="0">
                <a:solidFill>
                  <a:schemeClr val="tx1">
                    <a:lumMod val="50000"/>
                  </a:schemeClr>
                </a:solidFill>
                <a:latin typeface="Arial" panose="020B0604020202020204" pitchFamily="34" charset="0"/>
                <a:cs typeface="Arial" panose="020B0604020202020204" pitchFamily="34" charset="0"/>
              </a:rPr>
              <a:t>HOẠT ĐỘNG THEO NHÓM</a:t>
            </a:r>
          </a:p>
        </p:txBody>
      </p:sp>
      <p:pic>
        <p:nvPicPr>
          <p:cNvPr id="2" name="Google Shape;237;p4">
            <a:extLst>
              <a:ext uri="{FF2B5EF4-FFF2-40B4-BE49-F238E27FC236}">
                <a16:creationId xmlns:a16="http://schemas.microsoft.com/office/drawing/2014/main" id="{92E03CAC-D628-F74B-228D-00CC30ECDE20}"/>
              </a:ext>
            </a:extLst>
          </p:cNvPr>
          <p:cNvPicPr preferRelativeResize="0"/>
          <p:nvPr/>
        </p:nvPicPr>
        <p:blipFill rotWithShape="1">
          <a:blip r:embed="rId3">
            <a:alphaModFix/>
          </a:blip>
          <a:srcRect t="9934" b="13335"/>
          <a:stretch/>
        </p:blipFill>
        <p:spPr>
          <a:xfrm>
            <a:off x="7814567" y="85375"/>
            <a:ext cx="1232315" cy="186749"/>
          </a:xfrm>
          <a:prstGeom prst="rect">
            <a:avLst/>
          </a:prstGeom>
          <a:noFill/>
          <a:ln>
            <a:noFill/>
          </a:ln>
        </p:spPr>
      </p:pic>
      <p:grpSp>
        <p:nvGrpSpPr>
          <p:cNvPr id="4" name="Group 3">
            <a:extLst>
              <a:ext uri="{FF2B5EF4-FFF2-40B4-BE49-F238E27FC236}">
                <a16:creationId xmlns:a16="http://schemas.microsoft.com/office/drawing/2014/main" id="{B7A34BA7-E3B8-0A30-7132-7B0E93E0B2B3}"/>
              </a:ext>
            </a:extLst>
          </p:cNvPr>
          <p:cNvGrpSpPr/>
          <p:nvPr/>
        </p:nvGrpSpPr>
        <p:grpSpPr>
          <a:xfrm>
            <a:off x="2975295" y="57743"/>
            <a:ext cx="3193409" cy="863170"/>
            <a:chOff x="952106" y="1750005"/>
            <a:chExt cx="3516690" cy="950552"/>
          </a:xfrm>
        </p:grpSpPr>
        <p:sp>
          <p:nvSpPr>
            <p:cNvPr id="5" name="Rectangle: Rounded Corners 4">
              <a:extLst>
                <a:ext uri="{FF2B5EF4-FFF2-40B4-BE49-F238E27FC236}">
                  <a16:creationId xmlns:a16="http://schemas.microsoft.com/office/drawing/2014/main" id="{C62957FA-93DA-BD96-87A9-5A91B04C903E}"/>
                </a:ext>
              </a:extLst>
            </p:cNvPr>
            <p:cNvSpPr/>
            <p:nvPr/>
          </p:nvSpPr>
          <p:spPr>
            <a:xfrm>
              <a:off x="1986719" y="1884022"/>
              <a:ext cx="2482077" cy="682520"/>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800" b="1" dirty="0">
                  <a:solidFill>
                    <a:sysClr val="windowText" lastClr="000000"/>
                  </a:solidFill>
                  <a:latin typeface="Arial" panose="020B0604020202020204" pitchFamily="34" charset="0"/>
                  <a:cs typeface="Arial" panose="020B0604020202020204" pitchFamily="34" charset="0"/>
                </a:rPr>
                <a:t>QUAN </a:t>
              </a:r>
              <a:r>
                <a:rPr lang="vi-VN" sz="2800" b="1" dirty="0">
                  <a:solidFill>
                    <a:sysClr val="windowText" lastClr="000000"/>
                  </a:solidFill>
                  <a:latin typeface="Arial" panose="020B0604020202020204" pitchFamily="34" charset="0"/>
                  <a:cs typeface="Arial" panose="020B0604020202020204" pitchFamily="34" charset="0"/>
                </a:rPr>
                <a:t>SÁT</a:t>
              </a:r>
              <a:endParaRPr lang="en-US" sz="2800" b="1" dirty="0">
                <a:solidFill>
                  <a:sysClr val="windowText" lastClr="00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43047B4-31EA-B4B6-DCC6-61CC1E821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106" y="1750005"/>
              <a:ext cx="1034613" cy="950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A1FE2BC1-7833-2483-9A1C-BA3A63B6EA74}"/>
              </a:ext>
            </a:extLst>
          </p:cNvPr>
          <p:cNvGrpSpPr/>
          <p:nvPr/>
        </p:nvGrpSpPr>
        <p:grpSpPr>
          <a:xfrm>
            <a:off x="400049" y="1898170"/>
            <a:ext cx="8343902" cy="915315"/>
            <a:chOff x="44643" y="799089"/>
            <a:chExt cx="8402713" cy="915315"/>
          </a:xfrm>
        </p:grpSpPr>
        <p:sp>
          <p:nvSpPr>
            <p:cNvPr id="17" name="Rectangle: Single Corner Rounded 16">
              <a:extLst>
                <a:ext uri="{FF2B5EF4-FFF2-40B4-BE49-F238E27FC236}">
                  <a16:creationId xmlns:a16="http://schemas.microsoft.com/office/drawing/2014/main" id="{6B2AD4FA-DEC5-37D4-3A94-3E2B6D6B1C49}"/>
                </a:ext>
              </a:extLst>
            </p:cNvPr>
            <p:cNvSpPr/>
            <p:nvPr/>
          </p:nvSpPr>
          <p:spPr>
            <a:xfrm>
              <a:off x="44643" y="959967"/>
              <a:ext cx="1765636" cy="593556"/>
            </a:xfrm>
            <a:prstGeom prst="round1Rect">
              <a:avLst/>
            </a:prstGeom>
            <a:solidFill>
              <a:schemeClr val="accent3">
                <a:lumMod val="50000"/>
              </a:schemeClr>
            </a:solidFill>
            <a:ln w="12700">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1900" b="1" dirty="0">
                  <a:solidFill>
                    <a:schemeClr val="bg1"/>
                  </a:solidFill>
                  <a:effectLst/>
                  <a:latin typeface="Arial" panose="020B0604020202020204" pitchFamily="34" charset="0"/>
                  <a:cs typeface="Arial" panose="020B0604020202020204" pitchFamily="34" charset="0"/>
                </a:rPr>
                <a:t>Nhóm 1 + 2</a:t>
              </a:r>
            </a:p>
          </p:txBody>
        </p:sp>
        <p:sp>
          <p:nvSpPr>
            <p:cNvPr id="18" name="TextBox 17">
              <a:extLst>
                <a:ext uri="{FF2B5EF4-FFF2-40B4-BE49-F238E27FC236}">
                  <a16:creationId xmlns:a16="http://schemas.microsoft.com/office/drawing/2014/main" id="{DF97D9C5-1917-140E-B235-647BC22F9315}"/>
                </a:ext>
              </a:extLst>
            </p:cNvPr>
            <p:cNvSpPr txBox="1"/>
            <p:nvPr/>
          </p:nvSpPr>
          <p:spPr>
            <a:xfrm>
              <a:off x="1937839" y="799089"/>
              <a:ext cx="6509517" cy="915315"/>
            </a:xfrm>
            <a:prstGeom prst="rect">
              <a:avLst/>
            </a:prstGeom>
            <a:noFill/>
          </p:spPr>
          <p:txBody>
            <a:bodyPr wrap="square" rtlCol="0" anchor="ctr">
              <a:spAutoFit/>
            </a:bodyPr>
            <a:lstStyle/>
            <a:p>
              <a:pPr algn="just">
                <a:lnSpc>
                  <a:spcPct val="150000"/>
                </a:lnSpc>
              </a:pPr>
              <a:r>
                <a:rPr lang="vi-VN" sz="1900" dirty="0"/>
                <a:t>Kiểu dáng, công năng đồ gia dụng từ vật liệu đã qua sử dụng có đặc điểm gì?</a:t>
              </a:r>
            </a:p>
          </p:txBody>
        </p:sp>
      </p:grpSp>
      <p:grpSp>
        <p:nvGrpSpPr>
          <p:cNvPr id="19" name="Group 18">
            <a:extLst>
              <a:ext uri="{FF2B5EF4-FFF2-40B4-BE49-F238E27FC236}">
                <a16:creationId xmlns:a16="http://schemas.microsoft.com/office/drawing/2014/main" id="{63FC026A-8050-659A-97D2-3F0D8DACC704}"/>
              </a:ext>
            </a:extLst>
          </p:cNvPr>
          <p:cNvGrpSpPr/>
          <p:nvPr/>
        </p:nvGrpSpPr>
        <p:grpSpPr>
          <a:xfrm>
            <a:off x="400049" y="2873784"/>
            <a:ext cx="8343902" cy="915315"/>
            <a:chOff x="44643" y="799088"/>
            <a:chExt cx="8402713" cy="915315"/>
          </a:xfrm>
        </p:grpSpPr>
        <p:sp>
          <p:nvSpPr>
            <p:cNvPr id="20" name="Rectangle: Single Corner Rounded 19">
              <a:extLst>
                <a:ext uri="{FF2B5EF4-FFF2-40B4-BE49-F238E27FC236}">
                  <a16:creationId xmlns:a16="http://schemas.microsoft.com/office/drawing/2014/main" id="{51D1748D-932D-4E57-4EF2-95A7EF3CF6D1}"/>
                </a:ext>
              </a:extLst>
            </p:cNvPr>
            <p:cNvSpPr/>
            <p:nvPr/>
          </p:nvSpPr>
          <p:spPr>
            <a:xfrm>
              <a:off x="44643" y="959967"/>
              <a:ext cx="1765636" cy="593556"/>
            </a:xfrm>
            <a:prstGeom prst="round1Rect">
              <a:avLst/>
            </a:prstGeom>
            <a:solidFill>
              <a:schemeClr val="accent3">
                <a:lumMod val="50000"/>
              </a:schemeClr>
            </a:solidFill>
            <a:ln w="12700">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1900" b="1" dirty="0">
                  <a:solidFill>
                    <a:schemeClr val="bg1"/>
                  </a:solidFill>
                  <a:effectLst/>
                  <a:latin typeface="Arial" panose="020B0604020202020204" pitchFamily="34" charset="0"/>
                  <a:cs typeface="Arial" panose="020B0604020202020204" pitchFamily="34" charset="0"/>
                </a:rPr>
                <a:t>Nhóm 3 + 4</a:t>
              </a:r>
            </a:p>
          </p:txBody>
        </p:sp>
        <p:sp>
          <p:nvSpPr>
            <p:cNvPr id="21" name="TextBox 20">
              <a:extLst>
                <a:ext uri="{FF2B5EF4-FFF2-40B4-BE49-F238E27FC236}">
                  <a16:creationId xmlns:a16="http://schemas.microsoft.com/office/drawing/2014/main" id="{62E2D9B5-49CC-55A9-9E6B-62FCEE9FCB62}"/>
                </a:ext>
              </a:extLst>
            </p:cNvPr>
            <p:cNvSpPr txBox="1"/>
            <p:nvPr/>
          </p:nvSpPr>
          <p:spPr>
            <a:xfrm>
              <a:off x="1937839" y="799088"/>
              <a:ext cx="6509517" cy="915315"/>
            </a:xfrm>
            <a:prstGeom prst="rect">
              <a:avLst/>
            </a:prstGeom>
            <a:noFill/>
          </p:spPr>
          <p:txBody>
            <a:bodyPr wrap="square" rtlCol="0" anchor="ctr">
              <a:spAutoFit/>
            </a:bodyPr>
            <a:lstStyle/>
            <a:p>
              <a:pPr algn="just">
                <a:lnSpc>
                  <a:spcPct val="150000"/>
                </a:lnSpc>
              </a:pPr>
              <a:r>
                <a:rPr lang="vi-VN" sz="1900" dirty="0"/>
                <a:t>Vật liệu đã qua sử dụng nào thường được sử dụng trong thiết kế sản phẩm?</a:t>
              </a:r>
            </a:p>
          </p:txBody>
        </p:sp>
      </p:grpSp>
      <p:grpSp>
        <p:nvGrpSpPr>
          <p:cNvPr id="22" name="Group 21">
            <a:extLst>
              <a:ext uri="{FF2B5EF4-FFF2-40B4-BE49-F238E27FC236}">
                <a16:creationId xmlns:a16="http://schemas.microsoft.com/office/drawing/2014/main" id="{A8B4B5D1-94C5-BB2E-24B7-F5BE79587B50}"/>
              </a:ext>
            </a:extLst>
          </p:cNvPr>
          <p:cNvGrpSpPr/>
          <p:nvPr/>
        </p:nvGrpSpPr>
        <p:grpSpPr>
          <a:xfrm>
            <a:off x="400049" y="3849398"/>
            <a:ext cx="8343997" cy="915315"/>
            <a:chOff x="44643" y="799087"/>
            <a:chExt cx="8402809" cy="915315"/>
          </a:xfrm>
        </p:grpSpPr>
        <p:sp>
          <p:nvSpPr>
            <p:cNvPr id="23" name="Rectangle: Single Corner Rounded 22">
              <a:extLst>
                <a:ext uri="{FF2B5EF4-FFF2-40B4-BE49-F238E27FC236}">
                  <a16:creationId xmlns:a16="http://schemas.microsoft.com/office/drawing/2014/main" id="{C3EDC80A-564C-F64B-9BA6-B795D5B360D3}"/>
                </a:ext>
              </a:extLst>
            </p:cNvPr>
            <p:cNvSpPr/>
            <p:nvPr/>
          </p:nvSpPr>
          <p:spPr>
            <a:xfrm>
              <a:off x="44643" y="959967"/>
              <a:ext cx="1765636" cy="593556"/>
            </a:xfrm>
            <a:prstGeom prst="round1Rect">
              <a:avLst/>
            </a:prstGeom>
            <a:solidFill>
              <a:schemeClr val="accent3">
                <a:lumMod val="50000"/>
              </a:schemeClr>
            </a:solidFill>
            <a:ln w="12700">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1900" b="1" dirty="0">
                  <a:solidFill>
                    <a:schemeClr val="bg1"/>
                  </a:solidFill>
                  <a:effectLst/>
                  <a:latin typeface="Arial" panose="020B0604020202020204" pitchFamily="34" charset="0"/>
                  <a:cs typeface="Arial" panose="020B0604020202020204" pitchFamily="34" charset="0"/>
                </a:rPr>
                <a:t>Nhóm 5 + 6</a:t>
              </a:r>
            </a:p>
          </p:txBody>
        </p:sp>
        <p:sp>
          <p:nvSpPr>
            <p:cNvPr id="24" name="TextBox 23">
              <a:extLst>
                <a:ext uri="{FF2B5EF4-FFF2-40B4-BE49-F238E27FC236}">
                  <a16:creationId xmlns:a16="http://schemas.microsoft.com/office/drawing/2014/main" id="{E11FAE9B-27D8-DD2C-D90A-397E7768555B}"/>
                </a:ext>
              </a:extLst>
            </p:cNvPr>
            <p:cNvSpPr txBox="1"/>
            <p:nvPr/>
          </p:nvSpPr>
          <p:spPr>
            <a:xfrm>
              <a:off x="1937839" y="799087"/>
              <a:ext cx="6509613" cy="915315"/>
            </a:xfrm>
            <a:prstGeom prst="rect">
              <a:avLst/>
            </a:prstGeom>
            <a:noFill/>
          </p:spPr>
          <p:txBody>
            <a:bodyPr wrap="square" rtlCol="0" anchor="ctr">
              <a:spAutoFit/>
            </a:bodyPr>
            <a:lstStyle/>
            <a:p>
              <a:pPr algn="just">
                <a:lnSpc>
                  <a:spcPct val="150000"/>
                </a:lnSpc>
              </a:pPr>
              <a:r>
                <a:rPr lang="vi-VN" sz="1900" dirty="0"/>
                <a:t>Hãy cho biết vì sao thiết kế đồ gia dụng từ vật liệu đã qua sử dụng được đề cao trong đời sống đương đại? </a:t>
              </a: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par>
                                <p:cTn id="17" presetID="1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ppt_h*1.125000"/>
                                          </p:val>
                                        </p:tav>
                                        <p:tav tm="100000">
                                          <p:val>
                                            <p:strVal val="#ppt_y"/>
                                          </p:val>
                                        </p:tav>
                                      </p:tavLst>
                                    </p:anim>
                                    <p:animEffect transition="in" filter="wipe(up)">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3" name="Title 2">
            <a:extLst>
              <a:ext uri="{FF2B5EF4-FFF2-40B4-BE49-F238E27FC236}">
                <a16:creationId xmlns:a16="http://schemas.microsoft.com/office/drawing/2014/main" id="{2EC5C1DF-1998-322A-1E61-1DE32C410FF8}"/>
              </a:ext>
            </a:extLst>
          </p:cNvPr>
          <p:cNvSpPr>
            <a:spLocks noGrp="1"/>
          </p:cNvSpPr>
          <p:nvPr>
            <p:ph type="title"/>
          </p:nvPr>
        </p:nvSpPr>
        <p:spPr>
          <a:xfrm>
            <a:off x="212834" y="547744"/>
            <a:ext cx="8718332" cy="572700"/>
          </a:xfrm>
        </p:spPr>
        <p:txBody>
          <a:bodyPr anchor="ctr"/>
          <a:lstStyle/>
          <a:p>
            <a:r>
              <a:rPr lang="vi-VN" sz="2200" b="1" dirty="0">
                <a:solidFill>
                  <a:srgbClr val="C00000"/>
                </a:solidFill>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200" b="1" i="1" dirty="0">
                <a:solidFill>
                  <a:srgbClr val="C00000"/>
                </a:solidFill>
                <a:latin typeface="Arial" panose="020B0604020202020204" pitchFamily="34" charset="0"/>
                <a:ea typeface="Calibri" panose="020F0502020204030204" pitchFamily="34" charset="0"/>
                <a:cs typeface="Arial" panose="020B0604020202020204" pitchFamily="34" charset="0"/>
              </a:rPr>
              <a:t>Quan sát</a:t>
            </a:r>
            <a:r>
              <a:rPr lang="vi-VN" sz="2200" b="1" dirty="0">
                <a:solidFill>
                  <a:srgbClr val="C00000"/>
                </a:solidFill>
                <a:latin typeface="Arial" panose="020B0604020202020204" pitchFamily="34" charset="0"/>
                <a:ea typeface="Calibri" panose="020F0502020204030204" pitchFamily="34" charset="0"/>
                <a:cs typeface="Arial" panose="020B0604020202020204" pitchFamily="34" charset="0"/>
              </a:rPr>
              <a:t> SGK tr.58,59</a:t>
            </a:r>
            <a:endParaRPr lang="vi-VN" sz="2200" b="1" dirty="0">
              <a:solidFill>
                <a:srgbClr val="C0000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05711AB4-DB24-EAD1-FF84-EE14067C2093}"/>
              </a:ext>
            </a:extLst>
          </p:cNvPr>
          <p:cNvGrpSpPr/>
          <p:nvPr/>
        </p:nvGrpSpPr>
        <p:grpSpPr>
          <a:xfrm>
            <a:off x="212834" y="1513490"/>
            <a:ext cx="4285577" cy="3082266"/>
            <a:chOff x="667230" y="1235758"/>
            <a:chExt cx="4153598" cy="2987344"/>
          </a:xfrm>
        </p:grpSpPr>
        <p:pic>
          <p:nvPicPr>
            <p:cNvPr id="5" name="Picture 4">
              <a:extLst>
                <a:ext uri="{FF2B5EF4-FFF2-40B4-BE49-F238E27FC236}">
                  <a16:creationId xmlns:a16="http://schemas.microsoft.com/office/drawing/2014/main" id="{9B65EC05-2FE0-5DA4-93D7-5E4B6A77B1D7}"/>
                </a:ext>
              </a:extLst>
            </p:cNvPr>
            <p:cNvPicPr>
              <a:picLocks noChangeAspect="1"/>
            </p:cNvPicPr>
            <p:nvPr/>
          </p:nvPicPr>
          <p:blipFill>
            <a:blip r:embed="rId3"/>
            <a:srcRect/>
            <a:stretch/>
          </p:blipFill>
          <p:spPr>
            <a:xfrm>
              <a:off x="667230" y="1235758"/>
              <a:ext cx="4153598" cy="2625387"/>
            </a:xfrm>
            <a:prstGeom prst="rect">
              <a:avLst/>
            </a:prstGeom>
          </p:spPr>
        </p:pic>
        <p:sp>
          <p:nvSpPr>
            <p:cNvPr id="8" name="TextBox 7">
              <a:extLst>
                <a:ext uri="{FF2B5EF4-FFF2-40B4-BE49-F238E27FC236}">
                  <a16:creationId xmlns:a16="http://schemas.microsoft.com/office/drawing/2014/main" id="{8CB75D7C-E7A1-B6E7-4C7A-418A1EC8F6E1}"/>
                </a:ext>
              </a:extLst>
            </p:cNvPr>
            <p:cNvSpPr txBox="1"/>
            <p:nvPr/>
          </p:nvSpPr>
          <p:spPr>
            <a:xfrm>
              <a:off x="667230" y="3863946"/>
              <a:ext cx="4153598" cy="359156"/>
            </a:xfrm>
            <a:prstGeom prst="rect">
              <a:avLst/>
            </a:prstGeom>
            <a:noFill/>
          </p:spPr>
          <p:txBody>
            <a:bodyPr wrap="square" rtlCol="0">
              <a:spAutoFit/>
            </a:bodyPr>
            <a:lstStyle/>
            <a:p>
              <a:pPr>
                <a:lnSpc>
                  <a:spcPct val="150000"/>
                </a:lnSpc>
              </a:pPr>
              <a:r>
                <a:rPr lang="vi-VN" dirty="0"/>
                <a:t>Bàn ghế làm từ lốp xe và vật liệu đã qua sử dụng</a:t>
              </a:r>
            </a:p>
          </p:txBody>
        </p:sp>
      </p:grpSp>
      <p:grpSp>
        <p:nvGrpSpPr>
          <p:cNvPr id="2" name="Group 1">
            <a:extLst>
              <a:ext uri="{FF2B5EF4-FFF2-40B4-BE49-F238E27FC236}">
                <a16:creationId xmlns:a16="http://schemas.microsoft.com/office/drawing/2014/main" id="{F653C653-9B80-40BD-2FE6-D4B0B558AE53}"/>
              </a:ext>
            </a:extLst>
          </p:cNvPr>
          <p:cNvGrpSpPr/>
          <p:nvPr/>
        </p:nvGrpSpPr>
        <p:grpSpPr>
          <a:xfrm>
            <a:off x="4645589" y="1519836"/>
            <a:ext cx="4285577" cy="3080904"/>
            <a:chOff x="667230" y="1241908"/>
            <a:chExt cx="4153598" cy="2986024"/>
          </a:xfrm>
        </p:grpSpPr>
        <p:pic>
          <p:nvPicPr>
            <p:cNvPr id="4" name="Picture 3">
              <a:extLst>
                <a:ext uri="{FF2B5EF4-FFF2-40B4-BE49-F238E27FC236}">
                  <a16:creationId xmlns:a16="http://schemas.microsoft.com/office/drawing/2014/main" id="{326EBD11-9A3A-63EA-ECD2-570A498B2853}"/>
                </a:ext>
              </a:extLst>
            </p:cNvPr>
            <p:cNvPicPr>
              <a:picLocks noChangeAspect="1"/>
            </p:cNvPicPr>
            <p:nvPr/>
          </p:nvPicPr>
          <p:blipFill>
            <a:blip r:embed="rId4"/>
            <a:srcRect/>
            <a:stretch/>
          </p:blipFill>
          <p:spPr>
            <a:xfrm>
              <a:off x="667230" y="1241908"/>
              <a:ext cx="4153598" cy="2625386"/>
            </a:xfrm>
            <a:prstGeom prst="rect">
              <a:avLst/>
            </a:prstGeom>
          </p:spPr>
        </p:pic>
        <p:sp>
          <p:nvSpPr>
            <p:cNvPr id="6" name="TextBox 5">
              <a:extLst>
                <a:ext uri="{FF2B5EF4-FFF2-40B4-BE49-F238E27FC236}">
                  <a16:creationId xmlns:a16="http://schemas.microsoft.com/office/drawing/2014/main" id="{41CFBB52-0F4E-FDFF-27C2-669EDF3CA100}"/>
                </a:ext>
              </a:extLst>
            </p:cNvPr>
            <p:cNvSpPr txBox="1"/>
            <p:nvPr/>
          </p:nvSpPr>
          <p:spPr>
            <a:xfrm>
              <a:off x="667230" y="3863946"/>
              <a:ext cx="4153598" cy="363986"/>
            </a:xfrm>
            <a:prstGeom prst="rect">
              <a:avLst/>
            </a:prstGeom>
            <a:noFill/>
          </p:spPr>
          <p:txBody>
            <a:bodyPr wrap="square" rtlCol="0">
              <a:spAutoFit/>
            </a:bodyPr>
            <a:lstStyle/>
            <a:p>
              <a:pPr>
                <a:lnSpc>
                  <a:spcPct val="150000"/>
                </a:lnSpc>
              </a:pPr>
              <a:r>
                <a:rPr lang="vi-VN"/>
                <a:t>Hộp đựng làm từ vỏ thiếc</a:t>
              </a:r>
              <a:endParaRPr lang="vi-VN" dirty="0"/>
            </a:p>
          </p:txBody>
        </p:sp>
      </p:grpSp>
    </p:spTree>
    <p:extLst>
      <p:ext uri="{BB962C8B-B14F-4D97-AF65-F5344CB8AC3E}">
        <p14:creationId xmlns:p14="http://schemas.microsoft.com/office/powerpoint/2010/main" val="3739196070"/>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3" name="Title 2">
            <a:extLst>
              <a:ext uri="{FF2B5EF4-FFF2-40B4-BE49-F238E27FC236}">
                <a16:creationId xmlns:a16="http://schemas.microsoft.com/office/drawing/2014/main" id="{2EC5C1DF-1998-322A-1E61-1DE32C410FF8}"/>
              </a:ext>
            </a:extLst>
          </p:cNvPr>
          <p:cNvSpPr>
            <a:spLocks noGrp="1"/>
          </p:cNvSpPr>
          <p:nvPr>
            <p:ph type="title"/>
          </p:nvPr>
        </p:nvSpPr>
        <p:spPr>
          <a:xfrm>
            <a:off x="386392" y="445025"/>
            <a:ext cx="8371216" cy="572700"/>
          </a:xfrm>
        </p:spPr>
        <p:txBody>
          <a:bodyPr/>
          <a:lstStyle/>
          <a:p>
            <a:r>
              <a:rPr lang="vi-VN" sz="2200" b="1" dirty="0">
                <a:solidFill>
                  <a:srgbClr val="C00000"/>
                </a:solidFill>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200" b="1" i="1" dirty="0">
                <a:solidFill>
                  <a:srgbClr val="C00000"/>
                </a:solidFill>
                <a:latin typeface="Arial" panose="020B0604020202020204" pitchFamily="34" charset="0"/>
                <a:ea typeface="Calibri" panose="020F0502020204030204" pitchFamily="34" charset="0"/>
                <a:cs typeface="Arial" panose="020B0604020202020204" pitchFamily="34" charset="0"/>
              </a:rPr>
              <a:t>Quan sát</a:t>
            </a:r>
            <a:r>
              <a:rPr lang="vi-VN" sz="2200" b="1" dirty="0">
                <a:solidFill>
                  <a:srgbClr val="C00000"/>
                </a:solidFill>
                <a:latin typeface="Arial" panose="020B0604020202020204" pitchFamily="34" charset="0"/>
                <a:ea typeface="Calibri" panose="020F0502020204030204" pitchFamily="34" charset="0"/>
                <a:cs typeface="Arial" panose="020B0604020202020204" pitchFamily="34" charset="0"/>
              </a:rPr>
              <a:t> SGK tr.58,59</a:t>
            </a:r>
            <a:endParaRPr lang="vi-VN" sz="2200" b="1" dirty="0">
              <a:solidFill>
                <a:srgbClr val="C0000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05711AB4-DB24-EAD1-FF84-EE14067C2093}"/>
              </a:ext>
            </a:extLst>
          </p:cNvPr>
          <p:cNvGrpSpPr/>
          <p:nvPr/>
        </p:nvGrpSpPr>
        <p:grpSpPr>
          <a:xfrm>
            <a:off x="851058" y="1087051"/>
            <a:ext cx="3653744" cy="3536879"/>
            <a:chOff x="830146" y="1231988"/>
            <a:chExt cx="4504598" cy="4360517"/>
          </a:xfrm>
        </p:grpSpPr>
        <p:pic>
          <p:nvPicPr>
            <p:cNvPr id="5" name="Picture 4">
              <a:extLst>
                <a:ext uri="{FF2B5EF4-FFF2-40B4-BE49-F238E27FC236}">
                  <a16:creationId xmlns:a16="http://schemas.microsoft.com/office/drawing/2014/main" id="{9B65EC05-2FE0-5DA4-93D7-5E4B6A77B1D7}"/>
                </a:ext>
              </a:extLst>
            </p:cNvPr>
            <p:cNvPicPr>
              <a:picLocks noChangeAspect="1"/>
            </p:cNvPicPr>
            <p:nvPr/>
          </p:nvPicPr>
          <p:blipFill>
            <a:blip r:embed="rId3"/>
            <a:srcRect/>
            <a:stretch/>
          </p:blipFill>
          <p:spPr>
            <a:xfrm>
              <a:off x="830146" y="1231988"/>
              <a:ext cx="4504598" cy="3789207"/>
            </a:xfrm>
            <a:prstGeom prst="rect">
              <a:avLst/>
            </a:prstGeom>
          </p:spPr>
        </p:pic>
        <p:sp>
          <p:nvSpPr>
            <p:cNvPr id="8" name="TextBox 7">
              <a:extLst>
                <a:ext uri="{FF2B5EF4-FFF2-40B4-BE49-F238E27FC236}">
                  <a16:creationId xmlns:a16="http://schemas.microsoft.com/office/drawing/2014/main" id="{8CB75D7C-E7A1-B6E7-4C7A-418A1EC8F6E1}"/>
                </a:ext>
              </a:extLst>
            </p:cNvPr>
            <p:cNvSpPr txBox="1"/>
            <p:nvPr/>
          </p:nvSpPr>
          <p:spPr>
            <a:xfrm>
              <a:off x="830146" y="5050712"/>
              <a:ext cx="4504598" cy="541793"/>
            </a:xfrm>
            <a:prstGeom prst="rect">
              <a:avLst/>
            </a:prstGeom>
            <a:noFill/>
          </p:spPr>
          <p:txBody>
            <a:bodyPr wrap="square" rtlCol="0" anchor="ctr">
              <a:spAutoFit/>
            </a:bodyPr>
            <a:lstStyle/>
            <a:p>
              <a:pPr>
                <a:lnSpc>
                  <a:spcPct val="150000"/>
                </a:lnSpc>
              </a:pPr>
              <a:r>
                <a:rPr lang="vi-VN" sz="1600" dirty="0"/>
                <a:t>Chậu cây làm từ chai nhựa tái chế</a:t>
              </a:r>
            </a:p>
          </p:txBody>
        </p:sp>
      </p:grpSp>
      <p:grpSp>
        <p:nvGrpSpPr>
          <p:cNvPr id="2" name="Group 1">
            <a:extLst>
              <a:ext uri="{FF2B5EF4-FFF2-40B4-BE49-F238E27FC236}">
                <a16:creationId xmlns:a16="http://schemas.microsoft.com/office/drawing/2014/main" id="{F9ED0104-CF6C-57F1-B309-05881F6BC13A}"/>
              </a:ext>
            </a:extLst>
          </p:cNvPr>
          <p:cNvGrpSpPr/>
          <p:nvPr/>
        </p:nvGrpSpPr>
        <p:grpSpPr>
          <a:xfrm>
            <a:off x="5155028" y="1087814"/>
            <a:ext cx="2659539" cy="3899511"/>
            <a:chOff x="2013442" y="1358842"/>
            <a:chExt cx="3041506" cy="4459562"/>
          </a:xfrm>
        </p:grpSpPr>
        <p:pic>
          <p:nvPicPr>
            <p:cNvPr id="4" name="Picture 3">
              <a:extLst>
                <a:ext uri="{FF2B5EF4-FFF2-40B4-BE49-F238E27FC236}">
                  <a16:creationId xmlns:a16="http://schemas.microsoft.com/office/drawing/2014/main" id="{456FDE3A-C00C-9A6C-5A89-7E43A1B0EF21}"/>
                </a:ext>
              </a:extLst>
            </p:cNvPr>
            <p:cNvPicPr>
              <a:picLocks noChangeAspect="1"/>
            </p:cNvPicPr>
            <p:nvPr/>
          </p:nvPicPr>
          <p:blipFill>
            <a:blip r:embed="rId4"/>
            <a:srcRect/>
            <a:stretch/>
          </p:blipFill>
          <p:spPr>
            <a:xfrm>
              <a:off x="2013442" y="1358842"/>
              <a:ext cx="3041505" cy="3536119"/>
            </a:xfrm>
            <a:prstGeom prst="rect">
              <a:avLst/>
            </a:prstGeom>
          </p:spPr>
        </p:pic>
        <p:sp>
          <p:nvSpPr>
            <p:cNvPr id="6" name="TextBox 5">
              <a:extLst>
                <a:ext uri="{FF2B5EF4-FFF2-40B4-BE49-F238E27FC236}">
                  <a16:creationId xmlns:a16="http://schemas.microsoft.com/office/drawing/2014/main" id="{B1E0BEB0-B408-BC87-55C5-F8DC335065A3}"/>
                </a:ext>
              </a:extLst>
            </p:cNvPr>
            <p:cNvSpPr txBox="1"/>
            <p:nvPr/>
          </p:nvSpPr>
          <p:spPr>
            <a:xfrm>
              <a:off x="2013443" y="4920269"/>
              <a:ext cx="3041505" cy="898135"/>
            </a:xfrm>
            <a:prstGeom prst="rect">
              <a:avLst/>
            </a:prstGeom>
            <a:noFill/>
          </p:spPr>
          <p:txBody>
            <a:bodyPr wrap="square" rtlCol="0" anchor="ctr">
              <a:spAutoFit/>
            </a:bodyPr>
            <a:lstStyle/>
            <a:p>
              <a:pPr>
                <a:lnSpc>
                  <a:spcPct val="150000"/>
                </a:lnSpc>
              </a:pPr>
              <a:r>
                <a:rPr lang="vi-VN" sz="1600" dirty="0"/>
                <a:t>Chao đèn ngoài sân được làm từ nhựa tái chế </a:t>
              </a:r>
            </a:p>
          </p:txBody>
        </p:sp>
      </p:grpSp>
      <p:pic>
        <p:nvPicPr>
          <p:cNvPr id="7" name="Google Shape;237;p4">
            <a:extLst>
              <a:ext uri="{FF2B5EF4-FFF2-40B4-BE49-F238E27FC236}">
                <a16:creationId xmlns:a16="http://schemas.microsoft.com/office/drawing/2014/main" id="{35192ED7-93E7-41BE-CA0D-E59929929B43}"/>
              </a:ext>
            </a:extLst>
          </p:cNvPr>
          <p:cNvPicPr preferRelativeResize="0"/>
          <p:nvPr/>
        </p:nvPicPr>
        <p:blipFill rotWithShape="1">
          <a:blip r:embed="rId5">
            <a:alphaModFix/>
          </a:blip>
          <a:srcRect t="9934" b="13335"/>
          <a:stretch/>
        </p:blipFill>
        <p:spPr>
          <a:xfrm>
            <a:off x="7814567" y="85375"/>
            <a:ext cx="1232315" cy="186749"/>
          </a:xfrm>
          <a:prstGeom prst="rect">
            <a:avLst/>
          </a:prstGeom>
          <a:noFill/>
          <a:ln>
            <a:noFill/>
          </a:ln>
        </p:spPr>
      </p:pic>
    </p:spTree>
    <p:extLst>
      <p:ext uri="{BB962C8B-B14F-4D97-AF65-F5344CB8AC3E}">
        <p14:creationId xmlns:p14="http://schemas.microsoft.com/office/powerpoint/2010/main" val="261822414"/>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7"/>
          <p:cNvSpPr/>
          <p:nvPr/>
        </p:nvSpPr>
        <p:spPr>
          <a:xfrm>
            <a:off x="160200" y="1109725"/>
            <a:ext cx="8823600" cy="3494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 name="Title 2">
            <a:extLst>
              <a:ext uri="{FF2B5EF4-FFF2-40B4-BE49-F238E27FC236}">
                <a16:creationId xmlns:a16="http://schemas.microsoft.com/office/drawing/2014/main" id="{0D8DFF1C-10D4-A5E3-EC57-C25214CD8B63}"/>
              </a:ext>
            </a:extLst>
          </p:cNvPr>
          <p:cNvSpPr>
            <a:spLocks noGrp="1"/>
          </p:cNvSpPr>
          <p:nvPr>
            <p:ph type="title"/>
          </p:nvPr>
        </p:nvSpPr>
        <p:spPr>
          <a:xfrm>
            <a:off x="160200" y="336168"/>
            <a:ext cx="8823600" cy="572700"/>
          </a:xfrm>
        </p:spPr>
        <p:txBody>
          <a:bodyPr anchor="ctr"/>
          <a:lstStyle/>
          <a:p>
            <a:r>
              <a:rPr lang="vi-VN" sz="2400" b="1" dirty="0">
                <a:solidFill>
                  <a:schemeClr val="accent3">
                    <a:lumMod val="50000"/>
                  </a:schemeClr>
                </a:solidFill>
                <a:latin typeface="Arial" panose="020B0604020202020204" pitchFamily="34" charset="0"/>
                <a:cs typeface="Arial" panose="020B0604020202020204" pitchFamily="34" charset="0"/>
              </a:rPr>
              <a:t>Thiết kế đồ gia dụng từ vật liệu đã qua sử dụng</a:t>
            </a:r>
          </a:p>
        </p:txBody>
      </p:sp>
      <p:sp>
        <p:nvSpPr>
          <p:cNvPr id="9" name="TextBox 8">
            <a:extLst>
              <a:ext uri="{FF2B5EF4-FFF2-40B4-BE49-F238E27FC236}">
                <a16:creationId xmlns:a16="http://schemas.microsoft.com/office/drawing/2014/main" id="{F75BC5A0-10FA-51C6-9EF2-4BD8B34CD28E}"/>
              </a:ext>
            </a:extLst>
          </p:cNvPr>
          <p:cNvSpPr txBox="1"/>
          <p:nvPr/>
        </p:nvSpPr>
        <p:spPr>
          <a:xfrm>
            <a:off x="409866" y="1223282"/>
            <a:ext cx="4080767" cy="3266985"/>
          </a:xfrm>
          <a:prstGeom prst="rect">
            <a:avLst/>
          </a:prstGeom>
          <a:noFill/>
        </p:spPr>
        <p:txBody>
          <a:bodyPr wrap="square">
            <a:spAutoFit/>
          </a:bodyPr>
          <a:lstStyle/>
          <a:p>
            <a:pPr algn="just">
              <a:lnSpc>
                <a:spcPct val="150000"/>
              </a:lnSpc>
            </a:pPr>
            <a:r>
              <a:rPr lang="vi-VN" sz="2000" dirty="0"/>
              <a:t>Thiết kế đồ gia dụng trong thời kì đương đại hướng đến tính hiệu quả, sự tiện lợi và thân thiện với môi trường, phù hợp những tiến bộ trong công nghệ, nhận thức ngày càng tăng về tầm quan trọng của tính bền vững.</a:t>
            </a:r>
            <a:endParaRPr lang="vi-VN" sz="2000" dirty="0">
              <a:effectLst/>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45DBAFD5-8615-5027-0E4A-00BE4F5D04AF}"/>
              </a:ext>
            </a:extLst>
          </p:cNvPr>
          <p:cNvPicPr>
            <a:picLocks noChangeAspect="1" noChangeArrowheads="1"/>
          </p:cNvPicPr>
          <p:nvPr/>
        </p:nvPicPr>
        <p:blipFill>
          <a:blip r:embed="rId3"/>
          <a:srcRect/>
          <a:stretch/>
        </p:blipFill>
        <p:spPr bwMode="auto">
          <a:xfrm>
            <a:off x="4800673" y="1223281"/>
            <a:ext cx="3920382" cy="3266985"/>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237;p4">
            <a:extLst>
              <a:ext uri="{FF2B5EF4-FFF2-40B4-BE49-F238E27FC236}">
                <a16:creationId xmlns:a16="http://schemas.microsoft.com/office/drawing/2014/main" id="{1EFE416F-2693-2280-C87F-28031D024F27}"/>
              </a:ext>
            </a:extLst>
          </p:cNvPr>
          <p:cNvPicPr preferRelativeResize="0"/>
          <p:nvPr/>
        </p:nvPicPr>
        <p:blipFill rotWithShape="1">
          <a:blip r:embed="rId4">
            <a:alphaModFix/>
          </a:blip>
          <a:srcRect t="9934" b="13335"/>
          <a:stretch/>
        </p:blipFill>
        <p:spPr>
          <a:xfrm>
            <a:off x="7814567" y="85375"/>
            <a:ext cx="1232315" cy="186749"/>
          </a:xfrm>
          <a:prstGeom prst="rect">
            <a:avLst/>
          </a:prstGeom>
          <a:noFill/>
          <a:ln>
            <a:noFill/>
          </a:ln>
        </p:spPr>
      </p:pic>
    </p:spTree>
    <p:extLst>
      <p:ext uri="{BB962C8B-B14F-4D97-AF65-F5344CB8AC3E}">
        <p14:creationId xmlns:p14="http://schemas.microsoft.com/office/powerpoint/2010/main" val="1276755927"/>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7"/>
          <p:cNvSpPr/>
          <p:nvPr/>
        </p:nvSpPr>
        <p:spPr>
          <a:xfrm>
            <a:off x="160200" y="1109725"/>
            <a:ext cx="8823600" cy="3494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 name="Title 2">
            <a:extLst>
              <a:ext uri="{FF2B5EF4-FFF2-40B4-BE49-F238E27FC236}">
                <a16:creationId xmlns:a16="http://schemas.microsoft.com/office/drawing/2014/main" id="{0D8DFF1C-10D4-A5E3-EC57-C25214CD8B63}"/>
              </a:ext>
            </a:extLst>
          </p:cNvPr>
          <p:cNvSpPr>
            <a:spLocks noGrp="1"/>
          </p:cNvSpPr>
          <p:nvPr>
            <p:ph type="title"/>
          </p:nvPr>
        </p:nvSpPr>
        <p:spPr>
          <a:xfrm>
            <a:off x="160200" y="336168"/>
            <a:ext cx="8823600" cy="572700"/>
          </a:xfrm>
        </p:spPr>
        <p:txBody>
          <a:bodyPr anchor="ctr"/>
          <a:lstStyle/>
          <a:p>
            <a:r>
              <a:rPr lang="vi-VN" sz="2400" b="1" dirty="0">
                <a:solidFill>
                  <a:schemeClr val="accent3">
                    <a:lumMod val="50000"/>
                  </a:schemeClr>
                </a:solidFill>
                <a:latin typeface="Arial" panose="020B0604020202020204" pitchFamily="34" charset="0"/>
                <a:cs typeface="Arial" panose="020B0604020202020204" pitchFamily="34" charset="0"/>
              </a:rPr>
              <a:t>Thiết kế đồ gia dụng từ vật liệu đã qua sử dụng</a:t>
            </a:r>
          </a:p>
        </p:txBody>
      </p:sp>
      <p:sp>
        <p:nvSpPr>
          <p:cNvPr id="9" name="TextBox 8">
            <a:extLst>
              <a:ext uri="{FF2B5EF4-FFF2-40B4-BE49-F238E27FC236}">
                <a16:creationId xmlns:a16="http://schemas.microsoft.com/office/drawing/2014/main" id="{F75BC5A0-10FA-51C6-9EF2-4BD8B34CD28E}"/>
              </a:ext>
            </a:extLst>
          </p:cNvPr>
          <p:cNvSpPr txBox="1"/>
          <p:nvPr/>
        </p:nvSpPr>
        <p:spPr>
          <a:xfrm>
            <a:off x="512701" y="1451764"/>
            <a:ext cx="5716679" cy="2805320"/>
          </a:xfrm>
          <a:prstGeom prst="rect">
            <a:avLst/>
          </a:prstGeom>
          <a:noFill/>
        </p:spPr>
        <p:txBody>
          <a:bodyPr wrap="square">
            <a:spAutoFit/>
          </a:bodyPr>
          <a:lstStyle/>
          <a:p>
            <a:pPr algn="just">
              <a:lnSpc>
                <a:spcPct val="150000"/>
              </a:lnSpc>
            </a:pPr>
            <a:r>
              <a:rPr lang="vi-VN" sz="2000" dirty="0"/>
              <a:t>Việc sử dụng vật liệu tái chế trong thiết kế nói chung và thiết kế sản phẩm đồ gia dụng nói riêng giúp giảm chất thải ra môi trường cũng như việc khai thác tài nguyên thiên nhiên quá mức. Từ đó, góp phần giảm thiểu tác động tiêu cực đến môi trường sống.</a:t>
            </a:r>
          </a:p>
        </p:txBody>
      </p:sp>
      <p:pic>
        <p:nvPicPr>
          <p:cNvPr id="2050" name="Picture 2">
            <a:extLst>
              <a:ext uri="{FF2B5EF4-FFF2-40B4-BE49-F238E27FC236}">
                <a16:creationId xmlns:a16="http://schemas.microsoft.com/office/drawing/2014/main" id="{FBBD892F-492C-5CC6-3859-478BD33F7607}"/>
              </a:ext>
            </a:extLst>
          </p:cNvPr>
          <p:cNvPicPr>
            <a:picLocks noChangeAspect="1" noChangeArrowheads="1"/>
          </p:cNvPicPr>
          <p:nvPr/>
        </p:nvPicPr>
        <p:blipFill rotWithShape="1">
          <a:blip r:embed="rId3"/>
          <a:srcRect l="40984" r="12897"/>
          <a:stretch/>
        </p:blipFill>
        <p:spPr bwMode="auto">
          <a:xfrm>
            <a:off x="6455757" y="1451765"/>
            <a:ext cx="2301122" cy="2805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28587"/>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3" name="Title 2">
            <a:extLst>
              <a:ext uri="{FF2B5EF4-FFF2-40B4-BE49-F238E27FC236}">
                <a16:creationId xmlns:a16="http://schemas.microsoft.com/office/drawing/2014/main" id="{2EC5C1DF-1998-322A-1E61-1DE32C410FF8}"/>
              </a:ext>
            </a:extLst>
          </p:cNvPr>
          <p:cNvSpPr>
            <a:spLocks noGrp="1"/>
          </p:cNvSpPr>
          <p:nvPr>
            <p:ph type="title"/>
          </p:nvPr>
        </p:nvSpPr>
        <p:spPr>
          <a:xfrm>
            <a:off x="720000" y="361232"/>
            <a:ext cx="7704000" cy="572700"/>
          </a:xfrm>
        </p:spPr>
        <p:txBody>
          <a:bodyPr/>
          <a:lstStyle/>
          <a:p>
            <a:r>
              <a:rPr lang="vi-VN" sz="2400" b="1" dirty="0">
                <a:solidFill>
                  <a:srgbClr val="C00000"/>
                </a:solidFill>
                <a:latin typeface="Arial" panose="020B0604020202020204" pitchFamily="34" charset="0"/>
                <a:cs typeface="Arial" panose="020B0604020202020204" pitchFamily="34" charset="0"/>
              </a:rPr>
              <a:t>Quan sát một số hình ảnh khác</a:t>
            </a:r>
          </a:p>
        </p:txBody>
      </p:sp>
      <p:grpSp>
        <p:nvGrpSpPr>
          <p:cNvPr id="2" name="Group 1">
            <a:extLst>
              <a:ext uri="{FF2B5EF4-FFF2-40B4-BE49-F238E27FC236}">
                <a16:creationId xmlns:a16="http://schemas.microsoft.com/office/drawing/2014/main" id="{F9ED0104-CF6C-57F1-B309-05881F6BC13A}"/>
              </a:ext>
            </a:extLst>
          </p:cNvPr>
          <p:cNvGrpSpPr/>
          <p:nvPr/>
        </p:nvGrpSpPr>
        <p:grpSpPr>
          <a:xfrm>
            <a:off x="319649" y="1130832"/>
            <a:ext cx="5772927" cy="3515988"/>
            <a:chOff x="-4544179" y="1020152"/>
            <a:chExt cx="6676383" cy="4066236"/>
          </a:xfrm>
        </p:grpSpPr>
        <p:pic>
          <p:nvPicPr>
            <p:cNvPr id="4" name="Picture 3">
              <a:extLst>
                <a:ext uri="{FF2B5EF4-FFF2-40B4-BE49-F238E27FC236}">
                  <a16:creationId xmlns:a16="http://schemas.microsoft.com/office/drawing/2014/main" id="{456FDE3A-C00C-9A6C-5A89-7E43A1B0EF21}"/>
                </a:ext>
              </a:extLst>
            </p:cNvPr>
            <p:cNvPicPr>
              <a:picLocks noChangeAspect="1"/>
            </p:cNvPicPr>
            <p:nvPr/>
          </p:nvPicPr>
          <p:blipFill>
            <a:blip r:embed="rId3"/>
            <a:srcRect l="656" r="656"/>
            <a:stretch/>
          </p:blipFill>
          <p:spPr>
            <a:xfrm>
              <a:off x="-4544179" y="1020152"/>
              <a:ext cx="6676383" cy="3557293"/>
            </a:xfrm>
            <a:prstGeom prst="rect">
              <a:avLst/>
            </a:prstGeom>
          </p:spPr>
        </p:pic>
        <p:sp>
          <p:nvSpPr>
            <p:cNvPr id="6" name="TextBox 5">
              <a:extLst>
                <a:ext uri="{FF2B5EF4-FFF2-40B4-BE49-F238E27FC236}">
                  <a16:creationId xmlns:a16="http://schemas.microsoft.com/office/drawing/2014/main" id="{B1E0BEB0-B408-BC87-55C5-F8DC335065A3}"/>
                </a:ext>
              </a:extLst>
            </p:cNvPr>
            <p:cNvSpPr txBox="1"/>
            <p:nvPr/>
          </p:nvSpPr>
          <p:spPr>
            <a:xfrm>
              <a:off x="-4544178" y="4605272"/>
              <a:ext cx="2957813" cy="481116"/>
            </a:xfrm>
            <a:prstGeom prst="rect">
              <a:avLst/>
            </a:prstGeom>
            <a:noFill/>
          </p:spPr>
          <p:txBody>
            <a:bodyPr wrap="square" rtlCol="0" anchor="ctr">
              <a:spAutoFit/>
            </a:bodyPr>
            <a:lstStyle/>
            <a:p>
              <a:pPr>
                <a:lnSpc>
                  <a:spcPct val="150000"/>
                </a:lnSpc>
              </a:pPr>
              <a:r>
                <a:rPr lang="vi-VN" sz="1600" dirty="0"/>
                <a:t>Hộp giấy từ đĩa CD cũ</a:t>
              </a:r>
            </a:p>
          </p:txBody>
        </p:sp>
      </p:grpSp>
      <p:pic>
        <p:nvPicPr>
          <p:cNvPr id="7" name="Google Shape;237;p4">
            <a:extLst>
              <a:ext uri="{FF2B5EF4-FFF2-40B4-BE49-F238E27FC236}">
                <a16:creationId xmlns:a16="http://schemas.microsoft.com/office/drawing/2014/main" id="{F03905C4-4CD1-F263-D78F-B2FF61AA3D32}"/>
              </a:ext>
            </a:extLst>
          </p:cNvPr>
          <p:cNvPicPr preferRelativeResize="0"/>
          <p:nvPr/>
        </p:nvPicPr>
        <p:blipFill rotWithShape="1">
          <a:blip r:embed="rId4">
            <a:alphaModFix/>
          </a:blip>
          <a:srcRect t="9934" b="13335"/>
          <a:stretch/>
        </p:blipFill>
        <p:spPr>
          <a:xfrm>
            <a:off x="7814567" y="85375"/>
            <a:ext cx="1232315" cy="186749"/>
          </a:xfrm>
          <a:prstGeom prst="rect">
            <a:avLst/>
          </a:prstGeom>
          <a:noFill/>
          <a:ln>
            <a:noFill/>
          </a:ln>
        </p:spPr>
      </p:pic>
      <p:grpSp>
        <p:nvGrpSpPr>
          <p:cNvPr id="8" name="Group 7">
            <a:extLst>
              <a:ext uri="{FF2B5EF4-FFF2-40B4-BE49-F238E27FC236}">
                <a16:creationId xmlns:a16="http://schemas.microsoft.com/office/drawing/2014/main" id="{EB03A9BD-EAFA-649A-6377-C3CC797B98AD}"/>
              </a:ext>
            </a:extLst>
          </p:cNvPr>
          <p:cNvGrpSpPr/>
          <p:nvPr/>
        </p:nvGrpSpPr>
        <p:grpSpPr>
          <a:xfrm>
            <a:off x="6326379" y="1130832"/>
            <a:ext cx="2428551" cy="3544979"/>
            <a:chOff x="-1203084" y="945195"/>
            <a:chExt cx="3335287" cy="4868547"/>
          </a:xfrm>
        </p:grpSpPr>
        <p:pic>
          <p:nvPicPr>
            <p:cNvPr id="9" name="Picture 8">
              <a:extLst>
                <a:ext uri="{FF2B5EF4-FFF2-40B4-BE49-F238E27FC236}">
                  <a16:creationId xmlns:a16="http://schemas.microsoft.com/office/drawing/2014/main" id="{43EEF197-3B16-BA0E-7626-BCC4B2F8CBF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203084" y="945195"/>
              <a:ext cx="3335286" cy="4217584"/>
            </a:xfrm>
            <a:prstGeom prst="rect">
              <a:avLst/>
            </a:prstGeom>
          </p:spPr>
        </p:pic>
        <p:sp>
          <p:nvSpPr>
            <p:cNvPr id="10" name="TextBox 9">
              <a:extLst>
                <a:ext uri="{FF2B5EF4-FFF2-40B4-BE49-F238E27FC236}">
                  <a16:creationId xmlns:a16="http://schemas.microsoft.com/office/drawing/2014/main" id="{5D426457-494A-4DC6-ECC5-DEB61CF117E1}"/>
                </a:ext>
              </a:extLst>
            </p:cNvPr>
            <p:cNvSpPr txBox="1"/>
            <p:nvPr/>
          </p:nvSpPr>
          <p:spPr>
            <a:xfrm>
              <a:off x="-1194224" y="5265571"/>
              <a:ext cx="3326427" cy="548171"/>
            </a:xfrm>
            <a:prstGeom prst="rect">
              <a:avLst/>
            </a:prstGeom>
            <a:noFill/>
          </p:spPr>
          <p:txBody>
            <a:bodyPr wrap="square" rtlCol="0" anchor="ctr">
              <a:spAutoFit/>
            </a:bodyPr>
            <a:lstStyle/>
            <a:p>
              <a:pPr>
                <a:lnSpc>
                  <a:spcPct val="150000"/>
                </a:lnSpc>
              </a:pPr>
              <a:r>
                <a:rPr lang="vi-VN" sz="1600" dirty="0"/>
                <a:t>Bộ bàn ghế từ xe đạp cũ</a:t>
              </a:r>
            </a:p>
          </p:txBody>
        </p:sp>
      </p:grpSp>
    </p:spTree>
    <p:extLst>
      <p:ext uri="{BB962C8B-B14F-4D97-AF65-F5344CB8AC3E}">
        <p14:creationId xmlns:p14="http://schemas.microsoft.com/office/powerpoint/2010/main" val="1642745688"/>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a:extLst>
            <a:ext uri="{FF2B5EF4-FFF2-40B4-BE49-F238E27FC236}">
              <a16:creationId xmlns:a16="http://schemas.microsoft.com/office/drawing/2014/main" id="{E017D1DC-806E-9C06-3C70-0275E662C9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D6EA71-F104-066D-C091-A6E0B0C76A86}"/>
              </a:ext>
            </a:extLst>
          </p:cNvPr>
          <p:cNvSpPr>
            <a:spLocks noGrp="1"/>
          </p:cNvSpPr>
          <p:nvPr>
            <p:ph type="title"/>
          </p:nvPr>
        </p:nvSpPr>
        <p:spPr>
          <a:xfrm>
            <a:off x="720000" y="361232"/>
            <a:ext cx="7704000" cy="572700"/>
          </a:xfrm>
        </p:spPr>
        <p:txBody>
          <a:bodyPr/>
          <a:lstStyle/>
          <a:p>
            <a:r>
              <a:rPr lang="vi-VN" sz="2400" b="1" dirty="0">
                <a:solidFill>
                  <a:srgbClr val="C00000"/>
                </a:solidFill>
                <a:latin typeface="Arial" panose="020B0604020202020204" pitchFamily="34" charset="0"/>
                <a:cs typeface="Arial" panose="020B0604020202020204" pitchFamily="34" charset="0"/>
              </a:rPr>
              <a:t>Quan sát một số hình ảnh khác</a:t>
            </a:r>
          </a:p>
        </p:txBody>
      </p:sp>
      <p:grpSp>
        <p:nvGrpSpPr>
          <p:cNvPr id="2" name="Group 1">
            <a:extLst>
              <a:ext uri="{FF2B5EF4-FFF2-40B4-BE49-F238E27FC236}">
                <a16:creationId xmlns:a16="http://schemas.microsoft.com/office/drawing/2014/main" id="{EAB32A96-3F29-7F14-AC9B-FF4946D40C81}"/>
              </a:ext>
            </a:extLst>
          </p:cNvPr>
          <p:cNvGrpSpPr/>
          <p:nvPr/>
        </p:nvGrpSpPr>
        <p:grpSpPr>
          <a:xfrm>
            <a:off x="496883" y="1085627"/>
            <a:ext cx="8150234" cy="3647150"/>
            <a:chOff x="-4622129" y="792438"/>
            <a:chExt cx="9736047" cy="4450594"/>
          </a:xfrm>
        </p:grpSpPr>
        <p:pic>
          <p:nvPicPr>
            <p:cNvPr id="4" name="Picture 3">
              <a:extLst>
                <a:ext uri="{FF2B5EF4-FFF2-40B4-BE49-F238E27FC236}">
                  <a16:creationId xmlns:a16="http://schemas.microsoft.com/office/drawing/2014/main" id="{149B54DF-CC55-3421-2041-D49CB5C954D5}"/>
                </a:ext>
              </a:extLst>
            </p:cNvPr>
            <p:cNvPicPr>
              <a:picLocks noChangeAspect="1"/>
            </p:cNvPicPr>
            <p:nvPr/>
          </p:nvPicPr>
          <p:blipFill>
            <a:blip r:embed="rId3"/>
            <a:srcRect t="174" b="174"/>
            <a:stretch/>
          </p:blipFill>
          <p:spPr>
            <a:xfrm>
              <a:off x="-4622129" y="792438"/>
              <a:ext cx="7404917" cy="4450594"/>
            </a:xfrm>
            <a:prstGeom prst="rect">
              <a:avLst/>
            </a:prstGeom>
          </p:spPr>
        </p:pic>
        <p:sp>
          <p:nvSpPr>
            <p:cNvPr id="6" name="TextBox 5">
              <a:extLst>
                <a:ext uri="{FF2B5EF4-FFF2-40B4-BE49-F238E27FC236}">
                  <a16:creationId xmlns:a16="http://schemas.microsoft.com/office/drawing/2014/main" id="{C8CEFEFD-E10B-5C3A-EE11-EA83396F3D3D}"/>
                </a:ext>
              </a:extLst>
            </p:cNvPr>
            <p:cNvSpPr txBox="1"/>
            <p:nvPr/>
          </p:nvSpPr>
          <p:spPr>
            <a:xfrm>
              <a:off x="2893562" y="2929471"/>
              <a:ext cx="2220356" cy="2310430"/>
            </a:xfrm>
            <a:prstGeom prst="rect">
              <a:avLst/>
            </a:prstGeom>
            <a:noFill/>
          </p:spPr>
          <p:txBody>
            <a:bodyPr wrap="square" rtlCol="0" anchor="ctr">
              <a:spAutoFit/>
            </a:bodyPr>
            <a:lstStyle/>
            <a:p>
              <a:pPr>
                <a:lnSpc>
                  <a:spcPct val="150000"/>
                </a:lnSpc>
              </a:pPr>
              <a:r>
                <a:rPr lang="vi-VN" sz="1600" dirty="0"/>
                <a:t>Bộ bàn ghế, tủ, kệ, bình hoa tranh được làm từ bìa </a:t>
              </a:r>
              <a:r>
                <a:rPr lang="vi-VN" sz="1600" dirty="0" err="1"/>
                <a:t>carton</a:t>
              </a:r>
              <a:r>
                <a:rPr lang="vi-VN" sz="1600" dirty="0"/>
                <a:t> và các vật liệu khác</a:t>
              </a:r>
            </a:p>
          </p:txBody>
        </p:sp>
      </p:grpSp>
    </p:spTree>
    <p:extLst>
      <p:ext uri="{BB962C8B-B14F-4D97-AF65-F5344CB8AC3E}">
        <p14:creationId xmlns:p14="http://schemas.microsoft.com/office/powerpoint/2010/main" val="1652978757"/>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a:extLst>
            <a:ext uri="{FF2B5EF4-FFF2-40B4-BE49-F238E27FC236}">
              <a16:creationId xmlns:a16="http://schemas.microsoft.com/office/drawing/2014/main" id="{E1D53DC5-E324-B7C2-4585-CA15E30200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DDD6B3-8294-9029-F80B-8B8B6CF787F8}"/>
              </a:ext>
            </a:extLst>
          </p:cNvPr>
          <p:cNvSpPr>
            <a:spLocks noGrp="1"/>
          </p:cNvSpPr>
          <p:nvPr>
            <p:ph type="title"/>
          </p:nvPr>
        </p:nvSpPr>
        <p:spPr>
          <a:xfrm>
            <a:off x="720000" y="361232"/>
            <a:ext cx="7704000" cy="572700"/>
          </a:xfrm>
        </p:spPr>
        <p:txBody>
          <a:bodyPr/>
          <a:lstStyle/>
          <a:p>
            <a:r>
              <a:rPr lang="vi-VN" sz="2400" b="1" dirty="0">
                <a:solidFill>
                  <a:srgbClr val="C00000"/>
                </a:solidFill>
                <a:latin typeface="Arial" panose="020B0604020202020204" pitchFamily="34" charset="0"/>
                <a:cs typeface="Arial" panose="020B0604020202020204" pitchFamily="34" charset="0"/>
              </a:rPr>
              <a:t>Quan sát một số hình ảnh khác</a:t>
            </a:r>
          </a:p>
        </p:txBody>
      </p:sp>
      <p:grpSp>
        <p:nvGrpSpPr>
          <p:cNvPr id="2" name="Group 1">
            <a:extLst>
              <a:ext uri="{FF2B5EF4-FFF2-40B4-BE49-F238E27FC236}">
                <a16:creationId xmlns:a16="http://schemas.microsoft.com/office/drawing/2014/main" id="{95723799-33B5-1CB9-26B6-8ACAE968B0CE}"/>
              </a:ext>
            </a:extLst>
          </p:cNvPr>
          <p:cNvGrpSpPr/>
          <p:nvPr/>
        </p:nvGrpSpPr>
        <p:grpSpPr>
          <a:xfrm>
            <a:off x="436222" y="1023643"/>
            <a:ext cx="5948921" cy="3623177"/>
            <a:chOff x="-4544179" y="1020152"/>
            <a:chExt cx="6676383" cy="4066236"/>
          </a:xfrm>
        </p:grpSpPr>
        <p:pic>
          <p:nvPicPr>
            <p:cNvPr id="4" name="Picture 3">
              <a:extLst>
                <a:ext uri="{FF2B5EF4-FFF2-40B4-BE49-F238E27FC236}">
                  <a16:creationId xmlns:a16="http://schemas.microsoft.com/office/drawing/2014/main" id="{69994E45-5FC0-DA4C-31D3-9541919AF384}"/>
                </a:ext>
              </a:extLst>
            </p:cNvPr>
            <p:cNvPicPr>
              <a:picLocks noChangeAspect="1"/>
            </p:cNvPicPr>
            <p:nvPr/>
          </p:nvPicPr>
          <p:blipFill>
            <a:blip r:embed="rId3"/>
            <a:srcRect t="19044" b="4839"/>
            <a:stretch/>
          </p:blipFill>
          <p:spPr>
            <a:xfrm>
              <a:off x="-4544179" y="1020152"/>
              <a:ext cx="6676383" cy="3557293"/>
            </a:xfrm>
            <a:prstGeom prst="rect">
              <a:avLst/>
            </a:prstGeom>
          </p:spPr>
        </p:pic>
        <p:sp>
          <p:nvSpPr>
            <p:cNvPr id="6" name="TextBox 5">
              <a:extLst>
                <a:ext uri="{FF2B5EF4-FFF2-40B4-BE49-F238E27FC236}">
                  <a16:creationId xmlns:a16="http://schemas.microsoft.com/office/drawing/2014/main" id="{FEC07C49-2D19-3C4E-662F-0E95006BE72B}"/>
                </a:ext>
              </a:extLst>
            </p:cNvPr>
            <p:cNvSpPr txBox="1"/>
            <p:nvPr/>
          </p:nvSpPr>
          <p:spPr>
            <a:xfrm>
              <a:off x="-4544179" y="4605272"/>
              <a:ext cx="3203954" cy="481116"/>
            </a:xfrm>
            <a:prstGeom prst="rect">
              <a:avLst/>
            </a:prstGeom>
            <a:noFill/>
          </p:spPr>
          <p:txBody>
            <a:bodyPr wrap="square" rtlCol="0" anchor="ctr">
              <a:spAutoFit/>
            </a:bodyPr>
            <a:lstStyle/>
            <a:p>
              <a:pPr>
                <a:lnSpc>
                  <a:spcPct val="150000"/>
                </a:lnSpc>
              </a:pPr>
              <a:r>
                <a:rPr lang="vi-VN" sz="1600"/>
                <a:t>Giỏ xách từ nắp chai nhựa</a:t>
              </a:r>
              <a:endParaRPr lang="vi-VN" sz="1600" dirty="0"/>
            </a:p>
          </p:txBody>
        </p:sp>
      </p:grpSp>
      <p:pic>
        <p:nvPicPr>
          <p:cNvPr id="7" name="Google Shape;237;p4">
            <a:extLst>
              <a:ext uri="{FF2B5EF4-FFF2-40B4-BE49-F238E27FC236}">
                <a16:creationId xmlns:a16="http://schemas.microsoft.com/office/drawing/2014/main" id="{5E86E0F6-3C3E-EBB9-FB94-E87200C2F8A4}"/>
              </a:ext>
            </a:extLst>
          </p:cNvPr>
          <p:cNvPicPr preferRelativeResize="0"/>
          <p:nvPr/>
        </p:nvPicPr>
        <p:blipFill rotWithShape="1">
          <a:blip r:embed="rId4">
            <a:alphaModFix/>
          </a:blip>
          <a:srcRect t="9934" b="13335"/>
          <a:stretch/>
        </p:blipFill>
        <p:spPr>
          <a:xfrm>
            <a:off x="7814567" y="85375"/>
            <a:ext cx="1232315" cy="186749"/>
          </a:xfrm>
          <a:prstGeom prst="rect">
            <a:avLst/>
          </a:prstGeom>
          <a:noFill/>
          <a:ln>
            <a:noFill/>
          </a:ln>
        </p:spPr>
      </p:pic>
      <p:grpSp>
        <p:nvGrpSpPr>
          <p:cNvPr id="8" name="Group 7">
            <a:extLst>
              <a:ext uri="{FF2B5EF4-FFF2-40B4-BE49-F238E27FC236}">
                <a16:creationId xmlns:a16="http://schemas.microsoft.com/office/drawing/2014/main" id="{3EB828F8-B39B-223D-6C1D-65D06B46E557}"/>
              </a:ext>
            </a:extLst>
          </p:cNvPr>
          <p:cNvGrpSpPr/>
          <p:nvPr/>
        </p:nvGrpSpPr>
        <p:grpSpPr>
          <a:xfrm>
            <a:off x="6671787" y="1022503"/>
            <a:ext cx="2035991" cy="3661741"/>
            <a:chOff x="-1194224" y="945195"/>
            <a:chExt cx="2713437" cy="4880129"/>
          </a:xfrm>
        </p:grpSpPr>
        <p:pic>
          <p:nvPicPr>
            <p:cNvPr id="9" name="Picture 8">
              <a:extLst>
                <a:ext uri="{FF2B5EF4-FFF2-40B4-BE49-F238E27FC236}">
                  <a16:creationId xmlns:a16="http://schemas.microsoft.com/office/drawing/2014/main" id="{C9202A4E-AAB2-4CC6-89D2-994B1582A46B}"/>
                </a:ext>
              </a:extLst>
            </p:cNvPr>
            <p:cNvPicPr>
              <a:picLocks noChangeAspect="1"/>
            </p:cNvPicPr>
            <p:nvPr/>
          </p:nvPicPr>
          <p:blipFill>
            <a:blip r:embed="rId5"/>
            <a:srcRect l="43261"/>
            <a:stretch/>
          </p:blipFill>
          <p:spPr>
            <a:xfrm>
              <a:off x="-1194224" y="945195"/>
              <a:ext cx="2713437" cy="4224353"/>
            </a:xfrm>
            <a:prstGeom prst="rect">
              <a:avLst/>
            </a:prstGeom>
          </p:spPr>
        </p:pic>
        <p:sp>
          <p:nvSpPr>
            <p:cNvPr id="10" name="TextBox 9">
              <a:extLst>
                <a:ext uri="{FF2B5EF4-FFF2-40B4-BE49-F238E27FC236}">
                  <a16:creationId xmlns:a16="http://schemas.microsoft.com/office/drawing/2014/main" id="{C937D94B-F08B-4C46-3674-D3649E7917BF}"/>
                </a:ext>
              </a:extLst>
            </p:cNvPr>
            <p:cNvSpPr txBox="1"/>
            <p:nvPr/>
          </p:nvSpPr>
          <p:spPr>
            <a:xfrm>
              <a:off x="-1194224" y="5253989"/>
              <a:ext cx="2713437" cy="571335"/>
            </a:xfrm>
            <a:prstGeom prst="rect">
              <a:avLst/>
            </a:prstGeom>
            <a:noFill/>
          </p:spPr>
          <p:txBody>
            <a:bodyPr wrap="square" rtlCol="0" anchor="ctr">
              <a:spAutoFit/>
            </a:bodyPr>
            <a:lstStyle/>
            <a:p>
              <a:pPr>
                <a:lnSpc>
                  <a:spcPct val="150000"/>
                </a:lnSpc>
              </a:pPr>
              <a:r>
                <a:rPr lang="vi-VN" sz="1600" dirty="0"/>
                <a:t>Bàn từ lốp xe cũ</a:t>
              </a:r>
            </a:p>
          </p:txBody>
        </p:sp>
      </p:grpSp>
    </p:spTree>
    <p:extLst>
      <p:ext uri="{BB962C8B-B14F-4D97-AF65-F5344CB8AC3E}">
        <p14:creationId xmlns:p14="http://schemas.microsoft.com/office/powerpoint/2010/main" val="1101611688"/>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a:extLst>
            <a:ext uri="{FF2B5EF4-FFF2-40B4-BE49-F238E27FC236}">
              <a16:creationId xmlns:a16="http://schemas.microsoft.com/office/drawing/2014/main" id="{1DEB4424-5E48-1650-F31E-F1601E04AFE1}"/>
            </a:ext>
          </a:extLst>
        </p:cNvPr>
        <p:cNvGrpSpPr/>
        <p:nvPr/>
      </p:nvGrpSpPr>
      <p:grpSpPr>
        <a:xfrm>
          <a:off x="0" y="0"/>
          <a:ext cx="0" cy="0"/>
          <a:chOff x="0" y="0"/>
          <a:chExt cx="0" cy="0"/>
        </a:xfrm>
      </p:grpSpPr>
      <p:pic>
        <p:nvPicPr>
          <p:cNvPr id="1026" name="Picture 2" descr="Làm bàn ghế tái chế giúp giảm thiểu lượng rác thải ra môi trường">
            <a:extLst>
              <a:ext uri="{FF2B5EF4-FFF2-40B4-BE49-F238E27FC236}">
                <a16:creationId xmlns:a16="http://schemas.microsoft.com/office/drawing/2014/main" id="{B4328E44-4192-C347-085A-CCBDF7067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21" y="658210"/>
            <a:ext cx="3972752" cy="39727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8CAE995A-4B33-CCD8-04D6-A4996562279A}"/>
              </a:ext>
            </a:extLst>
          </p:cNvPr>
          <p:cNvPicPr>
            <a:picLocks noChangeAspect="1" noChangeArrowheads="1"/>
          </p:cNvPicPr>
          <p:nvPr/>
        </p:nvPicPr>
        <p:blipFill>
          <a:blip r:embed="rId4"/>
          <a:srcRect/>
          <a:stretch/>
        </p:blipFill>
        <p:spPr bwMode="auto">
          <a:xfrm>
            <a:off x="5107869" y="658210"/>
            <a:ext cx="3515710" cy="3972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613379"/>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a:extLst>
            <a:ext uri="{FF2B5EF4-FFF2-40B4-BE49-F238E27FC236}">
              <a16:creationId xmlns:a16="http://schemas.microsoft.com/office/drawing/2014/main" id="{63CEF029-AD51-C5BB-3372-DE5D753C66C5}"/>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99D0B7E8-2F71-9CA6-107B-6DAA75A9ED20}"/>
              </a:ext>
            </a:extLst>
          </p:cNvPr>
          <p:cNvPicPr>
            <a:picLocks noChangeAspect="1" noChangeArrowheads="1"/>
          </p:cNvPicPr>
          <p:nvPr/>
        </p:nvPicPr>
        <p:blipFill>
          <a:blip r:embed="rId3"/>
          <a:srcRect/>
          <a:stretch/>
        </p:blipFill>
        <p:spPr bwMode="auto">
          <a:xfrm>
            <a:off x="402179" y="744030"/>
            <a:ext cx="5391648" cy="38011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406A500-3C2E-9118-80DA-1A7CE8E4458A}"/>
              </a:ext>
            </a:extLst>
          </p:cNvPr>
          <p:cNvPicPr>
            <a:picLocks noChangeAspect="1" noChangeArrowheads="1"/>
          </p:cNvPicPr>
          <p:nvPr/>
        </p:nvPicPr>
        <p:blipFill>
          <a:blip r:embed="rId4"/>
          <a:srcRect/>
          <a:stretch/>
        </p:blipFill>
        <p:spPr bwMode="auto">
          <a:xfrm>
            <a:off x="6096260" y="744030"/>
            <a:ext cx="2645561" cy="3801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439907"/>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8">
          <a:extLst>
            <a:ext uri="{FF2B5EF4-FFF2-40B4-BE49-F238E27FC236}">
              <a16:creationId xmlns:a16="http://schemas.microsoft.com/office/drawing/2014/main" id="{25F6626B-0E79-D07B-D7E8-FC283D1C35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1D940E-6004-2643-FA8D-C37899ECC71E}"/>
              </a:ext>
            </a:extLst>
          </p:cNvPr>
          <p:cNvSpPr>
            <a:spLocks noGrp="1"/>
          </p:cNvSpPr>
          <p:nvPr>
            <p:ph type="title"/>
          </p:nvPr>
        </p:nvSpPr>
        <p:spPr>
          <a:xfrm>
            <a:off x="720000" y="573081"/>
            <a:ext cx="7704000" cy="572700"/>
          </a:xfrm>
        </p:spPr>
        <p:txBody>
          <a:bodyPr anchor="ctr"/>
          <a:lstStyle/>
          <a:p>
            <a:r>
              <a:rPr lang="vi-VN" sz="3200" b="1" dirty="0">
                <a:solidFill>
                  <a:schemeClr val="tx1">
                    <a:lumMod val="75000"/>
                  </a:schemeClr>
                </a:solidFill>
                <a:latin typeface="Arial" panose="020B0604020202020204" pitchFamily="34" charset="0"/>
                <a:cs typeface="Arial" panose="020B0604020202020204" pitchFamily="34" charset="0"/>
              </a:rPr>
              <a:t>KHỞI ĐỘNG</a:t>
            </a:r>
          </a:p>
        </p:txBody>
      </p:sp>
      <p:grpSp>
        <p:nvGrpSpPr>
          <p:cNvPr id="6" name="Group 5">
            <a:extLst>
              <a:ext uri="{FF2B5EF4-FFF2-40B4-BE49-F238E27FC236}">
                <a16:creationId xmlns:a16="http://schemas.microsoft.com/office/drawing/2014/main" id="{CDBA2F69-296E-7DC3-62E2-4756B7C6B204}"/>
              </a:ext>
            </a:extLst>
          </p:cNvPr>
          <p:cNvGrpSpPr/>
          <p:nvPr/>
        </p:nvGrpSpPr>
        <p:grpSpPr>
          <a:xfrm>
            <a:off x="279510" y="1917947"/>
            <a:ext cx="3795876" cy="2392827"/>
            <a:chOff x="4466762" y="1821956"/>
            <a:chExt cx="4292490" cy="2705880"/>
          </a:xfrm>
        </p:grpSpPr>
        <p:pic>
          <p:nvPicPr>
            <p:cNvPr id="9" name="Picture 16">
              <a:extLst>
                <a:ext uri="{FF2B5EF4-FFF2-40B4-BE49-F238E27FC236}">
                  <a16:creationId xmlns:a16="http://schemas.microsoft.com/office/drawing/2014/main" id="{D26D7981-BF29-6F0F-67DB-E1EA0D261239}"/>
                </a:ext>
              </a:extLst>
            </p:cNvPr>
            <p:cNvPicPr>
              <a:picLocks noChangeAspect="1"/>
            </p:cNvPicPr>
            <p:nvPr/>
          </p:nvPicPr>
          <p:blipFill>
            <a:blip r:embed="rId3"/>
            <a:srcRect/>
            <a:stretch>
              <a:fillRect/>
            </a:stretch>
          </p:blipFill>
          <p:spPr>
            <a:xfrm>
              <a:off x="4466762" y="1821956"/>
              <a:ext cx="4292490" cy="2103321"/>
            </a:xfrm>
            <a:prstGeom prst="rect">
              <a:avLst/>
            </a:prstGeom>
          </p:spPr>
        </p:pic>
        <p:sp>
          <p:nvSpPr>
            <p:cNvPr id="10" name="TextBox 9">
              <a:extLst>
                <a:ext uri="{FF2B5EF4-FFF2-40B4-BE49-F238E27FC236}">
                  <a16:creationId xmlns:a16="http://schemas.microsoft.com/office/drawing/2014/main" id="{6521DFA8-5301-C158-A4C5-41229403E8E1}"/>
                </a:ext>
              </a:extLst>
            </p:cNvPr>
            <p:cNvSpPr txBox="1"/>
            <p:nvPr/>
          </p:nvSpPr>
          <p:spPr>
            <a:xfrm>
              <a:off x="4682360" y="4005772"/>
              <a:ext cx="4076892" cy="522064"/>
            </a:xfrm>
            <a:prstGeom prst="rect">
              <a:avLst/>
            </a:prstGeom>
            <a:noFill/>
          </p:spPr>
          <p:txBody>
            <a:bodyPr wrap="square" rtlCol="0" anchor="ctr">
              <a:spAutoFit/>
            </a:bodyPr>
            <a:lstStyle/>
            <a:p>
              <a:pPr algn="ctr"/>
              <a:r>
                <a:rPr lang="vi-VN" sz="2400" b="1" dirty="0"/>
                <a:t>THẢO LUẬN NHÓM</a:t>
              </a:r>
            </a:p>
          </p:txBody>
        </p:sp>
      </p:grpSp>
      <p:grpSp>
        <p:nvGrpSpPr>
          <p:cNvPr id="11" name="Group 10">
            <a:extLst>
              <a:ext uri="{FF2B5EF4-FFF2-40B4-BE49-F238E27FC236}">
                <a16:creationId xmlns:a16="http://schemas.microsoft.com/office/drawing/2014/main" id="{DF22BD5E-219B-9DCB-AAA2-0B7D2EE38E78}"/>
              </a:ext>
            </a:extLst>
          </p:cNvPr>
          <p:cNvGrpSpPr/>
          <p:nvPr/>
        </p:nvGrpSpPr>
        <p:grpSpPr>
          <a:xfrm>
            <a:off x="3970026" y="1545021"/>
            <a:ext cx="4894464" cy="3176750"/>
            <a:chOff x="3969910" y="2144140"/>
            <a:chExt cx="4894464" cy="3176750"/>
          </a:xfrm>
        </p:grpSpPr>
        <p:grpSp>
          <p:nvGrpSpPr>
            <p:cNvPr id="12" name="Group 11">
              <a:extLst>
                <a:ext uri="{FF2B5EF4-FFF2-40B4-BE49-F238E27FC236}">
                  <a16:creationId xmlns:a16="http://schemas.microsoft.com/office/drawing/2014/main" id="{E8F4AD6C-9570-906A-1608-62C3DA66D99F}"/>
                </a:ext>
              </a:extLst>
            </p:cNvPr>
            <p:cNvGrpSpPr/>
            <p:nvPr/>
          </p:nvGrpSpPr>
          <p:grpSpPr>
            <a:xfrm>
              <a:off x="3969910" y="2144140"/>
              <a:ext cx="4894464" cy="3176750"/>
              <a:chOff x="3969910" y="2144140"/>
              <a:chExt cx="4894464" cy="3176750"/>
            </a:xfrm>
          </p:grpSpPr>
          <p:sp>
            <p:nvSpPr>
              <p:cNvPr id="14" name="Speech Bubble: Rectangle with Corners Rounded 17">
                <a:extLst>
                  <a:ext uri="{FF2B5EF4-FFF2-40B4-BE49-F238E27FC236}">
                    <a16:creationId xmlns:a16="http://schemas.microsoft.com/office/drawing/2014/main" id="{A5661CA2-69A9-7E7F-AE3A-52FF4C12A885}"/>
                  </a:ext>
                </a:extLst>
              </p:cNvPr>
              <p:cNvSpPr/>
              <p:nvPr/>
            </p:nvSpPr>
            <p:spPr>
              <a:xfrm>
                <a:off x="4122681" y="2236321"/>
                <a:ext cx="4741693" cy="3084569"/>
              </a:xfrm>
              <a:custGeom>
                <a:avLst/>
                <a:gdLst>
                  <a:gd name="connsiteX0" fmla="*/ 0 w 4422228"/>
                  <a:gd name="connsiteY0" fmla="*/ 376614 h 2259640"/>
                  <a:gd name="connsiteX1" fmla="*/ 376614 w 4422228"/>
                  <a:gd name="connsiteY1" fmla="*/ 0 h 2259640"/>
                  <a:gd name="connsiteX2" fmla="*/ 2579633 w 4422228"/>
                  <a:gd name="connsiteY2" fmla="*/ 0 h 2259640"/>
                  <a:gd name="connsiteX3" fmla="*/ 2579633 w 4422228"/>
                  <a:gd name="connsiteY3" fmla="*/ 0 h 2259640"/>
                  <a:gd name="connsiteX4" fmla="*/ 3685190 w 4422228"/>
                  <a:gd name="connsiteY4" fmla="*/ 0 h 2259640"/>
                  <a:gd name="connsiteX5" fmla="*/ 4045614 w 4422228"/>
                  <a:gd name="connsiteY5" fmla="*/ 0 h 2259640"/>
                  <a:gd name="connsiteX6" fmla="*/ 4422228 w 4422228"/>
                  <a:gd name="connsiteY6" fmla="*/ 376614 h 2259640"/>
                  <a:gd name="connsiteX7" fmla="*/ 4422228 w 4422228"/>
                  <a:gd name="connsiteY7" fmla="*/ 1318123 h 2259640"/>
                  <a:gd name="connsiteX8" fmla="*/ 4422228 w 4422228"/>
                  <a:gd name="connsiteY8" fmla="*/ 1318123 h 2259640"/>
                  <a:gd name="connsiteX9" fmla="*/ 4422228 w 4422228"/>
                  <a:gd name="connsiteY9" fmla="*/ 1883033 h 2259640"/>
                  <a:gd name="connsiteX10" fmla="*/ 4422228 w 4422228"/>
                  <a:gd name="connsiteY10" fmla="*/ 1883026 h 2259640"/>
                  <a:gd name="connsiteX11" fmla="*/ 4045614 w 4422228"/>
                  <a:gd name="connsiteY11" fmla="*/ 2259640 h 2259640"/>
                  <a:gd name="connsiteX12" fmla="*/ 3685190 w 4422228"/>
                  <a:gd name="connsiteY12" fmla="*/ 2259640 h 2259640"/>
                  <a:gd name="connsiteX13" fmla="*/ 3709851 w 4422228"/>
                  <a:gd name="connsiteY13" fmla="*/ 2628797 h 2259640"/>
                  <a:gd name="connsiteX14" fmla="*/ 2579633 w 4422228"/>
                  <a:gd name="connsiteY14" fmla="*/ 2259640 h 2259640"/>
                  <a:gd name="connsiteX15" fmla="*/ 376614 w 4422228"/>
                  <a:gd name="connsiteY15" fmla="*/ 2259640 h 2259640"/>
                  <a:gd name="connsiteX16" fmla="*/ 0 w 4422228"/>
                  <a:gd name="connsiteY16" fmla="*/ 1883026 h 2259640"/>
                  <a:gd name="connsiteX17" fmla="*/ 0 w 4422228"/>
                  <a:gd name="connsiteY17" fmla="*/ 1883033 h 2259640"/>
                  <a:gd name="connsiteX18" fmla="*/ 0 w 4422228"/>
                  <a:gd name="connsiteY18" fmla="*/ 1318123 h 2259640"/>
                  <a:gd name="connsiteX19" fmla="*/ 0 w 4422228"/>
                  <a:gd name="connsiteY19" fmla="*/ 1318123 h 2259640"/>
                  <a:gd name="connsiteX20" fmla="*/ 0 w 4422228"/>
                  <a:gd name="connsiteY20" fmla="*/ 376614 h 2259640"/>
                  <a:gd name="connsiteX0" fmla="*/ 0 w 4422228"/>
                  <a:gd name="connsiteY0" fmla="*/ 376614 h 2628797"/>
                  <a:gd name="connsiteX1" fmla="*/ 376614 w 4422228"/>
                  <a:gd name="connsiteY1" fmla="*/ 0 h 2628797"/>
                  <a:gd name="connsiteX2" fmla="*/ 2579633 w 4422228"/>
                  <a:gd name="connsiteY2" fmla="*/ 0 h 2628797"/>
                  <a:gd name="connsiteX3" fmla="*/ 2579633 w 4422228"/>
                  <a:gd name="connsiteY3" fmla="*/ 0 h 2628797"/>
                  <a:gd name="connsiteX4" fmla="*/ 3685190 w 4422228"/>
                  <a:gd name="connsiteY4" fmla="*/ 0 h 2628797"/>
                  <a:gd name="connsiteX5" fmla="*/ 4045614 w 4422228"/>
                  <a:gd name="connsiteY5" fmla="*/ 0 h 2628797"/>
                  <a:gd name="connsiteX6" fmla="*/ 4422228 w 4422228"/>
                  <a:gd name="connsiteY6" fmla="*/ 376614 h 2628797"/>
                  <a:gd name="connsiteX7" fmla="*/ 4422228 w 4422228"/>
                  <a:gd name="connsiteY7" fmla="*/ 1318123 h 2628797"/>
                  <a:gd name="connsiteX8" fmla="*/ 4422228 w 4422228"/>
                  <a:gd name="connsiteY8" fmla="*/ 1318123 h 2628797"/>
                  <a:gd name="connsiteX9" fmla="*/ 4422228 w 4422228"/>
                  <a:gd name="connsiteY9" fmla="*/ 1883033 h 2628797"/>
                  <a:gd name="connsiteX10" fmla="*/ 4422228 w 4422228"/>
                  <a:gd name="connsiteY10" fmla="*/ 1883026 h 2628797"/>
                  <a:gd name="connsiteX11" fmla="*/ 4045614 w 4422228"/>
                  <a:gd name="connsiteY11" fmla="*/ 2259640 h 2628797"/>
                  <a:gd name="connsiteX12" fmla="*/ 3685190 w 4422228"/>
                  <a:gd name="connsiteY12" fmla="*/ 2259640 h 2628797"/>
                  <a:gd name="connsiteX13" fmla="*/ 3709851 w 4422228"/>
                  <a:gd name="connsiteY13" fmla="*/ 2628797 h 2628797"/>
                  <a:gd name="connsiteX14" fmla="*/ 3367909 w 4422228"/>
                  <a:gd name="connsiteY14" fmla="*/ 2275405 h 2628797"/>
                  <a:gd name="connsiteX15" fmla="*/ 376614 w 4422228"/>
                  <a:gd name="connsiteY15" fmla="*/ 2259640 h 2628797"/>
                  <a:gd name="connsiteX16" fmla="*/ 0 w 4422228"/>
                  <a:gd name="connsiteY16" fmla="*/ 1883026 h 2628797"/>
                  <a:gd name="connsiteX17" fmla="*/ 0 w 4422228"/>
                  <a:gd name="connsiteY17" fmla="*/ 1883033 h 2628797"/>
                  <a:gd name="connsiteX18" fmla="*/ 0 w 4422228"/>
                  <a:gd name="connsiteY18" fmla="*/ 1318123 h 2628797"/>
                  <a:gd name="connsiteX19" fmla="*/ 0 w 4422228"/>
                  <a:gd name="connsiteY19" fmla="*/ 1318123 h 2628797"/>
                  <a:gd name="connsiteX20" fmla="*/ 0 w 4422228"/>
                  <a:gd name="connsiteY20" fmla="*/ 376614 h 262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2228" h="2628797">
                    <a:moveTo>
                      <a:pt x="0" y="376614"/>
                    </a:moveTo>
                    <a:cubicBezTo>
                      <a:pt x="0" y="168616"/>
                      <a:pt x="168616" y="0"/>
                      <a:pt x="376614" y="0"/>
                    </a:cubicBezTo>
                    <a:lnTo>
                      <a:pt x="2579633" y="0"/>
                    </a:lnTo>
                    <a:lnTo>
                      <a:pt x="2579633" y="0"/>
                    </a:lnTo>
                    <a:lnTo>
                      <a:pt x="3685190" y="0"/>
                    </a:lnTo>
                    <a:lnTo>
                      <a:pt x="4045614" y="0"/>
                    </a:lnTo>
                    <a:cubicBezTo>
                      <a:pt x="4253612" y="0"/>
                      <a:pt x="4422228" y="168616"/>
                      <a:pt x="4422228" y="376614"/>
                    </a:cubicBezTo>
                    <a:lnTo>
                      <a:pt x="4422228" y="1318123"/>
                    </a:lnTo>
                    <a:lnTo>
                      <a:pt x="4422228" y="1318123"/>
                    </a:lnTo>
                    <a:lnTo>
                      <a:pt x="4422228" y="1883033"/>
                    </a:lnTo>
                    <a:lnTo>
                      <a:pt x="4422228" y="1883026"/>
                    </a:lnTo>
                    <a:cubicBezTo>
                      <a:pt x="4422228" y="2091024"/>
                      <a:pt x="4253612" y="2259640"/>
                      <a:pt x="4045614" y="2259640"/>
                    </a:cubicBezTo>
                    <a:lnTo>
                      <a:pt x="3685190" y="2259640"/>
                    </a:lnTo>
                    <a:lnTo>
                      <a:pt x="3709851" y="2628797"/>
                    </a:lnTo>
                    <a:lnTo>
                      <a:pt x="3367909" y="2275405"/>
                    </a:lnTo>
                    <a:lnTo>
                      <a:pt x="376614" y="2259640"/>
                    </a:lnTo>
                    <a:cubicBezTo>
                      <a:pt x="168616" y="2259640"/>
                      <a:pt x="0" y="2091024"/>
                      <a:pt x="0" y="1883026"/>
                    </a:cubicBezTo>
                    <a:lnTo>
                      <a:pt x="0" y="1883033"/>
                    </a:lnTo>
                    <a:lnTo>
                      <a:pt x="0" y="1318123"/>
                    </a:lnTo>
                    <a:lnTo>
                      <a:pt x="0" y="1318123"/>
                    </a:lnTo>
                    <a:lnTo>
                      <a:pt x="0" y="376614"/>
                    </a:ln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15" name="Freeform 13">
                <a:extLst>
                  <a:ext uri="{FF2B5EF4-FFF2-40B4-BE49-F238E27FC236}">
                    <a16:creationId xmlns:a16="http://schemas.microsoft.com/office/drawing/2014/main" id="{9F4F7771-216D-A5E7-A7A2-EAD623005FD5}"/>
                  </a:ext>
                </a:extLst>
              </p:cNvPr>
              <p:cNvSpPr/>
              <p:nvPr/>
            </p:nvSpPr>
            <p:spPr>
              <a:xfrm>
                <a:off x="3969910" y="2144140"/>
                <a:ext cx="818534" cy="703258"/>
              </a:xfrm>
              <a:custGeom>
                <a:avLst/>
                <a:gdLst/>
                <a:ahLst/>
                <a:cxnLst/>
                <a:rect l="l" t="t" r="r" b="b"/>
                <a:pathLst>
                  <a:path w="2441496" h="2097652">
                    <a:moveTo>
                      <a:pt x="0" y="0"/>
                    </a:moveTo>
                    <a:lnTo>
                      <a:pt x="2441496" y="0"/>
                    </a:lnTo>
                    <a:lnTo>
                      <a:pt x="2441496" y="2097651"/>
                    </a:lnTo>
                    <a:lnTo>
                      <a:pt x="0" y="2097651"/>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C8D7091E-283B-4953-2610-EFB20F6B0888}"/>
                </a:ext>
              </a:extLst>
            </p:cNvPr>
            <p:cNvSpPr txBox="1"/>
            <p:nvPr/>
          </p:nvSpPr>
          <p:spPr>
            <a:xfrm>
              <a:off x="4294777" y="2408864"/>
              <a:ext cx="4397500" cy="2343655"/>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Quan sát hình ảnh kết hợp với tư liệu sau và cho biết: </a:t>
              </a:r>
              <a:r>
                <a:rPr lang="vi-VN"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 bày hiểu biết của em về ý nghĩa và vai trò của thiết kế đồ gia dụng từ vật liệu đã qua sử dụng.</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36166672"/>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a:extLst>
            <a:ext uri="{FF2B5EF4-FFF2-40B4-BE49-F238E27FC236}">
              <a16:creationId xmlns:a16="http://schemas.microsoft.com/office/drawing/2014/main" id="{576317D7-626E-AF8D-DFA3-A7158CC63DDC}"/>
            </a:ext>
          </a:extLst>
        </p:cNvPr>
        <p:cNvGrpSpPr/>
        <p:nvPr/>
      </p:nvGrpSpPr>
      <p:grpSpPr>
        <a:xfrm>
          <a:off x="0" y="0"/>
          <a:ext cx="0" cy="0"/>
          <a:chOff x="0" y="0"/>
          <a:chExt cx="0" cy="0"/>
        </a:xfrm>
      </p:grpSpPr>
      <p:pic>
        <p:nvPicPr>
          <p:cNvPr id="4" name="Làm chậu từ chai">
            <a:hlinkClick r:id="" action="ppaction://media"/>
            <a:extLst>
              <a:ext uri="{FF2B5EF4-FFF2-40B4-BE49-F238E27FC236}">
                <a16:creationId xmlns:a16="http://schemas.microsoft.com/office/drawing/2014/main" id="{97AD5574-8FA3-9547-22CA-708E5F3A56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ED9E6D30-73C9-C93C-011C-1D642BEE46AD}"/>
              </a:ext>
            </a:extLst>
          </p:cNvPr>
          <p:cNvSpPr>
            <a:spLocks noGrp="1"/>
          </p:cNvSpPr>
          <p:nvPr>
            <p:ph type="ctrTitle"/>
          </p:nvPr>
        </p:nvSpPr>
        <p:spPr>
          <a:xfrm>
            <a:off x="1841004" y="1996048"/>
            <a:ext cx="5461991" cy="757265"/>
          </a:xfrm>
          <a:solidFill>
            <a:schemeClr val="tx2">
              <a:lumMod val="60000"/>
              <a:lumOff val="40000"/>
            </a:schemeClr>
          </a:solidFill>
        </p:spPr>
        <p:txBody>
          <a:bodyPr/>
          <a:lstStyle/>
          <a:p>
            <a:r>
              <a:rPr lang="vi-VN" sz="2800" b="1" dirty="0">
                <a:solidFill>
                  <a:sysClr val="windowText" lastClr="000000"/>
                </a:solidFill>
                <a:latin typeface="Arial" panose="020B0604020202020204" pitchFamily="34" charset="0"/>
                <a:cs typeface="Arial" panose="020B0604020202020204" pitchFamily="34" charset="0"/>
              </a:rPr>
              <a:t>Làm chậu cây từ chai nhựa</a:t>
            </a:r>
          </a:p>
        </p:txBody>
      </p:sp>
    </p:spTree>
    <p:extLst>
      <p:ext uri="{BB962C8B-B14F-4D97-AF65-F5344CB8AC3E}">
        <p14:creationId xmlns:p14="http://schemas.microsoft.com/office/powerpoint/2010/main" val="1569856946"/>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5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6" name="Title 5">
            <a:extLst>
              <a:ext uri="{FF2B5EF4-FFF2-40B4-BE49-F238E27FC236}">
                <a16:creationId xmlns:a16="http://schemas.microsoft.com/office/drawing/2014/main" id="{1397E60D-595E-5159-1DB7-6FE1E987D757}"/>
              </a:ext>
            </a:extLst>
          </p:cNvPr>
          <p:cNvSpPr>
            <a:spLocks noGrp="1"/>
          </p:cNvSpPr>
          <p:nvPr>
            <p:ph type="title"/>
          </p:nvPr>
        </p:nvSpPr>
        <p:spPr>
          <a:xfrm>
            <a:off x="720000" y="588082"/>
            <a:ext cx="7704000" cy="572700"/>
          </a:xfrm>
        </p:spPr>
        <p:txBody>
          <a:bodyPr anchor="ctr"/>
          <a:lstStyle/>
          <a:p>
            <a:r>
              <a:rPr lang="vi-VN" sz="2400" b="1" dirty="0">
                <a:effectLst/>
                <a:latin typeface="Arial" panose="020B0604020202020204" pitchFamily="34" charset="0"/>
                <a:ea typeface="Times New Roman" panose="02020603050405020304" pitchFamily="18" charset="0"/>
                <a:cs typeface="Arial" panose="020B0604020202020204" pitchFamily="34" charset="0"/>
              </a:rPr>
              <a:t>Gợi ý cách thiết kế ghế từ vật liệu xốp và vải</a:t>
            </a:r>
            <a:endParaRPr lang="vi-VN" sz="24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CF319EF4-7558-C2B4-4243-768CAC10AE62}"/>
              </a:ext>
            </a:extLst>
          </p:cNvPr>
          <p:cNvGrpSpPr/>
          <p:nvPr/>
        </p:nvGrpSpPr>
        <p:grpSpPr>
          <a:xfrm>
            <a:off x="4829755" y="1795324"/>
            <a:ext cx="3858125" cy="2540194"/>
            <a:chOff x="4038031" y="2098436"/>
            <a:chExt cx="3730920" cy="2540194"/>
          </a:xfrm>
        </p:grpSpPr>
        <p:grpSp>
          <p:nvGrpSpPr>
            <p:cNvPr id="10" name="Group 9">
              <a:extLst>
                <a:ext uri="{FF2B5EF4-FFF2-40B4-BE49-F238E27FC236}">
                  <a16:creationId xmlns:a16="http://schemas.microsoft.com/office/drawing/2014/main" id="{1973F21B-D211-8A59-9C88-5FD6FFD8E4D3}"/>
                </a:ext>
              </a:extLst>
            </p:cNvPr>
            <p:cNvGrpSpPr/>
            <p:nvPr/>
          </p:nvGrpSpPr>
          <p:grpSpPr>
            <a:xfrm>
              <a:off x="4038031" y="2098436"/>
              <a:ext cx="3730920" cy="2540194"/>
              <a:chOff x="4038031" y="2098436"/>
              <a:chExt cx="3730920" cy="2540194"/>
            </a:xfrm>
          </p:grpSpPr>
          <p:sp>
            <p:nvSpPr>
              <p:cNvPr id="12" name="Speech Bubble: Rectangle with Corners Rounded 17">
                <a:extLst>
                  <a:ext uri="{FF2B5EF4-FFF2-40B4-BE49-F238E27FC236}">
                    <a16:creationId xmlns:a16="http://schemas.microsoft.com/office/drawing/2014/main" id="{13C9DA4E-E445-9EF6-F10D-7A984002F193}"/>
                  </a:ext>
                </a:extLst>
              </p:cNvPr>
              <p:cNvSpPr/>
              <p:nvPr/>
            </p:nvSpPr>
            <p:spPr>
              <a:xfrm>
                <a:off x="4127930" y="2181143"/>
                <a:ext cx="3641021" cy="2457487"/>
              </a:xfrm>
              <a:custGeom>
                <a:avLst/>
                <a:gdLst>
                  <a:gd name="connsiteX0" fmla="*/ 0 w 4422228"/>
                  <a:gd name="connsiteY0" fmla="*/ 376614 h 2259640"/>
                  <a:gd name="connsiteX1" fmla="*/ 376614 w 4422228"/>
                  <a:gd name="connsiteY1" fmla="*/ 0 h 2259640"/>
                  <a:gd name="connsiteX2" fmla="*/ 2579633 w 4422228"/>
                  <a:gd name="connsiteY2" fmla="*/ 0 h 2259640"/>
                  <a:gd name="connsiteX3" fmla="*/ 2579633 w 4422228"/>
                  <a:gd name="connsiteY3" fmla="*/ 0 h 2259640"/>
                  <a:gd name="connsiteX4" fmla="*/ 3685190 w 4422228"/>
                  <a:gd name="connsiteY4" fmla="*/ 0 h 2259640"/>
                  <a:gd name="connsiteX5" fmla="*/ 4045614 w 4422228"/>
                  <a:gd name="connsiteY5" fmla="*/ 0 h 2259640"/>
                  <a:gd name="connsiteX6" fmla="*/ 4422228 w 4422228"/>
                  <a:gd name="connsiteY6" fmla="*/ 376614 h 2259640"/>
                  <a:gd name="connsiteX7" fmla="*/ 4422228 w 4422228"/>
                  <a:gd name="connsiteY7" fmla="*/ 1318123 h 2259640"/>
                  <a:gd name="connsiteX8" fmla="*/ 4422228 w 4422228"/>
                  <a:gd name="connsiteY8" fmla="*/ 1318123 h 2259640"/>
                  <a:gd name="connsiteX9" fmla="*/ 4422228 w 4422228"/>
                  <a:gd name="connsiteY9" fmla="*/ 1883033 h 2259640"/>
                  <a:gd name="connsiteX10" fmla="*/ 4422228 w 4422228"/>
                  <a:gd name="connsiteY10" fmla="*/ 1883026 h 2259640"/>
                  <a:gd name="connsiteX11" fmla="*/ 4045614 w 4422228"/>
                  <a:gd name="connsiteY11" fmla="*/ 2259640 h 2259640"/>
                  <a:gd name="connsiteX12" fmla="*/ 3685190 w 4422228"/>
                  <a:gd name="connsiteY12" fmla="*/ 2259640 h 2259640"/>
                  <a:gd name="connsiteX13" fmla="*/ 3709851 w 4422228"/>
                  <a:gd name="connsiteY13" fmla="*/ 2628797 h 2259640"/>
                  <a:gd name="connsiteX14" fmla="*/ 2579633 w 4422228"/>
                  <a:gd name="connsiteY14" fmla="*/ 2259640 h 2259640"/>
                  <a:gd name="connsiteX15" fmla="*/ 376614 w 4422228"/>
                  <a:gd name="connsiteY15" fmla="*/ 2259640 h 2259640"/>
                  <a:gd name="connsiteX16" fmla="*/ 0 w 4422228"/>
                  <a:gd name="connsiteY16" fmla="*/ 1883026 h 2259640"/>
                  <a:gd name="connsiteX17" fmla="*/ 0 w 4422228"/>
                  <a:gd name="connsiteY17" fmla="*/ 1883033 h 2259640"/>
                  <a:gd name="connsiteX18" fmla="*/ 0 w 4422228"/>
                  <a:gd name="connsiteY18" fmla="*/ 1318123 h 2259640"/>
                  <a:gd name="connsiteX19" fmla="*/ 0 w 4422228"/>
                  <a:gd name="connsiteY19" fmla="*/ 1318123 h 2259640"/>
                  <a:gd name="connsiteX20" fmla="*/ 0 w 4422228"/>
                  <a:gd name="connsiteY20" fmla="*/ 376614 h 2259640"/>
                  <a:gd name="connsiteX0" fmla="*/ 0 w 4422228"/>
                  <a:gd name="connsiteY0" fmla="*/ 376614 h 2628797"/>
                  <a:gd name="connsiteX1" fmla="*/ 376614 w 4422228"/>
                  <a:gd name="connsiteY1" fmla="*/ 0 h 2628797"/>
                  <a:gd name="connsiteX2" fmla="*/ 2579633 w 4422228"/>
                  <a:gd name="connsiteY2" fmla="*/ 0 h 2628797"/>
                  <a:gd name="connsiteX3" fmla="*/ 2579633 w 4422228"/>
                  <a:gd name="connsiteY3" fmla="*/ 0 h 2628797"/>
                  <a:gd name="connsiteX4" fmla="*/ 3685190 w 4422228"/>
                  <a:gd name="connsiteY4" fmla="*/ 0 h 2628797"/>
                  <a:gd name="connsiteX5" fmla="*/ 4045614 w 4422228"/>
                  <a:gd name="connsiteY5" fmla="*/ 0 h 2628797"/>
                  <a:gd name="connsiteX6" fmla="*/ 4422228 w 4422228"/>
                  <a:gd name="connsiteY6" fmla="*/ 376614 h 2628797"/>
                  <a:gd name="connsiteX7" fmla="*/ 4422228 w 4422228"/>
                  <a:gd name="connsiteY7" fmla="*/ 1318123 h 2628797"/>
                  <a:gd name="connsiteX8" fmla="*/ 4422228 w 4422228"/>
                  <a:gd name="connsiteY8" fmla="*/ 1318123 h 2628797"/>
                  <a:gd name="connsiteX9" fmla="*/ 4422228 w 4422228"/>
                  <a:gd name="connsiteY9" fmla="*/ 1883033 h 2628797"/>
                  <a:gd name="connsiteX10" fmla="*/ 4422228 w 4422228"/>
                  <a:gd name="connsiteY10" fmla="*/ 1883026 h 2628797"/>
                  <a:gd name="connsiteX11" fmla="*/ 4045614 w 4422228"/>
                  <a:gd name="connsiteY11" fmla="*/ 2259640 h 2628797"/>
                  <a:gd name="connsiteX12" fmla="*/ 3685190 w 4422228"/>
                  <a:gd name="connsiteY12" fmla="*/ 2259640 h 2628797"/>
                  <a:gd name="connsiteX13" fmla="*/ 3709851 w 4422228"/>
                  <a:gd name="connsiteY13" fmla="*/ 2628797 h 2628797"/>
                  <a:gd name="connsiteX14" fmla="*/ 3367909 w 4422228"/>
                  <a:gd name="connsiteY14" fmla="*/ 2275405 h 2628797"/>
                  <a:gd name="connsiteX15" fmla="*/ 376614 w 4422228"/>
                  <a:gd name="connsiteY15" fmla="*/ 2259640 h 2628797"/>
                  <a:gd name="connsiteX16" fmla="*/ 0 w 4422228"/>
                  <a:gd name="connsiteY16" fmla="*/ 1883026 h 2628797"/>
                  <a:gd name="connsiteX17" fmla="*/ 0 w 4422228"/>
                  <a:gd name="connsiteY17" fmla="*/ 1883033 h 2628797"/>
                  <a:gd name="connsiteX18" fmla="*/ 0 w 4422228"/>
                  <a:gd name="connsiteY18" fmla="*/ 1318123 h 2628797"/>
                  <a:gd name="connsiteX19" fmla="*/ 0 w 4422228"/>
                  <a:gd name="connsiteY19" fmla="*/ 1318123 h 2628797"/>
                  <a:gd name="connsiteX20" fmla="*/ 0 w 4422228"/>
                  <a:gd name="connsiteY20" fmla="*/ 376614 h 262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2228" h="2628797">
                    <a:moveTo>
                      <a:pt x="0" y="376614"/>
                    </a:moveTo>
                    <a:cubicBezTo>
                      <a:pt x="0" y="168616"/>
                      <a:pt x="168616" y="0"/>
                      <a:pt x="376614" y="0"/>
                    </a:cubicBezTo>
                    <a:lnTo>
                      <a:pt x="2579633" y="0"/>
                    </a:lnTo>
                    <a:lnTo>
                      <a:pt x="2579633" y="0"/>
                    </a:lnTo>
                    <a:lnTo>
                      <a:pt x="3685190" y="0"/>
                    </a:lnTo>
                    <a:lnTo>
                      <a:pt x="4045614" y="0"/>
                    </a:lnTo>
                    <a:cubicBezTo>
                      <a:pt x="4253612" y="0"/>
                      <a:pt x="4422228" y="168616"/>
                      <a:pt x="4422228" y="376614"/>
                    </a:cubicBezTo>
                    <a:lnTo>
                      <a:pt x="4422228" y="1318123"/>
                    </a:lnTo>
                    <a:lnTo>
                      <a:pt x="4422228" y="1318123"/>
                    </a:lnTo>
                    <a:lnTo>
                      <a:pt x="4422228" y="1883033"/>
                    </a:lnTo>
                    <a:lnTo>
                      <a:pt x="4422228" y="1883026"/>
                    </a:lnTo>
                    <a:cubicBezTo>
                      <a:pt x="4422228" y="2091024"/>
                      <a:pt x="4253612" y="2259640"/>
                      <a:pt x="4045614" y="2259640"/>
                    </a:cubicBezTo>
                    <a:lnTo>
                      <a:pt x="3685190" y="2259640"/>
                    </a:lnTo>
                    <a:lnTo>
                      <a:pt x="3709851" y="2628797"/>
                    </a:lnTo>
                    <a:lnTo>
                      <a:pt x="3367909" y="2275405"/>
                    </a:lnTo>
                    <a:lnTo>
                      <a:pt x="376614" y="2259640"/>
                    </a:lnTo>
                    <a:cubicBezTo>
                      <a:pt x="168616" y="2259640"/>
                      <a:pt x="0" y="2091024"/>
                      <a:pt x="0" y="1883026"/>
                    </a:cubicBezTo>
                    <a:lnTo>
                      <a:pt x="0" y="1883033"/>
                    </a:lnTo>
                    <a:lnTo>
                      <a:pt x="0" y="1318123"/>
                    </a:lnTo>
                    <a:lnTo>
                      <a:pt x="0" y="1318123"/>
                    </a:lnTo>
                    <a:lnTo>
                      <a:pt x="0" y="376614"/>
                    </a:ln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13" name="Freeform 13">
                <a:extLst>
                  <a:ext uri="{FF2B5EF4-FFF2-40B4-BE49-F238E27FC236}">
                    <a16:creationId xmlns:a16="http://schemas.microsoft.com/office/drawing/2014/main" id="{658A1DC5-4233-6E1F-B1A1-9B86BC10D252}"/>
                  </a:ext>
                </a:extLst>
              </p:cNvPr>
              <p:cNvSpPr/>
              <p:nvPr/>
            </p:nvSpPr>
            <p:spPr>
              <a:xfrm>
                <a:off x="4038031" y="2098436"/>
                <a:ext cx="849443" cy="729814"/>
              </a:xfrm>
              <a:custGeom>
                <a:avLst/>
                <a:gdLst/>
                <a:ahLst/>
                <a:cxnLst/>
                <a:rect l="l" t="t" r="r" b="b"/>
                <a:pathLst>
                  <a:path w="2441496" h="2097652">
                    <a:moveTo>
                      <a:pt x="0" y="0"/>
                    </a:moveTo>
                    <a:lnTo>
                      <a:pt x="2441496" y="0"/>
                    </a:lnTo>
                    <a:lnTo>
                      <a:pt x="2441496" y="2097651"/>
                    </a:lnTo>
                    <a:lnTo>
                      <a:pt x="0" y="2097651"/>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915FFBC4-B6B1-7E64-2665-CE791B47BBAF}"/>
                </a:ext>
              </a:extLst>
            </p:cNvPr>
            <p:cNvSpPr txBox="1"/>
            <p:nvPr/>
          </p:nvSpPr>
          <p:spPr>
            <a:xfrm>
              <a:off x="4402509" y="2274485"/>
              <a:ext cx="3091861" cy="1881990"/>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hình ảnh SGK tr.60 và cho biết: </a:t>
              </a:r>
              <a:r>
                <a:rPr lang="vi-VN" sz="2000" dirty="0"/>
                <a:t>Cách thiết kế ghế từ vật liệu xốp và vải.</a:t>
              </a:r>
              <a:endParaRPr lang="vi-VN" sz="1800" dirty="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5F2780C7-F225-0F4B-8436-26B1D406A62F}"/>
              </a:ext>
            </a:extLst>
          </p:cNvPr>
          <p:cNvGrpSpPr/>
          <p:nvPr/>
        </p:nvGrpSpPr>
        <p:grpSpPr>
          <a:xfrm>
            <a:off x="369409" y="1560841"/>
            <a:ext cx="4362375" cy="2749934"/>
            <a:chOff x="4466762" y="1821956"/>
            <a:chExt cx="4292490" cy="2705880"/>
          </a:xfrm>
        </p:grpSpPr>
        <p:pic>
          <p:nvPicPr>
            <p:cNvPr id="15" name="Picture 16">
              <a:extLst>
                <a:ext uri="{FF2B5EF4-FFF2-40B4-BE49-F238E27FC236}">
                  <a16:creationId xmlns:a16="http://schemas.microsoft.com/office/drawing/2014/main" id="{EC93642C-3259-F00E-618E-6F7FB6BBE240}"/>
                </a:ext>
              </a:extLst>
            </p:cNvPr>
            <p:cNvPicPr>
              <a:picLocks noChangeAspect="1"/>
            </p:cNvPicPr>
            <p:nvPr/>
          </p:nvPicPr>
          <p:blipFill>
            <a:blip r:embed="rId4"/>
            <a:srcRect/>
            <a:stretch>
              <a:fillRect/>
            </a:stretch>
          </p:blipFill>
          <p:spPr>
            <a:xfrm>
              <a:off x="4466762" y="1821956"/>
              <a:ext cx="4292490" cy="2103321"/>
            </a:xfrm>
            <a:prstGeom prst="rect">
              <a:avLst/>
            </a:prstGeom>
          </p:spPr>
        </p:pic>
        <p:sp>
          <p:nvSpPr>
            <p:cNvPr id="16" name="TextBox 15">
              <a:extLst>
                <a:ext uri="{FF2B5EF4-FFF2-40B4-BE49-F238E27FC236}">
                  <a16:creationId xmlns:a16="http://schemas.microsoft.com/office/drawing/2014/main" id="{12A0BD84-2894-6629-42DE-5B56886EB733}"/>
                </a:ext>
              </a:extLst>
            </p:cNvPr>
            <p:cNvSpPr txBox="1"/>
            <p:nvPr/>
          </p:nvSpPr>
          <p:spPr>
            <a:xfrm>
              <a:off x="4682360" y="4005772"/>
              <a:ext cx="4076892" cy="522064"/>
            </a:xfrm>
            <a:prstGeom prst="rect">
              <a:avLst/>
            </a:prstGeom>
            <a:noFill/>
          </p:spPr>
          <p:txBody>
            <a:bodyPr wrap="square" rtlCol="0" anchor="ctr">
              <a:spAutoFit/>
            </a:bodyPr>
            <a:lstStyle/>
            <a:p>
              <a:pPr algn="ctr"/>
              <a:r>
                <a:rPr lang="vi-VN" sz="2400" b="1" dirty="0"/>
                <a:t>THẢO LUẬN NHÓM</a:t>
              </a:r>
            </a:p>
          </p:txBody>
        </p:sp>
      </p:grpSp>
    </p:spTree>
    <p:extLst>
      <p:ext uri="{BB962C8B-B14F-4D97-AF65-F5344CB8AC3E}">
        <p14:creationId xmlns:p14="http://schemas.microsoft.com/office/powerpoint/2010/main" val="2412559718"/>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pSp>
        <p:nvGrpSpPr>
          <p:cNvPr id="169" name="Google Shape;169;p26"/>
          <p:cNvGrpSpPr/>
          <p:nvPr/>
        </p:nvGrpSpPr>
        <p:grpSpPr>
          <a:xfrm>
            <a:off x="-365848" y="1109725"/>
            <a:ext cx="1585500" cy="3517150"/>
            <a:chOff x="0" y="1109725"/>
            <a:chExt cx="1585500" cy="3517150"/>
          </a:xfrm>
        </p:grpSpPr>
        <p:sp>
          <p:nvSpPr>
            <p:cNvPr id="170" name="Google Shape;170;p26"/>
            <p:cNvSpPr/>
            <p:nvPr/>
          </p:nvSpPr>
          <p:spPr>
            <a:xfrm>
              <a:off x="0" y="1109725"/>
              <a:ext cx="1585500" cy="3494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cxnSp>
          <p:nvCxnSpPr>
            <p:cNvPr id="171" name="Google Shape;171;p26"/>
            <p:cNvCxnSpPr/>
            <p:nvPr/>
          </p:nvCxnSpPr>
          <p:spPr>
            <a:xfrm>
              <a:off x="709461" y="1125875"/>
              <a:ext cx="0" cy="3501000"/>
            </a:xfrm>
            <a:prstGeom prst="straightConnector1">
              <a:avLst/>
            </a:prstGeom>
            <a:noFill/>
            <a:ln w="9525" cap="flat" cmpd="sng">
              <a:solidFill>
                <a:schemeClr val="accent1"/>
              </a:solidFill>
              <a:prstDash val="solid"/>
              <a:round/>
              <a:headEnd type="none" w="med" len="med"/>
              <a:tailEnd type="none" w="med" len="med"/>
            </a:ln>
          </p:spPr>
        </p:cxnSp>
      </p:grpSp>
      <p:sp>
        <p:nvSpPr>
          <p:cNvPr id="175" name="Google Shape;175;p26"/>
          <p:cNvSpPr txBox="1">
            <a:spLocks noGrp="1"/>
          </p:cNvSpPr>
          <p:nvPr>
            <p:ph type="title" idx="5"/>
          </p:nvPr>
        </p:nvSpPr>
        <p:spPr>
          <a:xfrm>
            <a:off x="354152" y="2476584"/>
            <a:ext cx="865500" cy="75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200" b="1" dirty="0">
                <a:solidFill>
                  <a:schemeClr val="accent1">
                    <a:lumMod val="50000"/>
                  </a:schemeClr>
                </a:solidFill>
                <a:latin typeface="Arial" panose="020B0604020202020204" pitchFamily="34" charset="0"/>
                <a:cs typeface="Arial" panose="020B0604020202020204" pitchFamily="34" charset="0"/>
              </a:rPr>
              <a:t>01</a:t>
            </a:r>
            <a:endParaRPr sz="2200" b="1" dirty="0">
              <a:solidFill>
                <a:schemeClr val="accent1">
                  <a:lumMod val="50000"/>
                </a:schemeClr>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A00858AD-6F24-AA61-9F5E-C9FF6315ED77}"/>
              </a:ext>
            </a:extLst>
          </p:cNvPr>
          <p:cNvSpPr>
            <a:spLocks noGrp="1"/>
          </p:cNvSpPr>
          <p:nvPr>
            <p:ph type="title"/>
          </p:nvPr>
        </p:nvSpPr>
        <p:spPr>
          <a:xfrm>
            <a:off x="720000" y="376525"/>
            <a:ext cx="7704000" cy="572700"/>
          </a:xfrm>
        </p:spPr>
        <p:txBody>
          <a:bodyPr anchor="ctr"/>
          <a:lstStyle/>
          <a:p>
            <a:r>
              <a:rPr lang="vi-VN" sz="2200" b="1" dirty="0">
                <a:effectLst/>
                <a:latin typeface="Arial" panose="020B0604020202020204" pitchFamily="34" charset="0"/>
                <a:ea typeface="Times New Roman" panose="02020603050405020304" pitchFamily="18" charset="0"/>
                <a:cs typeface="Arial" panose="020B0604020202020204" pitchFamily="34" charset="0"/>
              </a:rPr>
              <a:t>Gợi ý cách thiết kế ghế từ vật liệu xốp và vải</a:t>
            </a:r>
            <a:endParaRPr lang="vi-VN" sz="2200" b="1" dirty="0">
              <a:solidFill>
                <a:schemeClr val="accent3">
                  <a:lumMod val="50000"/>
                </a:schemeClr>
              </a:solidFill>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7EDE4CF6-1859-5236-38E2-5D4F21FCADDA}"/>
              </a:ext>
            </a:extLst>
          </p:cNvPr>
          <p:cNvPicPr>
            <a:picLocks noChangeAspect="1"/>
          </p:cNvPicPr>
          <p:nvPr/>
        </p:nvPicPr>
        <p:blipFill>
          <a:blip r:embed="rId3"/>
          <a:srcRect/>
          <a:stretch/>
        </p:blipFill>
        <p:spPr>
          <a:xfrm>
            <a:off x="1387135" y="1298911"/>
            <a:ext cx="2650942" cy="1843547"/>
          </a:xfrm>
          <a:prstGeom prst="rect">
            <a:avLst/>
          </a:prstGeom>
        </p:spPr>
      </p:pic>
      <p:sp>
        <p:nvSpPr>
          <p:cNvPr id="30" name="TextBox 29">
            <a:extLst>
              <a:ext uri="{FF2B5EF4-FFF2-40B4-BE49-F238E27FC236}">
                <a16:creationId xmlns:a16="http://schemas.microsoft.com/office/drawing/2014/main" id="{DC087799-4F9E-7C7E-B4B6-32B08405D154}"/>
              </a:ext>
            </a:extLst>
          </p:cNvPr>
          <p:cNvSpPr txBox="1"/>
          <p:nvPr/>
        </p:nvSpPr>
        <p:spPr>
          <a:xfrm>
            <a:off x="1451958" y="3390086"/>
            <a:ext cx="2521296" cy="958660"/>
          </a:xfrm>
          <a:prstGeom prst="rect">
            <a:avLst/>
          </a:prstGeom>
          <a:noFill/>
        </p:spPr>
        <p:txBody>
          <a:bodyPr wrap="square">
            <a:spAutoFit/>
          </a:bodyPr>
          <a:lstStyle/>
          <a:p>
            <a:pPr algn="ctr">
              <a:lnSpc>
                <a:spcPct val="150000"/>
              </a:lnSpc>
            </a:pPr>
            <a:r>
              <a:rPr lang="vi-VN" sz="2000" dirty="0"/>
              <a:t>Vẽ mẫu sản phẩm theo ý tưởng</a:t>
            </a:r>
          </a:p>
        </p:txBody>
      </p:sp>
      <p:grpSp>
        <p:nvGrpSpPr>
          <p:cNvPr id="2" name="Google Shape;169;p26">
            <a:extLst>
              <a:ext uri="{FF2B5EF4-FFF2-40B4-BE49-F238E27FC236}">
                <a16:creationId xmlns:a16="http://schemas.microsoft.com/office/drawing/2014/main" id="{BC19AF39-3E96-E897-1E53-643F61B55F76}"/>
              </a:ext>
            </a:extLst>
          </p:cNvPr>
          <p:cNvGrpSpPr/>
          <p:nvPr/>
        </p:nvGrpSpPr>
        <p:grpSpPr>
          <a:xfrm>
            <a:off x="4372137" y="1109725"/>
            <a:ext cx="1585500" cy="3517150"/>
            <a:chOff x="0" y="1109725"/>
            <a:chExt cx="1585500" cy="3517150"/>
          </a:xfrm>
        </p:grpSpPr>
        <p:sp>
          <p:nvSpPr>
            <p:cNvPr id="4" name="Google Shape;170;p26">
              <a:extLst>
                <a:ext uri="{FF2B5EF4-FFF2-40B4-BE49-F238E27FC236}">
                  <a16:creationId xmlns:a16="http://schemas.microsoft.com/office/drawing/2014/main" id="{9901BB8D-77C3-666D-4689-7A09FEAF73A4}"/>
                </a:ext>
              </a:extLst>
            </p:cNvPr>
            <p:cNvSpPr/>
            <p:nvPr/>
          </p:nvSpPr>
          <p:spPr>
            <a:xfrm>
              <a:off x="0" y="1109725"/>
              <a:ext cx="1585500" cy="3494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cxnSp>
          <p:nvCxnSpPr>
            <p:cNvPr id="5" name="Google Shape;171;p26">
              <a:extLst>
                <a:ext uri="{FF2B5EF4-FFF2-40B4-BE49-F238E27FC236}">
                  <a16:creationId xmlns:a16="http://schemas.microsoft.com/office/drawing/2014/main" id="{158EA5FB-1FC3-CF78-D72A-6A3F64185499}"/>
                </a:ext>
              </a:extLst>
            </p:cNvPr>
            <p:cNvCxnSpPr/>
            <p:nvPr/>
          </p:nvCxnSpPr>
          <p:spPr>
            <a:xfrm>
              <a:off x="709461" y="1125875"/>
              <a:ext cx="0" cy="3501000"/>
            </a:xfrm>
            <a:prstGeom prst="straightConnector1">
              <a:avLst/>
            </a:prstGeom>
            <a:noFill/>
            <a:ln w="9525" cap="flat" cmpd="sng">
              <a:solidFill>
                <a:schemeClr val="accent1"/>
              </a:solidFill>
              <a:prstDash val="solid"/>
              <a:round/>
              <a:headEnd type="none" w="med" len="med"/>
              <a:tailEnd type="none" w="med" len="med"/>
            </a:ln>
          </p:spPr>
        </p:cxnSp>
      </p:grpSp>
      <p:sp>
        <p:nvSpPr>
          <p:cNvPr id="6" name="Google Shape;175;p26">
            <a:extLst>
              <a:ext uri="{FF2B5EF4-FFF2-40B4-BE49-F238E27FC236}">
                <a16:creationId xmlns:a16="http://schemas.microsoft.com/office/drawing/2014/main" id="{D296D19E-F382-77ED-89C1-9B57D3DEBFB0}"/>
              </a:ext>
            </a:extLst>
          </p:cNvPr>
          <p:cNvSpPr txBox="1">
            <a:spLocks/>
          </p:cNvSpPr>
          <p:nvPr/>
        </p:nvSpPr>
        <p:spPr>
          <a:xfrm>
            <a:off x="5092137" y="2476584"/>
            <a:ext cx="865500" cy="759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ubik"/>
              <a:buNone/>
              <a:defRPr sz="2000" b="0" i="0" u="none" strike="noStrike" cap="none">
                <a:solidFill>
                  <a:schemeClr val="accent2"/>
                </a:solidFill>
                <a:latin typeface="Rubik"/>
                <a:ea typeface="Rubik"/>
                <a:cs typeface="Rubik"/>
                <a:sym typeface="Rubik"/>
              </a:defRPr>
            </a:lvl1pPr>
            <a:lvl2pPr marR="0" lvl="1" algn="ctr" rtl="0">
              <a:lnSpc>
                <a:spcPct val="100000"/>
              </a:lnSpc>
              <a:spcBef>
                <a:spcPts val="0"/>
              </a:spcBef>
              <a:spcAft>
                <a:spcPts val="0"/>
              </a:spcAft>
              <a:buClr>
                <a:schemeClr val="dk1"/>
              </a:buClr>
              <a:buSzPts val="3000"/>
              <a:buFont typeface="Rubik"/>
              <a:buNone/>
              <a:defRPr sz="3000" b="1" i="0" u="none" strike="noStrike" cap="none">
                <a:solidFill>
                  <a:schemeClr val="dk1"/>
                </a:solidFill>
                <a:latin typeface="Rubik"/>
                <a:ea typeface="Rubik"/>
                <a:cs typeface="Rubik"/>
                <a:sym typeface="Rubik"/>
              </a:defRPr>
            </a:lvl2pPr>
            <a:lvl3pPr marR="0" lvl="2" algn="ctr" rtl="0">
              <a:lnSpc>
                <a:spcPct val="100000"/>
              </a:lnSpc>
              <a:spcBef>
                <a:spcPts val="0"/>
              </a:spcBef>
              <a:spcAft>
                <a:spcPts val="0"/>
              </a:spcAft>
              <a:buClr>
                <a:schemeClr val="dk1"/>
              </a:buClr>
              <a:buSzPts val="3000"/>
              <a:buFont typeface="Rubik"/>
              <a:buNone/>
              <a:defRPr sz="3000" b="1" i="0" u="none" strike="noStrike" cap="none">
                <a:solidFill>
                  <a:schemeClr val="dk1"/>
                </a:solidFill>
                <a:latin typeface="Rubik"/>
                <a:ea typeface="Rubik"/>
                <a:cs typeface="Rubik"/>
                <a:sym typeface="Rubik"/>
              </a:defRPr>
            </a:lvl3pPr>
            <a:lvl4pPr marR="0" lvl="3" algn="ctr" rtl="0">
              <a:lnSpc>
                <a:spcPct val="100000"/>
              </a:lnSpc>
              <a:spcBef>
                <a:spcPts val="0"/>
              </a:spcBef>
              <a:spcAft>
                <a:spcPts val="0"/>
              </a:spcAft>
              <a:buClr>
                <a:schemeClr val="dk1"/>
              </a:buClr>
              <a:buSzPts val="3000"/>
              <a:buFont typeface="Rubik"/>
              <a:buNone/>
              <a:defRPr sz="3000" b="1" i="0" u="none" strike="noStrike" cap="none">
                <a:solidFill>
                  <a:schemeClr val="dk1"/>
                </a:solidFill>
                <a:latin typeface="Rubik"/>
                <a:ea typeface="Rubik"/>
                <a:cs typeface="Rubik"/>
                <a:sym typeface="Rubik"/>
              </a:defRPr>
            </a:lvl4pPr>
            <a:lvl5pPr marR="0" lvl="4" algn="ctr" rtl="0">
              <a:lnSpc>
                <a:spcPct val="100000"/>
              </a:lnSpc>
              <a:spcBef>
                <a:spcPts val="0"/>
              </a:spcBef>
              <a:spcAft>
                <a:spcPts val="0"/>
              </a:spcAft>
              <a:buClr>
                <a:schemeClr val="dk1"/>
              </a:buClr>
              <a:buSzPts val="3000"/>
              <a:buFont typeface="Rubik"/>
              <a:buNone/>
              <a:defRPr sz="3000" b="1" i="0" u="none" strike="noStrike" cap="none">
                <a:solidFill>
                  <a:schemeClr val="dk1"/>
                </a:solidFill>
                <a:latin typeface="Rubik"/>
                <a:ea typeface="Rubik"/>
                <a:cs typeface="Rubik"/>
                <a:sym typeface="Rubik"/>
              </a:defRPr>
            </a:lvl5pPr>
            <a:lvl6pPr marR="0" lvl="5" algn="ctr" rtl="0">
              <a:lnSpc>
                <a:spcPct val="100000"/>
              </a:lnSpc>
              <a:spcBef>
                <a:spcPts val="0"/>
              </a:spcBef>
              <a:spcAft>
                <a:spcPts val="0"/>
              </a:spcAft>
              <a:buClr>
                <a:schemeClr val="dk1"/>
              </a:buClr>
              <a:buSzPts val="3000"/>
              <a:buFont typeface="Rubik"/>
              <a:buNone/>
              <a:defRPr sz="3000" b="1" i="0" u="none" strike="noStrike" cap="none">
                <a:solidFill>
                  <a:schemeClr val="dk1"/>
                </a:solidFill>
                <a:latin typeface="Rubik"/>
                <a:ea typeface="Rubik"/>
                <a:cs typeface="Rubik"/>
                <a:sym typeface="Rubik"/>
              </a:defRPr>
            </a:lvl6pPr>
            <a:lvl7pPr marR="0" lvl="6" algn="ctr" rtl="0">
              <a:lnSpc>
                <a:spcPct val="100000"/>
              </a:lnSpc>
              <a:spcBef>
                <a:spcPts val="0"/>
              </a:spcBef>
              <a:spcAft>
                <a:spcPts val="0"/>
              </a:spcAft>
              <a:buClr>
                <a:schemeClr val="dk1"/>
              </a:buClr>
              <a:buSzPts val="3000"/>
              <a:buFont typeface="Rubik"/>
              <a:buNone/>
              <a:defRPr sz="3000" b="1" i="0" u="none" strike="noStrike" cap="none">
                <a:solidFill>
                  <a:schemeClr val="dk1"/>
                </a:solidFill>
                <a:latin typeface="Rubik"/>
                <a:ea typeface="Rubik"/>
                <a:cs typeface="Rubik"/>
                <a:sym typeface="Rubik"/>
              </a:defRPr>
            </a:lvl7pPr>
            <a:lvl8pPr marR="0" lvl="7" algn="ctr" rtl="0">
              <a:lnSpc>
                <a:spcPct val="100000"/>
              </a:lnSpc>
              <a:spcBef>
                <a:spcPts val="0"/>
              </a:spcBef>
              <a:spcAft>
                <a:spcPts val="0"/>
              </a:spcAft>
              <a:buClr>
                <a:schemeClr val="dk1"/>
              </a:buClr>
              <a:buSzPts val="3000"/>
              <a:buFont typeface="Rubik"/>
              <a:buNone/>
              <a:defRPr sz="3000" b="1" i="0" u="none" strike="noStrike" cap="none">
                <a:solidFill>
                  <a:schemeClr val="dk1"/>
                </a:solidFill>
                <a:latin typeface="Rubik"/>
                <a:ea typeface="Rubik"/>
                <a:cs typeface="Rubik"/>
                <a:sym typeface="Rubik"/>
              </a:defRPr>
            </a:lvl8pPr>
            <a:lvl9pPr marR="0" lvl="8" algn="ctr" rtl="0">
              <a:lnSpc>
                <a:spcPct val="100000"/>
              </a:lnSpc>
              <a:spcBef>
                <a:spcPts val="0"/>
              </a:spcBef>
              <a:spcAft>
                <a:spcPts val="0"/>
              </a:spcAft>
              <a:buClr>
                <a:schemeClr val="dk1"/>
              </a:buClr>
              <a:buSzPts val="3000"/>
              <a:buFont typeface="Rubik"/>
              <a:buNone/>
              <a:defRPr sz="3000" b="1" i="0" u="none" strike="noStrike" cap="none">
                <a:solidFill>
                  <a:schemeClr val="dk1"/>
                </a:solidFill>
                <a:latin typeface="Rubik"/>
                <a:ea typeface="Rubik"/>
                <a:cs typeface="Rubik"/>
                <a:sym typeface="Rubik"/>
              </a:defRPr>
            </a:lvl9pPr>
          </a:lstStyle>
          <a:p>
            <a:r>
              <a:rPr lang="vi-VN" sz="2200" b="1" dirty="0">
                <a:solidFill>
                  <a:schemeClr val="accent1">
                    <a:lumMod val="50000"/>
                  </a:schemeClr>
                </a:solidFill>
                <a:latin typeface="Arial" panose="020B0604020202020204" pitchFamily="34" charset="0"/>
                <a:cs typeface="Arial" panose="020B0604020202020204" pitchFamily="34" charset="0"/>
              </a:rPr>
              <a:t>02</a:t>
            </a:r>
          </a:p>
        </p:txBody>
      </p:sp>
      <p:pic>
        <p:nvPicPr>
          <p:cNvPr id="7" name="Picture 6">
            <a:extLst>
              <a:ext uri="{FF2B5EF4-FFF2-40B4-BE49-F238E27FC236}">
                <a16:creationId xmlns:a16="http://schemas.microsoft.com/office/drawing/2014/main" id="{7BFE6C35-5339-C94E-116C-2075FF1E3E49}"/>
              </a:ext>
            </a:extLst>
          </p:cNvPr>
          <p:cNvPicPr>
            <a:picLocks noChangeAspect="1"/>
          </p:cNvPicPr>
          <p:nvPr/>
        </p:nvPicPr>
        <p:blipFill>
          <a:blip r:embed="rId4"/>
          <a:srcRect/>
          <a:stretch/>
        </p:blipFill>
        <p:spPr>
          <a:xfrm>
            <a:off x="6157229" y="1298911"/>
            <a:ext cx="2646273" cy="1843547"/>
          </a:xfrm>
          <a:prstGeom prst="rect">
            <a:avLst/>
          </a:prstGeom>
        </p:spPr>
      </p:pic>
      <p:sp>
        <p:nvSpPr>
          <p:cNvPr id="8" name="TextBox 7">
            <a:extLst>
              <a:ext uri="{FF2B5EF4-FFF2-40B4-BE49-F238E27FC236}">
                <a16:creationId xmlns:a16="http://schemas.microsoft.com/office/drawing/2014/main" id="{83491423-11FA-B6A5-763E-1C0284CD46CB}"/>
              </a:ext>
            </a:extLst>
          </p:cNvPr>
          <p:cNvSpPr txBox="1"/>
          <p:nvPr/>
        </p:nvSpPr>
        <p:spPr>
          <a:xfrm>
            <a:off x="6128367" y="3200900"/>
            <a:ext cx="2703998" cy="1420325"/>
          </a:xfrm>
          <a:prstGeom prst="rect">
            <a:avLst/>
          </a:prstGeom>
          <a:noFill/>
        </p:spPr>
        <p:txBody>
          <a:bodyPr wrap="square">
            <a:spAutoFit/>
          </a:bodyPr>
          <a:lstStyle/>
          <a:p>
            <a:pPr algn="ctr">
              <a:lnSpc>
                <a:spcPct val="150000"/>
              </a:lnSpc>
            </a:pPr>
            <a:r>
              <a:rPr lang="vi-VN" sz="2000" dirty="0"/>
              <a:t>Lựa chọn và gia công vật liệu theo các </a:t>
            </a:r>
          </a:p>
          <a:p>
            <a:pPr algn="ctr">
              <a:lnSpc>
                <a:spcPct val="150000"/>
              </a:lnSpc>
            </a:pPr>
            <a:r>
              <a:rPr lang="vi-VN" sz="2000" dirty="0"/>
              <a:t>chi tiết của sản phẩm</a:t>
            </a:r>
          </a:p>
        </p:txBody>
      </p:sp>
      <p:pic>
        <p:nvPicPr>
          <p:cNvPr id="9" name="Google Shape;237;p4">
            <a:extLst>
              <a:ext uri="{FF2B5EF4-FFF2-40B4-BE49-F238E27FC236}">
                <a16:creationId xmlns:a16="http://schemas.microsoft.com/office/drawing/2014/main" id="{D650C04F-EB0F-FCB4-895F-BF679C20D258}"/>
              </a:ext>
            </a:extLst>
          </p:cNvPr>
          <p:cNvPicPr preferRelativeResize="0"/>
          <p:nvPr/>
        </p:nvPicPr>
        <p:blipFill rotWithShape="1">
          <a:blip r:embed="rId5">
            <a:alphaModFix/>
          </a:blip>
          <a:srcRect t="9934" b="13335"/>
          <a:stretch/>
        </p:blipFill>
        <p:spPr>
          <a:xfrm>
            <a:off x="7814567" y="85375"/>
            <a:ext cx="1232315" cy="186749"/>
          </a:xfrm>
          <a:prstGeom prst="rect">
            <a:avLst/>
          </a:prstGeom>
          <a:noFill/>
          <a:ln>
            <a:noFill/>
          </a:ln>
        </p:spPr>
      </p:pic>
    </p:spTree>
    <p:extLst>
      <p:ext uri="{BB962C8B-B14F-4D97-AF65-F5344CB8AC3E}">
        <p14:creationId xmlns:p14="http://schemas.microsoft.com/office/powerpoint/2010/main" val="1830853941"/>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par>
                                <p:cTn id="12" presetID="16" presetClass="entr" presetSubtype="21"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P spid="30" grpId="0"/>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pSp>
        <p:nvGrpSpPr>
          <p:cNvPr id="169" name="Google Shape;169;p26"/>
          <p:cNvGrpSpPr/>
          <p:nvPr/>
        </p:nvGrpSpPr>
        <p:grpSpPr>
          <a:xfrm>
            <a:off x="-365848" y="1109725"/>
            <a:ext cx="1585500" cy="3517150"/>
            <a:chOff x="0" y="1109725"/>
            <a:chExt cx="1585500" cy="3517150"/>
          </a:xfrm>
        </p:grpSpPr>
        <p:sp>
          <p:nvSpPr>
            <p:cNvPr id="170" name="Google Shape;170;p26"/>
            <p:cNvSpPr/>
            <p:nvPr/>
          </p:nvSpPr>
          <p:spPr>
            <a:xfrm>
              <a:off x="0" y="1109725"/>
              <a:ext cx="1585500" cy="3494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cxnSp>
          <p:nvCxnSpPr>
            <p:cNvPr id="171" name="Google Shape;171;p26"/>
            <p:cNvCxnSpPr/>
            <p:nvPr/>
          </p:nvCxnSpPr>
          <p:spPr>
            <a:xfrm>
              <a:off x="709461" y="1125875"/>
              <a:ext cx="0" cy="3501000"/>
            </a:xfrm>
            <a:prstGeom prst="straightConnector1">
              <a:avLst/>
            </a:prstGeom>
            <a:noFill/>
            <a:ln w="9525" cap="flat" cmpd="sng">
              <a:solidFill>
                <a:schemeClr val="accent1"/>
              </a:solidFill>
              <a:prstDash val="solid"/>
              <a:round/>
              <a:headEnd type="none" w="med" len="med"/>
              <a:tailEnd type="none" w="med" len="med"/>
            </a:ln>
          </p:spPr>
        </p:cxnSp>
      </p:grpSp>
      <p:sp>
        <p:nvSpPr>
          <p:cNvPr id="175" name="Google Shape;175;p26"/>
          <p:cNvSpPr txBox="1">
            <a:spLocks noGrp="1"/>
          </p:cNvSpPr>
          <p:nvPr>
            <p:ph type="title" idx="5"/>
          </p:nvPr>
        </p:nvSpPr>
        <p:spPr>
          <a:xfrm>
            <a:off x="354152" y="2476584"/>
            <a:ext cx="865500" cy="75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200" b="1" dirty="0">
                <a:solidFill>
                  <a:schemeClr val="accent1">
                    <a:lumMod val="50000"/>
                  </a:schemeClr>
                </a:solidFill>
                <a:latin typeface="Arial" panose="020B0604020202020204" pitchFamily="34" charset="0"/>
                <a:cs typeface="Arial" panose="020B0604020202020204" pitchFamily="34" charset="0"/>
              </a:rPr>
              <a:t>03</a:t>
            </a:r>
            <a:endParaRPr sz="2200" b="1" dirty="0">
              <a:solidFill>
                <a:schemeClr val="accent1">
                  <a:lumMod val="50000"/>
                </a:schemeClr>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A00858AD-6F24-AA61-9F5E-C9FF6315ED77}"/>
              </a:ext>
            </a:extLst>
          </p:cNvPr>
          <p:cNvSpPr>
            <a:spLocks noGrp="1"/>
          </p:cNvSpPr>
          <p:nvPr>
            <p:ph type="title"/>
          </p:nvPr>
        </p:nvSpPr>
        <p:spPr>
          <a:xfrm>
            <a:off x="720000" y="376525"/>
            <a:ext cx="7704000" cy="572700"/>
          </a:xfrm>
        </p:spPr>
        <p:txBody>
          <a:bodyPr anchor="ctr"/>
          <a:lstStyle/>
          <a:p>
            <a:r>
              <a:rPr lang="vi-VN" sz="2200" b="1" dirty="0">
                <a:effectLst/>
                <a:latin typeface="Arial" panose="020B0604020202020204" pitchFamily="34" charset="0"/>
                <a:ea typeface="Times New Roman" panose="02020603050405020304" pitchFamily="18" charset="0"/>
                <a:cs typeface="Arial" panose="020B0604020202020204" pitchFamily="34" charset="0"/>
              </a:rPr>
              <a:t>Gợi ý cách thiết kế ghế từ vật liệu xốp và vải</a:t>
            </a:r>
            <a:endParaRPr lang="vi-VN" sz="2200" b="1" dirty="0">
              <a:solidFill>
                <a:schemeClr val="accent3">
                  <a:lumMod val="50000"/>
                </a:schemeClr>
              </a:solidFill>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7EDE4CF6-1859-5236-38E2-5D4F21FCADDA}"/>
              </a:ext>
            </a:extLst>
          </p:cNvPr>
          <p:cNvPicPr>
            <a:picLocks noChangeAspect="1"/>
          </p:cNvPicPr>
          <p:nvPr/>
        </p:nvPicPr>
        <p:blipFill>
          <a:blip r:embed="rId3"/>
          <a:srcRect/>
          <a:stretch/>
        </p:blipFill>
        <p:spPr>
          <a:xfrm>
            <a:off x="1476998" y="1214183"/>
            <a:ext cx="2624130" cy="1916870"/>
          </a:xfrm>
          <a:prstGeom prst="rect">
            <a:avLst/>
          </a:prstGeom>
        </p:spPr>
      </p:pic>
      <p:sp>
        <p:nvSpPr>
          <p:cNvPr id="30" name="TextBox 29">
            <a:extLst>
              <a:ext uri="{FF2B5EF4-FFF2-40B4-BE49-F238E27FC236}">
                <a16:creationId xmlns:a16="http://schemas.microsoft.com/office/drawing/2014/main" id="{DC087799-4F9E-7C7E-B4B6-32B08405D154}"/>
              </a:ext>
            </a:extLst>
          </p:cNvPr>
          <p:cNvSpPr txBox="1"/>
          <p:nvPr/>
        </p:nvSpPr>
        <p:spPr>
          <a:xfrm>
            <a:off x="1360856" y="3201998"/>
            <a:ext cx="2856413" cy="1420325"/>
          </a:xfrm>
          <a:prstGeom prst="rect">
            <a:avLst/>
          </a:prstGeom>
          <a:noFill/>
        </p:spPr>
        <p:txBody>
          <a:bodyPr wrap="square">
            <a:spAutoFit/>
          </a:bodyPr>
          <a:lstStyle/>
          <a:p>
            <a:pPr algn="ctr">
              <a:lnSpc>
                <a:spcPct val="150000"/>
              </a:lnSpc>
            </a:pPr>
            <a:r>
              <a:rPr lang="vi-VN" sz="2000" dirty="0"/>
              <a:t>Thực hiện dựng mẫu phần khung và dùng vải bọc sản phẩm</a:t>
            </a:r>
          </a:p>
        </p:txBody>
      </p:sp>
      <p:grpSp>
        <p:nvGrpSpPr>
          <p:cNvPr id="2" name="Google Shape;169;p26">
            <a:extLst>
              <a:ext uri="{FF2B5EF4-FFF2-40B4-BE49-F238E27FC236}">
                <a16:creationId xmlns:a16="http://schemas.microsoft.com/office/drawing/2014/main" id="{BC19AF39-3E96-E897-1E53-643F61B55F76}"/>
              </a:ext>
            </a:extLst>
          </p:cNvPr>
          <p:cNvGrpSpPr/>
          <p:nvPr/>
        </p:nvGrpSpPr>
        <p:grpSpPr>
          <a:xfrm>
            <a:off x="4419675" y="1109725"/>
            <a:ext cx="1585500" cy="3517150"/>
            <a:chOff x="0" y="1109725"/>
            <a:chExt cx="1585500" cy="3517150"/>
          </a:xfrm>
        </p:grpSpPr>
        <p:sp>
          <p:nvSpPr>
            <p:cNvPr id="4" name="Google Shape;170;p26">
              <a:extLst>
                <a:ext uri="{FF2B5EF4-FFF2-40B4-BE49-F238E27FC236}">
                  <a16:creationId xmlns:a16="http://schemas.microsoft.com/office/drawing/2014/main" id="{9901BB8D-77C3-666D-4689-7A09FEAF73A4}"/>
                </a:ext>
              </a:extLst>
            </p:cNvPr>
            <p:cNvSpPr/>
            <p:nvPr/>
          </p:nvSpPr>
          <p:spPr>
            <a:xfrm>
              <a:off x="0" y="1109725"/>
              <a:ext cx="1585500" cy="3494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cxnSp>
          <p:nvCxnSpPr>
            <p:cNvPr id="5" name="Google Shape;171;p26">
              <a:extLst>
                <a:ext uri="{FF2B5EF4-FFF2-40B4-BE49-F238E27FC236}">
                  <a16:creationId xmlns:a16="http://schemas.microsoft.com/office/drawing/2014/main" id="{158EA5FB-1FC3-CF78-D72A-6A3F64185499}"/>
                </a:ext>
              </a:extLst>
            </p:cNvPr>
            <p:cNvCxnSpPr/>
            <p:nvPr/>
          </p:nvCxnSpPr>
          <p:spPr>
            <a:xfrm>
              <a:off x="709461" y="1125875"/>
              <a:ext cx="0" cy="3501000"/>
            </a:xfrm>
            <a:prstGeom prst="straightConnector1">
              <a:avLst/>
            </a:prstGeom>
            <a:noFill/>
            <a:ln w="9525" cap="flat" cmpd="sng">
              <a:solidFill>
                <a:schemeClr val="accent1"/>
              </a:solidFill>
              <a:prstDash val="solid"/>
              <a:round/>
              <a:headEnd type="none" w="med" len="med"/>
              <a:tailEnd type="none" w="med" len="med"/>
            </a:ln>
          </p:spPr>
        </p:cxnSp>
      </p:grpSp>
      <p:sp>
        <p:nvSpPr>
          <p:cNvPr id="6" name="Google Shape;175;p26">
            <a:extLst>
              <a:ext uri="{FF2B5EF4-FFF2-40B4-BE49-F238E27FC236}">
                <a16:creationId xmlns:a16="http://schemas.microsoft.com/office/drawing/2014/main" id="{D296D19E-F382-77ED-89C1-9B57D3DEBFB0}"/>
              </a:ext>
            </a:extLst>
          </p:cNvPr>
          <p:cNvSpPr txBox="1">
            <a:spLocks/>
          </p:cNvSpPr>
          <p:nvPr/>
        </p:nvSpPr>
        <p:spPr>
          <a:xfrm>
            <a:off x="5139675" y="2476584"/>
            <a:ext cx="865500" cy="759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ubik"/>
              <a:buNone/>
              <a:defRPr sz="2000" b="0" i="0" u="none" strike="noStrike" cap="none">
                <a:solidFill>
                  <a:schemeClr val="accent2"/>
                </a:solidFill>
                <a:latin typeface="Rubik"/>
                <a:ea typeface="Rubik"/>
                <a:cs typeface="Rubik"/>
                <a:sym typeface="Rubik"/>
              </a:defRPr>
            </a:lvl1pPr>
            <a:lvl2pPr marR="0" lvl="1" algn="ctr" rtl="0">
              <a:lnSpc>
                <a:spcPct val="100000"/>
              </a:lnSpc>
              <a:spcBef>
                <a:spcPts val="0"/>
              </a:spcBef>
              <a:spcAft>
                <a:spcPts val="0"/>
              </a:spcAft>
              <a:buClr>
                <a:schemeClr val="dk1"/>
              </a:buClr>
              <a:buSzPts val="3000"/>
              <a:buFont typeface="Rubik"/>
              <a:buNone/>
              <a:defRPr sz="3000" b="1" i="0" u="none" strike="noStrike" cap="none">
                <a:solidFill>
                  <a:schemeClr val="dk1"/>
                </a:solidFill>
                <a:latin typeface="Rubik"/>
                <a:ea typeface="Rubik"/>
                <a:cs typeface="Rubik"/>
                <a:sym typeface="Rubik"/>
              </a:defRPr>
            </a:lvl2pPr>
            <a:lvl3pPr marR="0" lvl="2" algn="ctr" rtl="0">
              <a:lnSpc>
                <a:spcPct val="100000"/>
              </a:lnSpc>
              <a:spcBef>
                <a:spcPts val="0"/>
              </a:spcBef>
              <a:spcAft>
                <a:spcPts val="0"/>
              </a:spcAft>
              <a:buClr>
                <a:schemeClr val="dk1"/>
              </a:buClr>
              <a:buSzPts val="3000"/>
              <a:buFont typeface="Rubik"/>
              <a:buNone/>
              <a:defRPr sz="3000" b="1" i="0" u="none" strike="noStrike" cap="none">
                <a:solidFill>
                  <a:schemeClr val="dk1"/>
                </a:solidFill>
                <a:latin typeface="Rubik"/>
                <a:ea typeface="Rubik"/>
                <a:cs typeface="Rubik"/>
                <a:sym typeface="Rubik"/>
              </a:defRPr>
            </a:lvl3pPr>
            <a:lvl4pPr marR="0" lvl="3" algn="ctr" rtl="0">
              <a:lnSpc>
                <a:spcPct val="100000"/>
              </a:lnSpc>
              <a:spcBef>
                <a:spcPts val="0"/>
              </a:spcBef>
              <a:spcAft>
                <a:spcPts val="0"/>
              </a:spcAft>
              <a:buClr>
                <a:schemeClr val="dk1"/>
              </a:buClr>
              <a:buSzPts val="3000"/>
              <a:buFont typeface="Rubik"/>
              <a:buNone/>
              <a:defRPr sz="3000" b="1" i="0" u="none" strike="noStrike" cap="none">
                <a:solidFill>
                  <a:schemeClr val="dk1"/>
                </a:solidFill>
                <a:latin typeface="Rubik"/>
                <a:ea typeface="Rubik"/>
                <a:cs typeface="Rubik"/>
                <a:sym typeface="Rubik"/>
              </a:defRPr>
            </a:lvl4pPr>
            <a:lvl5pPr marR="0" lvl="4" algn="ctr" rtl="0">
              <a:lnSpc>
                <a:spcPct val="100000"/>
              </a:lnSpc>
              <a:spcBef>
                <a:spcPts val="0"/>
              </a:spcBef>
              <a:spcAft>
                <a:spcPts val="0"/>
              </a:spcAft>
              <a:buClr>
                <a:schemeClr val="dk1"/>
              </a:buClr>
              <a:buSzPts val="3000"/>
              <a:buFont typeface="Rubik"/>
              <a:buNone/>
              <a:defRPr sz="3000" b="1" i="0" u="none" strike="noStrike" cap="none">
                <a:solidFill>
                  <a:schemeClr val="dk1"/>
                </a:solidFill>
                <a:latin typeface="Rubik"/>
                <a:ea typeface="Rubik"/>
                <a:cs typeface="Rubik"/>
                <a:sym typeface="Rubik"/>
              </a:defRPr>
            </a:lvl5pPr>
            <a:lvl6pPr marR="0" lvl="5" algn="ctr" rtl="0">
              <a:lnSpc>
                <a:spcPct val="100000"/>
              </a:lnSpc>
              <a:spcBef>
                <a:spcPts val="0"/>
              </a:spcBef>
              <a:spcAft>
                <a:spcPts val="0"/>
              </a:spcAft>
              <a:buClr>
                <a:schemeClr val="dk1"/>
              </a:buClr>
              <a:buSzPts val="3000"/>
              <a:buFont typeface="Rubik"/>
              <a:buNone/>
              <a:defRPr sz="3000" b="1" i="0" u="none" strike="noStrike" cap="none">
                <a:solidFill>
                  <a:schemeClr val="dk1"/>
                </a:solidFill>
                <a:latin typeface="Rubik"/>
                <a:ea typeface="Rubik"/>
                <a:cs typeface="Rubik"/>
                <a:sym typeface="Rubik"/>
              </a:defRPr>
            </a:lvl6pPr>
            <a:lvl7pPr marR="0" lvl="6" algn="ctr" rtl="0">
              <a:lnSpc>
                <a:spcPct val="100000"/>
              </a:lnSpc>
              <a:spcBef>
                <a:spcPts val="0"/>
              </a:spcBef>
              <a:spcAft>
                <a:spcPts val="0"/>
              </a:spcAft>
              <a:buClr>
                <a:schemeClr val="dk1"/>
              </a:buClr>
              <a:buSzPts val="3000"/>
              <a:buFont typeface="Rubik"/>
              <a:buNone/>
              <a:defRPr sz="3000" b="1" i="0" u="none" strike="noStrike" cap="none">
                <a:solidFill>
                  <a:schemeClr val="dk1"/>
                </a:solidFill>
                <a:latin typeface="Rubik"/>
                <a:ea typeface="Rubik"/>
                <a:cs typeface="Rubik"/>
                <a:sym typeface="Rubik"/>
              </a:defRPr>
            </a:lvl7pPr>
            <a:lvl8pPr marR="0" lvl="7" algn="ctr" rtl="0">
              <a:lnSpc>
                <a:spcPct val="100000"/>
              </a:lnSpc>
              <a:spcBef>
                <a:spcPts val="0"/>
              </a:spcBef>
              <a:spcAft>
                <a:spcPts val="0"/>
              </a:spcAft>
              <a:buClr>
                <a:schemeClr val="dk1"/>
              </a:buClr>
              <a:buSzPts val="3000"/>
              <a:buFont typeface="Rubik"/>
              <a:buNone/>
              <a:defRPr sz="3000" b="1" i="0" u="none" strike="noStrike" cap="none">
                <a:solidFill>
                  <a:schemeClr val="dk1"/>
                </a:solidFill>
                <a:latin typeface="Rubik"/>
                <a:ea typeface="Rubik"/>
                <a:cs typeface="Rubik"/>
                <a:sym typeface="Rubik"/>
              </a:defRPr>
            </a:lvl8pPr>
            <a:lvl9pPr marR="0" lvl="8" algn="ctr" rtl="0">
              <a:lnSpc>
                <a:spcPct val="100000"/>
              </a:lnSpc>
              <a:spcBef>
                <a:spcPts val="0"/>
              </a:spcBef>
              <a:spcAft>
                <a:spcPts val="0"/>
              </a:spcAft>
              <a:buClr>
                <a:schemeClr val="dk1"/>
              </a:buClr>
              <a:buSzPts val="3000"/>
              <a:buFont typeface="Rubik"/>
              <a:buNone/>
              <a:defRPr sz="3000" b="1" i="0" u="none" strike="noStrike" cap="none">
                <a:solidFill>
                  <a:schemeClr val="dk1"/>
                </a:solidFill>
                <a:latin typeface="Rubik"/>
                <a:ea typeface="Rubik"/>
                <a:cs typeface="Rubik"/>
                <a:sym typeface="Rubik"/>
              </a:defRPr>
            </a:lvl9pPr>
          </a:lstStyle>
          <a:p>
            <a:r>
              <a:rPr lang="vi-VN" sz="2200" b="1">
                <a:solidFill>
                  <a:schemeClr val="accent1">
                    <a:lumMod val="50000"/>
                  </a:schemeClr>
                </a:solidFill>
                <a:latin typeface="Arial" panose="020B0604020202020204" pitchFamily="34" charset="0"/>
                <a:cs typeface="Arial" panose="020B0604020202020204" pitchFamily="34" charset="0"/>
              </a:rPr>
              <a:t>04</a:t>
            </a:r>
            <a:endParaRPr lang="vi-VN" sz="2200" b="1" dirty="0">
              <a:solidFill>
                <a:schemeClr val="accent1">
                  <a:lumMod val="50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BFE6C35-5339-C94E-116C-2075FF1E3E49}"/>
              </a:ext>
            </a:extLst>
          </p:cNvPr>
          <p:cNvPicPr>
            <a:picLocks noChangeAspect="1"/>
          </p:cNvPicPr>
          <p:nvPr/>
        </p:nvPicPr>
        <p:blipFill>
          <a:blip r:embed="rId4"/>
          <a:srcRect/>
          <a:stretch/>
        </p:blipFill>
        <p:spPr>
          <a:xfrm>
            <a:off x="6185649" y="1714677"/>
            <a:ext cx="2619836" cy="1416376"/>
          </a:xfrm>
          <a:prstGeom prst="rect">
            <a:avLst/>
          </a:prstGeom>
        </p:spPr>
      </p:pic>
      <p:sp>
        <p:nvSpPr>
          <p:cNvPr id="8" name="TextBox 7">
            <a:extLst>
              <a:ext uri="{FF2B5EF4-FFF2-40B4-BE49-F238E27FC236}">
                <a16:creationId xmlns:a16="http://schemas.microsoft.com/office/drawing/2014/main" id="{83491423-11FA-B6A5-763E-1C0284CD46CB}"/>
              </a:ext>
            </a:extLst>
          </p:cNvPr>
          <p:cNvSpPr txBox="1"/>
          <p:nvPr/>
        </p:nvSpPr>
        <p:spPr>
          <a:xfrm>
            <a:off x="6729107" y="3236484"/>
            <a:ext cx="1660948" cy="958660"/>
          </a:xfrm>
          <a:prstGeom prst="rect">
            <a:avLst/>
          </a:prstGeom>
          <a:noFill/>
        </p:spPr>
        <p:txBody>
          <a:bodyPr wrap="square">
            <a:spAutoFit/>
          </a:bodyPr>
          <a:lstStyle/>
          <a:p>
            <a:pPr algn="ctr">
              <a:lnSpc>
                <a:spcPct val="150000"/>
              </a:lnSpc>
            </a:pPr>
            <a:r>
              <a:rPr lang="vi-VN" sz="2000" dirty="0"/>
              <a:t>Hoàn thiện sản phẩm</a:t>
            </a:r>
          </a:p>
        </p:txBody>
      </p:sp>
    </p:spTree>
    <p:extLst>
      <p:ext uri="{BB962C8B-B14F-4D97-AF65-F5344CB8AC3E}">
        <p14:creationId xmlns:p14="http://schemas.microsoft.com/office/powerpoint/2010/main" val="4075988545"/>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par>
                                <p:cTn id="12" presetID="16" presetClass="entr" presetSubtype="21"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P spid="30" grpId="0"/>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29"/>
          <p:cNvGrpSpPr/>
          <p:nvPr/>
        </p:nvGrpSpPr>
        <p:grpSpPr>
          <a:xfrm>
            <a:off x="5066000" y="824688"/>
            <a:ext cx="4072800" cy="3494100"/>
            <a:chOff x="5066000" y="824688"/>
            <a:chExt cx="4072800" cy="3494100"/>
          </a:xfrm>
        </p:grpSpPr>
        <p:sp>
          <p:nvSpPr>
            <p:cNvPr id="210" name="Google Shape;210;p29"/>
            <p:cNvSpPr/>
            <p:nvPr/>
          </p:nvSpPr>
          <p:spPr>
            <a:xfrm>
              <a:off x="5066000" y="824688"/>
              <a:ext cx="4072800" cy="3494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cxnSp>
          <p:nvCxnSpPr>
            <p:cNvPr id="211" name="Google Shape;211;p29"/>
            <p:cNvCxnSpPr/>
            <p:nvPr/>
          </p:nvCxnSpPr>
          <p:spPr>
            <a:xfrm rot="10800000">
              <a:off x="5066000" y="1159475"/>
              <a:ext cx="0" cy="2547000"/>
            </a:xfrm>
            <a:prstGeom prst="straightConnector1">
              <a:avLst/>
            </a:prstGeom>
            <a:noFill/>
            <a:ln w="9525" cap="flat" cmpd="sng">
              <a:solidFill>
                <a:schemeClr val="lt2"/>
              </a:solidFill>
              <a:prstDash val="solid"/>
              <a:round/>
              <a:headEnd type="none" w="med" len="med"/>
              <a:tailEnd type="none" w="med" len="med"/>
            </a:ln>
          </p:spPr>
        </p:cxnSp>
      </p:grpSp>
      <p:pic>
        <p:nvPicPr>
          <p:cNvPr id="212" name="Google Shape;212;p29"/>
          <p:cNvPicPr preferRelativeResize="0">
            <a:picLocks noGrp="1"/>
          </p:cNvPicPr>
          <p:nvPr>
            <p:ph type="pic" idx="2"/>
          </p:nvPr>
        </p:nvPicPr>
        <p:blipFill rotWithShape="1">
          <a:blip r:embed="rId3"/>
          <a:srcRect l="51500" r="-75"/>
          <a:stretch/>
        </p:blipFill>
        <p:spPr>
          <a:xfrm>
            <a:off x="5439935" y="0"/>
            <a:ext cx="3339191" cy="5143501"/>
          </a:xfrm>
          <a:prstGeom prst="rect">
            <a:avLst/>
          </a:prstGeom>
        </p:spPr>
      </p:pic>
      <p:sp>
        <p:nvSpPr>
          <p:cNvPr id="213" name="Google Shape;213;p29"/>
          <p:cNvSpPr/>
          <p:nvPr/>
        </p:nvSpPr>
        <p:spPr>
          <a:xfrm>
            <a:off x="8983795" y="824688"/>
            <a:ext cx="160200" cy="3494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5" name="Title 4">
            <a:extLst>
              <a:ext uri="{FF2B5EF4-FFF2-40B4-BE49-F238E27FC236}">
                <a16:creationId xmlns:a16="http://schemas.microsoft.com/office/drawing/2014/main" id="{1C764540-E824-6CFF-488A-5B98A2AD4C5F}"/>
              </a:ext>
            </a:extLst>
          </p:cNvPr>
          <p:cNvSpPr>
            <a:spLocks noGrp="1"/>
          </p:cNvSpPr>
          <p:nvPr>
            <p:ph type="title"/>
          </p:nvPr>
        </p:nvSpPr>
        <p:spPr>
          <a:xfrm>
            <a:off x="658502" y="1025597"/>
            <a:ext cx="3906300" cy="766918"/>
          </a:xfrm>
        </p:spPr>
        <p:txBody>
          <a:bodyPr anchor="ctr"/>
          <a:lstStyle/>
          <a:p>
            <a:pPr algn="ctr"/>
            <a:r>
              <a:rPr lang="vi-VN" b="1" dirty="0">
                <a:solidFill>
                  <a:srgbClr val="C00000"/>
                </a:solidFill>
                <a:latin typeface="Arial" panose="020B0604020202020204" pitchFamily="34" charset="0"/>
                <a:cs typeface="Arial" panose="020B0604020202020204" pitchFamily="34" charset="0"/>
              </a:rPr>
              <a:t>THỰC HÀNH</a:t>
            </a:r>
          </a:p>
        </p:txBody>
      </p:sp>
      <p:grpSp>
        <p:nvGrpSpPr>
          <p:cNvPr id="6" name="Group 5">
            <a:extLst>
              <a:ext uri="{FF2B5EF4-FFF2-40B4-BE49-F238E27FC236}">
                <a16:creationId xmlns:a16="http://schemas.microsoft.com/office/drawing/2014/main" id="{3CF94464-02A3-DFA5-AE14-818D18AB8EAC}"/>
              </a:ext>
            </a:extLst>
          </p:cNvPr>
          <p:cNvGrpSpPr/>
          <p:nvPr/>
        </p:nvGrpSpPr>
        <p:grpSpPr>
          <a:xfrm>
            <a:off x="364874" y="1989207"/>
            <a:ext cx="4313277" cy="2067537"/>
            <a:chOff x="386444" y="1393373"/>
            <a:chExt cx="4313277" cy="2067537"/>
          </a:xfrm>
        </p:grpSpPr>
        <p:sp>
          <p:nvSpPr>
            <p:cNvPr id="7" name="Rectangle: Rounded Corners 6">
              <a:extLst>
                <a:ext uri="{FF2B5EF4-FFF2-40B4-BE49-F238E27FC236}">
                  <a16:creationId xmlns:a16="http://schemas.microsoft.com/office/drawing/2014/main" id="{0FF75790-FEC9-AEFA-E9B6-E8D0B4C4F311}"/>
                </a:ext>
              </a:extLst>
            </p:cNvPr>
            <p:cNvSpPr/>
            <p:nvPr/>
          </p:nvSpPr>
          <p:spPr>
            <a:xfrm>
              <a:off x="566723" y="1393373"/>
              <a:ext cx="4132998" cy="2067537"/>
            </a:xfrm>
            <a:prstGeom prst="roundRect">
              <a:avLst>
                <a:gd name="adj" fmla="val 14106"/>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b="1" dirty="0">
                  <a:solidFill>
                    <a:srgbClr val="000000"/>
                  </a:solidFill>
                  <a:latin typeface="Arial" panose="020B0604020202020204" pitchFamily="34" charset="0"/>
                  <a:cs typeface="Arial" panose="020B0604020202020204" pitchFamily="34" charset="0"/>
                </a:rPr>
                <a:t>    Hãy thiết kế kiểu dáng và trang trí một đồ gia dụng từ vật liệu đã qua sử dụng.</a:t>
              </a:r>
            </a:p>
          </p:txBody>
        </p:sp>
        <p:sp>
          <p:nvSpPr>
            <p:cNvPr id="8" name="Arrow: Pentagon 7">
              <a:extLst>
                <a:ext uri="{FF2B5EF4-FFF2-40B4-BE49-F238E27FC236}">
                  <a16:creationId xmlns:a16="http://schemas.microsoft.com/office/drawing/2014/main" id="{E4F491F6-F712-91AB-21C3-9294708FC7B5}"/>
                </a:ext>
              </a:extLst>
            </p:cNvPr>
            <p:cNvSpPr/>
            <p:nvPr/>
          </p:nvSpPr>
          <p:spPr>
            <a:xfrm>
              <a:off x="386444" y="1525150"/>
              <a:ext cx="360559" cy="180280"/>
            </a:xfrm>
            <a:prstGeom prst="homePlat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1" name="Google Shape;237;p4">
            <a:extLst>
              <a:ext uri="{FF2B5EF4-FFF2-40B4-BE49-F238E27FC236}">
                <a16:creationId xmlns:a16="http://schemas.microsoft.com/office/drawing/2014/main" id="{C27FCDB5-D9D7-638A-BE3E-CF763F22A947}"/>
              </a:ext>
            </a:extLst>
          </p:cNvPr>
          <p:cNvPicPr preferRelativeResize="0"/>
          <p:nvPr/>
        </p:nvPicPr>
        <p:blipFill rotWithShape="1">
          <a:blip r:embed="rId4">
            <a:alphaModFix/>
          </a:blip>
          <a:srcRect t="9934" b="13335"/>
          <a:stretch/>
        </p:blipFill>
        <p:spPr>
          <a:xfrm>
            <a:off x="7814567" y="85375"/>
            <a:ext cx="1232315" cy="186749"/>
          </a:xfrm>
          <a:prstGeom prst="rect">
            <a:avLst/>
          </a:prstGeom>
          <a:noFill/>
          <a:ln>
            <a:noFill/>
          </a:ln>
        </p:spPr>
      </p:pic>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3" name="Title 2">
            <a:extLst>
              <a:ext uri="{FF2B5EF4-FFF2-40B4-BE49-F238E27FC236}">
                <a16:creationId xmlns:a16="http://schemas.microsoft.com/office/drawing/2014/main" id="{2EC5C1DF-1998-322A-1E61-1DE32C410FF8}"/>
              </a:ext>
            </a:extLst>
          </p:cNvPr>
          <p:cNvSpPr>
            <a:spLocks noGrp="1"/>
          </p:cNvSpPr>
          <p:nvPr>
            <p:ph type="title"/>
          </p:nvPr>
        </p:nvSpPr>
        <p:spPr>
          <a:xfrm>
            <a:off x="720000" y="235113"/>
            <a:ext cx="7704000" cy="572700"/>
          </a:xfrm>
        </p:spPr>
        <p:txBody>
          <a:bodyPr/>
          <a:lstStyle/>
          <a:p>
            <a:r>
              <a:rPr lang="vi-VN" sz="2400" b="1" dirty="0">
                <a:solidFill>
                  <a:srgbClr val="C00000"/>
                </a:solidFill>
                <a:latin typeface="Arial" panose="020B0604020202020204" pitchFamily="34" charset="0"/>
                <a:cs typeface="Arial" panose="020B0604020202020204" pitchFamily="34" charset="0"/>
              </a:rPr>
              <a:t>Tham khảo SPMT của học sinh</a:t>
            </a:r>
          </a:p>
        </p:txBody>
      </p:sp>
      <p:grpSp>
        <p:nvGrpSpPr>
          <p:cNvPr id="2" name="Group 1">
            <a:extLst>
              <a:ext uri="{FF2B5EF4-FFF2-40B4-BE49-F238E27FC236}">
                <a16:creationId xmlns:a16="http://schemas.microsoft.com/office/drawing/2014/main" id="{F9ED0104-CF6C-57F1-B309-05881F6BC13A}"/>
              </a:ext>
            </a:extLst>
          </p:cNvPr>
          <p:cNvGrpSpPr/>
          <p:nvPr/>
        </p:nvGrpSpPr>
        <p:grpSpPr>
          <a:xfrm>
            <a:off x="2575397" y="932154"/>
            <a:ext cx="2439189" cy="3959379"/>
            <a:chOff x="-4000366" y="760396"/>
            <a:chExt cx="2700279" cy="4383189"/>
          </a:xfrm>
        </p:grpSpPr>
        <p:pic>
          <p:nvPicPr>
            <p:cNvPr id="4" name="Picture 3">
              <a:extLst>
                <a:ext uri="{FF2B5EF4-FFF2-40B4-BE49-F238E27FC236}">
                  <a16:creationId xmlns:a16="http://schemas.microsoft.com/office/drawing/2014/main" id="{456FDE3A-C00C-9A6C-5A89-7E43A1B0EF21}"/>
                </a:ext>
              </a:extLst>
            </p:cNvPr>
            <p:cNvPicPr>
              <a:picLocks noChangeAspect="1"/>
            </p:cNvPicPr>
            <p:nvPr/>
          </p:nvPicPr>
          <p:blipFill>
            <a:blip r:embed="rId3"/>
            <a:srcRect l="1581" r="1581"/>
            <a:stretch/>
          </p:blipFill>
          <p:spPr>
            <a:xfrm>
              <a:off x="-4000366" y="760396"/>
              <a:ext cx="2700278" cy="3944904"/>
            </a:xfrm>
            <a:prstGeom prst="rect">
              <a:avLst/>
            </a:prstGeom>
          </p:spPr>
        </p:pic>
        <p:sp>
          <p:nvSpPr>
            <p:cNvPr id="6" name="TextBox 5">
              <a:extLst>
                <a:ext uri="{FF2B5EF4-FFF2-40B4-BE49-F238E27FC236}">
                  <a16:creationId xmlns:a16="http://schemas.microsoft.com/office/drawing/2014/main" id="{B1E0BEB0-B408-BC87-55C5-F8DC335065A3}"/>
                </a:ext>
              </a:extLst>
            </p:cNvPr>
            <p:cNvSpPr txBox="1"/>
            <p:nvPr/>
          </p:nvSpPr>
          <p:spPr>
            <a:xfrm>
              <a:off x="-4000366" y="4734720"/>
              <a:ext cx="2700279" cy="408865"/>
            </a:xfrm>
            <a:prstGeom prst="rect">
              <a:avLst/>
            </a:prstGeom>
            <a:noFill/>
          </p:spPr>
          <p:txBody>
            <a:bodyPr wrap="square" rtlCol="0" anchor="ctr">
              <a:spAutoFit/>
            </a:bodyPr>
            <a:lstStyle/>
            <a:p>
              <a:pPr algn="ctr"/>
              <a:r>
                <a:rPr lang="vi-VN" sz="1800" dirty="0"/>
                <a:t>Lê Minh</a:t>
              </a:r>
            </a:p>
          </p:txBody>
        </p:sp>
      </p:grpSp>
      <p:grpSp>
        <p:nvGrpSpPr>
          <p:cNvPr id="7" name="Group 6">
            <a:extLst>
              <a:ext uri="{FF2B5EF4-FFF2-40B4-BE49-F238E27FC236}">
                <a16:creationId xmlns:a16="http://schemas.microsoft.com/office/drawing/2014/main" id="{B4DDA654-C703-888C-A17F-8E1F53AB39F5}"/>
              </a:ext>
            </a:extLst>
          </p:cNvPr>
          <p:cNvGrpSpPr/>
          <p:nvPr/>
        </p:nvGrpSpPr>
        <p:grpSpPr>
          <a:xfrm>
            <a:off x="5349009" y="932154"/>
            <a:ext cx="3562764" cy="3959379"/>
            <a:chOff x="-4622288" y="760396"/>
            <a:chExt cx="3944121" cy="4383189"/>
          </a:xfrm>
        </p:grpSpPr>
        <p:pic>
          <p:nvPicPr>
            <p:cNvPr id="9" name="Picture 8">
              <a:extLst>
                <a:ext uri="{FF2B5EF4-FFF2-40B4-BE49-F238E27FC236}">
                  <a16:creationId xmlns:a16="http://schemas.microsoft.com/office/drawing/2014/main" id="{7449106E-0AA2-C475-3F71-091A0963FCB0}"/>
                </a:ext>
              </a:extLst>
            </p:cNvPr>
            <p:cNvPicPr>
              <a:picLocks noChangeAspect="1"/>
            </p:cNvPicPr>
            <p:nvPr/>
          </p:nvPicPr>
          <p:blipFill>
            <a:blip r:embed="rId4"/>
            <a:srcRect l="446" r="446"/>
            <a:stretch/>
          </p:blipFill>
          <p:spPr>
            <a:xfrm>
              <a:off x="-4622288" y="760396"/>
              <a:ext cx="3944121" cy="3944904"/>
            </a:xfrm>
            <a:prstGeom prst="rect">
              <a:avLst/>
            </a:prstGeom>
          </p:spPr>
        </p:pic>
        <p:sp>
          <p:nvSpPr>
            <p:cNvPr id="10" name="TextBox 9">
              <a:extLst>
                <a:ext uri="{FF2B5EF4-FFF2-40B4-BE49-F238E27FC236}">
                  <a16:creationId xmlns:a16="http://schemas.microsoft.com/office/drawing/2014/main" id="{A3D1C1A4-5397-2213-4DC8-12328731189D}"/>
                </a:ext>
              </a:extLst>
            </p:cNvPr>
            <p:cNvSpPr txBox="1"/>
            <p:nvPr/>
          </p:nvSpPr>
          <p:spPr>
            <a:xfrm>
              <a:off x="-4000366" y="4734720"/>
              <a:ext cx="2700279" cy="408865"/>
            </a:xfrm>
            <a:prstGeom prst="rect">
              <a:avLst/>
            </a:prstGeom>
            <a:noFill/>
          </p:spPr>
          <p:txBody>
            <a:bodyPr wrap="square" rtlCol="0" anchor="ctr">
              <a:spAutoFit/>
            </a:bodyPr>
            <a:lstStyle/>
            <a:p>
              <a:pPr algn="ctr"/>
              <a:r>
                <a:rPr lang="vi-VN" sz="1800" dirty="0"/>
                <a:t>Ngô Tâm</a:t>
              </a:r>
            </a:p>
          </p:txBody>
        </p:sp>
      </p:grpSp>
      <p:sp>
        <p:nvSpPr>
          <p:cNvPr id="11" name="Freeform 13">
            <a:extLst>
              <a:ext uri="{FF2B5EF4-FFF2-40B4-BE49-F238E27FC236}">
                <a16:creationId xmlns:a16="http://schemas.microsoft.com/office/drawing/2014/main" id="{B5B891C2-606C-67C3-65B7-6C2043055E5A}"/>
              </a:ext>
            </a:extLst>
          </p:cNvPr>
          <p:cNvSpPr/>
          <p:nvPr/>
        </p:nvSpPr>
        <p:spPr>
          <a:xfrm>
            <a:off x="45037" y="2084788"/>
            <a:ext cx="2371249" cy="2900869"/>
          </a:xfrm>
          <a:custGeom>
            <a:avLst/>
            <a:gdLst/>
            <a:ahLst/>
            <a:cxnLst/>
            <a:rect l="l" t="t" r="r" b="b"/>
            <a:pathLst>
              <a:path w="2245616" h="1319300">
                <a:moveTo>
                  <a:pt x="0" y="0"/>
                </a:moveTo>
                <a:lnTo>
                  <a:pt x="2245616" y="0"/>
                </a:lnTo>
                <a:lnTo>
                  <a:pt x="2245616" y="1319300"/>
                </a:lnTo>
                <a:lnTo>
                  <a:pt x="0" y="1319300"/>
                </a:lnTo>
                <a:lnTo>
                  <a:pt x="0" y="0"/>
                </a:lnTo>
                <a:close/>
              </a:path>
            </a:pathLst>
          </a:custGeom>
          <a:blipFill>
            <a:blip r:embed="rId5">
              <a:extLst>
                <a:ext uri="{96DAC541-7B7A-43D3-8B79-37D633B846F1}">
                  <asvg:svgBlip xmlns="" xmlns:asvg="http://schemas.microsoft.com/office/drawing/2016/SVG/main" r:embed="rId6"/>
                </a:ext>
              </a:extLst>
            </a:blip>
            <a:stretch>
              <a:fillRect l="-93309" t="-35408" r="-95413" b="-3248"/>
            </a:stretch>
          </a:blipFill>
        </p:spPr>
        <p:txBody>
          <a:bodyPr/>
          <a:lstStyle/>
          <a:p>
            <a:endParaRPr lang="vi-VN" sz="1200"/>
          </a:p>
        </p:txBody>
      </p:sp>
    </p:spTree>
    <p:extLst>
      <p:ext uri="{BB962C8B-B14F-4D97-AF65-F5344CB8AC3E}">
        <p14:creationId xmlns:p14="http://schemas.microsoft.com/office/powerpoint/2010/main" val="1308185058"/>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3" name="Title 2">
            <a:extLst>
              <a:ext uri="{FF2B5EF4-FFF2-40B4-BE49-F238E27FC236}">
                <a16:creationId xmlns:a16="http://schemas.microsoft.com/office/drawing/2014/main" id="{2EC5C1DF-1998-322A-1E61-1DE32C410FF8}"/>
              </a:ext>
            </a:extLst>
          </p:cNvPr>
          <p:cNvSpPr>
            <a:spLocks noGrp="1"/>
          </p:cNvSpPr>
          <p:nvPr>
            <p:ph type="title"/>
          </p:nvPr>
        </p:nvSpPr>
        <p:spPr>
          <a:xfrm>
            <a:off x="720000" y="447696"/>
            <a:ext cx="7704000" cy="572700"/>
          </a:xfrm>
        </p:spPr>
        <p:txBody>
          <a:bodyPr/>
          <a:lstStyle/>
          <a:p>
            <a:r>
              <a:rPr lang="vi-VN" sz="2400" b="1" dirty="0">
                <a:solidFill>
                  <a:srgbClr val="C00000"/>
                </a:solidFill>
                <a:latin typeface="Arial" panose="020B0604020202020204" pitchFamily="34" charset="0"/>
                <a:cs typeface="Arial" panose="020B0604020202020204" pitchFamily="34" charset="0"/>
              </a:rPr>
              <a:t>Tham khảo SPMT thiết kế đồ gia dụng khác</a:t>
            </a:r>
          </a:p>
        </p:txBody>
      </p:sp>
      <p:pic>
        <p:nvPicPr>
          <p:cNvPr id="1026" name="Picture 2">
            <a:extLst>
              <a:ext uri="{FF2B5EF4-FFF2-40B4-BE49-F238E27FC236}">
                <a16:creationId xmlns:a16="http://schemas.microsoft.com/office/drawing/2014/main" id="{577945F7-37A9-9204-4D29-4F3E83B8D0C6}"/>
              </a:ext>
            </a:extLst>
          </p:cNvPr>
          <p:cNvPicPr>
            <a:picLocks noChangeAspect="1" noChangeArrowheads="1"/>
          </p:cNvPicPr>
          <p:nvPr/>
        </p:nvPicPr>
        <p:blipFill>
          <a:blip r:embed="rId3"/>
          <a:srcRect/>
          <a:stretch/>
        </p:blipFill>
        <p:spPr bwMode="auto">
          <a:xfrm>
            <a:off x="177948" y="1278817"/>
            <a:ext cx="4312706" cy="31985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E96B128B-3CC2-F80B-692E-A6CB894288D3}"/>
              </a:ext>
            </a:extLst>
          </p:cNvPr>
          <p:cNvPicPr>
            <a:picLocks noChangeAspect="1" noChangeArrowheads="1"/>
          </p:cNvPicPr>
          <p:nvPr/>
        </p:nvPicPr>
        <p:blipFill rotWithShape="1">
          <a:blip r:embed="rId4"/>
          <a:srcRect l="18316" r="8876"/>
          <a:stretch/>
        </p:blipFill>
        <p:spPr bwMode="auto">
          <a:xfrm>
            <a:off x="4572000" y="1278817"/>
            <a:ext cx="4394052" cy="3198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71081"/>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a:extLst>
            <a:ext uri="{FF2B5EF4-FFF2-40B4-BE49-F238E27FC236}">
              <a16:creationId xmlns:a16="http://schemas.microsoft.com/office/drawing/2014/main" id="{E8C663AD-8E8F-347B-617E-4B2F1D4DD645}"/>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BC2AE0BF-5C19-745D-6DBC-94B699DF5DAF}"/>
              </a:ext>
            </a:extLst>
          </p:cNvPr>
          <p:cNvPicPr>
            <a:picLocks noChangeAspect="1" noChangeArrowheads="1"/>
          </p:cNvPicPr>
          <p:nvPr/>
        </p:nvPicPr>
        <p:blipFill>
          <a:blip r:embed="rId3"/>
          <a:srcRect/>
          <a:stretch/>
        </p:blipFill>
        <p:spPr bwMode="auto">
          <a:xfrm>
            <a:off x="654269" y="486478"/>
            <a:ext cx="3232697" cy="4144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C82CD28-2942-9BB4-89F3-986AF1AECD93}"/>
              </a:ext>
            </a:extLst>
          </p:cNvPr>
          <p:cNvPicPr>
            <a:picLocks noChangeAspect="1" noChangeArrowheads="1"/>
          </p:cNvPicPr>
          <p:nvPr/>
        </p:nvPicPr>
        <p:blipFill>
          <a:blip r:embed="rId4"/>
          <a:srcRect/>
          <a:stretch/>
        </p:blipFill>
        <p:spPr bwMode="auto">
          <a:xfrm>
            <a:off x="4296103" y="486477"/>
            <a:ext cx="4193628" cy="414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731391"/>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6">
          <a:extLst>
            <a:ext uri="{FF2B5EF4-FFF2-40B4-BE49-F238E27FC236}">
              <a16:creationId xmlns:a16="http://schemas.microsoft.com/office/drawing/2014/main" id="{4C86CEA6-EFCF-FC91-B80F-CF2461527245}"/>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878936D2-8129-5172-0D70-A94947451054}"/>
              </a:ext>
            </a:extLst>
          </p:cNvPr>
          <p:cNvPicPr>
            <a:picLocks noChangeAspect="1" noChangeArrowheads="1"/>
          </p:cNvPicPr>
          <p:nvPr/>
        </p:nvPicPr>
        <p:blipFill>
          <a:blip r:embed="rId3"/>
          <a:srcRect/>
          <a:stretch/>
        </p:blipFill>
        <p:spPr bwMode="auto">
          <a:xfrm>
            <a:off x="419007" y="796158"/>
            <a:ext cx="3551183" cy="35511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B1A3A2F0-2C7B-1ADC-775E-8A49073129C3}"/>
              </a:ext>
            </a:extLst>
          </p:cNvPr>
          <p:cNvPicPr>
            <a:picLocks noChangeAspect="1" noChangeArrowheads="1"/>
          </p:cNvPicPr>
          <p:nvPr/>
        </p:nvPicPr>
        <p:blipFill>
          <a:blip r:embed="rId4"/>
          <a:srcRect/>
          <a:stretch/>
        </p:blipFill>
        <p:spPr bwMode="auto">
          <a:xfrm>
            <a:off x="4201193" y="796158"/>
            <a:ext cx="4523800" cy="3551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014278"/>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
          <a:extLst>
            <a:ext uri="{FF2B5EF4-FFF2-40B4-BE49-F238E27FC236}">
              <a16:creationId xmlns:a16="http://schemas.microsoft.com/office/drawing/2014/main" id="{0C7E04F2-22E8-8B89-027E-1698528B4AD9}"/>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EA77342D-24AE-A4B4-5C17-95EF4BA081C7}"/>
              </a:ext>
            </a:extLst>
          </p:cNvPr>
          <p:cNvPicPr>
            <a:picLocks noChangeAspect="1" noChangeArrowheads="1"/>
          </p:cNvPicPr>
          <p:nvPr/>
        </p:nvPicPr>
        <p:blipFill>
          <a:blip r:embed="rId3"/>
          <a:srcRect/>
          <a:stretch/>
        </p:blipFill>
        <p:spPr bwMode="auto">
          <a:xfrm>
            <a:off x="401882" y="1150689"/>
            <a:ext cx="4296242" cy="31304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76DE0EC-A496-045E-8179-01F7A3138FB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73265" y="1150689"/>
            <a:ext cx="3768853" cy="313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706805"/>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8">
          <a:extLst>
            <a:ext uri="{FF2B5EF4-FFF2-40B4-BE49-F238E27FC236}">
              <a16:creationId xmlns:a16="http://schemas.microsoft.com/office/drawing/2014/main" id="{3AC4E3C3-4267-C51C-E74B-A0F4AB39FAF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2780F2D-64E0-170C-DBAE-A86A8C8E7A17}"/>
              </a:ext>
            </a:extLst>
          </p:cNvPr>
          <p:cNvSpPr txBox="1"/>
          <p:nvPr/>
        </p:nvSpPr>
        <p:spPr>
          <a:xfrm>
            <a:off x="551793" y="197049"/>
            <a:ext cx="8040414" cy="518988"/>
          </a:xfrm>
          <a:prstGeom prst="rect">
            <a:avLst/>
          </a:prstGeom>
          <a:noFill/>
        </p:spPr>
        <p:txBody>
          <a:bodyPr wrap="square">
            <a:spAutoFit/>
          </a:bodyPr>
          <a:lstStyle/>
          <a:p>
            <a:pPr algn="ctr">
              <a:lnSpc>
                <a:spcPct val="150000"/>
              </a:lnSpc>
            </a:pPr>
            <a:r>
              <a:rPr lang="vi-VN" sz="2100" b="1" dirty="0">
                <a:solidFill>
                  <a:srgbClr val="FF0000"/>
                </a:solidFill>
                <a:latin typeface="+mj-lt"/>
                <a:cs typeface="Arial" panose="020B0604020202020204" pitchFamily="34" charset="0"/>
              </a:rPr>
              <a:t>TƯ LIỆU: </a:t>
            </a:r>
            <a:r>
              <a:rPr lang="vi-VN" sz="2100" b="1" i="1" dirty="0">
                <a:latin typeface="+mj-lt"/>
              </a:rPr>
              <a:t>“Tái sinh” gỗ lụt thành sản phẩm mỹ nghệ</a:t>
            </a:r>
            <a:endParaRPr lang="vi-VN" sz="2100" i="1" dirty="0">
              <a:latin typeface="+mj-lt"/>
            </a:endParaRPr>
          </a:p>
        </p:txBody>
      </p:sp>
      <p:grpSp>
        <p:nvGrpSpPr>
          <p:cNvPr id="8" name="Group 7">
            <a:extLst>
              <a:ext uri="{FF2B5EF4-FFF2-40B4-BE49-F238E27FC236}">
                <a16:creationId xmlns:a16="http://schemas.microsoft.com/office/drawing/2014/main" id="{E26498EA-C431-2F9E-8805-011A04F0D8AC}"/>
              </a:ext>
            </a:extLst>
          </p:cNvPr>
          <p:cNvGrpSpPr/>
          <p:nvPr/>
        </p:nvGrpSpPr>
        <p:grpSpPr>
          <a:xfrm>
            <a:off x="232541" y="839535"/>
            <a:ext cx="8678918" cy="4106916"/>
            <a:chOff x="232541" y="839535"/>
            <a:chExt cx="8678918" cy="4106916"/>
          </a:xfrm>
        </p:grpSpPr>
        <p:sp>
          <p:nvSpPr>
            <p:cNvPr id="4" name="Rectangle: Top Corners Rounded 3">
              <a:extLst>
                <a:ext uri="{FF2B5EF4-FFF2-40B4-BE49-F238E27FC236}">
                  <a16:creationId xmlns:a16="http://schemas.microsoft.com/office/drawing/2014/main" id="{B9B8A293-30DA-739F-7D45-305181E2B2E4}"/>
                </a:ext>
              </a:extLst>
            </p:cNvPr>
            <p:cNvSpPr/>
            <p:nvPr/>
          </p:nvSpPr>
          <p:spPr>
            <a:xfrm flipV="1">
              <a:off x="232541" y="839535"/>
              <a:ext cx="8678918" cy="4106916"/>
            </a:xfrm>
            <a:prstGeom prst="round2SameRect">
              <a:avLst>
                <a:gd name="adj1" fmla="val 5680"/>
                <a:gd name="adj2" fmla="val 0"/>
              </a:avLst>
            </a:prstGeom>
            <a:solidFill>
              <a:schemeClr val="accent6"/>
            </a:solidFill>
            <a:ln w="12700">
              <a:solidFill>
                <a:schemeClr val="bg1">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836B26CA-62CE-6D45-30AA-941CCFD0DF96}"/>
                </a:ext>
              </a:extLst>
            </p:cNvPr>
            <p:cNvSpPr txBox="1"/>
            <p:nvPr/>
          </p:nvSpPr>
          <p:spPr>
            <a:xfrm>
              <a:off x="390196" y="905718"/>
              <a:ext cx="8363607" cy="3974550"/>
            </a:xfrm>
            <a:prstGeom prst="rect">
              <a:avLst/>
            </a:prstGeom>
            <a:noFill/>
          </p:spPr>
          <p:txBody>
            <a:bodyPr wrap="square">
              <a:spAutoFit/>
            </a:bodyPr>
            <a:lstStyle/>
            <a:p>
              <a:pPr indent="180340" algn="just">
                <a:lnSpc>
                  <a:spcPct val="150000"/>
                </a:lnSpc>
              </a:pPr>
              <a:r>
                <a:rPr lang="vi-VN" sz="1700" dirty="0">
                  <a:effectLst/>
                  <a:latin typeface="Times New Roman" panose="02020603050405020304" pitchFamily="18" charset="0"/>
                  <a:ea typeface="Times New Roman" panose="02020603050405020304" pitchFamily="18" charset="0"/>
                </a:rPr>
                <a:t>Lê Ngọc Thuận (sinh năm 1980) là người sinh ra và lớn lên ở Hội An, có nhiều năm gắn bó với ngành du lịch và am hiểu về các loại vật liệu tự nhiên ở địa phương. Sản phẩm mang tính “đánh dấu” hành trình của anh đối với vật liệu tái chế là một bức tranh được ghép từ gỗ lụt (gỗ do nước cuốn trôi ra bờ sông, cửa biển sau mỗi cơn bão, lũ lụt).</a:t>
              </a:r>
              <a:endParaRPr lang="vi-VN" sz="1700" dirty="0">
                <a:effectLst/>
                <a:latin typeface="Calibri" panose="020F0502020204030204" pitchFamily="34" charset="0"/>
                <a:ea typeface="Calibri" panose="020F0502020204030204" pitchFamily="34" charset="0"/>
              </a:endParaRPr>
            </a:p>
            <a:p>
              <a:pPr indent="180340" algn="just">
                <a:lnSpc>
                  <a:spcPct val="150000"/>
                </a:lnSpc>
              </a:pPr>
              <a:r>
                <a:rPr lang="vi-VN" sz="1700" dirty="0">
                  <a:effectLst/>
                  <a:latin typeface="Times New Roman" panose="02020603050405020304" pitchFamily="18" charset="0"/>
                  <a:ea typeface="Times New Roman" panose="02020603050405020304" pitchFamily="18" charset="0"/>
                </a:rPr>
                <a:t>Nhận thấy cơ hội mới từ đây, anh Thuận sáng lập thương hiệu đồ gỗ mỹ nghệ </a:t>
              </a:r>
              <a:r>
                <a:rPr lang="vi-VN" sz="1700" dirty="0" err="1">
                  <a:effectLst/>
                  <a:latin typeface="Times New Roman" panose="02020603050405020304" pitchFamily="18" charset="0"/>
                  <a:ea typeface="Times New Roman" panose="02020603050405020304" pitchFamily="18" charset="0"/>
                </a:rPr>
                <a:t>Coco</a:t>
              </a:r>
              <a:r>
                <a:rPr lang="vi-VN" sz="1700" dirty="0">
                  <a:effectLst/>
                  <a:latin typeface="Times New Roman" panose="02020603050405020304" pitchFamily="18" charset="0"/>
                  <a:ea typeface="Times New Roman" panose="02020603050405020304" pitchFamily="18" charset="0"/>
                </a:rPr>
                <a:t> </a:t>
              </a:r>
              <a:r>
                <a:rPr lang="vi-VN" sz="1700" dirty="0" err="1">
                  <a:effectLst/>
                  <a:latin typeface="Times New Roman" panose="02020603050405020304" pitchFamily="18" charset="0"/>
                  <a:ea typeface="Times New Roman" panose="02020603050405020304" pitchFamily="18" charset="0"/>
                </a:rPr>
                <a:t>Casa</a:t>
              </a:r>
              <a:r>
                <a:rPr lang="vi-VN" sz="1700" dirty="0">
                  <a:effectLst/>
                  <a:latin typeface="Times New Roman" panose="02020603050405020304" pitchFamily="18" charset="0"/>
                  <a:ea typeface="Times New Roman" panose="02020603050405020304" pitchFamily="18" charset="0"/>
                </a:rPr>
                <a:t>, mở xưởng, liên hệ họa sĩ thiết kế và thuê thêm thợ lành nghề từ làng mộc nổi tiếng Kim Bồng (xã Cẩm Kim, TP Hội An).</a:t>
              </a:r>
              <a:endParaRPr lang="vi-VN" sz="1700" dirty="0">
                <a:effectLst/>
                <a:latin typeface="Calibri" panose="020F0502020204030204" pitchFamily="34" charset="0"/>
                <a:ea typeface="Calibri" panose="020F0502020204030204" pitchFamily="34" charset="0"/>
              </a:endParaRPr>
            </a:p>
            <a:p>
              <a:pPr indent="180340" algn="just">
                <a:lnSpc>
                  <a:spcPct val="150000"/>
                </a:lnSpc>
              </a:pPr>
              <a:r>
                <a:rPr lang="vi-VN" sz="1700" dirty="0">
                  <a:effectLst/>
                  <a:latin typeface="Times New Roman" panose="02020603050405020304" pitchFamily="18" charset="0"/>
                  <a:ea typeface="Times New Roman" panose="02020603050405020304" pitchFamily="18" charset="0"/>
                </a:rPr>
                <a:t>Hiện nay, </a:t>
              </a:r>
              <a:r>
                <a:rPr lang="vi-VN" sz="1700" dirty="0" err="1">
                  <a:effectLst/>
                  <a:latin typeface="Times New Roman" panose="02020603050405020304" pitchFamily="18" charset="0"/>
                  <a:ea typeface="Times New Roman" panose="02020603050405020304" pitchFamily="18" charset="0"/>
                </a:rPr>
                <a:t>Coco</a:t>
              </a:r>
              <a:r>
                <a:rPr lang="vi-VN" sz="1700" dirty="0">
                  <a:effectLst/>
                  <a:latin typeface="Times New Roman" panose="02020603050405020304" pitchFamily="18" charset="0"/>
                  <a:ea typeface="Times New Roman" panose="02020603050405020304" pitchFamily="18" charset="0"/>
                </a:rPr>
                <a:t> </a:t>
              </a:r>
              <a:r>
                <a:rPr lang="vi-VN" sz="1700" dirty="0" err="1">
                  <a:effectLst/>
                  <a:latin typeface="Times New Roman" panose="02020603050405020304" pitchFamily="18" charset="0"/>
                  <a:ea typeface="Times New Roman" panose="02020603050405020304" pitchFamily="18" charset="0"/>
                </a:rPr>
                <a:t>Casa</a:t>
              </a:r>
              <a:r>
                <a:rPr lang="vi-VN" sz="1700" dirty="0">
                  <a:effectLst/>
                  <a:latin typeface="Times New Roman" panose="02020603050405020304" pitchFamily="18" charset="0"/>
                  <a:ea typeface="Times New Roman" panose="02020603050405020304" pitchFamily="18" charset="0"/>
                </a:rPr>
                <a:t> </a:t>
              </a:r>
              <a:r>
                <a:rPr lang="vi-VN" sz="1700" dirty="0" err="1">
                  <a:effectLst/>
                  <a:latin typeface="Times New Roman" panose="02020603050405020304" pitchFamily="18" charset="0"/>
                  <a:ea typeface="Times New Roman" panose="02020603050405020304" pitchFamily="18" charset="0"/>
                </a:rPr>
                <a:t>Collection</a:t>
              </a:r>
              <a:r>
                <a:rPr lang="vi-VN" sz="1700" dirty="0">
                  <a:effectLst/>
                  <a:latin typeface="Times New Roman" panose="02020603050405020304" pitchFamily="18" charset="0"/>
                  <a:ea typeface="Times New Roman" panose="02020603050405020304" pitchFamily="18" charset="0"/>
                </a:rPr>
                <a:t> có hai dòng sản phẩm chính là Mộc mỹ thuật (hướng tới các nhà hàng, khách sạn, </a:t>
              </a:r>
              <a:r>
                <a:rPr lang="vi-VN" sz="1700" dirty="0" err="1">
                  <a:effectLst/>
                  <a:latin typeface="Times New Roman" panose="02020603050405020304" pitchFamily="18" charset="0"/>
                  <a:ea typeface="Times New Roman" panose="02020603050405020304" pitchFamily="18" charset="0"/>
                </a:rPr>
                <a:t>villa</a:t>
              </a:r>
              <a:r>
                <a:rPr lang="vi-VN" sz="1700" dirty="0">
                  <a:effectLst/>
                  <a:latin typeface="Times New Roman" panose="02020603050405020304" pitchFamily="18" charset="0"/>
                  <a:ea typeface="Times New Roman" panose="02020603050405020304" pitchFamily="18" charset="0"/>
                </a:rPr>
                <a:t>, quán </a:t>
              </a:r>
              <a:r>
                <a:rPr lang="vi-VN" sz="1700" dirty="0" err="1">
                  <a:effectLst/>
                  <a:latin typeface="Times New Roman" panose="02020603050405020304" pitchFamily="18" charset="0"/>
                  <a:ea typeface="Times New Roman" panose="02020603050405020304" pitchFamily="18" charset="0"/>
                </a:rPr>
                <a:t>cafe</a:t>
              </a:r>
              <a:r>
                <a:rPr lang="vi-VN" sz="1700" dirty="0">
                  <a:effectLst/>
                  <a:latin typeface="Times New Roman" panose="02020603050405020304" pitchFamily="18" charset="0"/>
                  <a:ea typeface="Times New Roman" panose="02020603050405020304" pitchFamily="18" charset="0"/>
                </a:rPr>
                <a:t>, không gian văn hóa công cộng…) và Mộc trang trí, lưu niệm (là những món đồ nhỏ xinh, dễ mang đi biếu, tặng).</a:t>
              </a:r>
              <a:endParaRPr lang="vi-VN" sz="1700" dirty="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3511167144"/>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6">
          <a:extLst>
            <a:ext uri="{FF2B5EF4-FFF2-40B4-BE49-F238E27FC236}">
              <a16:creationId xmlns:a16="http://schemas.microsoft.com/office/drawing/2014/main" id="{DAC6A60E-1B86-33CE-455F-62EDB61C0AC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9EDD684-165E-99DF-CB3C-86433CF35435}"/>
              </a:ext>
            </a:extLst>
          </p:cNvPr>
          <p:cNvPicPr>
            <a:picLocks noChangeAspect="1" noChangeArrowheads="1"/>
          </p:cNvPicPr>
          <p:nvPr/>
        </p:nvPicPr>
        <p:blipFill>
          <a:blip r:embed="rId3"/>
          <a:srcRect/>
          <a:stretch/>
        </p:blipFill>
        <p:spPr bwMode="auto">
          <a:xfrm>
            <a:off x="709587" y="480084"/>
            <a:ext cx="3137498" cy="41833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BE2C42D6-1403-D2A8-C180-F6444582305A}"/>
              </a:ext>
            </a:extLst>
          </p:cNvPr>
          <p:cNvPicPr>
            <a:picLocks noChangeAspect="1" noChangeArrowheads="1"/>
          </p:cNvPicPr>
          <p:nvPr/>
        </p:nvPicPr>
        <p:blipFill>
          <a:blip r:embed="rId4"/>
          <a:srcRect/>
          <a:stretch/>
        </p:blipFill>
        <p:spPr bwMode="auto">
          <a:xfrm>
            <a:off x="4406322" y="480085"/>
            <a:ext cx="4028091" cy="418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970037"/>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Title 2">
            <a:extLst>
              <a:ext uri="{FF2B5EF4-FFF2-40B4-BE49-F238E27FC236}">
                <a16:creationId xmlns:a16="http://schemas.microsoft.com/office/drawing/2014/main" id="{4E639D5F-2776-F49E-3057-60671EE8579A}"/>
              </a:ext>
            </a:extLst>
          </p:cNvPr>
          <p:cNvSpPr>
            <a:spLocks noGrp="1"/>
          </p:cNvSpPr>
          <p:nvPr>
            <p:ph type="title"/>
          </p:nvPr>
        </p:nvSpPr>
        <p:spPr>
          <a:xfrm>
            <a:off x="0" y="1180174"/>
            <a:ext cx="9144000" cy="572700"/>
          </a:xfrm>
          <a:solidFill>
            <a:schemeClr val="bg2">
              <a:lumMod val="90000"/>
            </a:schemeClr>
          </a:solidFill>
          <a:effectLst>
            <a:outerShdw blurRad="50800" dist="38100" dir="5400000" algn="t" rotWithShape="0">
              <a:prstClr val="black">
                <a:alpha val="40000"/>
              </a:prstClr>
            </a:outerShdw>
          </a:effectLst>
        </p:spPr>
        <p:txBody>
          <a:bodyPr/>
          <a:lstStyle/>
          <a:p>
            <a:r>
              <a:rPr lang="vi-VN" sz="2400" b="1" dirty="0">
                <a:solidFill>
                  <a:schemeClr val="tx1">
                    <a:lumMod val="50000"/>
                  </a:schemeClr>
                </a:solidFill>
                <a:latin typeface="Arial" panose="020B0604020202020204" pitchFamily="34" charset="0"/>
                <a:cs typeface="Arial" panose="020B0604020202020204" pitchFamily="34" charset="0"/>
              </a:rPr>
              <a:t>HOẠT ĐỘNG THEO NHÓM</a:t>
            </a:r>
          </a:p>
        </p:txBody>
      </p:sp>
      <p:sp>
        <p:nvSpPr>
          <p:cNvPr id="7" name="TextBox 6">
            <a:extLst>
              <a:ext uri="{FF2B5EF4-FFF2-40B4-BE49-F238E27FC236}">
                <a16:creationId xmlns:a16="http://schemas.microsoft.com/office/drawing/2014/main" id="{12BBAECA-EE13-D4A5-30A2-517B7765021E}"/>
              </a:ext>
            </a:extLst>
          </p:cNvPr>
          <p:cNvSpPr txBox="1"/>
          <p:nvPr/>
        </p:nvSpPr>
        <p:spPr>
          <a:xfrm>
            <a:off x="2657213" y="2090542"/>
            <a:ext cx="5982291" cy="280532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dirty="0"/>
              <a:t>Bạn đã thực hiện thiết kế, tạo dáng sản phẩm đồ gia dụng từ vật liệu đã qua sử dụng nào?</a:t>
            </a:r>
          </a:p>
          <a:p>
            <a:pPr marL="342900" indent="-342900" algn="just">
              <a:lnSpc>
                <a:spcPct val="150000"/>
              </a:lnSpc>
              <a:buFont typeface="Wingdings" panose="05000000000000000000" pitchFamily="2" charset="2"/>
              <a:buChar char="§"/>
            </a:pPr>
            <a:r>
              <a:rPr lang="vi-VN" sz="2000" dirty="0"/>
              <a:t>Sản phẩm có kiểu dáng, trang trí như thế nào?</a:t>
            </a:r>
          </a:p>
          <a:p>
            <a:pPr marL="342900" indent="-342900" algn="just">
              <a:lnSpc>
                <a:spcPct val="150000"/>
              </a:lnSpc>
              <a:buFont typeface="Wingdings" panose="05000000000000000000" pitchFamily="2" charset="2"/>
              <a:buChar char="§"/>
            </a:pPr>
            <a:r>
              <a:rPr lang="vi-VN" sz="2000" dirty="0"/>
              <a:t>Sự hài hòa giữa công năng sử dụng của sản phẩm và tính thẩm mĩ được thể hiện thế nào trên sản phẩm thiết kế của bạn?</a:t>
            </a:r>
          </a:p>
        </p:txBody>
      </p:sp>
      <p:pic>
        <p:nvPicPr>
          <p:cNvPr id="17" name="Google Shape;237;p4">
            <a:extLst>
              <a:ext uri="{FF2B5EF4-FFF2-40B4-BE49-F238E27FC236}">
                <a16:creationId xmlns:a16="http://schemas.microsoft.com/office/drawing/2014/main" id="{5B92BB43-A20A-B70A-9C89-E2F01E7658E7}"/>
              </a:ext>
            </a:extLst>
          </p:cNvPr>
          <p:cNvPicPr preferRelativeResize="0"/>
          <p:nvPr/>
        </p:nvPicPr>
        <p:blipFill rotWithShape="1">
          <a:blip r:embed="rId3">
            <a:alphaModFix/>
          </a:blip>
          <a:srcRect t="9934" b="13335"/>
          <a:stretch/>
        </p:blipFill>
        <p:spPr>
          <a:xfrm>
            <a:off x="7814567" y="85375"/>
            <a:ext cx="1232315" cy="186749"/>
          </a:xfrm>
          <a:prstGeom prst="rect">
            <a:avLst/>
          </a:prstGeom>
          <a:noFill/>
          <a:ln>
            <a:noFill/>
          </a:ln>
        </p:spPr>
      </p:pic>
      <p:grpSp>
        <p:nvGrpSpPr>
          <p:cNvPr id="6" name="Group 5">
            <a:extLst>
              <a:ext uri="{FF2B5EF4-FFF2-40B4-BE49-F238E27FC236}">
                <a16:creationId xmlns:a16="http://schemas.microsoft.com/office/drawing/2014/main" id="{7D948EFA-BCD4-C38E-8A31-267EEB01118F}"/>
              </a:ext>
            </a:extLst>
          </p:cNvPr>
          <p:cNvGrpSpPr/>
          <p:nvPr/>
        </p:nvGrpSpPr>
        <p:grpSpPr>
          <a:xfrm>
            <a:off x="2781419" y="112058"/>
            <a:ext cx="3581161" cy="961638"/>
            <a:chOff x="4980009" y="1750005"/>
            <a:chExt cx="3539877" cy="950552"/>
          </a:xfrm>
        </p:grpSpPr>
        <p:pic>
          <p:nvPicPr>
            <p:cNvPr id="8" name="Picture 7">
              <a:extLst>
                <a:ext uri="{FF2B5EF4-FFF2-40B4-BE49-F238E27FC236}">
                  <a16:creationId xmlns:a16="http://schemas.microsoft.com/office/drawing/2014/main" id="{1615EDAA-1A42-DDCD-F503-466C9394CB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86" r="5440" b="6967"/>
            <a:stretch/>
          </p:blipFill>
          <p:spPr bwMode="auto">
            <a:xfrm>
              <a:off x="4980009" y="1750005"/>
              <a:ext cx="1057800" cy="9505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21E89EAB-B08C-8AB5-FFE0-1081C7377BAC}"/>
                </a:ext>
              </a:extLst>
            </p:cNvPr>
            <p:cNvSpPr/>
            <p:nvPr/>
          </p:nvSpPr>
          <p:spPr>
            <a:xfrm>
              <a:off x="6037809" y="1884022"/>
              <a:ext cx="2482077" cy="682518"/>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THẢO LUẬN</a:t>
              </a:r>
              <a:endParaRPr lang="en-US" sz="3000" b="1" dirty="0">
                <a:solidFill>
                  <a:sysClr val="windowText" lastClr="000000"/>
                </a:solidFill>
                <a:latin typeface="Arial" panose="020B0604020202020204" pitchFamily="34" charset="0"/>
                <a:cs typeface="Arial" panose="020B0604020202020204" pitchFamily="34" charset="0"/>
              </a:endParaRPr>
            </a:p>
          </p:txBody>
        </p:sp>
      </p:grpSp>
      <p:sp>
        <p:nvSpPr>
          <p:cNvPr id="10" name="Freeform 8">
            <a:extLst>
              <a:ext uri="{FF2B5EF4-FFF2-40B4-BE49-F238E27FC236}">
                <a16:creationId xmlns:a16="http://schemas.microsoft.com/office/drawing/2014/main" id="{9D43658C-526F-40C8-1DDB-752844BBCD90}"/>
              </a:ext>
            </a:extLst>
          </p:cNvPr>
          <p:cNvSpPr/>
          <p:nvPr/>
        </p:nvSpPr>
        <p:spPr>
          <a:xfrm>
            <a:off x="504496" y="2090542"/>
            <a:ext cx="1724921" cy="3052958"/>
          </a:xfrm>
          <a:custGeom>
            <a:avLst/>
            <a:gdLst/>
            <a:ahLst/>
            <a:cxnLst/>
            <a:rect l="l" t="t" r="r" b="b"/>
            <a:pathLst>
              <a:path w="1949430" h="3450319">
                <a:moveTo>
                  <a:pt x="0" y="0"/>
                </a:moveTo>
                <a:lnTo>
                  <a:pt x="1949430" y="0"/>
                </a:lnTo>
                <a:lnTo>
                  <a:pt x="1949430" y="3450318"/>
                </a:lnTo>
                <a:lnTo>
                  <a:pt x="0" y="3450318"/>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194038777"/>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down)">
                                      <p:cBhvr>
                                        <p:cTn id="18" dur="500"/>
                                        <p:tgtEl>
                                          <p:spTgt spid="7">
                                            <p:txEl>
                                              <p:pRg st="1" end="1"/>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wipe(down)">
                                      <p:cBhvr>
                                        <p:cTn id="2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Title 2">
            <a:extLst>
              <a:ext uri="{FF2B5EF4-FFF2-40B4-BE49-F238E27FC236}">
                <a16:creationId xmlns:a16="http://schemas.microsoft.com/office/drawing/2014/main" id="{4E639D5F-2776-F49E-3057-60671EE8579A}"/>
              </a:ext>
            </a:extLst>
          </p:cNvPr>
          <p:cNvSpPr>
            <a:spLocks noGrp="1"/>
          </p:cNvSpPr>
          <p:nvPr>
            <p:ph type="title"/>
          </p:nvPr>
        </p:nvSpPr>
        <p:spPr>
          <a:xfrm>
            <a:off x="0" y="1358309"/>
            <a:ext cx="9144000" cy="705996"/>
          </a:xfrm>
          <a:solidFill>
            <a:schemeClr val="bg2">
              <a:lumMod val="90000"/>
            </a:schemeClr>
          </a:solidFill>
          <a:effectLst>
            <a:outerShdw blurRad="50800" dist="38100" dir="5400000" algn="t" rotWithShape="0">
              <a:prstClr val="black">
                <a:alpha val="40000"/>
              </a:prstClr>
            </a:outerShdw>
          </a:effectLst>
        </p:spPr>
        <p:txBody>
          <a:bodyPr anchor="ctr"/>
          <a:lstStyle/>
          <a:p>
            <a:r>
              <a:rPr lang="vi-VN" b="1" dirty="0">
                <a:solidFill>
                  <a:schemeClr val="tx1">
                    <a:lumMod val="50000"/>
                  </a:schemeClr>
                </a:solidFill>
                <a:latin typeface="Arial" panose="020B0604020202020204" pitchFamily="34" charset="0"/>
                <a:cs typeface="Arial" panose="020B0604020202020204" pitchFamily="34" charset="0"/>
              </a:rPr>
              <a:t>NHIỆM VỤ</a:t>
            </a:r>
          </a:p>
        </p:txBody>
      </p:sp>
      <p:grpSp>
        <p:nvGrpSpPr>
          <p:cNvPr id="10" name="Group 9">
            <a:extLst>
              <a:ext uri="{FF2B5EF4-FFF2-40B4-BE49-F238E27FC236}">
                <a16:creationId xmlns:a16="http://schemas.microsoft.com/office/drawing/2014/main" id="{5EA3C785-80C3-7D85-B3BF-91FC53E51C36}"/>
              </a:ext>
            </a:extLst>
          </p:cNvPr>
          <p:cNvGrpSpPr/>
          <p:nvPr/>
        </p:nvGrpSpPr>
        <p:grpSpPr>
          <a:xfrm>
            <a:off x="462439" y="2626529"/>
            <a:ext cx="6130543" cy="2009525"/>
            <a:chOff x="386444" y="1393373"/>
            <a:chExt cx="6130543" cy="2009525"/>
          </a:xfrm>
        </p:grpSpPr>
        <p:sp>
          <p:nvSpPr>
            <p:cNvPr id="11" name="Rectangle: Rounded Corners 10">
              <a:extLst>
                <a:ext uri="{FF2B5EF4-FFF2-40B4-BE49-F238E27FC236}">
                  <a16:creationId xmlns:a16="http://schemas.microsoft.com/office/drawing/2014/main" id="{01F0F3AE-A8E9-3212-6904-F14AFC0DC446}"/>
                </a:ext>
              </a:extLst>
            </p:cNvPr>
            <p:cNvSpPr/>
            <p:nvPr/>
          </p:nvSpPr>
          <p:spPr>
            <a:xfrm>
              <a:off x="566723" y="1393373"/>
              <a:ext cx="5950264" cy="2009525"/>
            </a:xfrm>
            <a:prstGeom prst="roundRect">
              <a:avLst>
                <a:gd name="adj" fmla="val 10293"/>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dirty="0">
                  <a:solidFill>
                    <a:srgbClr val="000000"/>
                  </a:solidFill>
                  <a:latin typeface="Arial" panose="020B0604020202020204" pitchFamily="34" charset="0"/>
                  <a:cs typeface="Arial" panose="020B0604020202020204" pitchFamily="34" charset="0"/>
                </a:rPr>
                <a:t>   Dùng sản phẩm đồ gia dụng từ vật liệu đã qua sử dụng trong gia đình, phù hợp với không gian, công năng và mục đích thiết kế.</a:t>
              </a:r>
            </a:p>
          </p:txBody>
        </p:sp>
        <p:sp>
          <p:nvSpPr>
            <p:cNvPr id="12" name="Arrow: Pentagon 11">
              <a:extLst>
                <a:ext uri="{FF2B5EF4-FFF2-40B4-BE49-F238E27FC236}">
                  <a16:creationId xmlns:a16="http://schemas.microsoft.com/office/drawing/2014/main" id="{99AC9F77-89E7-1CFC-B244-A29C9959FCBE}"/>
                </a:ext>
              </a:extLst>
            </p:cNvPr>
            <p:cNvSpPr/>
            <p:nvPr/>
          </p:nvSpPr>
          <p:spPr>
            <a:xfrm>
              <a:off x="386444" y="1525150"/>
              <a:ext cx="360559" cy="180280"/>
            </a:xfrm>
            <a:prstGeom prst="homePlat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Freeform 13">
            <a:extLst>
              <a:ext uri="{FF2B5EF4-FFF2-40B4-BE49-F238E27FC236}">
                <a16:creationId xmlns:a16="http://schemas.microsoft.com/office/drawing/2014/main" id="{1EBD38C0-D9F5-D6D9-0F52-59F4C2BFD2D5}"/>
              </a:ext>
            </a:extLst>
          </p:cNvPr>
          <p:cNvSpPr/>
          <p:nvPr/>
        </p:nvSpPr>
        <p:spPr>
          <a:xfrm>
            <a:off x="6947573" y="2119085"/>
            <a:ext cx="1733988" cy="3024415"/>
          </a:xfrm>
          <a:custGeom>
            <a:avLst/>
            <a:gdLst/>
            <a:ahLst/>
            <a:cxnLst/>
            <a:rect l="l" t="t" r="r" b="b"/>
            <a:pathLst>
              <a:path w="2245616" h="1319300">
                <a:moveTo>
                  <a:pt x="0" y="0"/>
                </a:moveTo>
                <a:lnTo>
                  <a:pt x="2245616" y="0"/>
                </a:lnTo>
                <a:lnTo>
                  <a:pt x="2245616" y="1319300"/>
                </a:lnTo>
                <a:lnTo>
                  <a:pt x="0" y="1319300"/>
                </a:lnTo>
                <a:lnTo>
                  <a:pt x="0" y="0"/>
                </a:lnTo>
                <a:close/>
              </a:path>
            </a:pathLst>
          </a:custGeom>
          <a:blipFill>
            <a:blip r:embed="rId3">
              <a:extLst>
                <a:ext uri="{96DAC541-7B7A-43D3-8B79-37D633B846F1}">
                  <asvg:svgBlip xmlns="" xmlns:asvg="http://schemas.microsoft.com/office/drawing/2016/SVG/main" r:embed="rId4"/>
                </a:ext>
              </a:extLst>
            </a:blip>
            <a:stretch>
              <a:fillRect t="-16656" r="-254640" b="-2798"/>
            </a:stretch>
          </a:blipFill>
        </p:spPr>
        <p:txBody>
          <a:bodyPr/>
          <a:lstStyle/>
          <a:p>
            <a:endParaRPr lang="vi-VN" sz="1200"/>
          </a:p>
        </p:txBody>
      </p:sp>
      <p:pic>
        <p:nvPicPr>
          <p:cNvPr id="14" name="Google Shape;237;p4">
            <a:extLst>
              <a:ext uri="{FF2B5EF4-FFF2-40B4-BE49-F238E27FC236}">
                <a16:creationId xmlns:a16="http://schemas.microsoft.com/office/drawing/2014/main" id="{4004CF44-6A88-A2F3-F06F-8AB39D3C1402}"/>
              </a:ext>
            </a:extLst>
          </p:cNvPr>
          <p:cNvPicPr preferRelativeResize="0"/>
          <p:nvPr/>
        </p:nvPicPr>
        <p:blipFill rotWithShape="1">
          <a:blip r:embed="rId5">
            <a:alphaModFix/>
          </a:blip>
          <a:srcRect t="9934" b="13335"/>
          <a:stretch/>
        </p:blipFill>
        <p:spPr>
          <a:xfrm>
            <a:off x="7814567" y="85375"/>
            <a:ext cx="1232315" cy="186749"/>
          </a:xfrm>
          <a:prstGeom prst="rect">
            <a:avLst/>
          </a:prstGeom>
          <a:noFill/>
          <a:ln>
            <a:noFill/>
          </a:ln>
        </p:spPr>
      </p:pic>
      <p:grpSp>
        <p:nvGrpSpPr>
          <p:cNvPr id="2" name="Group 1">
            <a:extLst>
              <a:ext uri="{FF2B5EF4-FFF2-40B4-BE49-F238E27FC236}">
                <a16:creationId xmlns:a16="http://schemas.microsoft.com/office/drawing/2014/main" id="{C001CB54-EFD8-37D1-F4C3-077B70E30165}"/>
              </a:ext>
            </a:extLst>
          </p:cNvPr>
          <p:cNvGrpSpPr/>
          <p:nvPr/>
        </p:nvGrpSpPr>
        <p:grpSpPr>
          <a:xfrm>
            <a:off x="2844481" y="254687"/>
            <a:ext cx="3455037" cy="932659"/>
            <a:chOff x="4980009" y="3319228"/>
            <a:chExt cx="3539877" cy="955561"/>
          </a:xfrm>
        </p:grpSpPr>
        <p:pic>
          <p:nvPicPr>
            <p:cNvPr id="4" name="Picture 3">
              <a:extLst>
                <a:ext uri="{FF2B5EF4-FFF2-40B4-BE49-F238E27FC236}">
                  <a16:creationId xmlns:a16="http://schemas.microsoft.com/office/drawing/2014/main" id="{02567458-A2E8-09F7-A6D1-13856BD1EB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0009" y="3319228"/>
              <a:ext cx="1057800" cy="9555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8ADB595-D1C2-E47A-14C1-8DEA4F67EEEF}"/>
                </a:ext>
              </a:extLst>
            </p:cNvPr>
            <p:cNvSpPr/>
            <p:nvPr/>
          </p:nvSpPr>
          <p:spPr>
            <a:xfrm>
              <a:off x="6037809" y="3432838"/>
              <a:ext cx="2482077" cy="723332"/>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VẬN DỤNG</a:t>
              </a:r>
              <a:endParaRPr lang="en-US" sz="3000" b="1" dirty="0">
                <a:solidFill>
                  <a:sysClr val="windowText" lastClr="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44124174"/>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65"/>
        <p:cNvGrpSpPr/>
        <p:nvPr/>
      </p:nvGrpSpPr>
      <p:grpSpPr>
        <a:xfrm>
          <a:off x="0" y="0"/>
          <a:ext cx="0" cy="0"/>
          <a:chOff x="0" y="0"/>
          <a:chExt cx="0" cy="0"/>
        </a:xfrm>
      </p:grpSpPr>
      <p:pic>
        <p:nvPicPr>
          <p:cNvPr id="1026" name="Picture 2">
            <a:extLst>
              <a:ext uri="{FF2B5EF4-FFF2-40B4-BE49-F238E27FC236}">
                <a16:creationId xmlns:a16="http://schemas.microsoft.com/office/drawing/2014/main" id="{139C2AD1-3E96-8E74-D883-3F78149311DE}"/>
              </a:ext>
            </a:extLst>
          </p:cNvPr>
          <p:cNvPicPr>
            <a:picLocks noChangeAspect="1" noChangeArrowheads="1"/>
          </p:cNvPicPr>
          <p:nvPr/>
        </p:nvPicPr>
        <p:blipFill rotWithShape="1">
          <a:blip r:embed="rId3"/>
          <a:srcRect t="10944" b="4578"/>
          <a:stretch/>
        </p:blipFill>
        <p:spPr bwMode="auto">
          <a:xfrm>
            <a:off x="-1" y="1"/>
            <a:ext cx="9144002" cy="514349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hlinkClick r:id="rId4" action="ppaction://hlinksldjump"/>
            <a:extLst>
              <a:ext uri="{FF2B5EF4-FFF2-40B4-BE49-F238E27FC236}">
                <a16:creationId xmlns:a16="http://schemas.microsoft.com/office/drawing/2014/main" id="{C94B412E-DF0D-6E1C-78B9-55CDE585508B}"/>
              </a:ext>
            </a:extLst>
          </p:cNvPr>
          <p:cNvSpPr/>
          <p:nvPr/>
        </p:nvSpPr>
        <p:spPr>
          <a:xfrm>
            <a:off x="5" y="2731009"/>
            <a:ext cx="4571998" cy="2412492"/>
          </a:xfrm>
          <a:prstGeom prst="rect">
            <a:avLst/>
          </a:prstGeom>
          <a:solidFill>
            <a:srgbClr val="F983AD"/>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0000"/>
                </a:solidFill>
                <a:latin typeface="Montserrat Black" panose="00000A00000000000000" pitchFamily="2" charset="0"/>
              </a:rPr>
              <a:t>4</a:t>
            </a:r>
            <a:endParaRPr lang="vi-VN" sz="8000" b="1" dirty="0">
              <a:solidFill>
                <a:srgbClr val="000000"/>
              </a:solidFill>
              <a:latin typeface="Montserrat Black" panose="00000A00000000000000" pitchFamily="2" charset="0"/>
            </a:endParaRPr>
          </a:p>
        </p:txBody>
      </p:sp>
      <p:sp>
        <p:nvSpPr>
          <p:cNvPr id="19" name="Rectangle 18">
            <a:hlinkClick r:id="rId5" action="ppaction://hlinksldjump"/>
            <a:extLst>
              <a:ext uri="{FF2B5EF4-FFF2-40B4-BE49-F238E27FC236}">
                <a16:creationId xmlns:a16="http://schemas.microsoft.com/office/drawing/2014/main" id="{C31899E7-9144-00EE-E43F-79385FD1369C}"/>
              </a:ext>
            </a:extLst>
          </p:cNvPr>
          <p:cNvSpPr/>
          <p:nvPr/>
        </p:nvSpPr>
        <p:spPr>
          <a:xfrm>
            <a:off x="4572003" y="2731009"/>
            <a:ext cx="4571997" cy="2412492"/>
          </a:xfrm>
          <a:prstGeom prst="rect">
            <a:avLst/>
          </a:prstGeom>
          <a:solidFill>
            <a:srgbClr val="00B0F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0000"/>
                </a:solidFill>
                <a:latin typeface="Montserrat Black" panose="00000A00000000000000" pitchFamily="2" charset="0"/>
              </a:rPr>
              <a:t>5</a:t>
            </a:r>
            <a:endParaRPr lang="vi-VN" sz="8000" b="1" dirty="0">
              <a:solidFill>
                <a:srgbClr val="000000"/>
              </a:solidFill>
              <a:latin typeface="Montserrat Black" panose="00000A00000000000000" pitchFamily="2" charset="0"/>
            </a:endParaRPr>
          </a:p>
        </p:txBody>
      </p:sp>
      <p:sp>
        <p:nvSpPr>
          <p:cNvPr id="16" name="Rectangle 15">
            <a:hlinkClick r:id="rId6" action="ppaction://hlinksldjump"/>
            <a:extLst>
              <a:ext uri="{FF2B5EF4-FFF2-40B4-BE49-F238E27FC236}">
                <a16:creationId xmlns:a16="http://schemas.microsoft.com/office/drawing/2014/main" id="{13F7B9C4-A171-7C71-5E74-07DD1AFD4262}"/>
              </a:ext>
            </a:extLst>
          </p:cNvPr>
          <p:cNvSpPr/>
          <p:nvPr/>
        </p:nvSpPr>
        <p:spPr>
          <a:xfrm>
            <a:off x="6" y="1"/>
            <a:ext cx="3047999" cy="2731007"/>
          </a:xfrm>
          <a:prstGeom prst="rect">
            <a:avLst/>
          </a:prstGeom>
          <a:solidFill>
            <a:srgbClr val="F79F57"/>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0000"/>
                </a:solidFill>
                <a:latin typeface="Montserrat Black" panose="00000A00000000000000" pitchFamily="2" charset="0"/>
              </a:rPr>
              <a:t>1</a:t>
            </a:r>
            <a:endParaRPr lang="vi-VN" sz="8000" b="1" dirty="0">
              <a:solidFill>
                <a:srgbClr val="000000"/>
              </a:solidFill>
              <a:latin typeface="Montserrat Black" panose="00000A00000000000000" pitchFamily="2" charset="0"/>
            </a:endParaRPr>
          </a:p>
        </p:txBody>
      </p:sp>
      <p:sp>
        <p:nvSpPr>
          <p:cNvPr id="17" name="Rectangle 16">
            <a:hlinkClick r:id="rId7" action="ppaction://hlinksldjump"/>
            <a:extLst>
              <a:ext uri="{FF2B5EF4-FFF2-40B4-BE49-F238E27FC236}">
                <a16:creationId xmlns:a16="http://schemas.microsoft.com/office/drawing/2014/main" id="{BB066ECD-0F2F-C6C0-56A6-058198890CFB}"/>
              </a:ext>
            </a:extLst>
          </p:cNvPr>
          <p:cNvSpPr/>
          <p:nvPr/>
        </p:nvSpPr>
        <p:spPr>
          <a:xfrm>
            <a:off x="3048005" y="1"/>
            <a:ext cx="3047999" cy="2731007"/>
          </a:xfrm>
          <a:prstGeom prst="rect">
            <a:avLst/>
          </a:prstGeom>
          <a:solidFill>
            <a:srgbClr val="92D05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0000"/>
                </a:solidFill>
                <a:latin typeface="Montserrat Black" panose="00000A00000000000000" pitchFamily="2" charset="0"/>
              </a:rPr>
              <a:t>2</a:t>
            </a:r>
            <a:endParaRPr lang="vi-VN" sz="8000" b="1" dirty="0">
              <a:solidFill>
                <a:srgbClr val="000000"/>
              </a:solidFill>
              <a:latin typeface="Montserrat Black" panose="00000A00000000000000" pitchFamily="2" charset="0"/>
            </a:endParaRPr>
          </a:p>
        </p:txBody>
      </p:sp>
      <p:sp>
        <p:nvSpPr>
          <p:cNvPr id="20" name="Rectangle 19">
            <a:hlinkClick r:id="rId8" action="ppaction://hlinksldjump"/>
            <a:extLst>
              <a:ext uri="{FF2B5EF4-FFF2-40B4-BE49-F238E27FC236}">
                <a16:creationId xmlns:a16="http://schemas.microsoft.com/office/drawing/2014/main" id="{4BC70242-76AD-FD38-FEF8-A19DE8BA5998}"/>
              </a:ext>
            </a:extLst>
          </p:cNvPr>
          <p:cNvSpPr/>
          <p:nvPr/>
        </p:nvSpPr>
        <p:spPr>
          <a:xfrm>
            <a:off x="6096003" y="1"/>
            <a:ext cx="3047999" cy="2731007"/>
          </a:xfrm>
          <a:prstGeom prst="rect">
            <a:avLst/>
          </a:prstGeom>
          <a:solidFill>
            <a:srgbClr val="FFC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0000"/>
                </a:solidFill>
                <a:latin typeface="Montserrat Black" panose="00000A00000000000000" pitchFamily="2" charset="0"/>
              </a:rPr>
              <a:t>3</a:t>
            </a:r>
            <a:endParaRPr lang="vi-VN" sz="8000" b="1" dirty="0">
              <a:solidFill>
                <a:srgbClr val="000000"/>
              </a:solidFill>
              <a:latin typeface="Montserrat Black" panose="00000A00000000000000" pitchFamily="2" charset="0"/>
            </a:endParaRPr>
          </a:p>
        </p:txBody>
      </p:sp>
      <p:sp>
        <p:nvSpPr>
          <p:cNvPr id="30" name="Freeform 32">
            <a:hlinkClick r:id="rId9" action="ppaction://hlinksldjump"/>
            <a:extLst>
              <a:ext uri="{FF2B5EF4-FFF2-40B4-BE49-F238E27FC236}">
                <a16:creationId xmlns:a16="http://schemas.microsoft.com/office/drawing/2014/main" id="{9D30438B-D843-472E-2310-58C98BF327A0}"/>
              </a:ext>
            </a:extLst>
          </p:cNvPr>
          <p:cNvSpPr/>
          <p:nvPr/>
        </p:nvSpPr>
        <p:spPr>
          <a:xfrm>
            <a:off x="125184" y="174005"/>
            <a:ext cx="991376" cy="567561"/>
          </a:xfrm>
          <a:custGeom>
            <a:avLst/>
            <a:gdLst/>
            <a:ahLst/>
            <a:cxnLst/>
            <a:rect l="l" t="t" r="r" b="b"/>
            <a:pathLst>
              <a:path w="1467582" h="840190">
                <a:moveTo>
                  <a:pt x="0" y="0"/>
                </a:moveTo>
                <a:lnTo>
                  <a:pt x="1467582" y="0"/>
                </a:lnTo>
                <a:lnTo>
                  <a:pt x="1467582" y="840191"/>
                </a:lnTo>
                <a:lnTo>
                  <a:pt x="0" y="84019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4" presetClass="exit" presetSubtype="32" fill="hold" grpId="0" nodeType="clickEffect">
                                  <p:stCondLst>
                                    <p:cond delay="0"/>
                                  </p:stCondLst>
                                  <p:childTnLst>
                                    <p:animEffect transition="out" filter="box(out)">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4" presetClass="exit" presetSubtype="32" fill="hold" grpId="0" nodeType="clickEffect">
                                  <p:stCondLst>
                                    <p:cond delay="0"/>
                                  </p:stCondLst>
                                  <p:childTnLst>
                                    <p:animEffect transition="out" filter="box(out)">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4" presetClass="exit" presetSubtype="32" fill="hold" grpId="0" nodeType="clickEffect">
                                  <p:stCondLst>
                                    <p:cond delay="0"/>
                                  </p:stCondLst>
                                  <p:childTnLst>
                                    <p:animEffect transition="out" filter="box(out)">
                                      <p:cBhvr>
                                        <p:cTn id="24" dur="1000"/>
                                        <p:tgtEl>
                                          <p:spTgt spid="18"/>
                                        </p:tgtEl>
                                      </p:cBhvr>
                                    </p:animEffect>
                                    <p:set>
                                      <p:cBhvr>
                                        <p:cTn id="2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4" presetClass="exit" presetSubtype="32" fill="hold" grpId="0" nodeType="clickEffect">
                                  <p:stCondLst>
                                    <p:cond delay="0"/>
                                  </p:stCondLst>
                                  <p:childTnLst>
                                    <p:animEffect transition="out" filter="box(out)">
                                      <p:cBhvr>
                                        <p:cTn id="30" dur="1000"/>
                                        <p:tgtEl>
                                          <p:spTgt spid="19"/>
                                        </p:tgtEl>
                                      </p:cBhvr>
                                    </p:animEffect>
                                    <p:set>
                                      <p:cBhvr>
                                        <p:cTn id="3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9" grpId="0" animBg="1"/>
      <p:bldP spid="16" grpId="0" animBg="1"/>
      <p:bldP spid="17"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49629F84-3379-EB9F-E7CD-3E59F97BF60E}"/>
              </a:ext>
            </a:extLst>
          </p:cNvPr>
          <p:cNvSpPr/>
          <p:nvPr/>
        </p:nvSpPr>
        <p:spPr>
          <a:xfrm>
            <a:off x="3531475" y="3392768"/>
            <a:ext cx="528298" cy="528298"/>
          </a:xfrm>
          <a:prstGeom prst="flowChartConnector">
            <a:avLst/>
          </a:prstGeom>
          <a:solidFill>
            <a:srgbClr val="92D050"/>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Freeform 18">
            <a:hlinkClick r:id="rId3" action="ppaction://hlinksldjump"/>
            <a:extLst>
              <a:ext uri="{FF2B5EF4-FFF2-40B4-BE49-F238E27FC236}">
                <a16:creationId xmlns:a16="http://schemas.microsoft.com/office/drawing/2014/main" id="{8B1E4A48-3929-66D2-B07C-160A098C987E}"/>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 name="Title 1">
            <a:extLst>
              <a:ext uri="{FF2B5EF4-FFF2-40B4-BE49-F238E27FC236}">
                <a16:creationId xmlns:a16="http://schemas.microsoft.com/office/drawing/2014/main" id="{0EAD8F80-D020-CA9E-6123-F91C23D9D6CC}"/>
              </a:ext>
            </a:extLst>
          </p:cNvPr>
          <p:cNvSpPr>
            <a:spLocks noGrp="1"/>
          </p:cNvSpPr>
          <p:nvPr>
            <p:ph type="title" idx="4294967295"/>
          </p:nvPr>
        </p:nvSpPr>
        <p:spPr>
          <a:xfrm>
            <a:off x="495300" y="444500"/>
            <a:ext cx="8153400" cy="1510424"/>
          </a:xfrm>
          <a:prstGeom prst="roundRect">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nSpc>
                <a:spcPct val="150000"/>
              </a:lnSpc>
            </a:pPr>
            <a:r>
              <a:rPr lang="vi-VN" sz="2400" b="1" dirty="0">
                <a:solidFill>
                  <a:schemeClr val="tx1">
                    <a:lumMod val="50000"/>
                  </a:schemeClr>
                </a:solidFill>
                <a:latin typeface="Arial" panose="020B0604020202020204" pitchFamily="34" charset="0"/>
                <a:cs typeface="Arial" panose="020B0604020202020204" pitchFamily="34" charset="0"/>
              </a:rPr>
              <a:t>Câu 1: </a:t>
            </a:r>
            <a:r>
              <a:rPr lang="vi-VN" sz="2400" dirty="0">
                <a:latin typeface="Arial" panose="020B0604020202020204" pitchFamily="34" charset="0"/>
                <a:cs typeface="Arial" panose="020B0604020202020204" pitchFamily="34" charset="0"/>
              </a:rPr>
              <a:t>Các vật liệu đã qua sử dụng </a:t>
            </a:r>
            <a:br>
              <a:rPr lang="vi-VN" sz="2400" dirty="0">
                <a:latin typeface="Arial" panose="020B0604020202020204" pitchFamily="34" charset="0"/>
                <a:cs typeface="Arial" panose="020B0604020202020204" pitchFamily="34" charset="0"/>
              </a:rPr>
            </a:br>
            <a:r>
              <a:rPr lang="vi-VN" sz="2400" dirty="0">
                <a:latin typeface="Arial" panose="020B0604020202020204" pitchFamily="34" charset="0"/>
                <a:cs typeface="Arial" panose="020B0604020202020204" pitchFamily="34" charset="0"/>
              </a:rPr>
              <a:t>có thể tận dụng để thiết kế sản phẩm đồ gia dụng là</a:t>
            </a:r>
            <a:endParaRPr lang="vi-VN" sz="2400" b="0" dirty="0">
              <a:solidFill>
                <a:schemeClr val="tx1">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40A7AE8-07CA-1083-2DB6-735AB7B40220}"/>
              </a:ext>
            </a:extLst>
          </p:cNvPr>
          <p:cNvSpPr txBox="1"/>
          <p:nvPr/>
        </p:nvSpPr>
        <p:spPr>
          <a:xfrm>
            <a:off x="3609461" y="2280644"/>
            <a:ext cx="4825563" cy="2060885"/>
          </a:xfrm>
          <a:prstGeom prst="rect">
            <a:avLst/>
          </a:prstGeom>
          <a:noFill/>
        </p:spPr>
        <p:txBody>
          <a:bodyPr wrap="square">
            <a:spAutoFit/>
          </a:bodyPr>
          <a:lstStyle/>
          <a:p>
            <a:pPr>
              <a:lnSpc>
                <a:spcPct val="150000"/>
              </a:lnSpc>
            </a:pPr>
            <a:r>
              <a:rPr lang="vi-VN" sz="2200" dirty="0">
                <a:latin typeface="Arial" panose="020B0604020202020204" pitchFamily="34" charset="0"/>
                <a:cs typeface="Arial" panose="020B0604020202020204" pitchFamily="34" charset="0"/>
              </a:rPr>
              <a:t>A. Bát, lon sữa, đĩa, xe máy, lõi giấy.</a:t>
            </a:r>
          </a:p>
          <a:p>
            <a:pPr>
              <a:lnSpc>
                <a:spcPct val="150000"/>
              </a:lnSpc>
            </a:pPr>
            <a:r>
              <a:rPr lang="vi-VN" sz="2200" dirty="0">
                <a:latin typeface="Arial" panose="020B0604020202020204" pitchFamily="34" charset="0"/>
                <a:cs typeface="Arial" panose="020B0604020202020204" pitchFamily="34" charset="0"/>
              </a:rPr>
              <a:t>B. Xe đạp, lốp xe, túi </a:t>
            </a:r>
            <a:r>
              <a:rPr lang="vi-VN" sz="2200" dirty="0" err="1">
                <a:latin typeface="Arial" panose="020B0604020202020204" pitchFamily="34" charset="0"/>
                <a:cs typeface="Arial" panose="020B0604020202020204" pitchFamily="34" charset="0"/>
              </a:rPr>
              <a:t>nilon</a:t>
            </a:r>
            <a:r>
              <a:rPr lang="vi-VN" sz="2200" dirty="0">
                <a:latin typeface="Arial" panose="020B0604020202020204" pitchFamily="34" charset="0"/>
                <a:cs typeface="Arial" panose="020B0604020202020204" pitchFamily="34" charset="0"/>
              </a:rPr>
              <a:t>, vải vụn.</a:t>
            </a:r>
          </a:p>
          <a:p>
            <a:pPr>
              <a:lnSpc>
                <a:spcPct val="150000"/>
              </a:lnSpc>
            </a:pPr>
            <a:r>
              <a:rPr lang="vi-VN" sz="2200" dirty="0">
                <a:latin typeface="Arial" panose="020B0604020202020204" pitchFamily="34" charset="0"/>
                <a:cs typeface="Arial" panose="020B0604020202020204" pitchFamily="34" charset="0"/>
              </a:rPr>
              <a:t>C. Vỏ chai nhựa, hộp giấy, lõi giấy.</a:t>
            </a:r>
          </a:p>
          <a:p>
            <a:pPr>
              <a:lnSpc>
                <a:spcPct val="150000"/>
              </a:lnSpc>
            </a:pPr>
            <a:r>
              <a:rPr lang="vi-VN" sz="2200" dirty="0">
                <a:latin typeface="Arial" panose="020B0604020202020204" pitchFamily="34" charset="0"/>
                <a:cs typeface="Arial" panose="020B0604020202020204" pitchFamily="34" charset="0"/>
              </a:rPr>
              <a:t>D. </a:t>
            </a:r>
            <a:r>
              <a:rPr lang="vi-VN" sz="2200" dirty="0" err="1">
                <a:latin typeface="Arial" panose="020B0604020202020204" pitchFamily="34" charset="0"/>
                <a:cs typeface="Arial" panose="020B0604020202020204" pitchFamily="34" charset="0"/>
              </a:rPr>
              <a:t>Tivi</a:t>
            </a:r>
            <a:r>
              <a:rPr lang="vi-VN" sz="2200" dirty="0">
                <a:latin typeface="Arial" panose="020B0604020202020204" pitchFamily="34" charset="0"/>
                <a:cs typeface="Arial" panose="020B0604020202020204" pitchFamily="34" charset="0"/>
              </a:rPr>
              <a:t>, gỗ, kim loại, </a:t>
            </a:r>
            <a:r>
              <a:rPr lang="vi-VN" sz="2200" dirty="0" err="1">
                <a:latin typeface="Arial" panose="020B0604020202020204" pitchFamily="34" charset="0"/>
                <a:cs typeface="Arial" panose="020B0604020202020204" pitchFamily="34" charset="0"/>
              </a:rPr>
              <a:t>inox</a:t>
            </a:r>
            <a:r>
              <a:rPr lang="vi-VN" sz="2200" dirty="0">
                <a:latin typeface="Arial" panose="020B0604020202020204" pitchFamily="34" charset="0"/>
                <a:cs typeface="Arial" panose="020B0604020202020204" pitchFamily="34" charset="0"/>
              </a:rPr>
              <a:t>, thủy tinh.</a:t>
            </a:r>
          </a:p>
        </p:txBody>
      </p:sp>
      <p:sp>
        <p:nvSpPr>
          <p:cNvPr id="3" name="Freeform 9">
            <a:extLst>
              <a:ext uri="{FF2B5EF4-FFF2-40B4-BE49-F238E27FC236}">
                <a16:creationId xmlns:a16="http://schemas.microsoft.com/office/drawing/2014/main" id="{5BD86A7F-1716-ADFC-60E9-CE252683DC01}"/>
              </a:ext>
            </a:extLst>
          </p:cNvPr>
          <p:cNvSpPr/>
          <p:nvPr/>
        </p:nvSpPr>
        <p:spPr>
          <a:xfrm>
            <a:off x="566245" y="1955608"/>
            <a:ext cx="2666533" cy="3187892"/>
          </a:xfrm>
          <a:custGeom>
            <a:avLst/>
            <a:gdLst/>
            <a:ahLst/>
            <a:cxnLst/>
            <a:rect l="l" t="t" r="r" b="b"/>
            <a:pathLst>
              <a:path w="3261680" h="3882953">
                <a:moveTo>
                  <a:pt x="0" y="0"/>
                </a:moveTo>
                <a:lnTo>
                  <a:pt x="3261680" y="0"/>
                </a:lnTo>
                <a:lnTo>
                  <a:pt x="3261680" y="3882953"/>
                </a:lnTo>
                <a:lnTo>
                  <a:pt x="0" y="3882953"/>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47854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4)">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6" grpId="0"/>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5454C-A509-AD0E-4907-B3E75B74A4E4}"/>
            </a:ext>
          </a:extLst>
        </p:cNvPr>
        <p:cNvGrpSpPr/>
        <p:nvPr/>
      </p:nvGrpSpPr>
      <p:grpSpPr>
        <a:xfrm>
          <a:off x="0" y="0"/>
          <a:ext cx="0" cy="0"/>
          <a:chOff x="0" y="0"/>
          <a:chExt cx="0" cy="0"/>
        </a:xfrm>
      </p:grpSpPr>
      <p:sp>
        <p:nvSpPr>
          <p:cNvPr id="3" name="Flowchart: Connector 2">
            <a:extLst>
              <a:ext uri="{FF2B5EF4-FFF2-40B4-BE49-F238E27FC236}">
                <a16:creationId xmlns:a16="http://schemas.microsoft.com/office/drawing/2014/main" id="{8917DB1D-4332-8894-EC72-988EBB043C99}"/>
              </a:ext>
            </a:extLst>
          </p:cNvPr>
          <p:cNvSpPr/>
          <p:nvPr/>
        </p:nvSpPr>
        <p:spPr>
          <a:xfrm>
            <a:off x="3319917" y="2571750"/>
            <a:ext cx="495491" cy="495491"/>
          </a:xfrm>
          <a:prstGeom prst="flowChartConnector">
            <a:avLst/>
          </a:prstGeom>
          <a:solidFill>
            <a:srgbClr val="92D050"/>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EB0D8AFF-076A-853E-9A59-D59B5C3296EE}"/>
              </a:ext>
            </a:extLst>
          </p:cNvPr>
          <p:cNvSpPr txBox="1"/>
          <p:nvPr/>
        </p:nvSpPr>
        <p:spPr>
          <a:xfrm>
            <a:off x="3397469" y="1955608"/>
            <a:ext cx="5251231" cy="2568717"/>
          </a:xfrm>
          <a:prstGeom prst="rect">
            <a:avLst/>
          </a:prstGeom>
          <a:noFill/>
        </p:spPr>
        <p:txBody>
          <a:bodyPr wrap="square">
            <a:spAutoFit/>
          </a:bodyPr>
          <a:lstStyle/>
          <a:p>
            <a:pPr algn="just">
              <a:lnSpc>
                <a:spcPct val="150000"/>
              </a:lnSpc>
            </a:pPr>
            <a:r>
              <a:rPr lang="vi-VN" sz="2200" dirty="0">
                <a:latin typeface="Arial" panose="020B0604020202020204" pitchFamily="34" charset="0"/>
                <a:cs typeface="Arial" panose="020B0604020202020204" pitchFamily="34" charset="0"/>
              </a:rPr>
              <a:t>A. Tính hiệu quả, sự tiện lợi.</a:t>
            </a:r>
          </a:p>
          <a:p>
            <a:pPr algn="just">
              <a:lnSpc>
                <a:spcPct val="150000"/>
              </a:lnSpc>
            </a:pPr>
            <a:r>
              <a:rPr lang="vi-VN" sz="2200" dirty="0">
                <a:latin typeface="Arial" panose="020B0604020202020204" pitchFamily="34" charset="0"/>
                <a:cs typeface="Arial" panose="020B0604020202020204" pitchFamily="34" charset="0"/>
              </a:rPr>
              <a:t>B. Gây ô nhiễm không khí, đất và nước.</a:t>
            </a:r>
          </a:p>
          <a:p>
            <a:pPr algn="just">
              <a:lnSpc>
                <a:spcPct val="150000"/>
              </a:lnSpc>
            </a:pPr>
            <a:r>
              <a:rPr lang="vi-VN" sz="2200" dirty="0">
                <a:latin typeface="Arial" panose="020B0604020202020204" pitchFamily="34" charset="0"/>
                <a:cs typeface="Arial" panose="020B0604020202020204" pitchFamily="34" charset="0"/>
              </a:rPr>
              <a:t>C. Thân thiện với môi trường.</a:t>
            </a:r>
          </a:p>
          <a:p>
            <a:pPr algn="just">
              <a:lnSpc>
                <a:spcPct val="150000"/>
              </a:lnSpc>
            </a:pPr>
            <a:r>
              <a:rPr lang="vi-VN" sz="2200" dirty="0">
                <a:latin typeface="Arial" panose="020B0604020202020204" pitchFamily="34" charset="0"/>
                <a:cs typeface="Arial" panose="020B0604020202020204" pitchFamily="34" charset="0"/>
              </a:rPr>
              <a:t>D. Phù hợp với những tiến bộ trong công nghệ.</a:t>
            </a:r>
          </a:p>
        </p:txBody>
      </p:sp>
      <p:sp>
        <p:nvSpPr>
          <p:cNvPr id="5" name="Freeform 18">
            <a:hlinkClick r:id="rId3" action="ppaction://hlinksldjump"/>
            <a:extLst>
              <a:ext uri="{FF2B5EF4-FFF2-40B4-BE49-F238E27FC236}">
                <a16:creationId xmlns:a16="http://schemas.microsoft.com/office/drawing/2014/main" id="{B2E98E0B-4176-8B5A-685E-D193AE6DB24A}"/>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 name="Title 1">
            <a:extLst>
              <a:ext uri="{FF2B5EF4-FFF2-40B4-BE49-F238E27FC236}">
                <a16:creationId xmlns:a16="http://schemas.microsoft.com/office/drawing/2014/main" id="{2AA50297-7CE8-4A80-84C8-24FE2F90C03D}"/>
              </a:ext>
            </a:extLst>
          </p:cNvPr>
          <p:cNvSpPr>
            <a:spLocks noGrp="1"/>
          </p:cNvSpPr>
          <p:nvPr>
            <p:ph type="title" idx="4294967295"/>
          </p:nvPr>
        </p:nvSpPr>
        <p:spPr>
          <a:xfrm>
            <a:off x="495300" y="307428"/>
            <a:ext cx="8153400" cy="1410297"/>
          </a:xfrm>
          <a:prstGeom prst="roundRect">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nSpc>
                <a:spcPct val="150000"/>
              </a:lnSpc>
            </a:pPr>
            <a:r>
              <a:rPr lang="vi-VN" sz="2400" b="1" dirty="0">
                <a:latin typeface="Arial" panose="020B0604020202020204" pitchFamily="34" charset="0"/>
                <a:cs typeface="Arial" panose="020B0604020202020204" pitchFamily="34" charset="0"/>
              </a:rPr>
              <a:t>Câu 2: </a:t>
            </a:r>
            <a:r>
              <a:rPr lang="vi-VN" sz="2400" dirty="0">
                <a:latin typeface="Arial" panose="020B0604020202020204" pitchFamily="34" charset="0"/>
                <a:cs typeface="Arial" panose="020B0604020202020204" pitchFamily="34" charset="0"/>
              </a:rPr>
              <a:t>Thiết kế đồ gia dụng trong thời kì đương đại không hướng đến điều nào?</a:t>
            </a:r>
          </a:p>
        </p:txBody>
      </p:sp>
      <p:sp>
        <p:nvSpPr>
          <p:cNvPr id="8" name="Freeform 9">
            <a:extLst>
              <a:ext uri="{FF2B5EF4-FFF2-40B4-BE49-F238E27FC236}">
                <a16:creationId xmlns:a16="http://schemas.microsoft.com/office/drawing/2014/main" id="{3C2EE80E-3852-12C9-9447-127BA0BECAED}"/>
              </a:ext>
            </a:extLst>
          </p:cNvPr>
          <p:cNvSpPr/>
          <p:nvPr/>
        </p:nvSpPr>
        <p:spPr>
          <a:xfrm>
            <a:off x="566245" y="1955608"/>
            <a:ext cx="2666533" cy="3187892"/>
          </a:xfrm>
          <a:custGeom>
            <a:avLst/>
            <a:gdLst/>
            <a:ahLst/>
            <a:cxnLst/>
            <a:rect l="l" t="t" r="r" b="b"/>
            <a:pathLst>
              <a:path w="3261680" h="3882953">
                <a:moveTo>
                  <a:pt x="0" y="0"/>
                </a:moveTo>
                <a:lnTo>
                  <a:pt x="3261680" y="0"/>
                </a:lnTo>
                <a:lnTo>
                  <a:pt x="3261680" y="3882953"/>
                </a:lnTo>
                <a:lnTo>
                  <a:pt x="0" y="3882953"/>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26101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4)">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D1855-9A87-F510-69BE-D69861B27DE7}"/>
            </a:ext>
          </a:extLst>
        </p:cNvPr>
        <p:cNvGrpSpPr/>
        <p:nvPr/>
      </p:nvGrpSpPr>
      <p:grpSpPr>
        <a:xfrm>
          <a:off x="0" y="0"/>
          <a:ext cx="0" cy="0"/>
          <a:chOff x="0" y="0"/>
          <a:chExt cx="0" cy="0"/>
        </a:xfrm>
      </p:grpSpPr>
      <p:sp>
        <p:nvSpPr>
          <p:cNvPr id="5" name="Freeform 18">
            <a:hlinkClick r:id="rId3" action="ppaction://hlinksldjump"/>
            <a:extLst>
              <a:ext uri="{FF2B5EF4-FFF2-40B4-BE49-F238E27FC236}">
                <a16:creationId xmlns:a16="http://schemas.microsoft.com/office/drawing/2014/main" id="{0C9A1AE7-9F8E-9001-E106-7082D9B8DDCF}"/>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 name="Title 1">
            <a:extLst>
              <a:ext uri="{FF2B5EF4-FFF2-40B4-BE49-F238E27FC236}">
                <a16:creationId xmlns:a16="http://schemas.microsoft.com/office/drawing/2014/main" id="{0FE7941F-A618-A71A-0117-520734F083B5}"/>
              </a:ext>
            </a:extLst>
          </p:cNvPr>
          <p:cNvSpPr>
            <a:spLocks noGrp="1"/>
          </p:cNvSpPr>
          <p:nvPr>
            <p:ph type="title" idx="4294967295"/>
          </p:nvPr>
        </p:nvSpPr>
        <p:spPr>
          <a:xfrm>
            <a:off x="4855779" y="742615"/>
            <a:ext cx="3966341" cy="2065617"/>
          </a:xfrm>
          <a:prstGeom prst="roundRect">
            <a:avLst>
              <a:gd name="adj" fmla="val 8969"/>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gn="just">
              <a:lnSpc>
                <a:spcPct val="150000"/>
              </a:lnSpc>
            </a:pPr>
            <a:r>
              <a:rPr lang="vi-VN" sz="2400" b="1" dirty="0">
                <a:solidFill>
                  <a:srgbClr val="000000"/>
                </a:solidFill>
                <a:latin typeface="Arial" panose="020B0604020202020204" pitchFamily="34" charset="0"/>
                <a:cs typeface="Arial" panose="020B0604020202020204" pitchFamily="34" charset="0"/>
              </a:rPr>
              <a:t>Câu 3: </a:t>
            </a:r>
            <a:r>
              <a:rPr lang="vi-VN" sz="2400" dirty="0">
                <a:latin typeface="Arial" panose="020B0604020202020204" pitchFamily="34" charset="0"/>
                <a:cs typeface="Arial" panose="020B0604020202020204" pitchFamily="34" charset="0"/>
              </a:rPr>
              <a:t>Quan sát hình ảnh và cho biết sản phẩm được tái chế từ</a:t>
            </a:r>
          </a:p>
        </p:txBody>
      </p:sp>
      <p:sp>
        <p:nvSpPr>
          <p:cNvPr id="3" name="Flowchart: Connector 2">
            <a:extLst>
              <a:ext uri="{FF2B5EF4-FFF2-40B4-BE49-F238E27FC236}">
                <a16:creationId xmlns:a16="http://schemas.microsoft.com/office/drawing/2014/main" id="{CD5B9027-A1B2-9473-37B8-892E23D37070}"/>
              </a:ext>
            </a:extLst>
          </p:cNvPr>
          <p:cNvSpPr/>
          <p:nvPr/>
        </p:nvSpPr>
        <p:spPr>
          <a:xfrm>
            <a:off x="4855779" y="3643626"/>
            <a:ext cx="565767" cy="565767"/>
          </a:xfrm>
          <a:prstGeom prst="flowChartConnector">
            <a:avLst/>
          </a:prstGeom>
          <a:solidFill>
            <a:srgbClr val="92D050"/>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F98178AE-3FFB-74D6-E503-A1C51C2B6B94}"/>
              </a:ext>
            </a:extLst>
          </p:cNvPr>
          <p:cNvSpPr txBox="1"/>
          <p:nvPr/>
        </p:nvSpPr>
        <p:spPr>
          <a:xfrm>
            <a:off x="4961787" y="3007269"/>
            <a:ext cx="1828801" cy="1131848"/>
          </a:xfrm>
          <a:prstGeom prst="rect">
            <a:avLst/>
          </a:prstGeom>
          <a:noFill/>
        </p:spPr>
        <p:txBody>
          <a:bodyPr wrap="square">
            <a:spAutoFit/>
          </a:bodyPr>
          <a:lstStyle/>
          <a:p>
            <a:pPr>
              <a:lnSpc>
                <a:spcPct val="150000"/>
              </a:lnSpc>
            </a:pPr>
            <a:r>
              <a:rPr lang="vi-VN" sz="2400" dirty="0"/>
              <a:t>A. Nhựa.</a:t>
            </a:r>
          </a:p>
          <a:p>
            <a:pPr>
              <a:lnSpc>
                <a:spcPct val="150000"/>
              </a:lnSpc>
            </a:pPr>
            <a:r>
              <a:rPr lang="vi-VN" sz="2400" dirty="0"/>
              <a:t>B. Lốp xe.</a:t>
            </a:r>
          </a:p>
        </p:txBody>
      </p:sp>
      <p:pic>
        <p:nvPicPr>
          <p:cNvPr id="8" name="Picture 7" descr="Những mẫu bàn, ghế xinh xắn bạn có thể tự tay tái chế ở nhà - designs.vn">
            <a:extLst>
              <a:ext uri="{FF2B5EF4-FFF2-40B4-BE49-F238E27FC236}">
                <a16:creationId xmlns:a16="http://schemas.microsoft.com/office/drawing/2014/main" id="{0AB3C3C1-937D-763D-7979-9978A4D1F55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880" y="506133"/>
            <a:ext cx="4131233" cy="4131233"/>
          </a:xfrm>
          <a:prstGeom prst="rect">
            <a:avLst/>
          </a:prstGeom>
          <a:noFill/>
          <a:ln>
            <a:noFill/>
          </a:ln>
        </p:spPr>
      </p:pic>
      <p:sp>
        <p:nvSpPr>
          <p:cNvPr id="10" name="TextBox 9">
            <a:extLst>
              <a:ext uri="{FF2B5EF4-FFF2-40B4-BE49-F238E27FC236}">
                <a16:creationId xmlns:a16="http://schemas.microsoft.com/office/drawing/2014/main" id="{DA428CFC-D72D-3A68-D9A6-157B475CBAB4}"/>
              </a:ext>
            </a:extLst>
          </p:cNvPr>
          <p:cNvSpPr txBox="1"/>
          <p:nvPr/>
        </p:nvSpPr>
        <p:spPr>
          <a:xfrm>
            <a:off x="6896596" y="3007269"/>
            <a:ext cx="1925524" cy="1131848"/>
          </a:xfrm>
          <a:prstGeom prst="rect">
            <a:avLst/>
          </a:prstGeom>
          <a:noFill/>
        </p:spPr>
        <p:txBody>
          <a:bodyPr wrap="square">
            <a:spAutoFit/>
          </a:bodyPr>
          <a:lstStyle/>
          <a:p>
            <a:pPr>
              <a:lnSpc>
                <a:spcPct val="150000"/>
              </a:lnSpc>
            </a:pPr>
            <a:r>
              <a:rPr lang="vi-VN" sz="2400" dirty="0"/>
              <a:t>C. Vải vụn.</a:t>
            </a:r>
          </a:p>
          <a:p>
            <a:pPr>
              <a:lnSpc>
                <a:spcPct val="150000"/>
              </a:lnSpc>
            </a:pPr>
            <a:r>
              <a:rPr lang="vi-VN" sz="2400" dirty="0"/>
              <a:t>D. Ống hút.</a:t>
            </a:r>
            <a:endParaRPr lang="vi-VN"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3178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4)">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EF456-8B09-3551-E48A-658E1E159A59}"/>
            </a:ext>
          </a:extLst>
        </p:cNvPr>
        <p:cNvGrpSpPr/>
        <p:nvPr/>
      </p:nvGrpSpPr>
      <p:grpSpPr>
        <a:xfrm>
          <a:off x="0" y="0"/>
          <a:ext cx="0" cy="0"/>
          <a:chOff x="0" y="0"/>
          <a:chExt cx="0" cy="0"/>
        </a:xfrm>
      </p:grpSpPr>
      <p:sp>
        <p:nvSpPr>
          <p:cNvPr id="5" name="Freeform 18">
            <a:hlinkClick r:id="rId3" action="ppaction://hlinksldjump"/>
            <a:extLst>
              <a:ext uri="{FF2B5EF4-FFF2-40B4-BE49-F238E27FC236}">
                <a16:creationId xmlns:a16="http://schemas.microsoft.com/office/drawing/2014/main" id="{74CE7510-2287-F568-03D9-4B0254A4D82A}"/>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 name="Title 1">
            <a:extLst>
              <a:ext uri="{FF2B5EF4-FFF2-40B4-BE49-F238E27FC236}">
                <a16:creationId xmlns:a16="http://schemas.microsoft.com/office/drawing/2014/main" id="{3D125D7E-1262-BA61-7BF0-C3CC24388AC0}"/>
              </a:ext>
            </a:extLst>
          </p:cNvPr>
          <p:cNvSpPr>
            <a:spLocks noGrp="1"/>
          </p:cNvSpPr>
          <p:nvPr>
            <p:ph type="title" idx="4294967295"/>
          </p:nvPr>
        </p:nvSpPr>
        <p:spPr>
          <a:xfrm>
            <a:off x="495300" y="307428"/>
            <a:ext cx="8153400" cy="1283274"/>
          </a:xfrm>
          <a:prstGeom prst="roundRect">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nSpc>
                <a:spcPct val="150000"/>
              </a:lnSpc>
            </a:pPr>
            <a:r>
              <a:rPr lang="vi-VN" sz="2200" b="1" dirty="0">
                <a:solidFill>
                  <a:schemeClr val="tx1">
                    <a:lumMod val="50000"/>
                  </a:schemeClr>
                </a:solidFill>
                <a:latin typeface="Arial" panose="020B0604020202020204" pitchFamily="34" charset="0"/>
                <a:cs typeface="Arial" panose="020B0604020202020204" pitchFamily="34" charset="0"/>
              </a:rPr>
              <a:t>Câu 4: </a:t>
            </a:r>
            <a:r>
              <a:rPr lang="vi-VN" sz="2200" dirty="0">
                <a:latin typeface="Arial" panose="020B0604020202020204" pitchFamily="34" charset="0"/>
                <a:cs typeface="Arial" panose="020B0604020202020204" pitchFamily="34" charset="0"/>
              </a:rPr>
              <a:t>Vì sao thiết kế đồ gia dụng từ vật liệu đã qua sử dụng được đề cao trong đời sống đương đại?</a:t>
            </a:r>
            <a:endParaRPr lang="vi-VN" sz="2200" b="0" dirty="0">
              <a:solidFill>
                <a:schemeClr val="tx1">
                  <a:lumMod val="50000"/>
                </a:schemeClr>
              </a:solidFill>
              <a:latin typeface="Arial" panose="020B0604020202020204" pitchFamily="34" charset="0"/>
              <a:cs typeface="Arial" panose="020B0604020202020204" pitchFamily="34" charset="0"/>
            </a:endParaRPr>
          </a:p>
        </p:txBody>
      </p:sp>
      <p:sp>
        <p:nvSpPr>
          <p:cNvPr id="3" name="Flowchart: Connector 2">
            <a:extLst>
              <a:ext uri="{FF2B5EF4-FFF2-40B4-BE49-F238E27FC236}">
                <a16:creationId xmlns:a16="http://schemas.microsoft.com/office/drawing/2014/main" id="{A9121F3C-13E9-4F72-8203-56F3B32AA99E}"/>
              </a:ext>
            </a:extLst>
          </p:cNvPr>
          <p:cNvSpPr/>
          <p:nvPr/>
        </p:nvSpPr>
        <p:spPr>
          <a:xfrm>
            <a:off x="420183" y="2179901"/>
            <a:ext cx="495491" cy="495491"/>
          </a:xfrm>
          <a:prstGeom prst="flowChartConnector">
            <a:avLst/>
          </a:prstGeom>
          <a:solidFill>
            <a:srgbClr val="92D050"/>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8684D240-BBA1-5EBD-28CE-3137C9F1F441}"/>
              </a:ext>
            </a:extLst>
          </p:cNvPr>
          <p:cNvSpPr txBox="1"/>
          <p:nvPr/>
        </p:nvSpPr>
        <p:spPr>
          <a:xfrm>
            <a:off x="495301" y="1658509"/>
            <a:ext cx="8153400" cy="2940933"/>
          </a:xfrm>
          <a:prstGeom prst="rect">
            <a:avLst/>
          </a:prstGeom>
          <a:noFill/>
        </p:spPr>
        <p:txBody>
          <a:bodyPr wrap="square">
            <a:spAutoFit/>
          </a:bodyPr>
          <a:lstStyle/>
          <a:p>
            <a:pPr algn="just">
              <a:lnSpc>
                <a:spcPct val="150000"/>
              </a:lnSpc>
            </a:pPr>
            <a:r>
              <a:rPr lang="vi-VN" sz="2100" dirty="0">
                <a:latin typeface="Arial" panose="020B0604020202020204" pitchFamily="34" charset="0"/>
                <a:cs typeface="Arial" panose="020B0604020202020204" pitchFamily="34" charset="0"/>
              </a:rPr>
              <a:t>A. Vì hướng đến một xã hội không còn bạo lực.</a:t>
            </a:r>
          </a:p>
          <a:p>
            <a:pPr algn="just">
              <a:lnSpc>
                <a:spcPct val="150000"/>
              </a:lnSpc>
            </a:pPr>
            <a:r>
              <a:rPr lang="vi-VN" sz="2100" dirty="0">
                <a:latin typeface="Arial" panose="020B0604020202020204" pitchFamily="34" charset="0"/>
                <a:cs typeface="Arial" panose="020B0604020202020204" pitchFamily="34" charset="0"/>
              </a:rPr>
              <a:t>B. Vì hướng đến tính hiệu quả, sự tiện lợi và thân thiện với môi trường.</a:t>
            </a:r>
          </a:p>
          <a:p>
            <a:pPr algn="just">
              <a:lnSpc>
                <a:spcPct val="150000"/>
              </a:lnSpc>
            </a:pPr>
            <a:r>
              <a:rPr lang="vi-VN" sz="2100" dirty="0">
                <a:latin typeface="Arial" panose="020B0604020202020204" pitchFamily="34" charset="0"/>
                <a:cs typeface="Arial" panose="020B0604020202020204" pitchFamily="34" charset="0"/>
              </a:rPr>
              <a:t>C. Vì hướng đến bình đẳng giới.</a:t>
            </a:r>
          </a:p>
          <a:p>
            <a:pPr algn="just">
              <a:lnSpc>
                <a:spcPct val="150000"/>
              </a:lnSpc>
            </a:pPr>
            <a:r>
              <a:rPr lang="vi-VN" sz="2100" dirty="0">
                <a:latin typeface="Arial" panose="020B0604020202020204" pitchFamily="34" charset="0"/>
                <a:cs typeface="Arial" panose="020B0604020202020204" pitchFamily="34" charset="0"/>
              </a:rPr>
              <a:t>D. Vì hướng đến tính bền vững, đảm bảo môi trường sống của động, thực vật.</a:t>
            </a:r>
          </a:p>
        </p:txBody>
      </p:sp>
    </p:spTree>
    <p:extLst>
      <p:ext uri="{BB962C8B-B14F-4D97-AF65-F5344CB8AC3E}">
        <p14:creationId xmlns:p14="http://schemas.microsoft.com/office/powerpoint/2010/main" val="382513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4)">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695CA-86AC-1E4F-277F-F52A0C31410B}"/>
            </a:ext>
          </a:extLst>
        </p:cNvPr>
        <p:cNvGrpSpPr/>
        <p:nvPr/>
      </p:nvGrpSpPr>
      <p:grpSpPr>
        <a:xfrm>
          <a:off x="0" y="0"/>
          <a:ext cx="0" cy="0"/>
          <a:chOff x="0" y="0"/>
          <a:chExt cx="0" cy="0"/>
        </a:xfrm>
      </p:grpSpPr>
      <p:sp>
        <p:nvSpPr>
          <p:cNvPr id="7" name="Flowchart: Connector 6">
            <a:extLst>
              <a:ext uri="{FF2B5EF4-FFF2-40B4-BE49-F238E27FC236}">
                <a16:creationId xmlns:a16="http://schemas.microsoft.com/office/drawing/2014/main" id="{0C6E9E9E-0462-17FC-E290-A9D4491CD341}"/>
              </a:ext>
            </a:extLst>
          </p:cNvPr>
          <p:cNvSpPr/>
          <p:nvPr/>
        </p:nvSpPr>
        <p:spPr>
          <a:xfrm>
            <a:off x="495300" y="2043452"/>
            <a:ext cx="528298" cy="528298"/>
          </a:xfrm>
          <a:prstGeom prst="flowChartConnector">
            <a:avLst/>
          </a:prstGeom>
          <a:solidFill>
            <a:srgbClr val="92D050"/>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Freeform 18">
            <a:hlinkClick r:id="rId3" action="ppaction://hlinksldjump"/>
            <a:extLst>
              <a:ext uri="{FF2B5EF4-FFF2-40B4-BE49-F238E27FC236}">
                <a16:creationId xmlns:a16="http://schemas.microsoft.com/office/drawing/2014/main" id="{EF2A549B-5F13-450B-ACD8-1FF3631FCAA6}"/>
              </a:ext>
            </a:extLst>
          </p:cNvPr>
          <p:cNvSpPr/>
          <p:nvPr/>
        </p:nvSpPr>
        <p:spPr>
          <a:xfrm>
            <a:off x="7905135" y="4667250"/>
            <a:ext cx="1138301"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 name="Title 1">
            <a:extLst>
              <a:ext uri="{FF2B5EF4-FFF2-40B4-BE49-F238E27FC236}">
                <a16:creationId xmlns:a16="http://schemas.microsoft.com/office/drawing/2014/main" id="{2F3079F5-E234-2228-EF63-0738DC6E07FB}"/>
              </a:ext>
            </a:extLst>
          </p:cNvPr>
          <p:cNvSpPr>
            <a:spLocks noGrp="1"/>
          </p:cNvSpPr>
          <p:nvPr>
            <p:ph type="title" idx="4294967295"/>
          </p:nvPr>
        </p:nvSpPr>
        <p:spPr>
          <a:xfrm>
            <a:off x="495300" y="444500"/>
            <a:ext cx="8153400" cy="1344886"/>
          </a:xfrm>
          <a:prstGeom prst="roundRect">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anchor="ctr">
            <a:noAutofit/>
          </a:bodyPr>
          <a:lstStyle/>
          <a:p>
            <a:pPr>
              <a:lnSpc>
                <a:spcPct val="150000"/>
              </a:lnSpc>
            </a:pPr>
            <a:r>
              <a:rPr lang="vi-VN" sz="2200" b="1" dirty="0">
                <a:solidFill>
                  <a:schemeClr val="tx1">
                    <a:lumMod val="50000"/>
                  </a:schemeClr>
                </a:solidFill>
                <a:latin typeface="Arial" panose="020B0604020202020204" pitchFamily="34" charset="0"/>
                <a:cs typeface="Arial" panose="020B0604020202020204" pitchFamily="34" charset="0"/>
              </a:rPr>
              <a:t>Câu 5: </a:t>
            </a:r>
            <a:r>
              <a:rPr lang="vi-VN" sz="2200" dirty="0">
                <a:latin typeface="Arial" panose="020B0604020202020204" pitchFamily="34" charset="0"/>
                <a:cs typeface="Arial" panose="020B0604020202020204" pitchFamily="34" charset="0"/>
              </a:rPr>
              <a:t>Ý nghĩa của việc sử dụng vật liệu tái chế trong thiết kế sản phẩm đồ gia dụng là</a:t>
            </a:r>
            <a:endParaRPr lang="vi-VN" sz="2200" b="0" dirty="0">
              <a:solidFill>
                <a:schemeClr val="tx1">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F450786-CD7B-04FA-23EC-9A76771CFF07}"/>
              </a:ext>
            </a:extLst>
          </p:cNvPr>
          <p:cNvSpPr txBox="1"/>
          <p:nvPr/>
        </p:nvSpPr>
        <p:spPr>
          <a:xfrm>
            <a:off x="567557" y="1943959"/>
            <a:ext cx="8081143" cy="2568717"/>
          </a:xfrm>
          <a:prstGeom prst="rect">
            <a:avLst/>
          </a:prstGeom>
          <a:noFill/>
        </p:spPr>
        <p:txBody>
          <a:bodyPr wrap="square">
            <a:spAutoFit/>
          </a:bodyPr>
          <a:lstStyle/>
          <a:p>
            <a:pPr algn="just">
              <a:lnSpc>
                <a:spcPct val="150000"/>
              </a:lnSpc>
            </a:pPr>
            <a:r>
              <a:rPr lang="vi-VN" sz="2200" dirty="0"/>
              <a:t>A. Giảm chất thải ra môi trường và việc khai thác tài nguyên thiên nhiên quá mức.</a:t>
            </a:r>
          </a:p>
          <a:p>
            <a:pPr algn="just">
              <a:lnSpc>
                <a:spcPct val="150000"/>
              </a:lnSpc>
            </a:pPr>
            <a:r>
              <a:rPr lang="vi-VN" sz="2200" dirty="0"/>
              <a:t>B. Tăng nguy cơ ô nhiễm môi trường.</a:t>
            </a:r>
          </a:p>
          <a:p>
            <a:pPr algn="just">
              <a:lnSpc>
                <a:spcPct val="150000"/>
              </a:lnSpc>
            </a:pPr>
            <a:r>
              <a:rPr lang="vi-VN" sz="2200" dirty="0"/>
              <a:t>C. Gây mất rừng tự nhiên.</a:t>
            </a:r>
          </a:p>
          <a:p>
            <a:pPr algn="just">
              <a:lnSpc>
                <a:spcPct val="150000"/>
              </a:lnSpc>
            </a:pPr>
            <a:r>
              <a:rPr lang="vi-VN" sz="2200" dirty="0"/>
              <a:t>D. Một nửa động vật hoang dã không có nơi cư trú.</a:t>
            </a:r>
          </a:p>
        </p:txBody>
      </p:sp>
    </p:spTree>
    <p:extLst>
      <p:ext uri="{BB962C8B-B14F-4D97-AF65-F5344CB8AC3E}">
        <p14:creationId xmlns:p14="http://schemas.microsoft.com/office/powerpoint/2010/main" val="170967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4)">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8">
          <a:extLst>
            <a:ext uri="{FF2B5EF4-FFF2-40B4-BE49-F238E27FC236}">
              <a16:creationId xmlns:a16="http://schemas.microsoft.com/office/drawing/2014/main" id="{7DD38C9C-15C2-909E-30A8-86AB114483A6}"/>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1A91ACFC-382F-EEEE-2AD6-9966C7838300}"/>
              </a:ext>
            </a:extLst>
          </p:cNvPr>
          <p:cNvGrpSpPr/>
          <p:nvPr/>
        </p:nvGrpSpPr>
        <p:grpSpPr>
          <a:xfrm>
            <a:off x="232541" y="201000"/>
            <a:ext cx="8678918" cy="4741499"/>
            <a:chOff x="232541" y="839535"/>
            <a:chExt cx="8678918" cy="4106916"/>
          </a:xfrm>
        </p:grpSpPr>
        <p:sp>
          <p:nvSpPr>
            <p:cNvPr id="4" name="Rectangle: Top Corners Rounded 3">
              <a:extLst>
                <a:ext uri="{FF2B5EF4-FFF2-40B4-BE49-F238E27FC236}">
                  <a16:creationId xmlns:a16="http://schemas.microsoft.com/office/drawing/2014/main" id="{79C61810-D611-80B1-79E7-B0F6E587A6B4}"/>
                </a:ext>
              </a:extLst>
            </p:cNvPr>
            <p:cNvSpPr/>
            <p:nvPr/>
          </p:nvSpPr>
          <p:spPr>
            <a:xfrm flipV="1">
              <a:off x="232541" y="839535"/>
              <a:ext cx="8678918" cy="4106916"/>
            </a:xfrm>
            <a:prstGeom prst="round2SameRect">
              <a:avLst>
                <a:gd name="adj1" fmla="val 5680"/>
                <a:gd name="adj2" fmla="val 0"/>
              </a:avLst>
            </a:prstGeom>
            <a:solidFill>
              <a:schemeClr val="accent6"/>
            </a:solidFill>
            <a:ln w="12700">
              <a:solidFill>
                <a:schemeClr val="bg1">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BABBC86E-8BF5-AD77-8E8A-85FB61DCACA4}"/>
                </a:ext>
              </a:extLst>
            </p:cNvPr>
            <p:cNvSpPr txBox="1"/>
            <p:nvPr/>
          </p:nvSpPr>
          <p:spPr>
            <a:xfrm>
              <a:off x="390196" y="885374"/>
              <a:ext cx="8363607" cy="1743133"/>
            </a:xfrm>
            <a:prstGeom prst="rect">
              <a:avLst/>
            </a:prstGeom>
            <a:noFill/>
          </p:spPr>
          <p:txBody>
            <a:bodyPr wrap="square" anchor="ctr">
              <a:spAutoFit/>
            </a:bodyPr>
            <a:lstStyle/>
            <a:p>
              <a:pPr indent="180340" algn="just">
                <a:lnSpc>
                  <a:spcPct val="150000"/>
                </a:lnSpc>
              </a:pPr>
              <a:r>
                <a:rPr lang="vi-VN" sz="1700" dirty="0">
                  <a:solidFill>
                    <a:srgbClr val="000000"/>
                  </a:solidFill>
                  <a:effectLst/>
                  <a:latin typeface="Times New Roman" panose="02020603050405020304" pitchFamily="18" charset="0"/>
                  <a:ea typeface="Times New Roman" panose="02020603050405020304" pitchFamily="18" charset="0"/>
                </a:rPr>
                <a:t>Sản phẩm của </a:t>
              </a:r>
              <a:r>
                <a:rPr lang="vi-VN" sz="1700" dirty="0" err="1">
                  <a:solidFill>
                    <a:srgbClr val="000000"/>
                  </a:solidFill>
                  <a:effectLst/>
                  <a:latin typeface="Times New Roman" panose="02020603050405020304" pitchFamily="18" charset="0"/>
                  <a:ea typeface="Times New Roman" panose="02020603050405020304" pitchFamily="18" charset="0"/>
                </a:rPr>
                <a:t>Coco</a:t>
              </a:r>
              <a:r>
                <a:rPr lang="vi-VN" sz="1700" dirty="0">
                  <a:solidFill>
                    <a:srgbClr val="000000"/>
                  </a:solidFill>
                  <a:effectLst/>
                  <a:latin typeface="Times New Roman" panose="02020603050405020304" pitchFamily="18" charset="0"/>
                  <a:ea typeface="Times New Roman" panose="02020603050405020304" pitchFamily="18" charset="0"/>
                </a:rPr>
                <a:t> </a:t>
              </a:r>
              <a:r>
                <a:rPr lang="vi-VN" sz="1700" dirty="0" err="1">
                  <a:solidFill>
                    <a:srgbClr val="000000"/>
                  </a:solidFill>
                  <a:effectLst/>
                  <a:latin typeface="Times New Roman" panose="02020603050405020304" pitchFamily="18" charset="0"/>
                  <a:ea typeface="Times New Roman" panose="02020603050405020304" pitchFamily="18" charset="0"/>
                </a:rPr>
                <a:t>Casa</a:t>
              </a:r>
              <a:r>
                <a:rPr lang="vi-VN" sz="1700" dirty="0">
                  <a:solidFill>
                    <a:srgbClr val="000000"/>
                  </a:solidFill>
                  <a:effectLst/>
                  <a:latin typeface="Times New Roman" panose="02020603050405020304" pitchFamily="18" charset="0"/>
                  <a:ea typeface="Times New Roman" panose="02020603050405020304" pitchFamily="18" charset="0"/>
                </a:rPr>
                <a:t> rất đa dạng, từ những món đồ nội, ngoại thất như tranh tường, mành (rèm), chụp đèn, chậu hoa, tượng gỗ, khay, thớt, chén (bát) đĩa bàn ăn, khung gương, gạt tàn, hộp đựng mỹ phẩm… cho đến đồ chơi trẻ em, đồ lưu niệm, trang trí. Những sản phẩm không chỉ đẹp mà còn mang nét đặc trưng của văn hóa Việt Nam, như hình ảnh con trâu, con voi, hoa sen, bông lúa, chuồn </a:t>
              </a:r>
              <a:r>
                <a:rPr lang="vi-VN" sz="1700" dirty="0" err="1">
                  <a:solidFill>
                    <a:srgbClr val="000000"/>
                  </a:solidFill>
                  <a:effectLst/>
                  <a:latin typeface="Times New Roman" panose="02020603050405020304" pitchFamily="18" charset="0"/>
                  <a:ea typeface="Times New Roman" panose="02020603050405020304" pitchFamily="18" charset="0"/>
                </a:rPr>
                <a:t>chuồn</a:t>
              </a:r>
              <a:r>
                <a:rPr lang="vi-VN" sz="1700" dirty="0">
                  <a:solidFill>
                    <a:srgbClr val="000000"/>
                  </a:solidFill>
                  <a:effectLst/>
                  <a:latin typeface="Times New Roman" panose="02020603050405020304" pitchFamily="18" charset="0"/>
                  <a:ea typeface="Times New Roman" panose="02020603050405020304" pitchFamily="18" charset="0"/>
                </a:rPr>
                <a:t>, nhà cổ Hội An.</a:t>
              </a:r>
              <a:endParaRPr lang="vi-VN" sz="1700" dirty="0">
                <a:effectLst/>
                <a:latin typeface="Calibri" panose="020F0502020204030204" pitchFamily="34" charset="0"/>
                <a:ea typeface="Calibri" panose="020F0502020204030204" pitchFamily="34" charset="0"/>
              </a:endParaRPr>
            </a:p>
          </p:txBody>
        </p:sp>
      </p:grpSp>
      <p:grpSp>
        <p:nvGrpSpPr>
          <p:cNvPr id="3" name="Group 2">
            <a:extLst>
              <a:ext uri="{FF2B5EF4-FFF2-40B4-BE49-F238E27FC236}">
                <a16:creationId xmlns:a16="http://schemas.microsoft.com/office/drawing/2014/main" id="{4C3F2F11-3736-F110-158F-6459083126B0}"/>
              </a:ext>
            </a:extLst>
          </p:cNvPr>
          <p:cNvGrpSpPr/>
          <p:nvPr/>
        </p:nvGrpSpPr>
        <p:grpSpPr>
          <a:xfrm>
            <a:off x="679346" y="2350738"/>
            <a:ext cx="3405353" cy="2507418"/>
            <a:chOff x="151086" y="3534198"/>
            <a:chExt cx="3397998" cy="2502004"/>
          </a:xfrm>
        </p:grpSpPr>
        <p:pic>
          <p:nvPicPr>
            <p:cNvPr id="5" name="Picture 2">
              <a:extLst>
                <a:ext uri="{FF2B5EF4-FFF2-40B4-BE49-F238E27FC236}">
                  <a16:creationId xmlns:a16="http://schemas.microsoft.com/office/drawing/2014/main" id="{F33AF19E-8D10-3B00-019D-86899867EBA2}"/>
                </a:ext>
              </a:extLst>
            </p:cNvPr>
            <p:cNvPicPr>
              <a:picLocks noChangeAspect="1" noChangeArrowheads="1"/>
            </p:cNvPicPr>
            <p:nvPr/>
          </p:nvPicPr>
          <p:blipFill>
            <a:blip r:embed="rId3"/>
            <a:srcRect/>
            <a:stretch/>
          </p:blipFill>
          <p:spPr bwMode="auto">
            <a:xfrm>
              <a:off x="439611" y="3534198"/>
              <a:ext cx="2820945" cy="18415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B66F7D-FEE5-079A-AA13-500349BB629B}"/>
                </a:ext>
              </a:extLst>
            </p:cNvPr>
            <p:cNvSpPr txBox="1"/>
            <p:nvPr/>
          </p:nvSpPr>
          <p:spPr>
            <a:xfrm>
              <a:off x="151086" y="5338994"/>
              <a:ext cx="3397998" cy="697208"/>
            </a:xfrm>
            <a:prstGeom prst="rect">
              <a:avLst/>
            </a:prstGeom>
            <a:noFill/>
          </p:spPr>
          <p:txBody>
            <a:bodyPr wrap="square" rtlCol="0">
              <a:spAutoFit/>
            </a:bodyPr>
            <a:lstStyle/>
            <a:p>
              <a:pPr algn="ctr">
                <a:lnSpc>
                  <a:spcPct val="150000"/>
                </a:lnSpc>
              </a:pPr>
              <a:r>
                <a:rPr lang="vi-VN" dirty="0"/>
                <a:t>Sản phẩm thủ công </a:t>
              </a:r>
              <a:r>
                <a:rPr lang="vi-VN" dirty="0" err="1"/>
                <a:t>Coco</a:t>
              </a:r>
              <a:r>
                <a:rPr lang="vi-VN" dirty="0"/>
                <a:t> </a:t>
              </a:r>
              <a:r>
                <a:rPr lang="vi-VN" dirty="0" err="1"/>
                <a:t>Casa</a:t>
              </a:r>
              <a:r>
                <a:rPr lang="vi-VN" dirty="0"/>
                <a:t> sử dụng hoàn toàn vật liệu tại địa phương</a:t>
              </a:r>
            </a:p>
          </p:txBody>
        </p:sp>
      </p:grpSp>
      <p:grpSp>
        <p:nvGrpSpPr>
          <p:cNvPr id="9" name="Group 8">
            <a:extLst>
              <a:ext uri="{FF2B5EF4-FFF2-40B4-BE49-F238E27FC236}">
                <a16:creationId xmlns:a16="http://schemas.microsoft.com/office/drawing/2014/main" id="{46F60A79-DCFC-88E6-FA1F-A1D058E29C34}"/>
              </a:ext>
            </a:extLst>
          </p:cNvPr>
          <p:cNvGrpSpPr/>
          <p:nvPr/>
        </p:nvGrpSpPr>
        <p:grpSpPr>
          <a:xfrm>
            <a:off x="5059300" y="2350738"/>
            <a:ext cx="3405354" cy="2507419"/>
            <a:chOff x="151086" y="3534198"/>
            <a:chExt cx="3397998" cy="2502005"/>
          </a:xfrm>
        </p:grpSpPr>
        <p:pic>
          <p:nvPicPr>
            <p:cNvPr id="10" name="Picture 2">
              <a:extLst>
                <a:ext uri="{FF2B5EF4-FFF2-40B4-BE49-F238E27FC236}">
                  <a16:creationId xmlns:a16="http://schemas.microsoft.com/office/drawing/2014/main" id="{F076A930-2A6C-0269-FB02-BC2CF3FE876C}"/>
                </a:ext>
              </a:extLst>
            </p:cNvPr>
            <p:cNvPicPr>
              <a:picLocks noChangeAspect="1" noChangeArrowheads="1"/>
            </p:cNvPicPr>
            <p:nvPr/>
          </p:nvPicPr>
          <p:blipFill>
            <a:blip r:embed="rId4"/>
            <a:srcRect/>
            <a:stretch/>
          </p:blipFill>
          <p:spPr bwMode="auto">
            <a:xfrm>
              <a:off x="359076" y="3534198"/>
              <a:ext cx="2982017" cy="1836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E493B7A-A896-2306-C387-188326B45C3B}"/>
                </a:ext>
              </a:extLst>
            </p:cNvPr>
            <p:cNvSpPr txBox="1"/>
            <p:nvPr/>
          </p:nvSpPr>
          <p:spPr>
            <a:xfrm>
              <a:off x="151086" y="5338995"/>
              <a:ext cx="3397998" cy="697208"/>
            </a:xfrm>
            <a:prstGeom prst="rect">
              <a:avLst/>
            </a:prstGeom>
            <a:noFill/>
          </p:spPr>
          <p:txBody>
            <a:bodyPr wrap="square" rtlCol="0">
              <a:spAutoFit/>
            </a:bodyPr>
            <a:lstStyle/>
            <a:p>
              <a:pPr algn="ctr">
                <a:lnSpc>
                  <a:spcPct val="150000"/>
                </a:lnSpc>
              </a:pPr>
              <a:r>
                <a:rPr lang="vi-VN" dirty="0"/>
                <a:t>Anh Lê Ngọc Thuận và tác phẩm tranh ghép gỗ lụt đầu tiên của </a:t>
              </a:r>
              <a:r>
                <a:rPr lang="vi-VN" dirty="0" err="1"/>
                <a:t>Coco</a:t>
              </a:r>
              <a:r>
                <a:rPr lang="vi-VN" dirty="0"/>
                <a:t> </a:t>
              </a:r>
              <a:r>
                <a:rPr lang="vi-VN" dirty="0" err="1"/>
                <a:t>Casa</a:t>
              </a:r>
              <a:endParaRPr lang="vi-VN" dirty="0"/>
            </a:p>
          </p:txBody>
        </p:sp>
      </p:grpSp>
    </p:spTree>
    <p:extLst>
      <p:ext uri="{BB962C8B-B14F-4D97-AF65-F5344CB8AC3E}">
        <p14:creationId xmlns:p14="http://schemas.microsoft.com/office/powerpoint/2010/main" val="3935888870"/>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3" name="Title 2">
            <a:extLst>
              <a:ext uri="{FF2B5EF4-FFF2-40B4-BE49-F238E27FC236}">
                <a16:creationId xmlns:a16="http://schemas.microsoft.com/office/drawing/2014/main" id="{0B294AAD-051D-83E6-8676-6BFF00032890}"/>
              </a:ext>
            </a:extLst>
          </p:cNvPr>
          <p:cNvSpPr>
            <a:spLocks noGrp="1"/>
          </p:cNvSpPr>
          <p:nvPr>
            <p:ph type="title"/>
          </p:nvPr>
        </p:nvSpPr>
        <p:spPr>
          <a:xfrm>
            <a:off x="720000" y="590707"/>
            <a:ext cx="7704000" cy="629032"/>
          </a:xfrm>
        </p:spPr>
        <p:txBody>
          <a:bodyPr anchor="ctr"/>
          <a:lstStyle/>
          <a:p>
            <a:r>
              <a:rPr lang="vi-VN" sz="3200" b="1" dirty="0">
                <a:solidFill>
                  <a:srgbClr val="C00000"/>
                </a:solidFill>
                <a:latin typeface="Arial" panose="020B0604020202020204" pitchFamily="34" charset="0"/>
                <a:cs typeface="Arial" panose="020B0604020202020204" pitchFamily="34" charset="0"/>
              </a:rPr>
              <a:t>HƯỚNG DẪN VỀ NHÀ</a:t>
            </a:r>
          </a:p>
        </p:txBody>
      </p:sp>
      <p:grpSp>
        <p:nvGrpSpPr>
          <p:cNvPr id="22" name="Group 21">
            <a:extLst>
              <a:ext uri="{FF2B5EF4-FFF2-40B4-BE49-F238E27FC236}">
                <a16:creationId xmlns:a16="http://schemas.microsoft.com/office/drawing/2014/main" id="{57B2D2D0-8A16-C9C4-373E-480208994A31}"/>
              </a:ext>
            </a:extLst>
          </p:cNvPr>
          <p:cNvGrpSpPr/>
          <p:nvPr/>
        </p:nvGrpSpPr>
        <p:grpSpPr>
          <a:xfrm>
            <a:off x="29030" y="4422302"/>
            <a:ext cx="9114970" cy="721198"/>
            <a:chOff x="29030" y="4422302"/>
            <a:chExt cx="9114970" cy="721198"/>
          </a:xfrm>
        </p:grpSpPr>
        <p:sp>
          <p:nvSpPr>
            <p:cNvPr id="20" name="Freeform 3">
              <a:extLst>
                <a:ext uri="{FF2B5EF4-FFF2-40B4-BE49-F238E27FC236}">
                  <a16:creationId xmlns:a16="http://schemas.microsoft.com/office/drawing/2014/main" id="{3FBD8171-110A-2938-B2E8-64341C659E45}"/>
                </a:ext>
              </a:extLst>
            </p:cNvPr>
            <p:cNvSpPr/>
            <p:nvPr/>
          </p:nvSpPr>
          <p:spPr>
            <a:xfrm>
              <a:off x="29030" y="4422302"/>
              <a:ext cx="4542970" cy="721198"/>
            </a:xfrm>
            <a:custGeom>
              <a:avLst/>
              <a:gdLst/>
              <a:ahLst/>
              <a:cxnLst/>
              <a:rect l="l" t="t" r="r" b="b"/>
              <a:pathLst>
                <a:path w="3869597" h="614299">
                  <a:moveTo>
                    <a:pt x="0" y="0"/>
                  </a:moveTo>
                  <a:lnTo>
                    <a:pt x="3869598" y="0"/>
                  </a:lnTo>
                  <a:lnTo>
                    <a:pt x="3869598" y="614299"/>
                  </a:lnTo>
                  <a:lnTo>
                    <a:pt x="0" y="614299"/>
                  </a:lnTo>
                  <a:lnTo>
                    <a:pt x="0" y="0"/>
                  </a:lnTo>
                  <a:close/>
                </a:path>
              </a:pathLst>
            </a:custGeom>
            <a:blipFill>
              <a:blip r:embed="rId3"/>
              <a:stretch>
                <a:fillRect/>
              </a:stretch>
            </a:blipFill>
          </p:spPr>
          <p:txBody>
            <a:bodyPr/>
            <a:lstStyle/>
            <a:p>
              <a:endParaRPr lang="vi-VN" sz="1200"/>
            </a:p>
          </p:txBody>
        </p:sp>
        <p:sp>
          <p:nvSpPr>
            <p:cNvPr id="21" name="Freeform 3">
              <a:extLst>
                <a:ext uri="{FF2B5EF4-FFF2-40B4-BE49-F238E27FC236}">
                  <a16:creationId xmlns:a16="http://schemas.microsoft.com/office/drawing/2014/main" id="{0B9B54EF-5DFE-B061-33AF-53AA2C0E1312}"/>
                </a:ext>
              </a:extLst>
            </p:cNvPr>
            <p:cNvSpPr/>
            <p:nvPr/>
          </p:nvSpPr>
          <p:spPr>
            <a:xfrm>
              <a:off x="4601030" y="4422302"/>
              <a:ext cx="4542970" cy="721198"/>
            </a:xfrm>
            <a:custGeom>
              <a:avLst/>
              <a:gdLst/>
              <a:ahLst/>
              <a:cxnLst/>
              <a:rect l="l" t="t" r="r" b="b"/>
              <a:pathLst>
                <a:path w="3869597" h="614299">
                  <a:moveTo>
                    <a:pt x="0" y="0"/>
                  </a:moveTo>
                  <a:lnTo>
                    <a:pt x="3869598" y="0"/>
                  </a:lnTo>
                  <a:lnTo>
                    <a:pt x="3869598" y="614299"/>
                  </a:lnTo>
                  <a:lnTo>
                    <a:pt x="0" y="614299"/>
                  </a:lnTo>
                  <a:lnTo>
                    <a:pt x="0" y="0"/>
                  </a:lnTo>
                  <a:close/>
                </a:path>
              </a:pathLst>
            </a:custGeom>
            <a:blipFill>
              <a:blip r:embed="rId3"/>
              <a:stretch>
                <a:fillRect/>
              </a:stretch>
            </a:blipFill>
          </p:spPr>
          <p:txBody>
            <a:bodyPr/>
            <a:lstStyle/>
            <a:p>
              <a:endParaRPr lang="vi-VN" sz="1200"/>
            </a:p>
          </p:txBody>
        </p:sp>
      </p:grpSp>
      <p:grpSp>
        <p:nvGrpSpPr>
          <p:cNvPr id="6" name="Group 5">
            <a:extLst>
              <a:ext uri="{FF2B5EF4-FFF2-40B4-BE49-F238E27FC236}">
                <a16:creationId xmlns:a16="http://schemas.microsoft.com/office/drawing/2014/main" id="{FAAC70E1-BFAB-37B1-E9BB-5E57745B7D6C}"/>
              </a:ext>
            </a:extLst>
          </p:cNvPr>
          <p:cNvGrpSpPr/>
          <p:nvPr/>
        </p:nvGrpSpPr>
        <p:grpSpPr>
          <a:xfrm>
            <a:off x="1493396" y="1416883"/>
            <a:ext cx="5932161" cy="827690"/>
            <a:chOff x="1227716" y="1509971"/>
            <a:chExt cx="5932161" cy="827690"/>
          </a:xfrm>
        </p:grpSpPr>
        <p:sp>
          <p:nvSpPr>
            <p:cNvPr id="7" name="Freeform 7">
              <a:extLst>
                <a:ext uri="{FF2B5EF4-FFF2-40B4-BE49-F238E27FC236}">
                  <a16:creationId xmlns:a16="http://schemas.microsoft.com/office/drawing/2014/main" id="{99E45DE6-BE0A-CB2C-BD32-2AF23DE12570}"/>
                </a:ext>
              </a:extLst>
            </p:cNvPr>
            <p:cNvSpPr/>
            <p:nvPr/>
          </p:nvSpPr>
          <p:spPr>
            <a:xfrm>
              <a:off x="1227716" y="1509971"/>
              <a:ext cx="827690" cy="827690"/>
            </a:xfrm>
            <a:custGeom>
              <a:avLst/>
              <a:gdLst/>
              <a:ahLst/>
              <a:cxnLst/>
              <a:rect l="l" t="t" r="r" b="b"/>
              <a:pathLst>
                <a:path w="972850" h="972850">
                  <a:moveTo>
                    <a:pt x="0" y="0"/>
                  </a:moveTo>
                  <a:lnTo>
                    <a:pt x="972850" y="0"/>
                  </a:lnTo>
                  <a:lnTo>
                    <a:pt x="972850" y="972850"/>
                  </a:lnTo>
                  <a:lnTo>
                    <a:pt x="0" y="97285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sz="1200"/>
            </a:p>
          </p:txBody>
        </p:sp>
        <p:sp>
          <p:nvSpPr>
            <p:cNvPr id="8" name="Rectangle: Rounded Corners 7">
              <a:extLst>
                <a:ext uri="{FF2B5EF4-FFF2-40B4-BE49-F238E27FC236}">
                  <a16:creationId xmlns:a16="http://schemas.microsoft.com/office/drawing/2014/main" id="{FD687F86-6242-A1CF-9BB8-34BD777A6709}"/>
                </a:ext>
              </a:extLst>
            </p:cNvPr>
            <p:cNvSpPr/>
            <p:nvPr/>
          </p:nvSpPr>
          <p:spPr>
            <a:xfrm>
              <a:off x="2212797" y="1561366"/>
              <a:ext cx="4947080" cy="724900"/>
            </a:xfrm>
            <a:prstGeom prst="roundRect">
              <a:avLst/>
            </a:prstGeom>
            <a:solidFill>
              <a:srgbClr val="FFFFFF"/>
            </a:solidFill>
            <a:ln>
              <a:solidFill>
                <a:schemeClr val="tx2"/>
              </a:solidFill>
            </a:ln>
            <a:effectLst>
              <a:outerShdw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bIns="36000" rtlCol="0" anchor="ctr"/>
            <a:lstStyle/>
            <a:p>
              <a:pPr algn="ctr"/>
              <a:r>
                <a:rPr lang="vi-VN" sz="2000" dirty="0">
                  <a:solidFill>
                    <a:srgbClr val="000000"/>
                  </a:solidFill>
                  <a:latin typeface="Arial" panose="020B0604020202020204" pitchFamily="34" charset="0"/>
                  <a:cs typeface="Arial" panose="020B0604020202020204" pitchFamily="34" charset="0"/>
                </a:rPr>
                <a:t>Ôn lại kiến thức đã học.</a:t>
              </a:r>
            </a:p>
          </p:txBody>
        </p:sp>
      </p:grpSp>
      <p:grpSp>
        <p:nvGrpSpPr>
          <p:cNvPr id="9" name="Group 8">
            <a:extLst>
              <a:ext uri="{FF2B5EF4-FFF2-40B4-BE49-F238E27FC236}">
                <a16:creationId xmlns:a16="http://schemas.microsoft.com/office/drawing/2014/main" id="{CCED92B9-5B72-ECD7-F66C-9AEA450010E8}"/>
              </a:ext>
            </a:extLst>
          </p:cNvPr>
          <p:cNvGrpSpPr/>
          <p:nvPr/>
        </p:nvGrpSpPr>
        <p:grpSpPr>
          <a:xfrm>
            <a:off x="1493396" y="2470947"/>
            <a:ext cx="5932161" cy="1673586"/>
            <a:chOff x="1227716" y="1467546"/>
            <a:chExt cx="5932161" cy="1673586"/>
          </a:xfrm>
        </p:grpSpPr>
        <p:sp>
          <p:nvSpPr>
            <p:cNvPr id="10" name="Freeform 7">
              <a:extLst>
                <a:ext uri="{FF2B5EF4-FFF2-40B4-BE49-F238E27FC236}">
                  <a16:creationId xmlns:a16="http://schemas.microsoft.com/office/drawing/2014/main" id="{3211ABB6-A462-A3F3-85BC-226EF0982C2E}"/>
                </a:ext>
              </a:extLst>
            </p:cNvPr>
            <p:cNvSpPr/>
            <p:nvPr/>
          </p:nvSpPr>
          <p:spPr>
            <a:xfrm>
              <a:off x="1227716" y="1890494"/>
              <a:ext cx="827690" cy="827690"/>
            </a:xfrm>
            <a:custGeom>
              <a:avLst/>
              <a:gdLst/>
              <a:ahLst/>
              <a:cxnLst/>
              <a:rect l="l" t="t" r="r" b="b"/>
              <a:pathLst>
                <a:path w="972850" h="972850">
                  <a:moveTo>
                    <a:pt x="0" y="0"/>
                  </a:moveTo>
                  <a:lnTo>
                    <a:pt x="972850" y="0"/>
                  </a:lnTo>
                  <a:lnTo>
                    <a:pt x="972850" y="972850"/>
                  </a:lnTo>
                  <a:lnTo>
                    <a:pt x="0" y="97285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vi-VN" sz="1200"/>
            </a:p>
          </p:txBody>
        </p:sp>
        <p:sp>
          <p:nvSpPr>
            <p:cNvPr id="11" name="Rectangle: Rounded Corners 10">
              <a:extLst>
                <a:ext uri="{FF2B5EF4-FFF2-40B4-BE49-F238E27FC236}">
                  <a16:creationId xmlns:a16="http://schemas.microsoft.com/office/drawing/2014/main" id="{93734307-B982-1D8E-7367-654E7BDF9FE9}"/>
                </a:ext>
              </a:extLst>
            </p:cNvPr>
            <p:cNvSpPr/>
            <p:nvPr/>
          </p:nvSpPr>
          <p:spPr>
            <a:xfrm>
              <a:off x="2212796" y="1467546"/>
              <a:ext cx="4947081" cy="1673586"/>
            </a:xfrm>
            <a:prstGeom prst="roundRect">
              <a:avLst>
                <a:gd name="adj" fmla="val 8169"/>
              </a:avLst>
            </a:prstGeom>
            <a:solidFill>
              <a:srgbClr val="FFFFFF"/>
            </a:solidFill>
            <a:ln>
              <a:solidFill>
                <a:schemeClr val="tx2"/>
              </a:solidFill>
            </a:ln>
            <a:effectLst>
              <a:outerShdw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 và tìm hiểu trước nội dung </a:t>
              </a:r>
            </a:p>
            <a:p>
              <a:pPr algn="ctr">
                <a:lnSpc>
                  <a:spcPct val="150000"/>
                </a:lnSpc>
              </a:pPr>
              <a:r>
                <a:rPr lang="vi-VN" sz="2000" b="1" i="1" dirty="0">
                  <a:latin typeface="Arial" panose="020B0604020202020204" pitchFamily="34" charset="0"/>
                  <a:cs typeface="Arial" panose="020B0604020202020204" pitchFamily="34" charset="0"/>
                </a:rPr>
                <a:t>Bài 15: Ngành, nghề liên quan </a:t>
              </a:r>
            </a:p>
            <a:p>
              <a:pPr algn="ctr">
                <a:lnSpc>
                  <a:spcPct val="150000"/>
                </a:lnSpc>
              </a:pPr>
              <a:r>
                <a:rPr lang="vi-VN" sz="2000" b="1" i="1" dirty="0">
                  <a:latin typeface="Arial" panose="020B0604020202020204" pitchFamily="34" charset="0"/>
                  <a:cs typeface="Arial" panose="020B0604020202020204" pitchFamily="34" charset="0"/>
                </a:rPr>
                <a:t>đến mĩ thuật ứng dụng.</a:t>
              </a:r>
            </a:p>
          </p:txBody>
        </p:sp>
      </p:grpSp>
    </p:spTree>
    <p:extLst>
      <p:ext uri="{BB962C8B-B14F-4D97-AF65-F5344CB8AC3E}">
        <p14:creationId xmlns:p14="http://schemas.microsoft.com/office/powerpoint/2010/main" val="3692752399"/>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pSp>
        <p:nvGrpSpPr>
          <p:cNvPr id="149" name="Google Shape;149;p24"/>
          <p:cNvGrpSpPr/>
          <p:nvPr/>
        </p:nvGrpSpPr>
        <p:grpSpPr>
          <a:xfrm>
            <a:off x="0" y="539647"/>
            <a:ext cx="9144125" cy="2609236"/>
            <a:chOff x="0" y="767750"/>
            <a:chExt cx="9144125" cy="2962500"/>
          </a:xfrm>
        </p:grpSpPr>
        <p:sp>
          <p:nvSpPr>
            <p:cNvPr id="150" name="Google Shape;150;p24"/>
            <p:cNvSpPr/>
            <p:nvPr/>
          </p:nvSpPr>
          <p:spPr>
            <a:xfrm>
              <a:off x="713225" y="767750"/>
              <a:ext cx="7717500" cy="2962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51" name="Google Shape;151;p24"/>
            <p:cNvSpPr/>
            <p:nvPr/>
          </p:nvSpPr>
          <p:spPr>
            <a:xfrm>
              <a:off x="8430725" y="767750"/>
              <a:ext cx="713400" cy="2962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52" name="Google Shape;152;p24"/>
            <p:cNvSpPr/>
            <p:nvPr/>
          </p:nvSpPr>
          <p:spPr>
            <a:xfrm>
              <a:off x="0" y="767750"/>
              <a:ext cx="713400" cy="2962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grpSp>
      <p:cxnSp>
        <p:nvCxnSpPr>
          <p:cNvPr id="155" name="Google Shape;155;p24"/>
          <p:cNvCxnSpPr/>
          <p:nvPr/>
        </p:nvCxnSpPr>
        <p:spPr>
          <a:xfrm>
            <a:off x="2304800" y="4776387"/>
            <a:ext cx="4549800" cy="0"/>
          </a:xfrm>
          <a:prstGeom prst="straightConnector1">
            <a:avLst/>
          </a:prstGeom>
          <a:noFill/>
          <a:ln w="9525" cap="flat" cmpd="sng">
            <a:solidFill>
              <a:schemeClr val="accent1"/>
            </a:solidFill>
            <a:prstDash val="solid"/>
            <a:round/>
            <a:headEnd type="none" w="med" len="med"/>
            <a:tailEnd type="none" w="med" len="med"/>
          </a:ln>
        </p:spPr>
      </p:cxnSp>
      <p:sp>
        <p:nvSpPr>
          <p:cNvPr id="5" name="Title 4">
            <a:extLst>
              <a:ext uri="{FF2B5EF4-FFF2-40B4-BE49-F238E27FC236}">
                <a16:creationId xmlns:a16="http://schemas.microsoft.com/office/drawing/2014/main" id="{206B6B0F-BEA5-D2F1-A38B-08347DB8B2C9}"/>
              </a:ext>
            </a:extLst>
          </p:cNvPr>
          <p:cNvSpPr>
            <a:spLocks noGrp="1"/>
          </p:cNvSpPr>
          <p:nvPr>
            <p:ph type="ctrTitle"/>
          </p:nvPr>
        </p:nvSpPr>
        <p:spPr>
          <a:xfrm>
            <a:off x="1328007" y="837165"/>
            <a:ext cx="6487936" cy="2014200"/>
          </a:xfrm>
        </p:spPr>
        <p:txBody>
          <a:bodyPr/>
          <a:lstStyle/>
          <a:p>
            <a:pPr>
              <a:lnSpc>
                <a:spcPct val="150000"/>
              </a:lnSpc>
            </a:pPr>
            <a:r>
              <a:rPr lang="vi-VN" b="1" dirty="0">
                <a:solidFill>
                  <a:schemeClr val="tx1">
                    <a:lumMod val="50000"/>
                  </a:schemeClr>
                </a:solidFill>
                <a:latin typeface="Arial" panose="020B0604020202020204" pitchFamily="34" charset="0"/>
                <a:cs typeface="Arial" panose="020B0604020202020204" pitchFamily="34" charset="0"/>
              </a:rPr>
              <a:t>CẢM ƠN CÁC BẠN </a:t>
            </a:r>
            <a:br>
              <a:rPr lang="vi-VN" b="1" dirty="0">
                <a:solidFill>
                  <a:schemeClr val="tx1">
                    <a:lumMod val="50000"/>
                  </a:schemeClr>
                </a:solidFill>
                <a:latin typeface="Arial" panose="020B0604020202020204" pitchFamily="34" charset="0"/>
                <a:cs typeface="Arial" panose="020B0604020202020204" pitchFamily="34" charset="0"/>
              </a:rPr>
            </a:br>
            <a:r>
              <a:rPr lang="vi-VN" b="1" dirty="0">
                <a:solidFill>
                  <a:schemeClr val="tx1">
                    <a:lumMod val="50000"/>
                  </a:schemeClr>
                </a:solidFill>
                <a:latin typeface="Arial" panose="020B0604020202020204" pitchFamily="34" charset="0"/>
                <a:cs typeface="Arial" panose="020B0604020202020204" pitchFamily="34" charset="0"/>
              </a:rPr>
              <a:t>ĐÃ CHÚ Ý LẮNG NGHE!</a:t>
            </a:r>
          </a:p>
        </p:txBody>
      </p:sp>
      <p:sp>
        <p:nvSpPr>
          <p:cNvPr id="6" name="Freeform 107">
            <a:extLst>
              <a:ext uri="{FF2B5EF4-FFF2-40B4-BE49-F238E27FC236}">
                <a16:creationId xmlns:a16="http://schemas.microsoft.com/office/drawing/2014/main" id="{93BE5F39-F78D-3334-74AA-2C912E3A82F6}"/>
              </a:ext>
            </a:extLst>
          </p:cNvPr>
          <p:cNvSpPr/>
          <p:nvPr/>
        </p:nvSpPr>
        <p:spPr>
          <a:xfrm>
            <a:off x="2805267" y="3393918"/>
            <a:ext cx="3533466" cy="1382468"/>
          </a:xfrm>
          <a:custGeom>
            <a:avLst/>
            <a:gdLst/>
            <a:ahLst/>
            <a:cxnLst/>
            <a:rect l="l" t="t" r="r" b="b"/>
            <a:pathLst>
              <a:path w="2415647" h="945122">
                <a:moveTo>
                  <a:pt x="0" y="0"/>
                </a:moveTo>
                <a:lnTo>
                  <a:pt x="2415647" y="0"/>
                </a:lnTo>
                <a:lnTo>
                  <a:pt x="2415647" y="945122"/>
                </a:lnTo>
                <a:lnTo>
                  <a:pt x="0" y="945122"/>
                </a:lnTo>
                <a:lnTo>
                  <a:pt x="0" y="0"/>
                </a:lnTo>
                <a:close/>
              </a:path>
            </a:pathLst>
          </a:custGeom>
          <a:blipFill>
            <a:blip r:embed="rId3"/>
            <a:stretch>
              <a:fillRect/>
            </a:stretch>
          </a:blipFill>
        </p:spPr>
        <p:txBody>
          <a:bodyPr/>
          <a:lstStyle/>
          <a:p>
            <a:endParaRPr lang="vi-VN" sz="1200"/>
          </a:p>
        </p:txBody>
      </p:sp>
      <p:pic>
        <p:nvPicPr>
          <p:cNvPr id="2" name="Google Shape;237;p4">
            <a:extLst>
              <a:ext uri="{FF2B5EF4-FFF2-40B4-BE49-F238E27FC236}">
                <a16:creationId xmlns:a16="http://schemas.microsoft.com/office/drawing/2014/main" id="{A65F8A35-EDE2-8187-6154-806FD1AC8A8B}"/>
              </a:ext>
            </a:extLst>
          </p:cNvPr>
          <p:cNvPicPr preferRelativeResize="0"/>
          <p:nvPr/>
        </p:nvPicPr>
        <p:blipFill rotWithShape="1">
          <a:blip r:embed="rId4">
            <a:alphaModFix/>
          </a:blip>
          <a:srcRect t="9934" b="13335"/>
          <a:stretch/>
        </p:blipFill>
        <p:spPr>
          <a:xfrm>
            <a:off x="7814567" y="85375"/>
            <a:ext cx="1232315" cy="186749"/>
          </a:xfrm>
          <a:prstGeom prst="rect">
            <a:avLst/>
          </a:prstGeom>
          <a:noFill/>
          <a:ln>
            <a:noFill/>
          </a:ln>
        </p:spPr>
      </p:pic>
    </p:spTree>
    <p:extLst>
      <p:ext uri="{BB962C8B-B14F-4D97-AF65-F5344CB8AC3E}">
        <p14:creationId xmlns:p14="http://schemas.microsoft.com/office/powerpoint/2010/main" val="3144571269"/>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8">
          <a:extLst>
            <a:ext uri="{FF2B5EF4-FFF2-40B4-BE49-F238E27FC236}">
              <a16:creationId xmlns:a16="http://schemas.microsoft.com/office/drawing/2014/main" id="{2F3F0636-B2D5-1555-1FB0-70BB080CB6A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4526BA6-F6F9-3599-207C-836034CCB0E7}"/>
              </a:ext>
            </a:extLst>
          </p:cNvPr>
          <p:cNvGrpSpPr/>
          <p:nvPr/>
        </p:nvGrpSpPr>
        <p:grpSpPr>
          <a:xfrm>
            <a:off x="194955" y="1405251"/>
            <a:ext cx="8754090" cy="3203719"/>
            <a:chOff x="579482" y="4116705"/>
            <a:chExt cx="8735181" cy="3196802"/>
          </a:xfrm>
        </p:grpSpPr>
        <p:pic>
          <p:nvPicPr>
            <p:cNvPr id="5" name="Picture 2">
              <a:extLst>
                <a:ext uri="{FF2B5EF4-FFF2-40B4-BE49-F238E27FC236}">
                  <a16:creationId xmlns:a16="http://schemas.microsoft.com/office/drawing/2014/main" id="{E6483D64-4379-393C-A79B-4004FCF83AB2}"/>
                </a:ext>
              </a:extLst>
            </p:cNvPr>
            <p:cNvPicPr>
              <a:picLocks noChangeAspect="1" noChangeArrowheads="1"/>
            </p:cNvPicPr>
            <p:nvPr/>
          </p:nvPicPr>
          <p:blipFill>
            <a:blip r:embed="rId3"/>
            <a:srcRect/>
            <a:stretch/>
          </p:blipFill>
          <p:spPr bwMode="auto">
            <a:xfrm>
              <a:off x="579482" y="4116706"/>
              <a:ext cx="4034983" cy="3196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2EE8308-7419-9E25-CA2C-63A7F43E2A68}"/>
                </a:ext>
              </a:extLst>
            </p:cNvPr>
            <p:cNvSpPr txBox="1"/>
            <p:nvPr/>
          </p:nvSpPr>
          <p:spPr>
            <a:xfrm>
              <a:off x="7946025" y="5424255"/>
              <a:ext cx="1368638" cy="1889251"/>
            </a:xfrm>
            <a:prstGeom prst="rect">
              <a:avLst/>
            </a:prstGeom>
            <a:noFill/>
          </p:spPr>
          <p:txBody>
            <a:bodyPr wrap="square" rtlCol="0">
              <a:spAutoFit/>
            </a:bodyPr>
            <a:lstStyle/>
            <a:p>
              <a:pPr>
                <a:lnSpc>
                  <a:spcPct val="150000"/>
                </a:lnSpc>
              </a:pPr>
              <a:r>
                <a:rPr lang="en-US" sz="1600" dirty="0" err="1"/>
                <a:t>Những</a:t>
              </a:r>
              <a:r>
                <a:rPr lang="en-US" sz="1600" dirty="0"/>
                <a:t> </a:t>
              </a:r>
              <a:r>
                <a:rPr lang="en-US" sz="1600" dirty="0" err="1"/>
                <a:t>sản</a:t>
              </a:r>
              <a:r>
                <a:rPr lang="en-US" sz="1600" dirty="0"/>
                <a:t> </a:t>
              </a:r>
              <a:r>
                <a:rPr lang="en-US" sz="1600" dirty="0" err="1"/>
                <a:t>phẩm</a:t>
              </a:r>
              <a:r>
                <a:rPr lang="en-US" sz="1600" dirty="0"/>
                <a:t> </a:t>
              </a:r>
              <a:r>
                <a:rPr lang="en-US" sz="1600" dirty="0" err="1"/>
                <a:t>rực</a:t>
              </a:r>
              <a:r>
                <a:rPr lang="en-US" sz="1600" dirty="0"/>
                <a:t> </a:t>
              </a:r>
              <a:r>
                <a:rPr lang="en-US" sz="1600" dirty="0" err="1"/>
                <a:t>rỡ</a:t>
              </a:r>
              <a:r>
                <a:rPr lang="en-US" sz="1600" dirty="0"/>
                <a:t>, </a:t>
              </a:r>
              <a:r>
                <a:rPr lang="en-US" sz="1600" dirty="0" err="1"/>
                <a:t>sinh</a:t>
              </a:r>
              <a:r>
                <a:rPr lang="en-US" sz="1600" dirty="0"/>
                <a:t> </a:t>
              </a:r>
              <a:r>
                <a:rPr lang="en-US" sz="1600" dirty="0" err="1"/>
                <a:t>động</a:t>
              </a:r>
              <a:r>
                <a:rPr lang="en-US" sz="1600" dirty="0"/>
                <a:t> </a:t>
              </a:r>
              <a:r>
                <a:rPr lang="en-US" sz="1600" dirty="0" err="1"/>
                <a:t>được</a:t>
              </a:r>
              <a:r>
                <a:rPr lang="en-US" sz="1600" dirty="0"/>
                <a:t> </a:t>
              </a:r>
              <a:r>
                <a:rPr lang="en-US" sz="1600" dirty="0" err="1"/>
                <a:t>làm</a:t>
              </a:r>
              <a:r>
                <a:rPr lang="en-US" sz="1600" dirty="0"/>
                <a:t> </a:t>
              </a:r>
              <a:r>
                <a:rPr lang="en-US" sz="1600" dirty="0" err="1"/>
                <a:t>từ</a:t>
              </a:r>
              <a:r>
                <a:rPr lang="en-US" sz="1600" dirty="0"/>
                <a:t> </a:t>
              </a:r>
              <a:r>
                <a:rPr lang="en-US" sz="1600" dirty="0" err="1"/>
                <a:t>gỗ</a:t>
              </a:r>
              <a:r>
                <a:rPr lang="en-US" sz="1600" dirty="0"/>
                <a:t> </a:t>
              </a:r>
              <a:r>
                <a:rPr lang="en-US" sz="1600" dirty="0" err="1"/>
                <a:t>thải</a:t>
              </a:r>
              <a:endParaRPr lang="vi-VN" sz="1600" dirty="0"/>
            </a:p>
          </p:txBody>
        </p:sp>
        <p:pic>
          <p:nvPicPr>
            <p:cNvPr id="12" name="Picture 2">
              <a:extLst>
                <a:ext uri="{FF2B5EF4-FFF2-40B4-BE49-F238E27FC236}">
                  <a16:creationId xmlns:a16="http://schemas.microsoft.com/office/drawing/2014/main" id="{3EAA34AA-772E-B1E2-62E8-6F80AAEF5FBC}"/>
                </a:ext>
              </a:extLst>
            </p:cNvPr>
            <p:cNvPicPr>
              <a:picLocks noChangeAspect="1" noChangeArrowheads="1"/>
            </p:cNvPicPr>
            <p:nvPr/>
          </p:nvPicPr>
          <p:blipFill>
            <a:blip r:embed="rId4"/>
            <a:srcRect/>
            <a:stretch/>
          </p:blipFill>
          <p:spPr bwMode="auto">
            <a:xfrm>
              <a:off x="4681846" y="4116705"/>
              <a:ext cx="3196798" cy="319680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678BA93F-1F6E-F40F-B7AA-522DFC75D17E}"/>
              </a:ext>
            </a:extLst>
          </p:cNvPr>
          <p:cNvSpPr txBox="1"/>
          <p:nvPr/>
        </p:nvSpPr>
        <p:spPr>
          <a:xfrm>
            <a:off x="551793" y="534530"/>
            <a:ext cx="8040414" cy="518988"/>
          </a:xfrm>
          <a:prstGeom prst="rect">
            <a:avLst/>
          </a:prstGeom>
          <a:noFill/>
        </p:spPr>
        <p:txBody>
          <a:bodyPr wrap="square">
            <a:spAutoFit/>
          </a:bodyPr>
          <a:lstStyle/>
          <a:p>
            <a:pPr algn="ctr">
              <a:lnSpc>
                <a:spcPct val="150000"/>
              </a:lnSpc>
            </a:pPr>
            <a:r>
              <a:rPr lang="vi-VN" sz="2100" b="1" dirty="0">
                <a:solidFill>
                  <a:srgbClr val="FF0000"/>
                </a:solidFill>
                <a:latin typeface="+mj-lt"/>
                <a:cs typeface="Arial" panose="020B0604020202020204" pitchFamily="34" charset="0"/>
              </a:rPr>
              <a:t>TƯ LIỆU: </a:t>
            </a:r>
            <a:r>
              <a:rPr lang="vi-VN" sz="2100" b="1" i="1" dirty="0">
                <a:latin typeface="+mj-lt"/>
              </a:rPr>
              <a:t>“Tái sinh” gỗ lụt thành sản phẩm mỹ nghệ</a:t>
            </a:r>
            <a:endParaRPr lang="vi-VN" sz="2100" i="1" dirty="0">
              <a:latin typeface="+mj-lt"/>
            </a:endParaRPr>
          </a:p>
        </p:txBody>
      </p:sp>
    </p:spTree>
    <p:extLst>
      <p:ext uri="{BB962C8B-B14F-4D97-AF65-F5344CB8AC3E}">
        <p14:creationId xmlns:p14="http://schemas.microsoft.com/office/powerpoint/2010/main" val="2786894679"/>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8">
          <a:extLst>
            <a:ext uri="{FF2B5EF4-FFF2-40B4-BE49-F238E27FC236}">
              <a16:creationId xmlns:a16="http://schemas.microsoft.com/office/drawing/2014/main" id="{7852AB7C-3866-A33E-A866-21A2182F01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80261A-6DFA-B734-FC43-8EFBA1E3932B}"/>
              </a:ext>
            </a:extLst>
          </p:cNvPr>
          <p:cNvSpPr>
            <a:spLocks noGrp="1"/>
          </p:cNvSpPr>
          <p:nvPr>
            <p:ph type="title"/>
          </p:nvPr>
        </p:nvSpPr>
        <p:spPr>
          <a:xfrm>
            <a:off x="441434" y="456898"/>
            <a:ext cx="8261132" cy="644330"/>
          </a:xfrm>
        </p:spPr>
        <p:txBody>
          <a:bodyPr anchor="ctr"/>
          <a:lstStyle/>
          <a:p>
            <a:pPr>
              <a:lnSpc>
                <a:spcPct val="150000"/>
              </a:lnSpc>
            </a:pPr>
            <a:r>
              <a:rPr lang="vi-VN" sz="2100" b="1" dirty="0">
                <a:solidFill>
                  <a:srgbClr val="000000"/>
                </a:solidFill>
                <a:latin typeface="Arial" panose="020B0604020202020204" pitchFamily="34" charset="0"/>
                <a:cs typeface="Arial" panose="020B0604020202020204" pitchFamily="34" charset="0"/>
              </a:rPr>
              <a:t>Ý nghĩa của thiết kế đồ gia dụng từ vật liệu đã qua sử dụng</a:t>
            </a:r>
          </a:p>
        </p:txBody>
      </p:sp>
      <p:grpSp>
        <p:nvGrpSpPr>
          <p:cNvPr id="8" name="Group 7">
            <a:extLst>
              <a:ext uri="{FF2B5EF4-FFF2-40B4-BE49-F238E27FC236}">
                <a16:creationId xmlns:a16="http://schemas.microsoft.com/office/drawing/2014/main" id="{92935A29-40D1-EBA2-7414-6397BB31D2E5}"/>
              </a:ext>
            </a:extLst>
          </p:cNvPr>
          <p:cNvGrpSpPr/>
          <p:nvPr/>
        </p:nvGrpSpPr>
        <p:grpSpPr>
          <a:xfrm>
            <a:off x="499240" y="1356074"/>
            <a:ext cx="3880756" cy="1723317"/>
            <a:chOff x="386444" y="1393372"/>
            <a:chExt cx="3880756" cy="1723317"/>
          </a:xfrm>
        </p:grpSpPr>
        <p:sp>
          <p:nvSpPr>
            <p:cNvPr id="7" name="Rectangle: Rounded Corners 6">
              <a:extLst>
                <a:ext uri="{FF2B5EF4-FFF2-40B4-BE49-F238E27FC236}">
                  <a16:creationId xmlns:a16="http://schemas.microsoft.com/office/drawing/2014/main" id="{31457A39-74EF-F189-94C4-FD467FE765B7}"/>
                </a:ext>
              </a:extLst>
            </p:cNvPr>
            <p:cNvSpPr/>
            <p:nvPr/>
          </p:nvSpPr>
          <p:spPr>
            <a:xfrm>
              <a:off x="566724" y="1393372"/>
              <a:ext cx="3700476" cy="1723317"/>
            </a:xfrm>
            <a:prstGeom prst="roundRect">
              <a:avLst>
                <a:gd name="adj" fmla="val 8001"/>
              </a:avLst>
            </a:prstGeom>
            <a:solidFill>
              <a:srgbClr val="FBF9F3"/>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dirty="0">
                  <a:solidFill>
                    <a:srgbClr val="000000"/>
                  </a:solidFill>
                  <a:latin typeface="Arial" panose="020B0604020202020204" pitchFamily="34" charset="0"/>
                  <a:cs typeface="Arial" panose="020B0604020202020204" pitchFamily="34" charset="0"/>
                </a:rPr>
                <a:t>   Giúp giảm lượng rác thải đổ vào các bãi chôn lấp và giảm ô nhiễm môi trường.</a:t>
              </a:r>
            </a:p>
          </p:txBody>
        </p:sp>
        <p:sp>
          <p:nvSpPr>
            <p:cNvPr id="4" name="Arrow: Pentagon 3">
              <a:extLst>
                <a:ext uri="{FF2B5EF4-FFF2-40B4-BE49-F238E27FC236}">
                  <a16:creationId xmlns:a16="http://schemas.microsoft.com/office/drawing/2014/main" id="{74649908-7D76-AC32-2D43-1FE5D3EBDC8D}"/>
                </a:ext>
              </a:extLst>
            </p:cNvPr>
            <p:cNvSpPr/>
            <p:nvPr/>
          </p:nvSpPr>
          <p:spPr>
            <a:xfrm>
              <a:off x="386444" y="1525150"/>
              <a:ext cx="360559" cy="180280"/>
            </a:xfrm>
            <a:prstGeom prst="homePlat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 name="Group 1">
            <a:extLst>
              <a:ext uri="{FF2B5EF4-FFF2-40B4-BE49-F238E27FC236}">
                <a16:creationId xmlns:a16="http://schemas.microsoft.com/office/drawing/2014/main" id="{3BDABD0C-FE0B-0A8B-CB07-3F0B375E6250}"/>
              </a:ext>
            </a:extLst>
          </p:cNvPr>
          <p:cNvGrpSpPr/>
          <p:nvPr/>
        </p:nvGrpSpPr>
        <p:grpSpPr>
          <a:xfrm>
            <a:off x="4699336" y="1356074"/>
            <a:ext cx="4003230" cy="1723317"/>
            <a:chOff x="386444" y="1393372"/>
            <a:chExt cx="4003230" cy="1723317"/>
          </a:xfrm>
        </p:grpSpPr>
        <p:sp>
          <p:nvSpPr>
            <p:cNvPr id="5" name="Rectangle: Rounded Corners 4">
              <a:extLst>
                <a:ext uri="{FF2B5EF4-FFF2-40B4-BE49-F238E27FC236}">
                  <a16:creationId xmlns:a16="http://schemas.microsoft.com/office/drawing/2014/main" id="{B84E7DD3-11E0-44BB-74DA-6FE06CE9C694}"/>
                </a:ext>
              </a:extLst>
            </p:cNvPr>
            <p:cNvSpPr/>
            <p:nvPr/>
          </p:nvSpPr>
          <p:spPr>
            <a:xfrm>
              <a:off x="566724" y="1393372"/>
              <a:ext cx="3822950" cy="1723317"/>
            </a:xfrm>
            <a:prstGeom prst="roundRect">
              <a:avLst>
                <a:gd name="adj" fmla="val 8001"/>
              </a:avLst>
            </a:prstGeom>
            <a:solidFill>
              <a:srgbClr val="FBF9F3"/>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dirty="0">
                  <a:solidFill>
                    <a:srgbClr val="000000"/>
                  </a:solidFill>
                </a:rPr>
                <a:t>   Giúp tiết kiệm tài nguyên thiên nhiên, giảm nhu cầu khai thác và sản xuất mới.</a:t>
              </a:r>
            </a:p>
          </p:txBody>
        </p:sp>
        <p:sp>
          <p:nvSpPr>
            <p:cNvPr id="6" name="Arrow: Pentagon 5">
              <a:extLst>
                <a:ext uri="{FF2B5EF4-FFF2-40B4-BE49-F238E27FC236}">
                  <a16:creationId xmlns:a16="http://schemas.microsoft.com/office/drawing/2014/main" id="{5BB230DF-E4D3-46A8-7A89-76D19126E7AE}"/>
                </a:ext>
              </a:extLst>
            </p:cNvPr>
            <p:cNvSpPr/>
            <p:nvPr/>
          </p:nvSpPr>
          <p:spPr>
            <a:xfrm>
              <a:off x="386444" y="1525150"/>
              <a:ext cx="360559" cy="180280"/>
            </a:xfrm>
            <a:prstGeom prst="homePlat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 name="Group 8">
            <a:extLst>
              <a:ext uri="{FF2B5EF4-FFF2-40B4-BE49-F238E27FC236}">
                <a16:creationId xmlns:a16="http://schemas.microsoft.com/office/drawing/2014/main" id="{6D0EF714-DDDC-1C7C-E341-1B912F595AD0}"/>
              </a:ext>
            </a:extLst>
          </p:cNvPr>
          <p:cNvGrpSpPr/>
          <p:nvPr/>
        </p:nvGrpSpPr>
        <p:grpSpPr>
          <a:xfrm>
            <a:off x="499240" y="3426085"/>
            <a:ext cx="3880756" cy="1260517"/>
            <a:chOff x="386444" y="1393372"/>
            <a:chExt cx="3880756" cy="1260517"/>
          </a:xfrm>
        </p:grpSpPr>
        <p:sp>
          <p:nvSpPr>
            <p:cNvPr id="10" name="Rectangle: Rounded Corners 9">
              <a:extLst>
                <a:ext uri="{FF2B5EF4-FFF2-40B4-BE49-F238E27FC236}">
                  <a16:creationId xmlns:a16="http://schemas.microsoft.com/office/drawing/2014/main" id="{54BBA3D5-6D33-191D-087F-24C6BF3B5A60}"/>
                </a:ext>
              </a:extLst>
            </p:cNvPr>
            <p:cNvSpPr/>
            <p:nvPr/>
          </p:nvSpPr>
          <p:spPr>
            <a:xfrm>
              <a:off x="566724" y="1393372"/>
              <a:ext cx="3700476" cy="1260517"/>
            </a:xfrm>
            <a:prstGeom prst="roundRect">
              <a:avLst>
                <a:gd name="adj" fmla="val 9252"/>
              </a:avLst>
            </a:prstGeom>
            <a:solidFill>
              <a:srgbClr val="FBF9F3"/>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dirty="0">
                  <a:solidFill>
                    <a:srgbClr val="000000"/>
                  </a:solidFill>
                  <a:latin typeface="Arial" panose="020B0604020202020204" pitchFamily="34" charset="0"/>
                  <a:cs typeface="Arial" panose="020B0604020202020204" pitchFamily="34" charset="0"/>
                </a:rPr>
                <a:t>   Giảm lượng khí thải </a:t>
              </a:r>
              <a:r>
                <a:rPr lang="vi-VN" sz="2000" dirty="0" err="1">
                  <a:solidFill>
                    <a:srgbClr val="000000"/>
                  </a:solidFill>
                  <a:latin typeface="Arial" panose="020B0604020202020204" pitchFamily="34" charset="0"/>
                  <a:cs typeface="Arial" panose="020B0604020202020204" pitchFamily="34" charset="0"/>
                </a:rPr>
                <a:t>carbon</a:t>
              </a:r>
              <a:r>
                <a:rPr lang="vi-VN" sz="2000" dirty="0">
                  <a:solidFill>
                    <a:srgbClr val="000000"/>
                  </a:solidFill>
                  <a:latin typeface="Arial" panose="020B0604020202020204" pitchFamily="34" charset="0"/>
                  <a:cs typeface="Arial" panose="020B0604020202020204" pitchFamily="34" charset="0"/>
                </a:rPr>
                <a:t> vào môi trường.</a:t>
              </a:r>
            </a:p>
          </p:txBody>
        </p:sp>
        <p:sp>
          <p:nvSpPr>
            <p:cNvPr id="11" name="Arrow: Pentagon 10">
              <a:extLst>
                <a:ext uri="{FF2B5EF4-FFF2-40B4-BE49-F238E27FC236}">
                  <a16:creationId xmlns:a16="http://schemas.microsoft.com/office/drawing/2014/main" id="{CF72FFED-5D18-ED2A-F58A-7F8DF1173DC3}"/>
                </a:ext>
              </a:extLst>
            </p:cNvPr>
            <p:cNvSpPr/>
            <p:nvPr/>
          </p:nvSpPr>
          <p:spPr>
            <a:xfrm>
              <a:off x="386444" y="1525150"/>
              <a:ext cx="360559" cy="180280"/>
            </a:xfrm>
            <a:prstGeom prst="homePlat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solidFill>
                  <a:srgbClr val="000000"/>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DF5F6703-D680-CE8F-CF28-373BC4B3FAC0}"/>
              </a:ext>
            </a:extLst>
          </p:cNvPr>
          <p:cNvGrpSpPr/>
          <p:nvPr/>
        </p:nvGrpSpPr>
        <p:grpSpPr>
          <a:xfrm>
            <a:off x="4699336" y="3426085"/>
            <a:ext cx="4003230" cy="1260517"/>
            <a:chOff x="386444" y="1393372"/>
            <a:chExt cx="4003230" cy="1260517"/>
          </a:xfrm>
        </p:grpSpPr>
        <p:sp>
          <p:nvSpPr>
            <p:cNvPr id="14" name="Rectangle: Rounded Corners 13">
              <a:extLst>
                <a:ext uri="{FF2B5EF4-FFF2-40B4-BE49-F238E27FC236}">
                  <a16:creationId xmlns:a16="http://schemas.microsoft.com/office/drawing/2014/main" id="{2E18DE17-42CB-3632-A0DC-A249354D3A34}"/>
                </a:ext>
              </a:extLst>
            </p:cNvPr>
            <p:cNvSpPr/>
            <p:nvPr/>
          </p:nvSpPr>
          <p:spPr>
            <a:xfrm>
              <a:off x="566724" y="1393372"/>
              <a:ext cx="3822950" cy="1260517"/>
            </a:xfrm>
            <a:prstGeom prst="roundRect">
              <a:avLst>
                <a:gd name="adj" fmla="val 8001"/>
              </a:avLst>
            </a:prstGeom>
            <a:solidFill>
              <a:srgbClr val="FBF9F3"/>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dirty="0">
                  <a:solidFill>
                    <a:srgbClr val="000000"/>
                  </a:solidFill>
                  <a:latin typeface="Arial" panose="020B0604020202020204" pitchFamily="34" charset="0"/>
                  <a:cs typeface="Arial" panose="020B0604020202020204" pitchFamily="34" charset="0"/>
                </a:rPr>
                <a:t>   Giúp tiết kiệm chi phí cho nhà sản xuất và người tiêu dùng.</a:t>
              </a:r>
            </a:p>
          </p:txBody>
        </p:sp>
        <p:sp>
          <p:nvSpPr>
            <p:cNvPr id="15" name="Arrow: Pentagon 14">
              <a:extLst>
                <a:ext uri="{FF2B5EF4-FFF2-40B4-BE49-F238E27FC236}">
                  <a16:creationId xmlns:a16="http://schemas.microsoft.com/office/drawing/2014/main" id="{DAD06CC9-CFCF-31A9-99A5-12FC7D70F096}"/>
                </a:ext>
              </a:extLst>
            </p:cNvPr>
            <p:cNvSpPr/>
            <p:nvPr/>
          </p:nvSpPr>
          <p:spPr>
            <a:xfrm>
              <a:off x="386444" y="1525150"/>
              <a:ext cx="360559" cy="180280"/>
            </a:xfrm>
            <a:prstGeom prst="homePlat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46315391"/>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par>
                                <p:cTn id="16" presetID="5"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par>
                                <p:cTn id="19" presetID="5"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heckerboard(across)">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8">
          <a:extLst>
            <a:ext uri="{FF2B5EF4-FFF2-40B4-BE49-F238E27FC236}">
              <a16:creationId xmlns:a16="http://schemas.microsoft.com/office/drawing/2014/main" id="{1C5B9218-29A1-3694-282D-FB766ECB47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2DEB0CA-A247-DBC2-5A98-04B660D2FA7A}"/>
              </a:ext>
            </a:extLst>
          </p:cNvPr>
          <p:cNvSpPr>
            <a:spLocks noGrp="1"/>
          </p:cNvSpPr>
          <p:nvPr>
            <p:ph type="title"/>
          </p:nvPr>
        </p:nvSpPr>
        <p:spPr>
          <a:xfrm>
            <a:off x="441434" y="409121"/>
            <a:ext cx="8261132" cy="644330"/>
          </a:xfrm>
        </p:spPr>
        <p:txBody>
          <a:bodyPr anchor="ctr"/>
          <a:lstStyle/>
          <a:p>
            <a:pPr>
              <a:lnSpc>
                <a:spcPct val="150000"/>
              </a:lnSpc>
            </a:pPr>
            <a:r>
              <a:rPr lang="vi-VN" sz="2200" b="1" dirty="0">
                <a:solidFill>
                  <a:srgbClr val="000000"/>
                </a:solidFill>
                <a:latin typeface="Arial" panose="020B0604020202020204" pitchFamily="34" charset="0"/>
                <a:cs typeface="Arial" panose="020B0604020202020204" pitchFamily="34" charset="0"/>
              </a:rPr>
              <a:t>Vai trò của thiết kế đồ gia dụng từ vật liệu đã qua sử dụng</a:t>
            </a:r>
          </a:p>
        </p:txBody>
      </p:sp>
      <p:grpSp>
        <p:nvGrpSpPr>
          <p:cNvPr id="8" name="Group 7">
            <a:extLst>
              <a:ext uri="{FF2B5EF4-FFF2-40B4-BE49-F238E27FC236}">
                <a16:creationId xmlns:a16="http://schemas.microsoft.com/office/drawing/2014/main" id="{E9E01F04-1731-13F5-0563-72655275ECB6}"/>
              </a:ext>
            </a:extLst>
          </p:cNvPr>
          <p:cNvGrpSpPr/>
          <p:nvPr/>
        </p:nvGrpSpPr>
        <p:grpSpPr>
          <a:xfrm>
            <a:off x="938048" y="1175478"/>
            <a:ext cx="7267904" cy="601751"/>
            <a:chOff x="386444" y="1406133"/>
            <a:chExt cx="5293560" cy="601751"/>
          </a:xfrm>
        </p:grpSpPr>
        <p:sp>
          <p:nvSpPr>
            <p:cNvPr id="7" name="Rectangle: Rounded Corners 6">
              <a:extLst>
                <a:ext uri="{FF2B5EF4-FFF2-40B4-BE49-F238E27FC236}">
                  <a16:creationId xmlns:a16="http://schemas.microsoft.com/office/drawing/2014/main" id="{19EBDF75-0980-2DAA-6F1F-73C1916CBB00}"/>
                </a:ext>
              </a:extLst>
            </p:cNvPr>
            <p:cNvSpPr/>
            <p:nvPr/>
          </p:nvSpPr>
          <p:spPr>
            <a:xfrm>
              <a:off x="566724" y="1406133"/>
              <a:ext cx="5113280" cy="601751"/>
            </a:xfrm>
            <a:prstGeom prst="roundRect">
              <a:avLst>
                <a:gd name="adj" fmla="val 14670"/>
              </a:avLst>
            </a:prstGeom>
            <a:solidFill>
              <a:srgbClr val="FBF9F3"/>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000" dirty="0">
                  <a:solidFill>
                    <a:srgbClr val="000000"/>
                  </a:solidFill>
                  <a:latin typeface="Arial" panose="020B0604020202020204" pitchFamily="34" charset="0"/>
                  <a:cs typeface="Arial" panose="020B0604020202020204" pitchFamily="34" charset="0"/>
                </a:rPr>
                <a:t>  Tạo cơ hội việc làm cho nhiều lao động.</a:t>
              </a:r>
            </a:p>
          </p:txBody>
        </p:sp>
        <p:sp>
          <p:nvSpPr>
            <p:cNvPr id="4" name="Arrow: Pentagon 3">
              <a:extLst>
                <a:ext uri="{FF2B5EF4-FFF2-40B4-BE49-F238E27FC236}">
                  <a16:creationId xmlns:a16="http://schemas.microsoft.com/office/drawing/2014/main" id="{286F0C14-CBE6-0F0F-7FD5-D75E8FE3E620}"/>
                </a:ext>
              </a:extLst>
            </p:cNvPr>
            <p:cNvSpPr/>
            <p:nvPr/>
          </p:nvSpPr>
          <p:spPr>
            <a:xfrm>
              <a:off x="386444" y="1525150"/>
              <a:ext cx="360559" cy="180280"/>
            </a:xfrm>
            <a:prstGeom prst="homePlat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solidFill>
                  <a:srgbClr val="000000"/>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F37CF097-1588-B2F7-308E-6880927C680F}"/>
              </a:ext>
            </a:extLst>
          </p:cNvPr>
          <p:cNvGrpSpPr/>
          <p:nvPr/>
        </p:nvGrpSpPr>
        <p:grpSpPr>
          <a:xfrm>
            <a:off x="938048" y="2084161"/>
            <a:ext cx="7267904" cy="1129994"/>
            <a:chOff x="386444" y="1393373"/>
            <a:chExt cx="5293560" cy="1129994"/>
          </a:xfrm>
        </p:grpSpPr>
        <p:sp>
          <p:nvSpPr>
            <p:cNvPr id="5" name="Rectangle: Rounded Corners 4">
              <a:extLst>
                <a:ext uri="{FF2B5EF4-FFF2-40B4-BE49-F238E27FC236}">
                  <a16:creationId xmlns:a16="http://schemas.microsoft.com/office/drawing/2014/main" id="{792E7223-7455-E569-C9C9-004DA337803C}"/>
                </a:ext>
              </a:extLst>
            </p:cNvPr>
            <p:cNvSpPr/>
            <p:nvPr/>
          </p:nvSpPr>
          <p:spPr>
            <a:xfrm>
              <a:off x="566723" y="1393373"/>
              <a:ext cx="5113281" cy="1129994"/>
            </a:xfrm>
            <a:prstGeom prst="roundRect">
              <a:avLst>
                <a:gd name="adj" fmla="val 8001"/>
              </a:avLst>
            </a:prstGeom>
            <a:solidFill>
              <a:srgbClr val="FBF9F3"/>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dirty="0">
                  <a:solidFill>
                    <a:srgbClr val="000000"/>
                  </a:solidFill>
                  <a:latin typeface="Arial" panose="020B0604020202020204" pitchFamily="34" charset="0"/>
                  <a:cs typeface="Arial" panose="020B0604020202020204" pitchFamily="34" charset="0"/>
                </a:rPr>
                <a:t>   Thúc đẩy nền kinh tế tuần hoàn, nơi mà các sản phẩm được sử dụng hiệu quả và tái sử dụng nhiều lần.</a:t>
              </a:r>
            </a:p>
          </p:txBody>
        </p:sp>
        <p:sp>
          <p:nvSpPr>
            <p:cNvPr id="6" name="Arrow: Pentagon 5">
              <a:extLst>
                <a:ext uri="{FF2B5EF4-FFF2-40B4-BE49-F238E27FC236}">
                  <a16:creationId xmlns:a16="http://schemas.microsoft.com/office/drawing/2014/main" id="{614F9866-70C3-0E4B-D5A2-986B2B09D503}"/>
                </a:ext>
              </a:extLst>
            </p:cNvPr>
            <p:cNvSpPr/>
            <p:nvPr/>
          </p:nvSpPr>
          <p:spPr>
            <a:xfrm>
              <a:off x="386444" y="1525150"/>
              <a:ext cx="360559" cy="180280"/>
            </a:xfrm>
            <a:prstGeom prst="homePlat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solidFill>
                  <a:srgbClr val="00000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5452CCBC-E3F6-4CC9-F238-F67DECFCDE32}"/>
              </a:ext>
            </a:extLst>
          </p:cNvPr>
          <p:cNvGrpSpPr/>
          <p:nvPr/>
        </p:nvGrpSpPr>
        <p:grpSpPr>
          <a:xfrm>
            <a:off x="938048" y="3521088"/>
            <a:ext cx="7267904" cy="1129994"/>
            <a:chOff x="386444" y="1393373"/>
            <a:chExt cx="5293560" cy="1129994"/>
          </a:xfrm>
        </p:grpSpPr>
        <p:sp>
          <p:nvSpPr>
            <p:cNvPr id="10" name="Rectangle: Rounded Corners 9">
              <a:extLst>
                <a:ext uri="{FF2B5EF4-FFF2-40B4-BE49-F238E27FC236}">
                  <a16:creationId xmlns:a16="http://schemas.microsoft.com/office/drawing/2014/main" id="{8C0AC59F-5709-3883-C824-B9AF4C35F9AF}"/>
                </a:ext>
              </a:extLst>
            </p:cNvPr>
            <p:cNvSpPr/>
            <p:nvPr/>
          </p:nvSpPr>
          <p:spPr>
            <a:xfrm>
              <a:off x="566723" y="1393373"/>
              <a:ext cx="5113281" cy="1129994"/>
            </a:xfrm>
            <a:prstGeom prst="roundRect">
              <a:avLst>
                <a:gd name="adj" fmla="val 9252"/>
              </a:avLst>
            </a:prstGeom>
            <a:solidFill>
              <a:srgbClr val="FBF9F3"/>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dirty="0">
                  <a:solidFill>
                    <a:srgbClr val="000000"/>
                  </a:solidFill>
                  <a:latin typeface="Arial" panose="020B0604020202020204" pitchFamily="34" charset="0"/>
                  <a:cs typeface="Arial" panose="020B0604020202020204" pitchFamily="34" charset="0"/>
                </a:rPr>
                <a:t>   Nâng cao nhận thức của cộng đồng về bảo vệ môi trường và phát triển bền vững.</a:t>
              </a:r>
            </a:p>
          </p:txBody>
        </p:sp>
        <p:sp>
          <p:nvSpPr>
            <p:cNvPr id="11" name="Arrow: Pentagon 10">
              <a:extLst>
                <a:ext uri="{FF2B5EF4-FFF2-40B4-BE49-F238E27FC236}">
                  <a16:creationId xmlns:a16="http://schemas.microsoft.com/office/drawing/2014/main" id="{A6C17D55-F319-E0EA-B0B2-86CCBCAF18F0}"/>
                </a:ext>
              </a:extLst>
            </p:cNvPr>
            <p:cNvSpPr/>
            <p:nvPr/>
          </p:nvSpPr>
          <p:spPr>
            <a:xfrm>
              <a:off x="386444" y="1525150"/>
              <a:ext cx="360559" cy="180280"/>
            </a:xfrm>
            <a:prstGeom prst="homePlat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98288273"/>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par>
                                <p:cTn id="16" presetID="5"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grpSp>
        <p:nvGrpSpPr>
          <p:cNvPr id="197" name="Google Shape;197;p28"/>
          <p:cNvGrpSpPr/>
          <p:nvPr/>
        </p:nvGrpSpPr>
        <p:grpSpPr>
          <a:xfrm>
            <a:off x="713225" y="532075"/>
            <a:ext cx="7717500" cy="4071525"/>
            <a:chOff x="713225" y="532075"/>
            <a:chExt cx="7717500" cy="4071525"/>
          </a:xfrm>
        </p:grpSpPr>
        <p:sp>
          <p:nvSpPr>
            <p:cNvPr id="198" name="Google Shape;198;p28"/>
            <p:cNvSpPr/>
            <p:nvPr/>
          </p:nvSpPr>
          <p:spPr>
            <a:xfrm>
              <a:off x="713225" y="653550"/>
              <a:ext cx="7717500" cy="3836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99" name="Google Shape;199;p28"/>
            <p:cNvSpPr/>
            <p:nvPr/>
          </p:nvSpPr>
          <p:spPr>
            <a:xfrm rot="5400000">
              <a:off x="4469550" y="-2937875"/>
              <a:ext cx="204900" cy="7144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0" name="Google Shape;200;p28"/>
            <p:cNvSpPr/>
            <p:nvPr/>
          </p:nvSpPr>
          <p:spPr>
            <a:xfrm rot="5400000">
              <a:off x="4471950" y="931150"/>
              <a:ext cx="200100" cy="7144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3" name="Title 2">
            <a:extLst>
              <a:ext uri="{FF2B5EF4-FFF2-40B4-BE49-F238E27FC236}">
                <a16:creationId xmlns:a16="http://schemas.microsoft.com/office/drawing/2014/main" id="{80D8447B-B808-829A-3866-E8BDFF519F26}"/>
              </a:ext>
            </a:extLst>
          </p:cNvPr>
          <p:cNvSpPr>
            <a:spLocks noGrp="1"/>
          </p:cNvSpPr>
          <p:nvPr>
            <p:ph type="title"/>
          </p:nvPr>
        </p:nvSpPr>
        <p:spPr>
          <a:xfrm>
            <a:off x="1135117" y="734540"/>
            <a:ext cx="6873766" cy="3674420"/>
          </a:xfrm>
        </p:spPr>
        <p:txBody>
          <a:bodyPr anchor="ctr"/>
          <a:lstStyle/>
          <a:p>
            <a:pPr>
              <a:lnSpc>
                <a:spcPct val="150000"/>
              </a:lnSpc>
            </a:pPr>
            <a:r>
              <a:rPr lang="vi-VN" sz="3800" b="1" dirty="0">
                <a:solidFill>
                  <a:schemeClr val="bg1">
                    <a:lumMod val="25000"/>
                  </a:schemeClr>
                </a:solidFill>
                <a:latin typeface="Arial" panose="020B0604020202020204" pitchFamily="34" charset="0"/>
                <a:cs typeface="Arial" panose="020B0604020202020204" pitchFamily="34" charset="0"/>
              </a:rPr>
              <a:t>BÀI 14:</a:t>
            </a:r>
            <a:r>
              <a:rPr lang="vi-VN" sz="3800" b="1" dirty="0">
                <a:latin typeface="Arial" panose="020B0604020202020204" pitchFamily="34" charset="0"/>
                <a:cs typeface="Arial" panose="020B0604020202020204" pitchFamily="34" charset="0"/>
              </a:rPr>
              <a:t/>
            </a:r>
            <a:br>
              <a:rPr lang="vi-VN" sz="3800" b="1" dirty="0">
                <a:latin typeface="Arial" panose="020B0604020202020204" pitchFamily="34" charset="0"/>
                <a:cs typeface="Arial" panose="020B0604020202020204" pitchFamily="34" charset="0"/>
              </a:rPr>
            </a:br>
            <a:r>
              <a:rPr lang="vi-VN" sz="3800" b="1" dirty="0">
                <a:solidFill>
                  <a:schemeClr val="tx1">
                    <a:lumMod val="50000"/>
                  </a:schemeClr>
                </a:solidFill>
                <a:latin typeface="Arial" panose="020B0604020202020204" pitchFamily="34" charset="0"/>
                <a:cs typeface="Arial" panose="020B0604020202020204" pitchFamily="34" charset="0"/>
              </a:rPr>
              <a:t>THIẾT KẾ SẢN PHẨM </a:t>
            </a:r>
            <a:br>
              <a:rPr lang="vi-VN" sz="3800" b="1" dirty="0">
                <a:solidFill>
                  <a:schemeClr val="tx1">
                    <a:lumMod val="50000"/>
                  </a:schemeClr>
                </a:solidFill>
                <a:latin typeface="Arial" panose="020B0604020202020204" pitchFamily="34" charset="0"/>
                <a:cs typeface="Arial" panose="020B0604020202020204" pitchFamily="34" charset="0"/>
              </a:rPr>
            </a:br>
            <a:r>
              <a:rPr lang="vi-VN" sz="3800" b="1" dirty="0">
                <a:solidFill>
                  <a:schemeClr val="tx1">
                    <a:lumMod val="50000"/>
                  </a:schemeClr>
                </a:solidFill>
                <a:latin typeface="Arial" panose="020B0604020202020204" pitchFamily="34" charset="0"/>
                <a:cs typeface="Arial" panose="020B0604020202020204" pitchFamily="34" charset="0"/>
              </a:rPr>
              <a:t>ĐỒ GIA DỤNG TỪ VẬT LIỆU ĐÃ QUA SỬ DỤNG </a:t>
            </a:r>
          </a:p>
        </p:txBody>
      </p:sp>
      <p:pic>
        <p:nvPicPr>
          <p:cNvPr id="2" name="Google Shape;237;p4">
            <a:extLst>
              <a:ext uri="{FF2B5EF4-FFF2-40B4-BE49-F238E27FC236}">
                <a16:creationId xmlns:a16="http://schemas.microsoft.com/office/drawing/2014/main" id="{9BBEDD04-B7E9-03F1-8480-C8D5CD549A3F}"/>
              </a:ext>
            </a:extLst>
          </p:cNvPr>
          <p:cNvPicPr preferRelativeResize="0"/>
          <p:nvPr/>
        </p:nvPicPr>
        <p:blipFill rotWithShape="1">
          <a:blip r:embed="rId3">
            <a:alphaModFix/>
          </a:blip>
          <a:srcRect t="9934" b="13335"/>
          <a:stretch/>
        </p:blipFill>
        <p:spPr>
          <a:xfrm>
            <a:off x="7814567" y="85375"/>
            <a:ext cx="1232315" cy="186749"/>
          </a:xfrm>
          <a:prstGeom prst="rect">
            <a:avLst/>
          </a:prstGeom>
          <a:noFill/>
          <a:ln>
            <a:noFill/>
          </a:ln>
        </p:spPr>
      </p:pic>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3" name="Title 2">
            <a:extLst>
              <a:ext uri="{FF2B5EF4-FFF2-40B4-BE49-F238E27FC236}">
                <a16:creationId xmlns:a16="http://schemas.microsoft.com/office/drawing/2014/main" id="{0B294AAD-051D-83E6-8676-6BFF00032890}"/>
              </a:ext>
            </a:extLst>
          </p:cNvPr>
          <p:cNvSpPr>
            <a:spLocks noGrp="1"/>
          </p:cNvSpPr>
          <p:nvPr>
            <p:ph type="title"/>
          </p:nvPr>
        </p:nvSpPr>
        <p:spPr>
          <a:xfrm>
            <a:off x="720000" y="579553"/>
            <a:ext cx="7704000" cy="629032"/>
          </a:xfrm>
        </p:spPr>
        <p:txBody>
          <a:bodyPr anchor="ctr"/>
          <a:lstStyle/>
          <a:p>
            <a:r>
              <a:rPr lang="vi-VN" sz="3200" b="1" dirty="0">
                <a:solidFill>
                  <a:srgbClr val="C00000"/>
                </a:solidFill>
                <a:latin typeface="Arial" panose="020B0604020202020204" pitchFamily="34" charset="0"/>
                <a:cs typeface="Arial" panose="020B0604020202020204" pitchFamily="34" charset="0"/>
              </a:rPr>
              <a:t>NỘI DUNG BÀI HỌC</a:t>
            </a:r>
          </a:p>
        </p:txBody>
      </p:sp>
      <p:grpSp>
        <p:nvGrpSpPr>
          <p:cNvPr id="22" name="Group 21">
            <a:extLst>
              <a:ext uri="{FF2B5EF4-FFF2-40B4-BE49-F238E27FC236}">
                <a16:creationId xmlns:a16="http://schemas.microsoft.com/office/drawing/2014/main" id="{57B2D2D0-8A16-C9C4-373E-480208994A31}"/>
              </a:ext>
            </a:extLst>
          </p:cNvPr>
          <p:cNvGrpSpPr/>
          <p:nvPr/>
        </p:nvGrpSpPr>
        <p:grpSpPr>
          <a:xfrm>
            <a:off x="29030" y="4422302"/>
            <a:ext cx="9114970" cy="721198"/>
            <a:chOff x="29030" y="4422302"/>
            <a:chExt cx="9114970" cy="721198"/>
          </a:xfrm>
        </p:grpSpPr>
        <p:sp>
          <p:nvSpPr>
            <p:cNvPr id="20" name="Freeform 3">
              <a:extLst>
                <a:ext uri="{FF2B5EF4-FFF2-40B4-BE49-F238E27FC236}">
                  <a16:creationId xmlns:a16="http://schemas.microsoft.com/office/drawing/2014/main" id="{3FBD8171-110A-2938-B2E8-64341C659E45}"/>
                </a:ext>
              </a:extLst>
            </p:cNvPr>
            <p:cNvSpPr/>
            <p:nvPr/>
          </p:nvSpPr>
          <p:spPr>
            <a:xfrm>
              <a:off x="29030" y="4422302"/>
              <a:ext cx="4542970" cy="721198"/>
            </a:xfrm>
            <a:custGeom>
              <a:avLst/>
              <a:gdLst/>
              <a:ahLst/>
              <a:cxnLst/>
              <a:rect l="l" t="t" r="r" b="b"/>
              <a:pathLst>
                <a:path w="3869597" h="614299">
                  <a:moveTo>
                    <a:pt x="0" y="0"/>
                  </a:moveTo>
                  <a:lnTo>
                    <a:pt x="3869598" y="0"/>
                  </a:lnTo>
                  <a:lnTo>
                    <a:pt x="3869598" y="614299"/>
                  </a:lnTo>
                  <a:lnTo>
                    <a:pt x="0" y="614299"/>
                  </a:lnTo>
                  <a:lnTo>
                    <a:pt x="0" y="0"/>
                  </a:lnTo>
                  <a:close/>
                </a:path>
              </a:pathLst>
            </a:custGeom>
            <a:blipFill>
              <a:blip r:embed="rId3"/>
              <a:stretch>
                <a:fillRect/>
              </a:stretch>
            </a:blipFill>
          </p:spPr>
          <p:txBody>
            <a:bodyPr/>
            <a:lstStyle/>
            <a:p>
              <a:endParaRPr lang="vi-VN" sz="1200"/>
            </a:p>
          </p:txBody>
        </p:sp>
        <p:sp>
          <p:nvSpPr>
            <p:cNvPr id="21" name="Freeform 3">
              <a:extLst>
                <a:ext uri="{FF2B5EF4-FFF2-40B4-BE49-F238E27FC236}">
                  <a16:creationId xmlns:a16="http://schemas.microsoft.com/office/drawing/2014/main" id="{0B9B54EF-5DFE-B061-33AF-53AA2C0E1312}"/>
                </a:ext>
              </a:extLst>
            </p:cNvPr>
            <p:cNvSpPr/>
            <p:nvPr/>
          </p:nvSpPr>
          <p:spPr>
            <a:xfrm>
              <a:off x="4601030" y="4422302"/>
              <a:ext cx="4542970" cy="721198"/>
            </a:xfrm>
            <a:custGeom>
              <a:avLst/>
              <a:gdLst/>
              <a:ahLst/>
              <a:cxnLst/>
              <a:rect l="l" t="t" r="r" b="b"/>
              <a:pathLst>
                <a:path w="3869597" h="614299">
                  <a:moveTo>
                    <a:pt x="0" y="0"/>
                  </a:moveTo>
                  <a:lnTo>
                    <a:pt x="3869598" y="0"/>
                  </a:lnTo>
                  <a:lnTo>
                    <a:pt x="3869598" y="614299"/>
                  </a:lnTo>
                  <a:lnTo>
                    <a:pt x="0" y="614299"/>
                  </a:lnTo>
                  <a:lnTo>
                    <a:pt x="0" y="0"/>
                  </a:lnTo>
                  <a:close/>
                </a:path>
              </a:pathLst>
            </a:custGeom>
            <a:blipFill>
              <a:blip r:embed="rId3"/>
              <a:stretch>
                <a:fillRect/>
              </a:stretch>
            </a:blipFill>
          </p:spPr>
          <p:txBody>
            <a:bodyPr/>
            <a:lstStyle/>
            <a:p>
              <a:endParaRPr lang="vi-VN" sz="1200"/>
            </a:p>
          </p:txBody>
        </p:sp>
      </p:grpSp>
      <p:grpSp>
        <p:nvGrpSpPr>
          <p:cNvPr id="2" name="Group 1">
            <a:extLst>
              <a:ext uri="{FF2B5EF4-FFF2-40B4-BE49-F238E27FC236}">
                <a16:creationId xmlns:a16="http://schemas.microsoft.com/office/drawing/2014/main" id="{2B7D9A8A-A00C-D316-2FD1-A0CAA7E06CE9}"/>
              </a:ext>
            </a:extLst>
          </p:cNvPr>
          <p:cNvGrpSpPr/>
          <p:nvPr/>
        </p:nvGrpSpPr>
        <p:grpSpPr>
          <a:xfrm>
            <a:off x="395474" y="1503634"/>
            <a:ext cx="3951632" cy="1068116"/>
            <a:chOff x="952106" y="1750005"/>
            <a:chExt cx="3516690" cy="950552"/>
          </a:xfrm>
        </p:grpSpPr>
        <p:sp>
          <p:nvSpPr>
            <p:cNvPr id="4" name="Rectangle: Rounded Corners 3">
              <a:extLst>
                <a:ext uri="{FF2B5EF4-FFF2-40B4-BE49-F238E27FC236}">
                  <a16:creationId xmlns:a16="http://schemas.microsoft.com/office/drawing/2014/main" id="{4C817168-3014-332D-2878-60F4296C03E8}"/>
                </a:ext>
              </a:extLst>
            </p:cNvPr>
            <p:cNvSpPr/>
            <p:nvPr/>
          </p:nvSpPr>
          <p:spPr>
            <a:xfrm>
              <a:off x="1986719" y="1884022"/>
              <a:ext cx="2482077" cy="682520"/>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000" b="1" dirty="0">
                  <a:solidFill>
                    <a:sysClr val="windowText" lastClr="000000"/>
                  </a:solidFill>
                  <a:latin typeface="Arial" panose="020B0604020202020204" pitchFamily="34" charset="0"/>
                  <a:cs typeface="Arial" panose="020B0604020202020204" pitchFamily="34" charset="0"/>
                </a:rPr>
                <a:t>QUAN </a:t>
              </a:r>
              <a:r>
                <a:rPr lang="vi-VN" sz="3000" b="1" dirty="0">
                  <a:solidFill>
                    <a:sysClr val="windowText" lastClr="000000"/>
                  </a:solidFill>
                  <a:latin typeface="Arial" panose="020B0604020202020204" pitchFamily="34" charset="0"/>
                  <a:cs typeface="Arial" panose="020B0604020202020204" pitchFamily="34" charset="0"/>
                </a:rPr>
                <a:t>SÁT</a:t>
              </a:r>
              <a:endParaRPr lang="en-US" sz="3000" b="1" dirty="0">
                <a:solidFill>
                  <a:sysClr val="windowText" lastClr="0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6F04F6B-0C5C-9E1D-C60F-41F856FD9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106" y="1750005"/>
              <a:ext cx="1034613" cy="950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FBFA4DB5-5F06-1194-E22A-0535DD68C319}"/>
              </a:ext>
            </a:extLst>
          </p:cNvPr>
          <p:cNvGrpSpPr/>
          <p:nvPr/>
        </p:nvGrpSpPr>
        <p:grpSpPr>
          <a:xfrm>
            <a:off x="395475" y="3074409"/>
            <a:ext cx="3951631" cy="1073744"/>
            <a:chOff x="952106" y="3319228"/>
            <a:chExt cx="3516689" cy="955561"/>
          </a:xfrm>
        </p:grpSpPr>
        <p:pic>
          <p:nvPicPr>
            <p:cNvPr id="19" name="Picture 18">
              <a:extLst>
                <a:ext uri="{FF2B5EF4-FFF2-40B4-BE49-F238E27FC236}">
                  <a16:creationId xmlns:a16="http://schemas.microsoft.com/office/drawing/2014/main" id="{C783F26D-A74F-C768-BB51-8F2A10FCB1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27" t="13608" r="12792" b="9281"/>
            <a:stretch/>
          </p:blipFill>
          <p:spPr bwMode="auto">
            <a:xfrm>
              <a:off x="952106" y="3319228"/>
              <a:ext cx="1030216" cy="95556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C1ABAB64-9DAB-49B6-813B-47EB134AD16A}"/>
                </a:ext>
              </a:extLst>
            </p:cNvPr>
            <p:cNvSpPr/>
            <p:nvPr/>
          </p:nvSpPr>
          <p:spPr>
            <a:xfrm>
              <a:off x="1986718" y="3432839"/>
              <a:ext cx="2482077" cy="733348"/>
            </a:xfrm>
            <a:prstGeom prst="roundRect">
              <a:avLst>
                <a:gd name="adj" fmla="val 16286"/>
              </a:avLst>
            </a:prstGeom>
            <a:solidFill>
              <a:srgbClr val="F7F2AD"/>
            </a:solidFill>
            <a:ln w="12700">
              <a:solidFill>
                <a:schemeClr val="accent5">
                  <a:lumMod val="1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THỂ HIỆN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3449E0CE-79BB-EC0D-FE5C-A73C5164D634}"/>
              </a:ext>
            </a:extLst>
          </p:cNvPr>
          <p:cNvGrpSpPr/>
          <p:nvPr/>
        </p:nvGrpSpPr>
        <p:grpSpPr>
          <a:xfrm>
            <a:off x="4770837" y="1503634"/>
            <a:ext cx="3977687" cy="1068116"/>
            <a:chOff x="4980009" y="1750005"/>
            <a:chExt cx="3539877" cy="950552"/>
          </a:xfrm>
        </p:grpSpPr>
        <p:pic>
          <p:nvPicPr>
            <p:cNvPr id="25" name="Picture 24">
              <a:extLst>
                <a:ext uri="{FF2B5EF4-FFF2-40B4-BE49-F238E27FC236}">
                  <a16:creationId xmlns:a16="http://schemas.microsoft.com/office/drawing/2014/main" id="{0B6E7470-48E6-9316-1CFC-E794DF329C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286" r="5440" b="6967"/>
            <a:stretch/>
          </p:blipFill>
          <p:spPr bwMode="auto">
            <a:xfrm>
              <a:off x="4980009" y="1750005"/>
              <a:ext cx="1057800" cy="95055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id="{5C7D9DF7-FEB6-30D7-0722-16A1DC4C5809}"/>
                </a:ext>
              </a:extLst>
            </p:cNvPr>
            <p:cNvSpPr/>
            <p:nvPr/>
          </p:nvSpPr>
          <p:spPr>
            <a:xfrm>
              <a:off x="6037809" y="1884022"/>
              <a:ext cx="2482077" cy="682518"/>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THẢO LUẬN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9A8EB34A-8D5E-4A09-6A5D-B140D6A7F6D8}"/>
              </a:ext>
            </a:extLst>
          </p:cNvPr>
          <p:cNvGrpSpPr/>
          <p:nvPr/>
        </p:nvGrpSpPr>
        <p:grpSpPr>
          <a:xfrm>
            <a:off x="4770838" y="3074409"/>
            <a:ext cx="3977688" cy="1073744"/>
            <a:chOff x="4980009" y="3319228"/>
            <a:chExt cx="3539877" cy="955561"/>
          </a:xfrm>
        </p:grpSpPr>
        <p:pic>
          <p:nvPicPr>
            <p:cNvPr id="28" name="Picture 27">
              <a:extLst>
                <a:ext uri="{FF2B5EF4-FFF2-40B4-BE49-F238E27FC236}">
                  <a16:creationId xmlns:a16="http://schemas.microsoft.com/office/drawing/2014/main" id="{4AC14AAF-EE5C-7667-012D-D73F4B2337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0009" y="3319228"/>
              <a:ext cx="1057800" cy="95556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EE8D09A8-5D41-7809-EB47-9E3FDBA9F6B9}"/>
                </a:ext>
              </a:extLst>
            </p:cNvPr>
            <p:cNvSpPr/>
            <p:nvPr/>
          </p:nvSpPr>
          <p:spPr>
            <a:xfrm>
              <a:off x="6037809" y="3432838"/>
              <a:ext cx="2482077" cy="723332"/>
            </a:xfrm>
            <a:prstGeom prst="roundRect">
              <a:avLst>
                <a:gd name="adj" fmla="val 16286"/>
              </a:avLst>
            </a:prstGeom>
            <a:solidFill>
              <a:srgbClr val="F7F2AD"/>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VẬN DỤNG</a:t>
              </a:r>
              <a:endParaRPr lang="en-US" sz="3000" b="1" dirty="0">
                <a:solidFill>
                  <a:sysClr val="windowText" lastClr="0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sis Proposal and Writing - Master of Arts in History by Slidesgo">
  <a:themeElements>
    <a:clrScheme name="Simple Light">
      <a:dk1>
        <a:srgbClr val="363633"/>
      </a:dk1>
      <a:lt1>
        <a:srgbClr val="F3F6EF"/>
      </a:lt1>
      <a:dk2>
        <a:srgbClr val="F3EDDF"/>
      </a:dk2>
      <a:lt2>
        <a:srgbClr val="D6C3B5"/>
      </a:lt2>
      <a:accent1>
        <a:srgbClr val="89A6A5"/>
      </a:accent1>
      <a:accent2>
        <a:srgbClr val="76858B"/>
      </a:accent2>
      <a:accent3>
        <a:srgbClr val="F9FBFD"/>
      </a:accent3>
      <a:accent4>
        <a:srgbClr val="FFFFFF"/>
      </a:accent4>
      <a:accent5>
        <a:srgbClr val="FFFFFF"/>
      </a:accent5>
      <a:accent6>
        <a:srgbClr val="FFFFFF"/>
      </a:accent6>
      <a:hlink>
        <a:srgbClr val="3636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TotalTime>
  <Words>1728</Words>
  <Application>Microsoft Office PowerPoint</Application>
  <PresentationFormat>On-screen Show (16:9)</PresentationFormat>
  <Paragraphs>136</Paragraphs>
  <Slides>41</Slides>
  <Notes>41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DM Sans</vt:lpstr>
      <vt:lpstr>Calibri</vt:lpstr>
      <vt:lpstr>Wingdings</vt:lpstr>
      <vt:lpstr>Nunito Light</vt:lpstr>
      <vt:lpstr>Arial</vt:lpstr>
      <vt:lpstr>Montserrat Black</vt:lpstr>
      <vt:lpstr>Rubik</vt:lpstr>
      <vt:lpstr>Times New Roman</vt:lpstr>
      <vt:lpstr>Libre Franklin</vt:lpstr>
      <vt:lpstr>Anaheim</vt:lpstr>
      <vt:lpstr>Lato</vt:lpstr>
      <vt:lpstr>Aharoni</vt:lpstr>
      <vt:lpstr>Thesis Proposal and Writing - Master of Arts in History by Slidesgo</vt:lpstr>
      <vt:lpstr>CHÀO MỪNG CÁC BẠN ĐẾN VỚI TIẾT HỌC MỚI!</vt:lpstr>
      <vt:lpstr>KHỞI ĐỘNG</vt:lpstr>
      <vt:lpstr>PowerPoint Presentation</vt:lpstr>
      <vt:lpstr>PowerPoint Presentation</vt:lpstr>
      <vt:lpstr>PowerPoint Presentation</vt:lpstr>
      <vt:lpstr>Ý nghĩa của thiết kế đồ gia dụng từ vật liệu đã qua sử dụng</vt:lpstr>
      <vt:lpstr>Vai trò của thiết kế đồ gia dụng từ vật liệu đã qua sử dụng</vt:lpstr>
      <vt:lpstr>BÀI 14: THIẾT KẾ SẢN PHẨM  ĐỒ GIA DỤNG TỪ VẬT LIỆU ĐÃ QUA SỬ DỤNG </vt:lpstr>
      <vt:lpstr>NỘI DUNG BÀI HỌC</vt:lpstr>
      <vt:lpstr>HOẠT ĐỘNG THEO NHÓM</vt:lpstr>
      <vt:lpstr>Khai thác hình ảnh, thông tin mục Quan sát SGK tr.58,59</vt:lpstr>
      <vt:lpstr>Khai thác hình ảnh, thông tin mục Quan sát SGK tr.58,59</vt:lpstr>
      <vt:lpstr>Thiết kế đồ gia dụng từ vật liệu đã qua sử dụng</vt:lpstr>
      <vt:lpstr>Thiết kế đồ gia dụng từ vật liệu đã qua sử dụng</vt:lpstr>
      <vt:lpstr>Quan sát một số hình ảnh khác</vt:lpstr>
      <vt:lpstr>Quan sát một số hình ảnh khác</vt:lpstr>
      <vt:lpstr>Quan sát một số hình ảnh khác</vt:lpstr>
      <vt:lpstr>PowerPoint Presentation</vt:lpstr>
      <vt:lpstr>PowerPoint Presentation</vt:lpstr>
      <vt:lpstr>Làm chậu cây từ chai nhựa</vt:lpstr>
      <vt:lpstr>Gợi ý cách thiết kế ghế từ vật liệu xốp và vải</vt:lpstr>
      <vt:lpstr>01</vt:lpstr>
      <vt:lpstr>03</vt:lpstr>
      <vt:lpstr>THỰC HÀNH</vt:lpstr>
      <vt:lpstr>Tham khảo SPMT của học sinh</vt:lpstr>
      <vt:lpstr>Tham khảo SPMT thiết kế đồ gia dụng khác</vt:lpstr>
      <vt:lpstr>PowerPoint Presentation</vt:lpstr>
      <vt:lpstr>PowerPoint Presentation</vt:lpstr>
      <vt:lpstr>PowerPoint Presentation</vt:lpstr>
      <vt:lpstr>PowerPoint Presentation</vt:lpstr>
      <vt:lpstr>HOẠT ĐỘNG THEO NHÓM</vt:lpstr>
      <vt:lpstr>NHIỆM VỤ</vt:lpstr>
      <vt:lpstr>PowerPoint Presentation</vt:lpstr>
      <vt:lpstr>Câu 1: Các vật liệu đã qua sử dụng  có thể tận dụng để thiết kế sản phẩm đồ gia dụng là</vt:lpstr>
      <vt:lpstr>Câu 2: Thiết kế đồ gia dụng trong thời kì đương đại không hướng đến điều nào?</vt:lpstr>
      <vt:lpstr>Câu 3: Quan sát hình ảnh và cho biết sản phẩm được tái chế từ</vt:lpstr>
      <vt:lpstr>Câu 4: Vì sao thiết kế đồ gia dụng từ vật liệu đã qua sử dụng được đề cao trong đời sống đương đại?</vt:lpstr>
      <vt:lpstr>Câu 5: Ý nghĩa của việc sử dụng vật liệu tái chế trong thiết kế sản phẩm đồ gia dụng là</vt:lpstr>
      <vt:lpstr>PowerPoint Presentation</vt:lpstr>
      <vt:lpstr>HƯỚNG DẪN VỀ NHÀ</vt:lpstr>
      <vt:lpstr>CẢM ƠN CÁC BẠN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BẠN ĐẾN VỚI TIẾT HỌC MỚI!</dc:title>
  <dc:creator>Admin</dc:creator>
  <cp:lastModifiedBy>Admin</cp:lastModifiedBy>
  <cp:revision>21</cp:revision>
  <dcterms:modified xsi:type="dcterms:W3CDTF">2025-04-03T14:08:45Z</dcterms:modified>
</cp:coreProperties>
</file>