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2"/>
  </p:notesMasterIdLst>
  <p:sldIdLst>
    <p:sldId id="266" r:id="rId2"/>
    <p:sldId id="313" r:id="rId3"/>
    <p:sldId id="419" r:id="rId4"/>
    <p:sldId id="420" r:id="rId5"/>
    <p:sldId id="421" r:id="rId6"/>
    <p:sldId id="422" r:id="rId7"/>
    <p:sldId id="424" r:id="rId8"/>
    <p:sldId id="423" r:id="rId9"/>
    <p:sldId id="256" r:id="rId10"/>
    <p:sldId id="257" r:id="rId11"/>
    <p:sldId id="321" r:id="rId12"/>
    <p:sldId id="426" r:id="rId13"/>
    <p:sldId id="427" r:id="rId14"/>
    <p:sldId id="322" r:id="rId15"/>
    <p:sldId id="305" r:id="rId16"/>
    <p:sldId id="306" r:id="rId17"/>
    <p:sldId id="307" r:id="rId18"/>
    <p:sldId id="308" r:id="rId19"/>
    <p:sldId id="309" r:id="rId20"/>
    <p:sldId id="310" r:id="rId21"/>
    <p:sldId id="350" r:id="rId22"/>
    <p:sldId id="324" r:id="rId23"/>
    <p:sldId id="331" r:id="rId24"/>
    <p:sldId id="259" r:id="rId25"/>
    <p:sldId id="279" r:id="rId26"/>
    <p:sldId id="443" r:id="rId27"/>
    <p:sldId id="444" r:id="rId28"/>
    <p:sldId id="445" r:id="rId29"/>
    <p:sldId id="446" r:id="rId30"/>
    <p:sldId id="320" r:id="rId31"/>
    <p:sldId id="278" r:id="rId32"/>
    <p:sldId id="406" r:id="rId33"/>
    <p:sldId id="303" r:id="rId34"/>
    <p:sldId id="407" r:id="rId35"/>
    <p:sldId id="440" r:id="rId36"/>
    <p:sldId id="441" r:id="rId37"/>
    <p:sldId id="442" r:id="rId38"/>
    <p:sldId id="439" r:id="rId39"/>
    <p:sldId id="258" r:id="rId40"/>
    <p:sldId id="335" r:id="rId41"/>
  </p:sldIdLst>
  <p:sldSz cx="9144000" cy="5143500" type="screen16x9"/>
  <p:notesSz cx="6858000" cy="9144000"/>
  <p:embeddedFontLst>
    <p:embeddedFont>
      <p:font typeface="Raleway ExtraBold" panose="020B0903030101060003" pitchFamily="34" charset="0"/>
      <p:bold r:id="rId43"/>
      <p:boldItalic r:id="rId44"/>
    </p:embeddedFont>
    <p:embeddedFont>
      <p:font typeface="Fira Sans" panose="020B0604020202020204" charset="0"/>
      <p:regular r:id="rId45"/>
      <p:bold r:id="rId46"/>
      <p:italic r:id="rId47"/>
      <p:boldItalic r:id="rId48"/>
    </p:embeddedFont>
    <p:embeddedFont>
      <p:font typeface="Nunito Light" panose="020B0604020202020204" charset="0"/>
      <p:regular r:id="rId49"/>
      <p:italic r:id="rId50"/>
    </p:embeddedFont>
    <p:embeddedFont>
      <p:font typeface="Manrope Medium" panose="020B0604020202020204" charset="0"/>
      <p:regular r:id="rId51"/>
      <p:bold r:id="rId52"/>
    </p:embeddedFont>
    <p:embeddedFont>
      <p:font typeface="Akshar" panose="020B0604020202020204" charset="0"/>
      <p:regular r:id="rId53"/>
      <p:bold r:id="rId54"/>
    </p:embeddedFont>
    <p:embeddedFont>
      <p:font typeface="Aharoni" panose="020B0604020202020204" charset="-79"/>
      <p:bold r:id="rId55"/>
    </p:embeddedFont>
    <p:embeddedFont>
      <p:font typeface="Nanum Pen Script" panose="020B0604020202020204" charset="0"/>
      <p:regular r:id="rId56"/>
    </p:embeddedFont>
    <p:embeddedFont>
      <p:font typeface="Anaheim" panose="020B0604020202020204" charset="0"/>
      <p:regular r:id="rId57"/>
      <p:bold r:id="rId58"/>
    </p:embeddedFont>
    <p:embeddedFont>
      <p:font typeface="Marcellus" panose="020B0604020202020204" charset="-128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anrope" panose="020B0604020202020204" charset="-128"/>
      <p:regular r:id="rId64"/>
      <p:bold r:id="rId65"/>
    </p:embeddedFont>
    <p:embeddedFont>
      <p:font typeface="Montserrat Black" panose="020B0604020202020204" charset="0"/>
      <p:bold r:id="rId66"/>
      <p:boldItalic r:id="rId67"/>
    </p:embeddedFont>
    <p:embeddedFont>
      <p:font typeface="Akshar Light" panose="020B0604020202020204" charset="0"/>
      <p:regular r:id="rId68"/>
      <p:bold r:id="rId69"/>
    </p:embeddedFont>
    <p:embeddedFont>
      <p:font typeface="DM Sans" panose="020B060402020202020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AD"/>
    <a:srgbClr val="FCFADC"/>
    <a:srgbClr val="FE7916"/>
    <a:srgbClr val="FE6E02"/>
    <a:srgbClr val="D64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392EEF-6AC8-4489-B58D-DAE8262077C8}">
  <a:tblStyle styleId="{21392EEF-6AC8-4489-B58D-DAE8262077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5CF6E2-DD3F-4C2C-8D12-CFD8703E51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952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4" name="Google Shape;12324;g28bb562c4a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5" name="Google Shape;12325;g28bb562c4a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3">
          <a:extLst>
            <a:ext uri="{FF2B5EF4-FFF2-40B4-BE49-F238E27FC236}">
              <a16:creationId xmlns:a16="http://schemas.microsoft.com/office/drawing/2014/main" id="{DDE66FD9-3BAA-D677-7A85-5CC118F6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4" name="Google Shape;12324;g28bb562c4a4_0_7:notes">
            <a:extLst>
              <a:ext uri="{FF2B5EF4-FFF2-40B4-BE49-F238E27FC236}">
                <a16:creationId xmlns:a16="http://schemas.microsoft.com/office/drawing/2014/main" id="{301B3FE9-9BFA-2E3C-38DC-8356409898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5" name="Google Shape;12325;g28bb562c4a4_0_7:notes">
            <a:extLst>
              <a:ext uri="{FF2B5EF4-FFF2-40B4-BE49-F238E27FC236}">
                <a16:creationId xmlns:a16="http://schemas.microsoft.com/office/drawing/2014/main" id="{F251F558-8E48-3F2E-A06D-FBB07EFE65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770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258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798ADFDF-A1A6-528C-CD55-68EA9AA6D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5F27C223-A517-A970-5BBA-36D7A01E4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4410ACA9-C885-4FE3-4D5C-EC6FA8155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56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08A4BB7C-A695-446A-A11E-B11E4F060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BB47B0F7-E54B-64C0-488F-94F64D341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80FB148B-A5C1-FEC3-81A0-43DCA5596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67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03DE98CD-5AE2-ED13-51A0-5A36B495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93C63BC8-6D4F-58DC-BC4F-1F261A9F84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0465F6E2-FB19-5A50-EC65-4B5E67DDE7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750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D1A9D57A-DE32-3F94-1008-6CC7D59B6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A1145C7B-0F46-DC74-3622-BD87E766B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7A44179F-B078-63E2-1ED9-49EE51F547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50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7B28EEA0-ED6C-15C7-08C6-EBB9CD5BB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89756707-AC63-E386-FA5D-69558D34B0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77B6BD76-F598-8EE8-CF95-D22C69B6C2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16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701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C2C80947-94B0-FD89-855D-630CE07E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BC693C76-454F-5313-8C34-B7C4815CDC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6E87B6FD-256C-0AE5-258F-54C250F727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935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BC2E62FF-D42D-9C7C-9A2D-05841CFB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431007ba2_0_208:notes">
            <a:extLst>
              <a:ext uri="{FF2B5EF4-FFF2-40B4-BE49-F238E27FC236}">
                <a16:creationId xmlns:a16="http://schemas.microsoft.com/office/drawing/2014/main" id="{8A6E278B-27A2-CB09-7140-CE540ADBBD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431007ba2_0_208:notes">
            <a:extLst>
              <a:ext uri="{FF2B5EF4-FFF2-40B4-BE49-F238E27FC236}">
                <a16:creationId xmlns:a16="http://schemas.microsoft.com/office/drawing/2014/main" id="{F80C5766-AB67-D970-7E22-5E01E8A73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436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0f4d7b453e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0f4d7b453e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333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471C03EC-A28A-1D19-11CD-479557709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dda1946d_4_2726:notes">
            <a:extLst>
              <a:ext uri="{FF2B5EF4-FFF2-40B4-BE49-F238E27FC236}">
                <a16:creationId xmlns:a16="http://schemas.microsoft.com/office/drawing/2014/main" id="{97BF4C9B-2083-1A50-3E8F-06F46BDB6B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dda1946d_4_2726:notes">
            <a:extLst>
              <a:ext uri="{FF2B5EF4-FFF2-40B4-BE49-F238E27FC236}">
                <a16:creationId xmlns:a16="http://schemas.microsoft.com/office/drawing/2014/main" id="{4C45F551-2604-7044-3190-877929726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257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6E1A207E-2517-3825-E0AA-7D43A1E6C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dda1946d_4_2726:notes">
            <a:extLst>
              <a:ext uri="{FF2B5EF4-FFF2-40B4-BE49-F238E27FC236}">
                <a16:creationId xmlns:a16="http://schemas.microsoft.com/office/drawing/2014/main" id="{1DFD9E20-5BD1-D2D2-AE5F-0819870426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dda1946d_4_2726:notes">
            <a:extLst>
              <a:ext uri="{FF2B5EF4-FFF2-40B4-BE49-F238E27FC236}">
                <a16:creationId xmlns:a16="http://schemas.microsoft.com/office/drawing/2014/main" id="{9F1AAFC6-BDBA-3155-4A8E-C93C6EDD12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975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CFA90B06-A84B-4416-304C-0E0FF9BDA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dda1946d_4_2726:notes">
            <a:extLst>
              <a:ext uri="{FF2B5EF4-FFF2-40B4-BE49-F238E27FC236}">
                <a16:creationId xmlns:a16="http://schemas.microsoft.com/office/drawing/2014/main" id="{DE7C1F7E-A10F-E9CD-B10A-D11EBAB209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dda1946d_4_2726:notes">
            <a:extLst>
              <a:ext uri="{FF2B5EF4-FFF2-40B4-BE49-F238E27FC236}">
                <a16:creationId xmlns:a16="http://schemas.microsoft.com/office/drawing/2014/main" id="{BC99C6CF-7A90-ED9D-E99E-40400E5D82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686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A33D35EF-6DF3-F287-4160-F24F02651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54dda1946d_4_2726:notes">
            <a:extLst>
              <a:ext uri="{FF2B5EF4-FFF2-40B4-BE49-F238E27FC236}">
                <a16:creationId xmlns:a16="http://schemas.microsoft.com/office/drawing/2014/main" id="{7840591B-7F2A-E7A0-BAF3-5B22F70490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54dda1946d_4_2726:notes">
            <a:extLst>
              <a:ext uri="{FF2B5EF4-FFF2-40B4-BE49-F238E27FC236}">
                <a16:creationId xmlns:a16="http://schemas.microsoft.com/office/drawing/2014/main" id="{E1840813-1DC2-67AD-49C3-197B390D24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52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062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1b64960b896_3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1b64960b896_3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GV </a:t>
            </a:r>
            <a:r>
              <a:rPr lang="vi-VN" dirty="0" err="1"/>
              <a:t>click</a:t>
            </a:r>
            <a:r>
              <a:rPr lang="vi-VN" dirty="0"/>
              <a:t> vào từng mảnh ghép để chọn câu hỏi. Sau khi hoàn thành câu hỏi, các mảnh ghép tự động biến mất. GV chọn mũi tên để kết thúc trò chơi.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949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80C1E-7594-D390-57A6-8A8E4262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F4BF9-3D9C-FD08-09F3-C41FFF5AF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71B37-B42C-E2B8-744B-D3736D24A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6F53F-DFDA-CE42-5454-191C3F932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686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9112-006D-AAA1-A2CE-EEF1564A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4DD0F-82DF-1DED-9A74-E69E0562C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226CFF-1B10-8287-1BF4-1F363DE79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B839-6264-29D5-BAC4-60C79132E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254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784A8-0297-0DDB-F671-F7B1971F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DD97E-AA38-0826-846D-9125AC332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B71AC-3EDB-54A2-90AF-170C82BFB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10304-E8EF-2624-C0C0-6A0EDE270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207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EB800-01F6-476C-E196-61298BB8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35F55-F579-D503-0155-30AAD2DFB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2C790-401F-6E7E-6668-BE59538A2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HOME góc phải màn hình để trở về slide câu hỏi.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21566-73DA-007E-8C77-581DF4E4B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379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3B12B81A-7308-8FFA-DA5E-9AFB36FA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>
            <a:extLst>
              <a:ext uri="{FF2B5EF4-FFF2-40B4-BE49-F238E27FC236}">
                <a16:creationId xmlns:a16="http://schemas.microsoft.com/office/drawing/2014/main" id="{04A268B7-DC76-7018-D3A5-9D7005810C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>
            <a:extLst>
              <a:ext uri="{FF2B5EF4-FFF2-40B4-BE49-F238E27FC236}">
                <a16:creationId xmlns:a16="http://schemas.microsoft.com/office/drawing/2014/main" id="{37ECE6A5-0201-5EDD-E7F2-67C02E5E4C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930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2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5F70A354-87E2-E1E0-7DCE-4949CD3D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>
            <a:extLst>
              <a:ext uri="{FF2B5EF4-FFF2-40B4-BE49-F238E27FC236}">
                <a16:creationId xmlns:a16="http://schemas.microsoft.com/office/drawing/2014/main" id="{0C39E653-9716-94D7-BE3D-B56AB69044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>
            <a:extLst>
              <a:ext uri="{FF2B5EF4-FFF2-40B4-BE49-F238E27FC236}">
                <a16:creationId xmlns:a16="http://schemas.microsoft.com/office/drawing/2014/main" id="{E9CD359E-FF84-1771-04CC-74A371CD06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21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727D1710-6E86-DF3C-F1A1-75E8053AA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>
            <a:extLst>
              <a:ext uri="{FF2B5EF4-FFF2-40B4-BE49-F238E27FC236}">
                <a16:creationId xmlns:a16="http://schemas.microsoft.com/office/drawing/2014/main" id="{9D7F8063-C186-903A-2342-2A53F14BA6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>
            <a:extLst>
              <a:ext uri="{FF2B5EF4-FFF2-40B4-BE49-F238E27FC236}">
                <a16:creationId xmlns:a16="http://schemas.microsoft.com/office/drawing/2014/main" id="{6987EA01-1E47-F693-9395-71D0C44ED1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198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42BC09B9-8F2D-F1FB-F642-E85FA14C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>
            <a:extLst>
              <a:ext uri="{FF2B5EF4-FFF2-40B4-BE49-F238E27FC236}">
                <a16:creationId xmlns:a16="http://schemas.microsoft.com/office/drawing/2014/main" id="{8C7ECCB9-8136-9560-6AEB-0D72466B9A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>
            <a:extLst>
              <a:ext uri="{FF2B5EF4-FFF2-40B4-BE49-F238E27FC236}">
                <a16:creationId xmlns:a16="http://schemas.microsoft.com/office/drawing/2014/main" id="{F3A2E093-5352-BA8A-8757-A0EBEE2FD9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00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B37D6C8E-29E4-FCDD-D022-FF01656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431007ba2_0_215:notes">
            <a:extLst>
              <a:ext uri="{FF2B5EF4-FFF2-40B4-BE49-F238E27FC236}">
                <a16:creationId xmlns:a16="http://schemas.microsoft.com/office/drawing/2014/main" id="{BC9ACA07-5108-39DC-5C71-EF45E0BB7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431007ba2_0_215:notes">
            <a:extLst>
              <a:ext uri="{FF2B5EF4-FFF2-40B4-BE49-F238E27FC236}">
                <a16:creationId xmlns:a16="http://schemas.microsoft.com/office/drawing/2014/main" id="{6F746F17-8BB8-DCDA-4400-8F798EF6A1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807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91650"/>
            <a:ext cx="9144003" cy="6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83150" y="982402"/>
            <a:ext cx="5177700" cy="210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983150" y="3201800"/>
            <a:ext cx="5177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25" y="1186764"/>
            <a:ext cx="1103950" cy="363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6478" y="1194674"/>
            <a:ext cx="1103950" cy="361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04000"/>
            <a:ext cx="9144003" cy="6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713225" y="1752188"/>
            <a:ext cx="21753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2"/>
          </p:nvPr>
        </p:nvSpPr>
        <p:spPr>
          <a:xfrm>
            <a:off x="713213" y="1335835"/>
            <a:ext cx="2175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3"/>
          </p:nvPr>
        </p:nvSpPr>
        <p:spPr>
          <a:xfrm>
            <a:off x="6255475" y="1752188"/>
            <a:ext cx="21753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4"/>
          </p:nvPr>
        </p:nvSpPr>
        <p:spPr>
          <a:xfrm>
            <a:off x="6255463" y="1335835"/>
            <a:ext cx="2175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5"/>
          </p:nvPr>
        </p:nvSpPr>
        <p:spPr>
          <a:xfrm>
            <a:off x="713225" y="3411713"/>
            <a:ext cx="21753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6"/>
          </p:nvPr>
        </p:nvSpPr>
        <p:spPr>
          <a:xfrm>
            <a:off x="713213" y="2995360"/>
            <a:ext cx="2175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7"/>
          </p:nvPr>
        </p:nvSpPr>
        <p:spPr>
          <a:xfrm>
            <a:off x="6255475" y="3411713"/>
            <a:ext cx="21753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8"/>
          </p:nvPr>
        </p:nvSpPr>
        <p:spPr>
          <a:xfrm>
            <a:off x="6255463" y="2995360"/>
            <a:ext cx="21753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1108627" y="20730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2"/>
          </p:nvPr>
        </p:nvSpPr>
        <p:spPr>
          <a:xfrm>
            <a:off x="3579000" y="20730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3"/>
          </p:nvPr>
        </p:nvSpPr>
        <p:spPr>
          <a:xfrm>
            <a:off x="1108627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4"/>
          </p:nvPr>
        </p:nvSpPr>
        <p:spPr>
          <a:xfrm>
            <a:off x="3579000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5"/>
          </p:nvPr>
        </p:nvSpPr>
        <p:spPr>
          <a:xfrm>
            <a:off x="6049373" y="20730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6"/>
          </p:nvPr>
        </p:nvSpPr>
        <p:spPr>
          <a:xfrm>
            <a:off x="6049373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7"/>
          </p:nvPr>
        </p:nvSpPr>
        <p:spPr>
          <a:xfrm>
            <a:off x="1109527" y="161034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8"/>
          </p:nvPr>
        </p:nvSpPr>
        <p:spPr>
          <a:xfrm>
            <a:off x="3579900" y="161034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9"/>
          </p:nvPr>
        </p:nvSpPr>
        <p:spPr>
          <a:xfrm>
            <a:off x="6050273" y="1610349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3"/>
          </p:nvPr>
        </p:nvSpPr>
        <p:spPr>
          <a:xfrm>
            <a:off x="1109527" y="304055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4"/>
          </p:nvPr>
        </p:nvSpPr>
        <p:spPr>
          <a:xfrm>
            <a:off x="3579900" y="304055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5"/>
          </p:nvPr>
        </p:nvSpPr>
        <p:spPr>
          <a:xfrm>
            <a:off x="6050273" y="3040550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35534"/>
            <a:ext cx="9144003" cy="151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012300" y="445025"/>
            <a:ext cx="54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/>
          <p:nvPr/>
        </p:nvSpPr>
        <p:spPr>
          <a:xfrm>
            <a:off x="0" y="4604000"/>
            <a:ext cx="9144000" cy="568800"/>
          </a:xfrm>
          <a:prstGeom prst="rect">
            <a:avLst/>
          </a:prstGeom>
          <a:solidFill>
            <a:srgbClr val="C1CDBB">
              <a:alpha val="32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91650"/>
            <a:ext cx="9144003" cy="64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30"/>
          <p:cNvGrpSpPr/>
          <p:nvPr/>
        </p:nvGrpSpPr>
        <p:grpSpPr>
          <a:xfrm>
            <a:off x="453174" y="1186764"/>
            <a:ext cx="1907900" cy="3632746"/>
            <a:chOff x="7162474" y="1186764"/>
            <a:chExt cx="1907900" cy="3632746"/>
          </a:xfrm>
        </p:grpSpPr>
        <p:pic>
          <p:nvPicPr>
            <p:cNvPr id="182" name="Google Shape;182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425" y="1186764"/>
              <a:ext cx="1103950" cy="3632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62474" y="2580200"/>
              <a:ext cx="803950" cy="2239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30"/>
          <p:cNvGrpSpPr/>
          <p:nvPr/>
        </p:nvGrpSpPr>
        <p:grpSpPr>
          <a:xfrm>
            <a:off x="6592374" y="248313"/>
            <a:ext cx="2116776" cy="2044737"/>
            <a:chOff x="-622076" y="78263"/>
            <a:chExt cx="2116776" cy="2044737"/>
          </a:xfrm>
        </p:grpSpPr>
        <p:pic>
          <p:nvPicPr>
            <p:cNvPr id="185" name="Google Shape;185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0150" y="1348375"/>
              <a:ext cx="674550" cy="77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>
              <a:off x="-453269" y="589642"/>
              <a:ext cx="877135" cy="121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5700" y="78263"/>
              <a:ext cx="724925" cy="4628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/>
        </p:nvSpPr>
        <p:spPr>
          <a:xfrm>
            <a:off x="0" y="4604000"/>
            <a:ext cx="9144000" cy="568800"/>
          </a:xfrm>
          <a:prstGeom prst="rect">
            <a:avLst/>
          </a:prstGeom>
          <a:solidFill>
            <a:srgbClr val="C1CDBB">
              <a:alpha val="32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190" name="Google Shape;190;p31"/>
          <p:cNvGrpSpPr/>
          <p:nvPr/>
        </p:nvGrpSpPr>
        <p:grpSpPr>
          <a:xfrm>
            <a:off x="240342" y="314595"/>
            <a:ext cx="1946923" cy="2890857"/>
            <a:chOff x="-131608" y="314595"/>
            <a:chExt cx="1946923" cy="2890857"/>
          </a:xfrm>
        </p:grpSpPr>
        <p:pic>
          <p:nvPicPr>
            <p:cNvPr id="191" name="Google Shape;191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2364" y="314595"/>
              <a:ext cx="952950" cy="1122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6829" y="1470927"/>
              <a:ext cx="656628" cy="95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75879" y="2418888"/>
              <a:ext cx="786572" cy="7865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31"/>
          <p:cNvGrpSpPr/>
          <p:nvPr/>
        </p:nvGrpSpPr>
        <p:grpSpPr>
          <a:xfrm>
            <a:off x="7135825" y="238402"/>
            <a:ext cx="1862657" cy="2719523"/>
            <a:chOff x="7135825" y="238402"/>
            <a:chExt cx="1862657" cy="2719523"/>
          </a:xfrm>
        </p:grpSpPr>
        <p:pic>
          <p:nvPicPr>
            <p:cNvPr id="195" name="Google Shape;195;p31"/>
            <p:cNvPicPr preferRelativeResize="0"/>
            <p:nvPr/>
          </p:nvPicPr>
          <p:blipFill rotWithShape="1">
            <a:blip r:embed="rId5">
              <a:alphaModFix/>
            </a:blip>
            <a:srcRect b="17586"/>
            <a:stretch/>
          </p:blipFill>
          <p:spPr>
            <a:xfrm>
              <a:off x="7135825" y="386825"/>
              <a:ext cx="656625" cy="790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0175" y="238402"/>
              <a:ext cx="952950" cy="1087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210057" y="1485004"/>
              <a:ext cx="788425" cy="14729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56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580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90488" y="1079550"/>
            <a:ext cx="4729500" cy="18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90488" y="3792750"/>
            <a:ext cx="21033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kshar"/>
                <a:ea typeface="Akshar"/>
                <a:cs typeface="Akshar"/>
                <a:sym typeface="Aksh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 idx="2"/>
          </p:nvPr>
        </p:nvSpPr>
        <p:spPr>
          <a:xfrm>
            <a:off x="2792850" y="2749550"/>
            <a:ext cx="3200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 b="0">
                <a:latin typeface="Akshar Light"/>
                <a:ea typeface="Akshar Light"/>
                <a:cs typeface="Akshar Light"/>
                <a:sym typeface="Aksha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" name="Google Shape;218;p26">
            <a:extLst>
              <a:ext uri="{FF2B5EF4-FFF2-40B4-BE49-F238E27FC236}">
                <a16:creationId xmlns:a16="http://schemas.microsoft.com/office/drawing/2014/main" id="{8013FB1F-C9BE-93BC-BDDF-2975A8254D6B}"/>
              </a:ext>
            </a:extLst>
          </p:cNvPr>
          <p:cNvSpPr/>
          <p:nvPr userDrawn="1"/>
        </p:nvSpPr>
        <p:spPr>
          <a:xfrm flipH="1">
            <a:off x="-1654043" y="-429559"/>
            <a:ext cx="2105892" cy="2432172"/>
          </a:xfrm>
          <a:custGeom>
            <a:avLst/>
            <a:gdLst/>
            <a:ahLst/>
            <a:cxnLst/>
            <a:rect l="l" t="t" r="r" b="b"/>
            <a:pathLst>
              <a:path w="135752" h="156785" extrusionOk="0">
                <a:moveTo>
                  <a:pt x="40228" y="156452"/>
                </a:moveTo>
                <a:cubicBezTo>
                  <a:pt x="18896" y="152719"/>
                  <a:pt x="12209" y="106650"/>
                  <a:pt x="6753" y="82611"/>
                </a:cubicBezTo>
                <a:cubicBezTo>
                  <a:pt x="1297" y="58572"/>
                  <a:pt x="-5430" y="24441"/>
                  <a:pt x="7492" y="12216"/>
                </a:cubicBezTo>
                <a:cubicBezTo>
                  <a:pt x="20414" y="-9"/>
                  <a:pt x="63078" y="-6204"/>
                  <a:pt x="84287" y="9262"/>
                </a:cubicBezTo>
                <a:cubicBezTo>
                  <a:pt x="105496" y="24728"/>
                  <a:pt x="142088" y="80478"/>
                  <a:pt x="134745" y="105010"/>
                </a:cubicBezTo>
                <a:cubicBezTo>
                  <a:pt x="127402" y="129542"/>
                  <a:pt x="61560" y="160185"/>
                  <a:pt x="40228" y="1564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" name="Google Shape;228;p26">
            <a:extLst>
              <a:ext uri="{FF2B5EF4-FFF2-40B4-BE49-F238E27FC236}">
                <a16:creationId xmlns:a16="http://schemas.microsoft.com/office/drawing/2014/main" id="{BAF87035-E109-3CAA-9A0A-C5486D9C550D}"/>
              </a:ext>
            </a:extLst>
          </p:cNvPr>
          <p:cNvSpPr/>
          <p:nvPr userDrawn="1"/>
        </p:nvSpPr>
        <p:spPr>
          <a:xfrm rot="4592527">
            <a:off x="7565066" y="4235784"/>
            <a:ext cx="2184067" cy="2076270"/>
          </a:xfrm>
          <a:custGeom>
            <a:avLst/>
            <a:gdLst/>
            <a:ahLst/>
            <a:cxnLst/>
            <a:rect l="l" t="t" r="r" b="b"/>
            <a:pathLst>
              <a:path w="100393" h="95438" extrusionOk="0">
                <a:moveTo>
                  <a:pt x="29730" y="0"/>
                </a:moveTo>
                <a:lnTo>
                  <a:pt x="0" y="9910"/>
                </a:lnTo>
                <a:lnTo>
                  <a:pt x="18097" y="27576"/>
                </a:lnTo>
                <a:lnTo>
                  <a:pt x="17450" y="50412"/>
                </a:lnTo>
                <a:lnTo>
                  <a:pt x="66785" y="95438"/>
                </a:lnTo>
                <a:lnTo>
                  <a:pt x="100393" y="70017"/>
                </a:lnTo>
                <a:lnTo>
                  <a:pt x="87251" y="517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00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7236991" y="374600"/>
            <a:ext cx="1593410" cy="1145175"/>
            <a:chOff x="7236991" y="374600"/>
            <a:chExt cx="1593410" cy="1145175"/>
          </a:xfrm>
        </p:grpSpPr>
        <p:pic>
          <p:nvPicPr>
            <p:cNvPr id="24" name="Google Shape;2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236991" y="374600"/>
              <a:ext cx="768973" cy="494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17409" y="374601"/>
              <a:ext cx="612991" cy="11451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750" y="2533375"/>
            <a:ext cx="770025" cy="2655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6"/>
          <p:cNvGrpSpPr/>
          <p:nvPr/>
        </p:nvGrpSpPr>
        <p:grpSpPr>
          <a:xfrm>
            <a:off x="8247076" y="1943575"/>
            <a:ext cx="1103950" cy="3797103"/>
            <a:chOff x="8323276" y="1943575"/>
            <a:chExt cx="1103950" cy="3797103"/>
          </a:xfrm>
        </p:grpSpPr>
        <p:pic>
          <p:nvPicPr>
            <p:cNvPr id="36" name="Google Shape;36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23276" y="3869581"/>
              <a:ext cx="1103950" cy="1871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27112" y="1943575"/>
              <a:ext cx="696275" cy="1955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7057675" y="0"/>
            <a:ext cx="2086500" cy="5143500"/>
          </a:xfrm>
          <a:prstGeom prst="rect">
            <a:avLst/>
          </a:prstGeom>
          <a:solidFill>
            <a:srgbClr val="C1CDBB">
              <a:alpha val="32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41" name="Google Shape;41;p7"/>
          <p:cNvGrpSpPr/>
          <p:nvPr/>
        </p:nvGrpSpPr>
        <p:grpSpPr>
          <a:xfrm>
            <a:off x="8021487" y="2694590"/>
            <a:ext cx="1007430" cy="3028180"/>
            <a:chOff x="9472014" y="2680817"/>
            <a:chExt cx="1162911" cy="3495533"/>
          </a:xfrm>
        </p:grpSpPr>
        <p:pic>
          <p:nvPicPr>
            <p:cNvPr id="42" name="Google Shape;42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472014" y="3999175"/>
              <a:ext cx="1162911" cy="2177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66749" y="2680817"/>
              <a:ext cx="944375" cy="13570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237900" cy="11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720000" y="1979025"/>
            <a:ext cx="440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pic" idx="2"/>
          </p:nvPr>
        </p:nvSpPr>
        <p:spPr>
          <a:xfrm>
            <a:off x="6134350" y="910713"/>
            <a:ext cx="1935900" cy="3368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287025"/>
            <a:ext cx="9144000" cy="1894500"/>
          </a:xfrm>
          <a:prstGeom prst="rect">
            <a:avLst/>
          </a:prstGeom>
          <a:solidFill>
            <a:srgbClr val="C1CDBB">
              <a:alpha val="32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892072" y="-898450"/>
            <a:ext cx="424261" cy="14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827667" y="-898450"/>
            <a:ext cx="424261" cy="1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135550" y="25345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135550" y="367278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715075"/>
            <a:ext cx="6576000" cy="10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284000" y="1675574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t="33792"/>
          <a:stretch/>
        </p:blipFill>
        <p:spPr>
          <a:xfrm>
            <a:off x="0" y="4714875"/>
            <a:ext cx="9144003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35534"/>
            <a:ext cx="9144003" cy="151358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447925" y="1724403"/>
            <a:ext cx="4042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2"/>
          </p:nvPr>
        </p:nvSpPr>
        <p:spPr>
          <a:xfrm>
            <a:off x="1447925" y="2692847"/>
            <a:ext cx="4042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3"/>
          </p:nvPr>
        </p:nvSpPr>
        <p:spPr>
          <a:xfrm>
            <a:off x="1447925" y="3661274"/>
            <a:ext cx="4042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14873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1" y="24464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4" y="34055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7"/>
          </p:nvPr>
        </p:nvSpPr>
        <p:spPr>
          <a:xfrm>
            <a:off x="1447929" y="1316325"/>
            <a:ext cx="4042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8"/>
          </p:nvPr>
        </p:nvSpPr>
        <p:spPr>
          <a:xfrm>
            <a:off x="1447928" y="2284750"/>
            <a:ext cx="4042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9"/>
          </p:nvPr>
        </p:nvSpPr>
        <p:spPr>
          <a:xfrm>
            <a:off x="1447926" y="3253186"/>
            <a:ext cx="4042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arcellus"/>
              <a:buNone/>
              <a:defRPr sz="2200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/>
          <p:nvPr/>
        </p:nvSpPr>
        <p:spPr>
          <a:xfrm>
            <a:off x="7057675" y="0"/>
            <a:ext cx="2086500" cy="5143500"/>
          </a:xfrm>
          <a:prstGeom prst="rect">
            <a:avLst/>
          </a:prstGeom>
          <a:solidFill>
            <a:srgbClr val="C1CDBB">
              <a:alpha val="32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13225" y="3554763"/>
            <a:ext cx="5378400" cy="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713225" y="1039738"/>
            <a:ext cx="5378400" cy="24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20000" y="1459800"/>
            <a:ext cx="3012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20000" y="2523000"/>
            <a:ext cx="3012900" cy="11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7" r:id="rId6"/>
    <p:sldLayoutId id="2147483659" r:id="rId7"/>
    <p:sldLayoutId id="2147483660" r:id="rId8"/>
    <p:sldLayoutId id="2147483663" r:id="rId9"/>
    <p:sldLayoutId id="2147483669" r:id="rId10"/>
    <p:sldLayoutId id="2147483670" r:id="rId11"/>
    <p:sldLayoutId id="2147483671" r:id="rId12"/>
    <p:sldLayoutId id="2147483672" r:id="rId13"/>
    <p:sldLayoutId id="2147483676" r:id="rId14"/>
    <p:sldLayoutId id="2147483677" r:id="rId15"/>
    <p:sldLayoutId id="2147483681" r:id="rId16"/>
    <p:sldLayoutId id="2147483682" r:id="rId17"/>
    <p:sldLayoutId id="2147483683" r:id="rId18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67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82.png"/><Relationship Id="rId7" Type="http://schemas.openxmlformats.org/officeDocument/2006/relationships/slide" Target="slide3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33.xml"/><Relationship Id="rId11" Type="http://schemas.openxmlformats.org/officeDocument/2006/relationships/image" Target="../media/image87.svg"/><Relationship Id="rId5" Type="http://schemas.openxmlformats.org/officeDocument/2006/relationships/slide" Target="slide37.xml"/><Relationship Id="rId10" Type="http://schemas.openxmlformats.org/officeDocument/2006/relationships/image" Target="../media/image83.png"/><Relationship Id="rId4" Type="http://schemas.openxmlformats.org/officeDocument/2006/relationships/slide" Target="slide36.xml"/><Relationship Id="rId9" Type="http://schemas.openxmlformats.org/officeDocument/2006/relationships/slide" Target="slide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89.sv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89.sv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openxmlformats.org/officeDocument/2006/relationships/image" Target="../media/image89.sv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openxmlformats.org/officeDocument/2006/relationships/image" Target="../media/image89.sv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openxmlformats.org/officeDocument/2006/relationships/image" Target="../media/image89.sv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51" y="499874"/>
            <a:ext cx="782521" cy="108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45"/>
          <p:cNvGrpSpPr/>
          <p:nvPr/>
        </p:nvGrpSpPr>
        <p:grpSpPr>
          <a:xfrm>
            <a:off x="7929300" y="532025"/>
            <a:ext cx="1365004" cy="2014976"/>
            <a:chOff x="8005500" y="-229975"/>
            <a:chExt cx="1365004" cy="2014976"/>
          </a:xfrm>
        </p:grpSpPr>
        <p:pic>
          <p:nvPicPr>
            <p:cNvPr id="512" name="Google Shape;512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89025" y="865826"/>
              <a:ext cx="681475" cy="9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05500" y="-229975"/>
              <a:ext cx="1365004" cy="87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476;p38">
            <a:extLst>
              <a:ext uri="{FF2B5EF4-FFF2-40B4-BE49-F238E27FC236}">
                <a16:creationId xmlns:a16="http://schemas.microsoft.com/office/drawing/2014/main" id="{15D0FBD4-13F3-812D-3001-37E854CD0353}"/>
              </a:ext>
            </a:extLst>
          </p:cNvPr>
          <p:cNvSpPr txBox="1">
            <a:spLocks/>
          </p:cNvSpPr>
          <p:nvPr/>
        </p:nvSpPr>
        <p:spPr>
          <a:xfrm rot="-640">
            <a:off x="531157" y="1462181"/>
            <a:ext cx="8081624" cy="230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</a:t>
            </a:r>
          </a:p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TỚI BÀI HỌC MỚI!</a:t>
            </a:r>
          </a:p>
        </p:txBody>
      </p:sp>
      <p:pic>
        <p:nvPicPr>
          <p:cNvPr id="2" name="Google Shape;214;p3">
            <a:extLst>
              <a:ext uri="{FF2B5EF4-FFF2-40B4-BE49-F238E27FC236}">
                <a16:creationId xmlns:a16="http://schemas.microsoft.com/office/drawing/2014/main" id="{F642CB5F-F176-9424-73B3-B02391B982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68" y="3470662"/>
            <a:ext cx="1029445" cy="16902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469;p36">
            <a:extLst>
              <a:ext uri="{FF2B5EF4-FFF2-40B4-BE49-F238E27FC236}">
                <a16:creationId xmlns:a16="http://schemas.microsoft.com/office/drawing/2014/main" id="{DACB500B-EB90-BEF3-3E9F-670B2B661A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7690" y="473392"/>
            <a:ext cx="4180207" cy="81937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369207-B86A-E857-8E7B-70B1DFA09A1D}"/>
              </a:ext>
            </a:extLst>
          </p:cNvPr>
          <p:cNvGrpSpPr/>
          <p:nvPr/>
        </p:nvGrpSpPr>
        <p:grpSpPr>
          <a:xfrm>
            <a:off x="568894" y="1746017"/>
            <a:ext cx="3951632" cy="1068116"/>
            <a:chOff x="952106" y="1750005"/>
            <a:chExt cx="3516690" cy="95055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D650F0D-A500-21B3-45FA-5303390B96C6}"/>
                </a:ext>
              </a:extLst>
            </p:cNvPr>
            <p:cNvSpPr/>
            <p:nvPr/>
          </p:nvSpPr>
          <p:spPr>
            <a:xfrm>
              <a:off x="1986719" y="1884022"/>
              <a:ext cx="2482077" cy="682520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vi-VN" sz="3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3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0838DE-AD6B-1B5A-7A3E-2E3232598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06" y="1750005"/>
              <a:ext cx="1034613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0D0FFF-A166-B811-2F41-2B0708538F94}"/>
              </a:ext>
            </a:extLst>
          </p:cNvPr>
          <p:cNvGrpSpPr/>
          <p:nvPr/>
        </p:nvGrpSpPr>
        <p:grpSpPr>
          <a:xfrm>
            <a:off x="568895" y="3316792"/>
            <a:ext cx="3951631" cy="1073744"/>
            <a:chOff x="952106" y="3319228"/>
            <a:chExt cx="3516689" cy="9555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069FAB-C841-11B8-774E-CFDF35878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" t="13608" r="12792" b="9281"/>
            <a:stretch/>
          </p:blipFill>
          <p:spPr bwMode="auto">
            <a:xfrm>
              <a:off x="952106" y="3319228"/>
              <a:ext cx="1030216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594840-7B51-A846-CD8C-87B28C3CA4BC}"/>
                </a:ext>
              </a:extLst>
            </p:cNvPr>
            <p:cNvSpPr/>
            <p:nvPr/>
          </p:nvSpPr>
          <p:spPr>
            <a:xfrm>
              <a:off x="1986718" y="3432839"/>
              <a:ext cx="2482077" cy="733348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 HIỆN</a:t>
              </a:r>
              <a:endParaRPr lang="en-US" sz="3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296372-9012-2F8D-B33C-967AC0CC9088}"/>
              </a:ext>
            </a:extLst>
          </p:cNvPr>
          <p:cNvGrpSpPr/>
          <p:nvPr/>
        </p:nvGrpSpPr>
        <p:grpSpPr>
          <a:xfrm>
            <a:off x="4597416" y="1746017"/>
            <a:ext cx="3977687" cy="1068116"/>
            <a:chOff x="4980009" y="1750005"/>
            <a:chExt cx="3539877" cy="9505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EBEED0-AA55-AC24-663A-9E22E49792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6" r="5440" b="6967"/>
            <a:stretch/>
          </p:blipFill>
          <p:spPr bwMode="auto">
            <a:xfrm>
              <a:off x="4980009" y="1750005"/>
              <a:ext cx="1057800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715D1F-FF0C-049C-9668-30825B2EA961}"/>
                </a:ext>
              </a:extLst>
            </p:cNvPr>
            <p:cNvSpPr/>
            <p:nvPr/>
          </p:nvSpPr>
          <p:spPr>
            <a:xfrm>
              <a:off x="6037809" y="1884022"/>
              <a:ext cx="2482077" cy="682518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lang="en-US" sz="3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18F6D9-EEBC-F929-7B59-7586A9443452}"/>
              </a:ext>
            </a:extLst>
          </p:cNvPr>
          <p:cNvGrpSpPr/>
          <p:nvPr/>
        </p:nvGrpSpPr>
        <p:grpSpPr>
          <a:xfrm>
            <a:off x="4597417" y="3316792"/>
            <a:ext cx="3977688" cy="1073744"/>
            <a:chOff x="4980009" y="3319228"/>
            <a:chExt cx="3539877" cy="9555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F23601-14EA-E5DA-F1D4-3ECF71488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9" y="3319228"/>
              <a:ext cx="1057800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7D4C24D-817C-B0DB-E7B8-3FD149795F2F}"/>
                </a:ext>
              </a:extLst>
            </p:cNvPr>
            <p:cNvSpPr/>
            <p:nvPr/>
          </p:nvSpPr>
          <p:spPr>
            <a:xfrm>
              <a:off x="6037809" y="3432838"/>
              <a:ext cx="2482077" cy="723332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3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0DAA9D-985A-7D63-5C80-5ACB4DCF2BF5}"/>
              </a:ext>
            </a:extLst>
          </p:cNvPr>
          <p:cNvGrpSpPr/>
          <p:nvPr/>
        </p:nvGrpSpPr>
        <p:grpSpPr>
          <a:xfrm>
            <a:off x="463949" y="604488"/>
            <a:ext cx="3202668" cy="814536"/>
            <a:chOff x="952106" y="1750005"/>
            <a:chExt cx="3737467" cy="95055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4C93F4-16C1-4BBB-4BDB-A8BF546D11F7}"/>
                </a:ext>
              </a:extLst>
            </p:cNvPr>
            <p:cNvSpPr/>
            <p:nvPr/>
          </p:nvSpPr>
          <p:spPr>
            <a:xfrm>
              <a:off x="1986719" y="1884022"/>
              <a:ext cx="2702854" cy="682520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540AB9-80FC-B2AE-53EB-CEE0BDD33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06" y="1750005"/>
              <a:ext cx="1034613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Google Shape;26020;p43">
            <a:extLst>
              <a:ext uri="{FF2B5EF4-FFF2-40B4-BE49-F238E27FC236}">
                <a16:creationId xmlns:a16="http://schemas.microsoft.com/office/drawing/2014/main" id="{620BA93E-7FC0-7735-8EBA-903140B353D3}"/>
              </a:ext>
            </a:extLst>
          </p:cNvPr>
          <p:cNvSpPr/>
          <p:nvPr/>
        </p:nvSpPr>
        <p:spPr>
          <a:xfrm>
            <a:off x="5523970" y="1820917"/>
            <a:ext cx="3273189" cy="3322583"/>
          </a:xfrm>
          <a:prstGeom prst="round2SameRect">
            <a:avLst>
              <a:gd name="adj1" fmla="val 10009"/>
              <a:gd name="adj2" fmla="val 0"/>
            </a:avLst>
          </a:prstGeom>
          <a:solidFill>
            <a:srgbClr val="FFFFFF"/>
          </a:solidFill>
          <a:ln w="127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Tìm hiểu một số tác phẩm mĩ thuật theo khuynh hướng sáng tác của mĩ thuật đương đại ở Việt Nam.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6B43F-42C9-471A-EB97-7DFC0600260E}"/>
              </a:ext>
            </a:extLst>
          </p:cNvPr>
          <p:cNvGrpSpPr/>
          <p:nvPr/>
        </p:nvGrpSpPr>
        <p:grpSpPr>
          <a:xfrm>
            <a:off x="258991" y="2431833"/>
            <a:ext cx="5009569" cy="2711667"/>
            <a:chOff x="396280" y="2349061"/>
            <a:chExt cx="5162482" cy="2794438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76C3C52A-47E6-B3A6-2204-73D102E0D848}"/>
                </a:ext>
              </a:extLst>
            </p:cNvPr>
            <p:cNvSpPr/>
            <p:nvPr/>
          </p:nvSpPr>
          <p:spPr>
            <a:xfrm>
              <a:off x="396280" y="2349062"/>
              <a:ext cx="1561392" cy="2794437"/>
            </a:xfrm>
            <a:custGeom>
              <a:avLst/>
              <a:gdLst/>
              <a:ahLst/>
              <a:cxnLst/>
              <a:rect l="l" t="t" r="r" b="b"/>
              <a:pathLst>
                <a:path w="1558079" h="2788508">
                  <a:moveTo>
                    <a:pt x="0" y="0"/>
                  </a:moveTo>
                  <a:lnTo>
                    <a:pt x="1558079" y="0"/>
                  </a:lnTo>
                  <a:lnTo>
                    <a:pt x="1558079" y="2788508"/>
                  </a:lnTo>
                  <a:lnTo>
                    <a:pt x="0" y="2788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 anchor="ctr"/>
            <a:lstStyle/>
            <a:p>
              <a:endParaRPr lang="en-US" sz="2400"/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A55CC625-FC05-31B0-55FA-74F1FF0141FF}"/>
                </a:ext>
              </a:extLst>
            </p:cNvPr>
            <p:cNvSpPr/>
            <p:nvPr/>
          </p:nvSpPr>
          <p:spPr>
            <a:xfrm flipH="1">
              <a:off x="4123120" y="2349061"/>
              <a:ext cx="1435642" cy="2794437"/>
            </a:xfrm>
            <a:custGeom>
              <a:avLst/>
              <a:gdLst/>
              <a:ahLst/>
              <a:cxnLst/>
              <a:rect l="l" t="t" r="r" b="b"/>
              <a:pathLst>
                <a:path w="1642727" h="3197523">
                  <a:moveTo>
                    <a:pt x="0" y="0"/>
                  </a:moveTo>
                  <a:lnTo>
                    <a:pt x="1642727" y="0"/>
                  </a:lnTo>
                  <a:lnTo>
                    <a:pt x="1642727" y="3197523"/>
                  </a:lnTo>
                  <a:lnTo>
                    <a:pt x="0" y="3197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 anchor="ctr"/>
            <a:lstStyle/>
            <a:p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551E30-F36F-B1E4-B1E1-BA32074A64D8}"/>
                </a:ext>
              </a:extLst>
            </p:cNvPr>
            <p:cNvSpPr txBox="1"/>
            <p:nvPr/>
          </p:nvSpPr>
          <p:spPr>
            <a:xfrm>
              <a:off x="1570212" y="3396420"/>
              <a:ext cx="2959879" cy="13365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C00000"/>
                  </a:solidFill>
                </a:rPr>
                <a:t>HOẠT ĐỘNG THEO NHÓM</a:t>
              </a:r>
              <a:endParaRPr lang="vi-VN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Google Shape;214;p3">
            <a:extLst>
              <a:ext uri="{FF2B5EF4-FFF2-40B4-BE49-F238E27FC236}">
                <a16:creationId xmlns:a16="http://schemas.microsoft.com/office/drawing/2014/main" id="{A88E56C6-6AC1-CE22-1ADA-053306F190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735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BBE2A-B6F2-A50E-81DD-CCF0F746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462805"/>
            <a:ext cx="854491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thác hình ảnh, thông tin mục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</a:t>
            </a: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tr.54, 55</a:t>
            </a:r>
            <a:endParaRPr lang="vi-VN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B37B0A-A28E-A761-0B80-C3D73BB7E27E}"/>
              </a:ext>
            </a:extLst>
          </p:cNvPr>
          <p:cNvGrpSpPr/>
          <p:nvPr/>
        </p:nvGrpSpPr>
        <p:grpSpPr>
          <a:xfrm>
            <a:off x="384467" y="1395248"/>
            <a:ext cx="3814385" cy="3284380"/>
            <a:chOff x="665098" y="1487068"/>
            <a:chExt cx="3172438" cy="26850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271A964-3204-7472-51DC-D373EA406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65098" y="1487068"/>
              <a:ext cx="3172438" cy="232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81F5B-076A-04B6-9BE4-2EB3EEC10AED}"/>
                </a:ext>
              </a:extLst>
            </p:cNvPr>
            <p:cNvSpPr txBox="1"/>
            <p:nvPr/>
          </p:nvSpPr>
          <p:spPr>
            <a:xfrm>
              <a:off x="665098" y="3810332"/>
              <a:ext cx="3172438" cy="3617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/>
                <a:t>Nguyễn Tư Nghiêm, 12 con giáp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356743-6174-DFC7-3359-176E960F6E1D}"/>
              </a:ext>
            </a:extLst>
          </p:cNvPr>
          <p:cNvGrpSpPr/>
          <p:nvPr/>
        </p:nvGrpSpPr>
        <p:grpSpPr>
          <a:xfrm>
            <a:off x="4648591" y="1395247"/>
            <a:ext cx="4195864" cy="3284381"/>
            <a:chOff x="5033216" y="1578072"/>
            <a:chExt cx="4328939" cy="33885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385D3E-3200-FA53-1210-F50418F9F0B2}"/>
                </a:ext>
              </a:extLst>
            </p:cNvPr>
            <p:cNvSpPr txBox="1"/>
            <p:nvPr/>
          </p:nvSpPr>
          <p:spPr>
            <a:xfrm>
              <a:off x="5033216" y="4510085"/>
              <a:ext cx="4328939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800" dirty="0"/>
                <a:t>Vương Văn Thạo, Cổng làng trong phố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0996891-4249-71F1-F9C4-EE11C25C2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033216" y="1578072"/>
              <a:ext cx="4328939" cy="2932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6">
          <a:extLst>
            <a:ext uri="{FF2B5EF4-FFF2-40B4-BE49-F238E27FC236}">
              <a16:creationId xmlns:a16="http://schemas.microsoft.com/office/drawing/2014/main" id="{CE974C10-BEC0-D2A1-A355-B2A46E30F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41ACC4-9A0A-327E-16B6-8B376A1B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344564"/>
            <a:ext cx="8544910" cy="572700"/>
          </a:xfrm>
        </p:spPr>
        <p:txBody>
          <a:bodyPr anchor="ctr"/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thác hình ảnh, thông tin mục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</a:t>
            </a: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tr.54, 55</a:t>
            </a:r>
            <a:endParaRPr lang="vi-VN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59B58C-519C-2A7D-4782-AC9E0AFB27B5}"/>
              </a:ext>
            </a:extLst>
          </p:cNvPr>
          <p:cNvGrpSpPr/>
          <p:nvPr/>
        </p:nvGrpSpPr>
        <p:grpSpPr>
          <a:xfrm>
            <a:off x="3499945" y="1034492"/>
            <a:ext cx="4187532" cy="3912288"/>
            <a:chOff x="665097" y="979486"/>
            <a:chExt cx="3482786" cy="319833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05E133D-3A65-8265-7348-7175B8A3B6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65097" y="979486"/>
              <a:ext cx="3482786" cy="2830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6DA4D2-95D3-E8D3-04F1-0976089AD178}"/>
                </a:ext>
              </a:extLst>
            </p:cNvPr>
            <p:cNvSpPr txBox="1"/>
            <p:nvPr/>
          </p:nvSpPr>
          <p:spPr>
            <a:xfrm>
              <a:off x="665099" y="3804597"/>
              <a:ext cx="3482784" cy="3732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/>
                <a:t>Phạm Bình Chương, Phố Hàng Trống</a:t>
              </a:r>
            </a:p>
          </p:txBody>
        </p:sp>
      </p:grpSp>
      <p:sp>
        <p:nvSpPr>
          <p:cNvPr id="2" name="Freeform 11">
            <a:extLst>
              <a:ext uri="{FF2B5EF4-FFF2-40B4-BE49-F238E27FC236}">
                <a16:creationId xmlns:a16="http://schemas.microsoft.com/office/drawing/2014/main" id="{D972ED53-B7D9-D12D-CC49-49DA35C16660}"/>
              </a:ext>
            </a:extLst>
          </p:cNvPr>
          <p:cNvSpPr/>
          <p:nvPr/>
        </p:nvSpPr>
        <p:spPr>
          <a:xfrm>
            <a:off x="788276" y="2673941"/>
            <a:ext cx="2255717" cy="2579302"/>
          </a:xfrm>
          <a:custGeom>
            <a:avLst/>
            <a:gdLst/>
            <a:ahLst/>
            <a:cxnLst/>
            <a:rect l="l" t="t" r="r" b="b"/>
            <a:pathLst>
              <a:path w="1637617" h="1872535">
                <a:moveTo>
                  <a:pt x="0" y="0"/>
                </a:moveTo>
                <a:lnTo>
                  <a:pt x="1637617" y="0"/>
                </a:lnTo>
                <a:lnTo>
                  <a:pt x="1637617" y="1872535"/>
                </a:lnTo>
                <a:lnTo>
                  <a:pt x="0" y="187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624707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902A-A343-C68C-9191-CD639BC2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vi-V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khuynh hướng sáng tác mĩ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đương đại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8CAD1E-BC8D-0117-193E-838413E2D0F0}"/>
              </a:ext>
            </a:extLst>
          </p:cNvPr>
          <p:cNvCxnSpPr/>
          <p:nvPr/>
        </p:nvCxnSpPr>
        <p:spPr>
          <a:xfrm>
            <a:off x="0" y="1671146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D53F1C-7BAF-6751-EB73-4C129FEAAC85}"/>
              </a:ext>
            </a:extLst>
          </p:cNvPr>
          <p:cNvGrpSpPr/>
          <p:nvPr/>
        </p:nvGrpSpPr>
        <p:grpSpPr>
          <a:xfrm>
            <a:off x="480848" y="1615964"/>
            <a:ext cx="2309646" cy="2695905"/>
            <a:chOff x="480848" y="1615964"/>
            <a:chExt cx="2309646" cy="2695905"/>
          </a:xfrm>
        </p:grpSpPr>
        <p:sp>
          <p:nvSpPr>
            <p:cNvPr id="22" name="Freeform 35">
              <a:extLst>
                <a:ext uri="{FF2B5EF4-FFF2-40B4-BE49-F238E27FC236}">
                  <a16:creationId xmlns:a16="http://schemas.microsoft.com/office/drawing/2014/main" id="{36D6901B-69D8-769B-B78C-78E18CD1F56B}"/>
                </a:ext>
              </a:extLst>
            </p:cNvPr>
            <p:cNvSpPr/>
            <p:nvPr/>
          </p:nvSpPr>
          <p:spPr>
            <a:xfrm>
              <a:off x="480848" y="1615964"/>
              <a:ext cx="2309646" cy="2695905"/>
            </a:xfrm>
            <a:custGeom>
              <a:avLst/>
              <a:gdLst/>
              <a:ahLst/>
              <a:cxnLst/>
              <a:rect l="l" t="t" r="r" b="b"/>
              <a:pathLst>
                <a:path w="1056629" h="1498764">
                  <a:moveTo>
                    <a:pt x="0" y="0"/>
                  </a:moveTo>
                  <a:lnTo>
                    <a:pt x="1056629" y="0"/>
                  </a:lnTo>
                  <a:lnTo>
                    <a:pt x="1056629" y="1498764"/>
                  </a:lnTo>
                  <a:lnTo>
                    <a:pt x="0" y="1498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880A35-FADA-3A02-8299-569BCB9D2640}"/>
                </a:ext>
              </a:extLst>
            </p:cNvPr>
            <p:cNvSpPr txBox="1"/>
            <p:nvPr/>
          </p:nvSpPr>
          <p:spPr>
            <a:xfrm>
              <a:off x="692696" y="2106318"/>
              <a:ext cx="1885949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Khuynh hướng kết hợp giữa truyền thống và hiện đại.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029CC2-170C-20A2-5084-4616AF2FED3A}"/>
              </a:ext>
            </a:extLst>
          </p:cNvPr>
          <p:cNvGrpSpPr/>
          <p:nvPr/>
        </p:nvGrpSpPr>
        <p:grpSpPr>
          <a:xfrm>
            <a:off x="3417177" y="1615964"/>
            <a:ext cx="2309646" cy="2695905"/>
            <a:chOff x="3417177" y="1615964"/>
            <a:chExt cx="2309646" cy="2695905"/>
          </a:xfrm>
        </p:grpSpPr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FF9E5762-484A-97C3-D12C-C07BF86D0125}"/>
                </a:ext>
              </a:extLst>
            </p:cNvPr>
            <p:cNvSpPr/>
            <p:nvPr/>
          </p:nvSpPr>
          <p:spPr>
            <a:xfrm>
              <a:off x="3417177" y="1615964"/>
              <a:ext cx="2309646" cy="2695905"/>
            </a:xfrm>
            <a:custGeom>
              <a:avLst/>
              <a:gdLst/>
              <a:ahLst/>
              <a:cxnLst/>
              <a:rect l="l" t="t" r="r" b="b"/>
              <a:pathLst>
                <a:path w="1056629" h="1498764">
                  <a:moveTo>
                    <a:pt x="0" y="0"/>
                  </a:moveTo>
                  <a:lnTo>
                    <a:pt x="1056629" y="0"/>
                  </a:lnTo>
                  <a:lnTo>
                    <a:pt x="1056629" y="1498764"/>
                  </a:lnTo>
                  <a:lnTo>
                    <a:pt x="0" y="1498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48653E-02C7-3641-80E3-35B19A2C1506}"/>
                </a:ext>
              </a:extLst>
            </p:cNvPr>
            <p:cNvSpPr txBox="1"/>
            <p:nvPr/>
          </p:nvSpPr>
          <p:spPr>
            <a:xfrm>
              <a:off x="3484178" y="2106318"/>
              <a:ext cx="2175644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Khuynh hướng </a:t>
              </a:r>
              <a:r>
                <a:rPr lang="vi-VN" sz="2000" dirty="0"/>
                <a:t>tìm tòi, thể nghiệm hình thức diễn đạt mới.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D5634E-6460-4464-945A-833112373E8A}"/>
              </a:ext>
            </a:extLst>
          </p:cNvPr>
          <p:cNvGrpSpPr/>
          <p:nvPr/>
        </p:nvGrpSpPr>
        <p:grpSpPr>
          <a:xfrm>
            <a:off x="6353506" y="1615964"/>
            <a:ext cx="2309646" cy="2695905"/>
            <a:chOff x="6353506" y="1615964"/>
            <a:chExt cx="2309646" cy="2695905"/>
          </a:xfrm>
        </p:grpSpPr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33C48BC5-3946-D823-B155-5C762F96AB05}"/>
                </a:ext>
              </a:extLst>
            </p:cNvPr>
            <p:cNvSpPr/>
            <p:nvPr/>
          </p:nvSpPr>
          <p:spPr>
            <a:xfrm>
              <a:off x="6353506" y="1615964"/>
              <a:ext cx="2309646" cy="2695905"/>
            </a:xfrm>
            <a:custGeom>
              <a:avLst/>
              <a:gdLst/>
              <a:ahLst/>
              <a:cxnLst/>
              <a:rect l="l" t="t" r="r" b="b"/>
              <a:pathLst>
                <a:path w="1056629" h="1498764">
                  <a:moveTo>
                    <a:pt x="0" y="0"/>
                  </a:moveTo>
                  <a:lnTo>
                    <a:pt x="1056629" y="0"/>
                  </a:lnTo>
                  <a:lnTo>
                    <a:pt x="1056629" y="1498764"/>
                  </a:lnTo>
                  <a:lnTo>
                    <a:pt x="0" y="1498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DE4EB5-8847-2EF1-4D88-4F086B7F6E04}"/>
                </a:ext>
              </a:extLst>
            </p:cNvPr>
            <p:cNvSpPr txBox="1"/>
            <p:nvPr/>
          </p:nvSpPr>
          <p:spPr>
            <a:xfrm>
              <a:off x="6416567" y="2106318"/>
              <a:ext cx="2183524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Khuynh hướng </a:t>
              </a:r>
              <a:r>
                <a:rPr lang="vi-VN" sz="2000" dirty="0"/>
                <a:t>quan tâm đến những điều bình dị của cuộc sống.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290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49909BD5-AA29-E263-225C-78EFF080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EB0686F3-58B8-8C8E-DB93-9E080875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vi-VN" sz="24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một số 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 nghệ thuật đương đại khác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55C7B4-8565-5995-F353-6C7E6568462A}"/>
              </a:ext>
            </a:extLst>
          </p:cNvPr>
          <p:cNvGrpSpPr/>
          <p:nvPr/>
        </p:nvGrpSpPr>
        <p:grpSpPr>
          <a:xfrm>
            <a:off x="1176515" y="1259057"/>
            <a:ext cx="6564253" cy="3558700"/>
            <a:chOff x="1067005" y="1065733"/>
            <a:chExt cx="6223546" cy="337399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122D94-304F-7134-37E9-E70B523953FE}"/>
                </a:ext>
              </a:extLst>
            </p:cNvPr>
            <p:cNvSpPr txBox="1"/>
            <p:nvPr/>
          </p:nvSpPr>
          <p:spPr>
            <a:xfrm>
              <a:off x="1067005" y="4006885"/>
              <a:ext cx="6223546" cy="4328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Chuỗi tác phẩm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Blackboard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2004, Nguyễn Trung</a:t>
              </a:r>
              <a:endParaRPr lang="vi-VN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D7C8D2-170D-A1D4-7ADD-A30B2F71B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67005" y="1065733"/>
              <a:ext cx="3022294" cy="289477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9EC0D36-C350-AF80-3978-B3F36C245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421284" y="1065733"/>
              <a:ext cx="2869267" cy="2894772"/>
            </a:xfrm>
            <a:prstGeom prst="rect">
              <a:avLst/>
            </a:prstGeom>
          </p:spPr>
        </p:pic>
      </p:grpSp>
      <p:pic>
        <p:nvPicPr>
          <p:cNvPr id="3" name="Google Shape;214;p3">
            <a:extLst>
              <a:ext uri="{FF2B5EF4-FFF2-40B4-BE49-F238E27FC236}">
                <a16:creationId xmlns:a16="http://schemas.microsoft.com/office/drawing/2014/main" id="{933415D3-9245-FD13-EC7C-0513446EC1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3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EDDE72F4-AAB5-711B-3E62-8F8051DEF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73FA625-D418-C544-F231-75666A5F0463}"/>
              </a:ext>
            </a:extLst>
          </p:cNvPr>
          <p:cNvGrpSpPr/>
          <p:nvPr/>
        </p:nvGrpSpPr>
        <p:grpSpPr>
          <a:xfrm>
            <a:off x="480477" y="630666"/>
            <a:ext cx="4009880" cy="3637629"/>
            <a:chOff x="726238" y="1172315"/>
            <a:chExt cx="4009880" cy="36376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555787-C8F8-B383-CBED-EDCC0313EA09}"/>
                </a:ext>
              </a:extLst>
            </p:cNvPr>
            <p:cNvSpPr txBox="1"/>
            <p:nvPr/>
          </p:nvSpPr>
          <p:spPr>
            <a:xfrm>
              <a:off x="726238" y="3936692"/>
              <a:ext cx="4009880" cy="873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AK-47 đối đầu M16 (AK-47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vs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M16), 2015, The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Propeller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Group</a:t>
              </a:r>
              <a:endParaRPr lang="vi-V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BEE5432-2FCF-FC20-4FA3-93BE2F010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26238" y="1172315"/>
              <a:ext cx="4009880" cy="268160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875926-69C3-CCFC-F089-409FB7967880}"/>
              </a:ext>
            </a:extLst>
          </p:cNvPr>
          <p:cNvGrpSpPr/>
          <p:nvPr/>
        </p:nvGrpSpPr>
        <p:grpSpPr>
          <a:xfrm>
            <a:off x="4738683" y="769069"/>
            <a:ext cx="4136199" cy="3881771"/>
            <a:chOff x="928485" y="2196120"/>
            <a:chExt cx="4136199" cy="388177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F8B42B-00AE-C985-74EE-205F69CC01AF}"/>
                </a:ext>
              </a:extLst>
            </p:cNvPr>
            <p:cNvSpPr txBox="1"/>
            <p:nvPr/>
          </p:nvSpPr>
          <p:spPr>
            <a:xfrm>
              <a:off x="928485" y="5205857"/>
              <a:ext cx="413619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Adrift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Darkness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2018, </a:t>
              </a:r>
              <a:endParaRPr lang="vi-V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Lê Quang Đỉnh</a:t>
              </a:r>
              <a:endParaRPr lang="vi-V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3E6931-483C-E5FB-8B57-98F2B29D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28935" y="2196120"/>
              <a:ext cx="4135301" cy="2982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9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2C5047F0-C4F9-7A7F-10B3-8C51A3F6B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D51FE6C-BBAB-E6EB-BFFA-AC912EBC4F80}"/>
              </a:ext>
            </a:extLst>
          </p:cNvPr>
          <p:cNvGrpSpPr/>
          <p:nvPr/>
        </p:nvGrpSpPr>
        <p:grpSpPr>
          <a:xfrm>
            <a:off x="440871" y="816066"/>
            <a:ext cx="8319408" cy="3568155"/>
            <a:chOff x="622904" y="1538279"/>
            <a:chExt cx="8319408" cy="356815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F88677-2E10-FE83-881D-1F66924D241A}"/>
                </a:ext>
              </a:extLst>
            </p:cNvPr>
            <p:cNvSpPr txBox="1"/>
            <p:nvPr/>
          </p:nvSpPr>
          <p:spPr>
            <a:xfrm>
              <a:off x="643316" y="4649899"/>
              <a:ext cx="829899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Mây hóa thánh (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Sanctified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Clouds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), 2012-15, Nguyễn Phương Linh</a:t>
              </a:r>
              <a:endParaRPr lang="vi-V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17A110-9581-6F1E-91A7-C93E232D4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22904" y="1538281"/>
              <a:ext cx="3927023" cy="301715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8CCBADC-D144-DF12-7FB7-B7FE6CBA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738974" y="1538279"/>
              <a:ext cx="4203338" cy="3017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0A25B351-1170-883B-90F2-80777E9A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ECE2A74-3F34-11A7-8847-CA8DA80A8EF3}"/>
              </a:ext>
            </a:extLst>
          </p:cNvPr>
          <p:cNvGrpSpPr/>
          <p:nvPr/>
        </p:nvGrpSpPr>
        <p:grpSpPr>
          <a:xfrm>
            <a:off x="375570" y="727237"/>
            <a:ext cx="4140510" cy="3822078"/>
            <a:chOff x="660923" y="1091433"/>
            <a:chExt cx="4140510" cy="382207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4CC34B-6ABD-3D11-A5CA-F97BBA30432F}"/>
                </a:ext>
              </a:extLst>
            </p:cNvPr>
            <p:cNvSpPr txBox="1"/>
            <p:nvPr/>
          </p:nvSpPr>
          <p:spPr>
            <a:xfrm>
              <a:off x="660923" y="4041477"/>
              <a:ext cx="4140510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10.75 ¼ N 106.6667 ¼ E 1867/2007, 2007, </a:t>
              </a:r>
              <a:r>
                <a:rPr lang="vi-VN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Tiffany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Chung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A2925-6A40-4500-6227-6C5B7F99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83387" y="1091433"/>
              <a:ext cx="3895582" cy="28433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2C83A4-DDB8-626A-DFBB-89D779BEBA91}"/>
              </a:ext>
            </a:extLst>
          </p:cNvPr>
          <p:cNvGrpSpPr/>
          <p:nvPr/>
        </p:nvGrpSpPr>
        <p:grpSpPr>
          <a:xfrm>
            <a:off x="4664406" y="1420587"/>
            <a:ext cx="4172254" cy="3128728"/>
            <a:chOff x="-217797" y="2676188"/>
            <a:chExt cx="4172254" cy="312872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465316-D215-78F2-C92A-21E060673DF9}"/>
                </a:ext>
              </a:extLst>
            </p:cNvPr>
            <p:cNvSpPr txBox="1"/>
            <p:nvPr/>
          </p:nvSpPr>
          <p:spPr>
            <a:xfrm>
              <a:off x="520353" y="4932882"/>
              <a:ext cx="2695953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Đặng </a:t>
              </a:r>
              <a:r>
                <a:rPr lang="vi-VN" sz="18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Thị Khuê, Di sản, 2009</a:t>
              </a:r>
              <a:endParaRPr lang="vi-VN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C76098-5C68-D9B4-ADC3-687247D3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461" b="10461"/>
            <a:stretch/>
          </p:blipFill>
          <p:spPr>
            <a:xfrm>
              <a:off x="-217797" y="2676188"/>
              <a:ext cx="4172254" cy="2139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4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2FE789F3-1180-05F3-7552-818590E67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FB7A-CA88-D56F-380A-61CED03280EF}"/>
              </a:ext>
            </a:extLst>
          </p:cNvPr>
          <p:cNvGrpSpPr/>
          <p:nvPr/>
        </p:nvGrpSpPr>
        <p:grpSpPr>
          <a:xfrm>
            <a:off x="458317" y="690281"/>
            <a:ext cx="3917334" cy="3539628"/>
            <a:chOff x="772511" y="810651"/>
            <a:chExt cx="3917334" cy="35396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E0F56C-C41A-2B7F-040B-02948E421BD9}"/>
                </a:ext>
              </a:extLst>
            </p:cNvPr>
            <p:cNvSpPr txBox="1"/>
            <p:nvPr/>
          </p:nvSpPr>
          <p:spPr>
            <a:xfrm>
              <a:off x="772511" y="3893744"/>
              <a:ext cx="3917334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8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Đinh Công Đạt, Học sinh, 2006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7B00E15-60E8-5FA8-861E-4CAA93AE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72511" y="810651"/>
              <a:ext cx="3917334" cy="296269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C9904B-FE0D-7EC8-435D-C0D90BB63B7F}"/>
              </a:ext>
            </a:extLst>
          </p:cNvPr>
          <p:cNvGrpSpPr/>
          <p:nvPr/>
        </p:nvGrpSpPr>
        <p:grpSpPr>
          <a:xfrm>
            <a:off x="4665635" y="1126947"/>
            <a:ext cx="4134979" cy="3290740"/>
            <a:chOff x="-100134" y="1901957"/>
            <a:chExt cx="4134979" cy="32907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B93DC9-7CBE-18AE-296A-C66ECD498F14}"/>
                </a:ext>
              </a:extLst>
            </p:cNvPr>
            <p:cNvSpPr txBox="1"/>
            <p:nvPr/>
          </p:nvSpPr>
          <p:spPr>
            <a:xfrm>
              <a:off x="-100134" y="4736162"/>
              <a:ext cx="4134978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Nguyễn Bảo Toàn, Cầu mưa</a:t>
              </a:r>
              <a:r>
                <a:rPr lang="vi-VN" sz="18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2016</a:t>
              </a:r>
              <a:endParaRPr lang="vi-VN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50894A-389C-DDBA-6A15-290B0F588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100133" y="1901957"/>
              <a:ext cx="4134978" cy="2726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7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469;p36">
            <a:extLst>
              <a:ext uri="{FF2B5EF4-FFF2-40B4-BE49-F238E27FC236}">
                <a16:creationId xmlns:a16="http://schemas.microsoft.com/office/drawing/2014/main" id="{EE7DD92C-9B6C-375B-1A73-724868B8D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5550" y="872426"/>
            <a:ext cx="4872900" cy="75687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3E4D63-85E9-9EA5-5FF0-BF0166D3DEF8}"/>
              </a:ext>
            </a:extLst>
          </p:cNvPr>
          <p:cNvGrpSpPr/>
          <p:nvPr/>
        </p:nvGrpSpPr>
        <p:grpSpPr>
          <a:xfrm>
            <a:off x="279510" y="1986760"/>
            <a:ext cx="4292490" cy="2675681"/>
            <a:chOff x="4466762" y="1821956"/>
            <a:chExt cx="4292490" cy="2675681"/>
          </a:xfrm>
        </p:grpSpPr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9B329CD9-E4F8-E80A-7999-BF7237C14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466762" y="1821956"/>
              <a:ext cx="4292490" cy="210332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5235AA-A3AF-9081-6E45-7B2D8E3DB62C}"/>
                </a:ext>
              </a:extLst>
            </p:cNvPr>
            <p:cNvSpPr txBox="1"/>
            <p:nvPr/>
          </p:nvSpPr>
          <p:spPr>
            <a:xfrm>
              <a:off x="4682360" y="4035972"/>
              <a:ext cx="4076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THẢO LUẬN NHÓM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FF4077-4F45-9020-4134-6252FEDD8C7E}"/>
              </a:ext>
            </a:extLst>
          </p:cNvPr>
          <p:cNvGrpSpPr/>
          <p:nvPr/>
        </p:nvGrpSpPr>
        <p:grpSpPr>
          <a:xfrm>
            <a:off x="4549316" y="1936674"/>
            <a:ext cx="4343284" cy="2725767"/>
            <a:chOff x="3856290" y="2026204"/>
            <a:chExt cx="4343284" cy="272576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69B1EE-E8F1-668E-9356-6F6C5491FF88}"/>
                </a:ext>
              </a:extLst>
            </p:cNvPr>
            <p:cNvGrpSpPr/>
            <p:nvPr/>
          </p:nvGrpSpPr>
          <p:grpSpPr>
            <a:xfrm>
              <a:off x="3856290" y="2026204"/>
              <a:ext cx="4343284" cy="2725767"/>
              <a:chOff x="3856290" y="2026204"/>
              <a:chExt cx="4343284" cy="2725767"/>
            </a:xfrm>
          </p:grpSpPr>
          <p:sp>
            <p:nvSpPr>
              <p:cNvPr id="15" name="Speech Bubble: Rectangle with Corners Rounded 17">
                <a:extLst>
                  <a:ext uri="{FF2B5EF4-FFF2-40B4-BE49-F238E27FC236}">
                    <a16:creationId xmlns:a16="http://schemas.microsoft.com/office/drawing/2014/main" id="{D9E9396F-AAA7-1192-F77A-FCF2BECCA6EE}"/>
                  </a:ext>
                </a:extLst>
              </p:cNvPr>
              <p:cNvSpPr/>
              <p:nvPr/>
            </p:nvSpPr>
            <p:spPr>
              <a:xfrm>
                <a:off x="4122682" y="2236322"/>
                <a:ext cx="4076892" cy="2515649"/>
              </a:xfrm>
              <a:custGeom>
                <a:avLst/>
                <a:gdLst>
                  <a:gd name="connsiteX0" fmla="*/ 0 w 4422228"/>
                  <a:gd name="connsiteY0" fmla="*/ 376614 h 2259640"/>
                  <a:gd name="connsiteX1" fmla="*/ 376614 w 4422228"/>
                  <a:gd name="connsiteY1" fmla="*/ 0 h 2259640"/>
                  <a:gd name="connsiteX2" fmla="*/ 2579633 w 4422228"/>
                  <a:gd name="connsiteY2" fmla="*/ 0 h 2259640"/>
                  <a:gd name="connsiteX3" fmla="*/ 2579633 w 4422228"/>
                  <a:gd name="connsiteY3" fmla="*/ 0 h 2259640"/>
                  <a:gd name="connsiteX4" fmla="*/ 3685190 w 4422228"/>
                  <a:gd name="connsiteY4" fmla="*/ 0 h 2259640"/>
                  <a:gd name="connsiteX5" fmla="*/ 4045614 w 4422228"/>
                  <a:gd name="connsiteY5" fmla="*/ 0 h 2259640"/>
                  <a:gd name="connsiteX6" fmla="*/ 4422228 w 4422228"/>
                  <a:gd name="connsiteY6" fmla="*/ 376614 h 2259640"/>
                  <a:gd name="connsiteX7" fmla="*/ 4422228 w 4422228"/>
                  <a:gd name="connsiteY7" fmla="*/ 1318123 h 2259640"/>
                  <a:gd name="connsiteX8" fmla="*/ 4422228 w 4422228"/>
                  <a:gd name="connsiteY8" fmla="*/ 1318123 h 2259640"/>
                  <a:gd name="connsiteX9" fmla="*/ 4422228 w 4422228"/>
                  <a:gd name="connsiteY9" fmla="*/ 1883033 h 2259640"/>
                  <a:gd name="connsiteX10" fmla="*/ 4422228 w 4422228"/>
                  <a:gd name="connsiteY10" fmla="*/ 1883026 h 2259640"/>
                  <a:gd name="connsiteX11" fmla="*/ 4045614 w 4422228"/>
                  <a:gd name="connsiteY11" fmla="*/ 2259640 h 2259640"/>
                  <a:gd name="connsiteX12" fmla="*/ 3685190 w 4422228"/>
                  <a:gd name="connsiteY12" fmla="*/ 2259640 h 2259640"/>
                  <a:gd name="connsiteX13" fmla="*/ 3709851 w 4422228"/>
                  <a:gd name="connsiteY13" fmla="*/ 2628797 h 2259640"/>
                  <a:gd name="connsiteX14" fmla="*/ 2579633 w 4422228"/>
                  <a:gd name="connsiteY14" fmla="*/ 2259640 h 2259640"/>
                  <a:gd name="connsiteX15" fmla="*/ 376614 w 4422228"/>
                  <a:gd name="connsiteY15" fmla="*/ 2259640 h 2259640"/>
                  <a:gd name="connsiteX16" fmla="*/ 0 w 4422228"/>
                  <a:gd name="connsiteY16" fmla="*/ 1883026 h 2259640"/>
                  <a:gd name="connsiteX17" fmla="*/ 0 w 4422228"/>
                  <a:gd name="connsiteY17" fmla="*/ 1883033 h 2259640"/>
                  <a:gd name="connsiteX18" fmla="*/ 0 w 4422228"/>
                  <a:gd name="connsiteY18" fmla="*/ 1318123 h 2259640"/>
                  <a:gd name="connsiteX19" fmla="*/ 0 w 4422228"/>
                  <a:gd name="connsiteY19" fmla="*/ 1318123 h 2259640"/>
                  <a:gd name="connsiteX20" fmla="*/ 0 w 4422228"/>
                  <a:gd name="connsiteY20" fmla="*/ 376614 h 2259640"/>
                  <a:gd name="connsiteX0" fmla="*/ 0 w 4422228"/>
                  <a:gd name="connsiteY0" fmla="*/ 376614 h 2628797"/>
                  <a:gd name="connsiteX1" fmla="*/ 376614 w 4422228"/>
                  <a:gd name="connsiteY1" fmla="*/ 0 h 2628797"/>
                  <a:gd name="connsiteX2" fmla="*/ 2579633 w 4422228"/>
                  <a:gd name="connsiteY2" fmla="*/ 0 h 2628797"/>
                  <a:gd name="connsiteX3" fmla="*/ 2579633 w 4422228"/>
                  <a:gd name="connsiteY3" fmla="*/ 0 h 2628797"/>
                  <a:gd name="connsiteX4" fmla="*/ 3685190 w 4422228"/>
                  <a:gd name="connsiteY4" fmla="*/ 0 h 2628797"/>
                  <a:gd name="connsiteX5" fmla="*/ 4045614 w 4422228"/>
                  <a:gd name="connsiteY5" fmla="*/ 0 h 2628797"/>
                  <a:gd name="connsiteX6" fmla="*/ 4422228 w 4422228"/>
                  <a:gd name="connsiteY6" fmla="*/ 376614 h 2628797"/>
                  <a:gd name="connsiteX7" fmla="*/ 4422228 w 4422228"/>
                  <a:gd name="connsiteY7" fmla="*/ 1318123 h 2628797"/>
                  <a:gd name="connsiteX8" fmla="*/ 4422228 w 4422228"/>
                  <a:gd name="connsiteY8" fmla="*/ 1318123 h 2628797"/>
                  <a:gd name="connsiteX9" fmla="*/ 4422228 w 4422228"/>
                  <a:gd name="connsiteY9" fmla="*/ 1883033 h 2628797"/>
                  <a:gd name="connsiteX10" fmla="*/ 4422228 w 4422228"/>
                  <a:gd name="connsiteY10" fmla="*/ 1883026 h 2628797"/>
                  <a:gd name="connsiteX11" fmla="*/ 4045614 w 4422228"/>
                  <a:gd name="connsiteY11" fmla="*/ 2259640 h 2628797"/>
                  <a:gd name="connsiteX12" fmla="*/ 3685190 w 4422228"/>
                  <a:gd name="connsiteY12" fmla="*/ 2259640 h 2628797"/>
                  <a:gd name="connsiteX13" fmla="*/ 3709851 w 4422228"/>
                  <a:gd name="connsiteY13" fmla="*/ 2628797 h 2628797"/>
                  <a:gd name="connsiteX14" fmla="*/ 3367909 w 4422228"/>
                  <a:gd name="connsiteY14" fmla="*/ 2275405 h 2628797"/>
                  <a:gd name="connsiteX15" fmla="*/ 376614 w 4422228"/>
                  <a:gd name="connsiteY15" fmla="*/ 2259640 h 2628797"/>
                  <a:gd name="connsiteX16" fmla="*/ 0 w 4422228"/>
                  <a:gd name="connsiteY16" fmla="*/ 1883026 h 2628797"/>
                  <a:gd name="connsiteX17" fmla="*/ 0 w 4422228"/>
                  <a:gd name="connsiteY17" fmla="*/ 1883033 h 2628797"/>
                  <a:gd name="connsiteX18" fmla="*/ 0 w 4422228"/>
                  <a:gd name="connsiteY18" fmla="*/ 1318123 h 2628797"/>
                  <a:gd name="connsiteX19" fmla="*/ 0 w 4422228"/>
                  <a:gd name="connsiteY19" fmla="*/ 1318123 h 2628797"/>
                  <a:gd name="connsiteX20" fmla="*/ 0 w 4422228"/>
                  <a:gd name="connsiteY20" fmla="*/ 376614 h 2628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22228" h="2628797">
                    <a:moveTo>
                      <a:pt x="0" y="376614"/>
                    </a:moveTo>
                    <a:cubicBezTo>
                      <a:pt x="0" y="168616"/>
                      <a:pt x="168616" y="0"/>
                      <a:pt x="376614" y="0"/>
                    </a:cubicBezTo>
                    <a:lnTo>
                      <a:pt x="2579633" y="0"/>
                    </a:lnTo>
                    <a:lnTo>
                      <a:pt x="2579633" y="0"/>
                    </a:lnTo>
                    <a:lnTo>
                      <a:pt x="3685190" y="0"/>
                    </a:lnTo>
                    <a:lnTo>
                      <a:pt x="4045614" y="0"/>
                    </a:lnTo>
                    <a:cubicBezTo>
                      <a:pt x="4253612" y="0"/>
                      <a:pt x="4422228" y="168616"/>
                      <a:pt x="4422228" y="376614"/>
                    </a:cubicBezTo>
                    <a:lnTo>
                      <a:pt x="4422228" y="1318123"/>
                    </a:lnTo>
                    <a:lnTo>
                      <a:pt x="4422228" y="1318123"/>
                    </a:lnTo>
                    <a:lnTo>
                      <a:pt x="4422228" y="1883033"/>
                    </a:lnTo>
                    <a:lnTo>
                      <a:pt x="4422228" y="1883026"/>
                    </a:lnTo>
                    <a:cubicBezTo>
                      <a:pt x="4422228" y="2091024"/>
                      <a:pt x="4253612" y="2259640"/>
                      <a:pt x="4045614" y="2259640"/>
                    </a:cubicBezTo>
                    <a:lnTo>
                      <a:pt x="3685190" y="2259640"/>
                    </a:lnTo>
                    <a:lnTo>
                      <a:pt x="3709851" y="2628797"/>
                    </a:lnTo>
                    <a:lnTo>
                      <a:pt x="3367909" y="2275405"/>
                    </a:lnTo>
                    <a:lnTo>
                      <a:pt x="376614" y="2259640"/>
                    </a:lnTo>
                    <a:cubicBezTo>
                      <a:pt x="168616" y="2259640"/>
                      <a:pt x="0" y="2091024"/>
                      <a:pt x="0" y="1883026"/>
                    </a:cubicBezTo>
                    <a:lnTo>
                      <a:pt x="0" y="1883033"/>
                    </a:lnTo>
                    <a:lnTo>
                      <a:pt x="0" y="1318123"/>
                    </a:lnTo>
                    <a:lnTo>
                      <a:pt x="0" y="1318123"/>
                    </a:lnTo>
                    <a:lnTo>
                      <a:pt x="0" y="3766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6AA48D8D-EE1A-8CDA-E373-13A9617176C6}"/>
                  </a:ext>
                </a:extLst>
              </p:cNvPr>
              <p:cNvSpPr/>
              <p:nvPr/>
            </p:nvSpPr>
            <p:spPr>
              <a:xfrm>
                <a:off x="3856290" y="2026204"/>
                <a:ext cx="955802" cy="821194"/>
              </a:xfrm>
              <a:custGeom>
                <a:avLst/>
                <a:gdLst/>
                <a:ahLst/>
                <a:cxnLst/>
                <a:rect l="l" t="t" r="r" b="b"/>
                <a:pathLst>
                  <a:path w="2441496" h="2097652">
                    <a:moveTo>
                      <a:pt x="0" y="0"/>
                    </a:moveTo>
                    <a:lnTo>
                      <a:pt x="2441496" y="0"/>
                    </a:lnTo>
                    <a:lnTo>
                      <a:pt x="2441496" y="2097651"/>
                    </a:lnTo>
                    <a:lnTo>
                      <a:pt x="0" y="20976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F7E36A-37C5-98C0-E158-4EAA46454DEE}"/>
                </a:ext>
              </a:extLst>
            </p:cNvPr>
            <p:cNvSpPr txBox="1"/>
            <p:nvPr/>
          </p:nvSpPr>
          <p:spPr>
            <a:xfrm>
              <a:off x="4309220" y="2346987"/>
              <a:ext cx="3719041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Trình bày hiểu biết của em về các giai đoạn mĩ thuật ở Việt Nam (đặc điểm, hình thức, phong cách).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718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3E54ED6D-BE5F-0CC8-9085-E3D5A0EF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3F7E02D-AC29-C471-B0A5-1E276A77BF83}"/>
              </a:ext>
            </a:extLst>
          </p:cNvPr>
          <p:cNvGrpSpPr/>
          <p:nvPr/>
        </p:nvGrpSpPr>
        <p:grpSpPr>
          <a:xfrm>
            <a:off x="531389" y="791738"/>
            <a:ext cx="4146746" cy="3781367"/>
            <a:chOff x="657805" y="859765"/>
            <a:chExt cx="4146746" cy="37813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E87228-B57F-29BB-6E07-1D0995AD601D}"/>
                </a:ext>
              </a:extLst>
            </p:cNvPr>
            <p:cNvSpPr txBox="1"/>
            <p:nvPr/>
          </p:nvSpPr>
          <p:spPr>
            <a:xfrm>
              <a:off x="657805" y="3855789"/>
              <a:ext cx="4146746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600" b="0" dirty="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Gian hàng Việt Nam tại </a:t>
              </a:r>
              <a:r>
                <a:rPr lang="vi-VN" sz="1600" b="0" dirty="0" err="1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Expo</a:t>
              </a:r>
              <a:r>
                <a:rPr lang="vi-VN" sz="1600" b="0" dirty="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 Thượng Hải 2010 – KTS Võ Trọng Nghĩa</a:t>
              </a:r>
              <a:endParaRPr lang="vi-VN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0B58AB-9522-D521-B2A5-6FF5085C2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7805" y="859765"/>
              <a:ext cx="4146746" cy="29960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D916D3-8654-EA3A-BB92-5842774DD016}"/>
              </a:ext>
            </a:extLst>
          </p:cNvPr>
          <p:cNvGrpSpPr/>
          <p:nvPr/>
        </p:nvGrpSpPr>
        <p:grpSpPr>
          <a:xfrm>
            <a:off x="4886033" y="529871"/>
            <a:ext cx="3931347" cy="4043234"/>
            <a:chOff x="-34857" y="1492660"/>
            <a:chExt cx="3931347" cy="404323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A5C2C5-D98C-6809-C0CB-F5B1D835CACA}"/>
                </a:ext>
              </a:extLst>
            </p:cNvPr>
            <p:cNvSpPr txBox="1"/>
            <p:nvPr/>
          </p:nvSpPr>
          <p:spPr>
            <a:xfrm>
              <a:off x="683553" y="5119883"/>
              <a:ext cx="2494528" cy="416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Sống chết – Lê Thế Anh</a:t>
              </a:r>
              <a:endParaRPr lang="vi-V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A7B8556-5BFC-0378-023C-9CB18DE7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34857" y="1492660"/>
              <a:ext cx="3931347" cy="3544764"/>
            </a:xfrm>
            <a:prstGeom prst="rect">
              <a:avLst/>
            </a:prstGeom>
          </p:spPr>
        </p:pic>
      </p:grpSp>
      <p:pic>
        <p:nvPicPr>
          <p:cNvPr id="3" name="Google Shape;214;p3">
            <a:extLst>
              <a:ext uri="{FF2B5EF4-FFF2-40B4-BE49-F238E27FC236}">
                <a16:creationId xmlns:a16="http://schemas.microsoft.com/office/drawing/2014/main" id="{EC68E44F-DD98-81A9-0C01-6B43CDA467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DFC57586-8BCE-950A-9AA3-4A05C4B9F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67F56EF-A0B2-0B02-5FDF-F5EA1D032F28}"/>
              </a:ext>
            </a:extLst>
          </p:cNvPr>
          <p:cNvGrpSpPr/>
          <p:nvPr/>
        </p:nvGrpSpPr>
        <p:grpSpPr>
          <a:xfrm>
            <a:off x="610476" y="575595"/>
            <a:ext cx="8151648" cy="4204580"/>
            <a:chOff x="728727" y="450644"/>
            <a:chExt cx="8151648" cy="42045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8B8D8A-89A7-B8B0-C952-88BA65F580E6}"/>
                </a:ext>
              </a:extLst>
            </p:cNvPr>
            <p:cNvSpPr txBox="1"/>
            <p:nvPr/>
          </p:nvSpPr>
          <p:spPr>
            <a:xfrm>
              <a:off x="728727" y="4198689"/>
              <a:ext cx="8151648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1800" b="0" dirty="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Công xưởng – Lê Quảng Hà</a:t>
              </a:r>
              <a:endParaRPr lang="vi-VN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6288F4-0943-50DA-9E8E-8684983B5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28727" y="450644"/>
              <a:ext cx="8151648" cy="3675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2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2678-7293-D726-EA6B-C76692EF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04" y="1111337"/>
            <a:ext cx="8755076" cy="977594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thực hiện sản phẩm mĩ thuật theo hình thức thể hiện mới trong thực hành, sáng tạo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73A8E-912F-F2F9-64C1-66591330CFB8}"/>
              </a:ext>
            </a:extLst>
          </p:cNvPr>
          <p:cNvGrpSpPr/>
          <p:nvPr/>
        </p:nvGrpSpPr>
        <p:grpSpPr>
          <a:xfrm>
            <a:off x="215504" y="221884"/>
            <a:ext cx="3216038" cy="738892"/>
            <a:chOff x="952106" y="3319228"/>
            <a:chExt cx="4159093" cy="9555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E9165D-C778-8A2D-4E3D-C3523BF07E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" t="13608" r="12792" b="9281"/>
            <a:stretch/>
          </p:blipFill>
          <p:spPr bwMode="auto">
            <a:xfrm>
              <a:off x="952106" y="3319228"/>
              <a:ext cx="1030216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EE0BB9-B21F-E888-63A1-80913ED674A3}"/>
                </a:ext>
              </a:extLst>
            </p:cNvPr>
            <p:cNvSpPr/>
            <p:nvPr/>
          </p:nvSpPr>
          <p:spPr>
            <a:xfrm>
              <a:off x="2078467" y="3432839"/>
              <a:ext cx="3032732" cy="733348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 HIỆN</a:t>
              </a:r>
              <a:endPara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2B4A34-E5E9-A4DE-B32F-6E7227389A59}"/>
              </a:ext>
            </a:extLst>
          </p:cNvPr>
          <p:cNvGrpSpPr/>
          <p:nvPr/>
        </p:nvGrpSpPr>
        <p:grpSpPr>
          <a:xfrm>
            <a:off x="975086" y="2323469"/>
            <a:ext cx="5308541" cy="2438065"/>
            <a:chOff x="4038031" y="2098436"/>
            <a:chExt cx="5308541" cy="24380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324784-807F-C6CA-C2A5-3AC2C711AABC}"/>
                </a:ext>
              </a:extLst>
            </p:cNvPr>
            <p:cNvGrpSpPr/>
            <p:nvPr/>
          </p:nvGrpSpPr>
          <p:grpSpPr>
            <a:xfrm>
              <a:off x="4038031" y="2098436"/>
              <a:ext cx="5308541" cy="2438065"/>
              <a:chOff x="4038031" y="2098436"/>
              <a:chExt cx="5308541" cy="2438065"/>
            </a:xfrm>
          </p:grpSpPr>
          <p:sp>
            <p:nvSpPr>
              <p:cNvPr id="13" name="Speech Bubble: Rectangle with Corners Rounded 17">
                <a:extLst>
                  <a:ext uri="{FF2B5EF4-FFF2-40B4-BE49-F238E27FC236}">
                    <a16:creationId xmlns:a16="http://schemas.microsoft.com/office/drawing/2014/main" id="{A4CC0CF9-6A5D-7EAC-2C95-904585547975}"/>
                  </a:ext>
                </a:extLst>
              </p:cNvPr>
              <p:cNvSpPr/>
              <p:nvPr/>
            </p:nvSpPr>
            <p:spPr>
              <a:xfrm>
                <a:off x="4122681" y="2236322"/>
                <a:ext cx="5223891" cy="2300179"/>
              </a:xfrm>
              <a:custGeom>
                <a:avLst/>
                <a:gdLst>
                  <a:gd name="connsiteX0" fmla="*/ 0 w 4422228"/>
                  <a:gd name="connsiteY0" fmla="*/ 376614 h 2259640"/>
                  <a:gd name="connsiteX1" fmla="*/ 376614 w 4422228"/>
                  <a:gd name="connsiteY1" fmla="*/ 0 h 2259640"/>
                  <a:gd name="connsiteX2" fmla="*/ 2579633 w 4422228"/>
                  <a:gd name="connsiteY2" fmla="*/ 0 h 2259640"/>
                  <a:gd name="connsiteX3" fmla="*/ 2579633 w 4422228"/>
                  <a:gd name="connsiteY3" fmla="*/ 0 h 2259640"/>
                  <a:gd name="connsiteX4" fmla="*/ 3685190 w 4422228"/>
                  <a:gd name="connsiteY4" fmla="*/ 0 h 2259640"/>
                  <a:gd name="connsiteX5" fmla="*/ 4045614 w 4422228"/>
                  <a:gd name="connsiteY5" fmla="*/ 0 h 2259640"/>
                  <a:gd name="connsiteX6" fmla="*/ 4422228 w 4422228"/>
                  <a:gd name="connsiteY6" fmla="*/ 376614 h 2259640"/>
                  <a:gd name="connsiteX7" fmla="*/ 4422228 w 4422228"/>
                  <a:gd name="connsiteY7" fmla="*/ 1318123 h 2259640"/>
                  <a:gd name="connsiteX8" fmla="*/ 4422228 w 4422228"/>
                  <a:gd name="connsiteY8" fmla="*/ 1318123 h 2259640"/>
                  <a:gd name="connsiteX9" fmla="*/ 4422228 w 4422228"/>
                  <a:gd name="connsiteY9" fmla="*/ 1883033 h 2259640"/>
                  <a:gd name="connsiteX10" fmla="*/ 4422228 w 4422228"/>
                  <a:gd name="connsiteY10" fmla="*/ 1883026 h 2259640"/>
                  <a:gd name="connsiteX11" fmla="*/ 4045614 w 4422228"/>
                  <a:gd name="connsiteY11" fmla="*/ 2259640 h 2259640"/>
                  <a:gd name="connsiteX12" fmla="*/ 3685190 w 4422228"/>
                  <a:gd name="connsiteY12" fmla="*/ 2259640 h 2259640"/>
                  <a:gd name="connsiteX13" fmla="*/ 3709851 w 4422228"/>
                  <a:gd name="connsiteY13" fmla="*/ 2628797 h 2259640"/>
                  <a:gd name="connsiteX14" fmla="*/ 2579633 w 4422228"/>
                  <a:gd name="connsiteY14" fmla="*/ 2259640 h 2259640"/>
                  <a:gd name="connsiteX15" fmla="*/ 376614 w 4422228"/>
                  <a:gd name="connsiteY15" fmla="*/ 2259640 h 2259640"/>
                  <a:gd name="connsiteX16" fmla="*/ 0 w 4422228"/>
                  <a:gd name="connsiteY16" fmla="*/ 1883026 h 2259640"/>
                  <a:gd name="connsiteX17" fmla="*/ 0 w 4422228"/>
                  <a:gd name="connsiteY17" fmla="*/ 1883033 h 2259640"/>
                  <a:gd name="connsiteX18" fmla="*/ 0 w 4422228"/>
                  <a:gd name="connsiteY18" fmla="*/ 1318123 h 2259640"/>
                  <a:gd name="connsiteX19" fmla="*/ 0 w 4422228"/>
                  <a:gd name="connsiteY19" fmla="*/ 1318123 h 2259640"/>
                  <a:gd name="connsiteX20" fmla="*/ 0 w 4422228"/>
                  <a:gd name="connsiteY20" fmla="*/ 376614 h 2259640"/>
                  <a:gd name="connsiteX0" fmla="*/ 0 w 4422228"/>
                  <a:gd name="connsiteY0" fmla="*/ 376614 h 2628797"/>
                  <a:gd name="connsiteX1" fmla="*/ 376614 w 4422228"/>
                  <a:gd name="connsiteY1" fmla="*/ 0 h 2628797"/>
                  <a:gd name="connsiteX2" fmla="*/ 2579633 w 4422228"/>
                  <a:gd name="connsiteY2" fmla="*/ 0 h 2628797"/>
                  <a:gd name="connsiteX3" fmla="*/ 2579633 w 4422228"/>
                  <a:gd name="connsiteY3" fmla="*/ 0 h 2628797"/>
                  <a:gd name="connsiteX4" fmla="*/ 3685190 w 4422228"/>
                  <a:gd name="connsiteY4" fmla="*/ 0 h 2628797"/>
                  <a:gd name="connsiteX5" fmla="*/ 4045614 w 4422228"/>
                  <a:gd name="connsiteY5" fmla="*/ 0 h 2628797"/>
                  <a:gd name="connsiteX6" fmla="*/ 4422228 w 4422228"/>
                  <a:gd name="connsiteY6" fmla="*/ 376614 h 2628797"/>
                  <a:gd name="connsiteX7" fmla="*/ 4422228 w 4422228"/>
                  <a:gd name="connsiteY7" fmla="*/ 1318123 h 2628797"/>
                  <a:gd name="connsiteX8" fmla="*/ 4422228 w 4422228"/>
                  <a:gd name="connsiteY8" fmla="*/ 1318123 h 2628797"/>
                  <a:gd name="connsiteX9" fmla="*/ 4422228 w 4422228"/>
                  <a:gd name="connsiteY9" fmla="*/ 1883033 h 2628797"/>
                  <a:gd name="connsiteX10" fmla="*/ 4422228 w 4422228"/>
                  <a:gd name="connsiteY10" fmla="*/ 1883026 h 2628797"/>
                  <a:gd name="connsiteX11" fmla="*/ 4045614 w 4422228"/>
                  <a:gd name="connsiteY11" fmla="*/ 2259640 h 2628797"/>
                  <a:gd name="connsiteX12" fmla="*/ 3685190 w 4422228"/>
                  <a:gd name="connsiteY12" fmla="*/ 2259640 h 2628797"/>
                  <a:gd name="connsiteX13" fmla="*/ 3709851 w 4422228"/>
                  <a:gd name="connsiteY13" fmla="*/ 2628797 h 2628797"/>
                  <a:gd name="connsiteX14" fmla="*/ 3367909 w 4422228"/>
                  <a:gd name="connsiteY14" fmla="*/ 2275405 h 2628797"/>
                  <a:gd name="connsiteX15" fmla="*/ 376614 w 4422228"/>
                  <a:gd name="connsiteY15" fmla="*/ 2259640 h 2628797"/>
                  <a:gd name="connsiteX16" fmla="*/ 0 w 4422228"/>
                  <a:gd name="connsiteY16" fmla="*/ 1883026 h 2628797"/>
                  <a:gd name="connsiteX17" fmla="*/ 0 w 4422228"/>
                  <a:gd name="connsiteY17" fmla="*/ 1883033 h 2628797"/>
                  <a:gd name="connsiteX18" fmla="*/ 0 w 4422228"/>
                  <a:gd name="connsiteY18" fmla="*/ 1318123 h 2628797"/>
                  <a:gd name="connsiteX19" fmla="*/ 0 w 4422228"/>
                  <a:gd name="connsiteY19" fmla="*/ 1318123 h 2628797"/>
                  <a:gd name="connsiteX20" fmla="*/ 0 w 4422228"/>
                  <a:gd name="connsiteY20" fmla="*/ 376614 h 2628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22228" h="2628797">
                    <a:moveTo>
                      <a:pt x="0" y="376614"/>
                    </a:moveTo>
                    <a:cubicBezTo>
                      <a:pt x="0" y="168616"/>
                      <a:pt x="168616" y="0"/>
                      <a:pt x="376614" y="0"/>
                    </a:cubicBezTo>
                    <a:lnTo>
                      <a:pt x="2579633" y="0"/>
                    </a:lnTo>
                    <a:lnTo>
                      <a:pt x="2579633" y="0"/>
                    </a:lnTo>
                    <a:lnTo>
                      <a:pt x="3685190" y="0"/>
                    </a:lnTo>
                    <a:lnTo>
                      <a:pt x="4045614" y="0"/>
                    </a:lnTo>
                    <a:cubicBezTo>
                      <a:pt x="4253612" y="0"/>
                      <a:pt x="4422228" y="168616"/>
                      <a:pt x="4422228" y="376614"/>
                    </a:cubicBezTo>
                    <a:lnTo>
                      <a:pt x="4422228" y="1318123"/>
                    </a:lnTo>
                    <a:lnTo>
                      <a:pt x="4422228" y="1318123"/>
                    </a:lnTo>
                    <a:lnTo>
                      <a:pt x="4422228" y="1883033"/>
                    </a:lnTo>
                    <a:lnTo>
                      <a:pt x="4422228" y="1883026"/>
                    </a:lnTo>
                    <a:cubicBezTo>
                      <a:pt x="4422228" y="2091024"/>
                      <a:pt x="4253612" y="2259640"/>
                      <a:pt x="4045614" y="2259640"/>
                    </a:cubicBezTo>
                    <a:lnTo>
                      <a:pt x="3685190" y="2259640"/>
                    </a:lnTo>
                    <a:lnTo>
                      <a:pt x="3709851" y="2628797"/>
                    </a:lnTo>
                    <a:lnTo>
                      <a:pt x="3367909" y="2275405"/>
                    </a:lnTo>
                    <a:lnTo>
                      <a:pt x="376614" y="2259640"/>
                    </a:lnTo>
                    <a:cubicBezTo>
                      <a:pt x="168616" y="2259640"/>
                      <a:pt x="0" y="2091024"/>
                      <a:pt x="0" y="1883026"/>
                    </a:cubicBezTo>
                    <a:lnTo>
                      <a:pt x="0" y="1883033"/>
                    </a:lnTo>
                    <a:lnTo>
                      <a:pt x="0" y="1318123"/>
                    </a:lnTo>
                    <a:lnTo>
                      <a:pt x="0" y="1318123"/>
                    </a:lnTo>
                    <a:lnTo>
                      <a:pt x="0" y="3766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8242DA4-DC56-C72B-CC2F-D8A8B0CAD9DC}"/>
                  </a:ext>
                </a:extLst>
              </p:cNvPr>
              <p:cNvSpPr/>
              <p:nvPr/>
            </p:nvSpPr>
            <p:spPr>
              <a:xfrm>
                <a:off x="4038031" y="2098436"/>
                <a:ext cx="849443" cy="729814"/>
              </a:xfrm>
              <a:custGeom>
                <a:avLst/>
                <a:gdLst/>
                <a:ahLst/>
                <a:cxnLst/>
                <a:rect l="l" t="t" r="r" b="b"/>
                <a:pathLst>
                  <a:path w="2441496" h="2097652">
                    <a:moveTo>
                      <a:pt x="0" y="0"/>
                    </a:moveTo>
                    <a:lnTo>
                      <a:pt x="2441496" y="0"/>
                    </a:lnTo>
                    <a:lnTo>
                      <a:pt x="2441496" y="2097651"/>
                    </a:lnTo>
                    <a:lnTo>
                      <a:pt x="0" y="20976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870464-2025-767C-1C47-C22F47F16317}"/>
                </a:ext>
              </a:extLst>
            </p:cNvPr>
            <p:cNvSpPr txBox="1"/>
            <p:nvPr/>
          </p:nvSpPr>
          <p:spPr>
            <a:xfrm>
              <a:off x="4330249" y="2274485"/>
              <a:ext cx="4808753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hình ảnh SGK tr.56 và cho biết: </a:t>
              </a:r>
              <a:r>
                <a:rPr lang="vi-VN" sz="2000" dirty="0"/>
                <a:t>Cách thực hiện sản phẩm mĩ thuật theo hình thức thể hiện mới trong thực hành, sáng tạo.</a:t>
              </a:r>
              <a:endParaRPr lang="vi-VN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C21923-9DFD-8565-70E5-10CB2AFBB6CD}"/>
              </a:ext>
            </a:extLst>
          </p:cNvPr>
          <p:cNvSpPr txBox="1"/>
          <p:nvPr/>
        </p:nvSpPr>
        <p:spPr>
          <a:xfrm>
            <a:off x="428170" y="347411"/>
            <a:ext cx="828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hành SPMT</a:t>
            </a:r>
            <a:endParaRPr lang="vi-VN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E28AD-8BEE-6882-1637-A64D878B4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2988" y="1107481"/>
            <a:ext cx="1569207" cy="2137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5318-AB38-3D8B-D5F3-040B9A283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1100" y="1107481"/>
            <a:ext cx="1593168" cy="2137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710AC-72A3-9895-BB59-85E9C32A1B7C}"/>
              </a:ext>
            </a:extLst>
          </p:cNvPr>
          <p:cNvSpPr txBox="1"/>
          <p:nvPr/>
        </p:nvSpPr>
        <p:spPr>
          <a:xfrm>
            <a:off x="187292" y="3380168"/>
            <a:ext cx="224059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1:</a:t>
            </a:r>
            <a:r>
              <a:rPr lang="vi-V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 thành ý tưởng và xây dựng bố cục tổng thể.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DCA02-D722-5CDE-3AC3-D633E37FE264}"/>
              </a:ext>
            </a:extLst>
          </p:cNvPr>
          <p:cNvSpPr txBox="1"/>
          <p:nvPr/>
        </p:nvSpPr>
        <p:spPr>
          <a:xfrm>
            <a:off x="2618107" y="3380168"/>
            <a:ext cx="203915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i="1" dirty="0"/>
              <a:t>Bước 2:</a:t>
            </a:r>
            <a:r>
              <a:rPr lang="vi-VN" sz="18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/>
              <a:t>Lựa chọn vật liệu và thể hiện các chi tiết.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EBD6F-12E0-6D22-55EE-8402969DF7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16309" y="1113029"/>
            <a:ext cx="1599803" cy="2126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9C2C4-5796-6949-CB36-B429947E6C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75159" y="1126555"/>
            <a:ext cx="1667965" cy="2099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AB997-FFEA-37D7-1B19-855391C5FF12}"/>
              </a:ext>
            </a:extLst>
          </p:cNvPr>
          <p:cNvSpPr txBox="1"/>
          <p:nvPr/>
        </p:nvSpPr>
        <p:spPr>
          <a:xfrm>
            <a:off x="4751418" y="3380168"/>
            <a:ext cx="232958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i="1" dirty="0"/>
              <a:t>Bước 3: </a:t>
            </a:r>
          </a:p>
          <a:p>
            <a:pPr algn="ctr">
              <a:lnSpc>
                <a:spcPct val="150000"/>
              </a:lnSpc>
            </a:pPr>
            <a:r>
              <a:rPr lang="vi-VN" sz="1800" dirty="0"/>
              <a:t>Tạo nền và gắn các chi tiết theo bố cục đã xây dựng.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D78B6-4842-47FA-E555-01F0E57D30CF}"/>
              </a:ext>
            </a:extLst>
          </p:cNvPr>
          <p:cNvSpPr txBox="1"/>
          <p:nvPr/>
        </p:nvSpPr>
        <p:spPr>
          <a:xfrm>
            <a:off x="7175159" y="3380168"/>
            <a:ext cx="166796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i="1" dirty="0"/>
              <a:t>Bước 4:</a:t>
            </a:r>
            <a:r>
              <a:rPr lang="vi-VN" sz="1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vi-VN" sz="1800" dirty="0"/>
              <a:t>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3889780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8"/>
          <p:cNvGrpSpPr/>
          <p:nvPr/>
        </p:nvGrpSpPr>
        <p:grpSpPr>
          <a:xfrm>
            <a:off x="1936525" y="691888"/>
            <a:ext cx="5270950" cy="1322621"/>
            <a:chOff x="1936525" y="691888"/>
            <a:chExt cx="5270950" cy="1322621"/>
          </a:xfrm>
        </p:grpSpPr>
        <p:pic>
          <p:nvPicPr>
            <p:cNvPr id="250" name="Google Shape;25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79011" y="691888"/>
              <a:ext cx="2185974" cy="1317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36525" y="691900"/>
              <a:ext cx="835025" cy="122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72450" y="691900"/>
              <a:ext cx="835025" cy="132260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3" name="Google Shape;253;p38"/>
          <p:cNvCxnSpPr/>
          <p:nvPr/>
        </p:nvCxnSpPr>
        <p:spPr>
          <a:xfrm>
            <a:off x="1173600" y="3320271"/>
            <a:ext cx="679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3CC8525-83ED-A5F1-5E5C-83270605DD2D}"/>
              </a:ext>
            </a:extLst>
          </p:cNvPr>
          <p:cNvSpPr txBox="1"/>
          <p:nvPr/>
        </p:nvSpPr>
        <p:spPr>
          <a:xfrm>
            <a:off x="1363713" y="3510021"/>
            <a:ext cx="641657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/>
              <a:t>Thực hiện một sản phẩm mĩ thuật thể hiện một khuynh hướng sáng tác yêu thích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7CA0E-D2E1-C86F-7E4A-AF0A8B80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221" y="2515748"/>
            <a:ext cx="3303553" cy="599599"/>
          </a:xfrm>
        </p:spPr>
        <p:txBody>
          <a:bodyPr anchor="ctr"/>
          <a:lstStyle/>
          <a:p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4" name="Google Shape;214;p3">
            <a:extLst>
              <a:ext uri="{FF2B5EF4-FFF2-40B4-BE49-F238E27FC236}">
                <a16:creationId xmlns:a16="http://schemas.microsoft.com/office/drawing/2014/main" id="{B781386E-624D-F65F-3963-046D0AB08BE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58"/>
          <p:cNvGrpSpPr/>
          <p:nvPr/>
        </p:nvGrpSpPr>
        <p:grpSpPr>
          <a:xfrm>
            <a:off x="0" y="0"/>
            <a:ext cx="1044391" cy="1125072"/>
            <a:chOff x="-162201" y="-228422"/>
            <a:chExt cx="1490079" cy="1605189"/>
          </a:xfrm>
        </p:grpSpPr>
        <p:pic>
          <p:nvPicPr>
            <p:cNvPr id="837" name="Google Shape;837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9953" y="-228422"/>
              <a:ext cx="767925" cy="767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62201" y="624675"/>
              <a:ext cx="767925" cy="7520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9" name="Google Shape;839;p58"/>
          <p:cNvGrpSpPr/>
          <p:nvPr/>
        </p:nvGrpSpPr>
        <p:grpSpPr>
          <a:xfrm>
            <a:off x="8315892" y="0"/>
            <a:ext cx="828108" cy="1222427"/>
            <a:chOff x="8005500" y="-229975"/>
            <a:chExt cx="1365004" cy="2014976"/>
          </a:xfrm>
        </p:grpSpPr>
        <p:pic>
          <p:nvPicPr>
            <p:cNvPr id="840" name="Google Shape;840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89025" y="865826"/>
              <a:ext cx="681475" cy="9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05500" y="-229975"/>
              <a:ext cx="1365004" cy="87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DE59E8-295E-672F-15BE-23956D9CC122}"/>
              </a:ext>
            </a:extLst>
          </p:cNvPr>
          <p:cNvSpPr txBox="1"/>
          <p:nvPr/>
        </p:nvSpPr>
        <p:spPr>
          <a:xfrm>
            <a:off x="1699259" y="396933"/>
            <a:ext cx="574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của học sinh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D2D80C-AB47-004C-268C-C33B32D3D321}"/>
              </a:ext>
            </a:extLst>
          </p:cNvPr>
          <p:cNvGrpSpPr/>
          <p:nvPr/>
        </p:nvGrpSpPr>
        <p:grpSpPr>
          <a:xfrm>
            <a:off x="506155" y="1431656"/>
            <a:ext cx="3038446" cy="3314911"/>
            <a:chOff x="959748" y="1166161"/>
            <a:chExt cx="3873575" cy="4226027"/>
          </a:xfrm>
        </p:grpSpPr>
        <p:pic>
          <p:nvPicPr>
            <p:cNvPr id="6" name="image6.jpg">
              <a:extLst>
                <a:ext uri="{FF2B5EF4-FFF2-40B4-BE49-F238E27FC236}">
                  <a16:creationId xmlns:a16="http://schemas.microsoft.com/office/drawing/2014/main" id="{34E56C8A-4251-2CCF-4FD2-0CFCBAAD1C98}"/>
                </a:ext>
              </a:extLst>
            </p:cNvPr>
            <p:cNvPicPr preferRelativeResize="0"/>
            <p:nvPr/>
          </p:nvPicPr>
          <p:blipFill>
            <a:blip r:embed="rId7"/>
            <a:srcRect/>
            <a:stretch/>
          </p:blipFill>
          <p:spPr>
            <a:xfrm>
              <a:off x="959748" y="1166161"/>
              <a:ext cx="3873575" cy="356449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9527B-6E7D-47C8-A4D2-ADE55A32BE14}"/>
                </a:ext>
              </a:extLst>
            </p:cNvPr>
            <p:cNvSpPr txBox="1"/>
            <p:nvPr/>
          </p:nvSpPr>
          <p:spPr>
            <a:xfrm>
              <a:off x="959748" y="4810173"/>
              <a:ext cx="3873575" cy="58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1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Duy</a:t>
              </a:r>
              <a:r>
                <a:rPr lang="en-US" sz="18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i="1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18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1800" i="1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endPara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F42B6-62C6-1F1B-F6DE-BE6F219A1F92}"/>
              </a:ext>
            </a:extLst>
          </p:cNvPr>
          <p:cNvGrpSpPr/>
          <p:nvPr/>
        </p:nvGrpSpPr>
        <p:grpSpPr>
          <a:xfrm>
            <a:off x="3839131" y="1431656"/>
            <a:ext cx="4989558" cy="3314910"/>
            <a:chOff x="-72524" y="1166161"/>
            <a:chExt cx="6360956" cy="4226026"/>
          </a:xfrm>
        </p:grpSpPr>
        <p:pic>
          <p:nvPicPr>
            <p:cNvPr id="9" name="image6.jpg">
              <a:extLst>
                <a:ext uri="{FF2B5EF4-FFF2-40B4-BE49-F238E27FC236}">
                  <a16:creationId xmlns:a16="http://schemas.microsoft.com/office/drawing/2014/main" id="{B645CCEA-8F51-B95C-8D9C-BC519FA2245D}"/>
                </a:ext>
              </a:extLst>
            </p:cNvPr>
            <p:cNvPicPr preferRelativeResize="0"/>
            <p:nvPr/>
          </p:nvPicPr>
          <p:blipFill>
            <a:blip r:embed="rId8"/>
            <a:srcRect/>
            <a:stretch/>
          </p:blipFill>
          <p:spPr>
            <a:xfrm>
              <a:off x="238404" y="1166161"/>
              <a:ext cx="5739102" cy="35644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87F1B2-CBCF-441B-3132-D3E06D7721BC}"/>
                </a:ext>
              </a:extLst>
            </p:cNvPr>
            <p:cNvSpPr txBox="1"/>
            <p:nvPr/>
          </p:nvSpPr>
          <p:spPr>
            <a:xfrm>
              <a:off x="-72524" y="4810172"/>
              <a:ext cx="6360956" cy="58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Nguyễn Văn Nguyên</a:t>
              </a:r>
              <a:r>
                <a:rPr lang="vi-VN" sz="18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Truyền thuyết Hồ Gươm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576A3098-5416-D7BC-ACC6-E14019233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2FCEA6-B8AD-A230-084C-597DB5C1A61F}"/>
              </a:ext>
            </a:extLst>
          </p:cNvPr>
          <p:cNvSpPr txBox="1"/>
          <p:nvPr/>
        </p:nvSpPr>
        <p:spPr>
          <a:xfrm>
            <a:off x="428170" y="347411"/>
            <a:ext cx="828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các SPMT khác</a:t>
            </a:r>
            <a:endParaRPr lang="vi-VN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82003A-2FE7-043E-8741-13E69CF90778}"/>
              </a:ext>
            </a:extLst>
          </p:cNvPr>
          <p:cNvGrpSpPr/>
          <p:nvPr/>
        </p:nvGrpSpPr>
        <p:grpSpPr>
          <a:xfrm>
            <a:off x="1215938" y="1037770"/>
            <a:ext cx="6482984" cy="3678355"/>
            <a:chOff x="1300165" y="1065733"/>
            <a:chExt cx="5966360" cy="33852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F9CAD0-2233-1D06-A9F5-10DB4297B644}"/>
                </a:ext>
              </a:extLst>
            </p:cNvPr>
            <p:cNvSpPr txBox="1"/>
            <p:nvPr/>
          </p:nvSpPr>
          <p:spPr>
            <a:xfrm>
              <a:off x="1300165" y="3994428"/>
              <a:ext cx="5966359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Minh Anh, Hà Nội</a:t>
              </a:r>
              <a:endParaRPr lang="vi-VN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F281DE-A0F9-E603-7639-5B52C6AC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00165" y="1065733"/>
              <a:ext cx="2862025" cy="28947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A3059A-C8C3-792B-F2CE-D2D0BC4DA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25874" y="1065733"/>
              <a:ext cx="2740651" cy="289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184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F26A7439-DB64-3F48-E98E-A5EA69AD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3C9C37-1B8B-E848-336C-D078B4F9E01E}"/>
              </a:ext>
            </a:extLst>
          </p:cNvPr>
          <p:cNvSpPr txBox="1"/>
          <p:nvPr/>
        </p:nvSpPr>
        <p:spPr>
          <a:xfrm>
            <a:off x="428170" y="566643"/>
            <a:ext cx="414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các SPMT khác</a:t>
            </a:r>
            <a:endParaRPr lang="vi-VN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899BDB-D1E6-A5E4-C5AB-DDF818031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70" r="870"/>
          <a:stretch/>
        </p:blipFill>
        <p:spPr bwMode="auto">
          <a:xfrm>
            <a:off x="505039" y="1643376"/>
            <a:ext cx="3916779" cy="29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74C40-D248-3CCE-D4DC-DC0697B5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5200" b="4533"/>
          <a:stretch/>
        </p:blipFill>
        <p:spPr bwMode="auto">
          <a:xfrm>
            <a:off x="4902239" y="566643"/>
            <a:ext cx="3822558" cy="40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5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D6026B19-54A8-6808-1DD2-9C82D9B1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EA9D5A-B364-8DC5-1AE5-57B2CE27AEDD}"/>
              </a:ext>
            </a:extLst>
          </p:cNvPr>
          <p:cNvSpPr txBox="1"/>
          <p:nvPr/>
        </p:nvSpPr>
        <p:spPr>
          <a:xfrm>
            <a:off x="428169" y="566643"/>
            <a:ext cx="834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các SPMT khác</a:t>
            </a:r>
            <a:endParaRPr lang="vi-VN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1263CE-4D35-23F7-1CF9-BE67C45F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70" r="870"/>
          <a:stretch/>
        </p:blipFill>
        <p:spPr bwMode="auto">
          <a:xfrm>
            <a:off x="505040" y="1413283"/>
            <a:ext cx="3828826" cy="29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0D83882-7F70-E8BC-2716-64E9E004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528" b="2528"/>
          <a:stretch/>
        </p:blipFill>
        <p:spPr bwMode="auto">
          <a:xfrm>
            <a:off x="4672493" y="1413283"/>
            <a:ext cx="4104114" cy="29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>
          <a:extLst>
            <a:ext uri="{FF2B5EF4-FFF2-40B4-BE49-F238E27FC236}">
              <a16:creationId xmlns:a16="http://schemas.microsoft.com/office/drawing/2014/main" id="{C97CBABC-13D8-D9F7-E320-5C714972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B8134C-88C6-2B0B-5B80-64BB4CCDA871}"/>
              </a:ext>
            </a:extLst>
          </p:cNvPr>
          <p:cNvSpPr txBox="1"/>
          <p:nvPr/>
        </p:nvSpPr>
        <p:spPr>
          <a:xfrm>
            <a:off x="428169" y="566643"/>
            <a:ext cx="834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các SPMT khác</a:t>
            </a:r>
            <a:endParaRPr lang="vi-VN" sz="2400" b="1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A38FCF-85F6-017E-0EF9-ACA705B26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024" r="3024"/>
          <a:stretch/>
        </p:blipFill>
        <p:spPr bwMode="auto">
          <a:xfrm>
            <a:off x="367393" y="1413283"/>
            <a:ext cx="4827608" cy="29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5BE420-859D-7DB2-28D4-9F90469BA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37" r="11737"/>
          <a:stretch/>
        </p:blipFill>
        <p:spPr bwMode="auto">
          <a:xfrm>
            <a:off x="5423607" y="1413283"/>
            <a:ext cx="3353000" cy="29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14;p3">
            <a:extLst>
              <a:ext uri="{FF2B5EF4-FFF2-40B4-BE49-F238E27FC236}">
                <a16:creationId xmlns:a16="http://schemas.microsoft.com/office/drawing/2014/main" id="{51F61E70-2A7F-D195-CAA5-D39636CB23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657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718844-7A3B-21A3-DBE6-C219A86C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966" y="262498"/>
            <a:ext cx="3858068" cy="625101"/>
          </a:xfrm>
        </p:spPr>
        <p:txBody>
          <a:bodyPr anchor="ctr"/>
          <a:lstStyle/>
          <a:p>
            <a:pPr algn="ctr"/>
            <a:r>
              <a:rPr lang="vi-VN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A9E5EA-B81C-CAD5-E58E-8C7720D41CEF}"/>
              </a:ext>
            </a:extLst>
          </p:cNvPr>
          <p:cNvGrpSpPr/>
          <p:nvPr/>
        </p:nvGrpSpPr>
        <p:grpSpPr>
          <a:xfrm>
            <a:off x="0" y="2703786"/>
            <a:ext cx="9144000" cy="325164"/>
            <a:chOff x="0" y="2703786"/>
            <a:chExt cx="9144000" cy="3251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1007D6-504D-3702-3421-2577DC1363D2}"/>
                </a:ext>
              </a:extLst>
            </p:cNvPr>
            <p:cNvSpPr/>
            <p:nvPr/>
          </p:nvSpPr>
          <p:spPr>
            <a:xfrm>
              <a:off x="0" y="2703786"/>
              <a:ext cx="1828800" cy="325164"/>
            </a:xfrm>
            <a:prstGeom prst="rect">
              <a:avLst/>
            </a:prstGeom>
            <a:solidFill>
              <a:srgbClr val="FE79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F9DCEF-3D52-6798-BCD2-CD1ECE6F90AD}"/>
                </a:ext>
              </a:extLst>
            </p:cNvPr>
            <p:cNvSpPr/>
            <p:nvPr/>
          </p:nvSpPr>
          <p:spPr>
            <a:xfrm>
              <a:off x="1828800" y="2703786"/>
              <a:ext cx="1828800" cy="3251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694CBA-D12A-3FA5-9B40-EBF8C09FB6C9}"/>
                </a:ext>
              </a:extLst>
            </p:cNvPr>
            <p:cNvSpPr/>
            <p:nvPr/>
          </p:nvSpPr>
          <p:spPr>
            <a:xfrm>
              <a:off x="3657600" y="2703786"/>
              <a:ext cx="1828800" cy="325164"/>
            </a:xfrm>
            <a:prstGeom prst="rect">
              <a:avLst/>
            </a:prstGeom>
            <a:solidFill>
              <a:srgbClr val="D64E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B258F6-5C54-473F-899D-04E6A775EC19}"/>
                </a:ext>
              </a:extLst>
            </p:cNvPr>
            <p:cNvSpPr/>
            <p:nvPr/>
          </p:nvSpPr>
          <p:spPr>
            <a:xfrm>
              <a:off x="5486400" y="2703786"/>
              <a:ext cx="1828800" cy="32516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AC7BAE-D444-E28D-7FB5-6CF85AAA366B}"/>
                </a:ext>
              </a:extLst>
            </p:cNvPr>
            <p:cNvSpPr/>
            <p:nvPr/>
          </p:nvSpPr>
          <p:spPr>
            <a:xfrm>
              <a:off x="7315200" y="2703786"/>
              <a:ext cx="1828800" cy="32516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Callout: Down Arrow 18">
            <a:extLst>
              <a:ext uri="{FF2B5EF4-FFF2-40B4-BE49-F238E27FC236}">
                <a16:creationId xmlns:a16="http://schemas.microsoft.com/office/drawing/2014/main" id="{9783D592-5256-043B-21DE-DD6E90BD3B3F}"/>
              </a:ext>
            </a:extLst>
          </p:cNvPr>
          <p:cNvSpPr/>
          <p:nvPr/>
        </p:nvSpPr>
        <p:spPr>
          <a:xfrm>
            <a:off x="323193" y="1426779"/>
            <a:ext cx="1182414" cy="1135117"/>
          </a:xfrm>
          <a:prstGeom prst="downArrowCallout">
            <a:avLst>
              <a:gd name="adj1" fmla="val 20185"/>
              <a:gd name="adj2" fmla="val 18852"/>
              <a:gd name="adj3" fmla="val 14333"/>
              <a:gd name="adj4" fmla="val 72384"/>
            </a:avLst>
          </a:prstGeom>
          <a:solidFill>
            <a:srgbClr val="FE7916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Nhóm 1</a:t>
            </a:r>
          </a:p>
        </p:txBody>
      </p:sp>
      <p:sp>
        <p:nvSpPr>
          <p:cNvPr id="20" name="Callout: Up Arrow 19">
            <a:extLst>
              <a:ext uri="{FF2B5EF4-FFF2-40B4-BE49-F238E27FC236}">
                <a16:creationId xmlns:a16="http://schemas.microsoft.com/office/drawing/2014/main" id="{2C2ECD0A-F8F3-4700-95B2-33C08418C5D7}"/>
              </a:ext>
            </a:extLst>
          </p:cNvPr>
          <p:cNvSpPr/>
          <p:nvPr/>
        </p:nvSpPr>
        <p:spPr>
          <a:xfrm>
            <a:off x="2151993" y="3170840"/>
            <a:ext cx="1182414" cy="1135117"/>
          </a:xfrm>
          <a:prstGeom prst="upArrowCallout">
            <a:avLst/>
          </a:prstGeom>
          <a:solidFill>
            <a:srgbClr val="0070C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Nhóm 2</a:t>
            </a:r>
          </a:p>
        </p:txBody>
      </p:sp>
      <p:sp>
        <p:nvSpPr>
          <p:cNvPr id="21" name="Callout: Down Arrow 20">
            <a:extLst>
              <a:ext uri="{FF2B5EF4-FFF2-40B4-BE49-F238E27FC236}">
                <a16:creationId xmlns:a16="http://schemas.microsoft.com/office/drawing/2014/main" id="{2CECE9A6-54F0-7B99-2FB1-73F27444570C}"/>
              </a:ext>
            </a:extLst>
          </p:cNvPr>
          <p:cNvSpPr/>
          <p:nvPr/>
        </p:nvSpPr>
        <p:spPr>
          <a:xfrm>
            <a:off x="3980793" y="1426779"/>
            <a:ext cx="1182414" cy="1135117"/>
          </a:xfrm>
          <a:prstGeom prst="downArrowCallout">
            <a:avLst>
              <a:gd name="adj1" fmla="val 20185"/>
              <a:gd name="adj2" fmla="val 18852"/>
              <a:gd name="adj3" fmla="val 14333"/>
              <a:gd name="adj4" fmla="val 72384"/>
            </a:avLst>
          </a:prstGeom>
          <a:solidFill>
            <a:srgbClr val="D64E7F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Nhóm 3</a:t>
            </a:r>
          </a:p>
        </p:txBody>
      </p:sp>
      <p:sp>
        <p:nvSpPr>
          <p:cNvPr id="22" name="Callout: Up Arrow 21">
            <a:extLst>
              <a:ext uri="{FF2B5EF4-FFF2-40B4-BE49-F238E27FC236}">
                <a16:creationId xmlns:a16="http://schemas.microsoft.com/office/drawing/2014/main" id="{CAF0B733-75DF-0906-8E25-17CCC58073A9}"/>
              </a:ext>
            </a:extLst>
          </p:cNvPr>
          <p:cNvSpPr/>
          <p:nvPr/>
        </p:nvSpPr>
        <p:spPr>
          <a:xfrm>
            <a:off x="5809593" y="3170840"/>
            <a:ext cx="1182414" cy="1135117"/>
          </a:xfrm>
          <a:prstGeom prst="upArrowCallout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Nhóm 4</a:t>
            </a:r>
          </a:p>
        </p:txBody>
      </p:sp>
      <p:sp>
        <p:nvSpPr>
          <p:cNvPr id="23" name="Callout: Down Arrow 22">
            <a:extLst>
              <a:ext uri="{FF2B5EF4-FFF2-40B4-BE49-F238E27FC236}">
                <a16:creationId xmlns:a16="http://schemas.microsoft.com/office/drawing/2014/main" id="{456A081C-7C32-C282-5CCF-08757801D1BE}"/>
              </a:ext>
            </a:extLst>
          </p:cNvPr>
          <p:cNvSpPr/>
          <p:nvPr/>
        </p:nvSpPr>
        <p:spPr>
          <a:xfrm>
            <a:off x="7638393" y="1426779"/>
            <a:ext cx="1182414" cy="1135117"/>
          </a:xfrm>
          <a:prstGeom prst="downArrowCallout">
            <a:avLst>
              <a:gd name="adj1" fmla="val 20185"/>
              <a:gd name="adj2" fmla="val 18852"/>
              <a:gd name="adj3" fmla="val 14333"/>
              <a:gd name="adj4" fmla="val 72384"/>
            </a:avLst>
          </a:prstGeom>
          <a:solidFill>
            <a:srgbClr val="7030A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Nhóm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24CB9-B713-C144-D864-0719F5B1C50F}"/>
              </a:ext>
            </a:extLst>
          </p:cNvPr>
          <p:cNvSpPr txBox="1"/>
          <p:nvPr/>
        </p:nvSpPr>
        <p:spPr>
          <a:xfrm>
            <a:off x="169479" y="3170840"/>
            <a:ext cx="148984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hiểu về mĩ thuật dân gian.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321739-00DA-6B21-EC3F-F45219AF0B28}"/>
              </a:ext>
            </a:extLst>
          </p:cNvPr>
          <p:cNvSpPr txBox="1"/>
          <p:nvPr/>
        </p:nvSpPr>
        <p:spPr>
          <a:xfrm>
            <a:off x="1923392" y="1085530"/>
            <a:ext cx="1639616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hiểu về mĩ thuật 1925 - 1945.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649FF-F930-1B59-3B52-77A931A3EC1E}"/>
              </a:ext>
            </a:extLst>
          </p:cNvPr>
          <p:cNvSpPr txBox="1"/>
          <p:nvPr/>
        </p:nvSpPr>
        <p:spPr>
          <a:xfrm>
            <a:off x="5486401" y="1085529"/>
            <a:ext cx="18288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hiểu về mĩ thuật sau Đổi mới 1986.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9F6D94-50A2-79BA-45EE-B896A4D6DD81}"/>
              </a:ext>
            </a:extLst>
          </p:cNvPr>
          <p:cNvSpPr txBox="1"/>
          <p:nvPr/>
        </p:nvSpPr>
        <p:spPr>
          <a:xfrm>
            <a:off x="3728544" y="3170839"/>
            <a:ext cx="168691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hiểu về mĩ </a:t>
            </a:r>
            <a:r>
              <a:rPr lang="vi-VN" sz="2000"/>
              <a:t>thuật 1945 - 1975. </a:t>
            </a:r>
            <a:endParaRPr lang="vi-VN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EA20E-A034-9E8C-638C-60B079970462}"/>
              </a:ext>
            </a:extLst>
          </p:cNvPr>
          <p:cNvSpPr txBox="1"/>
          <p:nvPr/>
        </p:nvSpPr>
        <p:spPr>
          <a:xfrm>
            <a:off x="7484679" y="3170838"/>
            <a:ext cx="148984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hiểu về mĩ thuật đương đại. </a:t>
            </a:r>
          </a:p>
        </p:txBody>
      </p:sp>
      <p:pic>
        <p:nvPicPr>
          <p:cNvPr id="30" name="Google Shape;214;p3">
            <a:extLst>
              <a:ext uri="{FF2B5EF4-FFF2-40B4-BE49-F238E27FC236}">
                <a16:creationId xmlns:a16="http://schemas.microsoft.com/office/drawing/2014/main" id="{37CED7F2-39EA-449A-0F2A-4FB02A8D98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1">
            <a:extLst>
              <a:ext uri="{FF2B5EF4-FFF2-40B4-BE49-F238E27FC236}">
                <a16:creationId xmlns:a16="http://schemas.microsoft.com/office/drawing/2014/main" id="{6C064277-5C6D-E4A6-AAF9-A4E4102DAB02}"/>
              </a:ext>
            </a:extLst>
          </p:cNvPr>
          <p:cNvSpPr/>
          <p:nvPr/>
        </p:nvSpPr>
        <p:spPr>
          <a:xfrm>
            <a:off x="6335259" y="1817547"/>
            <a:ext cx="2527723" cy="3325953"/>
          </a:xfrm>
          <a:custGeom>
            <a:avLst/>
            <a:gdLst/>
            <a:ahLst/>
            <a:cxnLst/>
            <a:rect l="l" t="t" r="r" b="b"/>
            <a:pathLst>
              <a:path w="811460" h="1067711">
                <a:moveTo>
                  <a:pt x="0" y="0"/>
                </a:moveTo>
                <a:lnTo>
                  <a:pt x="811460" y="0"/>
                </a:lnTo>
                <a:lnTo>
                  <a:pt x="811460" y="1067711"/>
                </a:lnTo>
                <a:lnTo>
                  <a:pt x="0" y="1067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E93745-A3A8-E711-5670-6B790BBBF9AD}"/>
              </a:ext>
            </a:extLst>
          </p:cNvPr>
          <p:cNvGrpSpPr/>
          <p:nvPr/>
        </p:nvGrpSpPr>
        <p:grpSpPr>
          <a:xfrm>
            <a:off x="328290" y="201638"/>
            <a:ext cx="3195254" cy="858011"/>
            <a:chOff x="4980009" y="1750005"/>
            <a:chExt cx="3539877" cy="9505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EB8A86-7C2C-BB8D-51B6-0D4B5734A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6" r="5440" b="6967"/>
            <a:stretch/>
          </p:blipFill>
          <p:spPr bwMode="auto">
            <a:xfrm>
              <a:off x="4980009" y="1750005"/>
              <a:ext cx="1057800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4317DA4-AE06-7A76-3F31-2BDBC05E22E7}"/>
                </a:ext>
              </a:extLst>
            </p:cNvPr>
            <p:cNvSpPr/>
            <p:nvPr/>
          </p:nvSpPr>
          <p:spPr>
            <a:xfrm>
              <a:off x="6037809" y="1884022"/>
              <a:ext cx="2482077" cy="682518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lang="en-US" sz="2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583291-5714-B8EF-9862-63292BE6081A}"/>
              </a:ext>
            </a:extLst>
          </p:cNvPr>
          <p:cNvSpPr txBox="1"/>
          <p:nvPr/>
        </p:nvSpPr>
        <p:spPr>
          <a:xfrm>
            <a:off x="281018" y="1158766"/>
            <a:ext cx="5998779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Sản phẩm mĩ thuật của bạn thể hiện khuynh hướng nghệ thuật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Em thấy vẻ đẹp trong sản phẩm mĩ thuật của bạn được thể hiện ở những yếu tố tạo hình nào?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Hãy giới thiệu những điều thú vị trong sáng tạo của bạn với bạn bè, thầy cô và người thân.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Trong quá trình thực hành, sáng tạo sản phẩm mĩ thuật, bạn đã lựa chọn khuynh hướng sáng tác nào? Vì sao?</a:t>
            </a:r>
          </a:p>
        </p:txBody>
      </p:sp>
    </p:spTree>
    <p:extLst>
      <p:ext uri="{BB962C8B-B14F-4D97-AF65-F5344CB8AC3E}">
        <p14:creationId xmlns:p14="http://schemas.microsoft.com/office/powerpoint/2010/main" val="3968912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75F191-8438-B900-FA6F-66E42ED96622}"/>
              </a:ext>
            </a:extLst>
          </p:cNvPr>
          <p:cNvGrpSpPr/>
          <p:nvPr/>
        </p:nvGrpSpPr>
        <p:grpSpPr>
          <a:xfrm>
            <a:off x="2880218" y="351175"/>
            <a:ext cx="3383564" cy="836052"/>
            <a:chOff x="4980009" y="3319228"/>
            <a:chExt cx="3867227" cy="9555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505452-7680-AE46-01A3-594A74D8D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9" y="3319228"/>
              <a:ext cx="1057800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688DBE-DE21-D38A-09E1-2BC0B8925C17}"/>
                </a:ext>
              </a:extLst>
            </p:cNvPr>
            <p:cNvSpPr/>
            <p:nvPr/>
          </p:nvSpPr>
          <p:spPr>
            <a:xfrm>
              <a:off x="6037809" y="3432838"/>
              <a:ext cx="2809427" cy="723332"/>
            </a:xfrm>
            <a:prstGeom prst="roundRect">
              <a:avLst>
                <a:gd name="adj" fmla="val 16286"/>
              </a:avLst>
            </a:prstGeom>
            <a:solidFill>
              <a:srgbClr val="F7F2AD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57">
            <a:extLst>
              <a:ext uri="{FF2B5EF4-FFF2-40B4-BE49-F238E27FC236}">
                <a16:creationId xmlns:a16="http://schemas.microsoft.com/office/drawing/2014/main" id="{A2D58F70-EAD6-9372-9165-09CD68F5CA12}"/>
              </a:ext>
            </a:extLst>
          </p:cNvPr>
          <p:cNvSpPr/>
          <p:nvPr/>
        </p:nvSpPr>
        <p:spPr>
          <a:xfrm flipH="1">
            <a:off x="1422148" y="1813553"/>
            <a:ext cx="1785684" cy="3329947"/>
          </a:xfrm>
          <a:custGeom>
            <a:avLst/>
            <a:gdLst/>
            <a:ahLst/>
            <a:cxnLst/>
            <a:rect l="l" t="t" r="r" b="b"/>
            <a:pathLst>
              <a:path w="860302" h="1604293">
                <a:moveTo>
                  <a:pt x="0" y="0"/>
                </a:moveTo>
                <a:lnTo>
                  <a:pt x="860302" y="0"/>
                </a:lnTo>
                <a:lnTo>
                  <a:pt x="860302" y="1604293"/>
                </a:lnTo>
                <a:lnTo>
                  <a:pt x="0" y="1604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E7E7AD-0C49-6657-1067-EAFD630B008C}"/>
              </a:ext>
            </a:extLst>
          </p:cNvPr>
          <p:cNvGrpSpPr/>
          <p:nvPr/>
        </p:nvGrpSpPr>
        <p:grpSpPr>
          <a:xfrm>
            <a:off x="3700488" y="1679028"/>
            <a:ext cx="4339926" cy="2771956"/>
            <a:chOff x="3700488" y="1449430"/>
            <a:chExt cx="4339926" cy="2771956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F114AA07-D9A6-719C-1FCC-14F8E21FD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00488" y="1449430"/>
              <a:ext cx="4339926" cy="27719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E74E97-A978-6683-FA07-81481429778F}"/>
                </a:ext>
              </a:extLst>
            </p:cNvPr>
            <p:cNvSpPr txBox="1"/>
            <p:nvPr/>
          </p:nvSpPr>
          <p:spPr>
            <a:xfrm>
              <a:off x="3805722" y="1914324"/>
              <a:ext cx="4071911" cy="1486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/>
                <a:t>Giới thiệu về một số </a:t>
              </a:r>
            </a:p>
            <a:p>
              <a:pPr algn="ctr">
                <a:lnSpc>
                  <a:spcPct val="150000"/>
                </a:lnSpc>
              </a:pPr>
              <a:r>
                <a:rPr lang="vi-VN" sz="2100" dirty="0"/>
                <a:t>khuynh hướng sáng tác mĩ thuật mình yêu thích.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9C2AD1-3E96-8E74-D883-3F781493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2500" b="12500"/>
          <a:stretch/>
        </p:blipFill>
        <p:spPr bwMode="auto">
          <a:xfrm>
            <a:off x="-1" y="1"/>
            <a:ext cx="9144002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C94B412E-DF0D-6E1C-78B9-55CDE585508B}"/>
              </a:ext>
            </a:extLst>
          </p:cNvPr>
          <p:cNvSpPr/>
          <p:nvPr/>
        </p:nvSpPr>
        <p:spPr>
          <a:xfrm>
            <a:off x="5" y="2731009"/>
            <a:ext cx="4571998" cy="2412492"/>
          </a:xfrm>
          <a:prstGeom prst="rect">
            <a:avLst/>
          </a:prstGeom>
          <a:solidFill>
            <a:srgbClr val="F983AD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Montserrat Black" panose="00000A00000000000000" pitchFamily="2" charset="0"/>
              </a:rPr>
              <a:t>4</a:t>
            </a:r>
            <a:endParaRPr lang="vi-VN" sz="8000" b="1" dirty="0">
              <a:solidFill>
                <a:srgbClr val="0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C31899E7-9144-00EE-E43F-79385FD1369C}"/>
              </a:ext>
            </a:extLst>
          </p:cNvPr>
          <p:cNvSpPr/>
          <p:nvPr/>
        </p:nvSpPr>
        <p:spPr>
          <a:xfrm>
            <a:off x="4572003" y="2731009"/>
            <a:ext cx="4571997" cy="2412492"/>
          </a:xfrm>
          <a:prstGeom prst="rect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Montserrat Black" panose="00000A00000000000000" pitchFamily="2" charset="0"/>
              </a:rPr>
              <a:t>5</a:t>
            </a:r>
            <a:endParaRPr lang="vi-VN" sz="8000" b="1" dirty="0">
              <a:solidFill>
                <a:srgbClr val="0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13F7B9C4-A171-7C71-5E74-07DD1AFD4262}"/>
              </a:ext>
            </a:extLst>
          </p:cNvPr>
          <p:cNvSpPr/>
          <p:nvPr/>
        </p:nvSpPr>
        <p:spPr>
          <a:xfrm>
            <a:off x="6" y="1"/>
            <a:ext cx="3047999" cy="2731007"/>
          </a:xfrm>
          <a:prstGeom prst="rect">
            <a:avLst/>
          </a:prstGeom>
          <a:solidFill>
            <a:srgbClr val="F79F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Montserrat Black" panose="00000A00000000000000" pitchFamily="2" charset="0"/>
              </a:rPr>
              <a:t>1</a:t>
            </a:r>
            <a:endParaRPr lang="vi-VN" sz="8000" b="1" dirty="0">
              <a:solidFill>
                <a:srgbClr val="0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BB066ECD-0F2F-C6C0-56A6-058198890CFB}"/>
              </a:ext>
            </a:extLst>
          </p:cNvPr>
          <p:cNvSpPr/>
          <p:nvPr/>
        </p:nvSpPr>
        <p:spPr>
          <a:xfrm>
            <a:off x="3048005" y="1"/>
            <a:ext cx="3047999" cy="2731007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Montserrat Black" panose="00000A00000000000000" pitchFamily="2" charset="0"/>
              </a:rPr>
              <a:t>2</a:t>
            </a:r>
            <a:endParaRPr lang="vi-VN" sz="8000" b="1" dirty="0">
              <a:solidFill>
                <a:srgbClr val="0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4BC70242-76AD-FD38-FEF8-A19DE8BA5998}"/>
              </a:ext>
            </a:extLst>
          </p:cNvPr>
          <p:cNvSpPr/>
          <p:nvPr/>
        </p:nvSpPr>
        <p:spPr>
          <a:xfrm>
            <a:off x="6096003" y="1"/>
            <a:ext cx="3047999" cy="2731007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Montserrat Black" panose="00000A00000000000000" pitchFamily="2" charset="0"/>
              </a:rPr>
              <a:t>3</a:t>
            </a:r>
            <a:endParaRPr lang="vi-VN" sz="8000" b="1" dirty="0">
              <a:solidFill>
                <a:srgbClr val="0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30" name="Freeform 32">
            <a:hlinkClick r:id="rId9" action="ppaction://hlinksldjump"/>
            <a:extLst>
              <a:ext uri="{FF2B5EF4-FFF2-40B4-BE49-F238E27FC236}">
                <a16:creationId xmlns:a16="http://schemas.microsoft.com/office/drawing/2014/main" id="{9D30438B-D843-472E-2310-58C98BF327A0}"/>
              </a:ext>
            </a:extLst>
          </p:cNvPr>
          <p:cNvSpPr/>
          <p:nvPr/>
        </p:nvSpPr>
        <p:spPr>
          <a:xfrm>
            <a:off x="125184" y="174005"/>
            <a:ext cx="991376" cy="567561"/>
          </a:xfrm>
          <a:custGeom>
            <a:avLst/>
            <a:gdLst/>
            <a:ahLst/>
            <a:cxnLst/>
            <a:rect l="l" t="t" r="r" b="b"/>
            <a:pathLst>
              <a:path w="1467582" h="840190">
                <a:moveTo>
                  <a:pt x="0" y="0"/>
                </a:moveTo>
                <a:lnTo>
                  <a:pt x="1467582" y="0"/>
                </a:lnTo>
                <a:lnTo>
                  <a:pt x="1467582" y="840191"/>
                </a:lnTo>
                <a:lnTo>
                  <a:pt x="0" y="840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 animBg="1"/>
      <p:bldP spid="17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9629F84-3379-EB9F-E7CD-3E59F97BF60E}"/>
              </a:ext>
            </a:extLst>
          </p:cNvPr>
          <p:cNvSpPr/>
          <p:nvPr/>
        </p:nvSpPr>
        <p:spPr>
          <a:xfrm>
            <a:off x="402021" y="3515557"/>
            <a:ext cx="528298" cy="528298"/>
          </a:xfrm>
          <a:prstGeom prst="flowChartConnector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id="{8B1E4A48-3929-66D2-B07C-160A098C987E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D8F80-D020-CA9E-6123-F91C23D9D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444500"/>
            <a:ext cx="8153400" cy="1262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fr-FR" sz="2400" b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Đâu</a:t>
            </a:r>
            <a:r>
              <a:rPr lang="fr-FR" sz="2400" b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phải là </a:t>
            </a:r>
            <a:br>
              <a:rPr lang="vi-VN" sz="2400" b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2400" b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khuynh hướng sáng tác mĩ thuật đương đại?</a:t>
            </a:r>
            <a:endParaRPr lang="vi-VN" sz="2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A7AE8-07CA-1083-2DB6-735AB7B40220}"/>
              </a:ext>
            </a:extLst>
          </p:cNvPr>
          <p:cNvSpPr txBox="1"/>
          <p:nvPr/>
        </p:nvSpPr>
        <p:spPr>
          <a:xfrm>
            <a:off x="495299" y="1953710"/>
            <a:ext cx="8153400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Khuynh hướng tìm tòi, thể nghiệm hình thức diễn đạt mới.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Khuynh hướng quan tâm đến những điều bình dị của cuộc sống.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Khuynh hướng nghệ thuật Phục hưng.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Khuynh hướng kết hợp giữa truyền thống và hiện đại.</a:t>
            </a:r>
          </a:p>
        </p:txBody>
      </p:sp>
      <p:pic>
        <p:nvPicPr>
          <p:cNvPr id="9" name="Google Shape;214;p3">
            <a:extLst>
              <a:ext uri="{FF2B5EF4-FFF2-40B4-BE49-F238E27FC236}">
                <a16:creationId xmlns:a16="http://schemas.microsoft.com/office/drawing/2014/main" id="{15E44100-27B6-F841-60DF-6D206E36AA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5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5454C-A509-AD0E-4907-B3E75B74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id="{B2E98E0B-4176-8B5A-685E-D193AE6DB24A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50297-7CE8-4A80-84C8-24FE2F90C0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07428"/>
            <a:ext cx="8153400" cy="1215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sự sáng tạo trong tranh </a:t>
            </a:r>
            <a:b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con giáp của họa sĩ Nguyễn Tư Nghiêm?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917DB1D-4332-8894-EC72-988EBB043C99}"/>
              </a:ext>
            </a:extLst>
          </p:cNvPr>
          <p:cNvSpPr/>
          <p:nvPr/>
        </p:nvSpPr>
        <p:spPr>
          <a:xfrm>
            <a:off x="3989951" y="2159875"/>
            <a:ext cx="495491" cy="495491"/>
          </a:xfrm>
          <a:prstGeom prst="flowChartConnector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D8AFF-076A-853E-9A59-D59B5C3296EE}"/>
              </a:ext>
            </a:extLst>
          </p:cNvPr>
          <p:cNvSpPr txBox="1"/>
          <p:nvPr/>
        </p:nvSpPr>
        <p:spPr>
          <a:xfrm>
            <a:off x="4099033" y="1717725"/>
            <a:ext cx="454966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A. Dựng mô hình 12 con giáp.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B. Khai thác đề tài và lối tạo hình hiện đại theo sự cảm thụ, thẩm mĩ của thời đại.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C. Kết hợp giữa màu sắc và chất liệu mang đến bức tranh có độ phân giải thấp.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D. Tạo một hiện thực qua bức tranh có độ phân giải cao về màu sắc, độ nét.</a:t>
            </a:r>
            <a:endParaRPr lang="vi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DBBCF9-2496-FC67-AA6B-A8893D258887}"/>
              </a:ext>
            </a:extLst>
          </p:cNvPr>
          <p:cNvGrpSpPr/>
          <p:nvPr/>
        </p:nvGrpSpPr>
        <p:grpSpPr>
          <a:xfrm>
            <a:off x="495300" y="1813901"/>
            <a:ext cx="3327216" cy="2841186"/>
            <a:chOff x="665098" y="1487068"/>
            <a:chExt cx="3172438" cy="266278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40EE845-FD61-88AE-E6E5-7EB4EAFD7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65098" y="1487068"/>
              <a:ext cx="3172438" cy="232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611600-FD9A-CF2E-2A3E-B46904A92C84}"/>
                </a:ext>
              </a:extLst>
            </p:cNvPr>
            <p:cNvSpPr txBox="1"/>
            <p:nvPr/>
          </p:nvSpPr>
          <p:spPr>
            <a:xfrm>
              <a:off x="665098" y="3832557"/>
              <a:ext cx="3172438" cy="3172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1600" dirty="0"/>
                <a:t>Nguyễn Tư Nghiêm, 12 con giáp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D1855-9A87-F510-69BE-D69861B2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id="{0C9A1AE7-9F8E-9001-E106-7082D9B8DDCF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7941F-A618-A71A-0117-520734F08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07428"/>
            <a:ext cx="8153400" cy="1215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br>
              <a:rPr lang="vi-VN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bức tranh dưới đây thuộc khuynh hướng nghệ thuật nào?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D5B9027-A1B2-9473-37B8-892E23D37070}"/>
              </a:ext>
            </a:extLst>
          </p:cNvPr>
          <p:cNvSpPr/>
          <p:nvPr/>
        </p:nvSpPr>
        <p:spPr>
          <a:xfrm>
            <a:off x="4013599" y="1772905"/>
            <a:ext cx="495491" cy="495491"/>
          </a:xfrm>
          <a:prstGeom prst="flowChartConnector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178AE-3FFB-74D6-E503-A1C51C2B6B94}"/>
              </a:ext>
            </a:extLst>
          </p:cNvPr>
          <p:cNvSpPr txBox="1"/>
          <p:nvPr/>
        </p:nvSpPr>
        <p:spPr>
          <a:xfrm>
            <a:off x="4099033" y="1717725"/>
            <a:ext cx="454966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/>
              <a:t>A</a:t>
            </a:r>
            <a:r>
              <a:rPr lang="vi-VN" sz="1800" dirty="0"/>
              <a:t>. Khuynh hướng kết hợp giữa truyền thống và hiện đại.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B. Khuynh hướng tìm tòi, thế nghiệm hình thức diễn đạt mới.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C. Khuynh hướng quan tâm đến những điều bình dị của cuộc sống.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D. Khuynh hướng lãng mạn.</a:t>
            </a:r>
            <a:endParaRPr lang="vi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25D108-70D0-82FF-8F6C-842141A5D033}"/>
              </a:ext>
            </a:extLst>
          </p:cNvPr>
          <p:cNvGrpSpPr/>
          <p:nvPr/>
        </p:nvGrpSpPr>
        <p:grpSpPr>
          <a:xfrm>
            <a:off x="495300" y="1717725"/>
            <a:ext cx="3436298" cy="2975898"/>
            <a:chOff x="665098" y="1360814"/>
            <a:chExt cx="3276446" cy="278903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E66210B-1B86-0AC6-9FAD-404C6BBDD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65098" y="1360814"/>
              <a:ext cx="2714552" cy="244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53771D-7CAD-0C2A-15CA-7346AF52B379}"/>
                </a:ext>
              </a:extLst>
            </p:cNvPr>
            <p:cNvSpPr txBox="1"/>
            <p:nvPr/>
          </p:nvSpPr>
          <p:spPr>
            <a:xfrm>
              <a:off x="665098" y="3832556"/>
              <a:ext cx="3276446" cy="3172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vi-VN" sz="1600" dirty="0"/>
                <a:t>Phạm Duy (Hà Nội), Những con cá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7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EF456-8B09-3551-E48A-658E1E159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id="{74CE7510-2287-F568-03D9-4B0254A4D82A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25D7E-1262-BA61-7BF0-C3CC24388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307428"/>
            <a:ext cx="8153400" cy="10171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sự sáng tạo trong tranh </a:t>
            </a:r>
            <a:b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con giáp của họa sĩ Nguyễn Tư Nghiêm?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9121F3C-13E9-4F72-8203-56F3B32AA99E}"/>
              </a:ext>
            </a:extLst>
          </p:cNvPr>
          <p:cNvSpPr/>
          <p:nvPr/>
        </p:nvSpPr>
        <p:spPr>
          <a:xfrm>
            <a:off x="4046253" y="3003330"/>
            <a:ext cx="495491" cy="495491"/>
          </a:xfrm>
          <a:prstGeom prst="flowChartConnector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4D240-BBA1-5EBD-28CE-3137C9F1F441}"/>
              </a:ext>
            </a:extLst>
          </p:cNvPr>
          <p:cNvSpPr txBox="1"/>
          <p:nvPr/>
        </p:nvSpPr>
        <p:spPr>
          <a:xfrm>
            <a:off x="4099033" y="1717725"/>
            <a:ext cx="454966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A. Dựng mô hình 12 con giáp.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B. Khai thác đề tài và lối tạo hình hiện đại theo sự cảm thụ, thẩm mĩ của thời đại.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C. Kết hợp giữa màu sắc và chất liệu mang đến bức tranh có độ phân giải thấp.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D. Tạo một hiện thực qua bức tranh có độ phân giải cao về màu sắc, độ nét.</a:t>
            </a:r>
            <a:endParaRPr lang="vi-V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B4DB32-1EB0-5418-CB9B-FF1F60AC6F9E}"/>
              </a:ext>
            </a:extLst>
          </p:cNvPr>
          <p:cNvGrpSpPr/>
          <p:nvPr/>
        </p:nvGrpSpPr>
        <p:grpSpPr>
          <a:xfrm>
            <a:off x="495299" y="1546748"/>
            <a:ext cx="3335723" cy="3317098"/>
            <a:chOff x="665097" y="1479295"/>
            <a:chExt cx="3014569" cy="294657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A23121F-4BE7-3310-4FD9-6A3B46C9C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3040" r="3040"/>
            <a:stretch/>
          </p:blipFill>
          <p:spPr bwMode="auto">
            <a:xfrm>
              <a:off x="665097" y="1479295"/>
              <a:ext cx="3014569" cy="2328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1A46EA-AF77-0AEB-FC89-C2F88ED91D6F}"/>
                </a:ext>
              </a:extLst>
            </p:cNvPr>
            <p:cNvSpPr txBox="1"/>
            <p:nvPr/>
          </p:nvSpPr>
          <p:spPr>
            <a:xfrm>
              <a:off x="1129768" y="3805203"/>
              <a:ext cx="2085226" cy="6206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Tranh Mười hai con giáp – Nguyễn Tư Nghiêm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8251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695CA-86AC-1E4F-277F-F52A0C314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C6E9E9E-0462-17FC-E290-A9D4491CD341}"/>
              </a:ext>
            </a:extLst>
          </p:cNvPr>
          <p:cNvSpPr/>
          <p:nvPr/>
        </p:nvSpPr>
        <p:spPr>
          <a:xfrm>
            <a:off x="5344509" y="2999487"/>
            <a:ext cx="528298" cy="528298"/>
          </a:xfrm>
          <a:prstGeom prst="flowChartConnector">
            <a:avLst/>
          </a:prstGeom>
          <a:solidFill>
            <a:srgbClr val="92D050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 18">
            <a:hlinkClick r:id="rId3" action="ppaction://hlinksldjump"/>
            <a:extLst>
              <a:ext uri="{FF2B5EF4-FFF2-40B4-BE49-F238E27FC236}">
                <a16:creationId xmlns:a16="http://schemas.microsoft.com/office/drawing/2014/main" id="{EF2A549B-5F13-450B-ACD8-1FF3631FCAA6}"/>
              </a:ext>
            </a:extLst>
          </p:cNvPr>
          <p:cNvSpPr/>
          <p:nvPr/>
        </p:nvSpPr>
        <p:spPr>
          <a:xfrm>
            <a:off x="7905135" y="4667250"/>
            <a:ext cx="1138301" cy="393192"/>
          </a:xfrm>
          <a:custGeom>
            <a:avLst/>
            <a:gdLst/>
            <a:ahLst/>
            <a:cxnLst/>
            <a:rect l="l" t="t" r="r" b="b"/>
            <a:pathLst>
              <a:path w="2579067" h="1092586">
                <a:moveTo>
                  <a:pt x="0" y="0"/>
                </a:moveTo>
                <a:lnTo>
                  <a:pt x="2579067" y="0"/>
                </a:lnTo>
                <a:lnTo>
                  <a:pt x="2579067" y="1092587"/>
                </a:lnTo>
                <a:lnTo>
                  <a:pt x="0" y="109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079F5-E234-2228-EF63-0738DC6E0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300" y="444500"/>
            <a:ext cx="8153400" cy="17784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br>
              <a:rPr lang="vi-VN" sz="2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2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Việt Nam tiếp thu nhiều khuynh hướng sáng tác đáp ứng nhu cầu thẩm mĩ và hội nhập thế giới trong thời kì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50786-CD7B-04FA-23EC-9A76771CFF07}"/>
              </a:ext>
            </a:extLst>
          </p:cNvPr>
          <p:cNvSpPr txBox="1"/>
          <p:nvPr/>
        </p:nvSpPr>
        <p:spPr>
          <a:xfrm>
            <a:off x="5439102" y="2414651"/>
            <a:ext cx="2957349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/>
              <a:t>A. Thời kì phục hưng.</a:t>
            </a:r>
          </a:p>
          <a:p>
            <a:pPr algn="just">
              <a:lnSpc>
                <a:spcPct val="150000"/>
              </a:lnSpc>
            </a:pPr>
            <a:r>
              <a:rPr lang="vi-VN" sz="2200" dirty="0"/>
              <a:t>B. Thời kì đương đại.</a:t>
            </a:r>
          </a:p>
          <a:p>
            <a:pPr algn="just">
              <a:lnSpc>
                <a:spcPct val="150000"/>
              </a:lnSpc>
            </a:pPr>
            <a:r>
              <a:rPr lang="vi-VN" sz="2200" dirty="0"/>
              <a:t>C. Thời kì bắc thuộc.</a:t>
            </a:r>
          </a:p>
          <a:p>
            <a:pPr algn="just">
              <a:lnSpc>
                <a:spcPct val="150000"/>
              </a:lnSpc>
            </a:pPr>
            <a:r>
              <a:rPr lang="vi-VN" sz="2200" dirty="0"/>
              <a:t>D. Thời kì bao cấp.</a:t>
            </a:r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D79D01DB-6DDB-80D0-6F0E-4A4BA3FA2497}"/>
              </a:ext>
            </a:extLst>
          </p:cNvPr>
          <p:cNvSpPr/>
          <p:nvPr/>
        </p:nvSpPr>
        <p:spPr>
          <a:xfrm>
            <a:off x="666428" y="2414651"/>
            <a:ext cx="4308873" cy="2585324"/>
          </a:xfrm>
          <a:custGeom>
            <a:avLst/>
            <a:gdLst/>
            <a:ahLst/>
            <a:cxnLst/>
            <a:rect l="l" t="t" r="r" b="b"/>
            <a:pathLst>
              <a:path w="1388678" h="833207">
                <a:moveTo>
                  <a:pt x="0" y="0"/>
                </a:moveTo>
                <a:lnTo>
                  <a:pt x="1388678" y="0"/>
                </a:lnTo>
                <a:lnTo>
                  <a:pt x="1388678" y="833207"/>
                </a:lnTo>
                <a:lnTo>
                  <a:pt x="0" y="8332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7096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6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59858" y="-1998"/>
              <a:ext cx="54710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7"/>
          <p:cNvGrpSpPr/>
          <p:nvPr/>
        </p:nvGrpSpPr>
        <p:grpSpPr>
          <a:xfrm>
            <a:off x="7164026" y="709315"/>
            <a:ext cx="1796729" cy="3267807"/>
            <a:chOff x="6399450" y="1917761"/>
            <a:chExt cx="2569604" cy="4673475"/>
          </a:xfrm>
        </p:grpSpPr>
        <p:pic>
          <p:nvPicPr>
            <p:cNvPr id="240" name="Google Shape;24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99450" y="4197746"/>
              <a:ext cx="2097378" cy="2393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20748" y="2916740"/>
              <a:ext cx="944452" cy="9444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24603" y="1917761"/>
              <a:ext cx="944451" cy="1307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951D7B-CF67-564D-33EE-A2ED0E00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4424"/>
            <a:ext cx="7704000" cy="770650"/>
          </a:xfrm>
        </p:spPr>
        <p:txBody>
          <a:bodyPr anchor="ctr"/>
          <a:lstStyle/>
          <a:p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E8840F-D668-BC88-0122-70EE5D6A35AE}"/>
              </a:ext>
            </a:extLst>
          </p:cNvPr>
          <p:cNvGrpSpPr/>
          <p:nvPr/>
        </p:nvGrpSpPr>
        <p:grpSpPr>
          <a:xfrm>
            <a:off x="626293" y="1416883"/>
            <a:ext cx="5932161" cy="827690"/>
            <a:chOff x="1227716" y="1509971"/>
            <a:chExt cx="5932161" cy="82769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3E9697D-0FAD-8FAF-5C9B-EB295FBAFDB6}"/>
                </a:ext>
              </a:extLst>
            </p:cNvPr>
            <p:cNvSpPr/>
            <p:nvPr/>
          </p:nvSpPr>
          <p:spPr>
            <a:xfrm>
              <a:off x="1227716" y="1509971"/>
              <a:ext cx="827690" cy="827690"/>
            </a:xfrm>
            <a:custGeom>
              <a:avLst/>
              <a:gdLst/>
              <a:ahLst/>
              <a:cxnLst/>
              <a:rect l="l" t="t" r="r" b="b"/>
              <a:pathLst>
                <a:path w="972850" h="972850">
                  <a:moveTo>
                    <a:pt x="0" y="0"/>
                  </a:moveTo>
                  <a:lnTo>
                    <a:pt x="972850" y="0"/>
                  </a:lnTo>
                  <a:lnTo>
                    <a:pt x="972850" y="972850"/>
                  </a:lnTo>
                  <a:lnTo>
                    <a:pt x="0" y="972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2122AA-1C77-0A15-0E62-FA3F001FCFE8}"/>
                </a:ext>
              </a:extLst>
            </p:cNvPr>
            <p:cNvSpPr/>
            <p:nvPr/>
          </p:nvSpPr>
          <p:spPr>
            <a:xfrm>
              <a:off x="2212797" y="1561366"/>
              <a:ext cx="4947080" cy="7249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36000" rtlCol="0" anchor="ctr"/>
            <a:lstStyle/>
            <a:p>
              <a:pPr algn="ctr"/>
              <a:r>
                <a:rPr lang="vi-VN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lại kiến thức đã học.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A6891-9C6B-53D3-A837-5F88CEAE335D}"/>
              </a:ext>
            </a:extLst>
          </p:cNvPr>
          <p:cNvGrpSpPr/>
          <p:nvPr/>
        </p:nvGrpSpPr>
        <p:grpSpPr>
          <a:xfrm>
            <a:off x="626293" y="2567777"/>
            <a:ext cx="5932161" cy="1673586"/>
            <a:chOff x="1227716" y="1467546"/>
            <a:chExt cx="5932161" cy="1673586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8EC3739-3C13-1E39-4B2A-4ECDFB6EBBFD}"/>
                </a:ext>
              </a:extLst>
            </p:cNvPr>
            <p:cNvSpPr/>
            <p:nvPr/>
          </p:nvSpPr>
          <p:spPr>
            <a:xfrm>
              <a:off x="1227716" y="1890494"/>
              <a:ext cx="827690" cy="827690"/>
            </a:xfrm>
            <a:custGeom>
              <a:avLst/>
              <a:gdLst/>
              <a:ahLst/>
              <a:cxnLst/>
              <a:rect l="l" t="t" r="r" b="b"/>
              <a:pathLst>
                <a:path w="972850" h="972850">
                  <a:moveTo>
                    <a:pt x="0" y="0"/>
                  </a:moveTo>
                  <a:lnTo>
                    <a:pt x="972850" y="0"/>
                  </a:lnTo>
                  <a:lnTo>
                    <a:pt x="972850" y="972850"/>
                  </a:lnTo>
                  <a:lnTo>
                    <a:pt x="0" y="972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331F81F-7085-6530-0BA4-0A30A08C5EF1}"/>
                </a:ext>
              </a:extLst>
            </p:cNvPr>
            <p:cNvSpPr/>
            <p:nvPr/>
          </p:nvSpPr>
          <p:spPr>
            <a:xfrm>
              <a:off x="2212796" y="1467546"/>
              <a:ext cx="4947081" cy="1673586"/>
            </a:xfrm>
            <a:prstGeom prst="roundRect">
              <a:avLst>
                <a:gd name="adj" fmla="val 8169"/>
              </a:avLst>
            </a:prstGeom>
            <a:solidFill>
              <a:srgbClr val="FFFFFF"/>
            </a:solidFill>
            <a:ln>
              <a:solidFill>
                <a:schemeClr val="tx2"/>
              </a:solidFill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và tìm hiểu trước nội dung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2000" b="1" i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14: Thiết kế sản phẩm đồ gia dụng từ vật liệu đã qua sử dụng</a:t>
              </a:r>
              <a:r>
                <a:rPr lang="vi-VN" sz="2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DB3954F6-496B-8FFB-EF9B-4512EF5FE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FD869F-B480-D7B0-BC26-F2156FE7E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425081"/>
              </p:ext>
            </p:extLst>
          </p:nvPr>
        </p:nvGraphicFramePr>
        <p:xfrm>
          <a:off x="151086" y="145721"/>
          <a:ext cx="8841828" cy="2889141"/>
        </p:xfrm>
        <a:graphic>
          <a:graphicData uri="http://schemas.openxmlformats.org/drawingml/2006/table">
            <a:tbl>
              <a:tblPr firstRow="1" bandRow="1">
                <a:tableStyleId>{21392EEF-6AC8-4489-B58D-DAE8262077C8}</a:tableStyleId>
              </a:tblPr>
              <a:tblGrid>
                <a:gridCol w="1330873">
                  <a:extLst>
                    <a:ext uri="{9D8B030D-6E8A-4147-A177-3AD203B41FA5}">
                      <a16:colId xmlns:a16="http://schemas.microsoft.com/office/drawing/2014/main" val="1279074814"/>
                    </a:ext>
                  </a:extLst>
                </a:gridCol>
                <a:gridCol w="3090041">
                  <a:extLst>
                    <a:ext uri="{9D8B030D-6E8A-4147-A177-3AD203B41FA5}">
                      <a16:colId xmlns:a16="http://schemas.microsoft.com/office/drawing/2014/main" val="3929499538"/>
                    </a:ext>
                  </a:extLst>
                </a:gridCol>
                <a:gridCol w="2498834">
                  <a:extLst>
                    <a:ext uri="{9D8B030D-6E8A-4147-A177-3AD203B41FA5}">
                      <a16:colId xmlns:a16="http://schemas.microsoft.com/office/drawing/2014/main" val="2633086189"/>
                    </a:ext>
                  </a:extLst>
                </a:gridCol>
                <a:gridCol w="1922080">
                  <a:extLst>
                    <a:ext uri="{9D8B030D-6E8A-4147-A177-3AD203B41FA5}">
                      <a16:colId xmlns:a16="http://schemas.microsoft.com/office/drawing/2014/main" val="2637210468"/>
                    </a:ext>
                  </a:extLst>
                </a:gridCol>
              </a:tblGrid>
              <a:tr h="356982"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Đặc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Hình thức/Họa sĩ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Phong cách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49105"/>
                  </a:ext>
                </a:extLst>
              </a:tr>
              <a:tr h="2532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700" dirty="0"/>
                        <a:t>Mĩ thuật dân gian Việt 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25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2FB0A93-AF22-3B3E-9F44-6319509C6619}"/>
              </a:ext>
            </a:extLst>
          </p:cNvPr>
          <p:cNvSpPr txBox="1"/>
          <p:nvPr/>
        </p:nvSpPr>
        <p:spPr>
          <a:xfrm>
            <a:off x="1474076" y="572249"/>
            <a:ext cx="3082159" cy="239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Nhiều thể loại như điêu khắc, hội họa và nghệ thuật trang trí.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Tập trung vào các đề tài dân gian, tôn giáo và phong cảnh thiên nhiên.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EC2B7D-4C2D-09BD-6344-105D0FDAE0A7}"/>
              </a:ext>
            </a:extLst>
          </p:cNvPr>
          <p:cNvSpPr txBox="1"/>
          <p:nvPr/>
        </p:nvSpPr>
        <p:spPr>
          <a:xfrm>
            <a:off x="4556235" y="565817"/>
            <a:ext cx="2498834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Tranh Đông Hồ, tranh Hàng Trống, tranh thờ, điêu khắc đình chùa, và các tác phẩm mỹ thuật cung đình Huế.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D9B60-5DE4-22E3-27F2-057AD59B3294}"/>
              </a:ext>
            </a:extLst>
          </p:cNvPr>
          <p:cNvSpPr txBox="1"/>
          <p:nvPr/>
        </p:nvSpPr>
        <p:spPr>
          <a:xfrm>
            <a:off x="7098424" y="565816"/>
            <a:ext cx="1835370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Sử dụng các chất liệu truyền thống như gỗ, sơn mài, lụa và giấy dó.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3ACF6D-E836-5D73-6288-E803F8528AE1}"/>
              </a:ext>
            </a:extLst>
          </p:cNvPr>
          <p:cNvGrpSpPr/>
          <p:nvPr/>
        </p:nvGrpSpPr>
        <p:grpSpPr>
          <a:xfrm>
            <a:off x="141552" y="3121572"/>
            <a:ext cx="4414683" cy="1876207"/>
            <a:chOff x="151086" y="3125624"/>
            <a:chExt cx="4405149" cy="18721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5C04A24-9BAA-4D4E-4EB6-764FBE4C4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86" y="3125624"/>
              <a:ext cx="2820945" cy="187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B88C15-671B-30B4-7389-7B87E8EE8D12}"/>
                </a:ext>
              </a:extLst>
            </p:cNvPr>
            <p:cNvSpPr txBox="1"/>
            <p:nvPr/>
          </p:nvSpPr>
          <p:spPr>
            <a:xfrm>
              <a:off x="2972031" y="4299062"/>
              <a:ext cx="1584204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Đám cưới chuột – Tranh Đông Hồ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47B6F6-FEA1-1DA8-C482-5E02EC04D166}"/>
              </a:ext>
            </a:extLst>
          </p:cNvPr>
          <p:cNvGrpSpPr/>
          <p:nvPr/>
        </p:nvGrpSpPr>
        <p:grpSpPr>
          <a:xfrm>
            <a:off x="4690240" y="3121572"/>
            <a:ext cx="4312208" cy="1876207"/>
            <a:chOff x="324130" y="3125624"/>
            <a:chExt cx="4302896" cy="1872155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38100F8-E04F-CF9B-D9E0-F1FEFF4CD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324130" y="3125624"/>
              <a:ext cx="2647900" cy="187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EB1462-DDAC-E6F6-DF88-FF2E0AA26DAA}"/>
                </a:ext>
              </a:extLst>
            </p:cNvPr>
            <p:cNvSpPr txBox="1"/>
            <p:nvPr/>
          </p:nvSpPr>
          <p:spPr>
            <a:xfrm>
              <a:off x="3042822" y="4299062"/>
              <a:ext cx="1584204" cy="69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Hội bài chòi – Tranh Làng Sình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733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51" y="499874"/>
            <a:ext cx="782521" cy="108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45"/>
          <p:cNvGrpSpPr/>
          <p:nvPr/>
        </p:nvGrpSpPr>
        <p:grpSpPr>
          <a:xfrm>
            <a:off x="7929300" y="532025"/>
            <a:ext cx="1365004" cy="2014976"/>
            <a:chOff x="8005500" y="-229975"/>
            <a:chExt cx="1365004" cy="2014976"/>
          </a:xfrm>
        </p:grpSpPr>
        <p:pic>
          <p:nvPicPr>
            <p:cNvPr id="512" name="Google Shape;512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89025" y="865826"/>
              <a:ext cx="681475" cy="9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05500" y="-229975"/>
              <a:ext cx="1365004" cy="87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476;p38">
            <a:extLst>
              <a:ext uri="{FF2B5EF4-FFF2-40B4-BE49-F238E27FC236}">
                <a16:creationId xmlns:a16="http://schemas.microsoft.com/office/drawing/2014/main" id="{15D0FBD4-13F3-812D-3001-37E854CD0353}"/>
              </a:ext>
            </a:extLst>
          </p:cNvPr>
          <p:cNvSpPr txBox="1">
            <a:spLocks/>
          </p:cNvSpPr>
          <p:nvPr/>
        </p:nvSpPr>
        <p:spPr>
          <a:xfrm rot="-640">
            <a:off x="1866280" y="1584078"/>
            <a:ext cx="5411438" cy="198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ExtraBold"/>
              <a:buNone/>
              <a:defRPr sz="35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VÀ HẸN GẶP LẠI!</a:t>
            </a:r>
          </a:p>
        </p:txBody>
      </p:sp>
      <p:pic>
        <p:nvPicPr>
          <p:cNvPr id="2" name="Google Shape;214;p3">
            <a:extLst>
              <a:ext uri="{FF2B5EF4-FFF2-40B4-BE49-F238E27FC236}">
                <a16:creationId xmlns:a16="http://schemas.microsoft.com/office/drawing/2014/main" id="{8958A925-7C88-003A-1B34-F6D32E4EC1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959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C47A2C7D-AF56-6764-513C-ACCB86E7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169A58-E191-AB9D-DEBB-A16492940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766503"/>
              </p:ext>
            </p:extLst>
          </p:nvPr>
        </p:nvGraphicFramePr>
        <p:xfrm>
          <a:off x="107074" y="145721"/>
          <a:ext cx="8929852" cy="2889141"/>
        </p:xfrm>
        <a:graphic>
          <a:graphicData uri="http://schemas.openxmlformats.org/drawingml/2006/table">
            <a:tbl>
              <a:tblPr firstRow="1" bandRow="1">
                <a:tableStyleId>{21392EEF-6AC8-4489-B58D-DAE8262077C8}</a:tableStyleId>
              </a:tblPr>
              <a:tblGrid>
                <a:gridCol w="1344122">
                  <a:extLst>
                    <a:ext uri="{9D8B030D-6E8A-4147-A177-3AD203B41FA5}">
                      <a16:colId xmlns:a16="http://schemas.microsoft.com/office/drawing/2014/main" val="1279074814"/>
                    </a:ext>
                  </a:extLst>
                </a:gridCol>
                <a:gridCol w="3120804">
                  <a:extLst>
                    <a:ext uri="{9D8B030D-6E8A-4147-A177-3AD203B41FA5}">
                      <a16:colId xmlns:a16="http://schemas.microsoft.com/office/drawing/2014/main" val="3929499538"/>
                    </a:ext>
                  </a:extLst>
                </a:gridCol>
                <a:gridCol w="2523711">
                  <a:extLst>
                    <a:ext uri="{9D8B030D-6E8A-4147-A177-3AD203B41FA5}">
                      <a16:colId xmlns:a16="http://schemas.microsoft.com/office/drawing/2014/main" val="2633086189"/>
                    </a:ext>
                  </a:extLst>
                </a:gridCol>
                <a:gridCol w="1941215">
                  <a:extLst>
                    <a:ext uri="{9D8B030D-6E8A-4147-A177-3AD203B41FA5}">
                      <a16:colId xmlns:a16="http://schemas.microsoft.com/office/drawing/2014/main" val="2637210468"/>
                    </a:ext>
                  </a:extLst>
                </a:gridCol>
              </a:tblGrid>
              <a:tr h="356982"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Đặc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Hình thức/Họa sĩ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Phong cách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49105"/>
                  </a:ext>
                </a:extLst>
              </a:tr>
              <a:tr h="25321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700" dirty="0"/>
                        <a:t>Mĩ thuật Việt Nam giai đoạn 1925 - 1945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25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DC8C9E6-562E-1B11-97C7-133183D366DB}"/>
              </a:ext>
            </a:extLst>
          </p:cNvPr>
          <p:cNvSpPr txBox="1"/>
          <p:nvPr/>
        </p:nvSpPr>
        <p:spPr>
          <a:xfrm>
            <a:off x="1474076" y="572249"/>
            <a:ext cx="3082159" cy="239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700" dirty="0"/>
              <a:t>Trường Mĩ thuật Đông Dương thành lập (1925).</a:t>
            </a:r>
            <a:endParaRPr lang="vi-V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Là giai đoạn tiếp xúc với mĩ thuật phương Tây để xác lập một hình thức biểu hiện mới.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BB314-E88A-6162-1EB0-56F6DAD44ABD}"/>
              </a:ext>
            </a:extLst>
          </p:cNvPr>
          <p:cNvSpPr txBox="1"/>
          <p:nvPr/>
        </p:nvSpPr>
        <p:spPr>
          <a:xfrm>
            <a:off x="4642947" y="565817"/>
            <a:ext cx="2388474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Nguyễn Gia Trí, Nguyễn Phan Chánh, An Sơn Đỗ Đức Thuận, Tô Ngọc Vân, Trần Văn Cẩn,...</a:t>
            </a:r>
            <a:endParaRPr lang="vi-VN" sz="17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648449-3627-0AB4-1EA0-7E77A35BB367}"/>
              </a:ext>
            </a:extLst>
          </p:cNvPr>
          <p:cNvSpPr txBox="1"/>
          <p:nvPr/>
        </p:nvSpPr>
        <p:spPr>
          <a:xfrm>
            <a:off x="7167078" y="565816"/>
            <a:ext cx="1835370" cy="161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Chất liệu sơn mài được phát triển mạnh mẽ trong thời kì này.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B81527-CD14-E823-AB55-87CEEC02E0F5}"/>
              </a:ext>
            </a:extLst>
          </p:cNvPr>
          <p:cNvGrpSpPr/>
          <p:nvPr/>
        </p:nvGrpSpPr>
        <p:grpSpPr>
          <a:xfrm>
            <a:off x="225315" y="3121571"/>
            <a:ext cx="4078672" cy="1876207"/>
            <a:chOff x="234668" y="3125624"/>
            <a:chExt cx="4069864" cy="18721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571E692-C053-CE6F-E388-82B921B83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34668" y="3125624"/>
              <a:ext cx="2653780" cy="187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6AACD9-D61A-0511-DF3C-8076C8DC38A2}"/>
                </a:ext>
              </a:extLst>
            </p:cNvPr>
            <p:cNvSpPr txBox="1"/>
            <p:nvPr/>
          </p:nvSpPr>
          <p:spPr>
            <a:xfrm>
              <a:off x="2972032" y="3972106"/>
              <a:ext cx="1332500" cy="101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Tát nước đồng chiêm – Trần Văn Cẩn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1197A5D-1FD3-B013-EED9-BE239A6A6008}"/>
              </a:ext>
            </a:extLst>
          </p:cNvPr>
          <p:cNvGrpSpPr/>
          <p:nvPr/>
        </p:nvGrpSpPr>
        <p:grpSpPr>
          <a:xfrm>
            <a:off x="4303986" y="3127579"/>
            <a:ext cx="4805812" cy="1864186"/>
            <a:chOff x="-61291" y="3131618"/>
            <a:chExt cx="4795435" cy="186016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A53A898-B852-17F2-6C03-7855193EF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6021" b="6021"/>
            <a:stretch/>
          </p:blipFill>
          <p:spPr bwMode="auto">
            <a:xfrm>
              <a:off x="-61291" y="3131618"/>
              <a:ext cx="3408212" cy="18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A13C66-BB0E-0969-D828-5B8FC8F26E6C}"/>
                </a:ext>
              </a:extLst>
            </p:cNvPr>
            <p:cNvSpPr txBox="1"/>
            <p:nvPr/>
          </p:nvSpPr>
          <p:spPr>
            <a:xfrm>
              <a:off x="3346921" y="3972102"/>
              <a:ext cx="1387223" cy="101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Làng quê giữa rặng chuối – Nguyễn Gia Trí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805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155E2B7F-4C87-969A-338E-17DE2FA2A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77984F-BA85-64C4-F87A-8DFD79F4A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735180"/>
              </p:ext>
            </p:extLst>
          </p:nvPr>
        </p:nvGraphicFramePr>
        <p:xfrm>
          <a:off x="107074" y="145722"/>
          <a:ext cx="8929852" cy="2504551"/>
        </p:xfrm>
        <a:graphic>
          <a:graphicData uri="http://schemas.openxmlformats.org/drawingml/2006/table">
            <a:tbl>
              <a:tblPr firstRow="1" bandRow="1">
                <a:tableStyleId>{21392EEF-6AC8-4489-B58D-DAE8262077C8}</a:tableStyleId>
              </a:tblPr>
              <a:tblGrid>
                <a:gridCol w="1344122">
                  <a:extLst>
                    <a:ext uri="{9D8B030D-6E8A-4147-A177-3AD203B41FA5}">
                      <a16:colId xmlns:a16="http://schemas.microsoft.com/office/drawing/2014/main" val="1279074814"/>
                    </a:ext>
                  </a:extLst>
                </a:gridCol>
                <a:gridCol w="3120804">
                  <a:extLst>
                    <a:ext uri="{9D8B030D-6E8A-4147-A177-3AD203B41FA5}">
                      <a16:colId xmlns:a16="http://schemas.microsoft.com/office/drawing/2014/main" val="3929499538"/>
                    </a:ext>
                  </a:extLst>
                </a:gridCol>
                <a:gridCol w="2523711">
                  <a:extLst>
                    <a:ext uri="{9D8B030D-6E8A-4147-A177-3AD203B41FA5}">
                      <a16:colId xmlns:a16="http://schemas.microsoft.com/office/drawing/2014/main" val="2633086189"/>
                    </a:ext>
                  </a:extLst>
                </a:gridCol>
                <a:gridCol w="1941215">
                  <a:extLst>
                    <a:ext uri="{9D8B030D-6E8A-4147-A177-3AD203B41FA5}">
                      <a16:colId xmlns:a16="http://schemas.microsoft.com/office/drawing/2014/main" val="2637210468"/>
                    </a:ext>
                  </a:extLst>
                </a:gridCol>
              </a:tblGrid>
              <a:tr h="340971"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Đặc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Hình thức/Họa sĩ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Phong cách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49105"/>
                  </a:ext>
                </a:extLst>
              </a:tr>
              <a:tr h="2154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700" dirty="0"/>
                        <a:t>Mĩ thuật Việt Nam giai đoạn 1945 - 1975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25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265883E-7D75-8BEF-6DF5-989B0622948E}"/>
              </a:ext>
            </a:extLst>
          </p:cNvPr>
          <p:cNvSpPr txBox="1"/>
          <p:nvPr/>
        </p:nvSpPr>
        <p:spPr>
          <a:xfrm>
            <a:off x="1474076" y="572249"/>
            <a:ext cx="3082159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Là giai đoạn phát triển khuynh hướng mĩ thuật Hiện thực xã hội chủ nghĩa, gắn với cuộc kháng chiến giải phóng dân tộc.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D7DE24-6DD8-14A1-2B49-8D0F068A1755}"/>
              </a:ext>
            </a:extLst>
          </p:cNvPr>
          <p:cNvSpPr txBox="1"/>
          <p:nvPr/>
        </p:nvSpPr>
        <p:spPr>
          <a:xfrm>
            <a:off x="4642947" y="565817"/>
            <a:ext cx="2388474" cy="161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Tô Ngọc Vân, Huỳnh Văn Gấm, Vũ Cao Đàm, Hoàng Tích Chù, Lê Thị Lựu...</a:t>
            </a:r>
            <a:endParaRPr lang="vi-VN" sz="17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857EA7-9F58-5734-08CA-D4D112449F4B}"/>
              </a:ext>
            </a:extLst>
          </p:cNvPr>
          <p:cNvSpPr txBox="1"/>
          <p:nvPr/>
        </p:nvSpPr>
        <p:spPr>
          <a:xfrm>
            <a:off x="7167078" y="565816"/>
            <a:ext cx="1835370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Sử dụng nhiều chất liệu như tranh lụa, sơn dầu, sơn mài và kí họa.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BE9755-1D5B-6991-B241-1FA2491EC2AE}"/>
              </a:ext>
            </a:extLst>
          </p:cNvPr>
          <p:cNvGrpSpPr/>
          <p:nvPr/>
        </p:nvGrpSpPr>
        <p:grpSpPr>
          <a:xfrm>
            <a:off x="107073" y="2757091"/>
            <a:ext cx="2975086" cy="2240687"/>
            <a:chOff x="116682" y="2755934"/>
            <a:chExt cx="2968660" cy="22358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01CCB3A-A47C-4391-FCEF-4A639614D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116682" y="2755934"/>
              <a:ext cx="1671312" cy="22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005C17-CA7F-24F9-A073-B1D307E8BE3E}"/>
                </a:ext>
              </a:extLst>
            </p:cNvPr>
            <p:cNvSpPr txBox="1"/>
            <p:nvPr/>
          </p:nvSpPr>
          <p:spPr>
            <a:xfrm>
              <a:off x="1787993" y="3972106"/>
              <a:ext cx="1297349" cy="101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Thiếu nữ </a:t>
              </a:r>
            </a:p>
            <a:p>
              <a:pPr>
                <a:lnSpc>
                  <a:spcPct val="150000"/>
                </a:lnSpc>
              </a:pPr>
              <a:r>
                <a:rPr lang="vi-VN" dirty="0"/>
                <a:t>bên hoa huệ - Tô Ngọc Vân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DDC719-EE59-7820-2ABE-092E6B785AC5}"/>
              </a:ext>
            </a:extLst>
          </p:cNvPr>
          <p:cNvGrpSpPr/>
          <p:nvPr/>
        </p:nvGrpSpPr>
        <p:grpSpPr>
          <a:xfrm>
            <a:off x="3347002" y="2754744"/>
            <a:ext cx="2682165" cy="2243032"/>
            <a:chOff x="312558" y="2753595"/>
            <a:chExt cx="2676372" cy="22381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86E2EB-631B-5BB1-1687-CAAA86A58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558" y="2753595"/>
              <a:ext cx="1470844" cy="223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9433B-CDA9-8B7E-D93A-4CE640995576}"/>
                </a:ext>
              </a:extLst>
            </p:cNvPr>
            <p:cNvSpPr txBox="1"/>
            <p:nvPr/>
          </p:nvSpPr>
          <p:spPr>
            <a:xfrm>
              <a:off x="1787994" y="3972106"/>
              <a:ext cx="1200936" cy="101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/>
                <a:t>Cô gái cài lược, đồng – Vũ Cao Đàm</a:t>
              </a:r>
              <a:endParaRPr lang="vi-VN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A4467-126C-23F1-8149-E320DFC5C91E}"/>
              </a:ext>
            </a:extLst>
          </p:cNvPr>
          <p:cNvGrpSpPr/>
          <p:nvPr/>
        </p:nvGrpSpPr>
        <p:grpSpPr>
          <a:xfrm>
            <a:off x="6294010" y="2754743"/>
            <a:ext cx="2708438" cy="2240687"/>
            <a:chOff x="143506" y="2755934"/>
            <a:chExt cx="2702588" cy="22358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06FAEE-3FD6-F708-70D6-7351E2A4B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43506" y="2755934"/>
              <a:ext cx="1617663" cy="22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7B5906-31A8-9AC0-BFE2-23E6BECE0999}"/>
                </a:ext>
              </a:extLst>
            </p:cNvPr>
            <p:cNvSpPr txBox="1"/>
            <p:nvPr/>
          </p:nvSpPr>
          <p:spPr>
            <a:xfrm>
              <a:off x="1787994" y="3972106"/>
              <a:ext cx="1058100" cy="101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Ba mẹ con trên cỏ - </a:t>
              </a:r>
            </a:p>
            <a:p>
              <a:pPr>
                <a:lnSpc>
                  <a:spcPct val="150000"/>
                </a:lnSpc>
              </a:pPr>
              <a:r>
                <a:rPr lang="vi-VN" dirty="0"/>
                <a:t>Lê Thị Lựu</a:t>
              </a:r>
            </a:p>
          </p:txBody>
        </p:sp>
      </p:grpSp>
      <p:pic>
        <p:nvPicPr>
          <p:cNvPr id="9" name="Google Shape;214;p3">
            <a:extLst>
              <a:ext uri="{FF2B5EF4-FFF2-40B4-BE49-F238E27FC236}">
                <a16:creationId xmlns:a16="http://schemas.microsoft.com/office/drawing/2014/main" id="{C62E3973-AC13-A282-B379-F300CC6089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143000" cy="2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273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D0477C31-C46C-0E38-7F87-1DA8BC16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EDF12A-6559-1BA1-4A71-438B0C8A7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83547"/>
              </p:ext>
            </p:extLst>
          </p:nvPr>
        </p:nvGraphicFramePr>
        <p:xfrm>
          <a:off x="107074" y="145722"/>
          <a:ext cx="8929852" cy="2504551"/>
        </p:xfrm>
        <a:graphic>
          <a:graphicData uri="http://schemas.openxmlformats.org/drawingml/2006/table">
            <a:tbl>
              <a:tblPr firstRow="1" bandRow="1">
                <a:tableStyleId>{21392EEF-6AC8-4489-B58D-DAE8262077C8}</a:tableStyleId>
              </a:tblPr>
              <a:tblGrid>
                <a:gridCol w="1344122">
                  <a:extLst>
                    <a:ext uri="{9D8B030D-6E8A-4147-A177-3AD203B41FA5}">
                      <a16:colId xmlns:a16="http://schemas.microsoft.com/office/drawing/2014/main" val="1279074814"/>
                    </a:ext>
                  </a:extLst>
                </a:gridCol>
                <a:gridCol w="2907970">
                  <a:extLst>
                    <a:ext uri="{9D8B030D-6E8A-4147-A177-3AD203B41FA5}">
                      <a16:colId xmlns:a16="http://schemas.microsoft.com/office/drawing/2014/main" val="3929499538"/>
                    </a:ext>
                  </a:extLst>
                </a:gridCol>
                <a:gridCol w="1915510">
                  <a:extLst>
                    <a:ext uri="{9D8B030D-6E8A-4147-A177-3AD203B41FA5}">
                      <a16:colId xmlns:a16="http://schemas.microsoft.com/office/drawing/2014/main" val="2633086189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637210468"/>
                    </a:ext>
                  </a:extLst>
                </a:gridCol>
              </a:tblGrid>
              <a:tr h="340971"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Đặc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Hình thức/Họa sĩ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Phong cách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49105"/>
                  </a:ext>
                </a:extLst>
              </a:tr>
              <a:tr h="2154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700" dirty="0"/>
                        <a:t>Mĩ thuật Việt Nam sau Đổi mới 1986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25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F8B830B-749E-9FE1-EAD2-85C78D3CFD3A}"/>
              </a:ext>
            </a:extLst>
          </p:cNvPr>
          <p:cNvSpPr txBox="1"/>
          <p:nvPr/>
        </p:nvSpPr>
        <p:spPr>
          <a:xfrm>
            <a:off x="1474077" y="572249"/>
            <a:ext cx="2853558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Nền mĩ thuật Việt Nam ngày càng phong phú cả về nội dung, kĩ thuật lẫn chất liệu và đáp ứng được tiến trình phát triển của xã hội.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23677-441C-E885-DD4E-DF17781EEBF4}"/>
              </a:ext>
            </a:extLst>
          </p:cNvPr>
          <p:cNvSpPr txBox="1"/>
          <p:nvPr/>
        </p:nvSpPr>
        <p:spPr>
          <a:xfrm>
            <a:off x="4397270" y="565817"/>
            <a:ext cx="1835370" cy="122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700" dirty="0"/>
              <a:t>Nguyễn Trung, </a:t>
            </a:r>
          </a:p>
          <a:p>
            <a:pPr>
              <a:lnSpc>
                <a:spcPct val="150000"/>
              </a:lnSpc>
            </a:pPr>
            <a:r>
              <a:rPr lang="vi-VN" sz="1700" dirty="0"/>
              <a:t>Đặng Xuân Hòa, </a:t>
            </a:r>
          </a:p>
          <a:p>
            <a:pPr>
              <a:lnSpc>
                <a:spcPct val="150000"/>
              </a:lnSpc>
            </a:pPr>
            <a:r>
              <a:rPr lang="vi-VN" sz="1700" dirty="0"/>
              <a:t>Trần Lương,...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197C04-F10F-3129-5500-D95DCCF2DAC7}"/>
              </a:ext>
            </a:extLst>
          </p:cNvPr>
          <p:cNvSpPr txBox="1"/>
          <p:nvPr/>
        </p:nvSpPr>
        <p:spPr>
          <a:xfrm>
            <a:off x="6302275" y="565816"/>
            <a:ext cx="2700173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Sử dụng nhiều chất liệu mới và kĩ thuật khác nhau, từ sơn dầu, sơn mài, đến nghệ thuật sắp đặt, </a:t>
            </a:r>
            <a:r>
              <a:rPr lang="vi-VN" sz="1700" dirty="0" err="1"/>
              <a:t>video</a:t>
            </a:r>
            <a:r>
              <a:rPr lang="vi-VN" sz="1700" dirty="0"/>
              <a:t> </a:t>
            </a:r>
            <a:r>
              <a:rPr lang="vi-VN" sz="1700" dirty="0" err="1"/>
              <a:t>art</a:t>
            </a:r>
            <a:r>
              <a:rPr lang="vi-VN" sz="1700" dirty="0"/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7851E8-2DB9-4BE2-1B69-BBF777429BEB}"/>
              </a:ext>
            </a:extLst>
          </p:cNvPr>
          <p:cNvGrpSpPr/>
          <p:nvPr/>
        </p:nvGrpSpPr>
        <p:grpSpPr>
          <a:xfrm>
            <a:off x="185900" y="2816039"/>
            <a:ext cx="4386100" cy="2240683"/>
            <a:chOff x="116682" y="2838353"/>
            <a:chExt cx="4376627" cy="22358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C39BC09-A21E-E857-14A6-7CF411975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116682" y="2838353"/>
              <a:ext cx="3302775" cy="22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B2C3EB-9030-B0E4-8DC0-515A04529400}"/>
                </a:ext>
              </a:extLst>
            </p:cNvPr>
            <p:cNvSpPr txBox="1"/>
            <p:nvPr/>
          </p:nvSpPr>
          <p:spPr>
            <a:xfrm>
              <a:off x="3419457" y="4318172"/>
              <a:ext cx="1073852" cy="69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/>
                <a:t>Nguyễn Quang Thọ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10BE74-A10C-AD50-51AD-3CC2ABD7BF2F}"/>
              </a:ext>
            </a:extLst>
          </p:cNvPr>
          <p:cNvGrpSpPr/>
          <p:nvPr/>
        </p:nvGrpSpPr>
        <p:grpSpPr>
          <a:xfrm>
            <a:off x="4880836" y="2816038"/>
            <a:ext cx="4065261" cy="2240683"/>
            <a:chOff x="-715682" y="2838353"/>
            <a:chExt cx="4056483" cy="223584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B9898A2-CF46-2A91-8679-0BC948906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-715682" y="2838353"/>
              <a:ext cx="3271312" cy="22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1EC8C7-F416-7757-0582-E407061E17CA}"/>
                </a:ext>
              </a:extLst>
            </p:cNvPr>
            <p:cNvSpPr txBox="1"/>
            <p:nvPr/>
          </p:nvSpPr>
          <p:spPr>
            <a:xfrm>
              <a:off x="2555630" y="4640640"/>
              <a:ext cx="785171" cy="37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/>
                <a:t>Lê Phổ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7756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4A917AC6-BED1-D497-BF43-97BC3E46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B01FF4-6BEB-12A3-43B3-638F4D0AE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97100"/>
              </p:ext>
            </p:extLst>
          </p:nvPr>
        </p:nvGraphicFramePr>
        <p:xfrm>
          <a:off x="107074" y="145722"/>
          <a:ext cx="8929852" cy="2504551"/>
        </p:xfrm>
        <a:graphic>
          <a:graphicData uri="http://schemas.openxmlformats.org/drawingml/2006/table">
            <a:tbl>
              <a:tblPr firstRow="1" bandRow="1">
                <a:tableStyleId>{21392EEF-6AC8-4489-B58D-DAE8262077C8}</a:tableStyleId>
              </a:tblPr>
              <a:tblGrid>
                <a:gridCol w="1344122">
                  <a:extLst>
                    <a:ext uri="{9D8B030D-6E8A-4147-A177-3AD203B41FA5}">
                      <a16:colId xmlns:a16="http://schemas.microsoft.com/office/drawing/2014/main" val="1279074814"/>
                    </a:ext>
                  </a:extLst>
                </a:gridCol>
                <a:gridCol w="2907970">
                  <a:extLst>
                    <a:ext uri="{9D8B030D-6E8A-4147-A177-3AD203B41FA5}">
                      <a16:colId xmlns:a16="http://schemas.microsoft.com/office/drawing/2014/main" val="3929499538"/>
                    </a:ext>
                  </a:extLst>
                </a:gridCol>
                <a:gridCol w="1915510">
                  <a:extLst>
                    <a:ext uri="{9D8B030D-6E8A-4147-A177-3AD203B41FA5}">
                      <a16:colId xmlns:a16="http://schemas.microsoft.com/office/drawing/2014/main" val="2633086189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637210468"/>
                    </a:ext>
                  </a:extLst>
                </a:gridCol>
              </a:tblGrid>
              <a:tr h="340971"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Đặc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Hình thức/Họa sĩ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/>
                        <a:t>Phong cách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049105"/>
                  </a:ext>
                </a:extLst>
              </a:tr>
              <a:tr h="2154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700" dirty="0"/>
                        <a:t>Mĩ thuật đương đại Việt 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7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125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A70D403-D77C-9B2E-E4AC-9811740DDA32}"/>
              </a:ext>
            </a:extLst>
          </p:cNvPr>
          <p:cNvSpPr txBox="1"/>
          <p:nvPr/>
        </p:nvSpPr>
        <p:spPr>
          <a:xfrm>
            <a:off x="1474077" y="572249"/>
            <a:ext cx="2853558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Các nghệ sĩ không ngừng tìm tòi và sáng tạo, kết hợp giữa truyền thống và hiện đại, giữa văn hóa Việt Nam và quốc tế.</a:t>
            </a:r>
            <a:endParaRPr lang="vi-VN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681E4-41E3-A2DE-9AF0-E9BB8977D32C}"/>
              </a:ext>
            </a:extLst>
          </p:cNvPr>
          <p:cNvSpPr txBox="1"/>
          <p:nvPr/>
        </p:nvSpPr>
        <p:spPr>
          <a:xfrm>
            <a:off x="4407783" y="565816"/>
            <a:ext cx="1814344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Dinh Q. Lê, Nguyễn Minh Thành, Bùi Công Khánh, Trương Tân,...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039EA9-6D96-C5CB-BB8F-31C704FED753}"/>
              </a:ext>
            </a:extLst>
          </p:cNvPr>
          <p:cNvSpPr txBox="1"/>
          <p:nvPr/>
        </p:nvSpPr>
        <p:spPr>
          <a:xfrm>
            <a:off x="6302275" y="565816"/>
            <a:ext cx="2700173" cy="20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dirty="0"/>
              <a:t>Các hình thức nghệ thuật đương đại bao gồm tranh vẽ, điêu khắc, sắp đặt, </a:t>
            </a:r>
            <a:r>
              <a:rPr lang="vi-VN" sz="1700" dirty="0" err="1"/>
              <a:t>video</a:t>
            </a:r>
            <a:r>
              <a:rPr lang="vi-VN" sz="1700" dirty="0"/>
              <a:t> </a:t>
            </a:r>
            <a:r>
              <a:rPr lang="vi-VN" sz="1700" dirty="0" err="1"/>
              <a:t>art</a:t>
            </a:r>
            <a:r>
              <a:rPr lang="vi-VN" sz="1700" dirty="0"/>
              <a:t> và nghệ thuật trình diễn.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FDB5E4-A6EC-3FBD-4887-0AAB5022A803}"/>
              </a:ext>
            </a:extLst>
          </p:cNvPr>
          <p:cNvGrpSpPr/>
          <p:nvPr/>
        </p:nvGrpSpPr>
        <p:grpSpPr>
          <a:xfrm>
            <a:off x="185902" y="2816039"/>
            <a:ext cx="3644044" cy="2240683"/>
            <a:chOff x="38026" y="2838353"/>
            <a:chExt cx="3636174" cy="22358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EC1B793-9836-2F0A-A939-99B8B5F94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38026" y="2838353"/>
              <a:ext cx="2479678" cy="223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483639-706A-568C-E4B9-5E2F967D11ED}"/>
                </a:ext>
              </a:extLst>
            </p:cNvPr>
            <p:cNvSpPr txBox="1"/>
            <p:nvPr/>
          </p:nvSpPr>
          <p:spPr>
            <a:xfrm>
              <a:off x="2517704" y="4376988"/>
              <a:ext cx="1156496" cy="69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/>
                <a:t>Sống chết – Lê thế Anh</a:t>
              </a:r>
              <a:endParaRPr lang="vi-VN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996511-9829-FCDA-036D-292FEB991DC2}"/>
              </a:ext>
            </a:extLst>
          </p:cNvPr>
          <p:cNvGrpSpPr/>
          <p:nvPr/>
        </p:nvGrpSpPr>
        <p:grpSpPr>
          <a:xfrm>
            <a:off x="4052738" y="2816037"/>
            <a:ext cx="4839352" cy="2240683"/>
            <a:chOff x="-1706766" y="2838353"/>
            <a:chExt cx="4828902" cy="223584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CD08389-8131-80A7-5390-6109F940A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-1706765" y="2838353"/>
              <a:ext cx="4828901" cy="21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0F4F0C-E075-E5E5-2527-E3BEC33A2719}"/>
                </a:ext>
              </a:extLst>
            </p:cNvPr>
            <p:cNvSpPr txBox="1"/>
            <p:nvPr/>
          </p:nvSpPr>
          <p:spPr>
            <a:xfrm>
              <a:off x="-1706766" y="4767085"/>
              <a:ext cx="2479679" cy="3071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dirty="0"/>
                <a:t>Công xưởng – Lê Quảng Hà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4401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51490" y="274293"/>
            <a:ext cx="842228" cy="543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35"/>
          <p:cNvGrpSpPr/>
          <p:nvPr/>
        </p:nvGrpSpPr>
        <p:grpSpPr>
          <a:xfrm>
            <a:off x="7419169" y="-802475"/>
            <a:ext cx="923953" cy="1551337"/>
            <a:chOff x="6756400" y="-650075"/>
            <a:chExt cx="1094000" cy="1836850"/>
          </a:xfrm>
        </p:grpSpPr>
        <p:pic>
          <p:nvPicPr>
            <p:cNvPr id="212" name="Google Shape;21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7383425" y="-650075"/>
              <a:ext cx="466975" cy="159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6756400" y="-407900"/>
              <a:ext cx="466975" cy="1594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4" name="Google Shape;2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127" y="3326524"/>
            <a:ext cx="647582" cy="1492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459;p35">
            <a:extLst>
              <a:ext uri="{FF2B5EF4-FFF2-40B4-BE49-F238E27FC236}">
                <a16:creationId xmlns:a16="http://schemas.microsoft.com/office/drawing/2014/main" id="{9B86C734-6904-43D4-1221-F0E8DBA7A6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53226" y="1962808"/>
            <a:ext cx="5037548" cy="2327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13:</a:t>
            </a:r>
            <a:r>
              <a:rPr lang="vi-VN" sz="3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KHUYNH HƯỚNG SÁNG TÁC MĨ THUẬT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C63EF-2940-1C8F-DC9E-6B2EF968870C}"/>
              </a:ext>
            </a:extLst>
          </p:cNvPr>
          <p:cNvSpPr txBox="1"/>
          <p:nvPr/>
        </p:nvSpPr>
        <p:spPr>
          <a:xfrm>
            <a:off x="1111469" y="385855"/>
            <a:ext cx="6921062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CHỦ ĐỀ 7: 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MĨ THUẬT ĐƯƠNG ĐẠI VIỆT NAM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Art Day by Slidesgo">
  <a:themeElements>
    <a:clrScheme name="Simple Light">
      <a:dk1>
        <a:srgbClr val="4D453E"/>
      </a:dk1>
      <a:lt1>
        <a:srgbClr val="FFFFFF"/>
      </a:lt1>
      <a:dk2>
        <a:srgbClr val="C1CDBB"/>
      </a:dk2>
      <a:lt2>
        <a:srgbClr val="60705C"/>
      </a:lt2>
      <a:accent1>
        <a:srgbClr val="B45F59"/>
      </a:accent1>
      <a:accent2>
        <a:srgbClr val="D5B846"/>
      </a:accent2>
      <a:accent3>
        <a:srgbClr val="887D72"/>
      </a:accent3>
      <a:accent4>
        <a:srgbClr val="C5AC84"/>
      </a:accent4>
      <a:accent5>
        <a:srgbClr val="7E7E7C"/>
      </a:accent5>
      <a:accent6>
        <a:srgbClr val="DCDCD6"/>
      </a:accent6>
      <a:hlink>
        <a:srgbClr val="4D45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1690</Words>
  <Application>Microsoft Office PowerPoint</Application>
  <PresentationFormat>On-screen Show (16:9)</PresentationFormat>
  <Paragraphs>186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Raleway ExtraBold</vt:lpstr>
      <vt:lpstr>Fira Sans</vt:lpstr>
      <vt:lpstr>Nunito Light</vt:lpstr>
      <vt:lpstr>Times New Roman</vt:lpstr>
      <vt:lpstr>Manrope Medium</vt:lpstr>
      <vt:lpstr>Akshar</vt:lpstr>
      <vt:lpstr>Aharoni</vt:lpstr>
      <vt:lpstr>Nanum Pen Script</vt:lpstr>
      <vt:lpstr>Anaheim</vt:lpstr>
      <vt:lpstr>Marcellus</vt:lpstr>
      <vt:lpstr>Calibri</vt:lpstr>
      <vt:lpstr>Manrope</vt:lpstr>
      <vt:lpstr>Montserrat Black</vt:lpstr>
      <vt:lpstr>Arial</vt:lpstr>
      <vt:lpstr>Akshar Light</vt:lpstr>
      <vt:lpstr>DM Sans</vt:lpstr>
      <vt:lpstr>World Art Day by Slidesgo</vt:lpstr>
      <vt:lpstr>PowerPoint Presentation</vt:lpstr>
      <vt:lpstr>KHỞI ĐỘNG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13: KHUYNH HƯỚNG SÁNG TÁC MĨ THUẬT</vt:lpstr>
      <vt:lpstr>NỘI DUNG BÀI HỌC</vt:lpstr>
      <vt:lpstr>PowerPoint Presentation</vt:lpstr>
      <vt:lpstr>Khai thác hình ảnh, thông tin mục Quan sát SGK tr.54, 55</vt:lpstr>
      <vt:lpstr>Khai thác hình ảnh, thông tin mục Quan sát SGK tr.54, 55</vt:lpstr>
      <vt:lpstr>Các khuynh hướng sáng tác mĩ thuật đương đại</vt:lpstr>
      <vt:lpstr>Quan sát một số TP nghệ thuật đương đại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cách thực hiện sản phẩm mĩ thuật theo hình thức thể hiện mới trong thực hành, sáng tạo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Đâu không phải là  khuynh hướng sáng tác mĩ thuật đương đại?</vt:lpstr>
      <vt:lpstr>Câu 2: Nhận xét sự sáng tạo trong tranh  12 con giáp của họa sĩ Nguyễn Tư Nghiêm?</vt:lpstr>
      <vt:lpstr>Câu 3:  Cho biết bức tranh dưới đây thuộc khuynh hướng nghệ thuật nào?</vt:lpstr>
      <vt:lpstr>Câu 4: Nhận xét sự sáng tạo trong tranh  12 con giáp của họa sĩ Nguyễn Tư Nghiêm?</vt:lpstr>
      <vt:lpstr>Câu 5:  Mĩ thuật Việt Nam tiếp thu nhiều khuynh hướng sáng tác đáp ứng nhu cầu thẩm mĩ và hội nhập thế giới trong thời kì nào?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modified xsi:type="dcterms:W3CDTF">2025-06-02T05:18:51Z</dcterms:modified>
</cp:coreProperties>
</file>