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58" r:id="rId7"/>
    <p:sldId id="259" r:id="rId8"/>
    <p:sldId id="271" r:id="rId9"/>
    <p:sldId id="285" r:id="rId10"/>
    <p:sldId id="269" r:id="rId11"/>
    <p:sldId id="283" r:id="rId12"/>
    <p:sldId id="265" r:id="rId13"/>
    <p:sldId id="284" r:id="rId14"/>
    <p:sldId id="279" r:id="rId15"/>
    <p:sldId id="264" r:id="rId16"/>
    <p:sldId id="286" r:id="rId17"/>
    <p:sldId id="266" r:id="rId18"/>
    <p:sldId id="287" r:id="rId19"/>
    <p:sldId id="268" r:id="rId20"/>
    <p:sldId id="280" r:id="rId21"/>
    <p:sldId id="275" r:id="rId22"/>
    <p:sldId id="281" r:id="rId23"/>
    <p:sldId id="282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al" panose="020B0604020202020204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4DC"/>
    <a:srgbClr val="CED888"/>
    <a:srgbClr val="FFF0EF"/>
    <a:srgbClr val="F1A19A"/>
    <a:srgbClr val="F4B44E"/>
    <a:srgbClr val="FDF1D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3640" autoAdjust="0"/>
  </p:normalViewPr>
  <p:slideViewPr>
    <p:cSldViewPr>
      <p:cViewPr varScale="1">
        <p:scale>
          <a:sx n="55" d="100"/>
          <a:sy n="55" d="100"/>
        </p:scale>
        <p:origin x="749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986455" y="2264322"/>
            <a:ext cx="14315094" cy="5758355"/>
          </a:xfrm>
          <a:custGeom>
            <a:avLst/>
            <a:gdLst/>
            <a:ahLst/>
            <a:cxnLst/>
            <a:rect l="l" t="t" r="r" b="b"/>
            <a:pathLst>
              <a:path w="3770230" h="1516604">
                <a:moveTo>
                  <a:pt x="0" y="0"/>
                </a:moveTo>
                <a:lnTo>
                  <a:pt x="3770230" y="0"/>
                </a:lnTo>
                <a:lnTo>
                  <a:pt x="3770230" y="1516604"/>
                </a:lnTo>
                <a:lnTo>
                  <a:pt x="0" y="1516604"/>
                </a:lnTo>
                <a:close/>
              </a:path>
            </a:pathLst>
          </a:custGeom>
          <a:solidFill>
            <a:srgbClr val="FFFFFF">
              <a:alpha val="98000"/>
            </a:srgbClr>
          </a:solidFill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MẾN CHÀO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HỌC SINH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MỚI!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 anchor="ctr"/>
          <a:lstStyle/>
          <a:p>
            <a:pPr algn="ctr"/>
            <a:endParaRPr lang="vi-VN" sz="7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8700" y="5905499"/>
            <a:ext cx="15582900" cy="3352801"/>
          </a:xfrm>
          <a:custGeom>
            <a:avLst/>
            <a:gdLst/>
            <a:ahLst/>
            <a:cxnLst/>
            <a:rect l="l" t="t" r="r" b="b"/>
            <a:pathLst>
              <a:path w="2984567" h="492215">
                <a:moveTo>
                  <a:pt x="0" y="0"/>
                </a:moveTo>
                <a:lnTo>
                  <a:pt x="2984567" y="0"/>
                </a:lnTo>
                <a:lnTo>
                  <a:pt x="2984567" y="492215"/>
                </a:lnTo>
                <a:lnTo>
                  <a:pt x="0" y="492215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ĐỘNG CỦA KHOA HỌC KĨ THUẬT ĐỐI VỚI NGÀNH NGHỀ THIẾT KẾ</a:t>
            </a:r>
            <a:endParaRPr lang="vi-VN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3924300"/>
            <a:ext cx="4592782" cy="1571996"/>
          </a:xfrm>
          <a:custGeom>
            <a:avLst/>
            <a:gdLst/>
            <a:ahLst/>
            <a:cxnLst/>
            <a:rect l="l" t="t" r="r" b="b"/>
            <a:pathLst>
              <a:path w="1209622" h="414024">
                <a:moveTo>
                  <a:pt x="0" y="0"/>
                </a:moveTo>
                <a:lnTo>
                  <a:pt x="1209622" y="0"/>
                </a:lnTo>
                <a:lnTo>
                  <a:pt x="1209622" y="414024"/>
                </a:lnTo>
                <a:lnTo>
                  <a:pt x="0" y="414024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38200" y="1562100"/>
            <a:ext cx="12077700" cy="3200400"/>
          </a:xfrm>
          <a:custGeom>
            <a:avLst/>
            <a:gdLst/>
            <a:ahLst/>
            <a:cxnLst/>
            <a:rect l="l" t="t" r="r" b="b"/>
            <a:pathLst>
              <a:path w="2225917" h="382747">
                <a:moveTo>
                  <a:pt x="0" y="0"/>
                </a:moveTo>
                <a:lnTo>
                  <a:pt x="2225917" y="0"/>
                </a:lnTo>
                <a:lnTo>
                  <a:pt x="2225917" y="382747"/>
                </a:lnTo>
                <a:lnTo>
                  <a:pt x="0" y="382747"/>
                </a:lnTo>
                <a:close/>
              </a:path>
            </a:pathLst>
          </a:custGeom>
          <a:solidFill>
            <a:srgbClr val="FFFFFF"/>
          </a:solidFill>
          <a:ln w="47625" cap="sq">
            <a:solidFill>
              <a:schemeClr val="accent3"/>
            </a:solidFill>
            <a:prstDash val="solid"/>
            <a:miter/>
          </a:ln>
        </p:spPr>
        <p:txBody>
          <a:bodyPr lIns="180000" rIns="18000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Đa dạng, từ bản vẽ giấy cho đến dựng mô hình giúp xem trước sản phẩm dự kiến theo dạng 3D,...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7F7DB3-73FD-EA1F-46D1-CBDEB9859B0A}"/>
              </a:ext>
            </a:extLst>
          </p:cNvPr>
          <p:cNvSpPr/>
          <p:nvPr/>
        </p:nvSpPr>
        <p:spPr>
          <a:xfrm>
            <a:off x="1333500" y="876300"/>
            <a:ext cx="5334000" cy="13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Bản vẽ thiết kế</a:t>
            </a:r>
            <a:endParaRPr lang="vi-VN" sz="4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op 5 Các Phần Mềm Vẽ Nhà 3D Thông Dụng Nhất Hiện Nay">
            <a:extLst>
              <a:ext uri="{FF2B5EF4-FFF2-40B4-BE49-F238E27FC236}">
                <a16:creationId xmlns:a16="http://schemas.microsoft.com/office/drawing/2014/main" id="{D3CD517A-952D-3C95-DE20-E0160F92C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210175"/>
            <a:ext cx="7924800" cy="4200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4 phần mềm thiết kế nhà 3D HOT nhất hiện nay - Góc Xây Dựng">
            <a:extLst>
              <a:ext uri="{FF2B5EF4-FFF2-40B4-BE49-F238E27FC236}">
                <a16:creationId xmlns:a16="http://schemas.microsoft.com/office/drawing/2014/main" id="{B406C9DF-CD09-00ED-9F5D-6A3DD8A61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r="25782"/>
          <a:stretch/>
        </p:blipFill>
        <p:spPr bwMode="auto">
          <a:xfrm>
            <a:off x="13472848" y="878205"/>
            <a:ext cx="3992192" cy="3884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9+ 15+ Bản vẽ thiết kế nhà cấp 4 đẹp, giá rẻ 2023 | An Lộc">
            <a:extLst>
              <a:ext uri="{FF2B5EF4-FFF2-40B4-BE49-F238E27FC236}">
                <a16:creationId xmlns:a16="http://schemas.microsoft.com/office/drawing/2014/main" id="{55E651D0-B0D7-7EC6-1DF4-3B23A1B5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2" y="5210175"/>
            <a:ext cx="7467600" cy="4198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7504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2B3B9F2-63C5-3FEF-D79E-66C5209A34B1}"/>
              </a:ext>
            </a:extLst>
          </p:cNvPr>
          <p:cNvSpPr/>
          <p:nvPr/>
        </p:nvSpPr>
        <p:spPr>
          <a:xfrm>
            <a:off x="838200" y="1181100"/>
            <a:ext cx="9601200" cy="3352800"/>
          </a:xfrm>
          <a:custGeom>
            <a:avLst/>
            <a:gdLst/>
            <a:ahLst/>
            <a:cxnLst/>
            <a:rect l="l" t="t" r="r" b="b"/>
            <a:pathLst>
              <a:path w="2225917" h="382747">
                <a:moveTo>
                  <a:pt x="0" y="0"/>
                </a:moveTo>
                <a:lnTo>
                  <a:pt x="2225917" y="0"/>
                </a:lnTo>
                <a:lnTo>
                  <a:pt x="2225917" y="382747"/>
                </a:lnTo>
                <a:lnTo>
                  <a:pt x="0" y="382747"/>
                </a:lnTo>
                <a:close/>
              </a:path>
            </a:pathLst>
          </a:custGeom>
          <a:solidFill>
            <a:srgbClr val="FFFFFF"/>
          </a:solidFill>
          <a:ln w="47625" cap="sq">
            <a:solidFill>
              <a:schemeClr val="accent3"/>
            </a:solidFill>
            <a:prstDash val="solid"/>
            <a:miter/>
          </a:ln>
        </p:spPr>
        <p:txBody>
          <a:bodyPr lIns="180000" rIns="18000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Đáp ứng được các ý tưởng về kiểu dáng, màu sắc trong thiết kế sản phẩm.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78677-0CE3-45E2-2E6F-872BEB1B8E8F}"/>
              </a:ext>
            </a:extLst>
          </p:cNvPr>
          <p:cNvSpPr/>
          <p:nvPr/>
        </p:nvSpPr>
        <p:spPr>
          <a:xfrm>
            <a:off x="1333500" y="495300"/>
            <a:ext cx="5334000" cy="13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Vật liệu mới</a:t>
            </a:r>
            <a:endParaRPr lang="vi-VN" sz="4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ổng Hợp 20 Vật Liệu Nội Thất Đẹp Trong Thi Công Nhà Ở">
            <a:extLst>
              <a:ext uri="{FF2B5EF4-FFF2-40B4-BE49-F238E27FC236}">
                <a16:creationId xmlns:a16="http://schemas.microsoft.com/office/drawing/2014/main" id="{06AD3AF3-9D83-7BB6-C194-93A5F0A43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195" y="495300"/>
            <a:ext cx="6199605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m sóng thông minh vật liệu của tương lai – XDAILY - NỘI THẤT CHO NGƯỜI  TINH TẾ">
            <a:extLst>
              <a:ext uri="{FF2B5EF4-FFF2-40B4-BE49-F238E27FC236}">
                <a16:creationId xmlns:a16="http://schemas.microsoft.com/office/drawing/2014/main" id="{9396869C-4ECD-802A-257B-E0612A548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66360"/>
            <a:ext cx="7391400" cy="4570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Xu hướng mới sử dụng vật liệu thiết kế thi công nội thất">
            <a:extLst>
              <a:ext uri="{FF2B5EF4-FFF2-40B4-BE49-F238E27FC236}">
                <a16:creationId xmlns:a16="http://schemas.microsoft.com/office/drawing/2014/main" id="{41E4CA10-3F98-6337-7BD6-7EA22A03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902" y="5143500"/>
            <a:ext cx="8587898" cy="4570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904999" y="571500"/>
            <a:ext cx="14478002" cy="819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vi-VN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 video minh họa bản vẽ thiết kế 3D</a:t>
            </a:r>
            <a:endParaRPr lang="en-US" sz="5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ản vẽ 3D thiết kế quầy cafe, tổng thể không gian quán cafe bắt mắt">
            <a:hlinkClick r:id="" action="ppaction://media"/>
            <a:extLst>
              <a:ext uri="{FF2B5EF4-FFF2-40B4-BE49-F238E27FC236}">
                <a16:creationId xmlns:a16="http://schemas.microsoft.com/office/drawing/2014/main" id="{0D285D03-5DE2-CB2E-5242-B589513B44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790700"/>
            <a:ext cx="7772400" cy="7772400"/>
          </a:xfrm>
          <a:prstGeom prst="rect">
            <a:avLst/>
          </a:prstGeom>
        </p:spPr>
      </p:pic>
      <p:sp>
        <p:nvSpPr>
          <p:cNvPr id="5" name="Freeform 25">
            <a:extLst>
              <a:ext uri="{FF2B5EF4-FFF2-40B4-BE49-F238E27FC236}">
                <a16:creationId xmlns:a16="http://schemas.microsoft.com/office/drawing/2014/main" id="{AC76781A-D981-39A5-C5FA-7522E1ADBE63}"/>
              </a:ext>
            </a:extLst>
          </p:cNvPr>
          <p:cNvSpPr/>
          <p:nvPr/>
        </p:nvSpPr>
        <p:spPr>
          <a:xfrm>
            <a:off x="9982200" y="4164724"/>
            <a:ext cx="7246144" cy="5398376"/>
          </a:xfrm>
          <a:custGeom>
            <a:avLst/>
            <a:gdLst/>
            <a:ahLst/>
            <a:cxnLst/>
            <a:rect l="l" t="t" r="r" b="b"/>
            <a:pathLst>
              <a:path w="1945486" h="1449387">
                <a:moveTo>
                  <a:pt x="0" y="0"/>
                </a:moveTo>
                <a:lnTo>
                  <a:pt x="1945487" y="0"/>
                </a:lnTo>
                <a:lnTo>
                  <a:pt x="1945487" y="1449388"/>
                </a:lnTo>
                <a:lnTo>
                  <a:pt x="0" y="1449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9604815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55" b="-11555"/>
            </a:stretch>
          </a:blipFill>
        </p:spPr>
        <p:txBody>
          <a:bodyPr anchor="ctr"/>
          <a:lstStyle/>
          <a:p>
            <a:pPr algn="ctr"/>
            <a:endParaRPr lang="vi-VN" sz="7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8700" y="6438899"/>
            <a:ext cx="15278100" cy="3098243"/>
          </a:xfrm>
          <a:custGeom>
            <a:avLst/>
            <a:gdLst/>
            <a:ahLst/>
            <a:cxnLst/>
            <a:rect l="l" t="t" r="r" b="b"/>
            <a:pathLst>
              <a:path w="3617918" h="445300">
                <a:moveTo>
                  <a:pt x="0" y="0"/>
                </a:moveTo>
                <a:lnTo>
                  <a:pt x="3617918" y="0"/>
                </a:lnTo>
                <a:lnTo>
                  <a:pt x="3617918" y="445300"/>
                </a:lnTo>
                <a:lnTo>
                  <a:pt x="0" y="44530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6600" b="1" dirty="0">
                <a:solidFill>
                  <a:srgbClr val="000000"/>
                </a:solidFill>
                <a:cs typeface="Arial" panose="020B0604020202020204" pitchFamily="34" charset="0"/>
              </a:rPr>
              <a:t>HỆ THỐNG KIẾN THỨC, KĨ NĂNG VỀ MÔN MĨ THUẬT TRONG NĂM HỌC</a:t>
            </a:r>
            <a:endParaRPr lang="vi-VN" sz="6600" b="1" dirty="0"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749858"/>
            <a:ext cx="4076700" cy="1571996"/>
          </a:xfrm>
          <a:custGeom>
            <a:avLst/>
            <a:gdLst/>
            <a:ahLst/>
            <a:cxnLst/>
            <a:rect l="l" t="t" r="r" b="b"/>
            <a:pathLst>
              <a:path w="1209622" h="414024">
                <a:moveTo>
                  <a:pt x="0" y="0"/>
                </a:moveTo>
                <a:lnTo>
                  <a:pt x="1209622" y="0"/>
                </a:lnTo>
                <a:lnTo>
                  <a:pt x="1209622" y="414024"/>
                </a:lnTo>
                <a:lnTo>
                  <a:pt x="0" y="414024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3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3945"/>
            <a:ext cx="8067981" cy="10654890"/>
          </a:xfrm>
          <a:custGeom>
            <a:avLst/>
            <a:gdLst/>
            <a:ahLst/>
            <a:cxnLst/>
            <a:rect l="l" t="t" r="r" b="b"/>
            <a:pathLst>
              <a:path w="8067981" h="10654890">
                <a:moveTo>
                  <a:pt x="0" y="0"/>
                </a:moveTo>
                <a:lnTo>
                  <a:pt x="8067981" y="0"/>
                </a:lnTo>
                <a:lnTo>
                  <a:pt x="8067981" y="10654890"/>
                </a:lnTo>
                <a:lnTo>
                  <a:pt x="0" y="10654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865" r="-5416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807770" y="1755565"/>
            <a:ext cx="8451530" cy="1957944"/>
          </a:xfrm>
          <a:custGeom>
            <a:avLst/>
            <a:gdLst/>
            <a:ahLst/>
            <a:cxnLst/>
            <a:rect l="l" t="t" r="r" b="b"/>
            <a:pathLst>
              <a:path w="2225917" h="515673">
                <a:moveTo>
                  <a:pt x="0" y="0"/>
                </a:moveTo>
                <a:lnTo>
                  <a:pt x="2225917" y="0"/>
                </a:lnTo>
                <a:lnTo>
                  <a:pt x="2225917" y="515673"/>
                </a:lnTo>
                <a:lnTo>
                  <a:pt x="0" y="515673"/>
                </a:lnTo>
                <a:close/>
              </a:path>
            </a:pathLst>
          </a:custGeom>
          <a:solidFill>
            <a:srgbClr val="CED888"/>
          </a:solidFill>
          <a:ln cap="sq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2834" y="555366"/>
            <a:ext cx="5501401" cy="8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5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807770" y="4094509"/>
            <a:ext cx="8451530" cy="1795891"/>
          </a:xfrm>
          <a:custGeom>
            <a:avLst/>
            <a:gdLst/>
            <a:ahLst/>
            <a:cxnLst/>
            <a:rect l="l" t="t" r="r" b="b"/>
            <a:pathLst>
              <a:path w="2225917" h="515673">
                <a:moveTo>
                  <a:pt x="0" y="0"/>
                </a:moveTo>
                <a:lnTo>
                  <a:pt x="2225917" y="0"/>
                </a:lnTo>
                <a:lnTo>
                  <a:pt x="2225917" y="515673"/>
                </a:lnTo>
                <a:lnTo>
                  <a:pt x="0" y="515673"/>
                </a:lnTo>
                <a:close/>
              </a:path>
            </a:pathLst>
          </a:custGeom>
          <a:solidFill>
            <a:srgbClr val="FFFFFF"/>
          </a:solidFill>
          <a:ln w="47625" cap="sq">
            <a:solidFill>
              <a:srgbClr val="000000"/>
            </a:solidFill>
            <a:prstDash val="solid"/>
            <a:miter/>
          </a:ln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Sách giáo khoa Mĩ thuật 8 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gồm những bài học nào? </a:t>
            </a: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79EC8968-7BC7-0027-E7B0-FDEE1430A320}"/>
              </a:ext>
            </a:extLst>
          </p:cNvPr>
          <p:cNvSpPr/>
          <p:nvPr/>
        </p:nvSpPr>
        <p:spPr>
          <a:xfrm>
            <a:off x="8807770" y="6134100"/>
            <a:ext cx="8451530" cy="3429000"/>
          </a:xfrm>
          <a:custGeom>
            <a:avLst/>
            <a:gdLst/>
            <a:ahLst/>
            <a:cxnLst/>
            <a:rect l="l" t="t" r="r" b="b"/>
            <a:pathLst>
              <a:path w="2225917" h="515673">
                <a:moveTo>
                  <a:pt x="0" y="0"/>
                </a:moveTo>
                <a:lnTo>
                  <a:pt x="2225917" y="0"/>
                </a:lnTo>
                <a:lnTo>
                  <a:pt x="2225917" y="515673"/>
                </a:lnTo>
                <a:lnTo>
                  <a:pt x="0" y="515673"/>
                </a:lnTo>
                <a:close/>
              </a:path>
            </a:pathLst>
          </a:custGeom>
          <a:solidFill>
            <a:srgbClr val="FFFFFF"/>
          </a:solidFill>
          <a:ln w="47625" cap="sq">
            <a:solidFill>
              <a:srgbClr val="000000"/>
            </a:solidFill>
            <a:prstDash val="solid"/>
            <a:miter/>
          </a:ln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vi-VN" sz="3600" dirty="0">
                <a:cs typeface="Arial" panose="020B0604020202020204" pitchFamily="34" charset="0"/>
              </a:rPr>
              <a:t>Em hãy cho biết, những bài nào 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cs typeface="Arial" panose="020B0604020202020204" pitchFamily="34" charset="0"/>
              </a:rPr>
              <a:t>liên quan đến các nội dung: 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cs typeface="Arial" panose="020B0604020202020204" pitchFamily="34" charset="0"/>
              </a:rPr>
              <a:t>Lịch sử mĩ thuật, mĩ thuật tạo hình, 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cs typeface="Arial" panose="020B0604020202020204" pitchFamily="34" charset="0"/>
              </a:rPr>
              <a:t>mĩ thuật ứng dụng.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6393299" y="555366"/>
            <a:ext cx="5501401" cy="8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5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8700" y="1790700"/>
            <a:ext cx="16230600" cy="1795891"/>
          </a:xfrm>
          <a:custGeom>
            <a:avLst/>
            <a:gdLst/>
            <a:ahLst/>
            <a:cxnLst/>
            <a:rect l="l" t="t" r="r" b="b"/>
            <a:pathLst>
              <a:path w="2225917" h="515673">
                <a:moveTo>
                  <a:pt x="0" y="0"/>
                </a:moveTo>
                <a:lnTo>
                  <a:pt x="2225917" y="0"/>
                </a:lnTo>
                <a:lnTo>
                  <a:pt x="2225917" y="515673"/>
                </a:lnTo>
                <a:lnTo>
                  <a:pt x="0" y="515673"/>
                </a:lnTo>
                <a:close/>
              </a:path>
            </a:pathLst>
          </a:custGeom>
          <a:solidFill>
            <a:srgbClr val="FFFFFF"/>
          </a:solidFill>
          <a:ln w="47625" cap="sq">
            <a:solidFill>
              <a:srgbClr val="000000"/>
            </a:solidFill>
            <a:prstDash val="solid"/>
            <a:miter/>
          </a:ln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Qua những bài học trong sách giáo khoa Mĩ thuật 8, em thấy những năng lực, phẩm chất nào được hình thành? Hãy nêu ví dụ cụ thể.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C7660DC1-6086-A453-D580-6F8BBD153A4D}"/>
              </a:ext>
            </a:extLst>
          </p:cNvPr>
          <p:cNvSpPr/>
          <p:nvPr/>
        </p:nvSpPr>
        <p:spPr>
          <a:xfrm>
            <a:off x="1028700" y="3995106"/>
            <a:ext cx="16230600" cy="1795891"/>
          </a:xfrm>
          <a:custGeom>
            <a:avLst/>
            <a:gdLst/>
            <a:ahLst/>
            <a:cxnLst/>
            <a:rect l="l" t="t" r="r" b="b"/>
            <a:pathLst>
              <a:path w="2225917" h="515673">
                <a:moveTo>
                  <a:pt x="0" y="0"/>
                </a:moveTo>
                <a:lnTo>
                  <a:pt x="2225917" y="0"/>
                </a:lnTo>
                <a:lnTo>
                  <a:pt x="2225917" y="515673"/>
                </a:lnTo>
                <a:lnTo>
                  <a:pt x="0" y="515673"/>
                </a:lnTo>
                <a:close/>
              </a:path>
            </a:pathLst>
          </a:custGeom>
          <a:solidFill>
            <a:srgbClr val="FFFFFF"/>
          </a:solidFill>
          <a:ln w="47625" cap="sq">
            <a:solidFill>
              <a:srgbClr val="000000"/>
            </a:solidFill>
            <a:prstDash val="solid"/>
            <a:miter/>
          </a:ln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Em dự định sẽ trưng bày các sản phẩm mĩ thuật mà mình đã thực hiện trong năm học lớp 8 ở đâu?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161E203-8CB7-E1B1-8F25-5319445F09AB}"/>
              </a:ext>
            </a:extLst>
          </p:cNvPr>
          <p:cNvSpPr/>
          <p:nvPr/>
        </p:nvSpPr>
        <p:spPr>
          <a:xfrm>
            <a:off x="1028700" y="6199512"/>
            <a:ext cx="16230600" cy="1795891"/>
          </a:xfrm>
          <a:custGeom>
            <a:avLst/>
            <a:gdLst/>
            <a:ahLst/>
            <a:cxnLst/>
            <a:rect l="l" t="t" r="r" b="b"/>
            <a:pathLst>
              <a:path w="2225917" h="515673">
                <a:moveTo>
                  <a:pt x="0" y="0"/>
                </a:moveTo>
                <a:lnTo>
                  <a:pt x="2225917" y="0"/>
                </a:lnTo>
                <a:lnTo>
                  <a:pt x="2225917" y="515673"/>
                </a:lnTo>
                <a:lnTo>
                  <a:pt x="0" y="515673"/>
                </a:lnTo>
                <a:close/>
              </a:path>
            </a:pathLst>
          </a:custGeom>
          <a:solidFill>
            <a:srgbClr val="FFFFFF"/>
          </a:solidFill>
          <a:ln w="47625" cap="sq">
            <a:solidFill>
              <a:srgbClr val="000000"/>
            </a:solidFill>
            <a:prstDash val="solid"/>
            <a:miter/>
          </a:ln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Xây dựng Dự án học tập về một nội dung mĩ thuật nhóm em yêu thích theo 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gợi ý: mục đích, phương tiện thực hiện, sản phẩm</a:t>
            </a:r>
          </a:p>
        </p:txBody>
      </p:sp>
      <p:sp>
        <p:nvSpPr>
          <p:cNvPr id="10" name="Freeform 107">
            <a:extLst>
              <a:ext uri="{FF2B5EF4-FFF2-40B4-BE49-F238E27FC236}">
                <a16:creationId xmlns:a16="http://schemas.microsoft.com/office/drawing/2014/main" id="{C1CAF741-17E8-B1B1-EA59-30BF467474B2}"/>
              </a:ext>
            </a:extLst>
          </p:cNvPr>
          <p:cNvSpPr/>
          <p:nvPr/>
        </p:nvSpPr>
        <p:spPr>
          <a:xfrm>
            <a:off x="5856200" y="8403918"/>
            <a:ext cx="6575597" cy="1808291"/>
          </a:xfrm>
          <a:custGeom>
            <a:avLst/>
            <a:gdLst/>
            <a:ahLst/>
            <a:cxnLst/>
            <a:rect l="l" t="t" r="r" b="b"/>
            <a:pathLst>
              <a:path w="2565766" h="705586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69601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762000" y="3939824"/>
            <a:ext cx="2438399" cy="2407351"/>
          </a:xfrm>
          <a:prstGeom prst="rect">
            <a:avLst/>
          </a:prstGeom>
          <a:solidFill>
            <a:srgbClr val="F4B44E"/>
          </a:solidFill>
        </p:spPr>
        <p:txBody>
          <a:bodyPr bIns="18000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 sử mĩ thuật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092E29-849C-FF0E-4B90-004F220D2580}"/>
              </a:ext>
            </a:extLst>
          </p:cNvPr>
          <p:cNvSpPr/>
          <p:nvPr/>
        </p:nvSpPr>
        <p:spPr>
          <a:xfrm>
            <a:off x="4495800" y="190500"/>
            <a:ext cx="13030200" cy="1143000"/>
          </a:xfrm>
          <a:prstGeom prst="rect">
            <a:avLst/>
          </a:prstGeom>
          <a:solidFill>
            <a:srgbClr val="FDF1DB"/>
          </a:solidFill>
          <a:ln w="28575">
            <a:solidFill>
              <a:srgbClr val="F4B44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Hình tượng con người trong sáng tạo mĩ thuật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1989CF-3EF9-4BCD-76F1-5335A386494C}"/>
              </a:ext>
            </a:extLst>
          </p:cNvPr>
          <p:cNvSpPr/>
          <p:nvPr/>
        </p:nvSpPr>
        <p:spPr>
          <a:xfrm>
            <a:off x="4495800" y="1638300"/>
            <a:ext cx="13030200" cy="1143000"/>
          </a:xfrm>
          <a:prstGeom prst="rect">
            <a:avLst/>
          </a:prstGeom>
          <a:solidFill>
            <a:srgbClr val="FDF1DB"/>
          </a:solidFill>
          <a:ln w="28575">
            <a:solidFill>
              <a:srgbClr val="F4B44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Nghệ thuật truyền thống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2CB806-ED09-B0B4-A837-12896BFAFBDA}"/>
              </a:ext>
            </a:extLst>
          </p:cNvPr>
          <p:cNvSpPr/>
          <p:nvPr/>
        </p:nvSpPr>
        <p:spPr>
          <a:xfrm>
            <a:off x="4495800" y="3086100"/>
            <a:ext cx="13030200" cy="1143000"/>
          </a:xfrm>
          <a:prstGeom prst="rect">
            <a:avLst/>
          </a:prstGeom>
          <a:solidFill>
            <a:srgbClr val="FDF1DB"/>
          </a:solidFill>
          <a:ln w="28575">
            <a:solidFill>
              <a:srgbClr val="F4B44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Tác phẩm hội họa chủ đề Niềm vui, hạnh phúc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85C13E-29E8-6A96-B6F6-3F2F20E28BDA}"/>
              </a:ext>
            </a:extLst>
          </p:cNvPr>
          <p:cNvSpPr/>
          <p:nvPr/>
        </p:nvSpPr>
        <p:spPr>
          <a:xfrm>
            <a:off x="4495800" y="4533900"/>
            <a:ext cx="13030200" cy="1143000"/>
          </a:xfrm>
          <a:prstGeom prst="rect">
            <a:avLst/>
          </a:prstGeom>
          <a:solidFill>
            <a:srgbClr val="FDF1DB"/>
          </a:solidFill>
          <a:ln w="28575">
            <a:solidFill>
              <a:srgbClr val="F4B44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Một số trường phái mĩ thuật phương Tây thời kì hiện đại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85AD74-0487-8A49-7650-BEEE84AE724C}"/>
              </a:ext>
            </a:extLst>
          </p:cNvPr>
          <p:cNvSpPr/>
          <p:nvPr/>
        </p:nvSpPr>
        <p:spPr>
          <a:xfrm>
            <a:off x="4495800" y="5981700"/>
            <a:ext cx="13030200" cy="1143000"/>
          </a:xfrm>
          <a:prstGeom prst="rect">
            <a:avLst/>
          </a:prstGeom>
          <a:solidFill>
            <a:srgbClr val="FDF1DB"/>
          </a:solidFill>
          <a:ln w="28575">
            <a:solidFill>
              <a:srgbClr val="F4B44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Vẻ đẹp của người lao động trong sáng tạo mĩ thuật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BE8ABC-EE84-3C43-ED9E-3E3B34351B52}"/>
              </a:ext>
            </a:extLst>
          </p:cNvPr>
          <p:cNvSpPr/>
          <p:nvPr/>
        </p:nvSpPr>
        <p:spPr>
          <a:xfrm>
            <a:off x="4495800" y="7429500"/>
            <a:ext cx="13030200" cy="1143000"/>
          </a:xfrm>
          <a:prstGeom prst="rect">
            <a:avLst/>
          </a:prstGeom>
          <a:solidFill>
            <a:srgbClr val="FDF1DB"/>
          </a:solidFill>
          <a:ln w="28575">
            <a:solidFill>
              <a:srgbClr val="F4B44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Một số tác giả, tác phẩm mĩ thuật Việt Nam thời kì hiện đại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914EE9-9DE6-E69A-E13E-FCE7F8068B62}"/>
              </a:ext>
            </a:extLst>
          </p:cNvPr>
          <p:cNvSpPr/>
          <p:nvPr/>
        </p:nvSpPr>
        <p:spPr>
          <a:xfrm>
            <a:off x="4495800" y="8877300"/>
            <a:ext cx="13030200" cy="1143000"/>
          </a:xfrm>
          <a:prstGeom prst="rect">
            <a:avLst/>
          </a:prstGeom>
          <a:solidFill>
            <a:srgbClr val="FDF1DB"/>
          </a:solidFill>
          <a:ln w="28575">
            <a:solidFill>
              <a:srgbClr val="F4B44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Nghệ thuật thiết kế Việt Nam thời kì hiện đại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DCEDB61-5F19-57CB-8EDA-2676913BE74B}"/>
              </a:ext>
            </a:extLst>
          </p:cNvPr>
          <p:cNvCxnSpPr>
            <a:cxnSpLocks/>
            <a:stCxn id="7" idx="3"/>
            <a:endCxn id="2" idx="1"/>
          </p:cNvCxnSpPr>
          <p:nvPr/>
        </p:nvCxnSpPr>
        <p:spPr>
          <a:xfrm flipV="1">
            <a:off x="3200399" y="762000"/>
            <a:ext cx="1295401" cy="43815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F4C6726-E5F0-DB32-F6D4-CB6B2A0DB991}"/>
              </a:ext>
            </a:extLst>
          </p:cNvPr>
          <p:cNvCxnSpPr>
            <a:cxnSpLocks/>
            <a:stCxn id="7" idx="3"/>
            <a:endCxn id="25" idx="1"/>
          </p:cNvCxnSpPr>
          <p:nvPr/>
        </p:nvCxnSpPr>
        <p:spPr>
          <a:xfrm flipV="1">
            <a:off x="3200399" y="2209800"/>
            <a:ext cx="1295401" cy="2933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BF141B0-B739-63AF-F449-B9F03C12924F}"/>
              </a:ext>
            </a:extLst>
          </p:cNvPr>
          <p:cNvCxnSpPr>
            <a:cxnSpLocks/>
            <a:stCxn id="7" idx="3"/>
            <a:endCxn id="26" idx="1"/>
          </p:cNvCxnSpPr>
          <p:nvPr/>
        </p:nvCxnSpPr>
        <p:spPr>
          <a:xfrm flipV="1">
            <a:off x="3200399" y="3657600"/>
            <a:ext cx="1295401" cy="14859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91F1C0A-C3CB-423F-4BCD-E69BBB95F808}"/>
              </a:ext>
            </a:extLst>
          </p:cNvPr>
          <p:cNvCxnSpPr>
            <a:cxnSpLocks/>
            <a:stCxn id="7" idx="3"/>
            <a:endCxn id="27" idx="1"/>
          </p:cNvCxnSpPr>
          <p:nvPr/>
        </p:nvCxnSpPr>
        <p:spPr>
          <a:xfrm flipV="1">
            <a:off x="3200399" y="5105400"/>
            <a:ext cx="1295401" cy="38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94FF8A9-F59F-C4D4-82C0-BBA0920A3ED1}"/>
              </a:ext>
            </a:extLst>
          </p:cNvPr>
          <p:cNvCxnSpPr>
            <a:cxnSpLocks/>
            <a:stCxn id="7" idx="3"/>
            <a:endCxn id="28" idx="1"/>
          </p:cNvCxnSpPr>
          <p:nvPr/>
        </p:nvCxnSpPr>
        <p:spPr>
          <a:xfrm>
            <a:off x="3200399" y="5143500"/>
            <a:ext cx="1295401" cy="1409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1387BC0-024D-60A0-A158-E94A0D2FA33B}"/>
              </a:ext>
            </a:extLst>
          </p:cNvPr>
          <p:cNvCxnSpPr>
            <a:cxnSpLocks/>
            <a:stCxn id="7" idx="3"/>
            <a:endCxn id="29" idx="1"/>
          </p:cNvCxnSpPr>
          <p:nvPr/>
        </p:nvCxnSpPr>
        <p:spPr>
          <a:xfrm>
            <a:off x="3200399" y="5143500"/>
            <a:ext cx="1295401" cy="28575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7FEF4D1-4606-C21E-087F-B4E512DD3478}"/>
              </a:ext>
            </a:extLst>
          </p:cNvPr>
          <p:cNvCxnSpPr>
            <a:cxnSpLocks/>
            <a:stCxn id="7" idx="3"/>
            <a:endCxn id="30" idx="1"/>
          </p:cNvCxnSpPr>
          <p:nvPr/>
        </p:nvCxnSpPr>
        <p:spPr>
          <a:xfrm>
            <a:off x="3200399" y="5143500"/>
            <a:ext cx="1295401" cy="4305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762000" y="4032249"/>
            <a:ext cx="2438399" cy="2407351"/>
          </a:xfrm>
          <a:prstGeom prst="rect">
            <a:avLst/>
          </a:prstGeom>
          <a:solidFill>
            <a:srgbClr val="F1A19A"/>
          </a:solidFill>
        </p:spPr>
        <p:txBody>
          <a:bodyPr bIns="18000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 tạo hình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092E29-849C-FF0E-4B90-004F220D2580}"/>
              </a:ext>
            </a:extLst>
          </p:cNvPr>
          <p:cNvSpPr/>
          <p:nvPr/>
        </p:nvSpPr>
        <p:spPr>
          <a:xfrm>
            <a:off x="4495800" y="1104900"/>
            <a:ext cx="13030200" cy="1143000"/>
          </a:xfrm>
          <a:prstGeom prst="rect">
            <a:avLst/>
          </a:prstGeom>
          <a:solidFill>
            <a:srgbClr val="FFF0EF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Nghệ thuật trang trí đồ gia dụng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1989CF-3EF9-4BCD-76F1-5335A386494C}"/>
              </a:ext>
            </a:extLst>
          </p:cNvPr>
          <p:cNvSpPr/>
          <p:nvPr/>
        </p:nvSpPr>
        <p:spPr>
          <a:xfrm>
            <a:off x="4495800" y="2861025"/>
            <a:ext cx="13030200" cy="1143000"/>
          </a:xfrm>
          <a:prstGeom prst="rect">
            <a:avLst/>
          </a:prstGeom>
          <a:solidFill>
            <a:srgbClr val="FFF0EF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Nghệ thuật trổ giấy trong trang trí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2CB806-ED09-B0B4-A837-12896BFAFBDA}"/>
              </a:ext>
            </a:extLst>
          </p:cNvPr>
          <p:cNvSpPr/>
          <p:nvPr/>
        </p:nvSpPr>
        <p:spPr>
          <a:xfrm>
            <a:off x="4495800" y="4524725"/>
            <a:ext cx="13030200" cy="1143000"/>
          </a:xfrm>
          <a:prstGeom prst="rect">
            <a:avLst/>
          </a:prstGeom>
          <a:solidFill>
            <a:srgbClr val="FFF0EF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Phương tiện giao thông công cộng trong sáng tạo mĩ thuật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85C13E-29E8-6A96-B6F6-3F2F20E28BDA}"/>
              </a:ext>
            </a:extLst>
          </p:cNvPr>
          <p:cNvSpPr/>
          <p:nvPr/>
        </p:nvSpPr>
        <p:spPr>
          <a:xfrm>
            <a:off x="4495800" y="6280850"/>
            <a:ext cx="13030200" cy="1143000"/>
          </a:xfrm>
          <a:prstGeom prst="rect">
            <a:avLst/>
          </a:prstGeom>
          <a:solidFill>
            <a:srgbClr val="FFF0EF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Ngành, nghề liên quan đến mĩ thuật tạo hình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85AD74-0487-8A49-7650-BEEE84AE724C}"/>
              </a:ext>
            </a:extLst>
          </p:cNvPr>
          <p:cNvSpPr/>
          <p:nvPr/>
        </p:nvSpPr>
        <p:spPr>
          <a:xfrm>
            <a:off x="4495800" y="7998875"/>
            <a:ext cx="13030200" cy="1143000"/>
          </a:xfrm>
          <a:prstGeom prst="rect">
            <a:avLst/>
          </a:prstGeom>
          <a:solidFill>
            <a:srgbClr val="FFF0EF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Đặc trưng của ngành, nghề liên quan đến mĩ thuật tạo hình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DCEDB61-5F19-57CB-8EDA-2676913BE74B}"/>
              </a:ext>
            </a:extLst>
          </p:cNvPr>
          <p:cNvCxnSpPr>
            <a:cxnSpLocks/>
            <a:stCxn id="7" idx="3"/>
            <a:endCxn id="2" idx="1"/>
          </p:cNvCxnSpPr>
          <p:nvPr/>
        </p:nvCxnSpPr>
        <p:spPr>
          <a:xfrm flipV="1">
            <a:off x="3200399" y="1676400"/>
            <a:ext cx="1295401" cy="355952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F4C6726-E5F0-DB32-F6D4-CB6B2A0DB991}"/>
              </a:ext>
            </a:extLst>
          </p:cNvPr>
          <p:cNvCxnSpPr>
            <a:cxnSpLocks/>
            <a:stCxn id="7" idx="3"/>
            <a:endCxn id="25" idx="1"/>
          </p:cNvCxnSpPr>
          <p:nvPr/>
        </p:nvCxnSpPr>
        <p:spPr>
          <a:xfrm flipV="1">
            <a:off x="3200399" y="3432525"/>
            <a:ext cx="1295401" cy="180340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BF141B0-B739-63AF-F449-B9F03C12924F}"/>
              </a:ext>
            </a:extLst>
          </p:cNvPr>
          <p:cNvCxnSpPr>
            <a:cxnSpLocks/>
            <a:stCxn id="7" idx="3"/>
            <a:endCxn id="26" idx="1"/>
          </p:cNvCxnSpPr>
          <p:nvPr/>
        </p:nvCxnSpPr>
        <p:spPr>
          <a:xfrm flipV="1">
            <a:off x="3200399" y="5096225"/>
            <a:ext cx="1295401" cy="13970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91F1C0A-C3CB-423F-4BCD-E69BBB95F808}"/>
              </a:ext>
            </a:extLst>
          </p:cNvPr>
          <p:cNvCxnSpPr>
            <a:cxnSpLocks/>
            <a:stCxn id="7" idx="3"/>
            <a:endCxn id="27" idx="1"/>
          </p:cNvCxnSpPr>
          <p:nvPr/>
        </p:nvCxnSpPr>
        <p:spPr>
          <a:xfrm>
            <a:off x="3200399" y="5235925"/>
            <a:ext cx="1295401" cy="161642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94FF8A9-F59F-C4D4-82C0-BBA0920A3ED1}"/>
              </a:ext>
            </a:extLst>
          </p:cNvPr>
          <p:cNvCxnSpPr>
            <a:cxnSpLocks/>
            <a:stCxn id="7" idx="3"/>
            <a:endCxn id="28" idx="1"/>
          </p:cNvCxnSpPr>
          <p:nvPr/>
        </p:nvCxnSpPr>
        <p:spPr>
          <a:xfrm>
            <a:off x="3200399" y="5235925"/>
            <a:ext cx="1295401" cy="333445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32901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166508" y="1319398"/>
            <a:ext cx="7954983" cy="1157102"/>
          </a:xfrm>
          <a:prstGeom prst="rect">
            <a:avLst/>
          </a:prstGeom>
          <a:solidFill>
            <a:srgbClr val="CED888"/>
          </a:solidFill>
        </p:spPr>
        <p:txBody>
          <a:bodyPr anchor="ctr"/>
          <a:lstStyle/>
          <a:p>
            <a:pPr algn="ctr"/>
            <a:r>
              <a:rPr lang="vi-VN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 ứng dụng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F86704-5E5D-84F9-8D70-416BCB10AF98}"/>
              </a:ext>
            </a:extLst>
          </p:cNvPr>
          <p:cNvSpPr/>
          <p:nvPr/>
        </p:nvSpPr>
        <p:spPr>
          <a:xfrm>
            <a:off x="990600" y="3390900"/>
            <a:ext cx="3810000" cy="3124200"/>
          </a:xfrm>
          <a:prstGeom prst="rect">
            <a:avLst/>
          </a:prstGeom>
          <a:solidFill>
            <a:srgbClr val="F1F4D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dạng 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cục trong tranh sinh hoạt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6DB9A8-50F7-F399-2CEE-588958F2C11D}"/>
              </a:ext>
            </a:extLst>
          </p:cNvPr>
          <p:cNvSpPr/>
          <p:nvPr/>
        </p:nvSpPr>
        <p:spPr>
          <a:xfrm>
            <a:off x="7238999" y="3390900"/>
            <a:ext cx="3810000" cy="3124200"/>
          </a:xfrm>
          <a:prstGeom prst="rect">
            <a:avLst/>
          </a:prstGeom>
          <a:solidFill>
            <a:srgbClr val="F1F4D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kế quà 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nhật từ 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liệu có sẵn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390E95-6054-F425-EDB5-43C0BE57CB3A}"/>
              </a:ext>
            </a:extLst>
          </p:cNvPr>
          <p:cNvSpPr/>
          <p:nvPr/>
        </p:nvSpPr>
        <p:spPr>
          <a:xfrm>
            <a:off x="13487398" y="3390900"/>
            <a:ext cx="3810000" cy="3124200"/>
          </a:xfrm>
          <a:prstGeom prst="rect">
            <a:avLst/>
          </a:prstGeom>
          <a:solidFill>
            <a:srgbClr val="F1F4D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kế, 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trí 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 phông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9736F8-4D2B-04FE-8749-51EDBB85D93D}"/>
              </a:ext>
            </a:extLst>
          </p:cNvPr>
          <p:cNvCxnSpPr>
            <a:cxnSpLocks/>
            <a:stCxn id="7" idx="2"/>
            <a:endCxn id="2" idx="0"/>
          </p:cNvCxnSpPr>
          <p:nvPr/>
        </p:nvCxnSpPr>
        <p:spPr>
          <a:xfrm flipH="1">
            <a:off x="2895600" y="2476500"/>
            <a:ext cx="6248400" cy="91440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CDBF64-DE81-09BF-FD9B-6F424654AAFF}"/>
              </a:ext>
            </a:extLst>
          </p:cNvPr>
          <p:cNvCxnSpPr>
            <a:cxnSpLocks/>
            <a:stCxn id="7" idx="2"/>
            <a:endCxn id="4" idx="0"/>
          </p:cNvCxnSpPr>
          <p:nvPr/>
        </p:nvCxnSpPr>
        <p:spPr>
          <a:xfrm flipH="1">
            <a:off x="9143999" y="2476500"/>
            <a:ext cx="1" cy="91440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D5F7B50-5287-0733-0577-3FDB698494CD}"/>
              </a:ext>
            </a:extLst>
          </p:cNvPr>
          <p:cNvCxnSpPr>
            <a:cxnSpLocks/>
            <a:stCxn id="7" idx="2"/>
            <a:endCxn id="6" idx="0"/>
          </p:cNvCxnSpPr>
          <p:nvPr/>
        </p:nvCxnSpPr>
        <p:spPr>
          <a:xfrm>
            <a:off x="9144000" y="2476500"/>
            <a:ext cx="6248398" cy="91440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99">
            <a:extLst>
              <a:ext uri="{FF2B5EF4-FFF2-40B4-BE49-F238E27FC236}">
                <a16:creationId xmlns:a16="http://schemas.microsoft.com/office/drawing/2014/main" id="{8C55EA4F-84EA-4751-4785-A895ECF8D567}"/>
              </a:ext>
            </a:extLst>
          </p:cNvPr>
          <p:cNvSpPr/>
          <p:nvPr/>
        </p:nvSpPr>
        <p:spPr>
          <a:xfrm>
            <a:off x="4029347" y="7277100"/>
            <a:ext cx="10229303" cy="3124200"/>
          </a:xfrm>
          <a:custGeom>
            <a:avLst/>
            <a:gdLst/>
            <a:ahLst/>
            <a:cxnLst/>
            <a:rect l="l" t="t" r="r" b="b"/>
            <a:pathLst>
              <a:path w="2623634" h="801302">
                <a:moveTo>
                  <a:pt x="0" y="0"/>
                </a:moveTo>
                <a:lnTo>
                  <a:pt x="2623634" y="0"/>
                </a:lnTo>
                <a:lnTo>
                  <a:pt x="2623634" y="801302"/>
                </a:lnTo>
                <a:lnTo>
                  <a:pt x="0" y="801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4419598" y="1943100"/>
            <a:ext cx="9448804" cy="1465939"/>
          </a:xfrm>
          <a:custGeom>
            <a:avLst/>
            <a:gdLst/>
            <a:ahLst/>
            <a:cxnLst/>
            <a:rect l="l" t="t" r="r" b="b"/>
            <a:pathLst>
              <a:path w="1485246" h="321587">
                <a:moveTo>
                  <a:pt x="0" y="0"/>
                </a:moveTo>
                <a:lnTo>
                  <a:pt x="1485246" y="0"/>
                </a:lnTo>
                <a:lnTo>
                  <a:pt x="1485246" y="321587"/>
                </a:lnTo>
                <a:lnTo>
                  <a:pt x="0" y="321587"/>
                </a:lnTo>
                <a:close/>
              </a:path>
            </a:pathLst>
          </a:custGeom>
          <a:solidFill>
            <a:srgbClr val="DD904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vi-VN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  <a:r>
              <a:rPr lang="vi-VN" sz="50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tài hội họa</a:t>
            </a:r>
            <a:endParaRPr lang="en-US" sz="5000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59666" y="723900"/>
            <a:ext cx="5568667" cy="936154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7326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49EE8A-B7F0-E842-60D6-1DC755B6772B}"/>
              </a:ext>
            </a:extLst>
          </p:cNvPr>
          <p:cNvGrpSpPr/>
          <p:nvPr/>
        </p:nvGrpSpPr>
        <p:grpSpPr>
          <a:xfrm>
            <a:off x="3019691" y="3941924"/>
            <a:ext cx="12248617" cy="6394801"/>
            <a:chOff x="3019691" y="3680561"/>
            <a:chExt cx="12248617" cy="6394801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EAB0FDA5-CEE5-0C67-1D46-4AEE98C74F26}"/>
                </a:ext>
              </a:extLst>
            </p:cNvPr>
            <p:cNvSpPr/>
            <p:nvPr/>
          </p:nvSpPr>
          <p:spPr>
            <a:xfrm>
              <a:off x="3019691" y="3680561"/>
              <a:ext cx="12248617" cy="6394801"/>
            </a:xfrm>
            <a:custGeom>
              <a:avLst/>
              <a:gdLst/>
              <a:ahLst/>
              <a:cxnLst/>
              <a:rect l="l" t="t" r="r" b="b"/>
              <a:pathLst>
                <a:path w="2302450" h="1202071">
                  <a:moveTo>
                    <a:pt x="0" y="0"/>
                  </a:moveTo>
                  <a:lnTo>
                    <a:pt x="2302450" y="0"/>
                  </a:lnTo>
                  <a:lnTo>
                    <a:pt x="2302450" y="1202071"/>
                  </a:lnTo>
                  <a:lnTo>
                    <a:pt x="0" y="12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3172093" y="7048500"/>
              <a:ext cx="11943812" cy="1732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Thời gian chuẩn bị ý tưởng (5-7 phút). Sau đó, lựa chọn đề tài vẽ tranh cho đội của mình.</a:t>
              </a: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434322" y="723900"/>
            <a:ext cx="7824978" cy="4563685"/>
          </a:xfrm>
          <a:custGeom>
            <a:avLst/>
            <a:gdLst/>
            <a:ahLst/>
            <a:cxnLst/>
            <a:rect l="l" t="t" r="r" b="b"/>
            <a:pathLst>
              <a:path w="7824978" h="4563685">
                <a:moveTo>
                  <a:pt x="0" y="0"/>
                </a:moveTo>
                <a:lnTo>
                  <a:pt x="7824978" y="0"/>
                </a:lnTo>
                <a:lnTo>
                  <a:pt x="7824978" y="4563686"/>
                </a:lnTo>
                <a:lnTo>
                  <a:pt x="0" y="45636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18" b="-711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724650" y="5902780"/>
            <a:ext cx="4838700" cy="8592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6660"/>
              </a:lnSpc>
            </a:pPr>
            <a:r>
              <a:rPr lang="vi-VN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27494D7-5D3D-75EA-AB14-2DE72C79BD1D}"/>
              </a:ext>
            </a:extLst>
          </p:cNvPr>
          <p:cNvSpPr/>
          <p:nvPr/>
        </p:nvSpPr>
        <p:spPr>
          <a:xfrm>
            <a:off x="1028701" y="723900"/>
            <a:ext cx="7824978" cy="4563684"/>
          </a:xfrm>
          <a:custGeom>
            <a:avLst/>
            <a:gdLst/>
            <a:ahLst/>
            <a:cxnLst/>
            <a:rect l="l" t="t" r="r" b="b"/>
            <a:pathLst>
              <a:path w="6257916" h="3070044">
                <a:moveTo>
                  <a:pt x="0" y="0"/>
                </a:moveTo>
                <a:lnTo>
                  <a:pt x="6257916" y="0"/>
                </a:lnTo>
                <a:lnTo>
                  <a:pt x="6257916" y="3070044"/>
                </a:lnTo>
                <a:lnTo>
                  <a:pt x="0" y="3070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82" b="-35552"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2C7E1DF-9D97-D514-45F0-AAFCE49A66F1}"/>
              </a:ext>
            </a:extLst>
          </p:cNvPr>
          <p:cNvSpPr/>
          <p:nvPr/>
        </p:nvSpPr>
        <p:spPr>
          <a:xfrm>
            <a:off x="1028700" y="7377185"/>
            <a:ext cx="16116299" cy="2061188"/>
          </a:xfrm>
          <a:custGeom>
            <a:avLst/>
            <a:gdLst/>
            <a:ahLst/>
            <a:cxnLst/>
            <a:rect l="l" t="t" r="r" b="b"/>
            <a:pathLst>
              <a:path w="2336933" h="451681">
                <a:moveTo>
                  <a:pt x="0" y="0"/>
                </a:moveTo>
                <a:lnTo>
                  <a:pt x="2336933" y="0"/>
                </a:lnTo>
                <a:lnTo>
                  <a:pt x="2336933" y="451681"/>
                </a:lnTo>
                <a:lnTo>
                  <a:pt x="0" y="451681"/>
                </a:lnTo>
                <a:close/>
              </a:path>
            </a:pathLst>
          </a:custGeom>
          <a:solidFill>
            <a:srgbClr val="FFFFFF"/>
          </a:solidFill>
          <a:ln w="47625" cap="sq">
            <a:solidFill>
              <a:srgbClr val="000000"/>
            </a:solidFill>
            <a:prstDash val="solid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Em yêu thích công việc nào liên quan đến mĩ thuật tạo hình?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Giải thích lí do em thích bằng một bài văn ngắn.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92999" y="0"/>
            <a:ext cx="4994528" cy="7962039"/>
          </a:xfrm>
          <a:custGeom>
            <a:avLst/>
            <a:gdLst/>
            <a:ahLst/>
            <a:cxnLst/>
            <a:rect l="l" t="t" r="r" b="b"/>
            <a:pathLst>
              <a:path w="4994528" h="7962039">
                <a:moveTo>
                  <a:pt x="0" y="0"/>
                </a:moveTo>
                <a:lnTo>
                  <a:pt x="4994528" y="0"/>
                </a:lnTo>
                <a:lnTo>
                  <a:pt x="4994528" y="7962039"/>
                </a:lnTo>
                <a:lnTo>
                  <a:pt x="0" y="79620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181" r="-53181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026163" y="8173720"/>
            <a:ext cx="452819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0600" y="569651"/>
            <a:ext cx="8763000" cy="9147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49959" lvl="1" indent="-474979" algn="just">
              <a:lnSpc>
                <a:spcPct val="150000"/>
              </a:lnSpc>
              <a:buFont typeface="Arial"/>
              <a:buChar char="•"/>
            </a:pP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vi-VN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6159"/>
              </a:lnSpc>
            </a:pPr>
            <a:endParaRPr lang="en-US" sz="43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49959" lvl="1" indent="-474979" algn="just">
              <a:lnSpc>
                <a:spcPts val="6159"/>
              </a:lnSpc>
              <a:buFont typeface="Arial"/>
              <a:buChar char="•"/>
            </a:pPr>
            <a:r>
              <a:rPr lang="vi-VN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của ngành nghề đó?</a:t>
            </a:r>
            <a:endParaRPr lang="en-US" sz="43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6159"/>
              </a:lnSpc>
            </a:pPr>
            <a:endParaRPr lang="en-US" sz="43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49959" lvl="1" indent="-474979" algn="just">
              <a:lnSpc>
                <a:spcPct val="150000"/>
              </a:lnSpc>
              <a:buFont typeface="Arial"/>
              <a:buChar char="•"/>
            </a:pP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6159"/>
              </a:lnSpc>
            </a:pPr>
            <a:endParaRPr lang="en-US" sz="43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49959" lvl="1" indent="-474979" algn="just">
              <a:lnSpc>
                <a:spcPct val="150000"/>
              </a:lnSpc>
              <a:buFont typeface="Arial"/>
              <a:buChar char="•"/>
            </a:pPr>
            <a:r>
              <a:rPr lang="vi-VN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ví dụ minh họa n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hững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 sống,</a:t>
            </a:r>
            <a:endParaRPr lang="en-US" sz="43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4ED73C09-EE5B-9E0C-2A76-9C102731045E}"/>
              </a:ext>
            </a:extLst>
          </p:cNvPr>
          <p:cNvSpPr/>
          <p:nvPr/>
        </p:nvSpPr>
        <p:spPr>
          <a:xfrm>
            <a:off x="0" y="3009900"/>
            <a:ext cx="11787569" cy="0"/>
          </a:xfrm>
          <a:prstGeom prst="line">
            <a:avLst/>
          </a:prstGeom>
          <a:ln w="38100" cap="flat">
            <a:solidFill>
              <a:schemeClr val="accent6">
                <a:lumMod val="75000"/>
              </a:scheme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E6EC9F42-D155-8555-953B-315C834B4225}"/>
              </a:ext>
            </a:extLst>
          </p:cNvPr>
          <p:cNvSpPr/>
          <p:nvPr/>
        </p:nvSpPr>
        <p:spPr>
          <a:xfrm>
            <a:off x="0" y="4762500"/>
            <a:ext cx="11787569" cy="0"/>
          </a:xfrm>
          <a:prstGeom prst="line">
            <a:avLst/>
          </a:prstGeom>
          <a:ln w="38100" cap="flat">
            <a:solidFill>
              <a:schemeClr val="accent6">
                <a:lumMod val="75000"/>
              </a:scheme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1EB8877D-B591-A87E-5F7E-CC22EE7C608C}"/>
              </a:ext>
            </a:extLst>
          </p:cNvPr>
          <p:cNvSpPr/>
          <p:nvPr/>
        </p:nvSpPr>
        <p:spPr>
          <a:xfrm>
            <a:off x="0" y="7353300"/>
            <a:ext cx="11787569" cy="0"/>
          </a:xfrm>
          <a:prstGeom prst="line">
            <a:avLst/>
          </a:prstGeom>
          <a:ln w="38100" cap="flat">
            <a:solidFill>
              <a:schemeClr val="accent6">
                <a:lumMod val="75000"/>
              </a:scheme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35409"/>
            <a:ext cx="18288000" cy="6051591"/>
          </a:xfrm>
          <a:custGeom>
            <a:avLst/>
            <a:gdLst/>
            <a:ahLst/>
            <a:cxnLst/>
            <a:rect l="l" t="t" r="r" b="b"/>
            <a:pathLst>
              <a:path w="18288000" h="6051591">
                <a:moveTo>
                  <a:pt x="0" y="0"/>
                </a:moveTo>
                <a:lnTo>
                  <a:pt x="18288000" y="0"/>
                </a:lnTo>
                <a:lnTo>
                  <a:pt x="18288000" y="6051591"/>
                </a:lnTo>
                <a:lnTo>
                  <a:pt x="0" y="60515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109" b="-37231"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15082" y="774370"/>
            <a:ext cx="9457835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6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259EB15-066B-90CD-461E-BE8D00EA8505}"/>
              </a:ext>
            </a:extLst>
          </p:cNvPr>
          <p:cNvSpPr/>
          <p:nvPr/>
        </p:nvSpPr>
        <p:spPr>
          <a:xfrm>
            <a:off x="4686299" y="2244651"/>
            <a:ext cx="8801102" cy="1288990"/>
          </a:xfrm>
          <a:custGeom>
            <a:avLst/>
            <a:gdLst/>
            <a:ahLst/>
            <a:cxnLst/>
            <a:rect l="l" t="t" r="r" b="b"/>
            <a:pathLst>
              <a:path w="2336933" h="451681">
                <a:moveTo>
                  <a:pt x="0" y="0"/>
                </a:moveTo>
                <a:lnTo>
                  <a:pt x="2336933" y="0"/>
                </a:lnTo>
                <a:lnTo>
                  <a:pt x="2336933" y="451681"/>
                </a:lnTo>
                <a:lnTo>
                  <a:pt x="0" y="451681"/>
                </a:lnTo>
                <a:close/>
              </a:path>
            </a:pathLst>
          </a:custGeom>
          <a:solidFill>
            <a:srgbClr val="FFFFFF"/>
          </a:solidFill>
          <a:ln w="47625" cap="sq">
            <a:solidFill>
              <a:srgbClr val="000000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Ôn lại các kiến thức đã học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01" r="-41033" b="-33601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sz="8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86455" y="2264322"/>
            <a:ext cx="14315094" cy="5758355"/>
          </a:xfrm>
          <a:custGeom>
            <a:avLst/>
            <a:gdLst/>
            <a:ahLst/>
            <a:cxnLst/>
            <a:rect l="l" t="t" r="r" b="b"/>
            <a:pathLst>
              <a:path w="3770230" h="1516604">
                <a:moveTo>
                  <a:pt x="0" y="0"/>
                </a:moveTo>
                <a:lnTo>
                  <a:pt x="3770230" y="0"/>
                </a:lnTo>
                <a:lnTo>
                  <a:pt x="3770230" y="1516604"/>
                </a:lnTo>
                <a:lnTo>
                  <a:pt x="0" y="151660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 TRỌNG CẢM ƠN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QUAN TÂM THEO DÕI CỦA CÁC EM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01200" y="-183945"/>
            <a:ext cx="8686800" cy="10654890"/>
          </a:xfrm>
          <a:custGeom>
            <a:avLst/>
            <a:gdLst/>
            <a:ahLst/>
            <a:cxnLst/>
            <a:rect l="l" t="t" r="r" b="b"/>
            <a:pathLst>
              <a:path w="8899253" h="10654890">
                <a:moveTo>
                  <a:pt x="0" y="0"/>
                </a:moveTo>
                <a:lnTo>
                  <a:pt x="8899253" y="0"/>
                </a:lnTo>
                <a:lnTo>
                  <a:pt x="8899253" y="10654890"/>
                </a:lnTo>
                <a:lnTo>
                  <a:pt x="0" y="10654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49" r="-65885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95400" y="1091172"/>
            <a:ext cx="6841853" cy="810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BÀI: </a:t>
            </a:r>
          </a:p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TRA, TRƯNG BÀY SẢN PHẨM CUỐI NĂM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92999" y="0"/>
            <a:ext cx="4994528" cy="7216915"/>
          </a:xfrm>
          <a:custGeom>
            <a:avLst/>
            <a:gdLst/>
            <a:ahLst/>
            <a:cxnLst/>
            <a:rect l="l" t="t" r="r" b="b"/>
            <a:pathLst>
              <a:path w="4994528" h="7487026">
                <a:moveTo>
                  <a:pt x="0" y="0"/>
                </a:moveTo>
                <a:lnTo>
                  <a:pt x="4994528" y="0"/>
                </a:lnTo>
                <a:lnTo>
                  <a:pt x="4994528" y="7487026"/>
                </a:lnTo>
                <a:lnTo>
                  <a:pt x="0" y="7487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98" r="-6249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045233" y="7075199"/>
            <a:ext cx="4528199" cy="2858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99802" y="789364"/>
            <a:ext cx="8734798" cy="1819216"/>
            <a:chOff x="-390729" y="-634424"/>
            <a:chExt cx="11646401" cy="2425622"/>
          </a:xfrm>
        </p:grpSpPr>
        <p:sp>
          <p:nvSpPr>
            <p:cNvPr id="5" name="TextBox 5"/>
            <p:cNvSpPr txBox="1"/>
            <p:nvPr/>
          </p:nvSpPr>
          <p:spPr>
            <a:xfrm>
              <a:off x="-390729" y="69615"/>
              <a:ext cx="1059403" cy="1017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9"/>
                </a:lnSpc>
              </a:pP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29002" y="-634424"/>
              <a:ext cx="10126670" cy="24256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 tin về tác giả, tác phẩm mĩ thuật</a:t>
              </a:r>
              <a:endPara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0" y="3070085"/>
            <a:ext cx="11787569" cy="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399802" y="3411018"/>
            <a:ext cx="9039598" cy="1819216"/>
            <a:chOff x="-419688" y="-940785"/>
            <a:chExt cx="12052798" cy="2425620"/>
          </a:xfrm>
        </p:grpSpPr>
        <p:sp>
          <p:nvSpPr>
            <p:cNvPr id="9" name="TextBox 9"/>
            <p:cNvSpPr txBox="1"/>
            <p:nvPr/>
          </p:nvSpPr>
          <p:spPr>
            <a:xfrm>
              <a:off x="-419688" y="-178996"/>
              <a:ext cx="1059403" cy="1017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9"/>
                </a:lnSpc>
              </a:pP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59403" y="-940785"/>
              <a:ext cx="10573707" cy="24256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Tác động của khoa học kĩ thuật đối với ngành nghề thiết kế</a:t>
              </a:r>
              <a:endParaRPr lang="vi-VN" sz="42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5430" y="5829300"/>
            <a:ext cx="11787569" cy="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399802" y="6295863"/>
            <a:ext cx="9268198" cy="1819216"/>
            <a:chOff x="-419688" y="-750654"/>
            <a:chExt cx="12357598" cy="2425621"/>
          </a:xfrm>
        </p:grpSpPr>
        <p:sp>
          <p:nvSpPr>
            <p:cNvPr id="14" name="TextBox 14"/>
            <p:cNvSpPr txBox="1"/>
            <p:nvPr/>
          </p:nvSpPr>
          <p:spPr>
            <a:xfrm>
              <a:off x="-419688" y="-198119"/>
              <a:ext cx="1059403" cy="1017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9"/>
                </a:lnSpc>
              </a:pPr>
              <a:r>
                <a:rPr lang="en-US" sz="4399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00043" y="-750654"/>
              <a:ext cx="10837867" cy="24256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Hệ thống kiến thức, kĩ năng về môn Mĩ thuật trong năm học</a:t>
              </a:r>
              <a:endParaRPr lang="vi-VN" sz="42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33" t="-18659" b="-7637"/>
            </a:stretch>
          </a:blipFill>
        </p:spPr>
        <p:txBody>
          <a:bodyPr/>
          <a:lstStyle/>
          <a:p>
            <a:pPr algn="just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8700" y="6172200"/>
            <a:ext cx="11087100" cy="3314700"/>
          </a:xfrm>
          <a:custGeom>
            <a:avLst/>
            <a:gdLst/>
            <a:ahLst/>
            <a:cxnLst/>
            <a:rect l="l" t="t" r="r" b="b"/>
            <a:pathLst>
              <a:path w="3219141" h="812800">
                <a:moveTo>
                  <a:pt x="0" y="0"/>
                </a:moveTo>
                <a:lnTo>
                  <a:pt x="3219141" y="0"/>
                </a:lnTo>
                <a:lnTo>
                  <a:pt x="3219141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bIns="144000" anchor="ctr"/>
          <a:lstStyle/>
          <a:p>
            <a:pPr>
              <a:lnSpc>
                <a:spcPct val="150000"/>
              </a:lnSpc>
            </a:pPr>
            <a:r>
              <a:rPr lang="vi-VN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TIN VỀ TÁC GIẢ, TÁC PHẨM MĨ THUẬT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4357502"/>
            <a:ext cx="4592782" cy="1571996"/>
          </a:xfrm>
          <a:custGeom>
            <a:avLst/>
            <a:gdLst/>
            <a:ahLst/>
            <a:cxnLst/>
            <a:rect l="l" t="t" r="r" b="b"/>
            <a:pathLst>
              <a:path w="1209622" h="414024">
                <a:moveTo>
                  <a:pt x="0" y="0"/>
                </a:moveTo>
                <a:lnTo>
                  <a:pt x="1209622" y="0"/>
                </a:lnTo>
                <a:lnTo>
                  <a:pt x="1209622" y="414024"/>
                </a:lnTo>
                <a:lnTo>
                  <a:pt x="0" y="414024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27137" y="1165389"/>
            <a:ext cx="15615310" cy="1218955"/>
          </a:xfrm>
          <a:custGeom>
            <a:avLst/>
            <a:gdLst/>
            <a:ahLst/>
            <a:cxnLst/>
            <a:rect l="l" t="t" r="r" b="b"/>
            <a:pathLst>
              <a:path w="4112674" h="321042">
                <a:moveTo>
                  <a:pt x="0" y="0"/>
                </a:moveTo>
                <a:lnTo>
                  <a:pt x="4112674" y="0"/>
                </a:lnTo>
                <a:lnTo>
                  <a:pt x="4112674" y="321042"/>
                </a:lnTo>
                <a:lnTo>
                  <a:pt x="0" y="321042"/>
                </a:lnTo>
                <a:close/>
              </a:path>
            </a:pathLst>
          </a:custGeom>
          <a:solidFill>
            <a:srgbClr val="CED888"/>
          </a:solidFill>
          <a:ln cap="sq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về tác giả, tác phẩm mĩ thuật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77422" y="209550"/>
            <a:ext cx="452819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10" name="Freeform 10"/>
          <p:cNvSpPr/>
          <p:nvPr/>
        </p:nvSpPr>
        <p:spPr>
          <a:xfrm>
            <a:off x="7206332" y="2708379"/>
            <a:ext cx="3870378" cy="121895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5552B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vi-VN" sz="4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09600" y="4720680"/>
            <a:ext cx="3590925" cy="121895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5552B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Tiểu sử tóm tắt</a:t>
            </a:r>
          </a:p>
        </p:txBody>
      </p:sp>
      <p:sp>
        <p:nvSpPr>
          <p:cNvPr id="17" name="Freeform 17"/>
          <p:cNvSpPr/>
          <p:nvPr/>
        </p:nvSpPr>
        <p:spPr>
          <a:xfrm>
            <a:off x="4417930" y="4720680"/>
            <a:ext cx="3870377" cy="121895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5552B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Quá trình đào tạo</a:t>
            </a:r>
          </a:p>
        </p:txBody>
      </p:sp>
      <p:sp>
        <p:nvSpPr>
          <p:cNvPr id="21" name="Freeform 21"/>
          <p:cNvSpPr/>
          <p:nvPr/>
        </p:nvSpPr>
        <p:spPr>
          <a:xfrm>
            <a:off x="8505712" y="4720680"/>
            <a:ext cx="3474952" cy="121895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5552B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Bối cảnh xã hội</a:t>
            </a:r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D76387A3-CF52-DA06-A363-A8E027A6EBF9}"/>
              </a:ext>
            </a:extLst>
          </p:cNvPr>
          <p:cNvSpPr/>
          <p:nvPr/>
        </p:nvSpPr>
        <p:spPr>
          <a:xfrm>
            <a:off x="12198069" y="4720680"/>
            <a:ext cx="5480331" cy="121895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5552B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Thành tựu về tác phẩm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01389A-2FAB-1BB3-9CB0-43231CF9B01E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2405063" y="3927334"/>
            <a:ext cx="6738936" cy="793346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A4317F-801B-8EC8-3941-29E92172BFC2}"/>
              </a:ext>
            </a:extLst>
          </p:cNvPr>
          <p:cNvCxnSpPr>
            <a:cxnSpLocks/>
            <a:stCxn id="10" idx="2"/>
            <a:endCxn id="17" idx="0"/>
          </p:cNvCxnSpPr>
          <p:nvPr/>
        </p:nvCxnSpPr>
        <p:spPr>
          <a:xfrm flipH="1">
            <a:off x="6353119" y="3927334"/>
            <a:ext cx="2788402" cy="793346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2484E37-A6CB-4CF1-578C-EAA695832962}"/>
              </a:ext>
            </a:extLst>
          </p:cNvPr>
          <p:cNvCxnSpPr>
            <a:cxnSpLocks/>
            <a:stCxn id="10" idx="2"/>
            <a:endCxn id="21" idx="0"/>
          </p:cNvCxnSpPr>
          <p:nvPr/>
        </p:nvCxnSpPr>
        <p:spPr>
          <a:xfrm>
            <a:off x="9141521" y="3927334"/>
            <a:ext cx="1101667" cy="793346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55B066-996E-7415-8802-9EC488C2A14D}"/>
              </a:ext>
            </a:extLst>
          </p:cNvPr>
          <p:cNvCxnSpPr>
            <a:cxnSpLocks/>
            <a:stCxn id="10" idx="2"/>
            <a:endCxn id="5" idx="0"/>
          </p:cNvCxnSpPr>
          <p:nvPr/>
        </p:nvCxnSpPr>
        <p:spPr>
          <a:xfrm>
            <a:off x="9141521" y="3927334"/>
            <a:ext cx="5796714" cy="793346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10">
            <a:extLst>
              <a:ext uri="{FF2B5EF4-FFF2-40B4-BE49-F238E27FC236}">
                <a16:creationId xmlns:a16="http://schemas.microsoft.com/office/drawing/2014/main" id="{53CF1C5F-80AC-F639-A46F-FAC588825B5C}"/>
              </a:ext>
            </a:extLst>
          </p:cNvPr>
          <p:cNvSpPr/>
          <p:nvPr/>
        </p:nvSpPr>
        <p:spPr>
          <a:xfrm>
            <a:off x="7206332" y="6263670"/>
            <a:ext cx="3870378" cy="121895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5552B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phẩm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A65F38F1-BFBD-D5C9-2493-512EE741822E}"/>
              </a:ext>
            </a:extLst>
          </p:cNvPr>
          <p:cNvSpPr/>
          <p:nvPr/>
        </p:nvSpPr>
        <p:spPr>
          <a:xfrm>
            <a:off x="609600" y="8275971"/>
            <a:ext cx="4422549" cy="1591929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5552B"/>
            </a:solidFill>
            <a:prstDash val="solid"/>
            <a:miter/>
          </a:ln>
        </p:spPr>
        <p:txBody>
          <a:bodyPr bIns="14400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Chịu ảnh hưởng của trường phái nào</a:t>
            </a:r>
          </a:p>
        </p:txBody>
      </p:sp>
      <p:sp>
        <p:nvSpPr>
          <p:cNvPr id="36" name="Freeform 17">
            <a:extLst>
              <a:ext uri="{FF2B5EF4-FFF2-40B4-BE49-F238E27FC236}">
                <a16:creationId xmlns:a16="http://schemas.microsoft.com/office/drawing/2014/main" id="{B4279A3C-CE63-DF5A-191F-688BB65669D2}"/>
              </a:ext>
            </a:extLst>
          </p:cNvPr>
          <p:cNvSpPr/>
          <p:nvPr/>
        </p:nvSpPr>
        <p:spPr>
          <a:xfrm>
            <a:off x="5275873" y="8275971"/>
            <a:ext cx="4723591" cy="1591929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5552B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Đặc điểm về tạo hình</a:t>
            </a:r>
          </a:p>
        </p:txBody>
      </p:sp>
      <p:sp>
        <p:nvSpPr>
          <p:cNvPr id="37" name="Freeform 21">
            <a:extLst>
              <a:ext uri="{FF2B5EF4-FFF2-40B4-BE49-F238E27FC236}">
                <a16:creationId xmlns:a16="http://schemas.microsoft.com/office/drawing/2014/main" id="{C0A6C6E9-04A5-8670-5F0D-DD191609DA63}"/>
              </a:ext>
            </a:extLst>
          </p:cNvPr>
          <p:cNvSpPr/>
          <p:nvPr/>
        </p:nvSpPr>
        <p:spPr>
          <a:xfrm>
            <a:off x="10243188" y="8275971"/>
            <a:ext cx="3229088" cy="1591929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5552B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Đề tài thể hiện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E1B503DB-AD68-F008-3D63-FD7BE24B3B5B}"/>
              </a:ext>
            </a:extLst>
          </p:cNvPr>
          <p:cNvSpPr/>
          <p:nvPr/>
        </p:nvSpPr>
        <p:spPr>
          <a:xfrm>
            <a:off x="13716000" y="8275971"/>
            <a:ext cx="3962400" cy="1591929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5552B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Chất liệu tạo hình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FF15542-594E-3EDE-61E4-A445A621CBFC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2820875" y="7482625"/>
            <a:ext cx="6323124" cy="793346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E7F65A7-2CCB-7745-F1E8-65B47EFD2F91}"/>
              </a:ext>
            </a:extLst>
          </p:cNvPr>
          <p:cNvCxnSpPr>
            <a:cxnSpLocks/>
            <a:stCxn id="33" idx="2"/>
            <a:endCxn id="36" idx="0"/>
          </p:cNvCxnSpPr>
          <p:nvPr/>
        </p:nvCxnSpPr>
        <p:spPr>
          <a:xfrm flipH="1">
            <a:off x="7637669" y="7482625"/>
            <a:ext cx="1503852" cy="793346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3B7E853-2C25-127C-F6EB-2DE398E340AB}"/>
              </a:ext>
            </a:extLst>
          </p:cNvPr>
          <p:cNvCxnSpPr>
            <a:cxnSpLocks/>
            <a:stCxn id="33" idx="2"/>
            <a:endCxn id="37" idx="0"/>
          </p:cNvCxnSpPr>
          <p:nvPr/>
        </p:nvCxnSpPr>
        <p:spPr>
          <a:xfrm>
            <a:off x="9141521" y="7482625"/>
            <a:ext cx="2716211" cy="793346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3AD8BDA-8BC4-2BE8-E923-D865F561B64B}"/>
              </a:ext>
            </a:extLst>
          </p:cNvPr>
          <p:cNvCxnSpPr>
            <a:cxnSpLocks/>
            <a:stCxn id="33" idx="2"/>
            <a:endCxn id="38" idx="0"/>
          </p:cNvCxnSpPr>
          <p:nvPr/>
        </p:nvCxnSpPr>
        <p:spPr>
          <a:xfrm>
            <a:off x="9141521" y="7482625"/>
            <a:ext cx="6555679" cy="793346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  <p:bldP spid="13" grpId="0" animBg="1"/>
      <p:bldP spid="17" grpId="0" animBg="1"/>
      <p:bldP spid="21" grpId="0" animBg="1"/>
      <p:bldP spid="5" grpId="0" animBg="1"/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43000" y="1790700"/>
            <a:ext cx="6239686" cy="8272101"/>
            <a:chOff x="0" y="0"/>
            <a:chExt cx="3727450" cy="4941570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t="-626" b="-626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727450" cy="4941570"/>
            </a:xfrm>
            <a:custGeom>
              <a:avLst/>
              <a:gdLst/>
              <a:ahLst/>
              <a:cxnLst/>
              <a:rect l="l" t="t" r="r" b="b"/>
              <a:pathLst>
                <a:path w="3727450" h="4941570">
                  <a:moveTo>
                    <a:pt x="3727450" y="4941570"/>
                  </a:moveTo>
                  <a:lnTo>
                    <a:pt x="0" y="4941570"/>
                  </a:lnTo>
                  <a:lnTo>
                    <a:pt x="0" y="0"/>
                  </a:lnTo>
                  <a:lnTo>
                    <a:pt x="3727450" y="0"/>
                  </a:lnTo>
                  <a:lnTo>
                    <a:pt x="3727450" y="4941570"/>
                  </a:lnTo>
                  <a:close/>
                  <a:moveTo>
                    <a:pt x="127000" y="4814570"/>
                  </a:moveTo>
                  <a:lnTo>
                    <a:pt x="3600450" y="4814570"/>
                  </a:lnTo>
                  <a:lnTo>
                    <a:pt x="3600450" y="127000"/>
                  </a:lnTo>
                  <a:lnTo>
                    <a:pt x="127000" y="127000"/>
                  </a:lnTo>
                  <a:lnTo>
                    <a:pt x="127000" y="48145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1955" y="347546"/>
            <a:ext cx="15704375" cy="1218955"/>
          </a:xfrm>
          <a:custGeom>
            <a:avLst/>
            <a:gdLst/>
            <a:ahLst/>
            <a:cxnLst/>
            <a:rect l="l" t="t" r="r" b="b"/>
            <a:pathLst>
              <a:path w="4136132" h="321042">
                <a:moveTo>
                  <a:pt x="0" y="0"/>
                </a:moveTo>
                <a:lnTo>
                  <a:pt x="4136132" y="0"/>
                </a:lnTo>
                <a:lnTo>
                  <a:pt x="4136132" y="321042"/>
                </a:lnTo>
                <a:lnTo>
                  <a:pt x="0" y="321042"/>
                </a:lnTo>
                <a:close/>
              </a:path>
            </a:pathLst>
          </a:custGeom>
          <a:solidFill>
            <a:srgbClr val="F4B44E"/>
          </a:solidFill>
          <a:ln cap="sq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về n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ghệ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9" name="Freeform 9"/>
          <p:cNvSpPr/>
          <p:nvPr/>
        </p:nvSpPr>
        <p:spPr>
          <a:xfrm>
            <a:off x="7921179" y="2010367"/>
            <a:ext cx="9113569" cy="1858356"/>
          </a:xfrm>
          <a:custGeom>
            <a:avLst/>
            <a:gdLst/>
            <a:ahLst/>
            <a:cxnLst/>
            <a:rect l="l" t="t" r="r" b="b"/>
            <a:pathLst>
              <a:path w="2400282" h="419445">
                <a:moveTo>
                  <a:pt x="0" y="0"/>
                </a:moveTo>
                <a:lnTo>
                  <a:pt x="2400282" y="0"/>
                </a:lnTo>
                <a:lnTo>
                  <a:pt x="2400282" y="419445"/>
                </a:lnTo>
                <a:lnTo>
                  <a:pt x="0" y="419445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D9043"/>
            </a:solidFill>
            <a:prstDash val="solid"/>
            <a:miter/>
          </a:ln>
        </p:spPr>
        <p:txBody>
          <a:bodyPr tIns="0" bIns="0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949196" y="4549152"/>
            <a:ext cx="3510357" cy="1177927"/>
          </a:xfrm>
          <a:custGeom>
            <a:avLst/>
            <a:gdLst/>
            <a:ahLst/>
            <a:cxnLst/>
            <a:rect l="l" t="t" r="r" b="b"/>
            <a:pathLst>
              <a:path w="648793" h="419445">
                <a:moveTo>
                  <a:pt x="0" y="0"/>
                </a:moveTo>
                <a:lnTo>
                  <a:pt x="648793" y="0"/>
                </a:lnTo>
                <a:lnTo>
                  <a:pt x="648793" y="419445"/>
                </a:lnTo>
                <a:lnTo>
                  <a:pt x="0" y="419445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D9043"/>
            </a:solidFill>
            <a:prstDash val="solid"/>
            <a:miter/>
          </a:ln>
        </p:spPr>
        <p:txBody>
          <a:bodyPr tIns="0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14"/>
          <p:cNvSpPr/>
          <p:nvPr/>
        </p:nvSpPr>
        <p:spPr>
          <a:xfrm flipH="1">
            <a:off x="9180891" y="3868723"/>
            <a:ext cx="3297072" cy="680428"/>
          </a:xfrm>
          <a:prstGeom prst="line">
            <a:avLst/>
          </a:prstGeom>
          <a:ln w="38100" cap="flat">
            <a:solidFill>
              <a:srgbClr val="DD904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1688805" y="4549152"/>
            <a:ext cx="2463388" cy="1177927"/>
          </a:xfrm>
          <a:custGeom>
            <a:avLst/>
            <a:gdLst/>
            <a:ahLst/>
            <a:cxnLst/>
            <a:rect l="l" t="t" r="r" b="b"/>
            <a:pathLst>
              <a:path w="564868" h="419445">
                <a:moveTo>
                  <a:pt x="0" y="0"/>
                </a:moveTo>
                <a:lnTo>
                  <a:pt x="564868" y="0"/>
                </a:lnTo>
                <a:lnTo>
                  <a:pt x="564868" y="419445"/>
                </a:lnTo>
                <a:lnTo>
                  <a:pt x="0" y="419445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D9043"/>
            </a:solidFill>
            <a:prstDash val="solid"/>
            <a:miter/>
          </a:ln>
        </p:spPr>
        <p:txBody>
          <a:bodyPr tIns="0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lụa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12477964" y="3868723"/>
            <a:ext cx="160255" cy="680428"/>
          </a:xfrm>
          <a:prstGeom prst="line">
            <a:avLst/>
          </a:prstGeom>
          <a:ln w="38100" cap="flat">
            <a:solidFill>
              <a:srgbClr val="DD904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4381445" y="4549152"/>
            <a:ext cx="2681322" cy="1177927"/>
          </a:xfrm>
          <a:custGeom>
            <a:avLst/>
            <a:gdLst/>
            <a:ahLst/>
            <a:cxnLst/>
            <a:rect l="l" t="t" r="r" b="b"/>
            <a:pathLst>
              <a:path w="579138" h="420679">
                <a:moveTo>
                  <a:pt x="0" y="0"/>
                </a:moveTo>
                <a:lnTo>
                  <a:pt x="579138" y="0"/>
                </a:lnTo>
                <a:lnTo>
                  <a:pt x="579138" y="420679"/>
                </a:lnTo>
                <a:lnTo>
                  <a:pt x="0" y="420679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D9043"/>
            </a:solidFill>
            <a:prstDash val="solid"/>
            <a:miter/>
          </a:ln>
        </p:spPr>
        <p:txBody>
          <a:bodyPr tIns="0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2477964" y="3868723"/>
            <a:ext cx="3485346" cy="680428"/>
          </a:xfrm>
          <a:prstGeom prst="line">
            <a:avLst/>
          </a:prstGeom>
          <a:ln w="38100" cap="flat">
            <a:solidFill>
              <a:srgbClr val="DD904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7968247" y="6028215"/>
            <a:ext cx="9113569" cy="1296887"/>
          </a:xfrm>
          <a:custGeom>
            <a:avLst/>
            <a:gdLst/>
            <a:ahLst/>
            <a:cxnLst/>
            <a:rect l="l" t="t" r="r" b="b"/>
            <a:pathLst>
              <a:path w="2400282" h="341567">
                <a:moveTo>
                  <a:pt x="0" y="0"/>
                </a:moveTo>
                <a:lnTo>
                  <a:pt x="2400282" y="0"/>
                </a:lnTo>
                <a:lnTo>
                  <a:pt x="2400282" y="341567"/>
                </a:lnTo>
                <a:lnTo>
                  <a:pt x="0" y="341567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D9043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7968247" y="7900289"/>
            <a:ext cx="2416319" cy="1819611"/>
          </a:xfrm>
          <a:custGeom>
            <a:avLst/>
            <a:gdLst/>
            <a:ahLst/>
            <a:cxnLst/>
            <a:rect l="l" t="t" r="r" b="b"/>
            <a:pathLst>
              <a:path w="636397" h="419445">
                <a:moveTo>
                  <a:pt x="0" y="0"/>
                </a:moveTo>
                <a:lnTo>
                  <a:pt x="636397" y="0"/>
                </a:lnTo>
                <a:lnTo>
                  <a:pt x="636397" y="419445"/>
                </a:lnTo>
                <a:lnTo>
                  <a:pt x="0" y="419445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D9043"/>
            </a:solidFill>
            <a:prstDash val="solid"/>
            <a:miter/>
          </a:ln>
        </p:spPr>
        <p:txBody>
          <a:bodyPr tIns="0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utoShape 29"/>
          <p:cNvSpPr/>
          <p:nvPr/>
        </p:nvSpPr>
        <p:spPr>
          <a:xfrm flipH="1">
            <a:off x="9176406" y="7325102"/>
            <a:ext cx="3348625" cy="575188"/>
          </a:xfrm>
          <a:prstGeom prst="line">
            <a:avLst/>
          </a:prstGeom>
          <a:ln w="38100" cap="flat">
            <a:solidFill>
              <a:srgbClr val="DD904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>
            <a:off x="11008175" y="7900290"/>
            <a:ext cx="3071812" cy="1819610"/>
          </a:xfrm>
          <a:custGeom>
            <a:avLst/>
            <a:gdLst/>
            <a:ahLst/>
            <a:cxnLst/>
            <a:rect l="l" t="t" r="r" b="b"/>
            <a:pathLst>
              <a:path w="809037" h="419445">
                <a:moveTo>
                  <a:pt x="0" y="0"/>
                </a:moveTo>
                <a:lnTo>
                  <a:pt x="809037" y="0"/>
                </a:lnTo>
                <a:lnTo>
                  <a:pt x="809037" y="419445"/>
                </a:lnTo>
                <a:lnTo>
                  <a:pt x="0" y="419445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D9043"/>
            </a:solidFill>
            <a:prstDash val="solid"/>
            <a:miter/>
          </a:ln>
        </p:spPr>
        <p:txBody>
          <a:bodyPr tIns="0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Phan Chánh</a:t>
            </a:r>
          </a:p>
        </p:txBody>
      </p:sp>
      <p:sp>
        <p:nvSpPr>
          <p:cNvPr id="33" name="AutoShape 33"/>
          <p:cNvSpPr/>
          <p:nvPr/>
        </p:nvSpPr>
        <p:spPr>
          <a:xfrm>
            <a:off x="12525031" y="7325102"/>
            <a:ext cx="19050" cy="575188"/>
          </a:xfrm>
          <a:prstGeom prst="line">
            <a:avLst/>
          </a:prstGeom>
          <a:ln w="38100" cap="flat">
            <a:solidFill>
              <a:srgbClr val="DD904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/>
          </a:p>
        </p:txBody>
      </p:sp>
      <p:sp>
        <p:nvSpPr>
          <p:cNvPr id="35" name="Freeform 35"/>
          <p:cNvSpPr/>
          <p:nvPr/>
        </p:nvSpPr>
        <p:spPr>
          <a:xfrm>
            <a:off x="14574793" y="7900289"/>
            <a:ext cx="2459955" cy="1819609"/>
          </a:xfrm>
          <a:custGeom>
            <a:avLst/>
            <a:gdLst/>
            <a:ahLst/>
            <a:cxnLst/>
            <a:rect l="l" t="t" r="r" b="b"/>
            <a:pathLst>
              <a:path w="647889" h="419445">
                <a:moveTo>
                  <a:pt x="0" y="0"/>
                </a:moveTo>
                <a:lnTo>
                  <a:pt x="647889" y="0"/>
                </a:lnTo>
                <a:lnTo>
                  <a:pt x="647889" y="419445"/>
                </a:lnTo>
                <a:lnTo>
                  <a:pt x="0" y="419445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D9043"/>
            </a:solidFill>
            <a:prstDash val="solid"/>
            <a:miter/>
          </a:ln>
        </p:spPr>
        <p:txBody>
          <a:bodyPr tIns="0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utoShape 37"/>
          <p:cNvSpPr/>
          <p:nvPr/>
        </p:nvSpPr>
        <p:spPr>
          <a:xfrm>
            <a:off x="12525031" y="7325102"/>
            <a:ext cx="3279739" cy="575188"/>
          </a:xfrm>
          <a:prstGeom prst="line">
            <a:avLst/>
          </a:prstGeom>
          <a:ln w="38100" cap="flat">
            <a:solidFill>
              <a:srgbClr val="DD904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998220" y="999152"/>
            <a:ext cx="811530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50"/>
              </a:lnSpc>
            </a:pP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5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DE48EB-2697-D188-A7F2-5690DB79A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980" y="2928297"/>
            <a:ext cx="6019800" cy="400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6C43F2-3F34-4EC2-05B1-9C585A203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1" r="9228"/>
          <a:stretch/>
        </p:blipFill>
        <p:spPr>
          <a:xfrm>
            <a:off x="381000" y="5524500"/>
            <a:ext cx="5332900" cy="400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0264B-4218-153B-B70A-613B7D5BA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6280" y="1396324"/>
            <a:ext cx="5791200" cy="400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reeform 34">
            <a:extLst>
              <a:ext uri="{FF2B5EF4-FFF2-40B4-BE49-F238E27FC236}">
                <a16:creationId xmlns:a16="http://schemas.microsoft.com/office/drawing/2014/main" id="{CD8BAC5F-D490-82B7-B3CC-24618F5BC974}"/>
              </a:ext>
            </a:extLst>
          </p:cNvPr>
          <p:cNvSpPr/>
          <p:nvPr/>
        </p:nvSpPr>
        <p:spPr>
          <a:xfrm>
            <a:off x="11353800" y="6612822"/>
            <a:ext cx="6238760" cy="3446916"/>
          </a:xfrm>
          <a:custGeom>
            <a:avLst/>
            <a:gdLst/>
            <a:ahLst/>
            <a:cxnLst/>
            <a:rect l="l" t="t" r="r" b="b"/>
            <a:pathLst>
              <a:path w="2371536" h="1310274">
                <a:moveTo>
                  <a:pt x="0" y="0"/>
                </a:moveTo>
                <a:lnTo>
                  <a:pt x="2371536" y="0"/>
                </a:lnTo>
                <a:lnTo>
                  <a:pt x="2371536" y="1310274"/>
                </a:lnTo>
                <a:lnTo>
                  <a:pt x="0" y="1310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1E64A2-F4A0-63DA-D8A6-9F5852082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24" y="723900"/>
            <a:ext cx="6591868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8A8239-FAEC-740E-1BA2-A10D281E0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868" y="723898"/>
            <a:ext cx="3448956" cy="350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3F5301-CEE7-860D-ABE6-450AC9FF6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7800" y="723900"/>
            <a:ext cx="4507226" cy="350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D7007-60B6-2219-5979-A7DE78D56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956" y="4901088"/>
            <a:ext cx="6591868" cy="466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248BF5-67A0-8E0F-499B-EEC003620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800" y="4901088"/>
            <a:ext cx="7249134" cy="466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019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712</Words>
  <Application>Microsoft Office PowerPoint</Application>
  <PresentationFormat>Custom</PresentationFormat>
  <Paragraphs>102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kenhgiaovien_bai_tong_ket_hoc_ki_I_trung_bay_san_pham_mi_thuat</dc:title>
  <dc:creator>Admin</dc:creator>
  <cp:lastModifiedBy>Admin</cp:lastModifiedBy>
  <cp:revision>19</cp:revision>
  <dcterms:created xsi:type="dcterms:W3CDTF">2006-08-16T00:00:00Z</dcterms:created>
  <dcterms:modified xsi:type="dcterms:W3CDTF">2025-05-31T05:31:20Z</dcterms:modified>
  <dc:identifier>DAFvsT_BQDc</dc:identifier>
</cp:coreProperties>
</file>