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78" r:id="rId3"/>
    <p:sldId id="280" r:id="rId4"/>
    <p:sldId id="279" r:id="rId5"/>
    <p:sldId id="281" r:id="rId6"/>
    <p:sldId id="282" r:id="rId7"/>
    <p:sldId id="283" r:id="rId8"/>
    <p:sldId id="284" r:id="rId9"/>
    <p:sldId id="285" r:id="rId10"/>
    <p:sldId id="286" r:id="rId11"/>
    <p:sldId id="287" r:id="rId12"/>
    <p:sldId id="288" r:id="rId13"/>
    <p:sldId id="290" r:id="rId14"/>
    <p:sldId id="289" r:id="rId15"/>
    <p:sldId id="291" r:id="rId16"/>
    <p:sldId id="293" r:id="rId17"/>
    <p:sldId id="292" r:id="rId18"/>
    <p:sldId id="295" r:id="rId19"/>
    <p:sldId id="294" r:id="rId20"/>
    <p:sldId id="296" r:id="rId21"/>
    <p:sldId id="298" r:id="rId22"/>
    <p:sldId id="297" r:id="rId23"/>
    <p:sldId id="276" r:id="rId24"/>
    <p:sldId id="300" r:id="rId25"/>
  </p:sldIdLst>
  <p:sldSz cx="18288000" cy="10287000"/>
  <p:notesSz cx="6858000" cy="9144000"/>
  <p:embeddedFontLst>
    <p:embeddedFont>
      <p:font typeface="Calibri" panose="020F0502020204030204" pitchFamily="34" charset="0"/>
      <p:regular r:id="rId27"/>
      <p:bold r:id="rId28"/>
      <p:italic r:id="rId29"/>
      <p:boldItalic r:id="rId30"/>
    </p:embeddedFont>
    <p:embeddedFont>
      <p:font typeface="Amasis MT Pro Black" panose="020B0604020202020204" charset="0"/>
      <p:bold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C2CFE11-2382-48D5-8DAB-D40B59C75F89}">
          <p14:sldIdLst>
            <p14:sldId id="256"/>
            <p14:sldId id="278"/>
            <p14:sldId id="280"/>
            <p14:sldId id="279"/>
            <p14:sldId id="281"/>
            <p14:sldId id="282"/>
            <p14:sldId id="283"/>
            <p14:sldId id="284"/>
            <p14:sldId id="285"/>
            <p14:sldId id="286"/>
            <p14:sldId id="287"/>
            <p14:sldId id="288"/>
            <p14:sldId id="290"/>
            <p14:sldId id="289"/>
            <p14:sldId id="291"/>
            <p14:sldId id="293"/>
            <p14:sldId id="292"/>
            <p14:sldId id="295"/>
            <p14:sldId id="294"/>
            <p14:sldId id="296"/>
            <p14:sldId id="298"/>
            <p14:sldId id="297"/>
            <p14:sldId id="276"/>
            <p14:sldId id="30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1A1F"/>
    <a:srgbClr val="AC8E6F"/>
    <a:srgbClr val="CA9E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404" autoAdjust="0"/>
  </p:normalViewPr>
  <p:slideViewPr>
    <p:cSldViewPr>
      <p:cViewPr varScale="1">
        <p:scale>
          <a:sx n="55" d="100"/>
          <a:sy n="55" d="100"/>
        </p:scale>
        <p:origin x="653"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51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197C5B-EC14-4C80-B32D-0473BB91BDD9}" type="datetimeFigureOut">
              <a:rPr lang="en-US" smtClean="0"/>
              <a:t>31/5/2025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320016-0903-4CBB-82D3-FF1171443CA9}" type="slidenum">
              <a:rPr lang="en-US" smtClean="0"/>
              <a:t>‹#›</a:t>
            </a:fld>
            <a:endParaRPr lang="en-US"/>
          </a:p>
        </p:txBody>
      </p:sp>
    </p:spTree>
    <p:extLst>
      <p:ext uri="{BB962C8B-B14F-4D97-AF65-F5344CB8AC3E}">
        <p14:creationId xmlns:p14="http://schemas.microsoft.com/office/powerpoint/2010/main" val="1466116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320016-0903-4CBB-82D3-FF1171443CA9}" type="slidenum">
              <a:rPr lang="en-US" smtClean="0"/>
              <a:t>6</a:t>
            </a:fld>
            <a:endParaRPr lang="en-US"/>
          </a:p>
        </p:txBody>
      </p:sp>
    </p:spTree>
    <p:extLst>
      <p:ext uri="{BB962C8B-B14F-4D97-AF65-F5344CB8AC3E}">
        <p14:creationId xmlns:p14="http://schemas.microsoft.com/office/powerpoint/2010/main" val="1159190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320016-0903-4CBB-82D3-FF1171443CA9}" type="slidenum">
              <a:rPr lang="en-US" smtClean="0"/>
              <a:t>7</a:t>
            </a:fld>
            <a:endParaRPr lang="en-US"/>
          </a:p>
        </p:txBody>
      </p:sp>
    </p:spTree>
    <p:extLst>
      <p:ext uri="{BB962C8B-B14F-4D97-AF65-F5344CB8AC3E}">
        <p14:creationId xmlns:p14="http://schemas.microsoft.com/office/powerpoint/2010/main" val="2425161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320016-0903-4CBB-82D3-FF1171443CA9}" type="slidenum">
              <a:rPr lang="en-US" smtClean="0"/>
              <a:t>8</a:t>
            </a:fld>
            <a:endParaRPr lang="en-US"/>
          </a:p>
        </p:txBody>
      </p:sp>
    </p:spTree>
    <p:extLst>
      <p:ext uri="{BB962C8B-B14F-4D97-AF65-F5344CB8AC3E}">
        <p14:creationId xmlns:p14="http://schemas.microsoft.com/office/powerpoint/2010/main" val="1079304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8.png"/><Relationship Id="rId17" Type="http://schemas.openxmlformats.org/officeDocument/2006/relationships/image" Target="../media/image16.svg"/><Relationship Id="rId2" Type="http://schemas.openxmlformats.org/officeDocument/2006/relationships/image" Target="../media/image1.jpeg"/><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4.svg"/><Relationship Id="rId3" Type="http://schemas.openxmlformats.org/officeDocument/2006/relationships/image" Target="../media/image34.svg"/><Relationship Id="rId7" Type="http://schemas.openxmlformats.org/officeDocument/2006/relationships/image" Target="../media/image38.svg"/><Relationship Id="rId12"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40.sv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71.svg"/><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4.svg"/><Relationship Id="rId3" Type="http://schemas.openxmlformats.org/officeDocument/2006/relationships/image" Target="../media/image34.svg"/><Relationship Id="rId7" Type="http://schemas.openxmlformats.org/officeDocument/2006/relationships/image" Target="../media/image38.svg"/><Relationship Id="rId12"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40.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2.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4.svg"/><Relationship Id="rId3" Type="http://schemas.openxmlformats.org/officeDocument/2006/relationships/image" Target="../media/image34.svg"/><Relationship Id="rId7" Type="http://schemas.openxmlformats.org/officeDocument/2006/relationships/image" Target="../media/image38.svg"/><Relationship Id="rId12"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40.svg"/></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image" Target="../media/image8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86.svg"/><Relationship Id="rId5" Type="http://schemas.openxmlformats.org/officeDocument/2006/relationships/image" Target="../media/image80.svg"/><Relationship Id="rId10" Type="http://schemas.openxmlformats.org/officeDocument/2006/relationships/image" Target="../media/image60.png"/><Relationship Id="rId4" Type="http://schemas.openxmlformats.org/officeDocument/2006/relationships/image" Target="../media/image57.png"/><Relationship Id="rId9" Type="http://schemas.openxmlformats.org/officeDocument/2006/relationships/image" Target="../media/image84.svg"/></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8.png"/><Relationship Id="rId17" Type="http://schemas.openxmlformats.org/officeDocument/2006/relationships/image" Target="../media/image16.svg"/><Relationship Id="rId2" Type="http://schemas.openxmlformats.org/officeDocument/2006/relationships/image" Target="../media/image1.jpeg"/><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 Id="rId1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6.svg"/><Relationship Id="rId7" Type="http://schemas.openxmlformats.org/officeDocument/2006/relationships/image" Target="../media/image28.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32.svg"/><Relationship Id="rId5" Type="http://schemas.openxmlformats.org/officeDocument/2006/relationships/image" Target="../media/image22.sv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30.sv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4.svg"/><Relationship Id="rId3" Type="http://schemas.openxmlformats.org/officeDocument/2006/relationships/image" Target="../media/image34.svg"/><Relationship Id="rId7" Type="http://schemas.openxmlformats.org/officeDocument/2006/relationships/image" Target="../media/image38.svg"/><Relationship Id="rId12"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40.sv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419" t="13543" r="865" b="7384"/>
          <a:stretch>
            <a:fillRect/>
          </a:stretch>
        </p:blipFill>
        <p:spPr>
          <a:xfrm>
            <a:off x="0" y="0"/>
            <a:ext cx="18288000" cy="10287000"/>
          </a:xfrm>
          <a:prstGeom prst="rect">
            <a:avLst/>
          </a:prstGeom>
        </p:spPr>
      </p:pic>
      <p:sp>
        <p:nvSpPr>
          <p:cNvPr id="3" name="Freeform 3"/>
          <p:cNvSpPr/>
          <p:nvPr/>
        </p:nvSpPr>
        <p:spPr>
          <a:xfrm rot="-4620621">
            <a:off x="2730227" y="3475079"/>
            <a:ext cx="3140713" cy="12689749"/>
          </a:xfrm>
          <a:custGeom>
            <a:avLst/>
            <a:gdLst/>
            <a:ahLst/>
            <a:cxnLst/>
            <a:rect l="l" t="t" r="r" b="b"/>
            <a:pathLst>
              <a:path w="3140713" h="12689749">
                <a:moveTo>
                  <a:pt x="0" y="0"/>
                </a:moveTo>
                <a:lnTo>
                  <a:pt x="3140713" y="0"/>
                </a:lnTo>
                <a:lnTo>
                  <a:pt x="3140713" y="12689749"/>
                </a:lnTo>
                <a:lnTo>
                  <a:pt x="0" y="12689749"/>
                </a:lnTo>
                <a:lnTo>
                  <a:pt x="0" y="0"/>
                </a:lnTo>
                <a:close/>
              </a:path>
            </a:pathLst>
          </a:custGeom>
          <a:blipFill>
            <a:blip r:embed="rId3"/>
            <a:stretch>
              <a:fillRect/>
            </a:stretch>
          </a:blipFill>
        </p:spPr>
      </p:sp>
      <p:sp>
        <p:nvSpPr>
          <p:cNvPr id="4" name="Freeform 4"/>
          <p:cNvSpPr/>
          <p:nvPr/>
        </p:nvSpPr>
        <p:spPr>
          <a:xfrm rot="256182">
            <a:off x="-1269493" y="5765336"/>
            <a:ext cx="5824154" cy="3953145"/>
          </a:xfrm>
          <a:custGeom>
            <a:avLst/>
            <a:gdLst/>
            <a:ahLst/>
            <a:cxnLst/>
            <a:rect l="l" t="t" r="r" b="b"/>
            <a:pathLst>
              <a:path w="5824154" h="3953145">
                <a:moveTo>
                  <a:pt x="0" y="0"/>
                </a:moveTo>
                <a:lnTo>
                  <a:pt x="5824154" y="0"/>
                </a:lnTo>
                <a:lnTo>
                  <a:pt x="5824154" y="3953145"/>
                </a:lnTo>
                <a:lnTo>
                  <a:pt x="0" y="395314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57198">
            <a:off x="11322378" y="3497409"/>
            <a:ext cx="3066636" cy="12045830"/>
          </a:xfrm>
          <a:custGeom>
            <a:avLst/>
            <a:gdLst/>
            <a:ahLst/>
            <a:cxnLst/>
            <a:rect l="l" t="t" r="r" b="b"/>
            <a:pathLst>
              <a:path w="3066636" h="12045830">
                <a:moveTo>
                  <a:pt x="0" y="0"/>
                </a:moveTo>
                <a:lnTo>
                  <a:pt x="3066636" y="0"/>
                </a:lnTo>
                <a:lnTo>
                  <a:pt x="3066636" y="12045831"/>
                </a:lnTo>
                <a:lnTo>
                  <a:pt x="0" y="12045831"/>
                </a:lnTo>
                <a:lnTo>
                  <a:pt x="0" y="0"/>
                </a:lnTo>
                <a:close/>
              </a:path>
            </a:pathLst>
          </a:custGeom>
          <a:blipFill>
            <a:blip r:embed="rId3"/>
            <a:stretch>
              <a:fillRect t="-2860"/>
            </a:stretch>
          </a:blipFill>
        </p:spPr>
      </p:sp>
      <p:sp>
        <p:nvSpPr>
          <p:cNvPr id="6" name="Freeform 6"/>
          <p:cNvSpPr/>
          <p:nvPr/>
        </p:nvSpPr>
        <p:spPr>
          <a:xfrm>
            <a:off x="15743006" y="5017410"/>
            <a:ext cx="4779901" cy="5393401"/>
          </a:xfrm>
          <a:custGeom>
            <a:avLst/>
            <a:gdLst/>
            <a:ahLst/>
            <a:cxnLst/>
            <a:rect l="l" t="t" r="r" b="b"/>
            <a:pathLst>
              <a:path w="5325379" h="6008891">
                <a:moveTo>
                  <a:pt x="0" y="0"/>
                </a:moveTo>
                <a:lnTo>
                  <a:pt x="5325380" y="0"/>
                </a:lnTo>
                <a:lnTo>
                  <a:pt x="5325380" y="6008890"/>
                </a:lnTo>
                <a:lnTo>
                  <a:pt x="0" y="600889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4395657" y="9258300"/>
            <a:ext cx="3302957" cy="1578538"/>
          </a:xfrm>
          <a:custGeom>
            <a:avLst/>
            <a:gdLst/>
            <a:ahLst/>
            <a:cxnLst/>
            <a:rect l="l" t="t" r="r" b="b"/>
            <a:pathLst>
              <a:path w="3302957" h="1578538">
                <a:moveTo>
                  <a:pt x="0" y="0"/>
                </a:moveTo>
                <a:lnTo>
                  <a:pt x="3302957" y="0"/>
                </a:lnTo>
                <a:lnTo>
                  <a:pt x="3302957" y="1578538"/>
                </a:lnTo>
                <a:lnTo>
                  <a:pt x="0" y="1578538"/>
                </a:lnTo>
                <a:lnTo>
                  <a:pt x="0" y="0"/>
                </a:lnTo>
                <a:close/>
              </a:path>
            </a:pathLst>
          </a:custGeom>
          <a:blipFill>
            <a:blip r:embed="rId8"/>
            <a:stretch>
              <a:fillRect/>
            </a:stretch>
          </a:blipFill>
        </p:spPr>
      </p:sp>
      <p:sp>
        <p:nvSpPr>
          <p:cNvPr id="8" name="Freeform 8"/>
          <p:cNvSpPr/>
          <p:nvPr/>
        </p:nvSpPr>
        <p:spPr>
          <a:xfrm>
            <a:off x="-1733313" y="833236"/>
            <a:ext cx="3629299" cy="1784405"/>
          </a:xfrm>
          <a:custGeom>
            <a:avLst/>
            <a:gdLst/>
            <a:ahLst/>
            <a:cxnLst/>
            <a:rect l="l" t="t" r="r" b="b"/>
            <a:pathLst>
              <a:path w="3629299" h="1784405">
                <a:moveTo>
                  <a:pt x="0" y="0"/>
                </a:moveTo>
                <a:lnTo>
                  <a:pt x="3629299" y="0"/>
                </a:lnTo>
                <a:lnTo>
                  <a:pt x="3629299" y="1784406"/>
                </a:lnTo>
                <a:lnTo>
                  <a:pt x="0" y="1784406"/>
                </a:lnTo>
                <a:lnTo>
                  <a:pt x="0" y="0"/>
                </a:lnTo>
                <a:close/>
              </a:path>
            </a:pathLst>
          </a:custGeom>
          <a:blipFill>
            <a:blip r:embed="rId9"/>
            <a:stretch>
              <a:fillRect/>
            </a:stretch>
          </a:blipFill>
        </p:spPr>
      </p:sp>
      <p:sp>
        <p:nvSpPr>
          <p:cNvPr id="9" name="Freeform 9"/>
          <p:cNvSpPr/>
          <p:nvPr/>
        </p:nvSpPr>
        <p:spPr>
          <a:xfrm flipH="1">
            <a:off x="12273302" y="-1322641"/>
            <a:ext cx="5206380" cy="2843985"/>
          </a:xfrm>
          <a:custGeom>
            <a:avLst/>
            <a:gdLst/>
            <a:ahLst/>
            <a:cxnLst/>
            <a:rect l="l" t="t" r="r" b="b"/>
            <a:pathLst>
              <a:path w="5206380" h="2843985">
                <a:moveTo>
                  <a:pt x="5206380" y="0"/>
                </a:moveTo>
                <a:lnTo>
                  <a:pt x="0" y="0"/>
                </a:lnTo>
                <a:lnTo>
                  <a:pt x="0" y="2843985"/>
                </a:lnTo>
                <a:lnTo>
                  <a:pt x="5206380" y="2843985"/>
                </a:lnTo>
                <a:lnTo>
                  <a:pt x="520638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2790209" y="-1358618"/>
            <a:ext cx="3020747" cy="2862158"/>
          </a:xfrm>
          <a:custGeom>
            <a:avLst/>
            <a:gdLst/>
            <a:ahLst/>
            <a:cxnLst/>
            <a:rect l="l" t="t" r="r" b="b"/>
            <a:pathLst>
              <a:path w="3020747" h="2862158">
                <a:moveTo>
                  <a:pt x="0" y="0"/>
                </a:moveTo>
                <a:lnTo>
                  <a:pt x="3020747" y="0"/>
                </a:lnTo>
                <a:lnTo>
                  <a:pt x="3020747" y="2862158"/>
                </a:lnTo>
                <a:lnTo>
                  <a:pt x="0" y="286215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rot="-98283">
            <a:off x="4057967" y="8208020"/>
            <a:ext cx="1519474" cy="1540658"/>
          </a:xfrm>
          <a:custGeom>
            <a:avLst/>
            <a:gdLst/>
            <a:ahLst/>
            <a:cxnLst/>
            <a:rect l="l" t="t" r="r" b="b"/>
            <a:pathLst>
              <a:path w="1519474" h="1540658">
                <a:moveTo>
                  <a:pt x="0" y="0"/>
                </a:moveTo>
                <a:lnTo>
                  <a:pt x="1519474" y="0"/>
                </a:lnTo>
                <a:lnTo>
                  <a:pt x="1519474" y="1540658"/>
                </a:lnTo>
                <a:lnTo>
                  <a:pt x="0" y="154065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Freeform 12"/>
          <p:cNvSpPr/>
          <p:nvPr/>
        </p:nvSpPr>
        <p:spPr>
          <a:xfrm rot="65258" flipH="1">
            <a:off x="12725749" y="8710575"/>
            <a:ext cx="1661455" cy="1684618"/>
          </a:xfrm>
          <a:custGeom>
            <a:avLst/>
            <a:gdLst/>
            <a:ahLst/>
            <a:cxnLst/>
            <a:rect l="l" t="t" r="r" b="b"/>
            <a:pathLst>
              <a:path w="1661455" h="1684618">
                <a:moveTo>
                  <a:pt x="1661455" y="0"/>
                </a:moveTo>
                <a:lnTo>
                  <a:pt x="0" y="0"/>
                </a:lnTo>
                <a:lnTo>
                  <a:pt x="0" y="1684618"/>
                </a:lnTo>
                <a:lnTo>
                  <a:pt x="1661455" y="1684618"/>
                </a:lnTo>
                <a:lnTo>
                  <a:pt x="1661455"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4" name="TextBox 14"/>
          <p:cNvSpPr txBox="1"/>
          <p:nvPr/>
        </p:nvSpPr>
        <p:spPr>
          <a:xfrm>
            <a:off x="249810" y="1818129"/>
            <a:ext cx="17788380" cy="4979889"/>
          </a:xfrm>
          <a:prstGeom prst="rect">
            <a:avLst/>
          </a:prstGeom>
        </p:spPr>
        <p:txBody>
          <a:bodyPr wrap="square" lIns="0" tIns="0" rIns="0" bIns="0" rtlCol="0" anchor="t">
            <a:spAutoFit/>
          </a:bodyPr>
          <a:lstStyle/>
          <a:p>
            <a:pPr algn="ctr">
              <a:lnSpc>
                <a:spcPct val="150000"/>
              </a:lnSpc>
            </a:pPr>
            <a:r>
              <a:rPr lang="en-US" sz="7500" b="1" spc="485">
                <a:latin typeface="Arial" panose="020B0604020202020204" pitchFamily="34" charset="0"/>
                <a:cs typeface="Arial" panose="020B0604020202020204" pitchFamily="34" charset="0"/>
              </a:rPr>
              <a:t>XIN CHÀO CÁC EM!</a:t>
            </a:r>
          </a:p>
          <a:p>
            <a:pPr algn="ctr">
              <a:lnSpc>
                <a:spcPct val="150000"/>
              </a:lnSpc>
            </a:pPr>
            <a:r>
              <a:rPr lang="en-US" sz="7500" b="1" spc="485">
                <a:latin typeface="Arial" panose="020B0604020202020204" pitchFamily="34" charset="0"/>
                <a:cs typeface="Arial" panose="020B0604020202020204" pitchFamily="34" charset="0"/>
              </a:rPr>
              <a:t> CHÀO MỪNG CÁC EM ĐẾN VỚI MÔN MĨ THUẬT!</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96AE78-D859-5AEF-2C6C-BC319900FB04}"/>
              </a:ext>
            </a:extLst>
          </p:cNvPr>
          <p:cNvSpPr/>
          <p:nvPr/>
        </p:nvSpPr>
        <p:spPr>
          <a:xfrm>
            <a:off x="-190500" y="-266700"/>
            <a:ext cx="18669000" cy="1979310"/>
          </a:xfrm>
          <a:prstGeom prst="rect">
            <a:avLst/>
          </a:prstGeom>
          <a:solidFill>
            <a:srgbClr val="5F1A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5F4DE74-76A6-7BA1-FC3A-48A86F0F35DF}"/>
              </a:ext>
            </a:extLst>
          </p:cNvPr>
          <p:cNvSpPr txBox="1"/>
          <p:nvPr/>
        </p:nvSpPr>
        <p:spPr>
          <a:xfrm>
            <a:off x="4229100" y="571500"/>
            <a:ext cx="9829800" cy="784830"/>
          </a:xfrm>
          <a:prstGeom prst="rect">
            <a:avLst/>
          </a:prstGeom>
          <a:noFill/>
        </p:spPr>
        <p:txBody>
          <a:bodyPr wrap="square" rtlCol="0">
            <a:spAutoFit/>
          </a:bodyPr>
          <a:lstStyle/>
          <a:p>
            <a:pPr algn="ctr"/>
            <a:r>
              <a:rPr lang="en-US" sz="4500" b="1">
                <a:solidFill>
                  <a:schemeClr val="bg1"/>
                </a:solidFill>
                <a:latin typeface="Arial" panose="020B0604020202020204" pitchFamily="34" charset="0"/>
                <a:cs typeface="Arial" panose="020B0604020202020204" pitchFamily="34" charset="0"/>
              </a:rPr>
              <a:t>TRƯỜNG PHÁI ẤN TƯỢNG </a:t>
            </a:r>
          </a:p>
        </p:txBody>
      </p:sp>
      <p:sp>
        <p:nvSpPr>
          <p:cNvPr id="4" name="TextBox 3">
            <a:extLst>
              <a:ext uri="{FF2B5EF4-FFF2-40B4-BE49-F238E27FC236}">
                <a16:creationId xmlns:a16="http://schemas.microsoft.com/office/drawing/2014/main" id="{A82BCB19-B27E-E75F-A63A-9B221B65EA28}"/>
              </a:ext>
            </a:extLst>
          </p:cNvPr>
          <p:cNvSpPr txBox="1"/>
          <p:nvPr/>
        </p:nvSpPr>
        <p:spPr>
          <a:xfrm>
            <a:off x="533400" y="2129114"/>
            <a:ext cx="8610600" cy="7878439"/>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en-US" sz="3800" b="1">
                <a:latin typeface="Arial" panose="020B0604020202020204" pitchFamily="34" charset="0"/>
                <a:cs typeface="Arial" panose="020B0604020202020204" pitchFamily="34" charset="0"/>
              </a:rPr>
              <a:t>Đặc điểm: </a:t>
            </a:r>
            <a:r>
              <a:rPr lang="fr-FR"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thường có bố cục thoáng, sự kết hợp giữa các màu phong phú, thể hiện sự đa dạng của ánh sáng trong tranh,... </a:t>
            </a:r>
          </a:p>
          <a:p>
            <a:pPr marL="571500" indent="-571500" algn="just">
              <a:lnSpc>
                <a:spcPct val="150000"/>
              </a:lnSpc>
              <a:buFont typeface="Wingdings" panose="05000000000000000000" pitchFamily="2" charset="2"/>
              <a:buChar char="§"/>
            </a:pPr>
            <a:r>
              <a:rPr lang="fr-FR" sz="3800" b="1">
                <a:solidFill>
                  <a:srgbClr val="000000"/>
                </a:solidFill>
                <a:latin typeface="Arial" panose="020B0604020202020204" pitchFamily="34" charset="0"/>
                <a:cs typeface="Arial" panose="020B0604020202020204" pitchFamily="34" charset="0"/>
              </a:rPr>
              <a:t>Họa sĩ tiêu biểu: </a:t>
            </a:r>
            <a:r>
              <a:rPr lang="vi-VN" sz="3800">
                <a:solidFill>
                  <a:srgbClr val="000000"/>
                </a:solidFill>
                <a:latin typeface="Arial" panose="020B0604020202020204" pitchFamily="34" charset="0"/>
                <a:cs typeface="Arial" panose="020B0604020202020204" pitchFamily="34" charset="0"/>
              </a:rPr>
              <a:t>Clô-đơ Mônê (Claude Monet) (Impression, Sunrise),...; Ca-mi-li Pi-xa-rô (Camiille Pissarro) (Landscape at Pontoise),....</a:t>
            </a:r>
            <a:endParaRPr lang="en-US" sz="3800">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57C55E63-D7B6-AE64-5463-DC8ADDFEFA9F}"/>
              </a:ext>
            </a:extLst>
          </p:cNvPr>
          <p:cNvGrpSpPr/>
          <p:nvPr/>
        </p:nvGrpSpPr>
        <p:grpSpPr>
          <a:xfrm>
            <a:off x="9829800" y="1744386"/>
            <a:ext cx="7486648" cy="8387283"/>
            <a:chOff x="9810752" y="1756085"/>
            <a:chExt cx="7486648" cy="8387283"/>
          </a:xfrm>
        </p:grpSpPr>
        <p:pic>
          <p:nvPicPr>
            <p:cNvPr id="6" name="Picture 5">
              <a:extLst>
                <a:ext uri="{FF2B5EF4-FFF2-40B4-BE49-F238E27FC236}">
                  <a16:creationId xmlns:a16="http://schemas.microsoft.com/office/drawing/2014/main" id="{30673514-411E-B18D-1E54-9A3CA3542D95}"/>
                </a:ext>
              </a:extLst>
            </p:cNvPr>
            <p:cNvPicPr>
              <a:picLocks noChangeAspect="1"/>
            </p:cNvPicPr>
            <p:nvPr/>
          </p:nvPicPr>
          <p:blipFill>
            <a:blip r:embed="rId2"/>
            <a:stretch>
              <a:fillRect/>
            </a:stretch>
          </p:blipFill>
          <p:spPr>
            <a:xfrm>
              <a:off x="9810752" y="1756085"/>
              <a:ext cx="7391400" cy="4085421"/>
            </a:xfrm>
            <a:prstGeom prst="rect">
              <a:avLst/>
            </a:prstGeom>
          </p:spPr>
        </p:pic>
        <p:sp>
          <p:nvSpPr>
            <p:cNvPr id="7" name="TextBox 6">
              <a:extLst>
                <a:ext uri="{FF2B5EF4-FFF2-40B4-BE49-F238E27FC236}">
                  <a16:creationId xmlns:a16="http://schemas.microsoft.com/office/drawing/2014/main" id="{70EE3B57-E647-571D-7B36-B39548F15ED8}"/>
                </a:ext>
              </a:extLst>
            </p:cNvPr>
            <p:cNvSpPr txBox="1"/>
            <p:nvPr/>
          </p:nvSpPr>
          <p:spPr>
            <a:xfrm>
              <a:off x="10039352" y="5841506"/>
              <a:ext cx="6934200" cy="477054"/>
            </a:xfrm>
            <a:prstGeom prst="rect">
              <a:avLst/>
            </a:prstGeom>
            <a:noFill/>
          </p:spPr>
          <p:txBody>
            <a:bodyPr wrap="square" rtlCol="0">
              <a:spAutoFit/>
            </a:bodyPr>
            <a:lstStyle/>
            <a:p>
              <a:pPr algn="ctr"/>
              <a:r>
                <a:rPr lang="en-US" sz="2500" i="1">
                  <a:latin typeface="Arial" panose="020B0604020202020204" pitchFamily="34" charset="0"/>
                  <a:cs typeface="Arial" panose="020B0604020202020204" pitchFamily="34" charset="0"/>
                </a:rPr>
                <a:t>Phong cảnh ở Pôn-tôi-sơ – Camille Pissarro </a:t>
              </a:r>
            </a:p>
          </p:txBody>
        </p:sp>
        <p:pic>
          <p:nvPicPr>
            <p:cNvPr id="9" name="Picture 8">
              <a:extLst>
                <a:ext uri="{FF2B5EF4-FFF2-40B4-BE49-F238E27FC236}">
                  <a16:creationId xmlns:a16="http://schemas.microsoft.com/office/drawing/2014/main" id="{9F1A97E9-D9F5-182D-F056-16CA2A97B628}"/>
                </a:ext>
              </a:extLst>
            </p:cNvPr>
            <p:cNvPicPr>
              <a:picLocks noChangeAspect="1"/>
            </p:cNvPicPr>
            <p:nvPr/>
          </p:nvPicPr>
          <p:blipFill>
            <a:blip r:embed="rId3"/>
            <a:stretch>
              <a:fillRect/>
            </a:stretch>
          </p:blipFill>
          <p:spPr>
            <a:xfrm>
              <a:off x="9810752" y="6417681"/>
              <a:ext cx="7486648" cy="3166685"/>
            </a:xfrm>
            <a:prstGeom prst="rect">
              <a:avLst/>
            </a:prstGeom>
          </p:spPr>
        </p:pic>
        <p:sp>
          <p:nvSpPr>
            <p:cNvPr id="10" name="TextBox 9">
              <a:extLst>
                <a:ext uri="{FF2B5EF4-FFF2-40B4-BE49-F238E27FC236}">
                  <a16:creationId xmlns:a16="http://schemas.microsoft.com/office/drawing/2014/main" id="{0BD7971C-4153-67AC-B3CF-628F07B40658}"/>
                </a:ext>
              </a:extLst>
            </p:cNvPr>
            <p:cNvSpPr txBox="1"/>
            <p:nvPr/>
          </p:nvSpPr>
          <p:spPr>
            <a:xfrm>
              <a:off x="10267952" y="9666314"/>
              <a:ext cx="6934200" cy="477054"/>
            </a:xfrm>
            <a:prstGeom prst="rect">
              <a:avLst/>
            </a:prstGeom>
            <a:noFill/>
          </p:spPr>
          <p:txBody>
            <a:bodyPr wrap="square" rtlCol="0">
              <a:spAutoFit/>
            </a:bodyPr>
            <a:lstStyle/>
            <a:p>
              <a:pPr algn="ctr"/>
              <a:r>
                <a:rPr lang="en-US" sz="2500" i="1">
                  <a:latin typeface="Arial" panose="020B0604020202020204" pitchFamily="34" charset="0"/>
                  <a:cs typeface="Arial" panose="020B0604020202020204" pitchFamily="34" charset="0"/>
                </a:rPr>
                <a:t>Ấn tượng mặt trời mọc – Claude Monet</a:t>
              </a:r>
            </a:p>
          </p:txBody>
        </p:sp>
      </p:grpSp>
    </p:spTree>
    <p:extLst>
      <p:ext uri="{BB962C8B-B14F-4D97-AF65-F5344CB8AC3E}">
        <p14:creationId xmlns:p14="http://schemas.microsoft.com/office/powerpoint/2010/main" val="4401866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barn(inVertical)">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96AE78-D859-5AEF-2C6C-BC319900FB04}"/>
              </a:ext>
            </a:extLst>
          </p:cNvPr>
          <p:cNvSpPr/>
          <p:nvPr/>
        </p:nvSpPr>
        <p:spPr>
          <a:xfrm>
            <a:off x="-190500" y="-266700"/>
            <a:ext cx="18669000" cy="1979310"/>
          </a:xfrm>
          <a:prstGeom prst="rect">
            <a:avLst/>
          </a:prstGeom>
          <a:solidFill>
            <a:srgbClr val="5F1A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5F4DE74-76A6-7BA1-FC3A-48A86F0F35DF}"/>
              </a:ext>
            </a:extLst>
          </p:cNvPr>
          <p:cNvSpPr txBox="1"/>
          <p:nvPr/>
        </p:nvSpPr>
        <p:spPr>
          <a:xfrm>
            <a:off x="4229100" y="571500"/>
            <a:ext cx="9829800" cy="784830"/>
          </a:xfrm>
          <a:prstGeom prst="rect">
            <a:avLst/>
          </a:prstGeom>
          <a:noFill/>
        </p:spPr>
        <p:txBody>
          <a:bodyPr wrap="square" rtlCol="0">
            <a:spAutoFit/>
          </a:bodyPr>
          <a:lstStyle/>
          <a:p>
            <a:pPr algn="ctr"/>
            <a:r>
              <a:rPr lang="en-US" sz="4500" b="1">
                <a:solidFill>
                  <a:schemeClr val="bg1"/>
                </a:solidFill>
                <a:latin typeface="Arial" panose="020B0604020202020204" pitchFamily="34" charset="0"/>
                <a:cs typeface="Arial" panose="020B0604020202020204" pitchFamily="34" charset="0"/>
              </a:rPr>
              <a:t>TRƯỜNG PHÁI LẬP THỂ </a:t>
            </a:r>
          </a:p>
        </p:txBody>
      </p:sp>
      <p:sp>
        <p:nvSpPr>
          <p:cNvPr id="4" name="TextBox 3">
            <a:extLst>
              <a:ext uri="{FF2B5EF4-FFF2-40B4-BE49-F238E27FC236}">
                <a16:creationId xmlns:a16="http://schemas.microsoft.com/office/drawing/2014/main" id="{A82BCB19-B27E-E75F-A63A-9B221B65EA28}"/>
              </a:ext>
            </a:extLst>
          </p:cNvPr>
          <p:cNvSpPr txBox="1"/>
          <p:nvPr/>
        </p:nvSpPr>
        <p:spPr>
          <a:xfrm>
            <a:off x="304800" y="2014703"/>
            <a:ext cx="8686800" cy="7878439"/>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en-US" sz="3800" b="1">
                <a:latin typeface="Arial" panose="020B0604020202020204" pitchFamily="34" charset="0"/>
                <a:cs typeface="Arial" panose="020B0604020202020204" pitchFamily="34" charset="0"/>
              </a:rPr>
              <a:t>Đặc điểm: </a:t>
            </a:r>
            <a:r>
              <a:rPr lang="vi-VN"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đối tượng không được phản ánh ở một góc nhìn cố định mà được thể hiện thành nhiều mặt, nhiều khía cạnh khác nhau và được kết hợp trong một hình thức không cụ thể,...</a:t>
            </a:r>
            <a:endPar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Wingdings" panose="05000000000000000000" pitchFamily="2" charset="2"/>
              <a:buChar char="§"/>
            </a:pPr>
            <a:r>
              <a:rPr lang="fr-FR" sz="3800" b="1">
                <a:solidFill>
                  <a:srgbClr val="000000"/>
                </a:solidFill>
                <a:latin typeface="Arial" panose="020B0604020202020204" pitchFamily="34" charset="0"/>
                <a:cs typeface="Arial" panose="020B0604020202020204" pitchFamily="34" charset="0"/>
              </a:rPr>
              <a:t>Họa sĩ tiêu biểu: </a:t>
            </a:r>
            <a:r>
              <a:rPr lang="vi-VN" sz="3800">
                <a:solidFill>
                  <a:srgbClr val="000000"/>
                </a:solidFill>
                <a:latin typeface="Arial" panose="020B0604020202020204" pitchFamily="34" charset="0"/>
                <a:cs typeface="Arial" panose="020B0604020202020204" pitchFamily="34" charset="0"/>
              </a:rPr>
              <a:t>Páp-lô Pi-cát-xô (Pablo Picasso),</a:t>
            </a:r>
            <a:r>
              <a:rPr lang="en-US" sz="3800">
                <a:solidFill>
                  <a:srgbClr val="000000"/>
                </a:solidFill>
                <a:latin typeface="Arial" panose="020B0604020202020204" pitchFamily="34" charset="0"/>
                <a:cs typeface="Arial" panose="020B0604020202020204" pitchFamily="34" charset="0"/>
              </a:rPr>
              <a:t> </a:t>
            </a:r>
            <a:r>
              <a:rPr lang="vi-VN" sz="3800">
                <a:solidFill>
                  <a:srgbClr val="000000"/>
                </a:solidFill>
                <a:latin typeface="Arial" panose="020B0604020202020204" pitchFamily="34" charset="0"/>
                <a:cs typeface="Arial" panose="020B0604020202020204" pitchFamily="34" charset="0"/>
              </a:rPr>
              <a:t>Gioóc-giơ Ba-rắc (Georges Braque)</a:t>
            </a:r>
            <a:r>
              <a:rPr lang="en-US" sz="3800">
                <a:solidFill>
                  <a:srgbClr val="000000"/>
                </a:solidFill>
                <a:latin typeface="Arial" panose="020B0604020202020204" pitchFamily="34" charset="0"/>
                <a:cs typeface="Arial" panose="020B0604020202020204" pitchFamily="34" charset="0"/>
              </a:rPr>
              <a:t>,…</a:t>
            </a:r>
            <a:endParaRPr lang="en-US" sz="380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4368697B-A9FA-68C6-1580-AACB263FAE5E}"/>
              </a:ext>
            </a:extLst>
          </p:cNvPr>
          <p:cNvGrpSpPr/>
          <p:nvPr/>
        </p:nvGrpSpPr>
        <p:grpSpPr>
          <a:xfrm>
            <a:off x="9598817" y="1994460"/>
            <a:ext cx="7948613" cy="8137209"/>
            <a:chOff x="9598817" y="1994460"/>
            <a:chExt cx="7948613" cy="8137209"/>
          </a:xfrm>
        </p:grpSpPr>
        <p:grpSp>
          <p:nvGrpSpPr>
            <p:cNvPr id="11" name="Group 10">
              <a:extLst>
                <a:ext uri="{FF2B5EF4-FFF2-40B4-BE49-F238E27FC236}">
                  <a16:creationId xmlns:a16="http://schemas.microsoft.com/office/drawing/2014/main" id="{57C55E63-D7B6-AE64-5463-DC8ADDFEFA9F}"/>
                </a:ext>
              </a:extLst>
            </p:cNvPr>
            <p:cNvGrpSpPr/>
            <p:nvPr/>
          </p:nvGrpSpPr>
          <p:grpSpPr>
            <a:xfrm>
              <a:off x="10058400" y="5829807"/>
              <a:ext cx="7162800" cy="4301862"/>
              <a:chOff x="10039352" y="5841506"/>
              <a:chExt cx="7162800" cy="4301862"/>
            </a:xfrm>
          </p:grpSpPr>
          <p:sp>
            <p:nvSpPr>
              <p:cNvPr id="7" name="TextBox 6">
                <a:extLst>
                  <a:ext uri="{FF2B5EF4-FFF2-40B4-BE49-F238E27FC236}">
                    <a16:creationId xmlns:a16="http://schemas.microsoft.com/office/drawing/2014/main" id="{70EE3B57-E647-571D-7B36-B39548F15ED8}"/>
                  </a:ext>
                </a:extLst>
              </p:cNvPr>
              <p:cNvSpPr txBox="1"/>
              <p:nvPr/>
            </p:nvSpPr>
            <p:spPr>
              <a:xfrm>
                <a:off x="10039352" y="5841506"/>
                <a:ext cx="6934200" cy="477054"/>
              </a:xfrm>
              <a:prstGeom prst="rect">
                <a:avLst/>
              </a:prstGeom>
              <a:noFill/>
            </p:spPr>
            <p:txBody>
              <a:bodyPr wrap="square" rtlCol="0">
                <a:spAutoFit/>
              </a:bodyPr>
              <a:lstStyle/>
              <a:p>
                <a:pPr algn="ctr"/>
                <a:r>
                  <a:rPr lang="en-US" sz="2500" i="1">
                    <a:latin typeface="Arial" panose="020B0604020202020204" pitchFamily="34" charset="0"/>
                    <a:cs typeface="Arial" panose="020B0604020202020204" pitchFamily="34" charset="0"/>
                  </a:rPr>
                  <a:t>Chiến tranh – Pablo Picasso </a:t>
                </a:r>
              </a:p>
            </p:txBody>
          </p:sp>
          <p:sp>
            <p:nvSpPr>
              <p:cNvPr id="10" name="TextBox 9">
                <a:extLst>
                  <a:ext uri="{FF2B5EF4-FFF2-40B4-BE49-F238E27FC236}">
                    <a16:creationId xmlns:a16="http://schemas.microsoft.com/office/drawing/2014/main" id="{0BD7971C-4153-67AC-B3CF-628F07B40658}"/>
                  </a:ext>
                </a:extLst>
              </p:cNvPr>
              <p:cNvSpPr txBox="1"/>
              <p:nvPr/>
            </p:nvSpPr>
            <p:spPr>
              <a:xfrm>
                <a:off x="10267952" y="9666314"/>
                <a:ext cx="6934200" cy="477054"/>
              </a:xfrm>
              <a:prstGeom prst="rect">
                <a:avLst/>
              </a:prstGeom>
              <a:noFill/>
            </p:spPr>
            <p:txBody>
              <a:bodyPr wrap="square" rtlCol="0">
                <a:spAutoFit/>
              </a:bodyPr>
              <a:lstStyle/>
              <a:p>
                <a:pPr algn="ctr"/>
                <a:r>
                  <a:rPr lang="en-US" sz="2500" i="1">
                    <a:latin typeface="Arial" panose="020B0604020202020204" pitchFamily="34" charset="0"/>
                    <a:cs typeface="Arial" panose="020B0604020202020204" pitchFamily="34" charset="0"/>
                  </a:rPr>
                  <a:t>Những cây lớn – Georges Braque </a:t>
                </a:r>
              </a:p>
            </p:txBody>
          </p:sp>
        </p:grpSp>
        <p:pic>
          <p:nvPicPr>
            <p:cNvPr id="8" name="Picture 7">
              <a:extLst>
                <a:ext uri="{FF2B5EF4-FFF2-40B4-BE49-F238E27FC236}">
                  <a16:creationId xmlns:a16="http://schemas.microsoft.com/office/drawing/2014/main" id="{DF223EB2-7420-5F0E-9983-3CA06966D65A}"/>
                </a:ext>
              </a:extLst>
            </p:cNvPr>
            <p:cNvPicPr>
              <a:picLocks noChangeAspect="1"/>
            </p:cNvPicPr>
            <p:nvPr/>
          </p:nvPicPr>
          <p:blipFill>
            <a:blip r:embed="rId2"/>
            <a:stretch>
              <a:fillRect/>
            </a:stretch>
          </p:blipFill>
          <p:spPr>
            <a:xfrm>
              <a:off x="9598817" y="1994460"/>
              <a:ext cx="7948613" cy="3553497"/>
            </a:xfrm>
            <a:prstGeom prst="rect">
              <a:avLst/>
            </a:prstGeom>
          </p:spPr>
        </p:pic>
        <p:pic>
          <p:nvPicPr>
            <p:cNvPr id="12" name="Picture 11">
              <a:extLst>
                <a:ext uri="{FF2B5EF4-FFF2-40B4-BE49-F238E27FC236}">
                  <a16:creationId xmlns:a16="http://schemas.microsoft.com/office/drawing/2014/main" id="{5E701CC3-D2CF-EB60-A1D8-BF313A9B5BF5}"/>
                </a:ext>
              </a:extLst>
            </p:cNvPr>
            <p:cNvPicPr>
              <a:picLocks noChangeAspect="1"/>
            </p:cNvPicPr>
            <p:nvPr/>
          </p:nvPicPr>
          <p:blipFill>
            <a:blip r:embed="rId3"/>
            <a:stretch>
              <a:fillRect/>
            </a:stretch>
          </p:blipFill>
          <p:spPr>
            <a:xfrm>
              <a:off x="12192000" y="6461590"/>
              <a:ext cx="2667000" cy="3028769"/>
            </a:xfrm>
            <a:prstGeom prst="rect">
              <a:avLst/>
            </a:prstGeom>
          </p:spPr>
        </p:pic>
      </p:grpSp>
    </p:spTree>
    <p:extLst>
      <p:ext uri="{BB962C8B-B14F-4D97-AF65-F5344CB8AC3E}">
        <p14:creationId xmlns:p14="http://schemas.microsoft.com/office/powerpoint/2010/main" val="25769946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barn(inVertical)">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96AE78-D859-5AEF-2C6C-BC319900FB04}"/>
              </a:ext>
            </a:extLst>
          </p:cNvPr>
          <p:cNvSpPr/>
          <p:nvPr/>
        </p:nvSpPr>
        <p:spPr>
          <a:xfrm>
            <a:off x="-190500" y="-266700"/>
            <a:ext cx="18669000" cy="1979310"/>
          </a:xfrm>
          <a:prstGeom prst="rect">
            <a:avLst/>
          </a:prstGeom>
          <a:solidFill>
            <a:srgbClr val="5F1A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5F4DE74-76A6-7BA1-FC3A-48A86F0F35DF}"/>
              </a:ext>
            </a:extLst>
          </p:cNvPr>
          <p:cNvSpPr txBox="1"/>
          <p:nvPr/>
        </p:nvSpPr>
        <p:spPr>
          <a:xfrm>
            <a:off x="4229100" y="571500"/>
            <a:ext cx="9829800" cy="784830"/>
          </a:xfrm>
          <a:prstGeom prst="rect">
            <a:avLst/>
          </a:prstGeom>
          <a:noFill/>
        </p:spPr>
        <p:txBody>
          <a:bodyPr wrap="square" rtlCol="0">
            <a:spAutoFit/>
          </a:bodyPr>
          <a:lstStyle/>
          <a:p>
            <a:pPr algn="ctr"/>
            <a:r>
              <a:rPr lang="en-US" sz="4500" b="1">
                <a:solidFill>
                  <a:schemeClr val="bg1"/>
                </a:solidFill>
                <a:latin typeface="Arial" panose="020B0604020202020204" pitchFamily="34" charset="0"/>
                <a:cs typeface="Arial" panose="020B0604020202020204" pitchFamily="34" charset="0"/>
              </a:rPr>
              <a:t>TRƯỜNG PHÁI BIỂU HIỆN</a:t>
            </a:r>
          </a:p>
        </p:txBody>
      </p:sp>
      <p:sp>
        <p:nvSpPr>
          <p:cNvPr id="4" name="TextBox 3">
            <a:extLst>
              <a:ext uri="{FF2B5EF4-FFF2-40B4-BE49-F238E27FC236}">
                <a16:creationId xmlns:a16="http://schemas.microsoft.com/office/drawing/2014/main" id="{A82BCB19-B27E-E75F-A63A-9B221B65EA28}"/>
              </a:ext>
            </a:extLst>
          </p:cNvPr>
          <p:cNvSpPr txBox="1"/>
          <p:nvPr/>
        </p:nvSpPr>
        <p:spPr>
          <a:xfrm>
            <a:off x="304800" y="2324100"/>
            <a:ext cx="8686800" cy="7001276"/>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en-US" sz="3800" b="1">
                <a:latin typeface="Arial" panose="020B0604020202020204" pitchFamily="34" charset="0"/>
                <a:cs typeface="Arial" panose="020B0604020202020204" pitchFamily="34" charset="0"/>
              </a:rPr>
              <a:t>Đặc điểm: </a:t>
            </a:r>
            <a:r>
              <a:rPr lang="vi-VN"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phản ánh thế giới từ một góc nhìn chủ quan, tạo hiệu ứng cảm xúc nhằm gợi lên tâm trạng, ý tưởng </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của ai đó hoặc của chính tác giả. </a:t>
            </a:r>
            <a:endPar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Wingdings" panose="05000000000000000000" pitchFamily="2" charset="2"/>
              <a:buChar char="§"/>
            </a:pPr>
            <a:r>
              <a:rPr lang="fr-FR" sz="3800" b="1">
                <a:solidFill>
                  <a:srgbClr val="000000"/>
                </a:solidFill>
                <a:latin typeface="Arial" panose="020B0604020202020204" pitchFamily="34" charset="0"/>
                <a:cs typeface="Arial" panose="020B0604020202020204" pitchFamily="34" charset="0"/>
              </a:rPr>
              <a:t>Họa sĩ tiêu biểu: </a:t>
            </a:r>
            <a:r>
              <a:rPr lang="vi-VN" sz="3800">
                <a:solidFill>
                  <a:srgbClr val="000000"/>
                </a:solidFill>
                <a:latin typeface="Arial" panose="020B0604020202020204" pitchFamily="34" charset="0"/>
                <a:cs typeface="Arial" panose="020B0604020202020204" pitchFamily="34" charset="0"/>
              </a:rPr>
              <a:t>Ét-va Mun (Edward Munch)</a:t>
            </a:r>
            <a:r>
              <a:rPr lang="en-US" sz="3800">
                <a:solidFill>
                  <a:srgbClr val="000000"/>
                </a:solidFill>
                <a:latin typeface="Arial" panose="020B0604020202020204" pitchFamily="34" charset="0"/>
                <a:cs typeface="Arial" panose="020B0604020202020204" pitchFamily="34" charset="0"/>
              </a:rPr>
              <a:t>, </a:t>
            </a:r>
            <a:r>
              <a:rPr lang="vi-VN" sz="3800">
                <a:solidFill>
                  <a:srgbClr val="000000"/>
                </a:solidFill>
                <a:latin typeface="Arial" panose="020B0604020202020204" pitchFamily="34" charset="0"/>
                <a:cs typeface="Arial" panose="020B0604020202020204" pitchFamily="34" charset="0"/>
              </a:rPr>
              <a:t>Mác Sa-ga (Marc Chagall)</a:t>
            </a:r>
            <a:r>
              <a:rPr lang="en-US" sz="3800">
                <a:solidFill>
                  <a:srgbClr val="000000"/>
                </a:solidFill>
                <a:latin typeface="Arial" panose="020B0604020202020204" pitchFamily="34" charset="0"/>
                <a:cs typeface="Arial" panose="020B0604020202020204" pitchFamily="34" charset="0"/>
              </a:rPr>
              <a:t>,…</a:t>
            </a:r>
            <a:endParaRPr lang="en-US" sz="3800">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7572FD10-37EA-B0D1-B36C-ADD07A25BDBE}"/>
              </a:ext>
            </a:extLst>
          </p:cNvPr>
          <p:cNvGrpSpPr/>
          <p:nvPr/>
        </p:nvGrpSpPr>
        <p:grpSpPr>
          <a:xfrm>
            <a:off x="9377363" y="1866900"/>
            <a:ext cx="8453437" cy="8142021"/>
            <a:chOff x="9377363" y="1866900"/>
            <a:chExt cx="8453437" cy="8142021"/>
          </a:xfrm>
        </p:grpSpPr>
        <p:pic>
          <p:nvPicPr>
            <p:cNvPr id="5" name="Picture 4">
              <a:extLst>
                <a:ext uri="{FF2B5EF4-FFF2-40B4-BE49-F238E27FC236}">
                  <a16:creationId xmlns:a16="http://schemas.microsoft.com/office/drawing/2014/main" id="{ADACC0BD-C8F4-D2CF-CA0A-7653A8A4BC6B}"/>
                </a:ext>
              </a:extLst>
            </p:cNvPr>
            <p:cNvPicPr>
              <a:picLocks noChangeAspect="1"/>
            </p:cNvPicPr>
            <p:nvPr/>
          </p:nvPicPr>
          <p:blipFill>
            <a:blip r:embed="rId2"/>
            <a:stretch>
              <a:fillRect/>
            </a:stretch>
          </p:blipFill>
          <p:spPr>
            <a:xfrm>
              <a:off x="9377363" y="1866900"/>
              <a:ext cx="4190998" cy="5160915"/>
            </a:xfrm>
            <a:prstGeom prst="rect">
              <a:avLst/>
            </a:prstGeom>
          </p:spPr>
        </p:pic>
        <p:pic>
          <p:nvPicPr>
            <p:cNvPr id="6146" name="Picture 2" descr="Tiếng thét (tranh) – Wikipedia tiếng Việt">
              <a:extLst>
                <a:ext uri="{FF2B5EF4-FFF2-40B4-BE49-F238E27FC236}">
                  <a16:creationId xmlns:a16="http://schemas.microsoft.com/office/drawing/2014/main" id="{966E05D4-112A-0484-7A7D-DD113B0B57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2200" y="4914900"/>
              <a:ext cx="4038600" cy="50940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83305F3-3FA1-C69A-A3B0-34F974E34386}"/>
                </a:ext>
              </a:extLst>
            </p:cNvPr>
            <p:cNvSpPr txBox="1"/>
            <p:nvPr/>
          </p:nvSpPr>
          <p:spPr>
            <a:xfrm>
              <a:off x="9963150" y="7013527"/>
              <a:ext cx="2857500" cy="1175258"/>
            </a:xfrm>
            <a:prstGeom prst="rect">
              <a:avLst/>
            </a:prstGeom>
            <a:noFill/>
          </p:spPr>
          <p:txBody>
            <a:bodyPr wrap="square" rtlCol="0">
              <a:spAutoFit/>
            </a:bodyPr>
            <a:lstStyle/>
            <a:p>
              <a:pPr algn="ctr">
                <a:lnSpc>
                  <a:spcPct val="150000"/>
                </a:lnSpc>
              </a:pPr>
              <a:r>
                <a:rPr lang="en-US" sz="2500" i="1">
                  <a:latin typeface="Arial" panose="020B0604020202020204" pitchFamily="34" charset="0"/>
                  <a:cs typeface="Arial" panose="020B0604020202020204" pitchFamily="34" charset="0"/>
                </a:rPr>
                <a:t>Người kéo vĩ cầm – Marc Chagall </a:t>
              </a:r>
            </a:p>
          </p:txBody>
        </p:sp>
        <p:sp>
          <p:nvSpPr>
            <p:cNvPr id="9" name="TextBox 8">
              <a:extLst>
                <a:ext uri="{FF2B5EF4-FFF2-40B4-BE49-F238E27FC236}">
                  <a16:creationId xmlns:a16="http://schemas.microsoft.com/office/drawing/2014/main" id="{FD8A72D2-D7C9-38C9-7B87-04F731484DAF}"/>
                </a:ext>
              </a:extLst>
            </p:cNvPr>
            <p:cNvSpPr txBox="1"/>
            <p:nvPr/>
          </p:nvSpPr>
          <p:spPr>
            <a:xfrm>
              <a:off x="14382750" y="3467100"/>
              <a:ext cx="2857500" cy="1175258"/>
            </a:xfrm>
            <a:prstGeom prst="rect">
              <a:avLst/>
            </a:prstGeom>
            <a:noFill/>
          </p:spPr>
          <p:txBody>
            <a:bodyPr wrap="square" rtlCol="0">
              <a:spAutoFit/>
            </a:bodyPr>
            <a:lstStyle/>
            <a:p>
              <a:pPr algn="ctr">
                <a:lnSpc>
                  <a:spcPct val="150000"/>
                </a:lnSpc>
              </a:pPr>
              <a:r>
                <a:rPr lang="en-US" sz="2500" i="1">
                  <a:latin typeface="Arial" panose="020B0604020202020204" pitchFamily="34" charset="0"/>
                  <a:cs typeface="Arial" panose="020B0604020202020204" pitchFamily="34" charset="0"/>
                </a:rPr>
                <a:t>Tiếng hét – Edward Much</a:t>
              </a:r>
            </a:p>
          </p:txBody>
        </p:sp>
      </p:grpSp>
    </p:spTree>
    <p:extLst>
      <p:ext uri="{BB962C8B-B14F-4D97-AF65-F5344CB8AC3E}">
        <p14:creationId xmlns:p14="http://schemas.microsoft.com/office/powerpoint/2010/main" val="207661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barn(inVertical)">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0" y="8142526"/>
            <a:ext cx="18783822" cy="2144474"/>
            <a:chOff x="0" y="0"/>
            <a:chExt cx="6354034" cy="725415"/>
          </a:xfrm>
        </p:grpSpPr>
        <p:sp>
          <p:nvSpPr>
            <p:cNvPr id="3" name="Freeform 3"/>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1F222B"/>
            </a:solidFill>
          </p:spPr>
        </p:sp>
      </p:grpSp>
      <p:sp>
        <p:nvSpPr>
          <p:cNvPr id="4" name="Freeform 4"/>
          <p:cNvSpPr/>
          <p:nvPr/>
        </p:nvSpPr>
        <p:spPr>
          <a:xfrm>
            <a:off x="-2037170" y="1028700"/>
            <a:ext cx="4920191" cy="6367306"/>
          </a:xfrm>
          <a:custGeom>
            <a:avLst/>
            <a:gdLst/>
            <a:ahLst/>
            <a:cxnLst/>
            <a:rect l="l" t="t" r="r" b="b"/>
            <a:pathLst>
              <a:path w="4920191" h="6367306">
                <a:moveTo>
                  <a:pt x="0" y="0"/>
                </a:moveTo>
                <a:lnTo>
                  <a:pt x="4920191" y="0"/>
                </a:lnTo>
                <a:lnTo>
                  <a:pt x="4920191" y="6367306"/>
                </a:lnTo>
                <a:lnTo>
                  <a:pt x="0" y="63673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TextBox 5"/>
          <p:cNvSpPr txBox="1"/>
          <p:nvPr/>
        </p:nvSpPr>
        <p:spPr>
          <a:xfrm>
            <a:off x="2750641" y="3059983"/>
            <a:ext cx="12786717" cy="2748125"/>
          </a:xfrm>
          <a:prstGeom prst="rect">
            <a:avLst/>
          </a:prstGeom>
        </p:spPr>
        <p:txBody>
          <a:bodyPr lIns="0" tIns="0" rIns="0" bIns="0" rtlCol="0" anchor="t">
            <a:spAutoFit/>
          </a:bodyPr>
          <a:lstStyle/>
          <a:p>
            <a:pPr marL="0" marR="0" lvl="0" indent="0" algn="ctr" defTabSz="914400" rtl="0" eaLnBrk="1" fontAlgn="auto" latinLnBrk="0" hangingPunct="1">
              <a:lnSpc>
                <a:spcPts val="11441"/>
              </a:lnSpc>
              <a:spcBef>
                <a:spcPts val="0"/>
              </a:spcBef>
              <a:spcAft>
                <a:spcPts val="0"/>
              </a:spcAft>
              <a:buClrTx/>
              <a:buSzTx/>
              <a:buFontTx/>
              <a:buNone/>
              <a:tabLst/>
              <a:defRPr/>
            </a:pPr>
            <a:r>
              <a:rPr kumimoji="0" lang="en-US" sz="7000" b="1" i="0" u="none" strike="noStrike" kern="1200" cap="none" spc="0" normalizeH="0" baseline="0" noProof="0">
                <a:ln>
                  <a:noFill/>
                </a:ln>
                <a:solidFill>
                  <a:srgbClr val="1F222B"/>
                </a:solidFill>
                <a:effectLst/>
                <a:uLnTx/>
                <a:uFillTx/>
                <a:latin typeface="Arial" panose="020B0604020202020204" pitchFamily="34" charset="0"/>
                <a:cs typeface="Arial" panose="020B0604020202020204" pitchFamily="34" charset="0"/>
              </a:rPr>
              <a:t>PHẦN 2. </a:t>
            </a:r>
          </a:p>
          <a:p>
            <a:pPr marL="0" marR="0" lvl="0" indent="0" algn="ctr" defTabSz="914400" rtl="0" eaLnBrk="1" fontAlgn="auto" latinLnBrk="0" hangingPunct="1">
              <a:lnSpc>
                <a:spcPts val="11441"/>
              </a:lnSpc>
              <a:spcBef>
                <a:spcPts val="0"/>
              </a:spcBef>
              <a:spcAft>
                <a:spcPts val="0"/>
              </a:spcAft>
              <a:buClrTx/>
              <a:buSzTx/>
              <a:buFontTx/>
              <a:buNone/>
              <a:tabLst/>
              <a:defRPr/>
            </a:pPr>
            <a:r>
              <a:rPr kumimoji="0" lang="en-US" sz="7000" b="1" i="0" u="none" strike="noStrike" kern="1200" cap="none" spc="0" normalizeH="0" baseline="0" noProof="0">
                <a:ln>
                  <a:noFill/>
                </a:ln>
                <a:solidFill>
                  <a:srgbClr val="1F222B"/>
                </a:solidFill>
                <a:effectLst/>
                <a:uLnTx/>
                <a:uFillTx/>
                <a:latin typeface="Arial" panose="020B0604020202020204" pitchFamily="34" charset="0"/>
                <a:cs typeface="Arial" panose="020B0604020202020204" pitchFamily="34" charset="0"/>
              </a:rPr>
              <a:t>THỰC HIỆN </a:t>
            </a:r>
          </a:p>
        </p:txBody>
      </p:sp>
      <p:sp>
        <p:nvSpPr>
          <p:cNvPr id="6" name="Freeform 6"/>
          <p:cNvSpPr/>
          <p:nvPr/>
        </p:nvSpPr>
        <p:spPr>
          <a:xfrm flipH="1">
            <a:off x="15883726" y="1820551"/>
            <a:ext cx="4137686" cy="5880433"/>
          </a:xfrm>
          <a:custGeom>
            <a:avLst/>
            <a:gdLst/>
            <a:ahLst/>
            <a:cxnLst/>
            <a:rect l="l" t="t" r="r" b="b"/>
            <a:pathLst>
              <a:path w="4137686" h="5880433">
                <a:moveTo>
                  <a:pt x="4137686" y="0"/>
                </a:moveTo>
                <a:lnTo>
                  <a:pt x="0" y="0"/>
                </a:lnTo>
                <a:lnTo>
                  <a:pt x="0" y="5880433"/>
                </a:lnTo>
                <a:lnTo>
                  <a:pt x="4137686" y="5880433"/>
                </a:lnTo>
                <a:lnTo>
                  <a:pt x="4137686"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2980969" y="-2900391"/>
            <a:ext cx="3104804" cy="4114800"/>
          </a:xfrm>
          <a:custGeom>
            <a:avLst/>
            <a:gdLst/>
            <a:ahLst/>
            <a:cxnLst/>
            <a:rect l="l" t="t" r="r" b="b"/>
            <a:pathLst>
              <a:path w="3104804" h="4114800">
                <a:moveTo>
                  <a:pt x="0" y="0"/>
                </a:moveTo>
                <a:lnTo>
                  <a:pt x="3104804" y="0"/>
                </a:lnTo>
                <a:lnTo>
                  <a:pt x="310480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2276193" y="4937427"/>
            <a:ext cx="6263420" cy="4429946"/>
          </a:xfrm>
          <a:custGeom>
            <a:avLst/>
            <a:gdLst/>
            <a:ahLst/>
            <a:cxnLst/>
            <a:rect l="l" t="t" r="r" b="b"/>
            <a:pathLst>
              <a:path w="6263420" h="4429946">
                <a:moveTo>
                  <a:pt x="0" y="0"/>
                </a:moveTo>
                <a:lnTo>
                  <a:pt x="6263419" y="0"/>
                </a:lnTo>
                <a:lnTo>
                  <a:pt x="6263419" y="4429945"/>
                </a:lnTo>
                <a:lnTo>
                  <a:pt x="0" y="442994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14820859" y="4828354"/>
            <a:ext cx="6263420" cy="4429946"/>
          </a:xfrm>
          <a:custGeom>
            <a:avLst/>
            <a:gdLst/>
            <a:ahLst/>
            <a:cxnLst/>
            <a:rect l="l" t="t" r="r" b="b"/>
            <a:pathLst>
              <a:path w="6263420" h="4429946">
                <a:moveTo>
                  <a:pt x="0" y="0"/>
                </a:moveTo>
                <a:lnTo>
                  <a:pt x="6263420" y="0"/>
                </a:lnTo>
                <a:lnTo>
                  <a:pt x="6263420" y="4429946"/>
                </a:lnTo>
                <a:lnTo>
                  <a:pt x="0" y="442994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a:off x="8176428" y="-2062831"/>
            <a:ext cx="3700979" cy="4483565"/>
          </a:xfrm>
          <a:custGeom>
            <a:avLst/>
            <a:gdLst/>
            <a:ahLst/>
            <a:cxnLst/>
            <a:rect l="l" t="t" r="r" b="b"/>
            <a:pathLst>
              <a:path w="3700979" h="4483565">
                <a:moveTo>
                  <a:pt x="0" y="0"/>
                </a:moveTo>
                <a:lnTo>
                  <a:pt x="3700979" y="0"/>
                </a:lnTo>
                <a:lnTo>
                  <a:pt x="3700979" y="4483565"/>
                </a:lnTo>
                <a:lnTo>
                  <a:pt x="0" y="448356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a:off x="1974529" y="-5895140"/>
            <a:ext cx="4681098" cy="6420459"/>
          </a:xfrm>
          <a:custGeom>
            <a:avLst/>
            <a:gdLst/>
            <a:ahLst/>
            <a:cxnLst/>
            <a:rect l="l" t="t" r="r" b="b"/>
            <a:pathLst>
              <a:path w="4681098" h="6420459">
                <a:moveTo>
                  <a:pt x="0" y="0"/>
                </a:moveTo>
                <a:lnTo>
                  <a:pt x="4681098" y="0"/>
                </a:lnTo>
                <a:lnTo>
                  <a:pt x="4681098" y="6420458"/>
                </a:lnTo>
                <a:lnTo>
                  <a:pt x="0" y="642045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extLst>
      <p:ext uri="{BB962C8B-B14F-4D97-AF65-F5344CB8AC3E}">
        <p14:creationId xmlns:p14="http://schemas.microsoft.com/office/powerpoint/2010/main" val="17742433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EBBF7E-3021-747B-E521-5BF22C2EA310}"/>
              </a:ext>
            </a:extLst>
          </p:cNvPr>
          <p:cNvSpPr txBox="1"/>
          <p:nvPr/>
        </p:nvSpPr>
        <p:spPr>
          <a:xfrm>
            <a:off x="838200" y="114300"/>
            <a:ext cx="16611600" cy="1839606"/>
          </a:xfrm>
          <a:prstGeom prst="rect">
            <a:avLst/>
          </a:prstGeom>
          <a:noFill/>
        </p:spPr>
        <p:txBody>
          <a:bodyPr wrap="square">
            <a:spAutoFit/>
          </a:bodyPr>
          <a:lstStyle/>
          <a:p>
            <a:pPr algn="just">
              <a:lnSpc>
                <a:spcPct val="150000"/>
              </a:lnSpc>
            </a:pPr>
            <a:r>
              <a:rPr lang="vi-VN" sz="4000" b="1">
                <a:solidFill>
                  <a:srgbClr val="C00000"/>
                </a:solidFill>
              </a:rPr>
              <a:t>Nhiệm vụ 1: </a:t>
            </a:r>
            <a:r>
              <a:rPr lang="vi-VN" sz="4000"/>
              <a:t>Quan sát tranh của hoạ sĩ Roy Lichtenstein và tìm hiểu các bước gợi ý khai thác trường phái lập thể trong thể hiện một SPMT</a:t>
            </a:r>
            <a:endParaRPr lang="en-US" sz="4000"/>
          </a:p>
        </p:txBody>
      </p:sp>
      <p:grpSp>
        <p:nvGrpSpPr>
          <p:cNvPr id="9" name="Group 8">
            <a:extLst>
              <a:ext uri="{FF2B5EF4-FFF2-40B4-BE49-F238E27FC236}">
                <a16:creationId xmlns:a16="http://schemas.microsoft.com/office/drawing/2014/main" id="{CEC67E85-DBB9-5C6B-7724-1C10B071C5E0}"/>
              </a:ext>
            </a:extLst>
          </p:cNvPr>
          <p:cNvGrpSpPr/>
          <p:nvPr/>
        </p:nvGrpSpPr>
        <p:grpSpPr>
          <a:xfrm>
            <a:off x="12115800" y="2268785"/>
            <a:ext cx="4953000" cy="7773168"/>
            <a:chOff x="12115800" y="2268785"/>
            <a:chExt cx="4953000" cy="7773168"/>
          </a:xfrm>
        </p:grpSpPr>
        <p:pic>
          <p:nvPicPr>
            <p:cNvPr id="7" name="Picture 6">
              <a:extLst>
                <a:ext uri="{FF2B5EF4-FFF2-40B4-BE49-F238E27FC236}">
                  <a16:creationId xmlns:a16="http://schemas.microsoft.com/office/drawing/2014/main" id="{BBAD586C-C8AC-C540-ADF5-3AA7C0072C3A}"/>
                </a:ext>
              </a:extLst>
            </p:cNvPr>
            <p:cNvPicPr>
              <a:picLocks noChangeAspect="1"/>
            </p:cNvPicPr>
            <p:nvPr/>
          </p:nvPicPr>
          <p:blipFill>
            <a:blip r:embed="rId2"/>
            <a:stretch>
              <a:fillRect/>
            </a:stretch>
          </p:blipFill>
          <p:spPr>
            <a:xfrm>
              <a:off x="12115800" y="2268785"/>
              <a:ext cx="4953000" cy="6564573"/>
            </a:xfrm>
            <a:prstGeom prst="rect">
              <a:avLst/>
            </a:prstGeom>
          </p:spPr>
        </p:pic>
        <p:sp>
          <p:nvSpPr>
            <p:cNvPr id="8" name="TextBox 7">
              <a:extLst>
                <a:ext uri="{FF2B5EF4-FFF2-40B4-BE49-F238E27FC236}">
                  <a16:creationId xmlns:a16="http://schemas.microsoft.com/office/drawing/2014/main" id="{99C66FFB-626D-BE6C-E8E1-5987D069E0B7}"/>
                </a:ext>
              </a:extLst>
            </p:cNvPr>
            <p:cNvSpPr txBox="1"/>
            <p:nvPr/>
          </p:nvSpPr>
          <p:spPr>
            <a:xfrm>
              <a:off x="12115800" y="8866695"/>
              <a:ext cx="4953000" cy="1175258"/>
            </a:xfrm>
            <a:prstGeom prst="rect">
              <a:avLst/>
            </a:prstGeom>
            <a:noFill/>
          </p:spPr>
          <p:txBody>
            <a:bodyPr wrap="square" rtlCol="0">
              <a:spAutoFit/>
            </a:bodyPr>
            <a:lstStyle/>
            <a:p>
              <a:pPr algn="ctr">
                <a:lnSpc>
                  <a:spcPct val="150000"/>
                </a:lnSpc>
              </a:pPr>
              <a:r>
                <a:rPr lang="en-US" sz="2500" b="1" i="1">
                  <a:solidFill>
                    <a:srgbClr val="002060"/>
                  </a:solidFill>
                  <a:latin typeface="Arial" panose="020B0604020202020204" pitchFamily="34" charset="0"/>
                  <a:cs typeface="Arial" panose="020B0604020202020204" pitchFamily="34" charset="0"/>
                </a:rPr>
                <a:t>Cubist still life with  guitar</a:t>
              </a:r>
            </a:p>
            <a:p>
              <a:pPr algn="ctr">
                <a:lnSpc>
                  <a:spcPct val="150000"/>
                </a:lnSpc>
              </a:pPr>
              <a:r>
                <a:rPr lang="en-US" sz="2500" i="1">
                  <a:solidFill>
                    <a:srgbClr val="002060"/>
                  </a:solidFill>
                  <a:latin typeface="Arial" panose="020B0604020202020204" pitchFamily="34" charset="0"/>
                  <a:cs typeface="Arial" panose="020B0604020202020204" pitchFamily="34" charset="0"/>
                </a:rPr>
                <a:t>Roy Lichtenstein </a:t>
              </a:r>
            </a:p>
          </p:txBody>
        </p:sp>
      </p:grpSp>
      <p:sp>
        <p:nvSpPr>
          <p:cNvPr id="10" name="TextBox 9">
            <a:extLst>
              <a:ext uri="{FF2B5EF4-FFF2-40B4-BE49-F238E27FC236}">
                <a16:creationId xmlns:a16="http://schemas.microsoft.com/office/drawing/2014/main" id="{56537804-EC67-B346-BDB1-7E6C30DDD470}"/>
              </a:ext>
            </a:extLst>
          </p:cNvPr>
          <p:cNvSpPr txBox="1"/>
          <p:nvPr/>
        </p:nvSpPr>
        <p:spPr>
          <a:xfrm>
            <a:off x="762001" y="2241559"/>
            <a:ext cx="10820400" cy="646331"/>
          </a:xfrm>
          <a:prstGeom prst="rect">
            <a:avLst/>
          </a:prstGeom>
          <a:noFill/>
        </p:spPr>
        <p:txBody>
          <a:bodyPr wrap="square" rtlCol="0">
            <a:spAutoFit/>
          </a:bodyPr>
          <a:lstStyle/>
          <a:p>
            <a:pPr algn="ctr"/>
            <a:r>
              <a:rPr lang="en-US" sz="3600" b="1">
                <a:solidFill>
                  <a:srgbClr val="FF0000"/>
                </a:solidFill>
                <a:latin typeface="Arial" panose="020B0604020202020204" pitchFamily="34" charset="0"/>
                <a:cs typeface="Arial" panose="020B0604020202020204" pitchFamily="34" charset="0"/>
              </a:rPr>
              <a:t>Quan sát các bước thể hiện sản phẩm mĩ thuật </a:t>
            </a:r>
          </a:p>
        </p:txBody>
      </p:sp>
      <p:grpSp>
        <p:nvGrpSpPr>
          <p:cNvPr id="22" name="Group 21">
            <a:extLst>
              <a:ext uri="{FF2B5EF4-FFF2-40B4-BE49-F238E27FC236}">
                <a16:creationId xmlns:a16="http://schemas.microsoft.com/office/drawing/2014/main" id="{9BF17691-35F3-D5D1-3A81-37BF268893D1}"/>
              </a:ext>
            </a:extLst>
          </p:cNvPr>
          <p:cNvGrpSpPr/>
          <p:nvPr/>
        </p:nvGrpSpPr>
        <p:grpSpPr>
          <a:xfrm>
            <a:off x="228600" y="3075221"/>
            <a:ext cx="11672886" cy="6999878"/>
            <a:chOff x="228600" y="3075221"/>
            <a:chExt cx="11672886" cy="6999878"/>
          </a:xfrm>
        </p:grpSpPr>
        <p:pic>
          <p:nvPicPr>
            <p:cNvPr id="12" name="Picture 11">
              <a:extLst>
                <a:ext uri="{FF2B5EF4-FFF2-40B4-BE49-F238E27FC236}">
                  <a16:creationId xmlns:a16="http://schemas.microsoft.com/office/drawing/2014/main" id="{BB2091F4-E68B-BD02-463F-EBCE4EA44C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0000"/>
            <a:stretch/>
          </p:blipFill>
          <p:spPr>
            <a:xfrm>
              <a:off x="228600" y="3229995"/>
              <a:ext cx="2705100" cy="3580963"/>
            </a:xfrm>
            <a:prstGeom prst="rect">
              <a:avLst/>
            </a:prstGeom>
          </p:spPr>
        </p:pic>
        <p:pic>
          <p:nvPicPr>
            <p:cNvPr id="13" name="Picture 12">
              <a:extLst>
                <a:ext uri="{FF2B5EF4-FFF2-40B4-BE49-F238E27FC236}">
                  <a16:creationId xmlns:a16="http://schemas.microsoft.com/office/drawing/2014/main" id="{82CF37C4-23DA-E67E-C261-2249599CFBC9}"/>
                </a:ext>
              </a:extLst>
            </p:cNvPr>
            <p:cNvPicPr>
              <a:picLocks noChangeAspect="1"/>
            </p:cNvPicPr>
            <p:nvPr/>
          </p:nvPicPr>
          <p:blipFill rotWithShape="1">
            <a:blip r:embed="rId4">
              <a:extLst>
                <a:ext uri="{28A0092B-C50C-407E-A947-70E740481C1C}">
                  <a14:useLocalDpi xmlns:a14="http://schemas.microsoft.com/office/drawing/2010/main" val="0"/>
                </a:ext>
              </a:extLst>
            </a:blip>
            <a:srcRect t="50423" b="-423"/>
            <a:stretch/>
          </p:blipFill>
          <p:spPr>
            <a:xfrm>
              <a:off x="2947987" y="6107937"/>
              <a:ext cx="2971800" cy="3934016"/>
            </a:xfrm>
            <a:prstGeom prst="rect">
              <a:avLst/>
            </a:prstGeom>
          </p:spPr>
        </p:pic>
        <p:pic>
          <p:nvPicPr>
            <p:cNvPr id="15" name="Picture 14">
              <a:extLst>
                <a:ext uri="{FF2B5EF4-FFF2-40B4-BE49-F238E27FC236}">
                  <a16:creationId xmlns:a16="http://schemas.microsoft.com/office/drawing/2014/main" id="{3FBFB0EC-0F55-ADD5-FC0A-8A10349680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8362" y="3075221"/>
              <a:ext cx="2971800" cy="3735737"/>
            </a:xfrm>
            <a:prstGeom prst="rect">
              <a:avLst/>
            </a:prstGeom>
          </p:spPr>
        </p:pic>
        <p:pic>
          <p:nvPicPr>
            <p:cNvPr id="17" name="Picture 16">
              <a:extLst>
                <a:ext uri="{FF2B5EF4-FFF2-40B4-BE49-F238E27FC236}">
                  <a16:creationId xmlns:a16="http://schemas.microsoft.com/office/drawing/2014/main" id="{D85B30D3-CE44-BB8B-4F6C-2634A4AD21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29686" y="6112699"/>
              <a:ext cx="2971800" cy="3962400"/>
            </a:xfrm>
            <a:prstGeom prst="rect">
              <a:avLst/>
            </a:prstGeom>
          </p:spPr>
        </p:pic>
        <p:sp>
          <p:nvSpPr>
            <p:cNvPr id="18" name="TextBox 17">
              <a:extLst>
                <a:ext uri="{FF2B5EF4-FFF2-40B4-BE49-F238E27FC236}">
                  <a16:creationId xmlns:a16="http://schemas.microsoft.com/office/drawing/2014/main" id="{ED18FEDA-ED08-8316-9858-2BE6FEED9F5C}"/>
                </a:ext>
              </a:extLst>
            </p:cNvPr>
            <p:cNvSpPr txBox="1"/>
            <p:nvPr/>
          </p:nvSpPr>
          <p:spPr>
            <a:xfrm>
              <a:off x="1042987" y="6848838"/>
              <a:ext cx="1066800" cy="553998"/>
            </a:xfrm>
            <a:prstGeom prst="rect">
              <a:avLst/>
            </a:prstGeom>
            <a:noFill/>
          </p:spPr>
          <p:txBody>
            <a:bodyPr wrap="square" rtlCol="0">
              <a:spAutoFit/>
            </a:bodyPr>
            <a:lstStyle/>
            <a:p>
              <a:r>
                <a:rPr lang="en-US" sz="3000" b="1" i="1">
                  <a:latin typeface="Arial" panose="020B0604020202020204" pitchFamily="34" charset="0"/>
                  <a:cs typeface="Arial" panose="020B0604020202020204" pitchFamily="34" charset="0"/>
                </a:rPr>
                <a:t>(01)</a:t>
              </a:r>
            </a:p>
          </p:txBody>
        </p:sp>
        <p:sp>
          <p:nvSpPr>
            <p:cNvPr id="19" name="TextBox 18">
              <a:extLst>
                <a:ext uri="{FF2B5EF4-FFF2-40B4-BE49-F238E27FC236}">
                  <a16:creationId xmlns:a16="http://schemas.microsoft.com/office/drawing/2014/main" id="{899CC4BB-345F-E485-7935-9BC390FBA32D}"/>
                </a:ext>
              </a:extLst>
            </p:cNvPr>
            <p:cNvSpPr txBox="1"/>
            <p:nvPr/>
          </p:nvSpPr>
          <p:spPr>
            <a:xfrm>
              <a:off x="4076700" y="5551071"/>
              <a:ext cx="1066800" cy="553998"/>
            </a:xfrm>
            <a:prstGeom prst="rect">
              <a:avLst/>
            </a:prstGeom>
            <a:noFill/>
          </p:spPr>
          <p:txBody>
            <a:bodyPr wrap="square" rtlCol="0">
              <a:spAutoFit/>
            </a:bodyPr>
            <a:lstStyle/>
            <a:p>
              <a:r>
                <a:rPr lang="en-US" sz="3000" b="1" i="1">
                  <a:latin typeface="Arial" panose="020B0604020202020204" pitchFamily="34" charset="0"/>
                  <a:cs typeface="Arial" panose="020B0604020202020204" pitchFamily="34" charset="0"/>
                </a:rPr>
                <a:t>(02)</a:t>
              </a:r>
            </a:p>
          </p:txBody>
        </p:sp>
        <p:sp>
          <p:nvSpPr>
            <p:cNvPr id="20" name="TextBox 19">
              <a:extLst>
                <a:ext uri="{FF2B5EF4-FFF2-40B4-BE49-F238E27FC236}">
                  <a16:creationId xmlns:a16="http://schemas.microsoft.com/office/drawing/2014/main" id="{21F0788D-7466-564C-C822-D5E8AFEF45CA}"/>
                </a:ext>
              </a:extLst>
            </p:cNvPr>
            <p:cNvSpPr txBox="1"/>
            <p:nvPr/>
          </p:nvSpPr>
          <p:spPr>
            <a:xfrm>
              <a:off x="6984206" y="6810958"/>
              <a:ext cx="1066800" cy="553998"/>
            </a:xfrm>
            <a:prstGeom prst="rect">
              <a:avLst/>
            </a:prstGeom>
            <a:noFill/>
          </p:spPr>
          <p:txBody>
            <a:bodyPr wrap="square" rtlCol="0">
              <a:spAutoFit/>
            </a:bodyPr>
            <a:lstStyle/>
            <a:p>
              <a:r>
                <a:rPr lang="en-US" sz="3000" b="1" i="1">
                  <a:latin typeface="Arial" panose="020B0604020202020204" pitchFamily="34" charset="0"/>
                  <a:cs typeface="Arial" panose="020B0604020202020204" pitchFamily="34" charset="0"/>
                </a:rPr>
                <a:t>(03)</a:t>
              </a:r>
            </a:p>
          </p:txBody>
        </p:sp>
        <p:sp>
          <p:nvSpPr>
            <p:cNvPr id="21" name="TextBox 20">
              <a:extLst>
                <a:ext uri="{FF2B5EF4-FFF2-40B4-BE49-F238E27FC236}">
                  <a16:creationId xmlns:a16="http://schemas.microsoft.com/office/drawing/2014/main" id="{BFAC81FE-9C59-331A-8039-7736DC650713}"/>
                </a:ext>
              </a:extLst>
            </p:cNvPr>
            <p:cNvSpPr txBox="1"/>
            <p:nvPr/>
          </p:nvSpPr>
          <p:spPr>
            <a:xfrm>
              <a:off x="10210800" y="5551071"/>
              <a:ext cx="1066800" cy="553998"/>
            </a:xfrm>
            <a:prstGeom prst="rect">
              <a:avLst/>
            </a:prstGeom>
            <a:noFill/>
          </p:spPr>
          <p:txBody>
            <a:bodyPr wrap="square" rtlCol="0">
              <a:spAutoFit/>
            </a:bodyPr>
            <a:lstStyle/>
            <a:p>
              <a:r>
                <a:rPr lang="en-US" sz="3000" b="1" i="1">
                  <a:latin typeface="Arial" panose="020B0604020202020204" pitchFamily="34" charset="0"/>
                  <a:cs typeface="Arial" panose="020B0604020202020204" pitchFamily="34" charset="0"/>
                </a:rPr>
                <a:t>(04)</a:t>
              </a:r>
            </a:p>
          </p:txBody>
        </p:sp>
      </p:grpSp>
    </p:spTree>
    <p:extLst>
      <p:ext uri="{BB962C8B-B14F-4D97-AF65-F5344CB8AC3E}">
        <p14:creationId xmlns:p14="http://schemas.microsoft.com/office/powerpoint/2010/main" val="61680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355EDB-350A-A520-FCD9-BF58DAE4FD68}"/>
              </a:ext>
            </a:extLst>
          </p:cNvPr>
          <p:cNvSpPr txBox="1"/>
          <p:nvPr/>
        </p:nvSpPr>
        <p:spPr>
          <a:xfrm>
            <a:off x="2362200" y="342900"/>
            <a:ext cx="13563600" cy="784830"/>
          </a:xfrm>
          <a:prstGeom prst="rect">
            <a:avLst/>
          </a:prstGeom>
          <a:noFill/>
        </p:spPr>
        <p:txBody>
          <a:bodyPr wrap="square" rtlCol="0">
            <a:spAutoFit/>
          </a:bodyPr>
          <a:lstStyle/>
          <a:p>
            <a:pPr algn="ctr"/>
            <a:r>
              <a:rPr lang="en-US" sz="4500" b="1">
                <a:solidFill>
                  <a:schemeClr val="accent6">
                    <a:lumMod val="50000"/>
                  </a:schemeClr>
                </a:solidFill>
                <a:latin typeface="Arial" panose="020B0604020202020204" pitchFamily="34" charset="0"/>
                <a:cs typeface="Arial" panose="020B0604020202020204" pitchFamily="34" charset="0"/>
              </a:rPr>
              <a:t>CÁC BƯỚC THỂ HIỆN SẢN PHẨM MĨ THUẬT  </a:t>
            </a:r>
          </a:p>
        </p:txBody>
      </p:sp>
      <p:grpSp>
        <p:nvGrpSpPr>
          <p:cNvPr id="16" name="Group 15">
            <a:extLst>
              <a:ext uri="{FF2B5EF4-FFF2-40B4-BE49-F238E27FC236}">
                <a16:creationId xmlns:a16="http://schemas.microsoft.com/office/drawing/2014/main" id="{1CD75A4E-9523-14E6-42FA-B99EFA0FF121}"/>
              </a:ext>
            </a:extLst>
          </p:cNvPr>
          <p:cNvGrpSpPr/>
          <p:nvPr/>
        </p:nvGrpSpPr>
        <p:grpSpPr>
          <a:xfrm>
            <a:off x="152400" y="1594561"/>
            <a:ext cx="4269672" cy="6955778"/>
            <a:chOff x="152400" y="1594561"/>
            <a:chExt cx="4269672" cy="6955778"/>
          </a:xfrm>
        </p:grpSpPr>
        <p:pic>
          <p:nvPicPr>
            <p:cNvPr id="4" name="Picture 3">
              <a:extLst>
                <a:ext uri="{FF2B5EF4-FFF2-40B4-BE49-F238E27FC236}">
                  <a16:creationId xmlns:a16="http://schemas.microsoft.com/office/drawing/2014/main" id="{0AD34EE8-BF47-A61D-DF0B-37A011067D80}"/>
                </a:ext>
              </a:extLst>
            </p:cNvPr>
            <p:cNvPicPr>
              <a:picLocks noChangeAspect="1"/>
            </p:cNvPicPr>
            <p:nvPr/>
          </p:nvPicPr>
          <p:blipFill rotWithShape="1">
            <a:blip r:embed="rId2">
              <a:extLst>
                <a:ext uri="{28A0092B-C50C-407E-A947-70E740481C1C}">
                  <a14:useLocalDpi xmlns:a14="http://schemas.microsoft.com/office/drawing/2010/main" val="0"/>
                </a:ext>
              </a:extLst>
            </a:blip>
            <a:srcRect b="50000"/>
            <a:stretch/>
          </p:blipFill>
          <p:spPr>
            <a:xfrm>
              <a:off x="342900" y="1594561"/>
              <a:ext cx="4079172" cy="4277074"/>
            </a:xfrm>
            <a:prstGeom prst="rect">
              <a:avLst/>
            </a:prstGeom>
          </p:spPr>
        </p:pic>
        <p:sp>
          <p:nvSpPr>
            <p:cNvPr id="12" name="TextBox 11">
              <a:extLst>
                <a:ext uri="{FF2B5EF4-FFF2-40B4-BE49-F238E27FC236}">
                  <a16:creationId xmlns:a16="http://schemas.microsoft.com/office/drawing/2014/main" id="{CD329646-90AD-BF67-A71A-2BA75BBFC1D0}"/>
                </a:ext>
              </a:extLst>
            </p:cNvPr>
            <p:cNvSpPr txBox="1"/>
            <p:nvPr/>
          </p:nvSpPr>
          <p:spPr>
            <a:xfrm>
              <a:off x="152400" y="6134100"/>
              <a:ext cx="4057626" cy="2416239"/>
            </a:xfrm>
            <a:prstGeom prst="rect">
              <a:avLst/>
            </a:prstGeom>
            <a:noFill/>
          </p:spPr>
          <p:txBody>
            <a:bodyPr wrap="square" rtlCol="0">
              <a:spAutoFit/>
            </a:bodyPr>
            <a:lstStyle/>
            <a:p>
              <a:pPr algn="ctr">
                <a:lnSpc>
                  <a:spcPct val="150000"/>
                </a:lnSpc>
              </a:pPr>
              <a:r>
                <a:rPr lang="en-US" sz="3500" b="1">
                  <a:latin typeface="Arial" panose="020B0604020202020204" pitchFamily="34" charset="0"/>
                  <a:cs typeface="Arial" panose="020B0604020202020204" pitchFamily="34" charset="0"/>
                </a:rPr>
                <a:t>Bước 1. </a:t>
              </a:r>
            </a:p>
            <a:p>
              <a:pPr algn="ctr">
                <a:lnSpc>
                  <a:spcPct val="150000"/>
                </a:lnSpc>
              </a:pPr>
              <a:r>
                <a:rPr lang="en-US" sz="3500">
                  <a:latin typeface="Arial" panose="020B0604020202020204" pitchFamily="34" charset="0"/>
                  <a:cs typeface="Arial" panose="020B0604020202020204" pitchFamily="34" charset="0"/>
                </a:rPr>
                <a:t>Xây dựng bố cục khái quát.</a:t>
              </a:r>
            </a:p>
          </p:txBody>
        </p:sp>
      </p:grpSp>
      <p:grpSp>
        <p:nvGrpSpPr>
          <p:cNvPr id="17" name="Group 16">
            <a:extLst>
              <a:ext uri="{FF2B5EF4-FFF2-40B4-BE49-F238E27FC236}">
                <a16:creationId xmlns:a16="http://schemas.microsoft.com/office/drawing/2014/main" id="{914C62F4-15B4-4AF6-3F98-ACD54621323B}"/>
              </a:ext>
            </a:extLst>
          </p:cNvPr>
          <p:cNvGrpSpPr/>
          <p:nvPr/>
        </p:nvGrpSpPr>
        <p:grpSpPr>
          <a:xfrm>
            <a:off x="4443616" y="3086100"/>
            <a:ext cx="4481344" cy="6644610"/>
            <a:chOff x="4443616" y="3086100"/>
            <a:chExt cx="4481344" cy="6644610"/>
          </a:xfrm>
        </p:grpSpPr>
        <p:pic>
          <p:nvPicPr>
            <p:cNvPr id="5" name="Picture 4">
              <a:extLst>
                <a:ext uri="{FF2B5EF4-FFF2-40B4-BE49-F238E27FC236}">
                  <a16:creationId xmlns:a16="http://schemas.microsoft.com/office/drawing/2014/main" id="{4195EA5D-0730-5005-BC20-84D6FFDE90C4}"/>
                </a:ext>
              </a:extLst>
            </p:cNvPr>
            <p:cNvPicPr>
              <a:picLocks noChangeAspect="1"/>
            </p:cNvPicPr>
            <p:nvPr/>
          </p:nvPicPr>
          <p:blipFill rotWithShape="1">
            <a:blip r:embed="rId2">
              <a:extLst>
                <a:ext uri="{28A0092B-C50C-407E-A947-70E740481C1C}">
                  <a14:useLocalDpi xmlns:a14="http://schemas.microsoft.com/office/drawing/2010/main" val="0"/>
                </a:ext>
              </a:extLst>
            </a:blip>
            <a:srcRect t="50423" b="-423"/>
            <a:stretch/>
          </p:blipFill>
          <p:spPr>
            <a:xfrm>
              <a:off x="4443616" y="5031952"/>
              <a:ext cx="4481344" cy="4698758"/>
            </a:xfrm>
            <a:prstGeom prst="rect">
              <a:avLst/>
            </a:prstGeom>
          </p:spPr>
        </p:pic>
        <p:sp>
          <p:nvSpPr>
            <p:cNvPr id="13" name="TextBox 12">
              <a:extLst>
                <a:ext uri="{FF2B5EF4-FFF2-40B4-BE49-F238E27FC236}">
                  <a16:creationId xmlns:a16="http://schemas.microsoft.com/office/drawing/2014/main" id="{8838DE59-A53A-CDB5-970C-9643C6D4F6AB}"/>
                </a:ext>
              </a:extLst>
            </p:cNvPr>
            <p:cNvSpPr txBox="1"/>
            <p:nvPr/>
          </p:nvSpPr>
          <p:spPr>
            <a:xfrm>
              <a:off x="4655475" y="3086100"/>
              <a:ext cx="4057626" cy="1608325"/>
            </a:xfrm>
            <a:prstGeom prst="rect">
              <a:avLst/>
            </a:prstGeom>
            <a:noFill/>
          </p:spPr>
          <p:txBody>
            <a:bodyPr wrap="square" rtlCol="0">
              <a:spAutoFit/>
            </a:bodyPr>
            <a:lstStyle/>
            <a:p>
              <a:pPr algn="ctr">
                <a:lnSpc>
                  <a:spcPct val="150000"/>
                </a:lnSpc>
              </a:pPr>
              <a:r>
                <a:rPr lang="en-US" sz="3500" b="1">
                  <a:latin typeface="Arial" panose="020B0604020202020204" pitchFamily="34" charset="0"/>
                  <a:cs typeface="Arial" panose="020B0604020202020204" pitchFamily="34" charset="0"/>
                </a:rPr>
                <a:t>Bước 2. </a:t>
              </a:r>
            </a:p>
            <a:p>
              <a:pPr algn="ctr">
                <a:lnSpc>
                  <a:spcPct val="150000"/>
                </a:lnSpc>
              </a:pPr>
              <a:r>
                <a:rPr lang="vi-VN" sz="3500">
                  <a:latin typeface="Arial" panose="020B0604020202020204" pitchFamily="34" charset="0"/>
                  <a:cs typeface="Arial" panose="020B0604020202020204" pitchFamily="34" charset="0"/>
                </a:rPr>
                <a:t>Vẽ phác hình.</a:t>
              </a:r>
              <a:endParaRPr lang="en-US" sz="3500">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0EAC67F9-B2C9-C285-ACBC-ACFE64B9AC24}"/>
              </a:ext>
            </a:extLst>
          </p:cNvPr>
          <p:cNvGrpSpPr/>
          <p:nvPr/>
        </p:nvGrpSpPr>
        <p:grpSpPr>
          <a:xfrm>
            <a:off x="8968050" y="1409700"/>
            <a:ext cx="4481344" cy="8494001"/>
            <a:chOff x="8968050" y="1409700"/>
            <a:chExt cx="4481344" cy="8494001"/>
          </a:xfrm>
        </p:grpSpPr>
        <p:pic>
          <p:nvPicPr>
            <p:cNvPr id="6" name="Picture 5">
              <a:extLst>
                <a:ext uri="{FF2B5EF4-FFF2-40B4-BE49-F238E27FC236}">
                  <a16:creationId xmlns:a16="http://schemas.microsoft.com/office/drawing/2014/main" id="{6C1D3106-D565-0048-A3F1-C3BA2A7196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8050" y="1409700"/>
              <a:ext cx="4481344" cy="4461935"/>
            </a:xfrm>
            <a:prstGeom prst="rect">
              <a:avLst/>
            </a:prstGeom>
          </p:spPr>
        </p:pic>
        <p:sp>
          <p:nvSpPr>
            <p:cNvPr id="14" name="TextBox 13">
              <a:extLst>
                <a:ext uri="{FF2B5EF4-FFF2-40B4-BE49-F238E27FC236}">
                  <a16:creationId xmlns:a16="http://schemas.microsoft.com/office/drawing/2014/main" id="{D35D19CB-48AA-EBB4-40F6-5D01E5C526FE}"/>
                </a:ext>
              </a:extLst>
            </p:cNvPr>
            <p:cNvSpPr txBox="1"/>
            <p:nvPr/>
          </p:nvSpPr>
          <p:spPr>
            <a:xfrm>
              <a:off x="9021515" y="5871635"/>
              <a:ext cx="4269486" cy="4032066"/>
            </a:xfrm>
            <a:prstGeom prst="rect">
              <a:avLst/>
            </a:prstGeom>
            <a:noFill/>
          </p:spPr>
          <p:txBody>
            <a:bodyPr wrap="square" rtlCol="0">
              <a:spAutoFit/>
            </a:bodyPr>
            <a:lstStyle/>
            <a:p>
              <a:pPr algn="ctr">
                <a:lnSpc>
                  <a:spcPct val="150000"/>
                </a:lnSpc>
              </a:pPr>
              <a:r>
                <a:rPr lang="en-US" sz="3500" b="1">
                  <a:latin typeface="Arial" panose="020B0604020202020204" pitchFamily="34" charset="0"/>
                  <a:cs typeface="Arial" panose="020B0604020202020204" pitchFamily="34" charset="0"/>
                </a:rPr>
                <a:t>Bước 3. </a:t>
              </a:r>
            </a:p>
            <a:p>
              <a:pPr algn="ctr">
                <a:lnSpc>
                  <a:spcPct val="150000"/>
                </a:lnSpc>
              </a:pPr>
              <a:r>
                <a:rPr lang="vi-VN" sz="3500">
                  <a:latin typeface="Arial" panose="020B0604020202020204" pitchFamily="34" charset="0"/>
                  <a:cs typeface="Arial" panose="020B0604020202020204" pitchFamily="34" charset="0"/>
                </a:rPr>
                <a:t>Kéo dài các nét trong hình vẽ theo dạng đường thẳng giao</a:t>
              </a:r>
              <a:r>
                <a:rPr lang="en-US" sz="3500">
                  <a:latin typeface="Arial" panose="020B0604020202020204" pitchFamily="34" charset="0"/>
                  <a:cs typeface="Arial" panose="020B0604020202020204" pitchFamily="34" charset="0"/>
                </a:rPr>
                <a:t> nhau</a:t>
              </a:r>
            </a:p>
          </p:txBody>
        </p:sp>
      </p:grpSp>
      <p:grpSp>
        <p:nvGrpSpPr>
          <p:cNvPr id="19" name="Group 18">
            <a:extLst>
              <a:ext uri="{FF2B5EF4-FFF2-40B4-BE49-F238E27FC236}">
                <a16:creationId xmlns:a16="http://schemas.microsoft.com/office/drawing/2014/main" id="{9776392A-3736-D368-39FB-27986C69E8E7}"/>
              </a:ext>
            </a:extLst>
          </p:cNvPr>
          <p:cNvGrpSpPr/>
          <p:nvPr/>
        </p:nvGrpSpPr>
        <p:grpSpPr>
          <a:xfrm>
            <a:off x="13444631" y="2254373"/>
            <a:ext cx="4612385" cy="7515926"/>
            <a:chOff x="13444631" y="2254373"/>
            <a:chExt cx="4612385" cy="7515926"/>
          </a:xfrm>
        </p:grpSpPr>
        <p:pic>
          <p:nvPicPr>
            <p:cNvPr id="7" name="Picture 6">
              <a:extLst>
                <a:ext uri="{FF2B5EF4-FFF2-40B4-BE49-F238E27FC236}">
                  <a16:creationId xmlns:a16="http://schemas.microsoft.com/office/drawing/2014/main" id="{FB79F34F-5817-F057-7D18-D74A24A6B6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63756" y="5037640"/>
              <a:ext cx="4481344" cy="4732659"/>
            </a:xfrm>
            <a:prstGeom prst="rect">
              <a:avLst/>
            </a:prstGeom>
          </p:spPr>
        </p:pic>
        <p:sp>
          <p:nvSpPr>
            <p:cNvPr id="15" name="TextBox 14">
              <a:extLst>
                <a:ext uri="{FF2B5EF4-FFF2-40B4-BE49-F238E27FC236}">
                  <a16:creationId xmlns:a16="http://schemas.microsoft.com/office/drawing/2014/main" id="{B6C32216-6FDE-CE4F-6751-70826A1B0E64}"/>
                </a:ext>
              </a:extLst>
            </p:cNvPr>
            <p:cNvSpPr txBox="1"/>
            <p:nvPr/>
          </p:nvSpPr>
          <p:spPr>
            <a:xfrm>
              <a:off x="13444631" y="2254373"/>
              <a:ext cx="4612385" cy="2416239"/>
            </a:xfrm>
            <a:prstGeom prst="rect">
              <a:avLst/>
            </a:prstGeom>
            <a:noFill/>
          </p:spPr>
          <p:txBody>
            <a:bodyPr wrap="square" rtlCol="0">
              <a:spAutoFit/>
            </a:bodyPr>
            <a:lstStyle/>
            <a:p>
              <a:pPr algn="ctr">
                <a:lnSpc>
                  <a:spcPct val="150000"/>
                </a:lnSpc>
              </a:pPr>
              <a:r>
                <a:rPr lang="en-US" sz="3500" b="1">
                  <a:latin typeface="Arial" panose="020B0604020202020204" pitchFamily="34" charset="0"/>
                  <a:cs typeface="Arial" panose="020B0604020202020204" pitchFamily="34" charset="0"/>
                </a:rPr>
                <a:t>Bước 4. </a:t>
              </a:r>
            </a:p>
            <a:p>
              <a:pPr algn="ctr">
                <a:lnSpc>
                  <a:spcPct val="150000"/>
                </a:lnSpc>
              </a:pPr>
              <a:r>
                <a:rPr lang="en-US" sz="3500">
                  <a:latin typeface="Arial" panose="020B0604020202020204" pitchFamily="34" charset="0"/>
                  <a:cs typeface="Arial" panose="020B0604020202020204" pitchFamily="34" charset="0"/>
                </a:rPr>
                <a:t>Vẽ nét đen và vẽ màu vào các ô đã tạo.</a:t>
              </a:r>
            </a:p>
          </p:txBody>
        </p:sp>
      </p:grpSp>
    </p:spTree>
    <p:extLst>
      <p:ext uri="{BB962C8B-B14F-4D97-AF65-F5344CB8AC3E}">
        <p14:creationId xmlns:p14="http://schemas.microsoft.com/office/powerpoint/2010/main" val="2611251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1327935" flipH="1">
            <a:off x="-550917" y="7829117"/>
            <a:ext cx="1787666" cy="1385191"/>
          </a:xfrm>
          <a:custGeom>
            <a:avLst/>
            <a:gdLst/>
            <a:ahLst/>
            <a:cxnLst/>
            <a:rect l="l" t="t" r="r" b="b"/>
            <a:pathLst>
              <a:path w="1787666" h="1385191">
                <a:moveTo>
                  <a:pt x="1787666" y="0"/>
                </a:moveTo>
                <a:lnTo>
                  <a:pt x="0" y="0"/>
                </a:lnTo>
                <a:lnTo>
                  <a:pt x="0" y="1385191"/>
                </a:lnTo>
                <a:lnTo>
                  <a:pt x="1787666" y="1385191"/>
                </a:lnTo>
                <a:lnTo>
                  <a:pt x="1787666" y="0"/>
                </a:lnTo>
                <a:close/>
              </a:path>
            </a:pathLst>
          </a:custGeom>
          <a:blipFill>
            <a:blip r:embed="rId2"/>
            <a:stretch>
              <a:fillRect r="-76543" b="-53126"/>
            </a:stretch>
          </a:blipFill>
        </p:spPr>
      </p:sp>
      <p:sp>
        <p:nvSpPr>
          <p:cNvPr id="6" name="Freeform 6"/>
          <p:cNvSpPr/>
          <p:nvPr/>
        </p:nvSpPr>
        <p:spPr>
          <a:xfrm flipH="1">
            <a:off x="13455586" y="6476421"/>
            <a:ext cx="5664165" cy="4288767"/>
          </a:xfrm>
          <a:custGeom>
            <a:avLst/>
            <a:gdLst/>
            <a:ahLst/>
            <a:cxnLst/>
            <a:rect l="l" t="t" r="r" b="b"/>
            <a:pathLst>
              <a:path w="5664165" h="4288767">
                <a:moveTo>
                  <a:pt x="5664165" y="0"/>
                </a:moveTo>
                <a:lnTo>
                  <a:pt x="0" y="0"/>
                </a:lnTo>
                <a:lnTo>
                  <a:pt x="0" y="4288768"/>
                </a:lnTo>
                <a:lnTo>
                  <a:pt x="5664165" y="4288768"/>
                </a:lnTo>
                <a:lnTo>
                  <a:pt x="5664165" y="0"/>
                </a:lnTo>
                <a:close/>
              </a:path>
            </a:pathLst>
          </a:custGeom>
          <a:blipFill>
            <a:blip r:embed="rId3"/>
            <a:stretch>
              <a:fillRect l="-70631" b="-100000"/>
            </a:stretch>
          </a:blipFill>
        </p:spPr>
      </p:sp>
      <p:sp>
        <p:nvSpPr>
          <p:cNvPr id="7" name="Freeform 7"/>
          <p:cNvSpPr/>
          <p:nvPr/>
        </p:nvSpPr>
        <p:spPr>
          <a:xfrm flipH="1">
            <a:off x="-162614" y="8620805"/>
            <a:ext cx="5697695" cy="2076664"/>
          </a:xfrm>
          <a:custGeom>
            <a:avLst/>
            <a:gdLst/>
            <a:ahLst/>
            <a:cxnLst/>
            <a:rect l="l" t="t" r="r" b="b"/>
            <a:pathLst>
              <a:path w="5697695" h="2076664">
                <a:moveTo>
                  <a:pt x="5697695" y="0"/>
                </a:moveTo>
                <a:lnTo>
                  <a:pt x="0" y="0"/>
                </a:lnTo>
                <a:lnTo>
                  <a:pt x="0" y="2076664"/>
                </a:lnTo>
                <a:lnTo>
                  <a:pt x="5697695" y="2076664"/>
                </a:lnTo>
                <a:lnTo>
                  <a:pt x="5697695" y="0"/>
                </a:lnTo>
                <a:close/>
              </a:path>
            </a:pathLst>
          </a:custGeom>
          <a:blipFill>
            <a:blip r:embed="rId3"/>
            <a:stretch>
              <a:fillRect r="-90800" b="-364602"/>
            </a:stretch>
          </a:blipFill>
        </p:spPr>
      </p:sp>
      <p:sp>
        <p:nvSpPr>
          <p:cNvPr id="8" name="Freeform 8"/>
          <p:cNvSpPr/>
          <p:nvPr/>
        </p:nvSpPr>
        <p:spPr>
          <a:xfrm flipH="1">
            <a:off x="16714931" y="2183080"/>
            <a:ext cx="1813126" cy="1133485"/>
          </a:xfrm>
          <a:custGeom>
            <a:avLst/>
            <a:gdLst/>
            <a:ahLst/>
            <a:cxnLst/>
            <a:rect l="l" t="t" r="r" b="b"/>
            <a:pathLst>
              <a:path w="1813126" h="1133485">
                <a:moveTo>
                  <a:pt x="1813127" y="0"/>
                </a:moveTo>
                <a:lnTo>
                  <a:pt x="0" y="0"/>
                </a:lnTo>
                <a:lnTo>
                  <a:pt x="0" y="1133485"/>
                </a:lnTo>
                <a:lnTo>
                  <a:pt x="1813127" y="1133485"/>
                </a:lnTo>
                <a:lnTo>
                  <a:pt x="1813127" y="0"/>
                </a:lnTo>
                <a:close/>
              </a:path>
            </a:pathLst>
          </a:custGeom>
          <a:blipFill>
            <a:blip r:embed="rId2"/>
            <a:stretch>
              <a:fillRect l="-62214" t="-74391"/>
            </a:stretch>
          </a:blipFill>
        </p:spPr>
      </p:sp>
      <p:sp>
        <p:nvSpPr>
          <p:cNvPr id="9" name="Freeform 9"/>
          <p:cNvSpPr/>
          <p:nvPr/>
        </p:nvSpPr>
        <p:spPr>
          <a:xfrm flipH="1">
            <a:off x="-1792389" y="-3671860"/>
            <a:ext cx="5134790" cy="5967608"/>
          </a:xfrm>
          <a:custGeom>
            <a:avLst/>
            <a:gdLst/>
            <a:ahLst/>
            <a:cxnLst/>
            <a:rect l="l" t="t" r="r" b="b"/>
            <a:pathLst>
              <a:path w="5134790" h="5967608">
                <a:moveTo>
                  <a:pt x="5134790" y="0"/>
                </a:moveTo>
                <a:lnTo>
                  <a:pt x="0" y="0"/>
                </a:lnTo>
                <a:lnTo>
                  <a:pt x="0" y="5967608"/>
                </a:lnTo>
                <a:lnTo>
                  <a:pt x="5134790" y="5967608"/>
                </a:lnTo>
                <a:lnTo>
                  <a:pt x="5134790" y="0"/>
                </a:lnTo>
                <a:close/>
              </a:path>
            </a:pathLst>
          </a:custGeom>
          <a:blipFill>
            <a:blip r:embed="rId3"/>
            <a:stretch>
              <a:fillRect r="-90800" b="-45703"/>
            </a:stretch>
          </a:blipFill>
        </p:spPr>
      </p:sp>
      <p:sp>
        <p:nvSpPr>
          <p:cNvPr id="10" name="Freeform 10"/>
          <p:cNvSpPr/>
          <p:nvPr/>
        </p:nvSpPr>
        <p:spPr>
          <a:xfrm rot="857018">
            <a:off x="15983532" y="-367135"/>
            <a:ext cx="2296701" cy="2296701"/>
          </a:xfrm>
          <a:custGeom>
            <a:avLst/>
            <a:gdLst/>
            <a:ahLst/>
            <a:cxnLst/>
            <a:rect l="l" t="t" r="r" b="b"/>
            <a:pathLst>
              <a:path w="2296701" h="2296701">
                <a:moveTo>
                  <a:pt x="0" y="0"/>
                </a:moveTo>
                <a:lnTo>
                  <a:pt x="2296701" y="0"/>
                </a:lnTo>
                <a:lnTo>
                  <a:pt x="2296701" y="2296700"/>
                </a:lnTo>
                <a:lnTo>
                  <a:pt x="0" y="2296700"/>
                </a:lnTo>
                <a:lnTo>
                  <a:pt x="0" y="0"/>
                </a:lnTo>
                <a:close/>
              </a:path>
            </a:pathLst>
          </a:custGeom>
          <a:blipFill>
            <a:blip r:embed="rId4"/>
            <a:stretch>
              <a:fillRect/>
            </a:stretch>
          </a:blipFill>
        </p:spPr>
      </p:sp>
      <p:sp>
        <p:nvSpPr>
          <p:cNvPr id="11" name="Freeform 11"/>
          <p:cNvSpPr/>
          <p:nvPr/>
        </p:nvSpPr>
        <p:spPr>
          <a:xfrm flipV="1">
            <a:off x="14047281" y="-424285"/>
            <a:ext cx="4480776" cy="1633128"/>
          </a:xfrm>
          <a:custGeom>
            <a:avLst/>
            <a:gdLst/>
            <a:ahLst/>
            <a:cxnLst/>
            <a:rect l="l" t="t" r="r" b="b"/>
            <a:pathLst>
              <a:path w="4480776" h="1633128">
                <a:moveTo>
                  <a:pt x="0" y="1633128"/>
                </a:moveTo>
                <a:lnTo>
                  <a:pt x="4480776" y="1633128"/>
                </a:lnTo>
                <a:lnTo>
                  <a:pt x="4480776" y="0"/>
                </a:lnTo>
                <a:lnTo>
                  <a:pt x="0" y="0"/>
                </a:lnTo>
                <a:lnTo>
                  <a:pt x="0" y="1633128"/>
                </a:lnTo>
                <a:close/>
              </a:path>
            </a:pathLst>
          </a:custGeom>
          <a:blipFill>
            <a:blip r:embed="rId3"/>
            <a:stretch>
              <a:fillRect r="-90800" b="-364602"/>
            </a:stretch>
          </a:blipFill>
        </p:spPr>
      </p:sp>
      <p:sp>
        <p:nvSpPr>
          <p:cNvPr id="14" name="Freeform 14"/>
          <p:cNvSpPr/>
          <p:nvPr/>
        </p:nvSpPr>
        <p:spPr>
          <a:xfrm rot="7848541">
            <a:off x="4096569" y="-497036"/>
            <a:ext cx="602171" cy="1189473"/>
          </a:xfrm>
          <a:custGeom>
            <a:avLst/>
            <a:gdLst/>
            <a:ahLst/>
            <a:cxnLst/>
            <a:rect l="l" t="t" r="r" b="b"/>
            <a:pathLst>
              <a:path w="602171" h="1189473">
                <a:moveTo>
                  <a:pt x="0" y="0"/>
                </a:moveTo>
                <a:lnTo>
                  <a:pt x="602170" y="0"/>
                </a:lnTo>
                <a:lnTo>
                  <a:pt x="602170" y="1189472"/>
                </a:lnTo>
                <a:lnTo>
                  <a:pt x="0" y="1189472"/>
                </a:lnTo>
                <a:lnTo>
                  <a:pt x="0" y="0"/>
                </a:lnTo>
                <a:close/>
              </a:path>
            </a:pathLst>
          </a:custGeom>
          <a:blipFill>
            <a:blip r:embed="rId5">
              <a:alphaModFix amt="40000"/>
              <a:extLst>
                <a:ext uri="{96DAC541-7B7A-43D3-8B79-37D633B846F1}">
                  <asvg:svgBlip xmlns:asvg="http://schemas.microsoft.com/office/drawing/2016/SVG/main" xmlns="" r:embed="rId6"/>
                </a:ext>
              </a:extLst>
            </a:blip>
            <a:stretch>
              <a:fillRect/>
            </a:stretch>
          </a:blipFill>
        </p:spPr>
      </p:sp>
      <p:sp>
        <p:nvSpPr>
          <p:cNvPr id="15" name="Freeform 15"/>
          <p:cNvSpPr/>
          <p:nvPr/>
        </p:nvSpPr>
        <p:spPr>
          <a:xfrm rot="821106">
            <a:off x="3225375" y="9588349"/>
            <a:ext cx="463540" cy="915635"/>
          </a:xfrm>
          <a:custGeom>
            <a:avLst/>
            <a:gdLst/>
            <a:ahLst/>
            <a:cxnLst/>
            <a:rect l="l" t="t" r="r" b="b"/>
            <a:pathLst>
              <a:path w="463540" h="915635">
                <a:moveTo>
                  <a:pt x="0" y="0"/>
                </a:moveTo>
                <a:lnTo>
                  <a:pt x="463540" y="0"/>
                </a:lnTo>
                <a:lnTo>
                  <a:pt x="463540" y="915635"/>
                </a:lnTo>
                <a:lnTo>
                  <a:pt x="0" y="915635"/>
                </a:lnTo>
                <a:lnTo>
                  <a:pt x="0" y="0"/>
                </a:lnTo>
                <a:close/>
              </a:path>
            </a:pathLst>
          </a:custGeom>
          <a:blipFill>
            <a:blip r:embed="rId5">
              <a:alphaModFix amt="60000"/>
              <a:extLst>
                <a:ext uri="{96DAC541-7B7A-43D3-8B79-37D633B846F1}">
                  <asvg:svgBlip xmlns:asvg="http://schemas.microsoft.com/office/drawing/2016/SVG/main" xmlns="" r:embed="rId6"/>
                </a:ext>
              </a:extLst>
            </a:blip>
            <a:stretch>
              <a:fillRect/>
            </a:stretch>
          </a:blipFill>
        </p:spPr>
      </p:sp>
      <p:sp>
        <p:nvSpPr>
          <p:cNvPr id="16" name="Freeform 16"/>
          <p:cNvSpPr/>
          <p:nvPr/>
        </p:nvSpPr>
        <p:spPr>
          <a:xfrm rot="5715028">
            <a:off x="59033" y="3221012"/>
            <a:ext cx="1039444" cy="1010860"/>
          </a:xfrm>
          <a:custGeom>
            <a:avLst/>
            <a:gdLst/>
            <a:ahLst/>
            <a:cxnLst/>
            <a:rect l="l" t="t" r="r" b="b"/>
            <a:pathLst>
              <a:path w="1039444" h="1010860">
                <a:moveTo>
                  <a:pt x="0" y="0"/>
                </a:moveTo>
                <a:lnTo>
                  <a:pt x="1039444" y="0"/>
                </a:lnTo>
                <a:lnTo>
                  <a:pt x="1039444" y="1010859"/>
                </a:lnTo>
                <a:lnTo>
                  <a:pt x="0" y="101085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Freeform 17"/>
          <p:cNvSpPr/>
          <p:nvPr/>
        </p:nvSpPr>
        <p:spPr>
          <a:xfrm rot="-3900268">
            <a:off x="12423818" y="8121643"/>
            <a:ext cx="703818" cy="684463"/>
          </a:xfrm>
          <a:custGeom>
            <a:avLst/>
            <a:gdLst/>
            <a:ahLst/>
            <a:cxnLst/>
            <a:rect l="l" t="t" r="r" b="b"/>
            <a:pathLst>
              <a:path w="703818" h="684463">
                <a:moveTo>
                  <a:pt x="0" y="0"/>
                </a:moveTo>
                <a:lnTo>
                  <a:pt x="703818" y="0"/>
                </a:lnTo>
                <a:lnTo>
                  <a:pt x="703818" y="684464"/>
                </a:lnTo>
                <a:lnTo>
                  <a:pt x="0" y="6844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8" name="Freeform 18"/>
          <p:cNvSpPr/>
          <p:nvPr/>
        </p:nvSpPr>
        <p:spPr>
          <a:xfrm rot="3201473">
            <a:off x="3601554" y="9720641"/>
            <a:ext cx="610568" cy="1206060"/>
          </a:xfrm>
          <a:custGeom>
            <a:avLst/>
            <a:gdLst/>
            <a:ahLst/>
            <a:cxnLst/>
            <a:rect l="l" t="t" r="r" b="b"/>
            <a:pathLst>
              <a:path w="610568" h="1206060">
                <a:moveTo>
                  <a:pt x="0" y="0"/>
                </a:moveTo>
                <a:lnTo>
                  <a:pt x="610568" y="0"/>
                </a:lnTo>
                <a:lnTo>
                  <a:pt x="610568" y="1206060"/>
                </a:lnTo>
                <a:lnTo>
                  <a:pt x="0" y="1206060"/>
                </a:lnTo>
                <a:lnTo>
                  <a:pt x="0" y="0"/>
                </a:lnTo>
                <a:close/>
              </a:path>
            </a:pathLst>
          </a:custGeom>
          <a:blipFill>
            <a:blip r:embed="rId5">
              <a:alphaModFix amt="60000"/>
              <a:extLst>
                <a:ext uri="{96DAC541-7B7A-43D3-8B79-37D633B846F1}">
                  <asvg:svgBlip xmlns:asvg="http://schemas.microsoft.com/office/drawing/2016/SVG/main" xmlns="" r:embed="rId6"/>
                </a:ext>
              </a:extLst>
            </a:blip>
            <a:stretch>
              <a:fillRect/>
            </a:stretch>
          </a:blipFill>
        </p:spPr>
      </p:sp>
      <p:grpSp>
        <p:nvGrpSpPr>
          <p:cNvPr id="19" name="Group 18">
            <a:extLst>
              <a:ext uri="{FF2B5EF4-FFF2-40B4-BE49-F238E27FC236}">
                <a16:creationId xmlns:a16="http://schemas.microsoft.com/office/drawing/2014/main" id="{1F476FC5-719D-F62B-A2FC-E66292706C34}"/>
              </a:ext>
            </a:extLst>
          </p:cNvPr>
          <p:cNvGrpSpPr/>
          <p:nvPr/>
        </p:nvGrpSpPr>
        <p:grpSpPr>
          <a:xfrm>
            <a:off x="870718" y="2476500"/>
            <a:ext cx="16546563" cy="6236615"/>
            <a:chOff x="1104900" y="3097885"/>
            <a:chExt cx="16546563" cy="6236615"/>
          </a:xfrm>
        </p:grpSpPr>
        <p:sp>
          <p:nvSpPr>
            <p:cNvPr id="20" name="Rectangle: Rounded Corners 19">
              <a:extLst>
                <a:ext uri="{FF2B5EF4-FFF2-40B4-BE49-F238E27FC236}">
                  <a16:creationId xmlns:a16="http://schemas.microsoft.com/office/drawing/2014/main" id="{95EC10EC-2336-FDBA-6EF6-D9B7269C1B0D}"/>
                </a:ext>
              </a:extLst>
            </p:cNvPr>
            <p:cNvSpPr/>
            <p:nvPr/>
          </p:nvSpPr>
          <p:spPr>
            <a:xfrm>
              <a:off x="1104900" y="3097886"/>
              <a:ext cx="16078200" cy="5931813"/>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5D2673B1-CC52-BCB4-5172-5D7ABD5400D8}"/>
                </a:ext>
              </a:extLst>
            </p:cNvPr>
            <p:cNvSpPr/>
            <p:nvPr/>
          </p:nvSpPr>
          <p:spPr>
            <a:xfrm>
              <a:off x="1573263" y="3695700"/>
              <a:ext cx="16078200" cy="5638800"/>
            </a:xfrm>
            <a:prstGeom prst="roundRect">
              <a:avLst/>
            </a:prstGeom>
            <a:solidFill>
              <a:schemeClr val="bg1"/>
            </a:solid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42D458A-3CB9-2997-CE1C-A6A0987E2F40}"/>
                </a:ext>
              </a:extLst>
            </p:cNvPr>
            <p:cNvSpPr txBox="1"/>
            <p:nvPr/>
          </p:nvSpPr>
          <p:spPr>
            <a:xfrm>
              <a:off x="2234431" y="4910304"/>
              <a:ext cx="14755863" cy="367158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Nghệ thuật hiện đại gồm các trường phái như: Ấn tượng, Lập thể, Biểu hiện,… xuất hiện ở châu Âu vào khoảng cuối thế kỉ XIX, đầu thế kỉ XX với các tác phẩm thể hiện những cách nhìn mới về chất liệu tạo hình và chức năng của nghệ thuật.   </a:t>
              </a:r>
            </a:p>
          </p:txBody>
        </p:sp>
        <p:sp>
          <p:nvSpPr>
            <p:cNvPr id="23" name="Rectangle: Rounded Corners 22">
              <a:extLst>
                <a:ext uri="{FF2B5EF4-FFF2-40B4-BE49-F238E27FC236}">
                  <a16:creationId xmlns:a16="http://schemas.microsoft.com/office/drawing/2014/main" id="{0DAE4C0A-0DFB-DA30-FEB1-EE45E2C295F1}"/>
                </a:ext>
              </a:extLst>
            </p:cNvPr>
            <p:cNvSpPr/>
            <p:nvPr/>
          </p:nvSpPr>
          <p:spPr>
            <a:xfrm>
              <a:off x="1676400" y="3097885"/>
              <a:ext cx="5181600" cy="1364607"/>
            </a:xfrm>
            <a:prstGeom prst="roundRect">
              <a:avLst/>
            </a:prstGeom>
            <a:solidFill>
              <a:schemeClr val="accent2">
                <a:lumMod val="20000"/>
                <a:lumOff val="8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500" b="1">
                  <a:solidFill>
                    <a:schemeClr val="accent2">
                      <a:lumMod val="75000"/>
                    </a:schemeClr>
                  </a:solidFill>
                  <a:latin typeface="Arial" panose="020B0604020202020204" pitchFamily="34" charset="0"/>
                  <a:cs typeface="Arial" panose="020B0604020202020204" pitchFamily="34" charset="0"/>
                </a:rPr>
                <a:t>Em có biết </a:t>
              </a:r>
            </a:p>
          </p:txBody>
        </p:sp>
      </p:grpSp>
      <p:sp>
        <p:nvSpPr>
          <p:cNvPr id="24" name="TextBox 23">
            <a:extLst>
              <a:ext uri="{FF2B5EF4-FFF2-40B4-BE49-F238E27FC236}">
                <a16:creationId xmlns:a16="http://schemas.microsoft.com/office/drawing/2014/main" id="{9CFC3596-0338-FD8E-670D-93D47FFA61AD}"/>
              </a:ext>
            </a:extLst>
          </p:cNvPr>
          <p:cNvSpPr txBox="1"/>
          <p:nvPr/>
        </p:nvSpPr>
        <p:spPr>
          <a:xfrm>
            <a:off x="4800600" y="712111"/>
            <a:ext cx="86868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ĐỌC MỤC “EM CÓ BIẾT” </a:t>
            </a:r>
          </a:p>
        </p:txBody>
      </p:sp>
    </p:spTree>
    <p:extLst>
      <p:ext uri="{BB962C8B-B14F-4D97-AF65-F5344CB8AC3E}">
        <p14:creationId xmlns:p14="http://schemas.microsoft.com/office/powerpoint/2010/main" val="425470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E460FFB-8C47-0A0F-6B1A-8ABF9F994103}"/>
              </a:ext>
            </a:extLst>
          </p:cNvPr>
          <p:cNvSpPr txBox="1"/>
          <p:nvPr/>
        </p:nvSpPr>
        <p:spPr>
          <a:xfrm>
            <a:off x="723900" y="190500"/>
            <a:ext cx="16840200" cy="1839606"/>
          </a:xfrm>
          <a:prstGeom prst="rect">
            <a:avLst/>
          </a:prstGeom>
          <a:noFill/>
        </p:spPr>
        <p:txBody>
          <a:bodyPr wrap="square">
            <a:spAutoFit/>
          </a:bodyPr>
          <a:lstStyle/>
          <a:p>
            <a:pPr algn="just">
              <a:lnSpc>
                <a:spcPct val="150000"/>
              </a:lnSpc>
            </a:pPr>
            <a:r>
              <a:rPr lang="vi-VN" sz="4000" b="1">
                <a:solidFill>
                  <a:srgbClr val="C00000"/>
                </a:solidFill>
              </a:rPr>
              <a:t>Nhiệm vụ 2: </a:t>
            </a:r>
            <a:r>
              <a:rPr lang="vi-VN" sz="4000"/>
              <a:t>Mô phỏng một sản phẩm mĩ thuật 2D hoặc 3D để thể hiện theo phong cách một trường phái hiện đại mà em thích</a:t>
            </a:r>
            <a:endParaRPr lang="en-US" sz="4000"/>
          </a:p>
        </p:txBody>
      </p:sp>
      <p:sp>
        <p:nvSpPr>
          <p:cNvPr id="14" name="Rectangle: Rounded Corners 13">
            <a:extLst>
              <a:ext uri="{FF2B5EF4-FFF2-40B4-BE49-F238E27FC236}">
                <a16:creationId xmlns:a16="http://schemas.microsoft.com/office/drawing/2014/main" id="{31965264-916E-F745-C313-2450B7D0CA00}"/>
              </a:ext>
            </a:extLst>
          </p:cNvPr>
          <p:cNvSpPr/>
          <p:nvPr/>
        </p:nvSpPr>
        <p:spPr>
          <a:xfrm>
            <a:off x="719137" y="2091197"/>
            <a:ext cx="16840200" cy="2133600"/>
          </a:xfrm>
          <a:prstGeom prst="roundRect">
            <a:avLst/>
          </a:prstGeom>
          <a:solidFill>
            <a:schemeClr val="accent4">
              <a:lumMod val="20000"/>
              <a:lumOff val="80000"/>
            </a:schemeClr>
          </a:solidFill>
          <a:ln w="3810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a:solidFill>
                  <a:schemeClr val="tx1"/>
                </a:solidFill>
                <a:latin typeface="Arial" panose="020B0604020202020204" pitchFamily="34" charset="0"/>
                <a:cs typeface="Arial" panose="020B0604020202020204" pitchFamily="34" charset="0"/>
              </a:rPr>
              <a:t>Đề bài: </a:t>
            </a:r>
            <a:r>
              <a:rPr lang="nl-NL" sz="4000">
                <a:solidFill>
                  <a:schemeClr val="tx1"/>
                </a:solidFill>
                <a:effectLst/>
                <a:latin typeface="Arial" panose="020B0604020202020204" pitchFamily="34" charset="0"/>
                <a:ea typeface="Calibri" panose="020F0502020204030204" pitchFamily="34" charset="0"/>
                <a:cs typeface="Arial" panose="020B0604020202020204" pitchFamily="34" charset="0"/>
              </a:rPr>
              <a:t>Mô phỏng một sản phẩm mĩ thuật 2D hoặc 3D để thể hiện theo phong cách một trường phái hiện đại mà em thích.</a:t>
            </a:r>
            <a:endParaRPr lang="en-US" sz="4000">
              <a:solidFill>
                <a:schemeClr val="tx1"/>
              </a:solidFill>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CEAC9BE3-2B7D-11FC-BF46-03E237FBBD43}"/>
              </a:ext>
            </a:extLst>
          </p:cNvPr>
          <p:cNvCxnSpPr/>
          <p:nvPr/>
        </p:nvCxnSpPr>
        <p:spPr>
          <a:xfrm>
            <a:off x="9215437" y="4991100"/>
            <a:ext cx="0" cy="4800600"/>
          </a:xfrm>
          <a:prstGeom prst="line">
            <a:avLst/>
          </a:prstGeom>
          <a:ln w="38100">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ECEDC30-C38A-6981-6D3D-47A07D6D868D}"/>
              </a:ext>
            </a:extLst>
          </p:cNvPr>
          <p:cNvSpPr txBox="1"/>
          <p:nvPr/>
        </p:nvSpPr>
        <p:spPr>
          <a:xfrm>
            <a:off x="609600" y="4224797"/>
            <a:ext cx="8462964" cy="5647893"/>
          </a:xfrm>
          <a:prstGeom prst="rect">
            <a:avLst/>
          </a:prstGeom>
          <a:noFill/>
        </p:spPr>
        <p:txBody>
          <a:bodyPr wrap="square" rtlCol="0">
            <a:spAutoFit/>
          </a:bodyPr>
          <a:lstStyle/>
          <a:p>
            <a:pPr algn="just">
              <a:lnSpc>
                <a:spcPct val="150000"/>
              </a:lnSpc>
            </a:pPr>
            <a:r>
              <a:rPr lang="en-US" sz="3500" b="1">
                <a:solidFill>
                  <a:srgbClr val="C00000"/>
                </a:solidFill>
                <a:latin typeface="Arial" panose="020B0604020202020204" pitchFamily="34" charset="0"/>
                <a:cs typeface="Arial" panose="020B0604020202020204" pitchFamily="34" charset="0"/>
              </a:rPr>
              <a:t>GỢI Ý:</a:t>
            </a:r>
          </a:p>
          <a:p>
            <a:pPr marL="457200" indent="-457200" algn="just">
              <a:lnSpc>
                <a:spcPct val="150000"/>
              </a:lnSpc>
              <a:buFont typeface="Wingdings" panose="05000000000000000000" pitchFamily="2" charset="2"/>
              <a:buChar char="§"/>
            </a:pPr>
            <a:r>
              <a:rPr lang="vi-VN" sz="3500" b="1">
                <a:latin typeface="Arial" panose="020B0604020202020204" pitchFamily="34" charset="0"/>
                <a:cs typeface="Arial" panose="020B0604020202020204" pitchFamily="34" charset="0"/>
              </a:rPr>
              <a:t>Về tạo hình: </a:t>
            </a:r>
            <a:r>
              <a:rPr lang="vi-VN" sz="3500">
                <a:latin typeface="Arial" panose="020B0604020202020204" pitchFamily="34" charset="0"/>
                <a:cs typeface="Arial" panose="020B0604020202020204" pitchFamily="34" charset="0"/>
              </a:rPr>
              <a:t>lên ý tưởng và lựa chọn những hình về thể hiện đặc điểm riêng, dấu hiệu đặc trưng của trường phái.</a:t>
            </a:r>
          </a:p>
          <a:p>
            <a:pPr marL="457200" indent="-457200" algn="just">
              <a:lnSpc>
                <a:spcPct val="150000"/>
              </a:lnSpc>
              <a:buFont typeface="Wingdings" panose="05000000000000000000" pitchFamily="2" charset="2"/>
              <a:buChar char="§"/>
            </a:pPr>
            <a:r>
              <a:rPr lang="vi-VN" sz="3500" b="1">
                <a:latin typeface="Arial" panose="020B0604020202020204" pitchFamily="34" charset="0"/>
                <a:cs typeface="Arial" panose="020B0604020202020204" pitchFamily="34" charset="0"/>
              </a:rPr>
              <a:t>Màu sắc: </a:t>
            </a:r>
            <a:r>
              <a:rPr lang="vi-VN" sz="3500">
                <a:latin typeface="Arial" panose="020B0604020202020204" pitchFamily="34" charset="0"/>
                <a:cs typeface="Arial" panose="020B0604020202020204" pitchFamily="34" charset="0"/>
              </a:rPr>
              <a:t>tìm hoà sắc chung, cá tính đại điện theo một tác phẩm cụ thể trong trường phái nghệ thuật.</a:t>
            </a:r>
          </a:p>
        </p:txBody>
      </p:sp>
      <p:sp>
        <p:nvSpPr>
          <p:cNvPr id="18" name="TextBox 17">
            <a:extLst>
              <a:ext uri="{FF2B5EF4-FFF2-40B4-BE49-F238E27FC236}">
                <a16:creationId xmlns:a16="http://schemas.microsoft.com/office/drawing/2014/main" id="{345E5643-BA9D-D2BB-1364-B9B6E8C4F47F}"/>
              </a:ext>
            </a:extLst>
          </p:cNvPr>
          <p:cNvSpPr txBox="1"/>
          <p:nvPr/>
        </p:nvSpPr>
        <p:spPr>
          <a:xfrm>
            <a:off x="9544049" y="5143500"/>
            <a:ext cx="8015288" cy="2416239"/>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
            </a:pPr>
            <a:r>
              <a:rPr lang="vi-VN" sz="3500" b="1">
                <a:latin typeface="Arial" panose="020B0604020202020204" pitchFamily="34" charset="0"/>
                <a:cs typeface="Arial" panose="020B0604020202020204" pitchFamily="34" charset="0"/>
              </a:rPr>
              <a:t>Chủ để: </a:t>
            </a:r>
            <a:r>
              <a:rPr lang="vi-VN" sz="3500">
                <a:latin typeface="Arial" panose="020B0604020202020204" pitchFamily="34" charset="0"/>
                <a:cs typeface="Arial" panose="020B0604020202020204" pitchFamily="34" charset="0"/>
              </a:rPr>
              <a:t>lựa chọn chủ đề phù hợp với suy nghĩ, khả năng liên tưởng và kĩ năng thực hiện của bản thân. </a:t>
            </a:r>
          </a:p>
        </p:txBody>
      </p:sp>
    </p:spTree>
    <p:extLst>
      <p:ext uri="{BB962C8B-B14F-4D97-AF65-F5344CB8AC3E}">
        <p14:creationId xmlns:p14="http://schemas.microsoft.com/office/powerpoint/2010/main" val="751323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barn(inVertical)">
                                      <p:cBhvr>
                                        <p:cTn id="17" dur="500"/>
                                        <p:tgtEl>
                                          <p:spTgt spid="17">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7">
                                            <p:txEl>
                                              <p:pRg st="1" end="1"/>
                                            </p:txEl>
                                          </p:spTgt>
                                        </p:tgtEl>
                                        <p:attrNameLst>
                                          <p:attrName>style.visibility</p:attrName>
                                        </p:attrNameLst>
                                      </p:cBhvr>
                                      <p:to>
                                        <p:strVal val="visible"/>
                                      </p:to>
                                    </p:set>
                                    <p:animEffect transition="in" filter="barn(inVertical)">
                                      <p:cBhvr>
                                        <p:cTn id="20" dur="500"/>
                                        <p:tgtEl>
                                          <p:spTgt spid="17">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Effect transition="in" filter="barn(inVertical)">
                                      <p:cBhvr>
                                        <p:cTn id="23" dur="500"/>
                                        <p:tgtEl>
                                          <p:spTgt spid="1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up)">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0" y="8142526"/>
            <a:ext cx="18783822" cy="2144474"/>
            <a:chOff x="0" y="0"/>
            <a:chExt cx="6354034" cy="725415"/>
          </a:xfrm>
        </p:grpSpPr>
        <p:sp>
          <p:nvSpPr>
            <p:cNvPr id="3" name="Freeform 3"/>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1F222B"/>
            </a:solidFill>
          </p:spPr>
        </p:sp>
      </p:grpSp>
      <p:sp>
        <p:nvSpPr>
          <p:cNvPr id="4" name="Freeform 4"/>
          <p:cNvSpPr/>
          <p:nvPr/>
        </p:nvSpPr>
        <p:spPr>
          <a:xfrm>
            <a:off x="-2037170" y="1028700"/>
            <a:ext cx="4920191" cy="6367306"/>
          </a:xfrm>
          <a:custGeom>
            <a:avLst/>
            <a:gdLst/>
            <a:ahLst/>
            <a:cxnLst/>
            <a:rect l="l" t="t" r="r" b="b"/>
            <a:pathLst>
              <a:path w="4920191" h="6367306">
                <a:moveTo>
                  <a:pt x="0" y="0"/>
                </a:moveTo>
                <a:lnTo>
                  <a:pt x="4920191" y="0"/>
                </a:lnTo>
                <a:lnTo>
                  <a:pt x="4920191" y="6367306"/>
                </a:lnTo>
                <a:lnTo>
                  <a:pt x="0" y="63673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TextBox 5"/>
          <p:cNvSpPr txBox="1"/>
          <p:nvPr/>
        </p:nvSpPr>
        <p:spPr>
          <a:xfrm>
            <a:off x="2750641" y="3059983"/>
            <a:ext cx="12786717" cy="2748125"/>
          </a:xfrm>
          <a:prstGeom prst="rect">
            <a:avLst/>
          </a:prstGeom>
        </p:spPr>
        <p:txBody>
          <a:bodyPr lIns="0" tIns="0" rIns="0" bIns="0" rtlCol="0" anchor="t">
            <a:spAutoFit/>
          </a:bodyPr>
          <a:lstStyle/>
          <a:p>
            <a:pPr marL="0" marR="0" lvl="0" indent="0" algn="ctr" defTabSz="914400" rtl="0" eaLnBrk="1" fontAlgn="auto" latinLnBrk="0" hangingPunct="1">
              <a:lnSpc>
                <a:spcPts val="11441"/>
              </a:lnSpc>
              <a:spcBef>
                <a:spcPts val="0"/>
              </a:spcBef>
              <a:spcAft>
                <a:spcPts val="0"/>
              </a:spcAft>
              <a:buClrTx/>
              <a:buSzTx/>
              <a:buFontTx/>
              <a:buNone/>
              <a:tabLst/>
              <a:defRPr/>
            </a:pPr>
            <a:r>
              <a:rPr kumimoji="0" lang="en-US" sz="7000" b="1" i="0" u="none" strike="noStrike" kern="1200" cap="none" spc="0" normalizeH="0" baseline="0" noProof="0">
                <a:ln>
                  <a:noFill/>
                </a:ln>
                <a:solidFill>
                  <a:srgbClr val="1F222B"/>
                </a:solidFill>
                <a:effectLst/>
                <a:uLnTx/>
                <a:uFillTx/>
                <a:latin typeface="Arial" panose="020B0604020202020204" pitchFamily="34" charset="0"/>
                <a:cs typeface="Arial" panose="020B0604020202020204" pitchFamily="34" charset="0"/>
              </a:rPr>
              <a:t>PHẦN 3. </a:t>
            </a:r>
          </a:p>
          <a:p>
            <a:pPr marL="0" marR="0" lvl="0" indent="0" algn="ctr" defTabSz="914400" rtl="0" eaLnBrk="1" fontAlgn="auto" latinLnBrk="0" hangingPunct="1">
              <a:lnSpc>
                <a:spcPts val="11441"/>
              </a:lnSpc>
              <a:spcBef>
                <a:spcPts val="0"/>
              </a:spcBef>
              <a:spcAft>
                <a:spcPts val="0"/>
              </a:spcAft>
              <a:buClrTx/>
              <a:buSzTx/>
              <a:buFontTx/>
              <a:buNone/>
              <a:tabLst/>
              <a:defRPr/>
            </a:pPr>
            <a:r>
              <a:rPr kumimoji="0" lang="en-US" sz="7000" b="1" i="0" u="none" strike="noStrike" kern="1200" cap="none" spc="0" normalizeH="0" baseline="0" noProof="0">
                <a:ln>
                  <a:noFill/>
                </a:ln>
                <a:solidFill>
                  <a:srgbClr val="1F222B"/>
                </a:solidFill>
                <a:effectLst/>
                <a:uLnTx/>
                <a:uFillTx/>
                <a:latin typeface="Arial" panose="020B0604020202020204" pitchFamily="34" charset="0"/>
                <a:cs typeface="Arial" panose="020B0604020202020204" pitchFamily="34" charset="0"/>
              </a:rPr>
              <a:t>THẢO LUẬN</a:t>
            </a:r>
          </a:p>
        </p:txBody>
      </p:sp>
      <p:sp>
        <p:nvSpPr>
          <p:cNvPr id="6" name="Freeform 6"/>
          <p:cNvSpPr/>
          <p:nvPr/>
        </p:nvSpPr>
        <p:spPr>
          <a:xfrm flipH="1">
            <a:off x="15883726" y="1820551"/>
            <a:ext cx="4137686" cy="5880433"/>
          </a:xfrm>
          <a:custGeom>
            <a:avLst/>
            <a:gdLst/>
            <a:ahLst/>
            <a:cxnLst/>
            <a:rect l="l" t="t" r="r" b="b"/>
            <a:pathLst>
              <a:path w="4137686" h="5880433">
                <a:moveTo>
                  <a:pt x="4137686" y="0"/>
                </a:moveTo>
                <a:lnTo>
                  <a:pt x="0" y="0"/>
                </a:lnTo>
                <a:lnTo>
                  <a:pt x="0" y="5880433"/>
                </a:lnTo>
                <a:lnTo>
                  <a:pt x="4137686" y="5880433"/>
                </a:lnTo>
                <a:lnTo>
                  <a:pt x="4137686"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2980969" y="-2900391"/>
            <a:ext cx="3104804" cy="4114800"/>
          </a:xfrm>
          <a:custGeom>
            <a:avLst/>
            <a:gdLst/>
            <a:ahLst/>
            <a:cxnLst/>
            <a:rect l="l" t="t" r="r" b="b"/>
            <a:pathLst>
              <a:path w="3104804" h="4114800">
                <a:moveTo>
                  <a:pt x="0" y="0"/>
                </a:moveTo>
                <a:lnTo>
                  <a:pt x="3104804" y="0"/>
                </a:lnTo>
                <a:lnTo>
                  <a:pt x="310480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2276193" y="4937427"/>
            <a:ext cx="6263420" cy="4429946"/>
          </a:xfrm>
          <a:custGeom>
            <a:avLst/>
            <a:gdLst/>
            <a:ahLst/>
            <a:cxnLst/>
            <a:rect l="l" t="t" r="r" b="b"/>
            <a:pathLst>
              <a:path w="6263420" h="4429946">
                <a:moveTo>
                  <a:pt x="0" y="0"/>
                </a:moveTo>
                <a:lnTo>
                  <a:pt x="6263419" y="0"/>
                </a:lnTo>
                <a:lnTo>
                  <a:pt x="6263419" y="4429945"/>
                </a:lnTo>
                <a:lnTo>
                  <a:pt x="0" y="442994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14820859" y="4828354"/>
            <a:ext cx="6263420" cy="4429946"/>
          </a:xfrm>
          <a:custGeom>
            <a:avLst/>
            <a:gdLst/>
            <a:ahLst/>
            <a:cxnLst/>
            <a:rect l="l" t="t" r="r" b="b"/>
            <a:pathLst>
              <a:path w="6263420" h="4429946">
                <a:moveTo>
                  <a:pt x="0" y="0"/>
                </a:moveTo>
                <a:lnTo>
                  <a:pt x="6263420" y="0"/>
                </a:lnTo>
                <a:lnTo>
                  <a:pt x="6263420" y="4429946"/>
                </a:lnTo>
                <a:lnTo>
                  <a:pt x="0" y="442994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a:off x="8176428" y="-2062831"/>
            <a:ext cx="3700979" cy="4483565"/>
          </a:xfrm>
          <a:custGeom>
            <a:avLst/>
            <a:gdLst/>
            <a:ahLst/>
            <a:cxnLst/>
            <a:rect l="l" t="t" r="r" b="b"/>
            <a:pathLst>
              <a:path w="3700979" h="4483565">
                <a:moveTo>
                  <a:pt x="0" y="0"/>
                </a:moveTo>
                <a:lnTo>
                  <a:pt x="3700979" y="0"/>
                </a:lnTo>
                <a:lnTo>
                  <a:pt x="3700979" y="4483565"/>
                </a:lnTo>
                <a:lnTo>
                  <a:pt x="0" y="448356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a:off x="1974529" y="-5895140"/>
            <a:ext cx="4681098" cy="6420459"/>
          </a:xfrm>
          <a:custGeom>
            <a:avLst/>
            <a:gdLst/>
            <a:ahLst/>
            <a:cxnLst/>
            <a:rect l="l" t="t" r="r" b="b"/>
            <a:pathLst>
              <a:path w="4681098" h="6420459">
                <a:moveTo>
                  <a:pt x="0" y="0"/>
                </a:moveTo>
                <a:lnTo>
                  <a:pt x="4681098" y="0"/>
                </a:lnTo>
                <a:lnTo>
                  <a:pt x="4681098" y="6420458"/>
                </a:lnTo>
                <a:lnTo>
                  <a:pt x="0" y="642045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extLst>
      <p:ext uri="{BB962C8B-B14F-4D97-AF65-F5344CB8AC3E}">
        <p14:creationId xmlns:p14="http://schemas.microsoft.com/office/powerpoint/2010/main" val="35006468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0AB849-D16E-F36F-2102-A437B358E12F}"/>
              </a:ext>
            </a:extLst>
          </p:cNvPr>
          <p:cNvSpPr txBox="1"/>
          <p:nvPr/>
        </p:nvSpPr>
        <p:spPr>
          <a:xfrm>
            <a:off x="4800600" y="647700"/>
            <a:ext cx="8686800" cy="861774"/>
          </a:xfrm>
          <a:prstGeom prst="rect">
            <a:avLst/>
          </a:prstGeom>
          <a:noFill/>
        </p:spPr>
        <p:txBody>
          <a:bodyPr wrap="square" rtlCol="0">
            <a:spAutoFit/>
          </a:bodyPr>
          <a:lstStyle/>
          <a:p>
            <a:pPr algn="ctr"/>
            <a:r>
              <a:rPr lang="en-US" sz="5000" b="1">
                <a:solidFill>
                  <a:schemeClr val="accent5">
                    <a:lumMod val="75000"/>
                  </a:schemeClr>
                </a:solidFill>
                <a:latin typeface="Arial" panose="020B0604020202020204" pitchFamily="34" charset="0"/>
                <a:cs typeface="Arial" panose="020B0604020202020204" pitchFamily="34" charset="0"/>
              </a:rPr>
              <a:t>THẢO LUẬN NHÓM ĐÔI </a:t>
            </a:r>
          </a:p>
        </p:txBody>
      </p:sp>
      <p:grpSp>
        <p:nvGrpSpPr>
          <p:cNvPr id="7" name="Group 6">
            <a:extLst>
              <a:ext uri="{FF2B5EF4-FFF2-40B4-BE49-F238E27FC236}">
                <a16:creationId xmlns:a16="http://schemas.microsoft.com/office/drawing/2014/main" id="{773C5D86-43D2-31F3-0234-2FB046ADA19D}"/>
              </a:ext>
            </a:extLst>
          </p:cNvPr>
          <p:cNvGrpSpPr/>
          <p:nvPr/>
        </p:nvGrpSpPr>
        <p:grpSpPr>
          <a:xfrm>
            <a:off x="876300" y="2047636"/>
            <a:ext cx="16535400" cy="2133600"/>
            <a:chOff x="952500" y="2171700"/>
            <a:chExt cx="16535400" cy="2133600"/>
          </a:xfrm>
        </p:grpSpPr>
        <p:sp>
          <p:nvSpPr>
            <p:cNvPr id="3" name="Rectangle: Rounded Corners 2">
              <a:extLst>
                <a:ext uri="{FF2B5EF4-FFF2-40B4-BE49-F238E27FC236}">
                  <a16:creationId xmlns:a16="http://schemas.microsoft.com/office/drawing/2014/main" id="{98D2A100-FE6B-AD46-C538-1D49A62D450C}"/>
                </a:ext>
              </a:extLst>
            </p:cNvPr>
            <p:cNvSpPr/>
            <p:nvPr/>
          </p:nvSpPr>
          <p:spPr>
            <a:xfrm>
              <a:off x="952500" y="2171700"/>
              <a:ext cx="16383000" cy="1981200"/>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B28E7F2C-5763-FB6B-A03B-3AE36CBB0E78}"/>
                </a:ext>
              </a:extLst>
            </p:cNvPr>
            <p:cNvSpPr/>
            <p:nvPr/>
          </p:nvSpPr>
          <p:spPr>
            <a:xfrm>
              <a:off x="1104900" y="2324100"/>
              <a:ext cx="16383000" cy="1981200"/>
            </a:xfrm>
            <a:prstGeom prst="roundRect">
              <a:avLst/>
            </a:prstGeom>
            <a:solidFill>
              <a:schemeClr val="bg1"/>
            </a:solid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648C371-6717-C063-2453-E35A0686CFB5}"/>
                </a:ext>
              </a:extLst>
            </p:cNvPr>
            <p:cNvSpPr txBox="1"/>
            <p:nvPr/>
          </p:nvSpPr>
          <p:spPr>
            <a:xfrm>
              <a:off x="1409700" y="2389494"/>
              <a:ext cx="15773400" cy="1839606"/>
            </a:xfrm>
            <a:prstGeom prst="rect">
              <a:avLst/>
            </a:prstGeom>
            <a:noFill/>
          </p:spPr>
          <p:txBody>
            <a:bodyPr wrap="square">
              <a:spAutoFit/>
            </a:bodyPr>
            <a:lstStyle/>
            <a:p>
              <a:pPr algn="just">
                <a:lnSpc>
                  <a:spcPct val="150000"/>
                </a:lnSpc>
              </a:pPr>
              <a:r>
                <a:rPr lang="vi-VN" sz="4000"/>
                <a:t>Sản phẩm của bạn vẽ theo phong cách của trường phái nghệ thuật thời kì hiện đại nào trên thế giới?</a:t>
              </a:r>
              <a:endParaRPr lang="en-US" sz="4000"/>
            </a:p>
          </p:txBody>
        </p:sp>
      </p:grpSp>
      <p:grpSp>
        <p:nvGrpSpPr>
          <p:cNvPr id="8" name="Group 7">
            <a:extLst>
              <a:ext uri="{FF2B5EF4-FFF2-40B4-BE49-F238E27FC236}">
                <a16:creationId xmlns:a16="http://schemas.microsoft.com/office/drawing/2014/main" id="{C6450802-4964-DE2A-5F41-BA818EC05ACC}"/>
              </a:ext>
            </a:extLst>
          </p:cNvPr>
          <p:cNvGrpSpPr/>
          <p:nvPr/>
        </p:nvGrpSpPr>
        <p:grpSpPr>
          <a:xfrm>
            <a:off x="876300" y="4686300"/>
            <a:ext cx="16535400" cy="2133600"/>
            <a:chOff x="952500" y="2171700"/>
            <a:chExt cx="16535400" cy="2133600"/>
          </a:xfrm>
        </p:grpSpPr>
        <p:sp>
          <p:nvSpPr>
            <p:cNvPr id="9" name="Rectangle: Rounded Corners 8">
              <a:extLst>
                <a:ext uri="{FF2B5EF4-FFF2-40B4-BE49-F238E27FC236}">
                  <a16:creationId xmlns:a16="http://schemas.microsoft.com/office/drawing/2014/main" id="{C923D9AF-844E-1B9C-22EF-7E2A7C3A83B0}"/>
                </a:ext>
              </a:extLst>
            </p:cNvPr>
            <p:cNvSpPr/>
            <p:nvPr/>
          </p:nvSpPr>
          <p:spPr>
            <a:xfrm>
              <a:off x="952500" y="2171700"/>
              <a:ext cx="16383000" cy="1981200"/>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D55B7099-71B1-2B0D-37B3-727FF1E1157F}"/>
                </a:ext>
              </a:extLst>
            </p:cNvPr>
            <p:cNvSpPr/>
            <p:nvPr/>
          </p:nvSpPr>
          <p:spPr>
            <a:xfrm>
              <a:off x="1104900" y="2324100"/>
              <a:ext cx="16383000" cy="1981200"/>
            </a:xfrm>
            <a:prstGeom prst="roundRect">
              <a:avLst/>
            </a:prstGeom>
            <a:solidFill>
              <a:schemeClr val="bg1"/>
            </a:solid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7FB701A-AD6A-7232-E9FA-1D763859353B}"/>
                </a:ext>
              </a:extLst>
            </p:cNvPr>
            <p:cNvSpPr txBox="1"/>
            <p:nvPr/>
          </p:nvSpPr>
          <p:spPr>
            <a:xfrm>
              <a:off x="3276600" y="2704162"/>
              <a:ext cx="13639800" cy="916276"/>
            </a:xfrm>
            <a:prstGeom prst="rect">
              <a:avLst/>
            </a:prstGeom>
            <a:noFill/>
          </p:spPr>
          <p:txBody>
            <a:bodyPr wrap="square">
              <a:spAutoFit/>
            </a:bodyPr>
            <a:lstStyle/>
            <a:p>
              <a:pPr algn="just">
                <a:lnSpc>
                  <a:spcPct val="150000"/>
                </a:lnSpc>
              </a:pPr>
              <a:r>
                <a:rPr lang="vi-VN" sz="4000"/>
                <a:t>Bạn thích tác phầm của tác giả nào nh</a:t>
              </a:r>
              <a:r>
                <a:rPr lang="en-US" sz="4000">
                  <a:latin typeface="Arial" panose="020B0604020202020204" pitchFamily="34" charset="0"/>
                  <a:cs typeface="Arial" panose="020B0604020202020204" pitchFamily="34" charset="0"/>
                </a:rPr>
                <a:t>ấ</a:t>
              </a:r>
              <a:r>
                <a:rPr lang="vi-VN" sz="4000"/>
                <a:t>t? Vì sao?</a:t>
              </a:r>
              <a:endParaRPr lang="en-US" sz="4000"/>
            </a:p>
          </p:txBody>
        </p:sp>
      </p:grpSp>
      <p:grpSp>
        <p:nvGrpSpPr>
          <p:cNvPr id="12" name="Group 11">
            <a:extLst>
              <a:ext uri="{FF2B5EF4-FFF2-40B4-BE49-F238E27FC236}">
                <a16:creationId xmlns:a16="http://schemas.microsoft.com/office/drawing/2014/main" id="{67A423BD-5AE0-29A0-5F73-F47B478CE891}"/>
              </a:ext>
            </a:extLst>
          </p:cNvPr>
          <p:cNvGrpSpPr/>
          <p:nvPr/>
        </p:nvGrpSpPr>
        <p:grpSpPr>
          <a:xfrm>
            <a:off x="1028700" y="7310437"/>
            <a:ext cx="16535400" cy="2133600"/>
            <a:chOff x="952500" y="2171700"/>
            <a:chExt cx="16535400" cy="2133600"/>
          </a:xfrm>
        </p:grpSpPr>
        <p:sp>
          <p:nvSpPr>
            <p:cNvPr id="13" name="Rectangle: Rounded Corners 12">
              <a:extLst>
                <a:ext uri="{FF2B5EF4-FFF2-40B4-BE49-F238E27FC236}">
                  <a16:creationId xmlns:a16="http://schemas.microsoft.com/office/drawing/2014/main" id="{BE61A1BC-85FA-8D62-11CE-90F4A099D54B}"/>
                </a:ext>
              </a:extLst>
            </p:cNvPr>
            <p:cNvSpPr/>
            <p:nvPr/>
          </p:nvSpPr>
          <p:spPr>
            <a:xfrm>
              <a:off x="952500" y="2171700"/>
              <a:ext cx="16383000" cy="1981200"/>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EE70E5B2-E5FD-00B5-4287-9363B295527D}"/>
                </a:ext>
              </a:extLst>
            </p:cNvPr>
            <p:cNvSpPr/>
            <p:nvPr/>
          </p:nvSpPr>
          <p:spPr>
            <a:xfrm>
              <a:off x="1104900" y="2324100"/>
              <a:ext cx="16383000" cy="1981200"/>
            </a:xfrm>
            <a:prstGeom prst="roundRect">
              <a:avLst/>
            </a:prstGeom>
            <a:solidFill>
              <a:schemeClr val="bg1"/>
            </a:solid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CE4293F-E74F-42AA-FCB4-9C72E8A46B0F}"/>
                </a:ext>
              </a:extLst>
            </p:cNvPr>
            <p:cNvSpPr txBox="1"/>
            <p:nvPr/>
          </p:nvSpPr>
          <p:spPr>
            <a:xfrm>
              <a:off x="1409700" y="2389494"/>
              <a:ext cx="15773400" cy="1839606"/>
            </a:xfrm>
            <a:prstGeom prst="rect">
              <a:avLst/>
            </a:prstGeom>
            <a:noFill/>
          </p:spPr>
          <p:txBody>
            <a:bodyPr wrap="square">
              <a:spAutoFit/>
            </a:bodyPr>
            <a:lstStyle/>
            <a:p>
              <a:pPr algn="just">
                <a:lnSpc>
                  <a:spcPct val="150000"/>
                </a:lnSpc>
              </a:pPr>
              <a:r>
                <a:rPr lang="vi-VN" sz="4000"/>
                <a:t>Hãy giới thiệu vẻ đẹp của một trường phái nghệ thuật hiện đại với bạn bè, người thân. </a:t>
              </a:r>
              <a:endParaRPr lang="en-US" sz="4000"/>
            </a:p>
          </p:txBody>
        </p:sp>
      </p:grpSp>
    </p:spTree>
    <p:extLst>
      <p:ext uri="{BB962C8B-B14F-4D97-AF65-F5344CB8AC3E}">
        <p14:creationId xmlns:p14="http://schemas.microsoft.com/office/powerpoint/2010/main" val="409513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3A0B38C5-0075-66BE-3C79-8DD37C20627C}"/>
              </a:ext>
            </a:extLst>
          </p:cNvPr>
          <p:cNvPicPr>
            <a:picLocks noChangeAspect="1"/>
          </p:cNvPicPr>
          <p:nvPr/>
        </p:nvPicPr>
        <p:blipFill>
          <a:blip r:embed="rId2"/>
          <a:srcRect l="5419" t="13543" r="865" b="7384"/>
          <a:stretch>
            <a:fillRect/>
          </a:stretch>
        </p:blipFill>
        <p:spPr>
          <a:xfrm>
            <a:off x="0" y="0"/>
            <a:ext cx="18288000" cy="10287000"/>
          </a:xfrm>
          <a:prstGeom prst="rect">
            <a:avLst/>
          </a:prstGeom>
        </p:spPr>
      </p:pic>
      <p:sp>
        <p:nvSpPr>
          <p:cNvPr id="14" name="Rectangle 13">
            <a:extLst>
              <a:ext uri="{FF2B5EF4-FFF2-40B4-BE49-F238E27FC236}">
                <a16:creationId xmlns:a16="http://schemas.microsoft.com/office/drawing/2014/main" id="{CF7F818F-3456-ED3B-A5DB-230DD280CA65}"/>
              </a:ext>
            </a:extLst>
          </p:cNvPr>
          <p:cNvSpPr/>
          <p:nvPr/>
        </p:nvSpPr>
        <p:spPr>
          <a:xfrm>
            <a:off x="-156289" y="8387941"/>
            <a:ext cx="18783822" cy="2393630"/>
          </a:xfrm>
          <a:prstGeom prst="rect">
            <a:avLst/>
          </a:prstGeom>
          <a:solidFill>
            <a:srgbClr val="5F1A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p:cNvSpPr/>
          <p:nvPr/>
        </p:nvSpPr>
        <p:spPr>
          <a:xfrm>
            <a:off x="16719626" y="1485900"/>
            <a:ext cx="2835931" cy="3435599"/>
          </a:xfrm>
          <a:custGeom>
            <a:avLst/>
            <a:gdLst/>
            <a:ahLst/>
            <a:cxnLst/>
            <a:rect l="l" t="t" r="r" b="b"/>
            <a:pathLst>
              <a:path w="4306071" h="5216605">
                <a:moveTo>
                  <a:pt x="0" y="0"/>
                </a:moveTo>
                <a:lnTo>
                  <a:pt x="4306070" y="0"/>
                </a:lnTo>
                <a:lnTo>
                  <a:pt x="4306070" y="5216605"/>
                </a:lnTo>
                <a:lnTo>
                  <a:pt x="0" y="52166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361172" y="2189378"/>
            <a:ext cx="2017930" cy="2936279"/>
          </a:xfrm>
          <a:custGeom>
            <a:avLst/>
            <a:gdLst/>
            <a:ahLst/>
            <a:cxnLst/>
            <a:rect l="l" t="t" r="r" b="b"/>
            <a:pathLst>
              <a:path w="4137686" h="5880433">
                <a:moveTo>
                  <a:pt x="0" y="0"/>
                </a:moveTo>
                <a:lnTo>
                  <a:pt x="4137686" y="0"/>
                </a:lnTo>
                <a:lnTo>
                  <a:pt x="4137686" y="5880433"/>
                </a:lnTo>
                <a:lnTo>
                  <a:pt x="0" y="588043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13630325" y="-659586"/>
            <a:ext cx="2503945" cy="3180530"/>
          </a:xfrm>
          <a:custGeom>
            <a:avLst/>
            <a:gdLst/>
            <a:ahLst/>
            <a:cxnLst/>
            <a:rect l="l" t="t" r="r" b="b"/>
            <a:pathLst>
              <a:path w="3687101" h="4683384">
                <a:moveTo>
                  <a:pt x="0" y="0"/>
                </a:moveTo>
                <a:lnTo>
                  <a:pt x="3687100" y="0"/>
                </a:lnTo>
                <a:lnTo>
                  <a:pt x="3687100" y="4683384"/>
                </a:lnTo>
                <a:lnTo>
                  <a:pt x="0" y="468338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1267557" y="-1130951"/>
            <a:ext cx="2457682" cy="3180530"/>
          </a:xfrm>
          <a:custGeom>
            <a:avLst/>
            <a:gdLst/>
            <a:ahLst/>
            <a:cxnLst/>
            <a:rect l="l" t="t" r="r" b="b"/>
            <a:pathLst>
              <a:path w="4124421" h="5337487">
                <a:moveTo>
                  <a:pt x="0" y="0"/>
                </a:moveTo>
                <a:lnTo>
                  <a:pt x="4124421" y="0"/>
                </a:lnTo>
                <a:lnTo>
                  <a:pt x="4124421" y="5337486"/>
                </a:lnTo>
                <a:lnTo>
                  <a:pt x="0" y="533748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7" name="TextBox 16">
            <a:extLst>
              <a:ext uri="{FF2B5EF4-FFF2-40B4-BE49-F238E27FC236}">
                <a16:creationId xmlns:a16="http://schemas.microsoft.com/office/drawing/2014/main" id="{6526B762-029B-B27D-C518-58E0C113E58E}"/>
              </a:ext>
            </a:extLst>
          </p:cNvPr>
          <p:cNvSpPr txBox="1"/>
          <p:nvPr/>
        </p:nvSpPr>
        <p:spPr>
          <a:xfrm>
            <a:off x="1887633" y="1090154"/>
            <a:ext cx="14512733" cy="2474652"/>
          </a:xfrm>
          <a:prstGeom prst="rect">
            <a:avLst/>
          </a:prstGeom>
          <a:noFill/>
        </p:spPr>
        <p:txBody>
          <a:bodyPr wrap="square">
            <a:spAutoFit/>
          </a:bodyPr>
          <a:lstStyle/>
          <a:p>
            <a:pPr algn="ctr">
              <a:lnSpc>
                <a:spcPct val="150000"/>
              </a:lnSpc>
            </a:pPr>
            <a:r>
              <a:rPr lang="en-US" sz="5500" b="1">
                <a:solidFill>
                  <a:srgbClr val="44546A"/>
                </a:solidFill>
                <a:effectLst/>
                <a:latin typeface="Arial" panose="020B0604020202020204" pitchFamily="34" charset="0"/>
                <a:ea typeface="Calibri" panose="020F0502020204030204" pitchFamily="34" charset="0"/>
                <a:cs typeface="Arial" panose="020B0604020202020204" pitchFamily="34" charset="0"/>
              </a:rPr>
              <a:t>CHỦ ĐỀ 4: </a:t>
            </a:r>
          </a:p>
          <a:p>
            <a:pPr algn="ctr">
              <a:lnSpc>
                <a:spcPct val="150000"/>
              </a:lnSpc>
            </a:pPr>
            <a:r>
              <a:rPr lang="en-US" sz="5500" b="1">
                <a:solidFill>
                  <a:srgbClr val="44546A"/>
                </a:solidFill>
                <a:effectLst/>
                <a:latin typeface="Arial" panose="020B0604020202020204" pitchFamily="34" charset="0"/>
                <a:ea typeface="Calibri" panose="020F0502020204030204" pitchFamily="34" charset="0"/>
                <a:cs typeface="Arial" panose="020B0604020202020204" pitchFamily="34" charset="0"/>
              </a:rPr>
              <a:t>MĨ THUẬT THẾ GIỚI THỜI KÌ HIỆN ĐẠI </a:t>
            </a:r>
            <a:endParaRPr lang="en-US" sz="550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7E961FFC-AF63-1F44-0FE7-6EDB68CDACBA}"/>
              </a:ext>
            </a:extLst>
          </p:cNvPr>
          <p:cNvSpPr txBox="1"/>
          <p:nvPr/>
        </p:nvSpPr>
        <p:spPr>
          <a:xfrm>
            <a:off x="282122" y="3592587"/>
            <a:ext cx="17907000" cy="4873001"/>
          </a:xfrm>
          <a:prstGeom prst="rect">
            <a:avLst/>
          </a:prstGeom>
          <a:noFill/>
        </p:spPr>
        <p:txBody>
          <a:bodyPr wrap="square">
            <a:spAutoFit/>
          </a:bodyPr>
          <a:lstStyle/>
          <a:p>
            <a:pPr algn="ctr">
              <a:lnSpc>
                <a:spcPct val="150000"/>
              </a:lnSpc>
            </a:pPr>
            <a:r>
              <a:rPr lang="en-US" sz="7000" b="1">
                <a:effectLst/>
                <a:latin typeface="Arial" panose="020B0604020202020204" pitchFamily="34" charset="0"/>
                <a:ea typeface="Calibri" panose="020F0502020204030204" pitchFamily="34" charset="0"/>
                <a:cs typeface="Arial" panose="020B0604020202020204" pitchFamily="34" charset="0"/>
              </a:rPr>
              <a:t>BÀI 7: </a:t>
            </a:r>
          </a:p>
          <a:p>
            <a:pPr algn="ctr">
              <a:lnSpc>
                <a:spcPct val="150000"/>
              </a:lnSpc>
            </a:pPr>
            <a:r>
              <a:rPr lang="en-US" sz="7000" b="1">
                <a:effectLst/>
                <a:latin typeface="Arial" panose="020B0604020202020204" pitchFamily="34" charset="0"/>
                <a:ea typeface="Calibri" panose="020F0502020204030204" pitchFamily="34" charset="0"/>
                <a:cs typeface="Arial" panose="020B0604020202020204" pitchFamily="34" charset="0"/>
              </a:rPr>
              <a:t>MỘT SỐ TRƯỜNG PHÁI MĨ THUẬT PHƯƠNG TÂY THỜI KÌ HIỆN ĐẠI </a:t>
            </a:r>
            <a:endParaRPr lang="en-US" sz="7000">
              <a:latin typeface="Arial" panose="020B0604020202020204" pitchFamily="34" charset="0"/>
              <a:cs typeface="Arial" panose="020B0604020202020204"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E29EE2-D96A-5B19-3015-52E494A975DF}"/>
              </a:ext>
            </a:extLst>
          </p:cNvPr>
          <p:cNvSpPr txBox="1"/>
          <p:nvPr/>
        </p:nvSpPr>
        <p:spPr>
          <a:xfrm>
            <a:off x="800100" y="342900"/>
            <a:ext cx="16687800" cy="861774"/>
          </a:xfrm>
          <a:prstGeom prst="rect">
            <a:avLst/>
          </a:prstGeom>
          <a:noFill/>
        </p:spPr>
        <p:txBody>
          <a:bodyPr wrap="square" rtlCol="0">
            <a:spAutoFit/>
          </a:bodyPr>
          <a:lstStyle/>
          <a:p>
            <a:pPr algn="ctr"/>
            <a:r>
              <a:rPr lang="en-US" sz="5000" b="1">
                <a:solidFill>
                  <a:schemeClr val="accent2">
                    <a:lumMod val="50000"/>
                  </a:schemeClr>
                </a:solidFill>
                <a:latin typeface="Arial" panose="020B0604020202020204" pitchFamily="34" charset="0"/>
                <a:cs typeface="Arial" panose="020B0604020202020204" pitchFamily="34" charset="0"/>
              </a:rPr>
              <a:t>QUAN SÁT MỘT SỐ SẢN PHẨM MĨ THUẬT </a:t>
            </a:r>
          </a:p>
        </p:txBody>
      </p:sp>
      <p:grpSp>
        <p:nvGrpSpPr>
          <p:cNvPr id="14" name="Group 13">
            <a:extLst>
              <a:ext uri="{FF2B5EF4-FFF2-40B4-BE49-F238E27FC236}">
                <a16:creationId xmlns:a16="http://schemas.microsoft.com/office/drawing/2014/main" id="{46C02087-AD61-820A-7245-8B8678977D59}"/>
              </a:ext>
            </a:extLst>
          </p:cNvPr>
          <p:cNvGrpSpPr/>
          <p:nvPr/>
        </p:nvGrpSpPr>
        <p:grpSpPr>
          <a:xfrm>
            <a:off x="685800" y="1333500"/>
            <a:ext cx="16639261" cy="8813409"/>
            <a:chOff x="457200" y="1379419"/>
            <a:chExt cx="16639261" cy="8813409"/>
          </a:xfrm>
        </p:grpSpPr>
        <p:pic>
          <p:nvPicPr>
            <p:cNvPr id="6" name="Picture 5">
              <a:extLst>
                <a:ext uri="{FF2B5EF4-FFF2-40B4-BE49-F238E27FC236}">
                  <a16:creationId xmlns:a16="http://schemas.microsoft.com/office/drawing/2014/main" id="{D0612378-B253-7B1F-7DBF-DB3FF3BBAA89}"/>
                </a:ext>
              </a:extLst>
            </p:cNvPr>
            <p:cNvPicPr>
              <a:picLocks noChangeAspect="1"/>
            </p:cNvPicPr>
            <p:nvPr/>
          </p:nvPicPr>
          <p:blipFill>
            <a:blip r:embed="rId2"/>
            <a:stretch>
              <a:fillRect/>
            </a:stretch>
          </p:blipFill>
          <p:spPr>
            <a:xfrm>
              <a:off x="457200" y="1544626"/>
              <a:ext cx="5676900" cy="4160357"/>
            </a:xfrm>
            <a:prstGeom prst="rect">
              <a:avLst/>
            </a:prstGeom>
          </p:spPr>
        </p:pic>
        <p:pic>
          <p:nvPicPr>
            <p:cNvPr id="8" name="Picture 7">
              <a:extLst>
                <a:ext uri="{FF2B5EF4-FFF2-40B4-BE49-F238E27FC236}">
                  <a16:creationId xmlns:a16="http://schemas.microsoft.com/office/drawing/2014/main" id="{4F63AA07-B9B8-DCC2-8BB0-B85BD745CA69}"/>
                </a:ext>
              </a:extLst>
            </p:cNvPr>
            <p:cNvPicPr>
              <a:picLocks noChangeAspect="1"/>
            </p:cNvPicPr>
            <p:nvPr/>
          </p:nvPicPr>
          <p:blipFill>
            <a:blip r:embed="rId3"/>
            <a:stretch>
              <a:fillRect/>
            </a:stretch>
          </p:blipFill>
          <p:spPr>
            <a:xfrm>
              <a:off x="5715000" y="5826231"/>
              <a:ext cx="5676901" cy="4113106"/>
            </a:xfrm>
            <a:prstGeom prst="rect">
              <a:avLst/>
            </a:prstGeom>
          </p:spPr>
        </p:pic>
        <p:pic>
          <p:nvPicPr>
            <p:cNvPr id="10" name="Picture 9">
              <a:extLst>
                <a:ext uri="{FF2B5EF4-FFF2-40B4-BE49-F238E27FC236}">
                  <a16:creationId xmlns:a16="http://schemas.microsoft.com/office/drawing/2014/main" id="{149ACAA2-33EE-3381-ABE5-AC2AD58F23C5}"/>
                </a:ext>
              </a:extLst>
            </p:cNvPr>
            <p:cNvPicPr>
              <a:picLocks noChangeAspect="1"/>
            </p:cNvPicPr>
            <p:nvPr/>
          </p:nvPicPr>
          <p:blipFill>
            <a:blip r:embed="rId4"/>
            <a:stretch>
              <a:fillRect/>
            </a:stretch>
          </p:blipFill>
          <p:spPr>
            <a:xfrm>
              <a:off x="11652300" y="1379419"/>
              <a:ext cx="5444161" cy="7528162"/>
            </a:xfrm>
            <a:prstGeom prst="rect">
              <a:avLst/>
            </a:prstGeom>
          </p:spPr>
        </p:pic>
        <p:sp>
          <p:nvSpPr>
            <p:cNvPr id="11" name="TextBox 10">
              <a:extLst>
                <a:ext uri="{FF2B5EF4-FFF2-40B4-BE49-F238E27FC236}">
                  <a16:creationId xmlns:a16="http://schemas.microsoft.com/office/drawing/2014/main" id="{C0E98F60-2329-0A54-DD02-3BA3D12E9FB4}"/>
                </a:ext>
              </a:extLst>
            </p:cNvPr>
            <p:cNvSpPr txBox="1"/>
            <p:nvPr/>
          </p:nvSpPr>
          <p:spPr>
            <a:xfrm>
              <a:off x="1191539" y="5704983"/>
              <a:ext cx="3599993" cy="1391728"/>
            </a:xfrm>
            <a:prstGeom prst="rect">
              <a:avLst/>
            </a:prstGeom>
            <a:noFill/>
          </p:spPr>
          <p:txBody>
            <a:bodyPr wrap="square" rtlCol="0">
              <a:spAutoFit/>
            </a:bodyPr>
            <a:lstStyle/>
            <a:p>
              <a:pPr algn="ctr">
                <a:lnSpc>
                  <a:spcPct val="150000"/>
                </a:lnSpc>
              </a:pPr>
              <a:r>
                <a:rPr lang="en-US" sz="3000">
                  <a:latin typeface="Arial" panose="020B0604020202020204" pitchFamily="34" charset="0"/>
                  <a:cs typeface="Arial" panose="020B0604020202020204" pitchFamily="34" charset="0"/>
                </a:rPr>
                <a:t>Phong cảnh </a:t>
              </a:r>
            </a:p>
            <a:p>
              <a:pPr algn="ctr">
                <a:lnSpc>
                  <a:spcPct val="150000"/>
                </a:lnSpc>
              </a:pPr>
              <a:r>
                <a:rPr lang="en-US" sz="3000">
                  <a:latin typeface="Arial" panose="020B0604020202020204" pitchFamily="34" charset="0"/>
                  <a:cs typeface="Arial" panose="020B0604020202020204" pitchFamily="34" charset="0"/>
                </a:rPr>
                <a:t>Lê Mai Phương </a:t>
              </a:r>
            </a:p>
          </p:txBody>
        </p:sp>
        <p:sp>
          <p:nvSpPr>
            <p:cNvPr id="12" name="TextBox 11">
              <a:extLst>
                <a:ext uri="{FF2B5EF4-FFF2-40B4-BE49-F238E27FC236}">
                  <a16:creationId xmlns:a16="http://schemas.microsoft.com/office/drawing/2014/main" id="{6BB12AAF-F3E1-64FD-7EDD-43B59CC3B723}"/>
                </a:ext>
              </a:extLst>
            </p:cNvPr>
            <p:cNvSpPr txBox="1"/>
            <p:nvPr/>
          </p:nvSpPr>
          <p:spPr>
            <a:xfrm>
              <a:off x="6621413" y="4313255"/>
              <a:ext cx="3599993" cy="1391728"/>
            </a:xfrm>
            <a:prstGeom prst="rect">
              <a:avLst/>
            </a:prstGeom>
            <a:noFill/>
          </p:spPr>
          <p:txBody>
            <a:bodyPr wrap="square" rtlCol="0">
              <a:spAutoFit/>
            </a:bodyPr>
            <a:lstStyle/>
            <a:p>
              <a:pPr algn="ctr">
                <a:lnSpc>
                  <a:spcPct val="150000"/>
                </a:lnSpc>
              </a:pPr>
              <a:r>
                <a:rPr lang="en-US" sz="3000">
                  <a:latin typeface="Arial" panose="020B0604020202020204" pitchFamily="34" charset="0"/>
                  <a:cs typeface="Arial" panose="020B0604020202020204" pitchFamily="34" charset="0"/>
                </a:rPr>
                <a:t>Làng quê </a:t>
              </a:r>
            </a:p>
            <a:p>
              <a:pPr algn="ctr">
                <a:lnSpc>
                  <a:spcPct val="150000"/>
                </a:lnSpc>
              </a:pPr>
              <a:r>
                <a:rPr lang="en-US" sz="3000">
                  <a:latin typeface="Arial" panose="020B0604020202020204" pitchFamily="34" charset="0"/>
                  <a:cs typeface="Arial" panose="020B0604020202020204" pitchFamily="34" charset="0"/>
                </a:rPr>
                <a:t>Lê Mai Phương </a:t>
              </a:r>
            </a:p>
          </p:txBody>
        </p:sp>
        <p:sp>
          <p:nvSpPr>
            <p:cNvPr id="13" name="TextBox 12">
              <a:extLst>
                <a:ext uri="{FF2B5EF4-FFF2-40B4-BE49-F238E27FC236}">
                  <a16:creationId xmlns:a16="http://schemas.microsoft.com/office/drawing/2014/main" id="{2C36612E-AEB7-89A6-4F6E-CF86AA0E4EEE}"/>
                </a:ext>
              </a:extLst>
            </p:cNvPr>
            <p:cNvSpPr txBox="1"/>
            <p:nvPr/>
          </p:nvSpPr>
          <p:spPr>
            <a:xfrm>
              <a:off x="12822795" y="8801100"/>
              <a:ext cx="3599993" cy="1391728"/>
            </a:xfrm>
            <a:prstGeom prst="rect">
              <a:avLst/>
            </a:prstGeom>
            <a:noFill/>
          </p:spPr>
          <p:txBody>
            <a:bodyPr wrap="square" rtlCol="0">
              <a:spAutoFit/>
            </a:bodyPr>
            <a:lstStyle/>
            <a:p>
              <a:pPr algn="ctr">
                <a:lnSpc>
                  <a:spcPct val="150000"/>
                </a:lnSpc>
              </a:pPr>
              <a:r>
                <a:rPr lang="en-US" sz="3000">
                  <a:latin typeface="Arial" panose="020B0604020202020204" pitchFamily="34" charset="0"/>
                  <a:cs typeface="Arial" panose="020B0604020202020204" pitchFamily="34" charset="0"/>
                </a:rPr>
                <a:t>Chân dung bạn</a:t>
              </a:r>
            </a:p>
            <a:p>
              <a:pPr algn="ctr">
                <a:lnSpc>
                  <a:spcPct val="150000"/>
                </a:lnSpc>
              </a:pPr>
              <a:r>
                <a:rPr lang="en-US" sz="3000">
                  <a:latin typeface="Arial" panose="020B0604020202020204" pitchFamily="34" charset="0"/>
                  <a:cs typeface="Arial" panose="020B0604020202020204" pitchFamily="34" charset="0"/>
                </a:rPr>
                <a:t>Trần Thu Hà </a:t>
              </a:r>
            </a:p>
          </p:txBody>
        </p:sp>
      </p:grpSp>
    </p:spTree>
    <p:extLst>
      <p:ext uri="{BB962C8B-B14F-4D97-AF65-F5344CB8AC3E}">
        <p14:creationId xmlns:p14="http://schemas.microsoft.com/office/powerpoint/2010/main" val="154944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0" y="8142526"/>
            <a:ext cx="18783822" cy="2144474"/>
            <a:chOff x="0" y="0"/>
            <a:chExt cx="6354034" cy="725415"/>
          </a:xfrm>
        </p:grpSpPr>
        <p:sp>
          <p:nvSpPr>
            <p:cNvPr id="3" name="Freeform 3"/>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1F222B"/>
            </a:solidFill>
          </p:spPr>
        </p:sp>
      </p:grpSp>
      <p:sp>
        <p:nvSpPr>
          <p:cNvPr id="4" name="Freeform 4"/>
          <p:cNvSpPr/>
          <p:nvPr/>
        </p:nvSpPr>
        <p:spPr>
          <a:xfrm>
            <a:off x="-2037170" y="1028700"/>
            <a:ext cx="4920191" cy="6367306"/>
          </a:xfrm>
          <a:custGeom>
            <a:avLst/>
            <a:gdLst/>
            <a:ahLst/>
            <a:cxnLst/>
            <a:rect l="l" t="t" r="r" b="b"/>
            <a:pathLst>
              <a:path w="4920191" h="6367306">
                <a:moveTo>
                  <a:pt x="0" y="0"/>
                </a:moveTo>
                <a:lnTo>
                  <a:pt x="4920191" y="0"/>
                </a:lnTo>
                <a:lnTo>
                  <a:pt x="4920191" y="6367306"/>
                </a:lnTo>
                <a:lnTo>
                  <a:pt x="0" y="63673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TextBox 5"/>
          <p:cNvSpPr txBox="1"/>
          <p:nvPr/>
        </p:nvSpPr>
        <p:spPr>
          <a:xfrm>
            <a:off x="2750641" y="3059983"/>
            <a:ext cx="12786717" cy="2748125"/>
          </a:xfrm>
          <a:prstGeom prst="rect">
            <a:avLst/>
          </a:prstGeom>
        </p:spPr>
        <p:txBody>
          <a:bodyPr lIns="0" tIns="0" rIns="0" bIns="0" rtlCol="0" anchor="t">
            <a:spAutoFit/>
          </a:bodyPr>
          <a:lstStyle/>
          <a:p>
            <a:pPr marL="0" marR="0" lvl="0" indent="0" algn="ctr" defTabSz="914400" rtl="0" eaLnBrk="1" fontAlgn="auto" latinLnBrk="0" hangingPunct="1">
              <a:lnSpc>
                <a:spcPts val="11441"/>
              </a:lnSpc>
              <a:spcBef>
                <a:spcPts val="0"/>
              </a:spcBef>
              <a:spcAft>
                <a:spcPts val="0"/>
              </a:spcAft>
              <a:buClrTx/>
              <a:buSzTx/>
              <a:buFontTx/>
              <a:buNone/>
              <a:tabLst/>
              <a:defRPr/>
            </a:pPr>
            <a:r>
              <a:rPr kumimoji="0" lang="en-US" sz="7000" b="1" i="0" u="none" strike="noStrike" kern="1200" cap="none" spc="0" normalizeH="0" baseline="0" noProof="0">
                <a:ln>
                  <a:noFill/>
                </a:ln>
                <a:solidFill>
                  <a:srgbClr val="1F222B"/>
                </a:solidFill>
                <a:effectLst/>
                <a:uLnTx/>
                <a:uFillTx/>
                <a:latin typeface="Arial" panose="020B0604020202020204" pitchFamily="34" charset="0"/>
                <a:cs typeface="Arial" panose="020B0604020202020204" pitchFamily="34" charset="0"/>
              </a:rPr>
              <a:t>PHẦN 4. </a:t>
            </a:r>
          </a:p>
          <a:p>
            <a:pPr marL="0" marR="0" lvl="0" indent="0" algn="ctr" defTabSz="914400" rtl="0" eaLnBrk="1" fontAlgn="auto" latinLnBrk="0" hangingPunct="1">
              <a:lnSpc>
                <a:spcPts val="11441"/>
              </a:lnSpc>
              <a:spcBef>
                <a:spcPts val="0"/>
              </a:spcBef>
              <a:spcAft>
                <a:spcPts val="0"/>
              </a:spcAft>
              <a:buClrTx/>
              <a:buSzTx/>
              <a:buFontTx/>
              <a:buNone/>
              <a:tabLst/>
              <a:defRPr/>
            </a:pPr>
            <a:r>
              <a:rPr kumimoji="0" lang="en-US" sz="7000" b="1" i="0" u="none" strike="noStrike" kern="1200" cap="none" spc="0" normalizeH="0" baseline="0" noProof="0">
                <a:ln>
                  <a:noFill/>
                </a:ln>
                <a:solidFill>
                  <a:srgbClr val="1F222B"/>
                </a:solidFill>
                <a:effectLst/>
                <a:uLnTx/>
                <a:uFillTx/>
                <a:latin typeface="Arial" panose="020B0604020202020204" pitchFamily="34" charset="0"/>
                <a:cs typeface="Arial" panose="020B0604020202020204" pitchFamily="34" charset="0"/>
              </a:rPr>
              <a:t>VẬN DỤNG </a:t>
            </a:r>
          </a:p>
        </p:txBody>
      </p:sp>
      <p:sp>
        <p:nvSpPr>
          <p:cNvPr id="6" name="Freeform 6"/>
          <p:cNvSpPr/>
          <p:nvPr/>
        </p:nvSpPr>
        <p:spPr>
          <a:xfrm flipH="1">
            <a:off x="15883726" y="1820551"/>
            <a:ext cx="4137686" cy="5880433"/>
          </a:xfrm>
          <a:custGeom>
            <a:avLst/>
            <a:gdLst/>
            <a:ahLst/>
            <a:cxnLst/>
            <a:rect l="l" t="t" r="r" b="b"/>
            <a:pathLst>
              <a:path w="4137686" h="5880433">
                <a:moveTo>
                  <a:pt x="4137686" y="0"/>
                </a:moveTo>
                <a:lnTo>
                  <a:pt x="0" y="0"/>
                </a:lnTo>
                <a:lnTo>
                  <a:pt x="0" y="5880433"/>
                </a:lnTo>
                <a:lnTo>
                  <a:pt x="4137686" y="5880433"/>
                </a:lnTo>
                <a:lnTo>
                  <a:pt x="4137686"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2980969" y="-2900391"/>
            <a:ext cx="3104804" cy="4114800"/>
          </a:xfrm>
          <a:custGeom>
            <a:avLst/>
            <a:gdLst/>
            <a:ahLst/>
            <a:cxnLst/>
            <a:rect l="l" t="t" r="r" b="b"/>
            <a:pathLst>
              <a:path w="3104804" h="4114800">
                <a:moveTo>
                  <a:pt x="0" y="0"/>
                </a:moveTo>
                <a:lnTo>
                  <a:pt x="3104804" y="0"/>
                </a:lnTo>
                <a:lnTo>
                  <a:pt x="310480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2276193" y="4937427"/>
            <a:ext cx="6263420" cy="4429946"/>
          </a:xfrm>
          <a:custGeom>
            <a:avLst/>
            <a:gdLst/>
            <a:ahLst/>
            <a:cxnLst/>
            <a:rect l="l" t="t" r="r" b="b"/>
            <a:pathLst>
              <a:path w="6263420" h="4429946">
                <a:moveTo>
                  <a:pt x="0" y="0"/>
                </a:moveTo>
                <a:lnTo>
                  <a:pt x="6263419" y="0"/>
                </a:lnTo>
                <a:lnTo>
                  <a:pt x="6263419" y="4429945"/>
                </a:lnTo>
                <a:lnTo>
                  <a:pt x="0" y="442994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14820859" y="4828354"/>
            <a:ext cx="6263420" cy="4429946"/>
          </a:xfrm>
          <a:custGeom>
            <a:avLst/>
            <a:gdLst/>
            <a:ahLst/>
            <a:cxnLst/>
            <a:rect l="l" t="t" r="r" b="b"/>
            <a:pathLst>
              <a:path w="6263420" h="4429946">
                <a:moveTo>
                  <a:pt x="0" y="0"/>
                </a:moveTo>
                <a:lnTo>
                  <a:pt x="6263420" y="0"/>
                </a:lnTo>
                <a:lnTo>
                  <a:pt x="6263420" y="4429946"/>
                </a:lnTo>
                <a:lnTo>
                  <a:pt x="0" y="442994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a:off x="8176428" y="-2062831"/>
            <a:ext cx="3700979" cy="4483565"/>
          </a:xfrm>
          <a:custGeom>
            <a:avLst/>
            <a:gdLst/>
            <a:ahLst/>
            <a:cxnLst/>
            <a:rect l="l" t="t" r="r" b="b"/>
            <a:pathLst>
              <a:path w="3700979" h="4483565">
                <a:moveTo>
                  <a:pt x="0" y="0"/>
                </a:moveTo>
                <a:lnTo>
                  <a:pt x="3700979" y="0"/>
                </a:lnTo>
                <a:lnTo>
                  <a:pt x="3700979" y="4483565"/>
                </a:lnTo>
                <a:lnTo>
                  <a:pt x="0" y="448356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a:off x="1974529" y="-5895140"/>
            <a:ext cx="4681098" cy="6420459"/>
          </a:xfrm>
          <a:custGeom>
            <a:avLst/>
            <a:gdLst/>
            <a:ahLst/>
            <a:cxnLst/>
            <a:rect l="l" t="t" r="r" b="b"/>
            <a:pathLst>
              <a:path w="4681098" h="6420459">
                <a:moveTo>
                  <a:pt x="0" y="0"/>
                </a:moveTo>
                <a:lnTo>
                  <a:pt x="4681098" y="0"/>
                </a:lnTo>
                <a:lnTo>
                  <a:pt x="4681098" y="6420458"/>
                </a:lnTo>
                <a:lnTo>
                  <a:pt x="0" y="642045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extLst>
      <p:ext uri="{BB962C8B-B14F-4D97-AF65-F5344CB8AC3E}">
        <p14:creationId xmlns:p14="http://schemas.microsoft.com/office/powerpoint/2010/main" val="7704753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588F686-BC09-19F9-D9D3-ACF3242AEE4C}"/>
              </a:ext>
            </a:extLst>
          </p:cNvPr>
          <p:cNvSpPr/>
          <p:nvPr/>
        </p:nvSpPr>
        <p:spPr>
          <a:xfrm>
            <a:off x="838200" y="495300"/>
            <a:ext cx="16611600" cy="289560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a:solidFill>
                  <a:srgbClr val="FF0000"/>
                </a:solidFill>
                <a:latin typeface="Arial" panose="020B0604020202020204" pitchFamily="34" charset="0"/>
                <a:cs typeface="Arial" panose="020B0604020202020204" pitchFamily="34" charset="0"/>
              </a:rPr>
              <a:t>Nhiệm vụ: </a:t>
            </a:r>
            <a:r>
              <a:rPr lang="fr-FR" sz="4000">
                <a:solidFill>
                  <a:schemeClr val="tx1"/>
                </a:solidFill>
                <a:effectLst/>
                <a:latin typeface="Arial" panose="020B0604020202020204" pitchFamily="34" charset="0"/>
                <a:ea typeface="Calibri" panose="020F0502020204030204" pitchFamily="34" charset="0"/>
                <a:cs typeface="Arial" panose="020B0604020202020204" pitchFamily="34" charset="0"/>
              </a:rPr>
              <a:t>Sưu tầm hình ảnh một số bức tranh cùng một trường phái và viết một đoạn văn để phân tích, so sánh sự tương đồng và khác biệt giữa các tác phẩm này.</a:t>
            </a:r>
            <a:endParaRPr lang="en-US" sz="4000">
              <a:solidFill>
                <a:schemeClr val="tx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2D1E48F-C034-BEB5-A7E8-BB591AEC2BF2}"/>
              </a:ext>
            </a:extLst>
          </p:cNvPr>
          <p:cNvSpPr txBox="1"/>
          <p:nvPr/>
        </p:nvSpPr>
        <p:spPr>
          <a:xfrm>
            <a:off x="838200" y="3771900"/>
            <a:ext cx="16611600" cy="5518242"/>
          </a:xfrm>
          <a:prstGeom prst="rect">
            <a:avLst/>
          </a:prstGeom>
          <a:noFill/>
        </p:spPr>
        <p:txBody>
          <a:bodyPr wrap="square" rtlCol="0">
            <a:spAutoFit/>
          </a:bodyPr>
          <a:lstStyle/>
          <a:p>
            <a:pPr algn="just">
              <a:lnSpc>
                <a:spcPct val="150000"/>
              </a:lnSpc>
            </a:pPr>
            <a:r>
              <a:rPr lang="en-US" sz="4000" b="1" i="1">
                <a:solidFill>
                  <a:srgbClr val="002060"/>
                </a:solidFill>
                <a:latin typeface="Arial" panose="020B0604020202020204" pitchFamily="34" charset="0"/>
                <a:cs typeface="Arial" panose="020B0604020202020204" pitchFamily="34" charset="0"/>
              </a:rPr>
              <a:t>Các em có thể phân tích đặc điểm tạo hình theo các gợi ý sau đây: </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Tạo hình nhân vật (nếu có)</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Bút pháp</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Màu sắc</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Bố cục</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Thông điệp (nếu có)</a:t>
            </a:r>
          </a:p>
        </p:txBody>
      </p:sp>
      <p:sp>
        <p:nvSpPr>
          <p:cNvPr id="4" name="Freeform 22">
            <a:extLst>
              <a:ext uri="{FF2B5EF4-FFF2-40B4-BE49-F238E27FC236}">
                <a16:creationId xmlns:a16="http://schemas.microsoft.com/office/drawing/2014/main" id="{C63C6304-6F26-AB21-A23D-C834A4F52327}"/>
              </a:ext>
            </a:extLst>
          </p:cNvPr>
          <p:cNvSpPr/>
          <p:nvPr/>
        </p:nvSpPr>
        <p:spPr>
          <a:xfrm>
            <a:off x="12039600" y="4876800"/>
            <a:ext cx="5029200" cy="5410200"/>
          </a:xfrm>
          <a:custGeom>
            <a:avLst/>
            <a:gdLst/>
            <a:ahLst/>
            <a:cxnLst/>
            <a:rect l="l" t="t" r="r" b="b"/>
            <a:pathLst>
              <a:path w="6635115" h="10287000">
                <a:moveTo>
                  <a:pt x="0" y="0"/>
                </a:moveTo>
                <a:lnTo>
                  <a:pt x="6635115" y="0"/>
                </a:lnTo>
                <a:lnTo>
                  <a:pt x="6635115" y="10287000"/>
                </a:lnTo>
                <a:lnTo>
                  <a:pt x="0" y="10287000"/>
                </a:lnTo>
                <a:lnTo>
                  <a:pt x="0" y="0"/>
                </a:lnTo>
                <a:close/>
              </a:path>
            </a:pathLst>
          </a:custGeom>
          <a:blipFill>
            <a:blip r:embed="rId2"/>
            <a:stretch>
              <a:fillRect/>
            </a:stretch>
          </a:blipFill>
        </p:spPr>
      </p:sp>
    </p:spTree>
    <p:extLst>
      <p:ext uri="{BB962C8B-B14F-4D97-AF65-F5344CB8AC3E}">
        <p14:creationId xmlns:p14="http://schemas.microsoft.com/office/powerpoint/2010/main" val="3278864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419" t="13543" r="865" b="7384"/>
          <a:stretch>
            <a:fillRect/>
          </a:stretch>
        </p:blipFill>
        <p:spPr>
          <a:xfrm>
            <a:off x="0" y="0"/>
            <a:ext cx="18288000" cy="10287000"/>
          </a:xfrm>
          <a:prstGeom prst="rect">
            <a:avLst/>
          </a:prstGeom>
        </p:spPr>
      </p:pic>
      <p:grpSp>
        <p:nvGrpSpPr>
          <p:cNvPr id="3" name="Group 3"/>
          <p:cNvGrpSpPr/>
          <p:nvPr/>
        </p:nvGrpSpPr>
        <p:grpSpPr>
          <a:xfrm>
            <a:off x="2358065" y="3017931"/>
            <a:ext cx="13563600" cy="5092792"/>
            <a:chOff x="0" y="0"/>
            <a:chExt cx="4164609" cy="1596960"/>
          </a:xfrm>
        </p:grpSpPr>
        <p:sp>
          <p:nvSpPr>
            <p:cNvPr id="4" name="Freeform 4"/>
            <p:cNvSpPr/>
            <p:nvPr/>
          </p:nvSpPr>
          <p:spPr>
            <a:xfrm>
              <a:off x="0" y="0"/>
              <a:ext cx="4164609" cy="1596960"/>
            </a:xfrm>
            <a:custGeom>
              <a:avLst/>
              <a:gdLst/>
              <a:ahLst/>
              <a:cxnLst/>
              <a:rect l="l" t="t" r="r" b="b"/>
              <a:pathLst>
                <a:path w="4164609" h="1596960">
                  <a:moveTo>
                    <a:pt x="4040149" y="1596960"/>
                  </a:moveTo>
                  <a:lnTo>
                    <a:pt x="124460" y="1596960"/>
                  </a:lnTo>
                  <a:cubicBezTo>
                    <a:pt x="55880" y="1596960"/>
                    <a:pt x="0" y="1541080"/>
                    <a:pt x="0" y="1472500"/>
                  </a:cubicBezTo>
                  <a:lnTo>
                    <a:pt x="0" y="124460"/>
                  </a:lnTo>
                  <a:cubicBezTo>
                    <a:pt x="0" y="55880"/>
                    <a:pt x="55880" y="0"/>
                    <a:pt x="124460" y="0"/>
                  </a:cubicBezTo>
                  <a:lnTo>
                    <a:pt x="4040149" y="0"/>
                  </a:lnTo>
                  <a:cubicBezTo>
                    <a:pt x="4108729" y="0"/>
                    <a:pt x="4164609" y="55880"/>
                    <a:pt x="4164609" y="124460"/>
                  </a:cubicBezTo>
                  <a:lnTo>
                    <a:pt x="4164609" y="1472500"/>
                  </a:lnTo>
                  <a:cubicBezTo>
                    <a:pt x="4164609" y="1541080"/>
                    <a:pt x="4108729" y="1596960"/>
                    <a:pt x="4040149" y="1596960"/>
                  </a:cubicBezTo>
                  <a:close/>
                </a:path>
              </a:pathLst>
            </a:custGeom>
            <a:solidFill>
              <a:srgbClr val="EAD3B5"/>
            </a:solidFill>
          </p:spPr>
        </p:sp>
      </p:grpSp>
      <p:sp>
        <p:nvSpPr>
          <p:cNvPr id="5" name="TextBox 5"/>
          <p:cNvSpPr txBox="1"/>
          <p:nvPr/>
        </p:nvSpPr>
        <p:spPr>
          <a:xfrm>
            <a:off x="3352595" y="3701689"/>
            <a:ext cx="11574540" cy="3579250"/>
          </a:xfrm>
          <a:prstGeom prst="rect">
            <a:avLst/>
          </a:prstGeom>
        </p:spPr>
        <p:txBody>
          <a:bodyPr wrap="square" lIns="0" tIns="0" rIns="0" bIns="0" rtlCol="0" anchor="t">
            <a:spAutoFit/>
          </a:bodyPr>
          <a:lstStyle/>
          <a:p>
            <a:pPr marL="571500" indent="-571500" algn="just">
              <a:lnSpc>
                <a:spcPct val="150000"/>
              </a:lnSpc>
              <a:buFont typeface="Wingdings" panose="05000000000000000000" pitchFamily="2" charset="2"/>
              <a:buChar char="§"/>
            </a:pPr>
            <a:r>
              <a:rPr lang="en-US" sz="4000" spc="260">
                <a:latin typeface="Arial" panose="020B0604020202020204" pitchFamily="34" charset="0"/>
                <a:cs typeface="Arial" panose="020B0604020202020204" pitchFamily="34" charset="0"/>
              </a:rPr>
              <a:t>Ôn tập lại nội dung bài học ngày hôm nay.</a:t>
            </a:r>
          </a:p>
          <a:p>
            <a:pPr marL="571500" indent="-571500" algn="just">
              <a:lnSpc>
                <a:spcPct val="150000"/>
              </a:lnSpc>
              <a:buFont typeface="Wingdings" panose="05000000000000000000" pitchFamily="2" charset="2"/>
              <a:buChar char="§"/>
            </a:pPr>
            <a:r>
              <a:rPr lang="en-US" sz="4000" spc="260">
                <a:latin typeface="Arial" panose="020B0604020202020204" pitchFamily="34" charset="0"/>
                <a:cs typeface="Arial" panose="020B0604020202020204" pitchFamily="34" charset="0"/>
              </a:rPr>
              <a:t>Hoàn thành các sản phẩm mĩ thuật. </a:t>
            </a:r>
          </a:p>
          <a:p>
            <a:pPr marL="571500" indent="-571500" algn="just">
              <a:lnSpc>
                <a:spcPct val="150000"/>
              </a:lnSpc>
              <a:buFont typeface="Wingdings" panose="05000000000000000000" pitchFamily="2" charset="2"/>
              <a:buChar char="§"/>
            </a:pPr>
            <a:r>
              <a:rPr lang="en-US" sz="4000" spc="260">
                <a:latin typeface="Arial" panose="020B0604020202020204" pitchFamily="34" charset="0"/>
                <a:cs typeface="Arial" panose="020B0604020202020204" pitchFamily="34" charset="0"/>
              </a:rPr>
              <a:t>Chuẩn bị trước </a:t>
            </a:r>
            <a:r>
              <a:rPr lang="en-US" sz="4000" b="1" i="1" spc="260">
                <a:latin typeface="Arial" panose="020B0604020202020204" pitchFamily="34" charset="0"/>
                <a:cs typeface="Arial" panose="020B0604020202020204" pitchFamily="34" charset="0"/>
              </a:rPr>
              <a:t>Bài 8. Nghệ thuật trang trí đồ gia dụng </a:t>
            </a:r>
          </a:p>
        </p:txBody>
      </p:sp>
      <p:sp>
        <p:nvSpPr>
          <p:cNvPr id="6" name="Freeform 6"/>
          <p:cNvSpPr/>
          <p:nvPr/>
        </p:nvSpPr>
        <p:spPr>
          <a:xfrm flipH="1">
            <a:off x="-347785" y="9482808"/>
            <a:ext cx="20374361" cy="3056154"/>
          </a:xfrm>
          <a:custGeom>
            <a:avLst/>
            <a:gdLst/>
            <a:ahLst/>
            <a:cxnLst/>
            <a:rect l="l" t="t" r="r" b="b"/>
            <a:pathLst>
              <a:path w="20374361" h="3056154">
                <a:moveTo>
                  <a:pt x="20374360" y="0"/>
                </a:moveTo>
                <a:lnTo>
                  <a:pt x="0" y="0"/>
                </a:lnTo>
                <a:lnTo>
                  <a:pt x="0" y="3056154"/>
                </a:lnTo>
                <a:lnTo>
                  <a:pt x="20374360" y="3056154"/>
                </a:lnTo>
                <a:lnTo>
                  <a:pt x="20374360" y="0"/>
                </a:lnTo>
                <a:close/>
              </a:path>
            </a:pathLst>
          </a:custGeom>
          <a:blipFill>
            <a:blip r:embed="rId3"/>
            <a:stretch>
              <a:fillRect/>
            </a:stretch>
          </a:blipFill>
        </p:spPr>
      </p:sp>
      <p:grpSp>
        <p:nvGrpSpPr>
          <p:cNvPr id="27" name="Group 26">
            <a:extLst>
              <a:ext uri="{FF2B5EF4-FFF2-40B4-BE49-F238E27FC236}">
                <a16:creationId xmlns:a16="http://schemas.microsoft.com/office/drawing/2014/main" id="{974A75A9-5020-24C3-C7C7-BF471C3CC7C1}"/>
              </a:ext>
            </a:extLst>
          </p:cNvPr>
          <p:cNvGrpSpPr/>
          <p:nvPr/>
        </p:nvGrpSpPr>
        <p:grpSpPr>
          <a:xfrm>
            <a:off x="3172687" y="815373"/>
            <a:ext cx="11754448" cy="1595507"/>
            <a:chOff x="3266775" y="399207"/>
            <a:chExt cx="11754448" cy="1595507"/>
          </a:xfrm>
        </p:grpSpPr>
        <p:sp>
          <p:nvSpPr>
            <p:cNvPr id="7" name="Freeform 7"/>
            <p:cNvSpPr/>
            <p:nvPr/>
          </p:nvSpPr>
          <p:spPr>
            <a:xfrm>
              <a:off x="3266775" y="399207"/>
              <a:ext cx="11754448" cy="1595507"/>
            </a:xfrm>
            <a:custGeom>
              <a:avLst/>
              <a:gdLst/>
              <a:ahLst/>
              <a:cxnLst/>
              <a:rect l="l" t="t" r="r" b="b"/>
              <a:pathLst>
                <a:path w="5288325" h="641715">
                  <a:moveTo>
                    <a:pt x="0" y="0"/>
                  </a:moveTo>
                  <a:lnTo>
                    <a:pt x="5288326" y="0"/>
                  </a:lnTo>
                  <a:lnTo>
                    <a:pt x="5288326" y="641715"/>
                  </a:lnTo>
                  <a:lnTo>
                    <a:pt x="0" y="641715"/>
                  </a:lnTo>
                  <a:lnTo>
                    <a:pt x="0" y="0"/>
                  </a:lnTo>
                  <a:close/>
                </a:path>
              </a:pathLst>
            </a:custGeom>
            <a:blipFill>
              <a:blip r:embed="rId4">
                <a:alphaModFix amt="80000"/>
                <a:extLst>
                  <a:ext uri="{96DAC541-7B7A-43D3-8B79-37D633B846F1}">
                    <asvg:svgBlip xmlns:asvg="http://schemas.microsoft.com/office/drawing/2016/SVG/main" xmlns="" r:embed="rId5"/>
                  </a:ext>
                </a:extLst>
              </a:blip>
              <a:stretch>
                <a:fillRect t="-132420" r="-66" b="-6725"/>
              </a:stretch>
            </a:blipFill>
          </p:spPr>
        </p:sp>
        <p:sp>
          <p:nvSpPr>
            <p:cNvPr id="8" name="TextBox 8"/>
            <p:cNvSpPr txBox="1"/>
            <p:nvPr/>
          </p:nvSpPr>
          <p:spPr>
            <a:xfrm>
              <a:off x="4619244" y="1108815"/>
              <a:ext cx="9049510" cy="540661"/>
            </a:xfrm>
            <a:prstGeom prst="rect">
              <a:avLst/>
            </a:prstGeom>
          </p:spPr>
          <p:txBody>
            <a:bodyPr wrap="square" lIns="0" tIns="0" rIns="0" bIns="0" rtlCol="0" anchor="t">
              <a:spAutoFit/>
            </a:bodyPr>
            <a:lstStyle/>
            <a:p>
              <a:pPr marL="0" lvl="0" indent="0" algn="ctr">
                <a:lnSpc>
                  <a:spcPts val="3779"/>
                </a:lnSpc>
                <a:spcBef>
                  <a:spcPct val="0"/>
                </a:spcBef>
              </a:pPr>
              <a:r>
                <a:rPr lang="en-US" sz="6000" b="1" spc="335">
                  <a:solidFill>
                    <a:srgbClr val="F4D35E"/>
                  </a:solidFill>
                  <a:latin typeface="Arial" panose="020B0604020202020204" pitchFamily="34" charset="0"/>
                  <a:cs typeface="Arial" panose="020B0604020202020204" pitchFamily="34" charset="0"/>
                </a:rPr>
                <a:t>HƯỚNG DẪN VỀ NHÀ </a:t>
              </a:r>
            </a:p>
          </p:txBody>
        </p:sp>
      </p:grpSp>
      <p:sp>
        <p:nvSpPr>
          <p:cNvPr id="9" name="Freeform 9"/>
          <p:cNvSpPr/>
          <p:nvPr/>
        </p:nvSpPr>
        <p:spPr>
          <a:xfrm>
            <a:off x="-1911786" y="6685003"/>
            <a:ext cx="5514687" cy="3908534"/>
          </a:xfrm>
          <a:custGeom>
            <a:avLst/>
            <a:gdLst/>
            <a:ahLst/>
            <a:cxnLst/>
            <a:rect l="l" t="t" r="r" b="b"/>
            <a:pathLst>
              <a:path w="5514687" h="3908534">
                <a:moveTo>
                  <a:pt x="0" y="0"/>
                </a:moveTo>
                <a:lnTo>
                  <a:pt x="5514687" y="0"/>
                </a:lnTo>
                <a:lnTo>
                  <a:pt x="5514687" y="3908534"/>
                </a:lnTo>
                <a:lnTo>
                  <a:pt x="0" y="390853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flipH="1">
            <a:off x="13559380" y="8658320"/>
            <a:ext cx="2735510" cy="1559241"/>
          </a:xfrm>
          <a:custGeom>
            <a:avLst/>
            <a:gdLst/>
            <a:ahLst/>
            <a:cxnLst/>
            <a:rect l="l" t="t" r="r" b="b"/>
            <a:pathLst>
              <a:path w="2735510" h="1559241">
                <a:moveTo>
                  <a:pt x="2735510" y="0"/>
                </a:moveTo>
                <a:lnTo>
                  <a:pt x="0" y="0"/>
                </a:lnTo>
                <a:lnTo>
                  <a:pt x="0" y="1559241"/>
                </a:lnTo>
                <a:lnTo>
                  <a:pt x="2735510" y="1559241"/>
                </a:lnTo>
                <a:lnTo>
                  <a:pt x="273551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191342">
            <a:off x="15043991" y="7177869"/>
            <a:ext cx="5079592" cy="3346181"/>
          </a:xfrm>
          <a:custGeom>
            <a:avLst/>
            <a:gdLst/>
            <a:ahLst/>
            <a:cxnLst/>
            <a:rect l="l" t="t" r="r" b="b"/>
            <a:pathLst>
              <a:path w="5079592" h="3346181">
                <a:moveTo>
                  <a:pt x="0" y="0"/>
                </a:moveTo>
                <a:lnTo>
                  <a:pt x="5079592" y="0"/>
                </a:lnTo>
                <a:lnTo>
                  <a:pt x="5079592" y="3346181"/>
                </a:lnTo>
                <a:lnTo>
                  <a:pt x="0" y="334618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19116130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419" t="13543" r="865" b="7384"/>
          <a:stretch>
            <a:fillRect/>
          </a:stretch>
        </p:blipFill>
        <p:spPr>
          <a:xfrm>
            <a:off x="0" y="0"/>
            <a:ext cx="18288000" cy="10287000"/>
          </a:xfrm>
          <a:prstGeom prst="rect">
            <a:avLst/>
          </a:prstGeom>
        </p:spPr>
      </p:pic>
      <p:sp>
        <p:nvSpPr>
          <p:cNvPr id="3" name="Freeform 3"/>
          <p:cNvSpPr/>
          <p:nvPr/>
        </p:nvSpPr>
        <p:spPr>
          <a:xfrm rot="-4620621">
            <a:off x="2730227" y="3475079"/>
            <a:ext cx="3140713" cy="12689749"/>
          </a:xfrm>
          <a:custGeom>
            <a:avLst/>
            <a:gdLst/>
            <a:ahLst/>
            <a:cxnLst/>
            <a:rect l="l" t="t" r="r" b="b"/>
            <a:pathLst>
              <a:path w="3140713" h="12689749">
                <a:moveTo>
                  <a:pt x="0" y="0"/>
                </a:moveTo>
                <a:lnTo>
                  <a:pt x="3140713" y="0"/>
                </a:lnTo>
                <a:lnTo>
                  <a:pt x="3140713" y="12689749"/>
                </a:lnTo>
                <a:lnTo>
                  <a:pt x="0" y="12689749"/>
                </a:lnTo>
                <a:lnTo>
                  <a:pt x="0" y="0"/>
                </a:lnTo>
                <a:close/>
              </a:path>
            </a:pathLst>
          </a:custGeom>
          <a:blipFill>
            <a:blip r:embed="rId3"/>
            <a:stretch>
              <a:fillRect/>
            </a:stretch>
          </a:blipFill>
        </p:spPr>
      </p:sp>
      <p:sp>
        <p:nvSpPr>
          <p:cNvPr id="4" name="Freeform 4"/>
          <p:cNvSpPr/>
          <p:nvPr/>
        </p:nvSpPr>
        <p:spPr>
          <a:xfrm rot="256182">
            <a:off x="-1269493" y="5765336"/>
            <a:ext cx="5824154" cy="3953145"/>
          </a:xfrm>
          <a:custGeom>
            <a:avLst/>
            <a:gdLst/>
            <a:ahLst/>
            <a:cxnLst/>
            <a:rect l="l" t="t" r="r" b="b"/>
            <a:pathLst>
              <a:path w="5824154" h="3953145">
                <a:moveTo>
                  <a:pt x="0" y="0"/>
                </a:moveTo>
                <a:lnTo>
                  <a:pt x="5824154" y="0"/>
                </a:lnTo>
                <a:lnTo>
                  <a:pt x="5824154" y="3953145"/>
                </a:lnTo>
                <a:lnTo>
                  <a:pt x="0" y="395314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57198">
            <a:off x="11322378" y="3497409"/>
            <a:ext cx="3066636" cy="12045830"/>
          </a:xfrm>
          <a:custGeom>
            <a:avLst/>
            <a:gdLst/>
            <a:ahLst/>
            <a:cxnLst/>
            <a:rect l="l" t="t" r="r" b="b"/>
            <a:pathLst>
              <a:path w="3066636" h="12045830">
                <a:moveTo>
                  <a:pt x="0" y="0"/>
                </a:moveTo>
                <a:lnTo>
                  <a:pt x="3066636" y="0"/>
                </a:lnTo>
                <a:lnTo>
                  <a:pt x="3066636" y="12045831"/>
                </a:lnTo>
                <a:lnTo>
                  <a:pt x="0" y="12045831"/>
                </a:lnTo>
                <a:lnTo>
                  <a:pt x="0" y="0"/>
                </a:lnTo>
                <a:close/>
              </a:path>
            </a:pathLst>
          </a:custGeom>
          <a:blipFill>
            <a:blip r:embed="rId3"/>
            <a:stretch>
              <a:fillRect t="-2860"/>
            </a:stretch>
          </a:blipFill>
        </p:spPr>
      </p:sp>
      <p:sp>
        <p:nvSpPr>
          <p:cNvPr id="6" name="Freeform 6"/>
          <p:cNvSpPr/>
          <p:nvPr/>
        </p:nvSpPr>
        <p:spPr>
          <a:xfrm>
            <a:off x="15743006" y="5017410"/>
            <a:ext cx="4779901" cy="5393401"/>
          </a:xfrm>
          <a:custGeom>
            <a:avLst/>
            <a:gdLst/>
            <a:ahLst/>
            <a:cxnLst/>
            <a:rect l="l" t="t" r="r" b="b"/>
            <a:pathLst>
              <a:path w="5325379" h="6008891">
                <a:moveTo>
                  <a:pt x="0" y="0"/>
                </a:moveTo>
                <a:lnTo>
                  <a:pt x="5325380" y="0"/>
                </a:lnTo>
                <a:lnTo>
                  <a:pt x="5325380" y="6008890"/>
                </a:lnTo>
                <a:lnTo>
                  <a:pt x="0" y="600889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4395657" y="9258300"/>
            <a:ext cx="3302957" cy="1578538"/>
          </a:xfrm>
          <a:custGeom>
            <a:avLst/>
            <a:gdLst/>
            <a:ahLst/>
            <a:cxnLst/>
            <a:rect l="l" t="t" r="r" b="b"/>
            <a:pathLst>
              <a:path w="3302957" h="1578538">
                <a:moveTo>
                  <a:pt x="0" y="0"/>
                </a:moveTo>
                <a:lnTo>
                  <a:pt x="3302957" y="0"/>
                </a:lnTo>
                <a:lnTo>
                  <a:pt x="3302957" y="1578538"/>
                </a:lnTo>
                <a:lnTo>
                  <a:pt x="0" y="1578538"/>
                </a:lnTo>
                <a:lnTo>
                  <a:pt x="0" y="0"/>
                </a:lnTo>
                <a:close/>
              </a:path>
            </a:pathLst>
          </a:custGeom>
          <a:blipFill>
            <a:blip r:embed="rId8"/>
            <a:stretch>
              <a:fillRect/>
            </a:stretch>
          </a:blipFill>
        </p:spPr>
      </p:sp>
      <p:sp>
        <p:nvSpPr>
          <p:cNvPr id="8" name="Freeform 8"/>
          <p:cNvSpPr/>
          <p:nvPr/>
        </p:nvSpPr>
        <p:spPr>
          <a:xfrm>
            <a:off x="-1733313" y="833236"/>
            <a:ext cx="3629299" cy="1784405"/>
          </a:xfrm>
          <a:custGeom>
            <a:avLst/>
            <a:gdLst/>
            <a:ahLst/>
            <a:cxnLst/>
            <a:rect l="l" t="t" r="r" b="b"/>
            <a:pathLst>
              <a:path w="3629299" h="1784405">
                <a:moveTo>
                  <a:pt x="0" y="0"/>
                </a:moveTo>
                <a:lnTo>
                  <a:pt x="3629299" y="0"/>
                </a:lnTo>
                <a:lnTo>
                  <a:pt x="3629299" y="1784406"/>
                </a:lnTo>
                <a:lnTo>
                  <a:pt x="0" y="1784406"/>
                </a:lnTo>
                <a:lnTo>
                  <a:pt x="0" y="0"/>
                </a:lnTo>
                <a:close/>
              </a:path>
            </a:pathLst>
          </a:custGeom>
          <a:blipFill>
            <a:blip r:embed="rId9"/>
            <a:stretch>
              <a:fillRect/>
            </a:stretch>
          </a:blipFill>
        </p:spPr>
      </p:sp>
      <p:sp>
        <p:nvSpPr>
          <p:cNvPr id="9" name="Freeform 9"/>
          <p:cNvSpPr/>
          <p:nvPr/>
        </p:nvSpPr>
        <p:spPr>
          <a:xfrm flipH="1">
            <a:off x="12273302" y="-1322641"/>
            <a:ext cx="5206380" cy="2843985"/>
          </a:xfrm>
          <a:custGeom>
            <a:avLst/>
            <a:gdLst/>
            <a:ahLst/>
            <a:cxnLst/>
            <a:rect l="l" t="t" r="r" b="b"/>
            <a:pathLst>
              <a:path w="5206380" h="2843985">
                <a:moveTo>
                  <a:pt x="5206380" y="0"/>
                </a:moveTo>
                <a:lnTo>
                  <a:pt x="0" y="0"/>
                </a:lnTo>
                <a:lnTo>
                  <a:pt x="0" y="2843985"/>
                </a:lnTo>
                <a:lnTo>
                  <a:pt x="5206380" y="2843985"/>
                </a:lnTo>
                <a:lnTo>
                  <a:pt x="520638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2790209" y="-1358618"/>
            <a:ext cx="3020747" cy="2862158"/>
          </a:xfrm>
          <a:custGeom>
            <a:avLst/>
            <a:gdLst/>
            <a:ahLst/>
            <a:cxnLst/>
            <a:rect l="l" t="t" r="r" b="b"/>
            <a:pathLst>
              <a:path w="3020747" h="2862158">
                <a:moveTo>
                  <a:pt x="0" y="0"/>
                </a:moveTo>
                <a:lnTo>
                  <a:pt x="3020747" y="0"/>
                </a:lnTo>
                <a:lnTo>
                  <a:pt x="3020747" y="2862158"/>
                </a:lnTo>
                <a:lnTo>
                  <a:pt x="0" y="286215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rot="-98283">
            <a:off x="4057967" y="8208020"/>
            <a:ext cx="1519474" cy="1540658"/>
          </a:xfrm>
          <a:custGeom>
            <a:avLst/>
            <a:gdLst/>
            <a:ahLst/>
            <a:cxnLst/>
            <a:rect l="l" t="t" r="r" b="b"/>
            <a:pathLst>
              <a:path w="1519474" h="1540658">
                <a:moveTo>
                  <a:pt x="0" y="0"/>
                </a:moveTo>
                <a:lnTo>
                  <a:pt x="1519474" y="0"/>
                </a:lnTo>
                <a:lnTo>
                  <a:pt x="1519474" y="1540658"/>
                </a:lnTo>
                <a:lnTo>
                  <a:pt x="0" y="154065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Freeform 12"/>
          <p:cNvSpPr/>
          <p:nvPr/>
        </p:nvSpPr>
        <p:spPr>
          <a:xfrm rot="65258" flipH="1">
            <a:off x="12725749" y="8710575"/>
            <a:ext cx="1661455" cy="1684618"/>
          </a:xfrm>
          <a:custGeom>
            <a:avLst/>
            <a:gdLst/>
            <a:ahLst/>
            <a:cxnLst/>
            <a:rect l="l" t="t" r="r" b="b"/>
            <a:pathLst>
              <a:path w="1661455" h="1684618">
                <a:moveTo>
                  <a:pt x="1661455" y="0"/>
                </a:moveTo>
                <a:lnTo>
                  <a:pt x="0" y="0"/>
                </a:lnTo>
                <a:lnTo>
                  <a:pt x="0" y="1684618"/>
                </a:lnTo>
                <a:lnTo>
                  <a:pt x="1661455" y="1684618"/>
                </a:lnTo>
                <a:lnTo>
                  <a:pt x="1661455"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4" name="TextBox 14"/>
          <p:cNvSpPr txBox="1"/>
          <p:nvPr/>
        </p:nvSpPr>
        <p:spPr>
          <a:xfrm>
            <a:off x="249810" y="2681183"/>
            <a:ext cx="17788380" cy="3248646"/>
          </a:xfrm>
          <a:prstGeom prst="rect">
            <a:avLst/>
          </a:prstGeom>
        </p:spPr>
        <p:txBody>
          <a:bodyPr wrap="square" lIns="0" tIns="0" rIns="0" bIns="0" rtlCol="0" anchor="t">
            <a:spAutoFit/>
          </a:bodyPr>
          <a:lstStyle/>
          <a:p>
            <a:pPr algn="ctr">
              <a:lnSpc>
                <a:spcPct val="150000"/>
              </a:lnSpc>
            </a:pPr>
            <a:r>
              <a:rPr lang="en-US" sz="7500" b="1" spc="485">
                <a:latin typeface="Arial" panose="020B0604020202020204" pitchFamily="34" charset="0"/>
                <a:cs typeface="Arial" panose="020B0604020202020204" pitchFamily="34" charset="0"/>
              </a:rPr>
              <a:t>XIN CẢM ƠN CÁC EM </a:t>
            </a:r>
          </a:p>
          <a:p>
            <a:pPr algn="ctr">
              <a:lnSpc>
                <a:spcPct val="150000"/>
              </a:lnSpc>
            </a:pPr>
            <a:r>
              <a:rPr lang="en-US" sz="7500" b="1" spc="485">
                <a:latin typeface="Arial" panose="020B0604020202020204" pitchFamily="34" charset="0"/>
                <a:cs typeface="Arial" panose="020B0604020202020204" pitchFamily="34" charset="0"/>
              </a:rPr>
              <a:t>ĐÃ LẮNG NGHE BÀI GIẢNG!</a:t>
            </a:r>
          </a:p>
        </p:txBody>
      </p:sp>
    </p:spTree>
    <p:extLst>
      <p:ext uri="{BB962C8B-B14F-4D97-AF65-F5344CB8AC3E}">
        <p14:creationId xmlns:p14="http://schemas.microsoft.com/office/powerpoint/2010/main" val="22136296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0" y="8142526"/>
            <a:ext cx="18783822" cy="2144474"/>
            <a:chOff x="0" y="0"/>
            <a:chExt cx="6354034" cy="725415"/>
          </a:xfrm>
        </p:grpSpPr>
        <p:sp>
          <p:nvSpPr>
            <p:cNvPr id="3" name="Freeform 3"/>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AC8E6F"/>
            </a:solidFill>
          </p:spPr>
        </p:sp>
      </p:grpSp>
      <p:sp>
        <p:nvSpPr>
          <p:cNvPr id="4" name="Freeform 4"/>
          <p:cNvSpPr/>
          <p:nvPr/>
        </p:nvSpPr>
        <p:spPr>
          <a:xfrm>
            <a:off x="-812756" y="2933700"/>
            <a:ext cx="2717249" cy="6855444"/>
          </a:xfrm>
          <a:custGeom>
            <a:avLst/>
            <a:gdLst/>
            <a:ahLst/>
            <a:cxnLst/>
            <a:rect l="l" t="t" r="r" b="b"/>
            <a:pathLst>
              <a:path w="3278817" h="8272244">
                <a:moveTo>
                  <a:pt x="0" y="0"/>
                </a:moveTo>
                <a:lnTo>
                  <a:pt x="3278817" y="0"/>
                </a:lnTo>
                <a:lnTo>
                  <a:pt x="3278817" y="8272244"/>
                </a:lnTo>
                <a:lnTo>
                  <a:pt x="0" y="82722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15372205" y="1815799"/>
            <a:ext cx="4363596" cy="5542674"/>
          </a:xfrm>
          <a:custGeom>
            <a:avLst/>
            <a:gdLst/>
            <a:ahLst/>
            <a:cxnLst/>
            <a:rect l="l" t="t" r="r" b="b"/>
            <a:pathLst>
              <a:path w="5165931" h="6561806">
                <a:moveTo>
                  <a:pt x="0" y="0"/>
                </a:moveTo>
                <a:lnTo>
                  <a:pt x="5165931" y="0"/>
                </a:lnTo>
                <a:lnTo>
                  <a:pt x="5165931" y="6561806"/>
                </a:lnTo>
                <a:lnTo>
                  <a:pt x="0" y="656180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4663513" y="5721885"/>
            <a:ext cx="5523633" cy="3906715"/>
          </a:xfrm>
          <a:custGeom>
            <a:avLst/>
            <a:gdLst/>
            <a:ahLst/>
            <a:cxnLst/>
            <a:rect l="l" t="t" r="r" b="b"/>
            <a:pathLst>
              <a:path w="6263420" h="4429946">
                <a:moveTo>
                  <a:pt x="0" y="0"/>
                </a:moveTo>
                <a:lnTo>
                  <a:pt x="6263419" y="0"/>
                </a:lnTo>
                <a:lnTo>
                  <a:pt x="6263419" y="4429946"/>
                </a:lnTo>
                <a:lnTo>
                  <a:pt x="0" y="442994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2236748" y="7356431"/>
            <a:ext cx="3482771" cy="2317626"/>
          </a:xfrm>
          <a:custGeom>
            <a:avLst/>
            <a:gdLst/>
            <a:ahLst/>
            <a:cxnLst/>
            <a:rect l="l" t="t" r="r" b="b"/>
            <a:pathLst>
              <a:path w="4177402" h="2779871">
                <a:moveTo>
                  <a:pt x="0" y="0"/>
                </a:moveTo>
                <a:lnTo>
                  <a:pt x="4177402" y="0"/>
                </a:lnTo>
                <a:lnTo>
                  <a:pt x="4177402" y="2779871"/>
                </a:lnTo>
                <a:lnTo>
                  <a:pt x="0" y="277987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13227906" y="5362172"/>
            <a:ext cx="1759552" cy="2287834"/>
          </a:xfrm>
          <a:custGeom>
            <a:avLst/>
            <a:gdLst/>
            <a:ahLst/>
            <a:cxnLst/>
            <a:rect l="l" t="t" r="r" b="b"/>
            <a:pathLst>
              <a:path w="2148347" h="2793359">
                <a:moveTo>
                  <a:pt x="0" y="0"/>
                </a:moveTo>
                <a:lnTo>
                  <a:pt x="2148347" y="0"/>
                </a:lnTo>
                <a:lnTo>
                  <a:pt x="2148347" y="2793359"/>
                </a:lnTo>
                <a:lnTo>
                  <a:pt x="0" y="279335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TextBox 9"/>
          <p:cNvSpPr txBox="1"/>
          <p:nvPr/>
        </p:nvSpPr>
        <p:spPr>
          <a:xfrm>
            <a:off x="1550010" y="266700"/>
            <a:ext cx="12586247" cy="1387046"/>
          </a:xfrm>
          <a:prstGeom prst="rect">
            <a:avLst/>
          </a:prstGeom>
        </p:spPr>
        <p:txBody>
          <a:bodyPr lIns="0" tIns="0" rIns="0" bIns="0" rtlCol="0" anchor="t">
            <a:spAutoFit/>
          </a:bodyPr>
          <a:lstStyle/>
          <a:p>
            <a:pPr marL="0" marR="0" lvl="0" indent="0" algn="ctr" defTabSz="914400" rtl="0" eaLnBrk="1" fontAlgn="auto" latinLnBrk="0" hangingPunct="1">
              <a:lnSpc>
                <a:spcPts val="12587"/>
              </a:lnSpc>
              <a:spcBef>
                <a:spcPts val="0"/>
              </a:spcBef>
              <a:spcAft>
                <a:spcPts val="0"/>
              </a:spcAft>
              <a:buClrTx/>
              <a:buSzTx/>
              <a:buFontTx/>
              <a:buNone/>
              <a:tabLst/>
              <a:defRPr/>
            </a:pPr>
            <a:r>
              <a:rPr lang="en-US" sz="6000" b="1">
                <a:latin typeface="Arial" panose="020B0604020202020204" pitchFamily="34" charset="0"/>
                <a:cs typeface="Arial" panose="020B0604020202020204" pitchFamily="34" charset="0"/>
              </a:rPr>
              <a:t>NỘI DUNG BÀI HỌC </a:t>
            </a:r>
            <a:endParaRPr kumimoji="0" lang="en-US" sz="6000" b="1"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2DC4043C-BF28-9A0D-FC65-00FB80B7113D}"/>
              </a:ext>
            </a:extLst>
          </p:cNvPr>
          <p:cNvGrpSpPr/>
          <p:nvPr/>
        </p:nvGrpSpPr>
        <p:grpSpPr>
          <a:xfrm>
            <a:off x="2289240" y="2196761"/>
            <a:ext cx="5893351" cy="1092607"/>
            <a:chOff x="2362200" y="3390900"/>
            <a:chExt cx="5893351" cy="1092607"/>
          </a:xfrm>
        </p:grpSpPr>
        <p:sp>
          <p:nvSpPr>
            <p:cNvPr id="10" name="TextBox 9">
              <a:extLst>
                <a:ext uri="{FF2B5EF4-FFF2-40B4-BE49-F238E27FC236}">
                  <a16:creationId xmlns:a16="http://schemas.microsoft.com/office/drawing/2014/main" id="{96E23A25-83A6-B5A5-EFB6-15C84FD6E225}"/>
                </a:ext>
              </a:extLst>
            </p:cNvPr>
            <p:cNvSpPr txBox="1"/>
            <p:nvPr/>
          </p:nvSpPr>
          <p:spPr>
            <a:xfrm>
              <a:off x="2362200" y="3390900"/>
              <a:ext cx="2057400" cy="1092607"/>
            </a:xfrm>
            <a:prstGeom prst="rect">
              <a:avLst/>
            </a:prstGeom>
            <a:noFill/>
          </p:spPr>
          <p:txBody>
            <a:bodyPr wrap="square" rtlCol="0">
              <a:spAutoFit/>
            </a:bodyPr>
            <a:lstStyle/>
            <a:p>
              <a:r>
                <a:rPr lang="en-US" sz="6500">
                  <a:latin typeface="Amasis MT Pro Black" panose="02040A04050005020304" pitchFamily="18" charset="0"/>
                </a:rPr>
                <a:t>01</a:t>
              </a:r>
            </a:p>
          </p:txBody>
        </p:sp>
        <p:sp>
          <p:nvSpPr>
            <p:cNvPr id="11" name="TextBox 10">
              <a:extLst>
                <a:ext uri="{FF2B5EF4-FFF2-40B4-BE49-F238E27FC236}">
                  <a16:creationId xmlns:a16="http://schemas.microsoft.com/office/drawing/2014/main" id="{23ABD5A7-4617-14F4-5412-D4BCD59733A0}"/>
                </a:ext>
              </a:extLst>
            </p:cNvPr>
            <p:cNvSpPr txBox="1"/>
            <p:nvPr/>
          </p:nvSpPr>
          <p:spPr>
            <a:xfrm>
              <a:off x="4419600" y="3544788"/>
              <a:ext cx="3835951" cy="784830"/>
            </a:xfrm>
            <a:prstGeom prst="rect">
              <a:avLst/>
            </a:prstGeom>
            <a:noFill/>
          </p:spPr>
          <p:txBody>
            <a:bodyPr wrap="square" rtlCol="0">
              <a:spAutoFit/>
            </a:bodyPr>
            <a:lstStyle/>
            <a:p>
              <a:r>
                <a:rPr lang="en-US" sz="4500">
                  <a:latin typeface="Arial" panose="020B0604020202020204" pitchFamily="34" charset="0"/>
                  <a:cs typeface="Arial" panose="020B0604020202020204" pitchFamily="34" charset="0"/>
                </a:rPr>
                <a:t>Quan  sát </a:t>
              </a:r>
            </a:p>
          </p:txBody>
        </p:sp>
      </p:grpSp>
      <p:grpSp>
        <p:nvGrpSpPr>
          <p:cNvPr id="13" name="Group 12">
            <a:extLst>
              <a:ext uri="{FF2B5EF4-FFF2-40B4-BE49-F238E27FC236}">
                <a16:creationId xmlns:a16="http://schemas.microsoft.com/office/drawing/2014/main" id="{805F748A-3CD4-7E77-DAB8-3FAECB0A947D}"/>
              </a:ext>
            </a:extLst>
          </p:cNvPr>
          <p:cNvGrpSpPr/>
          <p:nvPr/>
        </p:nvGrpSpPr>
        <p:grpSpPr>
          <a:xfrm>
            <a:off x="3739748" y="3599917"/>
            <a:ext cx="5893351" cy="1092607"/>
            <a:chOff x="2362200" y="3390900"/>
            <a:chExt cx="5893351" cy="1092607"/>
          </a:xfrm>
        </p:grpSpPr>
        <p:sp>
          <p:nvSpPr>
            <p:cNvPr id="14" name="TextBox 13">
              <a:extLst>
                <a:ext uri="{FF2B5EF4-FFF2-40B4-BE49-F238E27FC236}">
                  <a16:creationId xmlns:a16="http://schemas.microsoft.com/office/drawing/2014/main" id="{1221CB34-4112-E683-FBA4-55B2ECD8ED5A}"/>
                </a:ext>
              </a:extLst>
            </p:cNvPr>
            <p:cNvSpPr txBox="1"/>
            <p:nvPr/>
          </p:nvSpPr>
          <p:spPr>
            <a:xfrm>
              <a:off x="2362200" y="3390900"/>
              <a:ext cx="2057400" cy="1092607"/>
            </a:xfrm>
            <a:prstGeom prst="rect">
              <a:avLst/>
            </a:prstGeom>
            <a:noFill/>
          </p:spPr>
          <p:txBody>
            <a:bodyPr wrap="square" rtlCol="0">
              <a:spAutoFit/>
            </a:bodyPr>
            <a:lstStyle/>
            <a:p>
              <a:r>
                <a:rPr lang="en-US" sz="6500">
                  <a:latin typeface="Amasis MT Pro Black" panose="02040A04050005020304" pitchFamily="18" charset="0"/>
                </a:rPr>
                <a:t>02</a:t>
              </a:r>
            </a:p>
          </p:txBody>
        </p:sp>
        <p:sp>
          <p:nvSpPr>
            <p:cNvPr id="15" name="TextBox 14">
              <a:extLst>
                <a:ext uri="{FF2B5EF4-FFF2-40B4-BE49-F238E27FC236}">
                  <a16:creationId xmlns:a16="http://schemas.microsoft.com/office/drawing/2014/main" id="{9B54B469-694D-495D-C9CC-493E79D06085}"/>
                </a:ext>
              </a:extLst>
            </p:cNvPr>
            <p:cNvSpPr txBox="1"/>
            <p:nvPr/>
          </p:nvSpPr>
          <p:spPr>
            <a:xfrm>
              <a:off x="4419600" y="3544788"/>
              <a:ext cx="3835951" cy="784830"/>
            </a:xfrm>
            <a:prstGeom prst="rect">
              <a:avLst/>
            </a:prstGeom>
            <a:noFill/>
          </p:spPr>
          <p:txBody>
            <a:bodyPr wrap="square" rtlCol="0">
              <a:spAutoFit/>
            </a:bodyPr>
            <a:lstStyle/>
            <a:p>
              <a:r>
                <a:rPr lang="en-US" sz="4500">
                  <a:latin typeface="Arial" panose="020B0604020202020204" pitchFamily="34" charset="0"/>
                  <a:cs typeface="Arial" panose="020B0604020202020204" pitchFamily="34" charset="0"/>
                </a:rPr>
                <a:t>Thực hiện </a:t>
              </a:r>
            </a:p>
          </p:txBody>
        </p:sp>
      </p:grpSp>
      <p:grpSp>
        <p:nvGrpSpPr>
          <p:cNvPr id="16" name="Group 15">
            <a:extLst>
              <a:ext uri="{FF2B5EF4-FFF2-40B4-BE49-F238E27FC236}">
                <a16:creationId xmlns:a16="http://schemas.microsoft.com/office/drawing/2014/main" id="{48FB8CE3-2B74-D358-3E8E-67DFF49ED35B}"/>
              </a:ext>
            </a:extLst>
          </p:cNvPr>
          <p:cNvGrpSpPr/>
          <p:nvPr/>
        </p:nvGrpSpPr>
        <p:grpSpPr>
          <a:xfrm>
            <a:off x="5175355" y="4991810"/>
            <a:ext cx="5893351" cy="1092607"/>
            <a:chOff x="2362200" y="3390900"/>
            <a:chExt cx="5893351" cy="1092607"/>
          </a:xfrm>
        </p:grpSpPr>
        <p:sp>
          <p:nvSpPr>
            <p:cNvPr id="17" name="TextBox 16">
              <a:extLst>
                <a:ext uri="{FF2B5EF4-FFF2-40B4-BE49-F238E27FC236}">
                  <a16:creationId xmlns:a16="http://schemas.microsoft.com/office/drawing/2014/main" id="{31513641-A44E-4400-170E-8A014247FE25}"/>
                </a:ext>
              </a:extLst>
            </p:cNvPr>
            <p:cNvSpPr txBox="1"/>
            <p:nvPr/>
          </p:nvSpPr>
          <p:spPr>
            <a:xfrm>
              <a:off x="2362200" y="3390900"/>
              <a:ext cx="2057400" cy="1092607"/>
            </a:xfrm>
            <a:prstGeom prst="rect">
              <a:avLst/>
            </a:prstGeom>
            <a:noFill/>
          </p:spPr>
          <p:txBody>
            <a:bodyPr wrap="square" rtlCol="0">
              <a:spAutoFit/>
            </a:bodyPr>
            <a:lstStyle/>
            <a:p>
              <a:r>
                <a:rPr lang="en-US" sz="6500">
                  <a:latin typeface="Amasis MT Pro Black" panose="02040A04050005020304" pitchFamily="18" charset="0"/>
                </a:rPr>
                <a:t>03</a:t>
              </a:r>
            </a:p>
          </p:txBody>
        </p:sp>
        <p:sp>
          <p:nvSpPr>
            <p:cNvPr id="18" name="TextBox 17">
              <a:extLst>
                <a:ext uri="{FF2B5EF4-FFF2-40B4-BE49-F238E27FC236}">
                  <a16:creationId xmlns:a16="http://schemas.microsoft.com/office/drawing/2014/main" id="{F0ACB4B3-1301-F738-2413-A71152BD2C51}"/>
                </a:ext>
              </a:extLst>
            </p:cNvPr>
            <p:cNvSpPr txBox="1"/>
            <p:nvPr/>
          </p:nvSpPr>
          <p:spPr>
            <a:xfrm>
              <a:off x="4419600" y="3544788"/>
              <a:ext cx="3835951" cy="784830"/>
            </a:xfrm>
            <a:prstGeom prst="rect">
              <a:avLst/>
            </a:prstGeom>
            <a:noFill/>
          </p:spPr>
          <p:txBody>
            <a:bodyPr wrap="square" rtlCol="0">
              <a:spAutoFit/>
            </a:bodyPr>
            <a:lstStyle/>
            <a:p>
              <a:r>
                <a:rPr lang="en-US" sz="4500">
                  <a:latin typeface="Arial" panose="020B0604020202020204" pitchFamily="34" charset="0"/>
                  <a:cs typeface="Arial" panose="020B0604020202020204" pitchFamily="34" charset="0"/>
                </a:rPr>
                <a:t>Thảo luận </a:t>
              </a:r>
            </a:p>
          </p:txBody>
        </p:sp>
      </p:grpSp>
      <p:grpSp>
        <p:nvGrpSpPr>
          <p:cNvPr id="19" name="Group 18">
            <a:extLst>
              <a:ext uri="{FF2B5EF4-FFF2-40B4-BE49-F238E27FC236}">
                <a16:creationId xmlns:a16="http://schemas.microsoft.com/office/drawing/2014/main" id="{D327F4F6-A586-CD91-A25A-9CFF2B1705D1}"/>
              </a:ext>
            </a:extLst>
          </p:cNvPr>
          <p:cNvGrpSpPr/>
          <p:nvPr/>
        </p:nvGrpSpPr>
        <p:grpSpPr>
          <a:xfrm>
            <a:off x="6686424" y="6413809"/>
            <a:ext cx="5893351" cy="1092607"/>
            <a:chOff x="2362200" y="3390900"/>
            <a:chExt cx="5893351" cy="1092607"/>
          </a:xfrm>
        </p:grpSpPr>
        <p:sp>
          <p:nvSpPr>
            <p:cNvPr id="20" name="TextBox 19">
              <a:extLst>
                <a:ext uri="{FF2B5EF4-FFF2-40B4-BE49-F238E27FC236}">
                  <a16:creationId xmlns:a16="http://schemas.microsoft.com/office/drawing/2014/main" id="{22D3E43A-A679-B586-CFF3-BA37C409D512}"/>
                </a:ext>
              </a:extLst>
            </p:cNvPr>
            <p:cNvSpPr txBox="1"/>
            <p:nvPr/>
          </p:nvSpPr>
          <p:spPr>
            <a:xfrm>
              <a:off x="2362200" y="3390900"/>
              <a:ext cx="2057400" cy="1092607"/>
            </a:xfrm>
            <a:prstGeom prst="rect">
              <a:avLst/>
            </a:prstGeom>
            <a:noFill/>
          </p:spPr>
          <p:txBody>
            <a:bodyPr wrap="square" rtlCol="0">
              <a:spAutoFit/>
            </a:bodyPr>
            <a:lstStyle/>
            <a:p>
              <a:r>
                <a:rPr lang="en-US" sz="6500">
                  <a:latin typeface="Amasis MT Pro Black" panose="02040A04050005020304" pitchFamily="18" charset="0"/>
                </a:rPr>
                <a:t>04</a:t>
              </a:r>
            </a:p>
          </p:txBody>
        </p:sp>
        <p:sp>
          <p:nvSpPr>
            <p:cNvPr id="21" name="TextBox 20">
              <a:extLst>
                <a:ext uri="{FF2B5EF4-FFF2-40B4-BE49-F238E27FC236}">
                  <a16:creationId xmlns:a16="http://schemas.microsoft.com/office/drawing/2014/main" id="{C182E7DC-F0EA-0A6F-D583-80AC14578374}"/>
                </a:ext>
              </a:extLst>
            </p:cNvPr>
            <p:cNvSpPr txBox="1"/>
            <p:nvPr/>
          </p:nvSpPr>
          <p:spPr>
            <a:xfrm>
              <a:off x="4419600" y="3544788"/>
              <a:ext cx="3835951" cy="784830"/>
            </a:xfrm>
            <a:prstGeom prst="rect">
              <a:avLst/>
            </a:prstGeom>
            <a:noFill/>
          </p:spPr>
          <p:txBody>
            <a:bodyPr wrap="square" rtlCol="0">
              <a:spAutoFit/>
            </a:bodyPr>
            <a:lstStyle/>
            <a:p>
              <a:r>
                <a:rPr lang="en-US" sz="4500">
                  <a:latin typeface="Arial" panose="020B0604020202020204" pitchFamily="34" charset="0"/>
                  <a:cs typeface="Arial" panose="020B0604020202020204" pitchFamily="34" charset="0"/>
                </a:rPr>
                <a:t>Vận dụng </a:t>
              </a: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22" presetClass="entr" presetSubtype="8"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0" y="8142526"/>
            <a:ext cx="18783822" cy="2144474"/>
            <a:chOff x="0" y="0"/>
            <a:chExt cx="6354034" cy="725415"/>
          </a:xfrm>
        </p:grpSpPr>
        <p:sp>
          <p:nvSpPr>
            <p:cNvPr id="3" name="Freeform 3"/>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1F222B"/>
            </a:solidFill>
          </p:spPr>
        </p:sp>
      </p:grpSp>
      <p:sp>
        <p:nvSpPr>
          <p:cNvPr id="4" name="Freeform 4"/>
          <p:cNvSpPr/>
          <p:nvPr/>
        </p:nvSpPr>
        <p:spPr>
          <a:xfrm>
            <a:off x="-2037170" y="1028700"/>
            <a:ext cx="4920191" cy="6367306"/>
          </a:xfrm>
          <a:custGeom>
            <a:avLst/>
            <a:gdLst/>
            <a:ahLst/>
            <a:cxnLst/>
            <a:rect l="l" t="t" r="r" b="b"/>
            <a:pathLst>
              <a:path w="4920191" h="6367306">
                <a:moveTo>
                  <a:pt x="0" y="0"/>
                </a:moveTo>
                <a:lnTo>
                  <a:pt x="4920191" y="0"/>
                </a:lnTo>
                <a:lnTo>
                  <a:pt x="4920191" y="6367306"/>
                </a:lnTo>
                <a:lnTo>
                  <a:pt x="0" y="63673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TextBox 5"/>
          <p:cNvSpPr txBox="1"/>
          <p:nvPr/>
        </p:nvSpPr>
        <p:spPr>
          <a:xfrm>
            <a:off x="2750641" y="3059983"/>
            <a:ext cx="12786717" cy="2748125"/>
          </a:xfrm>
          <a:prstGeom prst="rect">
            <a:avLst/>
          </a:prstGeom>
        </p:spPr>
        <p:txBody>
          <a:bodyPr lIns="0" tIns="0" rIns="0" bIns="0" rtlCol="0" anchor="t">
            <a:spAutoFit/>
          </a:bodyPr>
          <a:lstStyle/>
          <a:p>
            <a:pPr marL="0" marR="0" lvl="0" indent="0" algn="ctr" defTabSz="914400" rtl="0" eaLnBrk="1" fontAlgn="auto" latinLnBrk="0" hangingPunct="1">
              <a:lnSpc>
                <a:spcPts val="11441"/>
              </a:lnSpc>
              <a:spcBef>
                <a:spcPts val="0"/>
              </a:spcBef>
              <a:spcAft>
                <a:spcPts val="0"/>
              </a:spcAft>
              <a:buClrTx/>
              <a:buSzTx/>
              <a:buFontTx/>
              <a:buNone/>
              <a:tabLst/>
              <a:defRPr/>
            </a:pPr>
            <a:r>
              <a:rPr kumimoji="0" lang="en-US" sz="7000" b="1" i="0" u="none" strike="noStrike" kern="1200" cap="none" spc="0" normalizeH="0" baseline="0" noProof="0">
                <a:ln>
                  <a:noFill/>
                </a:ln>
                <a:solidFill>
                  <a:srgbClr val="1F222B"/>
                </a:solidFill>
                <a:effectLst/>
                <a:uLnTx/>
                <a:uFillTx/>
                <a:latin typeface="Arial" panose="020B0604020202020204" pitchFamily="34" charset="0"/>
                <a:cs typeface="Arial" panose="020B0604020202020204" pitchFamily="34" charset="0"/>
              </a:rPr>
              <a:t>PHẦN 1. </a:t>
            </a:r>
          </a:p>
          <a:p>
            <a:pPr marL="0" marR="0" lvl="0" indent="0" algn="ctr" defTabSz="914400" rtl="0" eaLnBrk="1" fontAlgn="auto" latinLnBrk="0" hangingPunct="1">
              <a:lnSpc>
                <a:spcPts val="11441"/>
              </a:lnSpc>
              <a:spcBef>
                <a:spcPts val="0"/>
              </a:spcBef>
              <a:spcAft>
                <a:spcPts val="0"/>
              </a:spcAft>
              <a:buClrTx/>
              <a:buSzTx/>
              <a:buFontTx/>
              <a:buNone/>
              <a:tabLst/>
              <a:defRPr/>
            </a:pPr>
            <a:r>
              <a:rPr kumimoji="0" lang="en-US" sz="7000" b="1" i="0" u="none" strike="noStrike" kern="1200" cap="none" spc="0" normalizeH="0" baseline="0" noProof="0">
                <a:ln>
                  <a:noFill/>
                </a:ln>
                <a:solidFill>
                  <a:srgbClr val="1F222B"/>
                </a:solidFill>
                <a:effectLst/>
                <a:uLnTx/>
                <a:uFillTx/>
                <a:latin typeface="Arial" panose="020B0604020202020204" pitchFamily="34" charset="0"/>
                <a:cs typeface="Arial" panose="020B0604020202020204" pitchFamily="34" charset="0"/>
              </a:rPr>
              <a:t>QUAN SÁT </a:t>
            </a:r>
          </a:p>
        </p:txBody>
      </p:sp>
      <p:sp>
        <p:nvSpPr>
          <p:cNvPr id="6" name="Freeform 6"/>
          <p:cNvSpPr/>
          <p:nvPr/>
        </p:nvSpPr>
        <p:spPr>
          <a:xfrm flipH="1">
            <a:off x="15883726" y="1820551"/>
            <a:ext cx="4137686" cy="5880433"/>
          </a:xfrm>
          <a:custGeom>
            <a:avLst/>
            <a:gdLst/>
            <a:ahLst/>
            <a:cxnLst/>
            <a:rect l="l" t="t" r="r" b="b"/>
            <a:pathLst>
              <a:path w="4137686" h="5880433">
                <a:moveTo>
                  <a:pt x="4137686" y="0"/>
                </a:moveTo>
                <a:lnTo>
                  <a:pt x="0" y="0"/>
                </a:lnTo>
                <a:lnTo>
                  <a:pt x="0" y="5880433"/>
                </a:lnTo>
                <a:lnTo>
                  <a:pt x="4137686" y="5880433"/>
                </a:lnTo>
                <a:lnTo>
                  <a:pt x="4137686"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2980969" y="-2900391"/>
            <a:ext cx="3104804" cy="4114800"/>
          </a:xfrm>
          <a:custGeom>
            <a:avLst/>
            <a:gdLst/>
            <a:ahLst/>
            <a:cxnLst/>
            <a:rect l="l" t="t" r="r" b="b"/>
            <a:pathLst>
              <a:path w="3104804" h="4114800">
                <a:moveTo>
                  <a:pt x="0" y="0"/>
                </a:moveTo>
                <a:lnTo>
                  <a:pt x="3104804" y="0"/>
                </a:lnTo>
                <a:lnTo>
                  <a:pt x="310480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2276193" y="4937427"/>
            <a:ext cx="6263420" cy="4429946"/>
          </a:xfrm>
          <a:custGeom>
            <a:avLst/>
            <a:gdLst/>
            <a:ahLst/>
            <a:cxnLst/>
            <a:rect l="l" t="t" r="r" b="b"/>
            <a:pathLst>
              <a:path w="6263420" h="4429946">
                <a:moveTo>
                  <a:pt x="0" y="0"/>
                </a:moveTo>
                <a:lnTo>
                  <a:pt x="6263419" y="0"/>
                </a:lnTo>
                <a:lnTo>
                  <a:pt x="6263419" y="4429945"/>
                </a:lnTo>
                <a:lnTo>
                  <a:pt x="0" y="442994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14820859" y="4828354"/>
            <a:ext cx="6263420" cy="4429946"/>
          </a:xfrm>
          <a:custGeom>
            <a:avLst/>
            <a:gdLst/>
            <a:ahLst/>
            <a:cxnLst/>
            <a:rect l="l" t="t" r="r" b="b"/>
            <a:pathLst>
              <a:path w="6263420" h="4429946">
                <a:moveTo>
                  <a:pt x="0" y="0"/>
                </a:moveTo>
                <a:lnTo>
                  <a:pt x="6263420" y="0"/>
                </a:lnTo>
                <a:lnTo>
                  <a:pt x="6263420" y="4429946"/>
                </a:lnTo>
                <a:lnTo>
                  <a:pt x="0" y="442994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a:off x="8176428" y="-2062831"/>
            <a:ext cx="3700979" cy="4483565"/>
          </a:xfrm>
          <a:custGeom>
            <a:avLst/>
            <a:gdLst/>
            <a:ahLst/>
            <a:cxnLst/>
            <a:rect l="l" t="t" r="r" b="b"/>
            <a:pathLst>
              <a:path w="3700979" h="4483565">
                <a:moveTo>
                  <a:pt x="0" y="0"/>
                </a:moveTo>
                <a:lnTo>
                  <a:pt x="3700979" y="0"/>
                </a:lnTo>
                <a:lnTo>
                  <a:pt x="3700979" y="4483565"/>
                </a:lnTo>
                <a:lnTo>
                  <a:pt x="0" y="448356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a:off x="1974529" y="-5895140"/>
            <a:ext cx="4681098" cy="6420459"/>
          </a:xfrm>
          <a:custGeom>
            <a:avLst/>
            <a:gdLst/>
            <a:ahLst/>
            <a:cxnLst/>
            <a:rect l="l" t="t" r="r" b="b"/>
            <a:pathLst>
              <a:path w="4681098" h="6420459">
                <a:moveTo>
                  <a:pt x="0" y="0"/>
                </a:moveTo>
                <a:lnTo>
                  <a:pt x="4681098" y="0"/>
                </a:lnTo>
                <a:lnTo>
                  <a:pt x="4681098" y="6420458"/>
                </a:lnTo>
                <a:lnTo>
                  <a:pt x="0" y="642045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19C5B9-D0B3-3BB4-0570-E1B3C55A7AF3}"/>
              </a:ext>
            </a:extLst>
          </p:cNvPr>
          <p:cNvSpPr txBox="1"/>
          <p:nvPr/>
        </p:nvSpPr>
        <p:spPr>
          <a:xfrm>
            <a:off x="4838700" y="571500"/>
            <a:ext cx="8610600" cy="861774"/>
          </a:xfrm>
          <a:prstGeom prst="rect">
            <a:avLst/>
          </a:prstGeom>
          <a:noFill/>
        </p:spPr>
        <p:txBody>
          <a:bodyPr wrap="square" rtlCol="0">
            <a:spAutoFit/>
          </a:bodyPr>
          <a:lstStyle/>
          <a:p>
            <a:pPr algn="ctr"/>
            <a:r>
              <a:rPr lang="en-US" sz="5000" b="1">
                <a:solidFill>
                  <a:schemeClr val="accent6">
                    <a:lumMod val="75000"/>
                  </a:schemeClr>
                </a:solidFill>
                <a:latin typeface="Arial" panose="020B0604020202020204" pitchFamily="34" charset="0"/>
                <a:cs typeface="Arial" panose="020B0604020202020204" pitchFamily="34" charset="0"/>
              </a:rPr>
              <a:t>THẢO LUẬN NHÓM </a:t>
            </a:r>
          </a:p>
        </p:txBody>
      </p:sp>
      <p:cxnSp>
        <p:nvCxnSpPr>
          <p:cNvPr id="4" name="Straight Connector 3">
            <a:extLst>
              <a:ext uri="{FF2B5EF4-FFF2-40B4-BE49-F238E27FC236}">
                <a16:creationId xmlns:a16="http://schemas.microsoft.com/office/drawing/2014/main" id="{8E9B5096-EE5D-3AC0-BB14-AA505530D9E1}"/>
              </a:ext>
            </a:extLst>
          </p:cNvPr>
          <p:cNvCxnSpPr>
            <a:cxnSpLocks/>
          </p:cNvCxnSpPr>
          <p:nvPr/>
        </p:nvCxnSpPr>
        <p:spPr>
          <a:xfrm>
            <a:off x="1085850" y="3162300"/>
            <a:ext cx="161163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652D17FB-3CEE-A715-A67A-D22713288380}"/>
              </a:ext>
            </a:extLst>
          </p:cNvPr>
          <p:cNvGrpSpPr/>
          <p:nvPr/>
        </p:nvGrpSpPr>
        <p:grpSpPr>
          <a:xfrm>
            <a:off x="171450" y="2073421"/>
            <a:ext cx="5486400" cy="7639561"/>
            <a:chOff x="171450" y="2073421"/>
            <a:chExt cx="5486400" cy="7639561"/>
          </a:xfrm>
        </p:grpSpPr>
        <p:sp>
          <p:nvSpPr>
            <p:cNvPr id="6" name="Diamond 5">
              <a:extLst>
                <a:ext uri="{FF2B5EF4-FFF2-40B4-BE49-F238E27FC236}">
                  <a16:creationId xmlns:a16="http://schemas.microsoft.com/office/drawing/2014/main" id="{9B3BC0A2-8096-D6AB-4E4A-42418862D0C8}"/>
                </a:ext>
              </a:extLst>
            </p:cNvPr>
            <p:cNvSpPr/>
            <p:nvPr/>
          </p:nvSpPr>
          <p:spPr>
            <a:xfrm>
              <a:off x="2762250" y="2971803"/>
              <a:ext cx="304800" cy="380994"/>
            </a:xfrm>
            <a:prstGeom prst="diamond">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949174B-C16F-2D43-C574-FA63D4CF9B83}"/>
                </a:ext>
              </a:extLst>
            </p:cNvPr>
            <p:cNvSpPr txBox="1"/>
            <p:nvPr/>
          </p:nvSpPr>
          <p:spPr>
            <a:xfrm>
              <a:off x="1219200" y="2073421"/>
              <a:ext cx="3390900" cy="707886"/>
            </a:xfrm>
            <a:prstGeom prst="rect">
              <a:avLst/>
            </a:prstGeom>
            <a:noFill/>
          </p:spPr>
          <p:txBody>
            <a:bodyPr wrap="square" rtlCol="0">
              <a:spAutoFit/>
            </a:bodyPr>
            <a:lstStyle/>
            <a:p>
              <a:pPr algn="ctr"/>
              <a:r>
                <a:rPr lang="en-US" sz="4000" b="1" i="1">
                  <a:solidFill>
                    <a:srgbClr val="002060"/>
                  </a:solidFill>
                  <a:latin typeface="Arial" panose="020B0604020202020204" pitchFamily="34" charset="0"/>
                  <a:cs typeface="Arial" panose="020B0604020202020204" pitchFamily="34" charset="0"/>
                </a:rPr>
                <a:t>Nhóm 1, 2 </a:t>
              </a:r>
            </a:p>
          </p:txBody>
        </p:sp>
        <p:sp>
          <p:nvSpPr>
            <p:cNvPr id="10" name="TextBox 9">
              <a:extLst>
                <a:ext uri="{FF2B5EF4-FFF2-40B4-BE49-F238E27FC236}">
                  <a16:creationId xmlns:a16="http://schemas.microsoft.com/office/drawing/2014/main" id="{947BDC78-8258-39D2-B9FF-4E8C76A3919A}"/>
                </a:ext>
              </a:extLst>
            </p:cNvPr>
            <p:cNvSpPr txBox="1"/>
            <p:nvPr/>
          </p:nvSpPr>
          <p:spPr>
            <a:xfrm>
              <a:off x="171450" y="3769373"/>
              <a:ext cx="5486400" cy="2615460"/>
            </a:xfrm>
            <a:prstGeom prst="rect">
              <a:avLst/>
            </a:prstGeom>
            <a:noFill/>
          </p:spPr>
          <p:txBody>
            <a:bodyPr wrap="square" rtlCol="0">
              <a:spAutoFit/>
            </a:bodyPr>
            <a:lstStyle/>
            <a:p>
              <a:pPr algn="ctr">
                <a:lnSpc>
                  <a:spcPct val="150000"/>
                </a:lnSpc>
              </a:pPr>
              <a:r>
                <a:rPr lang="en-US" sz="3800">
                  <a:latin typeface="Arial" panose="020B0604020202020204" pitchFamily="34" charset="0"/>
                  <a:cs typeface="Arial" panose="020B0604020202020204" pitchFamily="34" charset="0"/>
                </a:rPr>
                <a:t>Đọc và tìm hiểu về trường phái nghệ thuật Ấn Tượng </a:t>
              </a:r>
            </a:p>
          </p:txBody>
        </p:sp>
        <p:pic>
          <p:nvPicPr>
            <p:cNvPr id="15" name="Picture 14">
              <a:extLst>
                <a:ext uri="{FF2B5EF4-FFF2-40B4-BE49-F238E27FC236}">
                  <a16:creationId xmlns:a16="http://schemas.microsoft.com/office/drawing/2014/main" id="{B34257F0-FC48-528E-7F56-69875AEEC9CC}"/>
                </a:ext>
              </a:extLst>
            </p:cNvPr>
            <p:cNvPicPr>
              <a:picLocks noChangeAspect="1"/>
            </p:cNvPicPr>
            <p:nvPr/>
          </p:nvPicPr>
          <p:blipFill>
            <a:blip r:embed="rId2"/>
            <a:stretch>
              <a:fillRect/>
            </a:stretch>
          </p:blipFill>
          <p:spPr>
            <a:xfrm>
              <a:off x="666750" y="7012847"/>
              <a:ext cx="4319733" cy="2700135"/>
            </a:xfrm>
            <a:prstGeom prst="roundRect">
              <a:avLst/>
            </a:prstGeom>
          </p:spPr>
        </p:pic>
      </p:grpSp>
      <p:grpSp>
        <p:nvGrpSpPr>
          <p:cNvPr id="19" name="Group 18">
            <a:extLst>
              <a:ext uri="{FF2B5EF4-FFF2-40B4-BE49-F238E27FC236}">
                <a16:creationId xmlns:a16="http://schemas.microsoft.com/office/drawing/2014/main" id="{1A58F163-9F99-46E7-0327-A33317AC47F6}"/>
              </a:ext>
            </a:extLst>
          </p:cNvPr>
          <p:cNvGrpSpPr/>
          <p:nvPr/>
        </p:nvGrpSpPr>
        <p:grpSpPr>
          <a:xfrm>
            <a:off x="6267450" y="2073421"/>
            <a:ext cx="5486400" cy="7618619"/>
            <a:chOff x="6267450" y="2073421"/>
            <a:chExt cx="5486400" cy="7618619"/>
          </a:xfrm>
        </p:grpSpPr>
        <p:sp>
          <p:nvSpPr>
            <p:cNvPr id="7" name="Diamond 6">
              <a:extLst>
                <a:ext uri="{FF2B5EF4-FFF2-40B4-BE49-F238E27FC236}">
                  <a16:creationId xmlns:a16="http://schemas.microsoft.com/office/drawing/2014/main" id="{DB51A894-3ABA-DF01-B74B-195055CBFDDE}"/>
                </a:ext>
              </a:extLst>
            </p:cNvPr>
            <p:cNvSpPr/>
            <p:nvPr/>
          </p:nvSpPr>
          <p:spPr>
            <a:xfrm>
              <a:off x="8858250" y="2971803"/>
              <a:ext cx="304800" cy="380994"/>
            </a:xfrm>
            <a:prstGeom prst="diamond">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6673F6A-2A13-8B2C-0747-16A01F2F0F36}"/>
                </a:ext>
              </a:extLst>
            </p:cNvPr>
            <p:cNvSpPr txBox="1"/>
            <p:nvPr/>
          </p:nvSpPr>
          <p:spPr>
            <a:xfrm>
              <a:off x="6267450" y="3769373"/>
              <a:ext cx="5486400" cy="2615460"/>
            </a:xfrm>
            <a:prstGeom prst="rect">
              <a:avLst/>
            </a:prstGeom>
            <a:noFill/>
          </p:spPr>
          <p:txBody>
            <a:bodyPr wrap="square" rtlCol="0">
              <a:spAutoFit/>
            </a:bodyPr>
            <a:lstStyle/>
            <a:p>
              <a:pPr algn="ctr">
                <a:lnSpc>
                  <a:spcPct val="150000"/>
                </a:lnSpc>
              </a:pPr>
              <a:r>
                <a:rPr lang="en-US" sz="3800">
                  <a:latin typeface="Arial" panose="020B0604020202020204" pitchFamily="34" charset="0"/>
                  <a:cs typeface="Arial" panose="020B0604020202020204" pitchFamily="34" charset="0"/>
                </a:rPr>
                <a:t>Đọc và tìm hiểu về trường phái nghệ thuật Lập Thể </a:t>
              </a:r>
            </a:p>
          </p:txBody>
        </p:sp>
        <p:sp>
          <p:nvSpPr>
            <p:cNvPr id="13" name="TextBox 12">
              <a:extLst>
                <a:ext uri="{FF2B5EF4-FFF2-40B4-BE49-F238E27FC236}">
                  <a16:creationId xmlns:a16="http://schemas.microsoft.com/office/drawing/2014/main" id="{DD7CAB98-C49B-55AF-8DF1-55579E92A375}"/>
                </a:ext>
              </a:extLst>
            </p:cNvPr>
            <p:cNvSpPr txBox="1"/>
            <p:nvPr/>
          </p:nvSpPr>
          <p:spPr>
            <a:xfrm>
              <a:off x="7369968" y="2073421"/>
              <a:ext cx="3281363" cy="707886"/>
            </a:xfrm>
            <a:prstGeom prst="rect">
              <a:avLst/>
            </a:prstGeom>
            <a:noFill/>
          </p:spPr>
          <p:txBody>
            <a:bodyPr wrap="square" rtlCol="0">
              <a:spAutoFit/>
            </a:bodyPr>
            <a:lstStyle/>
            <a:p>
              <a:pPr algn="ctr"/>
              <a:r>
                <a:rPr lang="en-US" sz="4000" b="1" i="1">
                  <a:solidFill>
                    <a:srgbClr val="002060"/>
                  </a:solidFill>
                  <a:latin typeface="Arial" panose="020B0604020202020204" pitchFamily="34" charset="0"/>
                  <a:cs typeface="Arial" panose="020B0604020202020204" pitchFamily="34" charset="0"/>
                </a:rPr>
                <a:t>Nhóm 3, 4</a:t>
              </a:r>
            </a:p>
          </p:txBody>
        </p:sp>
        <p:pic>
          <p:nvPicPr>
            <p:cNvPr id="16" name="Picture 15">
              <a:extLst>
                <a:ext uri="{FF2B5EF4-FFF2-40B4-BE49-F238E27FC236}">
                  <a16:creationId xmlns:a16="http://schemas.microsoft.com/office/drawing/2014/main" id="{F03DC0D3-FD55-C898-9E50-0411CE6BD2C5}"/>
                </a:ext>
              </a:extLst>
            </p:cNvPr>
            <p:cNvPicPr>
              <a:picLocks noChangeAspect="1"/>
            </p:cNvPicPr>
            <p:nvPr/>
          </p:nvPicPr>
          <p:blipFill>
            <a:blip r:embed="rId3"/>
            <a:stretch>
              <a:fillRect/>
            </a:stretch>
          </p:blipFill>
          <p:spPr>
            <a:xfrm>
              <a:off x="7007228" y="6991905"/>
              <a:ext cx="4311644" cy="2700135"/>
            </a:xfrm>
            <a:prstGeom prst="roundRect">
              <a:avLst/>
            </a:prstGeom>
          </p:spPr>
        </p:pic>
      </p:grpSp>
      <p:grpSp>
        <p:nvGrpSpPr>
          <p:cNvPr id="20" name="Group 19">
            <a:extLst>
              <a:ext uri="{FF2B5EF4-FFF2-40B4-BE49-F238E27FC236}">
                <a16:creationId xmlns:a16="http://schemas.microsoft.com/office/drawing/2014/main" id="{446571D8-9A98-5488-2082-DA8F1FB6408B}"/>
              </a:ext>
            </a:extLst>
          </p:cNvPr>
          <p:cNvGrpSpPr/>
          <p:nvPr/>
        </p:nvGrpSpPr>
        <p:grpSpPr>
          <a:xfrm>
            <a:off x="12363450" y="2073421"/>
            <a:ext cx="5486400" cy="7772177"/>
            <a:chOff x="12363450" y="2073421"/>
            <a:chExt cx="5486400" cy="7772177"/>
          </a:xfrm>
        </p:grpSpPr>
        <p:sp>
          <p:nvSpPr>
            <p:cNvPr id="8" name="Diamond 7">
              <a:extLst>
                <a:ext uri="{FF2B5EF4-FFF2-40B4-BE49-F238E27FC236}">
                  <a16:creationId xmlns:a16="http://schemas.microsoft.com/office/drawing/2014/main" id="{B347F60E-F91A-AF1A-691B-3F008B7EAF26}"/>
                </a:ext>
              </a:extLst>
            </p:cNvPr>
            <p:cNvSpPr/>
            <p:nvPr/>
          </p:nvSpPr>
          <p:spPr>
            <a:xfrm>
              <a:off x="14954250" y="2971803"/>
              <a:ext cx="304800" cy="380994"/>
            </a:xfrm>
            <a:prstGeom prst="diamond">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79E5D8E-BEE5-16AB-8331-A42823859264}"/>
                </a:ext>
              </a:extLst>
            </p:cNvPr>
            <p:cNvSpPr txBox="1"/>
            <p:nvPr/>
          </p:nvSpPr>
          <p:spPr>
            <a:xfrm>
              <a:off x="12363450" y="3733790"/>
              <a:ext cx="5486400" cy="2615460"/>
            </a:xfrm>
            <a:prstGeom prst="rect">
              <a:avLst/>
            </a:prstGeom>
            <a:noFill/>
          </p:spPr>
          <p:txBody>
            <a:bodyPr wrap="square" rtlCol="0">
              <a:spAutoFit/>
            </a:bodyPr>
            <a:lstStyle/>
            <a:p>
              <a:pPr algn="ctr">
                <a:lnSpc>
                  <a:spcPct val="150000"/>
                </a:lnSpc>
              </a:pPr>
              <a:r>
                <a:rPr lang="en-US" sz="3800">
                  <a:latin typeface="Arial" panose="020B0604020202020204" pitchFamily="34" charset="0"/>
                  <a:cs typeface="Arial" panose="020B0604020202020204" pitchFamily="34" charset="0"/>
                </a:rPr>
                <a:t>Đọc và tìm hiểu về trường phái nghệ thuật Biểu Hiện </a:t>
              </a:r>
            </a:p>
          </p:txBody>
        </p:sp>
        <p:sp>
          <p:nvSpPr>
            <p:cNvPr id="14" name="TextBox 13">
              <a:extLst>
                <a:ext uri="{FF2B5EF4-FFF2-40B4-BE49-F238E27FC236}">
                  <a16:creationId xmlns:a16="http://schemas.microsoft.com/office/drawing/2014/main" id="{EE952E7A-5414-CC31-2819-BA2BD7D7EA8F}"/>
                </a:ext>
              </a:extLst>
            </p:cNvPr>
            <p:cNvSpPr txBox="1"/>
            <p:nvPr/>
          </p:nvSpPr>
          <p:spPr>
            <a:xfrm>
              <a:off x="13411199" y="2073421"/>
              <a:ext cx="3390900" cy="707886"/>
            </a:xfrm>
            <a:prstGeom prst="rect">
              <a:avLst/>
            </a:prstGeom>
            <a:noFill/>
          </p:spPr>
          <p:txBody>
            <a:bodyPr wrap="square" rtlCol="0">
              <a:spAutoFit/>
            </a:bodyPr>
            <a:lstStyle/>
            <a:p>
              <a:pPr algn="ctr"/>
              <a:r>
                <a:rPr lang="en-US" sz="4000" b="1" i="1">
                  <a:solidFill>
                    <a:srgbClr val="002060"/>
                  </a:solidFill>
                  <a:latin typeface="Arial" panose="020B0604020202020204" pitchFamily="34" charset="0"/>
                  <a:cs typeface="Arial" panose="020B0604020202020204" pitchFamily="34" charset="0"/>
                </a:rPr>
                <a:t>Nhóm 5, 6</a:t>
              </a:r>
            </a:p>
          </p:txBody>
        </p:sp>
        <p:pic>
          <p:nvPicPr>
            <p:cNvPr id="17" name="Picture 16">
              <a:extLst>
                <a:ext uri="{FF2B5EF4-FFF2-40B4-BE49-F238E27FC236}">
                  <a16:creationId xmlns:a16="http://schemas.microsoft.com/office/drawing/2014/main" id="{DBFB1C6D-3900-D4C4-DCC6-AC22498674EE}"/>
                </a:ext>
              </a:extLst>
            </p:cNvPr>
            <p:cNvPicPr>
              <a:picLocks noChangeAspect="1"/>
            </p:cNvPicPr>
            <p:nvPr/>
          </p:nvPicPr>
          <p:blipFill>
            <a:blip r:embed="rId4"/>
            <a:stretch>
              <a:fillRect/>
            </a:stretch>
          </p:blipFill>
          <p:spPr>
            <a:xfrm>
              <a:off x="13820775" y="6954076"/>
              <a:ext cx="2876550" cy="2891522"/>
            </a:xfrm>
            <a:prstGeom prst="roundRect">
              <a:avLst/>
            </a:prstGeom>
          </p:spPr>
        </p:pic>
      </p:grpSp>
    </p:spTree>
    <p:extLst>
      <p:ext uri="{BB962C8B-B14F-4D97-AF65-F5344CB8AC3E}">
        <p14:creationId xmlns:p14="http://schemas.microsoft.com/office/powerpoint/2010/main" val="2757119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AFBF4F-9199-2426-88AC-99657FC315CC}"/>
              </a:ext>
            </a:extLst>
          </p:cNvPr>
          <p:cNvSpPr txBox="1"/>
          <p:nvPr/>
        </p:nvSpPr>
        <p:spPr>
          <a:xfrm>
            <a:off x="2247900" y="495300"/>
            <a:ext cx="13792200" cy="784830"/>
          </a:xfrm>
          <a:prstGeom prst="rect">
            <a:avLst/>
          </a:prstGeom>
          <a:noFill/>
        </p:spPr>
        <p:txBody>
          <a:bodyPr wrap="square" rtlCol="0">
            <a:spAutoFit/>
          </a:bodyPr>
          <a:lstStyle/>
          <a:p>
            <a:pPr algn="ctr"/>
            <a:r>
              <a:rPr lang="en-US" sz="4500" b="1">
                <a:solidFill>
                  <a:schemeClr val="accent2">
                    <a:lumMod val="50000"/>
                  </a:schemeClr>
                </a:solidFill>
                <a:latin typeface="Arial" panose="020B0604020202020204" pitchFamily="34" charset="0"/>
                <a:cs typeface="Arial" panose="020B0604020202020204" pitchFamily="34" charset="0"/>
              </a:rPr>
              <a:t>QUAN SÁT HÌNH ẢNH VÀ TRẢ LỜI CÂU HỎI </a:t>
            </a:r>
          </a:p>
        </p:txBody>
      </p:sp>
      <p:sp>
        <p:nvSpPr>
          <p:cNvPr id="6" name="Arrow: Pentagon 5">
            <a:extLst>
              <a:ext uri="{FF2B5EF4-FFF2-40B4-BE49-F238E27FC236}">
                <a16:creationId xmlns:a16="http://schemas.microsoft.com/office/drawing/2014/main" id="{8076A05B-E98A-9A1F-FADC-346398AE247B}"/>
              </a:ext>
            </a:extLst>
          </p:cNvPr>
          <p:cNvSpPr/>
          <p:nvPr/>
        </p:nvSpPr>
        <p:spPr>
          <a:xfrm>
            <a:off x="-304800" y="1638300"/>
            <a:ext cx="6629400" cy="784830"/>
          </a:xfrm>
          <a:prstGeom prst="homePlat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b="1" i="1">
                <a:solidFill>
                  <a:srgbClr val="002060"/>
                </a:solidFill>
                <a:latin typeface="Arial" panose="020B0604020202020204" pitchFamily="34" charset="0"/>
                <a:cs typeface="Arial" panose="020B0604020202020204" pitchFamily="34" charset="0"/>
              </a:rPr>
              <a:t>Trường phái Ấn Tượng </a:t>
            </a:r>
          </a:p>
        </p:txBody>
      </p:sp>
      <p:grpSp>
        <p:nvGrpSpPr>
          <p:cNvPr id="11" name="Group 10">
            <a:extLst>
              <a:ext uri="{FF2B5EF4-FFF2-40B4-BE49-F238E27FC236}">
                <a16:creationId xmlns:a16="http://schemas.microsoft.com/office/drawing/2014/main" id="{473075D8-5356-8003-6189-2E894B9D99B6}"/>
              </a:ext>
            </a:extLst>
          </p:cNvPr>
          <p:cNvGrpSpPr/>
          <p:nvPr/>
        </p:nvGrpSpPr>
        <p:grpSpPr>
          <a:xfrm>
            <a:off x="7315200" y="3238500"/>
            <a:ext cx="10820400" cy="6061098"/>
            <a:chOff x="7010400" y="3139791"/>
            <a:chExt cx="10820400" cy="6061098"/>
          </a:xfrm>
        </p:grpSpPr>
        <p:pic>
          <p:nvPicPr>
            <p:cNvPr id="1026" name="Picture 2" descr="Giải mã bí ẩn bức tranh “Ấn tượng, Mặt trời mọc” của Monet | VTV.VN">
              <a:extLst>
                <a:ext uri="{FF2B5EF4-FFF2-40B4-BE49-F238E27FC236}">
                  <a16:creationId xmlns:a16="http://schemas.microsoft.com/office/drawing/2014/main" id="{246DE0C8-126D-5817-E84B-40E01015E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00" y="3162300"/>
              <a:ext cx="685800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217C518-304F-9AD5-785C-779EC8F3D446}"/>
                </a:ext>
              </a:extLst>
            </p:cNvPr>
            <p:cNvPicPr>
              <a:picLocks noChangeAspect="1"/>
            </p:cNvPicPr>
            <p:nvPr/>
          </p:nvPicPr>
          <p:blipFill>
            <a:blip r:embed="rId4"/>
            <a:stretch>
              <a:fillRect/>
            </a:stretch>
          </p:blipFill>
          <p:spPr>
            <a:xfrm>
              <a:off x="7315199" y="3139791"/>
              <a:ext cx="3428729" cy="4270659"/>
            </a:xfrm>
            <a:prstGeom prst="rect">
              <a:avLst/>
            </a:prstGeom>
          </p:spPr>
        </p:pic>
        <p:sp>
          <p:nvSpPr>
            <p:cNvPr id="7" name="TextBox 6">
              <a:extLst>
                <a:ext uri="{FF2B5EF4-FFF2-40B4-BE49-F238E27FC236}">
                  <a16:creationId xmlns:a16="http://schemas.microsoft.com/office/drawing/2014/main" id="{2AB7877A-0961-1028-136A-28EBF7E3DCFF}"/>
                </a:ext>
              </a:extLst>
            </p:cNvPr>
            <p:cNvSpPr txBox="1"/>
            <p:nvPr/>
          </p:nvSpPr>
          <p:spPr>
            <a:xfrm>
              <a:off x="7010400" y="7581900"/>
              <a:ext cx="3962400" cy="1175258"/>
            </a:xfrm>
            <a:prstGeom prst="rect">
              <a:avLst/>
            </a:prstGeom>
            <a:noFill/>
          </p:spPr>
          <p:txBody>
            <a:bodyPr wrap="square" rtlCol="0">
              <a:spAutoFit/>
            </a:bodyPr>
            <a:lstStyle/>
            <a:p>
              <a:pPr algn="ctr">
                <a:lnSpc>
                  <a:spcPct val="150000"/>
                </a:lnSpc>
              </a:pPr>
              <a:r>
                <a:rPr lang="en-US" sz="2500" b="1" i="1">
                  <a:latin typeface="Arial" panose="020B0604020202020204" pitchFamily="34" charset="0"/>
                  <a:cs typeface="Arial" panose="020B0604020202020204" pitchFamily="34" charset="0"/>
                </a:rPr>
                <a:t>Impression, Sunrise </a:t>
              </a:r>
            </a:p>
            <a:p>
              <a:pPr algn="ctr">
                <a:lnSpc>
                  <a:spcPct val="150000"/>
                </a:lnSpc>
              </a:pPr>
              <a:r>
                <a:rPr lang="en-US" sz="2500" i="1">
                  <a:latin typeface="Arial" panose="020B0604020202020204" pitchFamily="34" charset="0"/>
                  <a:cs typeface="Arial" panose="020B0604020202020204" pitchFamily="34" charset="0"/>
                </a:rPr>
                <a:t>Claude Monet </a:t>
              </a:r>
            </a:p>
          </p:txBody>
        </p:sp>
        <p:sp>
          <p:nvSpPr>
            <p:cNvPr id="10" name="TextBox 9">
              <a:extLst>
                <a:ext uri="{FF2B5EF4-FFF2-40B4-BE49-F238E27FC236}">
                  <a16:creationId xmlns:a16="http://schemas.microsoft.com/office/drawing/2014/main" id="{28507ABB-2803-DFC8-9E2A-23F66D89F82C}"/>
                </a:ext>
              </a:extLst>
            </p:cNvPr>
            <p:cNvSpPr txBox="1"/>
            <p:nvPr/>
          </p:nvSpPr>
          <p:spPr>
            <a:xfrm>
              <a:off x="12420600" y="7448550"/>
              <a:ext cx="3962400" cy="1752339"/>
            </a:xfrm>
            <a:prstGeom prst="rect">
              <a:avLst/>
            </a:prstGeom>
            <a:noFill/>
          </p:spPr>
          <p:txBody>
            <a:bodyPr wrap="square" rtlCol="0">
              <a:spAutoFit/>
            </a:bodyPr>
            <a:lstStyle/>
            <a:p>
              <a:pPr algn="ctr">
                <a:lnSpc>
                  <a:spcPct val="150000"/>
                </a:lnSpc>
              </a:pPr>
              <a:r>
                <a:rPr lang="en-US" sz="2500" b="1" i="1">
                  <a:latin typeface="Arial" panose="020B0604020202020204" pitchFamily="34" charset="0"/>
                  <a:cs typeface="Arial" panose="020B0604020202020204" pitchFamily="34" charset="0"/>
                </a:rPr>
                <a:t>Vase of Chrysanthemums</a:t>
              </a:r>
            </a:p>
            <a:p>
              <a:pPr algn="ctr">
                <a:lnSpc>
                  <a:spcPct val="150000"/>
                </a:lnSpc>
              </a:pPr>
              <a:r>
                <a:rPr lang="en-US" sz="2500" i="1">
                  <a:latin typeface="Arial" panose="020B0604020202020204" pitchFamily="34" charset="0"/>
                  <a:cs typeface="Arial" panose="020B0604020202020204" pitchFamily="34" charset="0"/>
                </a:rPr>
                <a:t>Pierre-Auguste Renoir</a:t>
              </a:r>
            </a:p>
          </p:txBody>
        </p:sp>
      </p:grpSp>
      <p:sp>
        <p:nvSpPr>
          <p:cNvPr id="13" name="TextBox 12">
            <a:extLst>
              <a:ext uri="{FF2B5EF4-FFF2-40B4-BE49-F238E27FC236}">
                <a16:creationId xmlns:a16="http://schemas.microsoft.com/office/drawing/2014/main" id="{902C68CB-B5DD-3519-EC2B-CF0954265925}"/>
              </a:ext>
            </a:extLst>
          </p:cNvPr>
          <p:cNvSpPr txBox="1"/>
          <p:nvPr/>
        </p:nvSpPr>
        <p:spPr>
          <a:xfrm>
            <a:off x="376237" y="2679132"/>
            <a:ext cx="7162800" cy="7263720"/>
          </a:xfrm>
          <a:prstGeom prst="rect">
            <a:avLst/>
          </a:prstGeom>
          <a:noFill/>
        </p:spPr>
        <p:txBody>
          <a:bodyPr wrap="square">
            <a:spAutoFit/>
          </a:bodyPr>
          <a:lstStyle/>
          <a:p>
            <a:pPr marL="457200" indent="-457200" algn="just">
              <a:lnSpc>
                <a:spcPct val="150000"/>
              </a:lnSpc>
              <a:buFont typeface="Wingdings" panose="05000000000000000000" pitchFamily="2" charset="2"/>
              <a:buChar char="§"/>
            </a:pPr>
            <a:r>
              <a:rPr lang="vi-VN" sz="3500"/>
              <a:t>Các yếu tố tạo hình nét, màu sắc, bố cục,… được thể hiện như thế nào trong tác phẩm?</a:t>
            </a:r>
          </a:p>
          <a:p>
            <a:pPr marL="457200" indent="-457200" algn="just">
              <a:lnSpc>
                <a:spcPct val="150000"/>
              </a:lnSpc>
              <a:buFont typeface="Wingdings" panose="05000000000000000000" pitchFamily="2" charset="2"/>
              <a:buChar char="§"/>
            </a:pPr>
            <a:r>
              <a:rPr lang="vi-VN" sz="3500"/>
              <a:t>Các tác phẩm trong cùng một trường phái có sự khác nhau như thế nào?</a:t>
            </a:r>
          </a:p>
          <a:p>
            <a:pPr marL="457200" indent="-457200" algn="just">
              <a:lnSpc>
                <a:spcPct val="150000"/>
              </a:lnSpc>
              <a:buFont typeface="Wingdings" panose="05000000000000000000" pitchFamily="2" charset="2"/>
              <a:buChar char="§"/>
            </a:pPr>
            <a:r>
              <a:rPr lang="vi-VN" sz="3500"/>
              <a:t>Hãy tìm hiểu tác giả, tác phẩm tiêu biểu ở mỗi trường phái nghệ thuật em yêu thích.</a:t>
            </a:r>
          </a:p>
        </p:txBody>
      </p:sp>
    </p:spTree>
    <p:extLst>
      <p:ext uri="{BB962C8B-B14F-4D97-AF65-F5344CB8AC3E}">
        <p14:creationId xmlns:p14="http://schemas.microsoft.com/office/powerpoint/2010/main" val="145598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Horizontal)">
                                      <p:cBhvr>
                                        <p:cTn id="17" dur="500"/>
                                        <p:tgtEl>
                                          <p:spTgt spid="13"/>
                                        </p:tgtEl>
                                      </p:cBhvr>
                                    </p:animEffect>
                                  </p:childTnLst>
                                </p:cTn>
                              </p:par>
                              <p:par>
                                <p:cTn id="18" presetID="16" presetClass="entr" presetSubtype="2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AFBF4F-9199-2426-88AC-99657FC315CC}"/>
              </a:ext>
            </a:extLst>
          </p:cNvPr>
          <p:cNvSpPr txBox="1"/>
          <p:nvPr/>
        </p:nvSpPr>
        <p:spPr>
          <a:xfrm>
            <a:off x="2247900" y="495300"/>
            <a:ext cx="13792200" cy="784830"/>
          </a:xfrm>
          <a:prstGeom prst="rect">
            <a:avLst/>
          </a:prstGeom>
          <a:noFill/>
        </p:spPr>
        <p:txBody>
          <a:bodyPr wrap="square" rtlCol="0">
            <a:spAutoFit/>
          </a:bodyPr>
          <a:lstStyle/>
          <a:p>
            <a:pPr algn="ctr"/>
            <a:r>
              <a:rPr lang="en-US" sz="4500" b="1">
                <a:solidFill>
                  <a:schemeClr val="accent2">
                    <a:lumMod val="50000"/>
                  </a:schemeClr>
                </a:solidFill>
                <a:latin typeface="Arial" panose="020B0604020202020204" pitchFamily="34" charset="0"/>
                <a:cs typeface="Arial" panose="020B0604020202020204" pitchFamily="34" charset="0"/>
              </a:rPr>
              <a:t>QUAN SÁT HÌNH ẢNH VÀ TRẢ LỜI CÂU HỎI </a:t>
            </a:r>
          </a:p>
        </p:txBody>
      </p:sp>
      <p:sp>
        <p:nvSpPr>
          <p:cNvPr id="6" name="Arrow: Pentagon 5">
            <a:extLst>
              <a:ext uri="{FF2B5EF4-FFF2-40B4-BE49-F238E27FC236}">
                <a16:creationId xmlns:a16="http://schemas.microsoft.com/office/drawing/2014/main" id="{8076A05B-E98A-9A1F-FADC-346398AE247B}"/>
              </a:ext>
            </a:extLst>
          </p:cNvPr>
          <p:cNvSpPr/>
          <p:nvPr/>
        </p:nvSpPr>
        <p:spPr>
          <a:xfrm>
            <a:off x="-304800" y="1638300"/>
            <a:ext cx="6629400" cy="784830"/>
          </a:xfrm>
          <a:prstGeom prst="homePlat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b="1" i="1">
                <a:solidFill>
                  <a:srgbClr val="002060"/>
                </a:solidFill>
                <a:latin typeface="Arial" panose="020B0604020202020204" pitchFamily="34" charset="0"/>
                <a:cs typeface="Arial" panose="020B0604020202020204" pitchFamily="34" charset="0"/>
              </a:rPr>
              <a:t>Trường phái Lập Thể </a:t>
            </a:r>
          </a:p>
        </p:txBody>
      </p:sp>
      <p:sp>
        <p:nvSpPr>
          <p:cNvPr id="13" name="TextBox 12">
            <a:extLst>
              <a:ext uri="{FF2B5EF4-FFF2-40B4-BE49-F238E27FC236}">
                <a16:creationId xmlns:a16="http://schemas.microsoft.com/office/drawing/2014/main" id="{902C68CB-B5DD-3519-EC2B-CF0954265925}"/>
              </a:ext>
            </a:extLst>
          </p:cNvPr>
          <p:cNvSpPr txBox="1"/>
          <p:nvPr/>
        </p:nvSpPr>
        <p:spPr>
          <a:xfrm>
            <a:off x="531557" y="2655319"/>
            <a:ext cx="7162800" cy="7263720"/>
          </a:xfrm>
          <a:prstGeom prst="rect">
            <a:avLst/>
          </a:prstGeom>
          <a:noFill/>
        </p:spPr>
        <p:txBody>
          <a:bodyPr wrap="square">
            <a:spAutoFit/>
          </a:bodyPr>
          <a:lstStyle/>
          <a:p>
            <a:pPr marL="457200" indent="-457200" algn="just">
              <a:lnSpc>
                <a:spcPct val="150000"/>
              </a:lnSpc>
              <a:buFont typeface="Wingdings" panose="05000000000000000000" pitchFamily="2" charset="2"/>
              <a:buChar char="§"/>
            </a:pPr>
            <a:r>
              <a:rPr lang="vi-VN" sz="3500"/>
              <a:t>Các yếu tố tạo hình nét, màu sắc, bố cục,… được thể hiện như thế nào trong tác phẩm?</a:t>
            </a:r>
          </a:p>
          <a:p>
            <a:pPr marL="457200" indent="-457200" algn="just">
              <a:lnSpc>
                <a:spcPct val="150000"/>
              </a:lnSpc>
              <a:buFont typeface="Wingdings" panose="05000000000000000000" pitchFamily="2" charset="2"/>
              <a:buChar char="§"/>
            </a:pPr>
            <a:r>
              <a:rPr lang="vi-VN" sz="3500"/>
              <a:t>Các tác phẩm trong cùng một trường phái có sự khác nhau như thế nào?</a:t>
            </a:r>
          </a:p>
          <a:p>
            <a:pPr marL="457200" indent="-457200" algn="just">
              <a:lnSpc>
                <a:spcPct val="150000"/>
              </a:lnSpc>
              <a:buFont typeface="Wingdings" panose="05000000000000000000" pitchFamily="2" charset="2"/>
              <a:buChar char="§"/>
            </a:pPr>
            <a:r>
              <a:rPr lang="vi-VN" sz="3500"/>
              <a:t>Hãy tìm hiểu tác giả, tác phẩm tiêu biểu ở mỗi trường phái nghệ thuật em yêu thích.</a:t>
            </a:r>
          </a:p>
        </p:txBody>
      </p:sp>
      <p:grpSp>
        <p:nvGrpSpPr>
          <p:cNvPr id="14" name="Group 13">
            <a:extLst>
              <a:ext uri="{FF2B5EF4-FFF2-40B4-BE49-F238E27FC236}">
                <a16:creationId xmlns:a16="http://schemas.microsoft.com/office/drawing/2014/main" id="{DBD557A8-9AAE-5DAE-2262-33B5C310025A}"/>
              </a:ext>
            </a:extLst>
          </p:cNvPr>
          <p:cNvGrpSpPr/>
          <p:nvPr/>
        </p:nvGrpSpPr>
        <p:grpSpPr>
          <a:xfrm>
            <a:off x="8281987" y="2788394"/>
            <a:ext cx="9450643" cy="7074743"/>
            <a:chOff x="8048625" y="2423130"/>
            <a:chExt cx="9450643" cy="7074743"/>
          </a:xfrm>
        </p:grpSpPr>
        <p:grpSp>
          <p:nvGrpSpPr>
            <p:cNvPr id="11" name="Group 10">
              <a:extLst>
                <a:ext uri="{FF2B5EF4-FFF2-40B4-BE49-F238E27FC236}">
                  <a16:creationId xmlns:a16="http://schemas.microsoft.com/office/drawing/2014/main" id="{473075D8-5356-8003-6189-2E894B9D99B6}"/>
                </a:ext>
              </a:extLst>
            </p:cNvPr>
            <p:cNvGrpSpPr/>
            <p:nvPr/>
          </p:nvGrpSpPr>
          <p:grpSpPr>
            <a:xfrm>
              <a:off x="8077200" y="8189265"/>
              <a:ext cx="9372600" cy="1308608"/>
              <a:chOff x="7010400" y="7448550"/>
              <a:chExt cx="9372600" cy="1308608"/>
            </a:xfrm>
          </p:grpSpPr>
          <p:sp>
            <p:nvSpPr>
              <p:cNvPr id="7" name="TextBox 6">
                <a:extLst>
                  <a:ext uri="{FF2B5EF4-FFF2-40B4-BE49-F238E27FC236}">
                    <a16:creationId xmlns:a16="http://schemas.microsoft.com/office/drawing/2014/main" id="{2AB7877A-0961-1028-136A-28EBF7E3DCFF}"/>
                  </a:ext>
                </a:extLst>
              </p:cNvPr>
              <p:cNvSpPr txBox="1"/>
              <p:nvPr/>
            </p:nvSpPr>
            <p:spPr>
              <a:xfrm>
                <a:off x="7010400" y="7581900"/>
                <a:ext cx="3962400" cy="1175258"/>
              </a:xfrm>
              <a:prstGeom prst="rect">
                <a:avLst/>
              </a:prstGeom>
              <a:noFill/>
            </p:spPr>
            <p:txBody>
              <a:bodyPr wrap="square" rtlCol="0">
                <a:spAutoFit/>
              </a:bodyPr>
              <a:lstStyle/>
              <a:p>
                <a:pPr algn="ctr">
                  <a:lnSpc>
                    <a:spcPct val="150000"/>
                  </a:lnSpc>
                </a:pPr>
                <a:r>
                  <a:rPr lang="en-US" sz="2500" b="1" i="1">
                    <a:latin typeface="Arial" panose="020B0604020202020204" pitchFamily="34" charset="0"/>
                    <a:cs typeface="Arial" panose="020B0604020202020204" pitchFamily="34" charset="0"/>
                  </a:rPr>
                  <a:t>Viaduc à L’Estaque </a:t>
                </a:r>
              </a:p>
              <a:p>
                <a:pPr algn="ctr">
                  <a:lnSpc>
                    <a:spcPct val="150000"/>
                  </a:lnSpc>
                </a:pPr>
                <a:r>
                  <a:rPr lang="en-US" sz="2500" i="1">
                    <a:latin typeface="Arial" panose="020B0604020202020204" pitchFamily="34" charset="0"/>
                    <a:cs typeface="Arial" panose="020B0604020202020204" pitchFamily="34" charset="0"/>
                  </a:rPr>
                  <a:t>Georges Braque</a:t>
                </a:r>
              </a:p>
            </p:txBody>
          </p:sp>
          <p:sp>
            <p:nvSpPr>
              <p:cNvPr id="10" name="TextBox 9">
                <a:extLst>
                  <a:ext uri="{FF2B5EF4-FFF2-40B4-BE49-F238E27FC236}">
                    <a16:creationId xmlns:a16="http://schemas.microsoft.com/office/drawing/2014/main" id="{28507ABB-2803-DFC8-9E2A-23F66D89F82C}"/>
                  </a:ext>
                </a:extLst>
              </p:cNvPr>
              <p:cNvSpPr txBox="1"/>
              <p:nvPr/>
            </p:nvSpPr>
            <p:spPr>
              <a:xfrm>
                <a:off x="12420600" y="7448550"/>
                <a:ext cx="3962400" cy="1175258"/>
              </a:xfrm>
              <a:prstGeom prst="rect">
                <a:avLst/>
              </a:prstGeom>
              <a:noFill/>
            </p:spPr>
            <p:txBody>
              <a:bodyPr wrap="square" rtlCol="0">
                <a:spAutoFit/>
              </a:bodyPr>
              <a:lstStyle/>
              <a:p>
                <a:pPr algn="ctr">
                  <a:lnSpc>
                    <a:spcPct val="150000"/>
                  </a:lnSpc>
                </a:pPr>
                <a:r>
                  <a:rPr lang="en-US" sz="2500" b="1" i="1">
                    <a:latin typeface="Arial" panose="020B0604020202020204" pitchFamily="34" charset="0"/>
                    <a:cs typeface="Arial" panose="020B0604020202020204" pitchFamily="34" charset="0"/>
                  </a:rPr>
                  <a:t>The weeping woman</a:t>
                </a:r>
              </a:p>
              <a:p>
                <a:pPr algn="ctr">
                  <a:lnSpc>
                    <a:spcPct val="150000"/>
                  </a:lnSpc>
                </a:pPr>
                <a:r>
                  <a:rPr lang="en-US" sz="2500" i="1">
                    <a:latin typeface="Arial" panose="020B0604020202020204" pitchFamily="34" charset="0"/>
                    <a:cs typeface="Arial" panose="020B0604020202020204" pitchFamily="34" charset="0"/>
                  </a:rPr>
                  <a:t>Pablo Picasso </a:t>
                </a:r>
              </a:p>
            </p:txBody>
          </p:sp>
        </p:grpSp>
        <p:pic>
          <p:nvPicPr>
            <p:cNvPr id="4" name="Picture 3">
              <a:extLst>
                <a:ext uri="{FF2B5EF4-FFF2-40B4-BE49-F238E27FC236}">
                  <a16:creationId xmlns:a16="http://schemas.microsoft.com/office/drawing/2014/main" id="{BAD19A54-824B-5A60-76B7-EE6375280F51}"/>
                </a:ext>
              </a:extLst>
            </p:cNvPr>
            <p:cNvPicPr>
              <a:picLocks noChangeAspect="1"/>
            </p:cNvPicPr>
            <p:nvPr/>
          </p:nvPicPr>
          <p:blipFill>
            <a:blip r:embed="rId3"/>
            <a:stretch>
              <a:fillRect/>
            </a:stretch>
          </p:blipFill>
          <p:spPr>
            <a:xfrm>
              <a:off x="8048625" y="2423130"/>
              <a:ext cx="4538799" cy="5603456"/>
            </a:xfrm>
            <a:prstGeom prst="rect">
              <a:avLst/>
            </a:prstGeom>
          </p:spPr>
        </p:pic>
        <p:pic>
          <p:nvPicPr>
            <p:cNvPr id="2050" name="Picture 2">
              <a:extLst>
                <a:ext uri="{FF2B5EF4-FFF2-40B4-BE49-F238E27FC236}">
                  <a16:creationId xmlns:a16="http://schemas.microsoft.com/office/drawing/2014/main" id="{790C8D17-B8F1-D3F1-EF29-662A821155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77837" y="2423130"/>
              <a:ext cx="4321431" cy="56034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81769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AFBF4F-9199-2426-88AC-99657FC315CC}"/>
              </a:ext>
            </a:extLst>
          </p:cNvPr>
          <p:cNvSpPr txBox="1"/>
          <p:nvPr/>
        </p:nvSpPr>
        <p:spPr>
          <a:xfrm>
            <a:off x="2247900" y="495300"/>
            <a:ext cx="13792200" cy="784830"/>
          </a:xfrm>
          <a:prstGeom prst="rect">
            <a:avLst/>
          </a:prstGeom>
          <a:noFill/>
        </p:spPr>
        <p:txBody>
          <a:bodyPr wrap="square" rtlCol="0">
            <a:spAutoFit/>
          </a:bodyPr>
          <a:lstStyle/>
          <a:p>
            <a:pPr algn="ctr"/>
            <a:r>
              <a:rPr lang="en-US" sz="4500" b="1">
                <a:solidFill>
                  <a:schemeClr val="accent2">
                    <a:lumMod val="50000"/>
                  </a:schemeClr>
                </a:solidFill>
                <a:latin typeface="Arial" panose="020B0604020202020204" pitchFamily="34" charset="0"/>
                <a:cs typeface="Arial" panose="020B0604020202020204" pitchFamily="34" charset="0"/>
              </a:rPr>
              <a:t>QUAN SÁT HÌNH ẢNH VÀ TRẢ LỜI CÂU HỎI </a:t>
            </a:r>
          </a:p>
        </p:txBody>
      </p:sp>
      <p:sp>
        <p:nvSpPr>
          <p:cNvPr id="6" name="Arrow: Pentagon 5">
            <a:extLst>
              <a:ext uri="{FF2B5EF4-FFF2-40B4-BE49-F238E27FC236}">
                <a16:creationId xmlns:a16="http://schemas.microsoft.com/office/drawing/2014/main" id="{8076A05B-E98A-9A1F-FADC-346398AE247B}"/>
              </a:ext>
            </a:extLst>
          </p:cNvPr>
          <p:cNvSpPr/>
          <p:nvPr/>
        </p:nvSpPr>
        <p:spPr>
          <a:xfrm>
            <a:off x="-304800" y="1638300"/>
            <a:ext cx="6629400" cy="784830"/>
          </a:xfrm>
          <a:prstGeom prst="homePlat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b="1" i="1">
                <a:solidFill>
                  <a:srgbClr val="002060"/>
                </a:solidFill>
                <a:latin typeface="Arial" panose="020B0604020202020204" pitchFamily="34" charset="0"/>
                <a:cs typeface="Arial" panose="020B0604020202020204" pitchFamily="34" charset="0"/>
              </a:rPr>
              <a:t>Trường phái Biểu Hiện </a:t>
            </a:r>
          </a:p>
        </p:txBody>
      </p:sp>
      <p:sp>
        <p:nvSpPr>
          <p:cNvPr id="13" name="TextBox 12">
            <a:extLst>
              <a:ext uri="{FF2B5EF4-FFF2-40B4-BE49-F238E27FC236}">
                <a16:creationId xmlns:a16="http://schemas.microsoft.com/office/drawing/2014/main" id="{902C68CB-B5DD-3519-EC2B-CF0954265925}"/>
              </a:ext>
            </a:extLst>
          </p:cNvPr>
          <p:cNvSpPr txBox="1"/>
          <p:nvPr/>
        </p:nvSpPr>
        <p:spPr>
          <a:xfrm>
            <a:off x="531557" y="2655319"/>
            <a:ext cx="7162800" cy="7263720"/>
          </a:xfrm>
          <a:prstGeom prst="rect">
            <a:avLst/>
          </a:prstGeom>
          <a:noFill/>
        </p:spPr>
        <p:txBody>
          <a:bodyPr wrap="square">
            <a:spAutoFit/>
          </a:bodyPr>
          <a:lstStyle/>
          <a:p>
            <a:pPr marL="457200" indent="-457200" algn="just">
              <a:lnSpc>
                <a:spcPct val="150000"/>
              </a:lnSpc>
              <a:buFont typeface="Wingdings" panose="05000000000000000000" pitchFamily="2" charset="2"/>
              <a:buChar char="§"/>
            </a:pPr>
            <a:r>
              <a:rPr lang="vi-VN" sz="3500"/>
              <a:t>Các yếu tố tạo hình nét, màu sắc, bố cục,… được thể hiện như thế nào trong tác phẩm?</a:t>
            </a:r>
          </a:p>
          <a:p>
            <a:pPr marL="457200" indent="-457200" algn="just">
              <a:lnSpc>
                <a:spcPct val="150000"/>
              </a:lnSpc>
              <a:buFont typeface="Wingdings" panose="05000000000000000000" pitchFamily="2" charset="2"/>
              <a:buChar char="§"/>
            </a:pPr>
            <a:r>
              <a:rPr lang="vi-VN" sz="3500"/>
              <a:t>Các tác phẩm trong cùng một trường phái có sự khác nhau như thế nào?</a:t>
            </a:r>
          </a:p>
          <a:p>
            <a:pPr marL="457200" indent="-457200" algn="just">
              <a:lnSpc>
                <a:spcPct val="150000"/>
              </a:lnSpc>
              <a:buFont typeface="Wingdings" panose="05000000000000000000" pitchFamily="2" charset="2"/>
              <a:buChar char="§"/>
            </a:pPr>
            <a:r>
              <a:rPr lang="vi-VN" sz="3500"/>
              <a:t>Hãy tìm hiểu tác giả, tác phẩm tiêu biểu ở mỗi trường phái nghệ thuật em yêu thích.</a:t>
            </a:r>
          </a:p>
        </p:txBody>
      </p:sp>
      <p:grpSp>
        <p:nvGrpSpPr>
          <p:cNvPr id="9" name="Group 8">
            <a:extLst>
              <a:ext uri="{FF2B5EF4-FFF2-40B4-BE49-F238E27FC236}">
                <a16:creationId xmlns:a16="http://schemas.microsoft.com/office/drawing/2014/main" id="{A948A388-8140-73D7-FD5C-A0F0DD35E277}"/>
              </a:ext>
            </a:extLst>
          </p:cNvPr>
          <p:cNvGrpSpPr/>
          <p:nvPr/>
        </p:nvGrpSpPr>
        <p:grpSpPr>
          <a:xfrm>
            <a:off x="8153400" y="3232575"/>
            <a:ext cx="9780922" cy="6109208"/>
            <a:chOff x="8296275" y="3086100"/>
            <a:chExt cx="9780922" cy="6109208"/>
          </a:xfrm>
        </p:grpSpPr>
        <p:grpSp>
          <p:nvGrpSpPr>
            <p:cNvPr id="11" name="Group 10">
              <a:extLst>
                <a:ext uri="{FF2B5EF4-FFF2-40B4-BE49-F238E27FC236}">
                  <a16:creationId xmlns:a16="http://schemas.microsoft.com/office/drawing/2014/main" id="{473075D8-5356-8003-6189-2E894B9D99B6}"/>
                </a:ext>
              </a:extLst>
            </p:cNvPr>
            <p:cNvGrpSpPr/>
            <p:nvPr/>
          </p:nvGrpSpPr>
          <p:grpSpPr>
            <a:xfrm>
              <a:off x="8296275" y="7886700"/>
              <a:ext cx="9372600" cy="1308608"/>
              <a:chOff x="7010400" y="7448550"/>
              <a:chExt cx="9372600" cy="1308608"/>
            </a:xfrm>
          </p:grpSpPr>
          <p:sp>
            <p:nvSpPr>
              <p:cNvPr id="7" name="TextBox 6">
                <a:extLst>
                  <a:ext uri="{FF2B5EF4-FFF2-40B4-BE49-F238E27FC236}">
                    <a16:creationId xmlns:a16="http://schemas.microsoft.com/office/drawing/2014/main" id="{2AB7877A-0961-1028-136A-28EBF7E3DCFF}"/>
                  </a:ext>
                </a:extLst>
              </p:cNvPr>
              <p:cNvSpPr txBox="1"/>
              <p:nvPr/>
            </p:nvSpPr>
            <p:spPr>
              <a:xfrm>
                <a:off x="7010400" y="7581900"/>
                <a:ext cx="3962400" cy="1175258"/>
              </a:xfrm>
              <a:prstGeom prst="rect">
                <a:avLst/>
              </a:prstGeom>
              <a:noFill/>
            </p:spPr>
            <p:txBody>
              <a:bodyPr wrap="square" rtlCol="0">
                <a:spAutoFit/>
              </a:bodyPr>
              <a:lstStyle/>
              <a:p>
                <a:pPr algn="ctr">
                  <a:lnSpc>
                    <a:spcPct val="150000"/>
                  </a:lnSpc>
                </a:pPr>
                <a:r>
                  <a:rPr lang="en-US" sz="2500" b="1" i="1">
                    <a:latin typeface="Arial" panose="020B0604020202020204" pitchFamily="34" charset="0"/>
                    <a:cs typeface="Arial" panose="020B0604020202020204" pitchFamily="34" charset="0"/>
                  </a:rPr>
                  <a:t>Eye in eye</a:t>
                </a:r>
              </a:p>
              <a:p>
                <a:pPr algn="ctr">
                  <a:lnSpc>
                    <a:spcPct val="150000"/>
                  </a:lnSpc>
                </a:pPr>
                <a:r>
                  <a:rPr lang="en-US" sz="2500" i="1">
                    <a:latin typeface="Arial" panose="020B0604020202020204" pitchFamily="34" charset="0"/>
                    <a:cs typeface="Arial" panose="020B0604020202020204" pitchFamily="34" charset="0"/>
                  </a:rPr>
                  <a:t>Edward Munch </a:t>
                </a:r>
              </a:p>
            </p:txBody>
          </p:sp>
          <p:sp>
            <p:nvSpPr>
              <p:cNvPr id="10" name="TextBox 9">
                <a:extLst>
                  <a:ext uri="{FF2B5EF4-FFF2-40B4-BE49-F238E27FC236}">
                    <a16:creationId xmlns:a16="http://schemas.microsoft.com/office/drawing/2014/main" id="{28507ABB-2803-DFC8-9E2A-23F66D89F82C}"/>
                  </a:ext>
                </a:extLst>
              </p:cNvPr>
              <p:cNvSpPr txBox="1"/>
              <p:nvPr/>
            </p:nvSpPr>
            <p:spPr>
              <a:xfrm>
                <a:off x="12420600" y="7448550"/>
                <a:ext cx="3962400" cy="1175258"/>
              </a:xfrm>
              <a:prstGeom prst="rect">
                <a:avLst/>
              </a:prstGeom>
              <a:noFill/>
            </p:spPr>
            <p:txBody>
              <a:bodyPr wrap="square" rtlCol="0">
                <a:spAutoFit/>
              </a:bodyPr>
              <a:lstStyle/>
              <a:p>
                <a:pPr algn="ctr">
                  <a:lnSpc>
                    <a:spcPct val="150000"/>
                  </a:lnSpc>
                </a:pPr>
                <a:r>
                  <a:rPr lang="en-US" sz="2500" b="1" i="1">
                    <a:latin typeface="Arial" panose="020B0604020202020204" pitchFamily="34" charset="0"/>
                    <a:cs typeface="Arial" panose="020B0604020202020204" pitchFamily="34" charset="0"/>
                  </a:rPr>
                  <a:t>The Drying Sails</a:t>
                </a:r>
              </a:p>
              <a:p>
                <a:pPr algn="ctr">
                  <a:lnSpc>
                    <a:spcPct val="150000"/>
                  </a:lnSpc>
                </a:pPr>
                <a:r>
                  <a:rPr lang="en-US" sz="2500" i="1">
                    <a:latin typeface="Arial" panose="020B0604020202020204" pitchFamily="34" charset="0"/>
                    <a:cs typeface="Arial" panose="020B0604020202020204" pitchFamily="34" charset="0"/>
                  </a:rPr>
                  <a:t>André Derain </a:t>
                </a:r>
              </a:p>
            </p:txBody>
          </p:sp>
        </p:grpSp>
        <p:pic>
          <p:nvPicPr>
            <p:cNvPr id="3074" name="Picture 2">
              <a:extLst>
                <a:ext uri="{FF2B5EF4-FFF2-40B4-BE49-F238E27FC236}">
                  <a16:creationId xmlns:a16="http://schemas.microsoft.com/office/drawing/2014/main" id="{12D48945-701C-D8B4-D46E-9D64317FA9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6275" y="3105150"/>
              <a:ext cx="3683521" cy="45948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1E0142A-939A-506E-730C-87F96C417BEC}"/>
                </a:ext>
              </a:extLst>
            </p:cNvPr>
            <p:cNvPicPr>
              <a:picLocks noChangeAspect="1"/>
            </p:cNvPicPr>
            <p:nvPr/>
          </p:nvPicPr>
          <p:blipFill>
            <a:blip r:embed="rId4"/>
            <a:stretch>
              <a:fillRect/>
            </a:stretch>
          </p:blipFill>
          <p:spPr>
            <a:xfrm>
              <a:off x="12318480" y="3086100"/>
              <a:ext cx="5758717" cy="4594829"/>
            </a:xfrm>
            <a:prstGeom prst="rect">
              <a:avLst/>
            </a:prstGeom>
          </p:spPr>
        </p:pic>
      </p:grpSp>
    </p:spTree>
    <p:extLst>
      <p:ext uri="{BB962C8B-B14F-4D97-AF65-F5344CB8AC3E}">
        <p14:creationId xmlns:p14="http://schemas.microsoft.com/office/powerpoint/2010/main" val="3508698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59050F-4692-08C4-5E3B-DC7BB3394289}"/>
              </a:ext>
            </a:extLst>
          </p:cNvPr>
          <p:cNvSpPr txBox="1"/>
          <p:nvPr/>
        </p:nvSpPr>
        <p:spPr>
          <a:xfrm>
            <a:off x="990600" y="952500"/>
            <a:ext cx="16306800" cy="784830"/>
          </a:xfrm>
          <a:prstGeom prst="rect">
            <a:avLst/>
          </a:prstGeom>
          <a:noFill/>
        </p:spPr>
        <p:txBody>
          <a:bodyPr wrap="square" rtlCol="0">
            <a:spAutoFit/>
          </a:bodyPr>
          <a:lstStyle/>
          <a:p>
            <a:pPr algn="ctr"/>
            <a:r>
              <a:rPr lang="en-US" sz="4500" b="1">
                <a:solidFill>
                  <a:schemeClr val="accent5">
                    <a:lumMod val="50000"/>
                  </a:schemeClr>
                </a:solidFill>
                <a:latin typeface="Arial" panose="020B0604020202020204" pitchFamily="34" charset="0"/>
                <a:cs typeface="Arial" panose="020B0604020202020204" pitchFamily="34" charset="0"/>
              </a:rPr>
              <a:t>GỢI Ý TÌM HIỂU VỀ CÁC TRƯỜNG PHÁI NGHỆ THUẬT </a:t>
            </a:r>
          </a:p>
        </p:txBody>
      </p:sp>
      <p:sp>
        <p:nvSpPr>
          <p:cNvPr id="3" name="Freeform 21">
            <a:extLst>
              <a:ext uri="{FF2B5EF4-FFF2-40B4-BE49-F238E27FC236}">
                <a16:creationId xmlns:a16="http://schemas.microsoft.com/office/drawing/2014/main" id="{985243E9-F890-66E3-3D70-352753C2C486}"/>
              </a:ext>
            </a:extLst>
          </p:cNvPr>
          <p:cNvSpPr/>
          <p:nvPr/>
        </p:nvSpPr>
        <p:spPr>
          <a:xfrm>
            <a:off x="762000" y="2247900"/>
            <a:ext cx="4495800" cy="7806580"/>
          </a:xfrm>
          <a:custGeom>
            <a:avLst/>
            <a:gdLst/>
            <a:ahLst/>
            <a:cxnLst/>
            <a:rect l="l" t="t" r="r" b="b"/>
            <a:pathLst>
              <a:path w="5683568" h="10287000">
                <a:moveTo>
                  <a:pt x="0" y="0"/>
                </a:moveTo>
                <a:lnTo>
                  <a:pt x="5683567" y="0"/>
                </a:lnTo>
                <a:lnTo>
                  <a:pt x="5683567" y="10287000"/>
                </a:lnTo>
                <a:lnTo>
                  <a:pt x="0" y="10287000"/>
                </a:lnTo>
                <a:lnTo>
                  <a:pt x="0" y="0"/>
                </a:lnTo>
                <a:close/>
              </a:path>
            </a:pathLst>
          </a:custGeom>
          <a:blipFill>
            <a:blip r:embed="rId2"/>
            <a:stretch>
              <a:fillRect/>
            </a:stretch>
          </a:blipFill>
        </p:spPr>
      </p:sp>
      <p:sp>
        <p:nvSpPr>
          <p:cNvPr id="4" name="Speech Bubble: Rectangle with Corners Rounded 3">
            <a:extLst>
              <a:ext uri="{FF2B5EF4-FFF2-40B4-BE49-F238E27FC236}">
                <a16:creationId xmlns:a16="http://schemas.microsoft.com/office/drawing/2014/main" id="{A20F1AA5-F1E3-B396-6375-1F1F1F7E7CE4}"/>
              </a:ext>
            </a:extLst>
          </p:cNvPr>
          <p:cNvSpPr/>
          <p:nvPr/>
        </p:nvSpPr>
        <p:spPr>
          <a:xfrm>
            <a:off x="6705600" y="2628900"/>
            <a:ext cx="10591800" cy="1524000"/>
          </a:xfrm>
          <a:prstGeom prst="wedgeRoundRectCallout">
            <a:avLst>
              <a:gd name="adj1" fmla="val -56251"/>
              <a:gd name="adj2" fmla="val 49710"/>
              <a:gd name="adj3" fmla="val 16667"/>
            </a:avLst>
          </a:prstGeom>
          <a:solidFill>
            <a:schemeClr val="accent6">
              <a:lumMod val="20000"/>
              <a:lumOff val="80000"/>
            </a:schemeClr>
          </a:solidFill>
          <a:ln>
            <a:solidFill>
              <a:srgbClr val="CA9E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a:solidFill>
                  <a:schemeClr val="tx1"/>
                </a:solidFill>
                <a:latin typeface="Arial" panose="020B0604020202020204" pitchFamily="34" charset="0"/>
                <a:cs typeface="Arial" panose="020B0604020202020204" pitchFamily="34" charset="0"/>
              </a:rPr>
              <a:t>Tên trường phái</a:t>
            </a:r>
          </a:p>
        </p:txBody>
      </p:sp>
      <p:sp>
        <p:nvSpPr>
          <p:cNvPr id="5" name="Speech Bubble: Rectangle with Corners Rounded 4">
            <a:extLst>
              <a:ext uri="{FF2B5EF4-FFF2-40B4-BE49-F238E27FC236}">
                <a16:creationId xmlns:a16="http://schemas.microsoft.com/office/drawing/2014/main" id="{BC960488-A4F3-7157-060B-43E9AE2276EB}"/>
              </a:ext>
            </a:extLst>
          </p:cNvPr>
          <p:cNvSpPr/>
          <p:nvPr/>
        </p:nvSpPr>
        <p:spPr>
          <a:xfrm>
            <a:off x="6705600" y="4610101"/>
            <a:ext cx="10591800" cy="1524000"/>
          </a:xfrm>
          <a:prstGeom prst="wedgeRoundRectCallout">
            <a:avLst>
              <a:gd name="adj1" fmla="val -55577"/>
              <a:gd name="adj2" fmla="val 13148"/>
              <a:gd name="adj3" fmla="val 16667"/>
            </a:avLst>
          </a:prstGeom>
          <a:solidFill>
            <a:schemeClr val="accent6">
              <a:lumMod val="20000"/>
              <a:lumOff val="80000"/>
            </a:schemeClr>
          </a:solidFill>
          <a:ln>
            <a:solidFill>
              <a:srgbClr val="CA9E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a:solidFill>
                  <a:schemeClr val="tx1"/>
                </a:solidFill>
                <a:latin typeface="Arial" panose="020B0604020202020204" pitchFamily="34" charset="0"/>
                <a:cs typeface="Arial" panose="020B0604020202020204" pitchFamily="34" charset="0"/>
              </a:rPr>
              <a:t>Đặc điểm qua các yếu tổ tạo hình.</a:t>
            </a:r>
          </a:p>
        </p:txBody>
      </p:sp>
      <p:sp>
        <p:nvSpPr>
          <p:cNvPr id="6" name="Speech Bubble: Rectangle with Corners Rounded 5">
            <a:extLst>
              <a:ext uri="{FF2B5EF4-FFF2-40B4-BE49-F238E27FC236}">
                <a16:creationId xmlns:a16="http://schemas.microsoft.com/office/drawing/2014/main" id="{6099518C-5AFF-B3ED-A235-4DD2FAB69E43}"/>
              </a:ext>
            </a:extLst>
          </p:cNvPr>
          <p:cNvSpPr/>
          <p:nvPr/>
        </p:nvSpPr>
        <p:spPr>
          <a:xfrm>
            <a:off x="6705600" y="6743700"/>
            <a:ext cx="10591800" cy="3124200"/>
          </a:xfrm>
          <a:prstGeom prst="wedgeRoundRectCallout">
            <a:avLst>
              <a:gd name="adj1" fmla="val -56251"/>
              <a:gd name="adj2" fmla="val -44040"/>
              <a:gd name="adj3" fmla="val 16667"/>
            </a:avLst>
          </a:prstGeom>
          <a:solidFill>
            <a:schemeClr val="accent6">
              <a:lumMod val="20000"/>
              <a:lumOff val="80000"/>
            </a:schemeClr>
          </a:solidFill>
          <a:ln>
            <a:solidFill>
              <a:srgbClr val="CA9E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500">
                <a:solidFill>
                  <a:schemeClr val="tx1"/>
                </a:solidFill>
                <a:latin typeface="Arial" panose="020B0604020202020204" pitchFamily="34" charset="0"/>
                <a:cs typeface="Arial" panose="020B0604020202020204" pitchFamily="34" charset="0"/>
              </a:rPr>
              <a:t>Thông tin về tác giả và tác phẩm (tên, thời gian, đặc điểm tạo hình, phong cách nghệ thuật,...).</a:t>
            </a:r>
          </a:p>
        </p:txBody>
      </p:sp>
    </p:spTree>
    <p:extLst>
      <p:ext uri="{BB962C8B-B14F-4D97-AF65-F5344CB8AC3E}">
        <p14:creationId xmlns:p14="http://schemas.microsoft.com/office/powerpoint/2010/main" val="3254003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453</TotalTime>
  <Words>1166</Words>
  <Application>Microsoft Office PowerPoint</Application>
  <PresentationFormat>Custom</PresentationFormat>
  <Paragraphs>129</Paragraphs>
  <Slides>24</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Calibri</vt:lpstr>
      <vt:lpstr>Times New Roman</vt:lpstr>
      <vt:lpstr>Arial</vt:lpstr>
      <vt:lpstr>Amasis MT Pro Black</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Geology Quiz and Fun fact slide</dc:title>
  <dc:creator>Admin</dc:creator>
  <cp:lastModifiedBy>Admin</cp:lastModifiedBy>
  <cp:revision>4</cp:revision>
  <dcterms:created xsi:type="dcterms:W3CDTF">2006-08-16T00:00:00Z</dcterms:created>
  <dcterms:modified xsi:type="dcterms:W3CDTF">2025-05-31T05:00:17Z</dcterms:modified>
  <dc:identifier>DAFn6I7mbw4</dc:identifier>
</cp:coreProperties>
</file>