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74" r:id="rId4"/>
    <p:sldId id="264" r:id="rId5"/>
    <p:sldId id="276" r:id="rId6"/>
    <p:sldId id="277" r:id="rId7"/>
    <p:sldId id="279" r:id="rId8"/>
    <p:sldId id="278" r:id="rId9"/>
    <p:sldId id="280" r:id="rId10"/>
    <p:sldId id="281" r:id="rId11"/>
    <p:sldId id="282" r:id="rId12"/>
    <p:sldId id="284" r:id="rId13"/>
    <p:sldId id="283" r:id="rId14"/>
    <p:sldId id="285" r:id="rId15"/>
    <p:sldId id="286" r:id="rId16"/>
    <p:sldId id="287" r:id="rId17"/>
    <p:sldId id="260" r:id="rId18"/>
    <p:sldId id="288" r:id="rId19"/>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Amasis MT Pro Black" panose="020B0604020202020204" charset="0"/>
      <p:bold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FC7740-8205-4A12-8D3A-46B6E9D0EFD1}">
          <p14:sldIdLst>
            <p14:sldId id="256"/>
            <p14:sldId id="258"/>
            <p14:sldId id="274"/>
            <p14:sldId id="264"/>
            <p14:sldId id="276"/>
            <p14:sldId id="277"/>
            <p14:sldId id="279"/>
            <p14:sldId id="278"/>
            <p14:sldId id="280"/>
            <p14:sldId id="281"/>
            <p14:sldId id="282"/>
            <p14:sldId id="284"/>
            <p14:sldId id="283"/>
            <p14:sldId id="285"/>
            <p14:sldId id="286"/>
            <p14:sldId id="287"/>
            <p14:sldId id="260"/>
            <p14:sldId id="2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060"/>
    <a:srgbClr val="F9C16C"/>
    <a:srgbClr val="F9E3BC"/>
    <a:srgbClr val="F1D1C6"/>
    <a:srgbClr val="E4DCD0"/>
    <a:srgbClr val="C197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61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12.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6.svg"/><Relationship Id="rId18" Type="http://schemas.openxmlformats.org/officeDocument/2006/relationships/image" Target="../media/image37.svg"/><Relationship Id="rId3" Type="http://schemas.openxmlformats.org/officeDocument/2006/relationships/image" Target="../media/image4.svg"/><Relationship Id="rId21"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18.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6.png"/><Relationship Id="rId19"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8.png"/><Relationship Id="rId22" Type="http://schemas.openxmlformats.org/officeDocument/2006/relationships/image" Target="../media/image24.sv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svg"/><Relationship Id="rId7" Type="http://schemas.openxmlformats.org/officeDocument/2006/relationships/image" Target="../media/image36.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6.svg"/><Relationship Id="rId10" Type="http://schemas.openxmlformats.org/officeDocument/2006/relationships/image" Target="../media/image37.svg"/><Relationship Id="rId4" Type="http://schemas.openxmlformats.org/officeDocument/2006/relationships/image" Target="../media/image3.png"/><Relationship Id="rId9"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2.svg"/><Relationship Id="rId3" Type="http://schemas.openxmlformats.org/officeDocument/2006/relationships/image" Target="../media/image2.svg"/><Relationship Id="rId7" Type="http://schemas.openxmlformats.org/officeDocument/2006/relationships/image" Target="../media/image4.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6.sv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12.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4.svg"/><Relationship Id="rId3" Type="http://schemas.openxmlformats.org/officeDocument/2006/relationships/image" Target="../media/image26.svg"/><Relationship Id="rId7" Type="http://schemas.openxmlformats.org/officeDocument/2006/relationships/image" Target="../media/image6.svg"/><Relationship Id="rId12" Type="http://schemas.openxmlformats.org/officeDocument/2006/relationships/image" Target="../media/image17.png"/><Relationship Id="rId17" Type="http://schemas.openxmlformats.org/officeDocument/2006/relationships/image" Target="../media/image24.svg"/><Relationship Id="rId2" Type="http://schemas.openxmlformats.org/officeDocument/2006/relationships/image" Target="../media/image13.pn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2.svg"/><Relationship Id="rId5" Type="http://schemas.openxmlformats.org/officeDocument/2006/relationships/image" Target="../media/image28.svg"/><Relationship Id="rId15" Type="http://schemas.openxmlformats.org/officeDocument/2006/relationships/image" Target="../media/image8.sv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30.svg"/><Relationship Id="rId1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2.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8.svg"/><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6.svg"/><Relationship Id="rId18" Type="http://schemas.openxmlformats.org/officeDocument/2006/relationships/image" Target="../media/image37.svg"/><Relationship Id="rId3" Type="http://schemas.openxmlformats.org/officeDocument/2006/relationships/image" Target="../media/image4.svg"/><Relationship Id="rId21"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18.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6.png"/><Relationship Id="rId19"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8.png"/><Relationship Id="rId22" Type="http://schemas.openxmlformats.org/officeDocument/2006/relationships/image" Target="../media/image24.sv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6.svg"/><Relationship Id="rId18" Type="http://schemas.openxmlformats.org/officeDocument/2006/relationships/image" Target="../media/image37.svg"/><Relationship Id="rId3" Type="http://schemas.openxmlformats.org/officeDocument/2006/relationships/image" Target="../media/image4.svg"/><Relationship Id="rId21" Type="http://schemas.openxmlformats.org/officeDocument/2006/relationships/image" Target="../media/image12.png"/><Relationship Id="rId7" Type="http://schemas.openxmlformats.org/officeDocument/2006/relationships/image" Target="../media/image8.svg"/><Relationship Id="rId12" Type="http://schemas.openxmlformats.org/officeDocument/2006/relationships/image" Target="../media/image18.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6.png"/><Relationship Id="rId19"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8.png"/><Relationship Id="rId22"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6.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5F1"/>
        </a:solidFill>
        <a:effectLst/>
      </p:bgPr>
    </p:bg>
    <p:spTree>
      <p:nvGrpSpPr>
        <p:cNvPr id="1" name=""/>
        <p:cNvGrpSpPr/>
        <p:nvPr/>
      </p:nvGrpSpPr>
      <p:grpSpPr>
        <a:xfrm>
          <a:off x="0" y="0"/>
          <a:ext cx="0" cy="0"/>
          <a:chOff x="0" y="0"/>
          <a:chExt cx="0" cy="0"/>
        </a:xfrm>
      </p:grpSpPr>
      <p:sp>
        <p:nvSpPr>
          <p:cNvPr id="2" name="TextBox 2"/>
          <p:cNvSpPr txBox="1"/>
          <p:nvPr/>
        </p:nvSpPr>
        <p:spPr>
          <a:xfrm>
            <a:off x="386237" y="2614524"/>
            <a:ext cx="17274533" cy="3248646"/>
          </a:xfrm>
          <a:prstGeom prst="rect">
            <a:avLst/>
          </a:prstGeom>
        </p:spPr>
        <p:txBody>
          <a:bodyPr wrap="square" lIns="0" tIns="0" rIns="0" bIns="0" rtlCol="0" anchor="t">
            <a:spAutoFit/>
          </a:bodyPr>
          <a:lstStyle/>
          <a:p>
            <a:pPr algn="ctr">
              <a:lnSpc>
                <a:spcPct val="150000"/>
              </a:lnSpc>
            </a:pPr>
            <a:r>
              <a:rPr lang="en-US" sz="7500" b="1" spc="634">
                <a:solidFill>
                  <a:srgbClr val="3B5060"/>
                </a:solidFill>
                <a:latin typeface="Arial" panose="020B0604020202020204" pitchFamily="34" charset="0"/>
                <a:cs typeface="Arial" panose="020B0604020202020204" pitchFamily="34" charset="0"/>
              </a:rPr>
              <a:t>CHÀO MỪNG CÁC EM ĐẾN VỚI BÀI HỌC NGÀY HÔM NAY!</a:t>
            </a:r>
          </a:p>
        </p:txBody>
      </p:sp>
      <p:sp>
        <p:nvSpPr>
          <p:cNvPr id="5" name="Freeform 5"/>
          <p:cNvSpPr/>
          <p:nvPr/>
        </p:nvSpPr>
        <p:spPr>
          <a:xfrm rot="-10800000">
            <a:off x="-492895" y="5328697"/>
            <a:ext cx="8039571" cy="5583848"/>
          </a:xfrm>
          <a:custGeom>
            <a:avLst/>
            <a:gdLst/>
            <a:ahLst/>
            <a:cxnLst/>
            <a:rect l="l" t="t" r="r" b="b"/>
            <a:pathLst>
              <a:path w="8039571" h="5583848">
                <a:moveTo>
                  <a:pt x="0" y="0"/>
                </a:moveTo>
                <a:lnTo>
                  <a:pt x="8039571" y="0"/>
                </a:lnTo>
                <a:lnTo>
                  <a:pt x="8039571" y="5583848"/>
                </a:lnTo>
                <a:lnTo>
                  <a:pt x="0" y="558384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725156" y="5934256"/>
            <a:ext cx="6012231" cy="5641597"/>
          </a:xfrm>
          <a:custGeom>
            <a:avLst/>
            <a:gdLst/>
            <a:ahLst/>
            <a:cxnLst/>
            <a:rect l="l" t="t" r="r" b="b"/>
            <a:pathLst>
              <a:path w="6012231" h="5641597">
                <a:moveTo>
                  <a:pt x="0" y="0"/>
                </a:moveTo>
                <a:lnTo>
                  <a:pt x="6012231" y="0"/>
                </a:lnTo>
                <a:lnTo>
                  <a:pt x="6012231" y="5641598"/>
                </a:lnTo>
                <a:lnTo>
                  <a:pt x="0" y="56415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rot="228063" flipH="1">
            <a:off x="-612268" y="8882779"/>
            <a:ext cx="3001045" cy="2529807"/>
          </a:xfrm>
          <a:custGeom>
            <a:avLst/>
            <a:gdLst/>
            <a:ahLst/>
            <a:cxnLst/>
            <a:rect l="l" t="t" r="r" b="b"/>
            <a:pathLst>
              <a:path w="3001045" h="2529807">
                <a:moveTo>
                  <a:pt x="3001045" y="0"/>
                </a:moveTo>
                <a:lnTo>
                  <a:pt x="0" y="0"/>
                </a:lnTo>
                <a:lnTo>
                  <a:pt x="0" y="2529806"/>
                </a:lnTo>
                <a:lnTo>
                  <a:pt x="3001045" y="2529806"/>
                </a:lnTo>
                <a:lnTo>
                  <a:pt x="300104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5142693">
            <a:off x="15379955" y="-124748"/>
            <a:ext cx="1240050" cy="1799545"/>
          </a:xfrm>
          <a:custGeom>
            <a:avLst/>
            <a:gdLst/>
            <a:ahLst/>
            <a:cxnLst/>
            <a:rect l="l" t="t" r="r" b="b"/>
            <a:pathLst>
              <a:path w="1240050" h="1799545">
                <a:moveTo>
                  <a:pt x="0" y="0"/>
                </a:moveTo>
                <a:lnTo>
                  <a:pt x="1240050" y="0"/>
                </a:lnTo>
                <a:lnTo>
                  <a:pt x="1240050" y="1799545"/>
                </a:lnTo>
                <a:lnTo>
                  <a:pt x="0" y="179954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rot="-1717303">
            <a:off x="12287312" y="7691400"/>
            <a:ext cx="6615469" cy="4244938"/>
          </a:xfrm>
          <a:custGeom>
            <a:avLst/>
            <a:gdLst/>
            <a:ahLst/>
            <a:cxnLst/>
            <a:rect l="l" t="t" r="r" b="b"/>
            <a:pathLst>
              <a:path w="6615469" h="4244938">
                <a:moveTo>
                  <a:pt x="0" y="0"/>
                </a:moveTo>
                <a:lnTo>
                  <a:pt x="6615468" y="0"/>
                </a:lnTo>
                <a:lnTo>
                  <a:pt x="6615468" y="4244938"/>
                </a:lnTo>
                <a:lnTo>
                  <a:pt x="0" y="424493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rot="-1085091">
            <a:off x="13287226" y="6598899"/>
            <a:ext cx="7176712" cy="5689175"/>
          </a:xfrm>
          <a:custGeom>
            <a:avLst/>
            <a:gdLst/>
            <a:ahLst/>
            <a:cxnLst/>
            <a:rect l="l" t="t" r="r" b="b"/>
            <a:pathLst>
              <a:path w="7176712" h="5689175">
                <a:moveTo>
                  <a:pt x="0" y="0"/>
                </a:moveTo>
                <a:lnTo>
                  <a:pt x="7176712" y="0"/>
                </a:lnTo>
                <a:lnTo>
                  <a:pt x="7176712" y="5689175"/>
                </a:lnTo>
                <a:lnTo>
                  <a:pt x="0" y="568917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rot="10281067" flipH="1" flipV="1">
            <a:off x="16042441" y="8305710"/>
            <a:ext cx="1832864" cy="1539606"/>
          </a:xfrm>
          <a:custGeom>
            <a:avLst/>
            <a:gdLst/>
            <a:ahLst/>
            <a:cxnLst/>
            <a:rect l="l" t="t" r="r" b="b"/>
            <a:pathLst>
              <a:path w="1832864" h="1539606">
                <a:moveTo>
                  <a:pt x="1832864" y="1539605"/>
                </a:moveTo>
                <a:lnTo>
                  <a:pt x="0" y="1539605"/>
                </a:lnTo>
                <a:lnTo>
                  <a:pt x="0" y="0"/>
                </a:lnTo>
                <a:lnTo>
                  <a:pt x="1832864" y="0"/>
                </a:lnTo>
                <a:lnTo>
                  <a:pt x="1832864" y="1539605"/>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3" name="Freeform 13"/>
          <p:cNvSpPr/>
          <p:nvPr/>
        </p:nvSpPr>
        <p:spPr>
          <a:xfrm rot="-1708428">
            <a:off x="-1651459" y="375800"/>
            <a:ext cx="6680806" cy="2004242"/>
          </a:xfrm>
          <a:custGeom>
            <a:avLst/>
            <a:gdLst/>
            <a:ahLst/>
            <a:cxnLst/>
            <a:rect l="l" t="t" r="r" b="b"/>
            <a:pathLst>
              <a:path w="6680806" h="2004242">
                <a:moveTo>
                  <a:pt x="0" y="0"/>
                </a:moveTo>
                <a:lnTo>
                  <a:pt x="6680806" y="0"/>
                </a:lnTo>
                <a:lnTo>
                  <a:pt x="6680806" y="2004242"/>
                </a:lnTo>
                <a:lnTo>
                  <a:pt x="0" y="2004242"/>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4" name="Freeform 14"/>
          <p:cNvSpPr/>
          <p:nvPr/>
        </p:nvSpPr>
        <p:spPr>
          <a:xfrm rot="-4532684">
            <a:off x="-86859" y="5933308"/>
            <a:ext cx="1240050" cy="1799545"/>
          </a:xfrm>
          <a:custGeom>
            <a:avLst/>
            <a:gdLst/>
            <a:ahLst/>
            <a:cxnLst/>
            <a:rect l="l" t="t" r="r" b="b"/>
            <a:pathLst>
              <a:path w="1240050" h="1799545">
                <a:moveTo>
                  <a:pt x="0" y="0"/>
                </a:moveTo>
                <a:lnTo>
                  <a:pt x="1240050" y="0"/>
                </a:lnTo>
                <a:lnTo>
                  <a:pt x="1240050" y="1799545"/>
                </a:lnTo>
                <a:lnTo>
                  <a:pt x="0" y="1799545"/>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5" name="Freeform 15"/>
          <p:cNvSpPr/>
          <p:nvPr/>
        </p:nvSpPr>
        <p:spPr>
          <a:xfrm rot="-10260044" flipH="1">
            <a:off x="15375059" y="-845331"/>
            <a:ext cx="3001045" cy="2529807"/>
          </a:xfrm>
          <a:custGeom>
            <a:avLst/>
            <a:gdLst/>
            <a:ahLst/>
            <a:cxnLst/>
            <a:rect l="l" t="t" r="r" b="b"/>
            <a:pathLst>
              <a:path w="3001045" h="2529807">
                <a:moveTo>
                  <a:pt x="3001045" y="0"/>
                </a:moveTo>
                <a:lnTo>
                  <a:pt x="0" y="0"/>
                </a:lnTo>
                <a:lnTo>
                  <a:pt x="0" y="2529807"/>
                </a:lnTo>
                <a:lnTo>
                  <a:pt x="3001045" y="2529807"/>
                </a:lnTo>
                <a:lnTo>
                  <a:pt x="3001045"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6" name="Freeform 16"/>
          <p:cNvSpPr/>
          <p:nvPr/>
        </p:nvSpPr>
        <p:spPr>
          <a:xfrm rot="-8853935">
            <a:off x="106301" y="-215936"/>
            <a:ext cx="1240050" cy="1799545"/>
          </a:xfrm>
          <a:custGeom>
            <a:avLst/>
            <a:gdLst/>
            <a:ahLst/>
            <a:cxnLst/>
            <a:rect l="l" t="t" r="r" b="b"/>
            <a:pathLst>
              <a:path w="1240050" h="1799545">
                <a:moveTo>
                  <a:pt x="0" y="0"/>
                </a:moveTo>
                <a:lnTo>
                  <a:pt x="1240050" y="0"/>
                </a:lnTo>
                <a:lnTo>
                  <a:pt x="1240050" y="1799545"/>
                </a:lnTo>
                <a:lnTo>
                  <a:pt x="0" y="1799545"/>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7" name="Freeform 17"/>
          <p:cNvSpPr/>
          <p:nvPr/>
        </p:nvSpPr>
        <p:spPr>
          <a:xfrm rot="2700000">
            <a:off x="11057283" y="8732462"/>
            <a:ext cx="1369210" cy="1986980"/>
          </a:xfrm>
          <a:custGeom>
            <a:avLst/>
            <a:gdLst/>
            <a:ahLst/>
            <a:cxnLst/>
            <a:rect l="l" t="t" r="r" b="b"/>
            <a:pathLst>
              <a:path w="1369210" h="1986980">
                <a:moveTo>
                  <a:pt x="0" y="0"/>
                </a:moveTo>
                <a:lnTo>
                  <a:pt x="1369210" y="0"/>
                </a:lnTo>
                <a:lnTo>
                  <a:pt x="1369210" y="1986980"/>
                </a:lnTo>
                <a:lnTo>
                  <a:pt x="0" y="1986980"/>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9" name="Freeform 19"/>
          <p:cNvSpPr/>
          <p:nvPr/>
        </p:nvSpPr>
        <p:spPr>
          <a:xfrm rot="5662259">
            <a:off x="17529426" y="1667466"/>
            <a:ext cx="1240050" cy="1799545"/>
          </a:xfrm>
          <a:custGeom>
            <a:avLst/>
            <a:gdLst/>
            <a:ahLst/>
            <a:cxnLst/>
            <a:rect l="l" t="t" r="r" b="b"/>
            <a:pathLst>
              <a:path w="1240050" h="1799545">
                <a:moveTo>
                  <a:pt x="0" y="0"/>
                </a:moveTo>
                <a:lnTo>
                  <a:pt x="1240050" y="0"/>
                </a:lnTo>
                <a:lnTo>
                  <a:pt x="1240050" y="1799545"/>
                </a:lnTo>
                <a:lnTo>
                  <a:pt x="0" y="1799545"/>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1B8965-4588-DECE-668A-07DCACE491CC}"/>
              </a:ext>
            </a:extLst>
          </p:cNvPr>
          <p:cNvSpPr txBox="1"/>
          <p:nvPr/>
        </p:nvSpPr>
        <p:spPr>
          <a:xfrm>
            <a:off x="1028700" y="13116"/>
            <a:ext cx="16230600" cy="2041456"/>
          </a:xfrm>
          <a:prstGeom prst="rect">
            <a:avLst/>
          </a:prstGeom>
          <a:noFill/>
        </p:spPr>
        <p:txBody>
          <a:bodyPr wrap="square">
            <a:spAutoFit/>
          </a:bodyPr>
          <a:lstStyle/>
          <a:p>
            <a:pPr algn="just">
              <a:lnSpc>
                <a:spcPct val="150000"/>
              </a:lnSpc>
            </a:pPr>
            <a:r>
              <a:rPr lang="en-US" sz="4500" b="1">
                <a:solidFill>
                  <a:srgbClr val="C00000"/>
                </a:solidFill>
                <a:latin typeface="Arial" panose="020B0604020202020204" pitchFamily="34" charset="0"/>
                <a:cs typeface="Arial" panose="020B0604020202020204" pitchFamily="34" charset="0"/>
              </a:rPr>
              <a:t>Nhiệm vụ 2: </a:t>
            </a:r>
            <a:r>
              <a:rPr lang="en-US" sz="4500">
                <a:latin typeface="Arial" panose="020B0604020202020204" pitchFamily="34" charset="0"/>
                <a:cs typeface="Arial" panose="020B0604020202020204" pitchFamily="34" charset="0"/>
              </a:rPr>
              <a:t>Dùng hình thức vẽ hoặc tạo mô hình thể hiện về chủ đề Niềm vui, hạnh phúc</a:t>
            </a:r>
          </a:p>
        </p:txBody>
      </p:sp>
      <p:sp>
        <p:nvSpPr>
          <p:cNvPr id="4" name="Rectangle: Rounded Corners 3">
            <a:extLst>
              <a:ext uri="{FF2B5EF4-FFF2-40B4-BE49-F238E27FC236}">
                <a16:creationId xmlns:a16="http://schemas.microsoft.com/office/drawing/2014/main" id="{920F4099-F5A1-8135-37EE-7B9FFC4C1DB6}"/>
              </a:ext>
            </a:extLst>
          </p:cNvPr>
          <p:cNvSpPr/>
          <p:nvPr/>
        </p:nvSpPr>
        <p:spPr>
          <a:xfrm>
            <a:off x="762000" y="2151236"/>
            <a:ext cx="16764000" cy="1447800"/>
          </a:xfrm>
          <a:prstGeom prst="roundRect">
            <a:avLst/>
          </a:prstGeom>
          <a:solidFill>
            <a:schemeClr val="accent5">
              <a:lumMod val="20000"/>
              <a:lumOff val="80000"/>
            </a:schemeClr>
          </a:solidFill>
          <a:ln w="38100">
            <a:solidFill>
              <a:schemeClr val="accent5">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Yêu cầu: </a:t>
            </a:r>
            <a:r>
              <a:rPr lang="nl-NL" sz="4000">
                <a:solidFill>
                  <a:schemeClr val="tx1"/>
                </a:solidFill>
                <a:effectLst/>
                <a:latin typeface="Arial" panose="020B0604020202020204" pitchFamily="34" charset="0"/>
                <a:ea typeface="Calibri" panose="020F0502020204030204" pitchFamily="34" charset="0"/>
                <a:cs typeface="Arial" panose="020B0604020202020204" pitchFamily="34" charset="0"/>
              </a:rPr>
              <a:t>Vẽ hoặc tạo mô hình thể hiện chủ đề Niềm vui, hạnh phúc. </a:t>
            </a:r>
            <a:endParaRPr lang="en-US" sz="4000">
              <a:solidFill>
                <a:schemeClr val="tx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BD7AC211-6B35-37D3-6D6D-0DEB1A55D9BC}"/>
              </a:ext>
            </a:extLst>
          </p:cNvPr>
          <p:cNvCxnSpPr/>
          <p:nvPr/>
        </p:nvCxnSpPr>
        <p:spPr>
          <a:xfrm>
            <a:off x="9172575" y="4305300"/>
            <a:ext cx="0" cy="5334000"/>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D68279A-8C9C-8EA5-1DF1-EC34803BF3A9}"/>
              </a:ext>
            </a:extLst>
          </p:cNvPr>
          <p:cNvSpPr txBox="1"/>
          <p:nvPr/>
        </p:nvSpPr>
        <p:spPr>
          <a:xfrm>
            <a:off x="762000" y="3608561"/>
            <a:ext cx="8186738" cy="6455806"/>
          </a:xfrm>
          <a:prstGeom prst="rect">
            <a:avLst/>
          </a:prstGeom>
          <a:noFill/>
        </p:spPr>
        <p:txBody>
          <a:bodyPr wrap="square">
            <a:spAutoFit/>
          </a:bodyPr>
          <a:lstStyle/>
          <a:p>
            <a:pPr algn="just">
              <a:lnSpc>
                <a:spcPct val="150000"/>
              </a:lnSpc>
            </a:pPr>
            <a:r>
              <a:rPr lang="vi-VN" sz="3500" b="1" i="1">
                <a:solidFill>
                  <a:srgbClr val="002060"/>
                </a:solidFill>
              </a:rPr>
              <a:t>Về tạo hình: </a:t>
            </a:r>
            <a:endParaRPr lang="en-US" sz="3500" b="1" i="1">
              <a:solidFill>
                <a:srgbClr val="002060"/>
              </a:solidFill>
            </a:endParaRPr>
          </a:p>
          <a:p>
            <a:pPr marL="457200" indent="-457200" algn="just">
              <a:lnSpc>
                <a:spcPct val="150000"/>
              </a:lnSpc>
              <a:buFont typeface="Wingdings" panose="05000000000000000000" pitchFamily="2" charset="2"/>
              <a:buChar char="§"/>
            </a:pPr>
            <a:r>
              <a:rPr lang="vi-VN" sz="3500"/>
              <a:t>Nhân vật thể hiện niềm vui có thể là cá nhân hoặc nhóm người.</a:t>
            </a:r>
          </a:p>
          <a:p>
            <a:pPr marL="457200" indent="-457200" algn="just">
              <a:lnSpc>
                <a:spcPct val="150000"/>
              </a:lnSpc>
              <a:buFont typeface="Wingdings" panose="05000000000000000000" pitchFamily="2" charset="2"/>
              <a:buChar char="§"/>
            </a:pPr>
            <a:r>
              <a:rPr lang="vi-VN" sz="3500"/>
              <a:t>Có thể là thể hiện tập trung vào khuôn một vui tươi hoặc một hoạt động vui chơi,...</a:t>
            </a:r>
            <a:endParaRPr lang="en-US" sz="3500"/>
          </a:p>
          <a:p>
            <a:pPr algn="just">
              <a:lnSpc>
                <a:spcPct val="150000"/>
              </a:lnSpc>
            </a:pPr>
            <a:r>
              <a:rPr lang="vi-VN" sz="3500" b="1" i="1">
                <a:solidFill>
                  <a:srgbClr val="002060"/>
                </a:solidFill>
              </a:rPr>
              <a:t>Màu sắc: </a:t>
            </a:r>
            <a:r>
              <a:rPr lang="vi-VN" sz="3500"/>
              <a:t>lựa chọn </a:t>
            </a:r>
            <a:r>
              <a:rPr lang="en-US" sz="3500">
                <a:latin typeface="Arial" panose="020B0604020202020204" pitchFamily="34" charset="0"/>
                <a:cs typeface="Arial" panose="020B0604020202020204" pitchFamily="34" charset="0"/>
              </a:rPr>
              <a:t>gam màu phù hợp</a:t>
            </a:r>
            <a:r>
              <a:rPr lang="vi-VN" sz="3500"/>
              <a:t>, nên thiên về những màu tươi, sáng</a:t>
            </a:r>
            <a:r>
              <a:rPr lang="en-US" sz="3500">
                <a:latin typeface="Arial" panose="020B0604020202020204" pitchFamily="34" charset="0"/>
                <a:cs typeface="Arial" panose="020B0604020202020204" pitchFamily="34" charset="0"/>
              </a:rPr>
              <a:t>…</a:t>
            </a:r>
            <a:endParaRPr lang="vi-VN" sz="35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8BAFE19-9554-960E-71B2-32CCFAA6FFD6}"/>
              </a:ext>
            </a:extLst>
          </p:cNvPr>
          <p:cNvSpPr txBox="1"/>
          <p:nvPr/>
        </p:nvSpPr>
        <p:spPr>
          <a:xfrm>
            <a:off x="9525000" y="3744397"/>
            <a:ext cx="8186738" cy="6455806"/>
          </a:xfrm>
          <a:prstGeom prst="rect">
            <a:avLst/>
          </a:prstGeom>
          <a:noFill/>
        </p:spPr>
        <p:txBody>
          <a:bodyPr wrap="square">
            <a:spAutoFit/>
          </a:bodyPr>
          <a:lstStyle/>
          <a:p>
            <a:pPr algn="just">
              <a:lnSpc>
                <a:spcPct val="150000"/>
              </a:lnSpc>
            </a:pPr>
            <a:r>
              <a:rPr lang="en-US" sz="3500" b="1" i="1">
                <a:solidFill>
                  <a:srgbClr val="002060"/>
                </a:solidFill>
                <a:latin typeface="Arial" panose="020B0604020202020204" pitchFamily="34" charset="0"/>
                <a:cs typeface="Arial" panose="020B0604020202020204" pitchFamily="34" charset="0"/>
              </a:rPr>
              <a:t>Cách thể hiện: </a:t>
            </a:r>
          </a:p>
          <a:p>
            <a:pPr marL="457200" indent="-457200" algn="just">
              <a:lnSpc>
                <a:spcPct val="150000"/>
              </a:lnSpc>
              <a:buFont typeface="Wingdings" panose="05000000000000000000" pitchFamily="2" charset="2"/>
              <a:buChar char="§"/>
            </a:pPr>
            <a:r>
              <a:rPr lang="vi-VN" sz="3500"/>
              <a:t>Nếu dùng hình thức vẽ: vẽ trực tiếp bằng nét màu, hoặc vẽ nến trước rồi vẽ hình sau,... </a:t>
            </a:r>
          </a:p>
          <a:p>
            <a:pPr marL="457200" indent="-457200" algn="just">
              <a:lnSpc>
                <a:spcPct val="150000"/>
              </a:lnSpc>
              <a:buFont typeface="Wingdings" panose="05000000000000000000" pitchFamily="2" charset="2"/>
              <a:buChar char="§"/>
            </a:pPr>
            <a:r>
              <a:rPr lang="vi-VN" sz="3500"/>
              <a:t>Nếu lựa chọn làm mô hình: có thể sử dụng vật liệu sẵn có, đất nặn, giấy màu để tạo hình nhân vật hấp dẫn, có tính thẩm mĩ.</a:t>
            </a:r>
          </a:p>
        </p:txBody>
      </p:sp>
    </p:spTree>
    <p:extLst>
      <p:ext uri="{BB962C8B-B14F-4D97-AF65-F5344CB8AC3E}">
        <p14:creationId xmlns:p14="http://schemas.microsoft.com/office/powerpoint/2010/main" val="172473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E3B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DB239B-C546-6099-00F3-3551414DDA52}"/>
              </a:ext>
            </a:extLst>
          </p:cNvPr>
          <p:cNvSpPr txBox="1"/>
          <p:nvPr/>
        </p:nvSpPr>
        <p:spPr>
          <a:xfrm>
            <a:off x="3314700" y="780038"/>
            <a:ext cx="116586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CÁC BƯỚC KÍ HỌA DÁNG NGƯỜI </a:t>
            </a:r>
          </a:p>
        </p:txBody>
      </p:sp>
      <p:sp>
        <p:nvSpPr>
          <p:cNvPr id="3" name="Plaque 2">
            <a:extLst>
              <a:ext uri="{FF2B5EF4-FFF2-40B4-BE49-F238E27FC236}">
                <a16:creationId xmlns:a16="http://schemas.microsoft.com/office/drawing/2014/main" id="{BA1FFE8A-73CB-FB79-9C28-7D7F72A399D7}"/>
              </a:ext>
            </a:extLst>
          </p:cNvPr>
          <p:cNvSpPr/>
          <p:nvPr/>
        </p:nvSpPr>
        <p:spPr>
          <a:xfrm>
            <a:off x="990600" y="2552700"/>
            <a:ext cx="7391400" cy="2743200"/>
          </a:xfrm>
          <a:prstGeom prst="plaque">
            <a:avLst/>
          </a:prstGeom>
          <a:solidFill>
            <a:schemeClr val="bg1"/>
          </a:solidFill>
          <a:ln w="38100">
            <a:solidFill>
              <a:srgbClr val="F9C16C"/>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a:solidFill>
                  <a:schemeClr val="tx1"/>
                </a:solidFill>
              </a:rPr>
              <a:t>Bước 1: </a:t>
            </a:r>
            <a:r>
              <a:rPr lang="vi-VN" sz="4000">
                <a:solidFill>
                  <a:schemeClr val="tx1"/>
                </a:solidFill>
              </a:rPr>
              <a:t>Phác các nét chính của mẫu vẽ. </a:t>
            </a:r>
            <a:endParaRPr lang="en-US" sz="4000">
              <a:solidFill>
                <a:schemeClr val="tx1"/>
              </a:solidFill>
            </a:endParaRPr>
          </a:p>
        </p:txBody>
      </p:sp>
      <p:sp>
        <p:nvSpPr>
          <p:cNvPr id="5" name="Plaque 4">
            <a:extLst>
              <a:ext uri="{FF2B5EF4-FFF2-40B4-BE49-F238E27FC236}">
                <a16:creationId xmlns:a16="http://schemas.microsoft.com/office/drawing/2014/main" id="{891FFBAA-F60F-F6D3-DE35-87BA118B87CB}"/>
              </a:ext>
            </a:extLst>
          </p:cNvPr>
          <p:cNvSpPr/>
          <p:nvPr/>
        </p:nvSpPr>
        <p:spPr>
          <a:xfrm>
            <a:off x="990600" y="6362700"/>
            <a:ext cx="7391400" cy="2743200"/>
          </a:xfrm>
          <a:prstGeom prst="plaque">
            <a:avLst/>
          </a:prstGeom>
          <a:solidFill>
            <a:schemeClr val="bg1"/>
          </a:solidFill>
          <a:ln w="38100">
            <a:solidFill>
              <a:srgbClr val="F9C16C"/>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a:solidFill>
                  <a:schemeClr val="tx1"/>
                </a:solidFill>
              </a:rPr>
              <a:t>Bước 3: </a:t>
            </a:r>
            <a:r>
              <a:rPr lang="vi-VN" sz="4000">
                <a:solidFill>
                  <a:schemeClr val="tx1"/>
                </a:solidFill>
              </a:rPr>
              <a:t>Thể hiện đặc điểm của mẫu vẽ. </a:t>
            </a:r>
            <a:endParaRPr lang="en-US" sz="4000">
              <a:solidFill>
                <a:schemeClr val="tx1"/>
              </a:solidFill>
            </a:endParaRPr>
          </a:p>
        </p:txBody>
      </p:sp>
      <p:sp>
        <p:nvSpPr>
          <p:cNvPr id="6" name="Plaque 5">
            <a:extLst>
              <a:ext uri="{FF2B5EF4-FFF2-40B4-BE49-F238E27FC236}">
                <a16:creationId xmlns:a16="http://schemas.microsoft.com/office/drawing/2014/main" id="{A596A9ED-DD4B-97E5-E923-C61D123D685A}"/>
              </a:ext>
            </a:extLst>
          </p:cNvPr>
          <p:cNvSpPr/>
          <p:nvPr/>
        </p:nvSpPr>
        <p:spPr>
          <a:xfrm>
            <a:off x="10134600" y="2588299"/>
            <a:ext cx="7391400" cy="2743200"/>
          </a:xfrm>
          <a:prstGeom prst="plaque">
            <a:avLst/>
          </a:prstGeom>
          <a:solidFill>
            <a:schemeClr val="bg1"/>
          </a:solidFill>
          <a:ln w="38100">
            <a:solidFill>
              <a:srgbClr val="F9C16C"/>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a:solidFill>
                  <a:schemeClr val="tx1"/>
                </a:solidFill>
              </a:rPr>
              <a:t>Bước 2: </a:t>
            </a:r>
            <a:r>
              <a:rPr lang="vi-VN" sz="4000">
                <a:solidFill>
                  <a:schemeClr val="tx1"/>
                </a:solidFill>
              </a:rPr>
              <a:t>Dùng nét thể hiện hình dáng của mẫu vẽ. </a:t>
            </a:r>
            <a:endParaRPr lang="en-US" sz="4000">
              <a:solidFill>
                <a:schemeClr val="tx1"/>
              </a:solidFill>
            </a:endParaRPr>
          </a:p>
        </p:txBody>
      </p:sp>
      <p:sp>
        <p:nvSpPr>
          <p:cNvPr id="7" name="Plaque 6">
            <a:extLst>
              <a:ext uri="{FF2B5EF4-FFF2-40B4-BE49-F238E27FC236}">
                <a16:creationId xmlns:a16="http://schemas.microsoft.com/office/drawing/2014/main" id="{8B424773-1369-0000-65C5-F93F3D64BE84}"/>
              </a:ext>
            </a:extLst>
          </p:cNvPr>
          <p:cNvSpPr/>
          <p:nvPr/>
        </p:nvSpPr>
        <p:spPr>
          <a:xfrm>
            <a:off x="10134600" y="6362700"/>
            <a:ext cx="7391400" cy="2743200"/>
          </a:xfrm>
          <a:prstGeom prst="plaque">
            <a:avLst/>
          </a:prstGeom>
          <a:solidFill>
            <a:schemeClr val="bg1"/>
          </a:solidFill>
          <a:ln w="38100">
            <a:solidFill>
              <a:srgbClr val="F9C16C"/>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a:solidFill>
                  <a:schemeClr val="tx1"/>
                </a:solidFill>
              </a:rPr>
              <a:t>Bước 4: </a:t>
            </a:r>
            <a:r>
              <a:rPr lang="vi-VN" sz="4000">
                <a:solidFill>
                  <a:schemeClr val="tx1"/>
                </a:solidFill>
              </a:rPr>
              <a:t>Hoàn thiện bản kí họa.</a:t>
            </a:r>
            <a:r>
              <a:rPr lang="en-US" sz="4000">
                <a:solidFill>
                  <a:schemeClr val="tx1"/>
                </a:solidFill>
              </a:rPr>
              <a:t> </a:t>
            </a:r>
            <a:r>
              <a:rPr lang="vi-VN" sz="4000">
                <a:solidFill>
                  <a:schemeClr val="tx1"/>
                </a:solidFill>
              </a:rPr>
              <a:t>Thể hiện một số sắc độ và hoàn thành mẫu vẽ.</a:t>
            </a:r>
          </a:p>
        </p:txBody>
      </p:sp>
      <p:sp>
        <p:nvSpPr>
          <p:cNvPr id="8" name="Freeform 15">
            <a:extLst>
              <a:ext uri="{FF2B5EF4-FFF2-40B4-BE49-F238E27FC236}">
                <a16:creationId xmlns:a16="http://schemas.microsoft.com/office/drawing/2014/main" id="{2576DC31-156A-39DC-5F9D-D32E52C9279B}"/>
              </a:ext>
            </a:extLst>
          </p:cNvPr>
          <p:cNvSpPr/>
          <p:nvPr/>
        </p:nvSpPr>
        <p:spPr>
          <a:xfrm rot="-10260044" flipH="1">
            <a:off x="15495589" y="-484866"/>
            <a:ext cx="3001045" cy="2529807"/>
          </a:xfrm>
          <a:custGeom>
            <a:avLst/>
            <a:gdLst/>
            <a:ahLst/>
            <a:cxnLst/>
            <a:rect l="l" t="t" r="r" b="b"/>
            <a:pathLst>
              <a:path w="3001045" h="2529807">
                <a:moveTo>
                  <a:pt x="3001045" y="0"/>
                </a:moveTo>
                <a:lnTo>
                  <a:pt x="0" y="0"/>
                </a:lnTo>
                <a:lnTo>
                  <a:pt x="0" y="2529807"/>
                </a:lnTo>
                <a:lnTo>
                  <a:pt x="3001045" y="2529807"/>
                </a:lnTo>
                <a:lnTo>
                  <a:pt x="3001045"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8">
            <a:extLst>
              <a:ext uri="{FF2B5EF4-FFF2-40B4-BE49-F238E27FC236}">
                <a16:creationId xmlns:a16="http://schemas.microsoft.com/office/drawing/2014/main" id="{3F039BDC-80F7-53DD-8186-F9D37833954A}"/>
              </a:ext>
            </a:extLst>
          </p:cNvPr>
          <p:cNvSpPr/>
          <p:nvPr/>
        </p:nvSpPr>
        <p:spPr>
          <a:xfrm rot="228063" flipH="1">
            <a:off x="-681447" y="9201966"/>
            <a:ext cx="3001045" cy="2529807"/>
          </a:xfrm>
          <a:custGeom>
            <a:avLst/>
            <a:gdLst/>
            <a:ahLst/>
            <a:cxnLst/>
            <a:rect l="l" t="t" r="r" b="b"/>
            <a:pathLst>
              <a:path w="3001045" h="2529807">
                <a:moveTo>
                  <a:pt x="3001045" y="0"/>
                </a:moveTo>
                <a:lnTo>
                  <a:pt x="0" y="0"/>
                </a:lnTo>
                <a:lnTo>
                  <a:pt x="0" y="2529806"/>
                </a:lnTo>
                <a:lnTo>
                  <a:pt x="3001045" y="2529806"/>
                </a:lnTo>
                <a:lnTo>
                  <a:pt x="3001045"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32987469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5F1"/>
        </a:solidFill>
        <a:effectLst/>
      </p:bgPr>
    </p:bg>
    <p:spTree>
      <p:nvGrpSpPr>
        <p:cNvPr id="1" name=""/>
        <p:cNvGrpSpPr/>
        <p:nvPr/>
      </p:nvGrpSpPr>
      <p:grpSpPr>
        <a:xfrm>
          <a:off x="0" y="0"/>
          <a:ext cx="0" cy="0"/>
          <a:chOff x="0" y="0"/>
          <a:chExt cx="0" cy="0"/>
        </a:xfrm>
      </p:grpSpPr>
      <p:sp>
        <p:nvSpPr>
          <p:cNvPr id="40" name="Freeform 14">
            <a:extLst>
              <a:ext uri="{FF2B5EF4-FFF2-40B4-BE49-F238E27FC236}">
                <a16:creationId xmlns:a16="http://schemas.microsoft.com/office/drawing/2014/main" id="{1D4A3865-D4D4-5B64-0BAB-C24439B48A02}"/>
              </a:ext>
            </a:extLst>
          </p:cNvPr>
          <p:cNvSpPr/>
          <p:nvPr/>
        </p:nvSpPr>
        <p:spPr>
          <a:xfrm>
            <a:off x="3493768" y="2020765"/>
            <a:ext cx="10613178" cy="5814173"/>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F1D1C6"/>
          </a:solidFill>
        </p:spPr>
      </p:sp>
      <p:sp>
        <p:nvSpPr>
          <p:cNvPr id="5" name="Freeform 5"/>
          <p:cNvSpPr/>
          <p:nvPr/>
        </p:nvSpPr>
        <p:spPr>
          <a:xfrm>
            <a:off x="-1869031" y="6463025"/>
            <a:ext cx="5250336" cy="4926670"/>
          </a:xfrm>
          <a:custGeom>
            <a:avLst/>
            <a:gdLst/>
            <a:ahLst/>
            <a:cxnLst/>
            <a:rect l="l" t="t" r="r" b="b"/>
            <a:pathLst>
              <a:path w="5250336" h="4926670">
                <a:moveTo>
                  <a:pt x="0" y="0"/>
                </a:moveTo>
                <a:lnTo>
                  <a:pt x="5250336" y="0"/>
                </a:lnTo>
                <a:lnTo>
                  <a:pt x="5250336" y="4926670"/>
                </a:lnTo>
                <a:lnTo>
                  <a:pt x="0" y="49266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228063" flipH="1">
            <a:off x="-290956" y="8889937"/>
            <a:ext cx="2405784" cy="2028016"/>
          </a:xfrm>
          <a:custGeom>
            <a:avLst/>
            <a:gdLst/>
            <a:ahLst/>
            <a:cxnLst/>
            <a:rect l="l" t="t" r="r" b="b"/>
            <a:pathLst>
              <a:path w="2405784" h="2028016">
                <a:moveTo>
                  <a:pt x="2405783" y="0"/>
                </a:moveTo>
                <a:lnTo>
                  <a:pt x="0" y="0"/>
                </a:lnTo>
                <a:lnTo>
                  <a:pt x="0" y="2028016"/>
                </a:lnTo>
                <a:lnTo>
                  <a:pt x="2405783" y="2028016"/>
                </a:lnTo>
                <a:lnTo>
                  <a:pt x="2405783"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5279911">
            <a:off x="11574803" y="-388900"/>
            <a:ext cx="1240050" cy="1799545"/>
          </a:xfrm>
          <a:custGeom>
            <a:avLst/>
            <a:gdLst/>
            <a:ahLst/>
            <a:cxnLst/>
            <a:rect l="l" t="t" r="r" b="b"/>
            <a:pathLst>
              <a:path w="1240050" h="1799545">
                <a:moveTo>
                  <a:pt x="0" y="0"/>
                </a:moveTo>
                <a:lnTo>
                  <a:pt x="1240050" y="0"/>
                </a:lnTo>
                <a:lnTo>
                  <a:pt x="1240050" y="1799544"/>
                </a:lnTo>
                <a:lnTo>
                  <a:pt x="0" y="179954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1717303">
            <a:off x="12824274" y="8254997"/>
            <a:ext cx="6615469" cy="4244938"/>
          </a:xfrm>
          <a:custGeom>
            <a:avLst/>
            <a:gdLst/>
            <a:ahLst/>
            <a:cxnLst/>
            <a:rect l="l" t="t" r="r" b="b"/>
            <a:pathLst>
              <a:path w="6615469" h="4244938">
                <a:moveTo>
                  <a:pt x="0" y="0"/>
                </a:moveTo>
                <a:lnTo>
                  <a:pt x="6615469" y="0"/>
                </a:lnTo>
                <a:lnTo>
                  <a:pt x="6615469" y="4244938"/>
                </a:lnTo>
                <a:lnTo>
                  <a:pt x="0" y="42449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rot="-1085091">
            <a:off x="14207906" y="6531868"/>
            <a:ext cx="7176712" cy="5689175"/>
          </a:xfrm>
          <a:custGeom>
            <a:avLst/>
            <a:gdLst/>
            <a:ahLst/>
            <a:cxnLst/>
            <a:rect l="l" t="t" r="r" b="b"/>
            <a:pathLst>
              <a:path w="7176712" h="5689175">
                <a:moveTo>
                  <a:pt x="0" y="0"/>
                </a:moveTo>
                <a:lnTo>
                  <a:pt x="7176712" y="0"/>
                </a:lnTo>
                <a:lnTo>
                  <a:pt x="7176712" y="5689175"/>
                </a:lnTo>
                <a:lnTo>
                  <a:pt x="0" y="568917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rot="10281067" flipH="1" flipV="1">
            <a:off x="16240706" y="8311162"/>
            <a:ext cx="1891279" cy="1588674"/>
          </a:xfrm>
          <a:custGeom>
            <a:avLst/>
            <a:gdLst/>
            <a:ahLst/>
            <a:cxnLst/>
            <a:rect l="l" t="t" r="r" b="b"/>
            <a:pathLst>
              <a:path w="1891279" h="1588674">
                <a:moveTo>
                  <a:pt x="1891279" y="1588674"/>
                </a:moveTo>
                <a:lnTo>
                  <a:pt x="0" y="1588674"/>
                </a:lnTo>
                <a:lnTo>
                  <a:pt x="0" y="0"/>
                </a:lnTo>
                <a:lnTo>
                  <a:pt x="1891279" y="0"/>
                </a:lnTo>
                <a:lnTo>
                  <a:pt x="1891279" y="1588674"/>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rot="-2186173">
            <a:off x="-1567529" y="121351"/>
            <a:ext cx="6215921" cy="1864776"/>
          </a:xfrm>
          <a:custGeom>
            <a:avLst/>
            <a:gdLst/>
            <a:ahLst/>
            <a:cxnLst/>
            <a:rect l="l" t="t" r="r" b="b"/>
            <a:pathLst>
              <a:path w="6215921" h="1864776">
                <a:moveTo>
                  <a:pt x="0" y="0"/>
                </a:moveTo>
                <a:lnTo>
                  <a:pt x="6215920" y="0"/>
                </a:lnTo>
                <a:lnTo>
                  <a:pt x="6215920" y="1864776"/>
                </a:lnTo>
                <a:lnTo>
                  <a:pt x="0" y="186477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2" name="Freeform 12"/>
          <p:cNvSpPr/>
          <p:nvPr/>
        </p:nvSpPr>
        <p:spPr>
          <a:xfrm rot="-4532684">
            <a:off x="-438346" y="6462197"/>
            <a:ext cx="1082905" cy="1571499"/>
          </a:xfrm>
          <a:custGeom>
            <a:avLst/>
            <a:gdLst/>
            <a:ahLst/>
            <a:cxnLst/>
            <a:rect l="l" t="t" r="r" b="b"/>
            <a:pathLst>
              <a:path w="1082905" h="1571499">
                <a:moveTo>
                  <a:pt x="0" y="0"/>
                </a:moveTo>
                <a:lnTo>
                  <a:pt x="1082906" y="0"/>
                </a:lnTo>
                <a:lnTo>
                  <a:pt x="1082906" y="1571499"/>
                </a:lnTo>
                <a:lnTo>
                  <a:pt x="0" y="157149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3" name="Freeform 13"/>
          <p:cNvSpPr/>
          <p:nvPr/>
        </p:nvSpPr>
        <p:spPr>
          <a:xfrm rot="-10246971" flipH="1">
            <a:off x="16275012" y="-476319"/>
            <a:ext cx="2342158" cy="1974381"/>
          </a:xfrm>
          <a:custGeom>
            <a:avLst/>
            <a:gdLst/>
            <a:ahLst/>
            <a:cxnLst/>
            <a:rect l="l" t="t" r="r" b="b"/>
            <a:pathLst>
              <a:path w="2342158" h="1974381">
                <a:moveTo>
                  <a:pt x="2342158" y="0"/>
                </a:moveTo>
                <a:lnTo>
                  <a:pt x="0" y="0"/>
                </a:lnTo>
                <a:lnTo>
                  <a:pt x="0" y="1974381"/>
                </a:lnTo>
                <a:lnTo>
                  <a:pt x="2342158" y="1974381"/>
                </a:lnTo>
                <a:lnTo>
                  <a:pt x="2342158" y="0"/>
                </a:lnTo>
                <a:close/>
              </a:path>
            </a:pathLst>
          </a:custGeom>
          <a:blipFill>
            <a:blip r:embed="rId4">
              <a:extLst>
                <a:ext uri="{96DAC541-7B7A-43D3-8B79-37D633B846F1}">
                  <asvg:svgBlip xmlns:asvg="http://schemas.microsoft.com/office/drawing/2016/SVG/main" xmlns="" r:embed="rId18"/>
                </a:ext>
              </a:extLst>
            </a:blip>
            <a:stretch>
              <a:fillRect/>
            </a:stretch>
          </a:blipFill>
        </p:spPr>
      </p:sp>
      <p:sp>
        <p:nvSpPr>
          <p:cNvPr id="14" name="Freeform 14"/>
          <p:cNvSpPr/>
          <p:nvPr/>
        </p:nvSpPr>
        <p:spPr>
          <a:xfrm rot="-8853935">
            <a:off x="4269834" y="-191810"/>
            <a:ext cx="1240050" cy="1799545"/>
          </a:xfrm>
          <a:custGeom>
            <a:avLst/>
            <a:gdLst/>
            <a:ahLst/>
            <a:cxnLst/>
            <a:rect l="l" t="t" r="r" b="b"/>
            <a:pathLst>
              <a:path w="1240050" h="1799545">
                <a:moveTo>
                  <a:pt x="0" y="0"/>
                </a:moveTo>
                <a:lnTo>
                  <a:pt x="1240049" y="0"/>
                </a:lnTo>
                <a:lnTo>
                  <a:pt x="1240049" y="1799545"/>
                </a:lnTo>
                <a:lnTo>
                  <a:pt x="0" y="1799545"/>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5" name="Freeform 15"/>
          <p:cNvSpPr/>
          <p:nvPr/>
        </p:nvSpPr>
        <p:spPr>
          <a:xfrm rot="2700000">
            <a:off x="11775937" y="9209613"/>
            <a:ext cx="1369210" cy="1986980"/>
          </a:xfrm>
          <a:custGeom>
            <a:avLst/>
            <a:gdLst/>
            <a:ahLst/>
            <a:cxnLst/>
            <a:rect l="l" t="t" r="r" b="b"/>
            <a:pathLst>
              <a:path w="1369210" h="1986980">
                <a:moveTo>
                  <a:pt x="0" y="0"/>
                </a:moveTo>
                <a:lnTo>
                  <a:pt x="1369210" y="0"/>
                </a:lnTo>
                <a:lnTo>
                  <a:pt x="1369210" y="1986980"/>
                </a:lnTo>
                <a:lnTo>
                  <a:pt x="0" y="1986980"/>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6" name="Freeform 16"/>
          <p:cNvSpPr/>
          <p:nvPr/>
        </p:nvSpPr>
        <p:spPr>
          <a:xfrm rot="5662259">
            <a:off x="16830039" y="1624043"/>
            <a:ext cx="1240050" cy="1799545"/>
          </a:xfrm>
          <a:custGeom>
            <a:avLst/>
            <a:gdLst/>
            <a:ahLst/>
            <a:cxnLst/>
            <a:rect l="l" t="t" r="r" b="b"/>
            <a:pathLst>
              <a:path w="1240050" h="1799545">
                <a:moveTo>
                  <a:pt x="0" y="0"/>
                </a:moveTo>
                <a:lnTo>
                  <a:pt x="1240050" y="0"/>
                </a:lnTo>
                <a:lnTo>
                  <a:pt x="1240050" y="1799545"/>
                </a:lnTo>
                <a:lnTo>
                  <a:pt x="0" y="179954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sp>
        <p:nvSpPr>
          <p:cNvPr id="39" name="TextBox 38">
            <a:extLst>
              <a:ext uri="{FF2B5EF4-FFF2-40B4-BE49-F238E27FC236}">
                <a16:creationId xmlns:a16="http://schemas.microsoft.com/office/drawing/2014/main" id="{455E596E-E672-6794-CF16-0686F20E0B58}"/>
              </a:ext>
            </a:extLst>
          </p:cNvPr>
          <p:cNvSpPr txBox="1"/>
          <p:nvPr/>
        </p:nvSpPr>
        <p:spPr>
          <a:xfrm>
            <a:off x="5633618" y="2981489"/>
            <a:ext cx="7020763" cy="3124381"/>
          </a:xfrm>
          <a:prstGeom prst="rect">
            <a:avLst/>
          </a:prstGeom>
          <a:noFill/>
        </p:spPr>
        <p:txBody>
          <a:bodyPr wrap="square" rtlCol="0">
            <a:spAutoFit/>
          </a:bodyPr>
          <a:lstStyle/>
          <a:p>
            <a:pPr algn="ctr">
              <a:lnSpc>
                <a:spcPct val="150000"/>
              </a:lnSpc>
            </a:pPr>
            <a:r>
              <a:rPr lang="en-US" sz="7000" b="1">
                <a:latin typeface="Arial" panose="020B0604020202020204" pitchFamily="34" charset="0"/>
                <a:cs typeface="Arial" panose="020B0604020202020204" pitchFamily="34" charset="0"/>
              </a:rPr>
              <a:t>PHẦN 3. </a:t>
            </a:r>
          </a:p>
          <a:p>
            <a:pPr algn="ctr">
              <a:lnSpc>
                <a:spcPct val="150000"/>
              </a:lnSpc>
            </a:pPr>
            <a:r>
              <a:rPr lang="en-US" sz="7000" b="1">
                <a:latin typeface="Arial" panose="020B0604020202020204" pitchFamily="34" charset="0"/>
                <a:cs typeface="Arial" panose="020B0604020202020204" pitchFamily="34" charset="0"/>
              </a:rPr>
              <a:t>THẢO LUẬN </a:t>
            </a:r>
          </a:p>
        </p:txBody>
      </p:sp>
    </p:spTree>
    <p:extLst>
      <p:ext uri="{BB962C8B-B14F-4D97-AF65-F5344CB8AC3E}">
        <p14:creationId xmlns:p14="http://schemas.microsoft.com/office/powerpoint/2010/main" val="25436358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9">
            <a:extLst>
              <a:ext uri="{FF2B5EF4-FFF2-40B4-BE49-F238E27FC236}">
                <a16:creationId xmlns:a16="http://schemas.microsoft.com/office/drawing/2014/main" id="{8234571C-52B9-EAA0-1890-79D4BF207564}"/>
              </a:ext>
            </a:extLst>
          </p:cNvPr>
          <p:cNvSpPr/>
          <p:nvPr/>
        </p:nvSpPr>
        <p:spPr>
          <a:xfrm rot="9714908">
            <a:off x="-3187686" y="-1686391"/>
            <a:ext cx="7176712" cy="5689175"/>
          </a:xfrm>
          <a:custGeom>
            <a:avLst/>
            <a:gdLst/>
            <a:ahLst/>
            <a:cxnLst/>
            <a:rect l="l" t="t" r="r" b="b"/>
            <a:pathLst>
              <a:path w="7176712" h="5689175">
                <a:moveTo>
                  <a:pt x="0" y="0"/>
                </a:moveTo>
                <a:lnTo>
                  <a:pt x="7176711" y="0"/>
                </a:lnTo>
                <a:lnTo>
                  <a:pt x="7176711" y="5689175"/>
                </a:lnTo>
                <a:lnTo>
                  <a:pt x="0" y="568917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 name="TextBox 1">
            <a:extLst>
              <a:ext uri="{FF2B5EF4-FFF2-40B4-BE49-F238E27FC236}">
                <a16:creationId xmlns:a16="http://schemas.microsoft.com/office/drawing/2014/main" id="{DF07A41C-7EC6-4349-979F-3256FEF4B004}"/>
              </a:ext>
            </a:extLst>
          </p:cNvPr>
          <p:cNvSpPr txBox="1"/>
          <p:nvPr/>
        </p:nvSpPr>
        <p:spPr>
          <a:xfrm>
            <a:off x="5029200" y="1094435"/>
            <a:ext cx="8229600" cy="861774"/>
          </a:xfrm>
          <a:prstGeom prst="rect">
            <a:avLst/>
          </a:prstGeom>
          <a:noFill/>
        </p:spPr>
        <p:txBody>
          <a:bodyPr wrap="square" rtlCol="0">
            <a:spAutoFit/>
          </a:bodyPr>
          <a:lstStyle/>
          <a:p>
            <a:pPr algn="ctr"/>
            <a:r>
              <a:rPr lang="en-US" sz="5000" b="1">
                <a:solidFill>
                  <a:schemeClr val="accent2">
                    <a:lumMod val="75000"/>
                  </a:schemeClr>
                </a:solidFill>
                <a:latin typeface="Arial" panose="020B0604020202020204" pitchFamily="34" charset="0"/>
                <a:cs typeface="Arial" panose="020B0604020202020204" pitchFamily="34" charset="0"/>
              </a:rPr>
              <a:t>THẢO LUẬN NHÓM </a:t>
            </a:r>
          </a:p>
        </p:txBody>
      </p:sp>
      <p:sp>
        <p:nvSpPr>
          <p:cNvPr id="3" name="Rectangle: Rounded Corners 2">
            <a:extLst>
              <a:ext uri="{FF2B5EF4-FFF2-40B4-BE49-F238E27FC236}">
                <a16:creationId xmlns:a16="http://schemas.microsoft.com/office/drawing/2014/main" id="{0292B7EC-E5E3-0702-3B8F-865D0B654A95}"/>
              </a:ext>
            </a:extLst>
          </p:cNvPr>
          <p:cNvSpPr/>
          <p:nvPr/>
        </p:nvSpPr>
        <p:spPr>
          <a:xfrm>
            <a:off x="1180086" y="2400300"/>
            <a:ext cx="15927827" cy="6264118"/>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Wingdings" panose="05000000000000000000" pitchFamily="2" charset="2"/>
              <a:buChar char="§"/>
            </a:pPr>
            <a:r>
              <a:rPr lang="vi-VN" sz="4000">
                <a:solidFill>
                  <a:schemeClr val="tx1"/>
                </a:solidFill>
              </a:rPr>
              <a:t>Sản phẩm mĩ thuật đã thể hiện về chủ đề Niềm vui, hạnh phúc trong cuộc sống như thế nào?</a:t>
            </a:r>
          </a:p>
          <a:p>
            <a:pPr marL="571500" indent="-571500" algn="just">
              <a:lnSpc>
                <a:spcPct val="150000"/>
              </a:lnSpc>
              <a:buFont typeface="Wingdings" panose="05000000000000000000" pitchFamily="2" charset="2"/>
              <a:buChar char="§"/>
            </a:pPr>
            <a:r>
              <a:rPr lang="vi-VN" sz="4000">
                <a:solidFill>
                  <a:schemeClr val="tx1"/>
                </a:solidFill>
              </a:rPr>
              <a:t>Sản phẩm mĩ thuật nào gây ấn tượng nhất với bạn? Vì sao?</a:t>
            </a:r>
          </a:p>
          <a:p>
            <a:pPr marL="571500" indent="-571500" algn="just">
              <a:lnSpc>
                <a:spcPct val="150000"/>
              </a:lnSpc>
              <a:buFont typeface="Wingdings" panose="05000000000000000000" pitchFamily="2" charset="2"/>
              <a:buChar char="§"/>
            </a:pPr>
            <a:r>
              <a:rPr lang="vi-VN" sz="4000">
                <a:solidFill>
                  <a:schemeClr val="tx1"/>
                </a:solidFill>
              </a:rPr>
              <a:t>Theo bạn, có thể thêm hay bớt chi tiết gì để sản phẩm mĩ thuật được hấp dẫn hơn?</a:t>
            </a:r>
          </a:p>
        </p:txBody>
      </p:sp>
      <p:sp>
        <p:nvSpPr>
          <p:cNvPr id="4" name="Freeform 6">
            <a:extLst>
              <a:ext uri="{FF2B5EF4-FFF2-40B4-BE49-F238E27FC236}">
                <a16:creationId xmlns:a16="http://schemas.microsoft.com/office/drawing/2014/main" id="{141A19E8-E5A8-8A96-4CC3-FFCE40CAAE17}"/>
              </a:ext>
            </a:extLst>
          </p:cNvPr>
          <p:cNvSpPr/>
          <p:nvPr/>
        </p:nvSpPr>
        <p:spPr>
          <a:xfrm rot="-10571936" flipH="1">
            <a:off x="15765080" y="-1219654"/>
            <a:ext cx="3001045" cy="2529807"/>
          </a:xfrm>
          <a:custGeom>
            <a:avLst/>
            <a:gdLst/>
            <a:ahLst/>
            <a:cxnLst/>
            <a:rect l="l" t="t" r="r" b="b"/>
            <a:pathLst>
              <a:path w="3001045" h="2529807">
                <a:moveTo>
                  <a:pt x="3001045" y="0"/>
                </a:moveTo>
                <a:lnTo>
                  <a:pt x="0" y="0"/>
                </a:lnTo>
                <a:lnTo>
                  <a:pt x="0" y="2529806"/>
                </a:lnTo>
                <a:lnTo>
                  <a:pt x="3001045" y="2529806"/>
                </a:lnTo>
                <a:lnTo>
                  <a:pt x="300104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10">
            <a:extLst>
              <a:ext uri="{FF2B5EF4-FFF2-40B4-BE49-F238E27FC236}">
                <a16:creationId xmlns:a16="http://schemas.microsoft.com/office/drawing/2014/main" id="{905176BA-57FF-7F06-5839-07A405979EA9}"/>
              </a:ext>
            </a:extLst>
          </p:cNvPr>
          <p:cNvSpPr/>
          <p:nvPr/>
        </p:nvSpPr>
        <p:spPr>
          <a:xfrm rot="-518932" flipH="1" flipV="1">
            <a:off x="210032" y="234364"/>
            <a:ext cx="1891279" cy="1588674"/>
          </a:xfrm>
          <a:custGeom>
            <a:avLst/>
            <a:gdLst/>
            <a:ahLst/>
            <a:cxnLst/>
            <a:rect l="l" t="t" r="r" b="b"/>
            <a:pathLst>
              <a:path w="1891279" h="1588674">
                <a:moveTo>
                  <a:pt x="1891279" y="1588674"/>
                </a:moveTo>
                <a:lnTo>
                  <a:pt x="0" y="1588674"/>
                </a:lnTo>
                <a:lnTo>
                  <a:pt x="0" y="0"/>
                </a:lnTo>
                <a:lnTo>
                  <a:pt x="1891279" y="0"/>
                </a:lnTo>
                <a:lnTo>
                  <a:pt x="1891279" y="1588674"/>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11">
            <a:extLst>
              <a:ext uri="{FF2B5EF4-FFF2-40B4-BE49-F238E27FC236}">
                <a16:creationId xmlns:a16="http://schemas.microsoft.com/office/drawing/2014/main" id="{F7FD18A7-45C4-24F2-2035-BB2EB5196677}"/>
              </a:ext>
            </a:extLst>
          </p:cNvPr>
          <p:cNvSpPr/>
          <p:nvPr/>
        </p:nvSpPr>
        <p:spPr>
          <a:xfrm rot="8613826">
            <a:off x="13423452" y="7771834"/>
            <a:ext cx="5950559" cy="1785168"/>
          </a:xfrm>
          <a:custGeom>
            <a:avLst/>
            <a:gdLst/>
            <a:ahLst/>
            <a:cxnLst/>
            <a:rect l="l" t="t" r="r" b="b"/>
            <a:pathLst>
              <a:path w="5950559" h="1785168">
                <a:moveTo>
                  <a:pt x="0" y="0"/>
                </a:moveTo>
                <a:lnTo>
                  <a:pt x="5950560" y="0"/>
                </a:lnTo>
                <a:lnTo>
                  <a:pt x="5950560" y="1785168"/>
                </a:lnTo>
                <a:lnTo>
                  <a:pt x="0" y="178516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13">
            <a:extLst>
              <a:ext uri="{FF2B5EF4-FFF2-40B4-BE49-F238E27FC236}">
                <a16:creationId xmlns:a16="http://schemas.microsoft.com/office/drawing/2014/main" id="{96077C6E-C5D6-EA99-0B06-00266808923C}"/>
              </a:ext>
            </a:extLst>
          </p:cNvPr>
          <p:cNvSpPr/>
          <p:nvPr/>
        </p:nvSpPr>
        <p:spPr>
          <a:xfrm rot="553028" flipH="1">
            <a:off x="-158116" y="8696047"/>
            <a:ext cx="2518190" cy="2122772"/>
          </a:xfrm>
          <a:custGeom>
            <a:avLst/>
            <a:gdLst/>
            <a:ahLst/>
            <a:cxnLst/>
            <a:rect l="l" t="t" r="r" b="b"/>
            <a:pathLst>
              <a:path w="2518190" h="2122772">
                <a:moveTo>
                  <a:pt x="2518190" y="0"/>
                </a:moveTo>
                <a:lnTo>
                  <a:pt x="0" y="0"/>
                </a:lnTo>
                <a:lnTo>
                  <a:pt x="0" y="2122772"/>
                </a:lnTo>
                <a:lnTo>
                  <a:pt x="2518190" y="2122772"/>
                </a:lnTo>
                <a:lnTo>
                  <a:pt x="2518190" y="0"/>
                </a:lnTo>
                <a:close/>
              </a:path>
            </a:pathLst>
          </a:custGeom>
          <a:blipFill>
            <a:blip r:embed="rId4">
              <a:extLst>
                <a:ext uri="{96DAC541-7B7A-43D3-8B79-37D633B846F1}">
                  <asvg:svgBlip xmlns:asvg="http://schemas.microsoft.com/office/drawing/2016/SVG/main" xmlns="" r:embed="rId10"/>
                </a:ext>
              </a:extLst>
            </a:blip>
            <a:stretch>
              <a:fillRect/>
            </a:stretch>
          </a:blipFill>
        </p:spPr>
      </p:sp>
    </p:spTree>
    <p:extLst>
      <p:ext uri="{BB962C8B-B14F-4D97-AF65-F5344CB8AC3E}">
        <p14:creationId xmlns:p14="http://schemas.microsoft.com/office/powerpoint/2010/main" val="15909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3FDDA5-B86D-26BB-2035-9A92B93B7A6C}"/>
              </a:ext>
            </a:extLst>
          </p:cNvPr>
          <p:cNvSpPr txBox="1"/>
          <p:nvPr/>
        </p:nvSpPr>
        <p:spPr>
          <a:xfrm>
            <a:off x="2781300" y="571500"/>
            <a:ext cx="12725400" cy="784830"/>
          </a:xfrm>
          <a:prstGeom prst="rect">
            <a:avLst/>
          </a:prstGeom>
          <a:noFill/>
        </p:spPr>
        <p:txBody>
          <a:bodyPr wrap="square" rtlCol="0">
            <a:spAutoFit/>
          </a:bodyPr>
          <a:lstStyle/>
          <a:p>
            <a:pPr algn="ctr"/>
            <a:r>
              <a:rPr lang="en-US" sz="4500" b="1">
                <a:solidFill>
                  <a:srgbClr val="002060"/>
                </a:solidFill>
                <a:latin typeface="Arial" panose="020B0604020202020204" pitchFamily="34" charset="0"/>
                <a:cs typeface="Arial" panose="020B0604020202020204" pitchFamily="34" charset="0"/>
              </a:rPr>
              <a:t>QUAN SÁT MỘT SỐ SẢN PHẨM MĨ THUẬT </a:t>
            </a:r>
          </a:p>
        </p:txBody>
      </p:sp>
      <p:pic>
        <p:nvPicPr>
          <p:cNvPr id="4" name="Picture 3">
            <a:extLst>
              <a:ext uri="{FF2B5EF4-FFF2-40B4-BE49-F238E27FC236}">
                <a16:creationId xmlns:a16="http://schemas.microsoft.com/office/drawing/2014/main" id="{934A7256-4CD2-580F-21FF-FC73E4B3F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900" y="2552700"/>
            <a:ext cx="4661784" cy="65635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a:extLst>
              <a:ext uri="{FF2B5EF4-FFF2-40B4-BE49-F238E27FC236}">
                <a16:creationId xmlns:a16="http://schemas.microsoft.com/office/drawing/2014/main" id="{4309264D-6A61-761F-E423-957E5C510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5301" y="3238500"/>
            <a:ext cx="4982556" cy="65635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a:extLst>
              <a:ext uri="{FF2B5EF4-FFF2-40B4-BE49-F238E27FC236}">
                <a16:creationId xmlns:a16="http://schemas.microsoft.com/office/drawing/2014/main" id="{D8938493-C152-ACF2-9FCB-45F741A0E0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171700"/>
            <a:ext cx="6399283" cy="46811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2267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1">
            <a:extLst>
              <a:ext uri="{FF2B5EF4-FFF2-40B4-BE49-F238E27FC236}">
                <a16:creationId xmlns:a16="http://schemas.microsoft.com/office/drawing/2014/main" id="{FA2523EF-5326-6DD6-048A-CD1D5A5465C5}"/>
              </a:ext>
            </a:extLst>
          </p:cNvPr>
          <p:cNvSpPr/>
          <p:nvPr/>
        </p:nvSpPr>
        <p:spPr>
          <a:xfrm>
            <a:off x="571500" y="800100"/>
            <a:ext cx="5105400" cy="9182100"/>
          </a:xfrm>
          <a:custGeom>
            <a:avLst/>
            <a:gdLst/>
            <a:ahLst/>
            <a:cxnLst/>
            <a:rect l="l" t="t" r="r" b="b"/>
            <a:pathLst>
              <a:path w="5683568" h="10287000">
                <a:moveTo>
                  <a:pt x="0" y="0"/>
                </a:moveTo>
                <a:lnTo>
                  <a:pt x="5683567" y="0"/>
                </a:lnTo>
                <a:lnTo>
                  <a:pt x="5683567" y="10287000"/>
                </a:lnTo>
                <a:lnTo>
                  <a:pt x="0" y="10287000"/>
                </a:lnTo>
                <a:lnTo>
                  <a:pt x="0" y="0"/>
                </a:lnTo>
                <a:close/>
              </a:path>
            </a:pathLst>
          </a:custGeom>
          <a:blipFill>
            <a:blip r:embed="rId2"/>
            <a:stretch>
              <a:fillRect/>
            </a:stretch>
          </a:blipFill>
        </p:spPr>
      </p:sp>
      <p:sp>
        <p:nvSpPr>
          <p:cNvPr id="3" name="TextBox 2">
            <a:extLst>
              <a:ext uri="{FF2B5EF4-FFF2-40B4-BE49-F238E27FC236}">
                <a16:creationId xmlns:a16="http://schemas.microsoft.com/office/drawing/2014/main" id="{6085780C-7C55-B064-B1FB-13ECF5676243}"/>
              </a:ext>
            </a:extLst>
          </p:cNvPr>
          <p:cNvSpPr txBox="1"/>
          <p:nvPr/>
        </p:nvSpPr>
        <p:spPr>
          <a:xfrm>
            <a:off x="8610600" y="966788"/>
            <a:ext cx="65532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GỢI Ý THẢO LUẬN </a:t>
            </a:r>
          </a:p>
        </p:txBody>
      </p:sp>
      <p:sp>
        <p:nvSpPr>
          <p:cNvPr id="4" name="Speech Bubble: Rectangle with Corners Rounded 3">
            <a:extLst>
              <a:ext uri="{FF2B5EF4-FFF2-40B4-BE49-F238E27FC236}">
                <a16:creationId xmlns:a16="http://schemas.microsoft.com/office/drawing/2014/main" id="{86C517D8-47D5-45E9-CDF8-3BAE2E67D8E2}"/>
              </a:ext>
            </a:extLst>
          </p:cNvPr>
          <p:cNvSpPr/>
          <p:nvPr/>
        </p:nvSpPr>
        <p:spPr>
          <a:xfrm>
            <a:off x="6400800" y="2622887"/>
            <a:ext cx="10972800" cy="2514600"/>
          </a:xfrm>
          <a:prstGeom prst="wedgeRoundRectCallout">
            <a:avLst>
              <a:gd name="adj1" fmla="val -54037"/>
              <a:gd name="adj2" fmla="val 40909"/>
              <a:gd name="adj3" fmla="val 16667"/>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500">
                <a:solidFill>
                  <a:schemeClr val="tx1"/>
                </a:solidFill>
              </a:rPr>
              <a:t>Yếu tố này được thể hiện thể hiện như thế nào trong tranh vẽ?</a:t>
            </a:r>
            <a:endParaRPr lang="en-US" sz="4500">
              <a:solidFill>
                <a:schemeClr val="tx1"/>
              </a:solidFill>
            </a:endParaRPr>
          </a:p>
        </p:txBody>
      </p:sp>
      <p:sp>
        <p:nvSpPr>
          <p:cNvPr id="5" name="Speech Bubble: Rectangle with Corners Rounded 4">
            <a:extLst>
              <a:ext uri="{FF2B5EF4-FFF2-40B4-BE49-F238E27FC236}">
                <a16:creationId xmlns:a16="http://schemas.microsoft.com/office/drawing/2014/main" id="{E2C9F69E-82F6-877E-66C7-FE1ED36ADFF5}"/>
              </a:ext>
            </a:extLst>
          </p:cNvPr>
          <p:cNvSpPr/>
          <p:nvPr/>
        </p:nvSpPr>
        <p:spPr>
          <a:xfrm>
            <a:off x="6400800" y="5753100"/>
            <a:ext cx="10972800" cy="3402687"/>
          </a:xfrm>
          <a:prstGeom prst="wedgeRoundRectCallout">
            <a:avLst>
              <a:gd name="adj1" fmla="val -53256"/>
              <a:gd name="adj2" fmla="val -44318"/>
              <a:gd name="adj3" fmla="val 16667"/>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500">
                <a:solidFill>
                  <a:schemeClr val="tx1"/>
                </a:solidFill>
              </a:rPr>
              <a:t>Vẻ đẹp của yếu tố niềm vui, hạnh phúc được thể hiện thế nào trong SPMT của bản thân?</a:t>
            </a:r>
            <a:endParaRPr lang="en-US" sz="4500">
              <a:solidFill>
                <a:schemeClr val="tx1"/>
              </a:solidFill>
            </a:endParaRPr>
          </a:p>
        </p:txBody>
      </p:sp>
    </p:spTree>
    <p:extLst>
      <p:ext uri="{BB962C8B-B14F-4D97-AF65-F5344CB8AC3E}">
        <p14:creationId xmlns:p14="http://schemas.microsoft.com/office/powerpoint/2010/main" val="423389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B63FCA-9506-906C-09BB-C60CD15C8E48}"/>
              </a:ext>
            </a:extLst>
          </p:cNvPr>
          <p:cNvSpPr txBox="1"/>
          <p:nvPr/>
        </p:nvSpPr>
        <p:spPr>
          <a:xfrm>
            <a:off x="5448300" y="495300"/>
            <a:ext cx="7391400" cy="1015663"/>
          </a:xfrm>
          <a:prstGeom prst="rect">
            <a:avLst/>
          </a:prstGeom>
          <a:noFill/>
        </p:spPr>
        <p:txBody>
          <a:bodyPr wrap="square" rtlCol="0">
            <a:spAutoFit/>
          </a:bodyPr>
          <a:lstStyle/>
          <a:p>
            <a:pPr algn="ctr"/>
            <a:r>
              <a:rPr lang="en-US" sz="6000" b="1">
                <a:solidFill>
                  <a:schemeClr val="accent2">
                    <a:lumMod val="50000"/>
                  </a:schemeClr>
                </a:solidFill>
                <a:latin typeface="Arial" panose="020B0604020202020204" pitchFamily="34" charset="0"/>
                <a:cs typeface="Arial" panose="020B0604020202020204" pitchFamily="34" charset="0"/>
              </a:rPr>
              <a:t>VẬN DỤNG </a:t>
            </a:r>
          </a:p>
        </p:txBody>
      </p:sp>
      <p:sp>
        <p:nvSpPr>
          <p:cNvPr id="3" name="Rectangle: Rounded Corners 2">
            <a:extLst>
              <a:ext uri="{FF2B5EF4-FFF2-40B4-BE49-F238E27FC236}">
                <a16:creationId xmlns:a16="http://schemas.microsoft.com/office/drawing/2014/main" id="{93AFA13D-4996-FEE3-32C7-CE4DDEC673EE}"/>
              </a:ext>
            </a:extLst>
          </p:cNvPr>
          <p:cNvSpPr/>
          <p:nvPr/>
        </p:nvSpPr>
        <p:spPr>
          <a:xfrm>
            <a:off x="762000" y="1866900"/>
            <a:ext cx="16764000" cy="13716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Arial" panose="020B0604020202020204" pitchFamily="34" charset="0"/>
                <a:cs typeface="Arial" panose="020B0604020202020204" pitchFamily="34" charset="0"/>
              </a:rPr>
              <a:t>Đề bài: </a:t>
            </a:r>
            <a:r>
              <a:rPr lang="en-US" sz="4000">
                <a:solidFill>
                  <a:schemeClr val="tx1"/>
                </a:solidFill>
                <a:latin typeface="Arial" panose="020B0604020202020204" pitchFamily="34" charset="0"/>
                <a:cs typeface="Arial" panose="020B0604020202020204" pitchFamily="34" charset="0"/>
              </a:rPr>
              <a:t>Vẽ một bức tranh về một ngày vui trong gia đình em. </a:t>
            </a:r>
          </a:p>
        </p:txBody>
      </p:sp>
      <p:sp>
        <p:nvSpPr>
          <p:cNvPr id="7" name="TextBox 6">
            <a:extLst>
              <a:ext uri="{FF2B5EF4-FFF2-40B4-BE49-F238E27FC236}">
                <a16:creationId xmlns:a16="http://schemas.microsoft.com/office/drawing/2014/main" id="{91DE1FB6-F362-4594-1AEF-2B0F2F85AFAB}"/>
              </a:ext>
            </a:extLst>
          </p:cNvPr>
          <p:cNvSpPr txBox="1"/>
          <p:nvPr/>
        </p:nvSpPr>
        <p:spPr>
          <a:xfrm>
            <a:off x="766762" y="3627774"/>
            <a:ext cx="9677400" cy="5806654"/>
          </a:xfrm>
          <a:prstGeom prst="rect">
            <a:avLst/>
          </a:prstGeom>
          <a:noFill/>
        </p:spPr>
        <p:txBody>
          <a:bodyPr wrap="square">
            <a:spAutoFit/>
          </a:bodyPr>
          <a:lstStyle/>
          <a:p>
            <a:pPr algn="just">
              <a:lnSpc>
                <a:spcPct val="150000"/>
              </a:lnSpc>
            </a:pPr>
            <a:r>
              <a:rPr lang="en-US" sz="3600" b="1">
                <a:latin typeface="Arial" panose="020B0604020202020204" pitchFamily="34" charset="0"/>
                <a:cs typeface="Arial" panose="020B0604020202020204" pitchFamily="34" charset="0"/>
              </a:rPr>
              <a:t>Hướng dẫn thực hiện: </a:t>
            </a:r>
          </a:p>
          <a:p>
            <a:pPr marL="571500" indent="-571500" algn="just">
              <a:lnSpc>
                <a:spcPct val="150000"/>
              </a:lnSpc>
              <a:buFont typeface="Wingdings" panose="05000000000000000000" pitchFamily="2" charset="2"/>
              <a:buChar char="§"/>
            </a:pPr>
            <a:r>
              <a:rPr lang="vi-VN" sz="3600">
                <a:latin typeface="Arial" panose="020B0604020202020204" pitchFamily="34" charset="0"/>
                <a:cs typeface="Arial" panose="020B0604020202020204" pitchFamily="34" charset="0"/>
              </a:rPr>
              <a:t>Ý tưởng thể hiện bức tranh là gì? </a:t>
            </a:r>
            <a:endParaRPr lang="en-US" sz="360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vi-VN" sz="3600">
                <a:latin typeface="Arial" panose="020B0604020202020204" pitchFamily="34" charset="0"/>
                <a:cs typeface="Arial" panose="020B0604020202020204" pitchFamily="34" charset="0"/>
              </a:rPr>
              <a:t>Lụa chọn hình ảnh để thể hiện.</a:t>
            </a:r>
          </a:p>
          <a:p>
            <a:pPr marL="571500" indent="-571500" algn="just">
              <a:lnSpc>
                <a:spcPct val="150000"/>
              </a:lnSpc>
              <a:buFont typeface="Wingdings" panose="05000000000000000000" pitchFamily="2" charset="2"/>
              <a:buChar char="§"/>
            </a:pPr>
            <a:r>
              <a:rPr lang="vi-VN" sz="3600">
                <a:latin typeface="Arial" panose="020B0604020202020204" pitchFamily="34" charset="0"/>
                <a:cs typeface="Arial" panose="020B0604020202020204" pitchFamily="34" charset="0"/>
              </a:rPr>
              <a:t>Xây dựng hình tượng con người và sắp xếp tạo bố cục.</a:t>
            </a:r>
          </a:p>
          <a:p>
            <a:pPr marL="571500" indent="-571500" algn="just">
              <a:lnSpc>
                <a:spcPct val="150000"/>
              </a:lnSpc>
              <a:buFont typeface="Wingdings" panose="05000000000000000000" pitchFamily="2" charset="2"/>
              <a:buChar char="§"/>
            </a:pPr>
            <a:r>
              <a:rPr lang="vi-VN" sz="3600">
                <a:latin typeface="Arial" panose="020B0604020202020204" pitchFamily="34" charset="0"/>
                <a:cs typeface="Arial" panose="020B0604020202020204" pitchFamily="34" charset="0"/>
              </a:rPr>
              <a:t>Tìm hoà sắc chung</a:t>
            </a:r>
            <a:r>
              <a:rPr lang="en-US" sz="3600">
                <a:latin typeface="Arial" panose="020B0604020202020204" pitchFamily="34" charset="0"/>
                <a:cs typeface="Arial" panose="020B0604020202020204" pitchFamily="34" charset="0"/>
              </a:rPr>
              <a:t>.</a:t>
            </a:r>
            <a:endParaRPr lang="vi-VN" sz="360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vi-VN" sz="3600">
                <a:latin typeface="Arial" panose="020B0604020202020204" pitchFamily="34" charset="0"/>
                <a:cs typeface="Arial" panose="020B0604020202020204" pitchFamily="34" charset="0"/>
              </a:rPr>
              <a:t>Lựa chọn chất liệu tạo hình.</a:t>
            </a:r>
          </a:p>
        </p:txBody>
      </p:sp>
      <p:sp>
        <p:nvSpPr>
          <p:cNvPr id="9" name="Freeform 26">
            <a:extLst>
              <a:ext uri="{FF2B5EF4-FFF2-40B4-BE49-F238E27FC236}">
                <a16:creationId xmlns:a16="http://schemas.microsoft.com/office/drawing/2014/main" id="{FD0BF8C5-4259-78BA-F870-A01DAF736DBA}"/>
              </a:ext>
            </a:extLst>
          </p:cNvPr>
          <p:cNvSpPr/>
          <p:nvPr/>
        </p:nvSpPr>
        <p:spPr>
          <a:xfrm flipH="1">
            <a:off x="11430000" y="3627774"/>
            <a:ext cx="5638800" cy="6868387"/>
          </a:xfrm>
          <a:custGeom>
            <a:avLst/>
            <a:gdLst/>
            <a:ahLst/>
            <a:cxnLst/>
            <a:rect l="l" t="t" r="r" b="b"/>
            <a:pathLst>
              <a:path w="7753826" h="10287000">
                <a:moveTo>
                  <a:pt x="0" y="0"/>
                </a:moveTo>
                <a:lnTo>
                  <a:pt x="7753826" y="0"/>
                </a:lnTo>
                <a:lnTo>
                  <a:pt x="7753826" y="10287000"/>
                </a:lnTo>
                <a:lnTo>
                  <a:pt x="0" y="10287000"/>
                </a:lnTo>
                <a:lnTo>
                  <a:pt x="0" y="0"/>
                </a:lnTo>
                <a:close/>
              </a:path>
            </a:pathLst>
          </a:custGeom>
          <a:blipFill>
            <a:blip r:embed="rId2"/>
            <a:stretch>
              <a:fillRect/>
            </a:stretch>
          </a:blipFill>
        </p:spPr>
      </p:sp>
    </p:spTree>
    <p:extLst>
      <p:ext uri="{BB962C8B-B14F-4D97-AF65-F5344CB8AC3E}">
        <p14:creationId xmlns:p14="http://schemas.microsoft.com/office/powerpoint/2010/main" val="178398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F5F1"/>
        </a:solid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F10F2DE7-E52C-492E-249B-7BF0C5162446}"/>
              </a:ext>
            </a:extLst>
          </p:cNvPr>
          <p:cNvSpPr/>
          <p:nvPr/>
        </p:nvSpPr>
        <p:spPr>
          <a:xfrm>
            <a:off x="1354688" y="1230974"/>
            <a:ext cx="15087600" cy="655498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3"/>
          <p:cNvSpPr/>
          <p:nvPr/>
        </p:nvSpPr>
        <p:spPr>
          <a:xfrm>
            <a:off x="12268227" y="-549672"/>
            <a:ext cx="6424914" cy="4462395"/>
          </a:xfrm>
          <a:custGeom>
            <a:avLst/>
            <a:gdLst/>
            <a:ahLst/>
            <a:cxnLst/>
            <a:rect l="l" t="t" r="r" b="b"/>
            <a:pathLst>
              <a:path w="6424914" h="4462395">
                <a:moveTo>
                  <a:pt x="0" y="0"/>
                </a:moveTo>
                <a:lnTo>
                  <a:pt x="6424913" y="0"/>
                </a:lnTo>
                <a:lnTo>
                  <a:pt x="6424913" y="4462395"/>
                </a:lnTo>
                <a:lnTo>
                  <a:pt x="0" y="446239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9082696">
            <a:off x="10660686" y="8842905"/>
            <a:ext cx="6412656" cy="4114800"/>
          </a:xfrm>
          <a:custGeom>
            <a:avLst/>
            <a:gdLst/>
            <a:ahLst/>
            <a:cxnLst/>
            <a:rect l="l" t="t" r="r" b="b"/>
            <a:pathLst>
              <a:path w="6412656" h="4114800">
                <a:moveTo>
                  <a:pt x="0" y="0"/>
                </a:moveTo>
                <a:lnTo>
                  <a:pt x="6412656" y="0"/>
                </a:lnTo>
                <a:lnTo>
                  <a:pt x="641265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10800000">
            <a:off x="13913170" y="-1212981"/>
            <a:ext cx="5058238" cy="4746414"/>
          </a:xfrm>
          <a:custGeom>
            <a:avLst/>
            <a:gdLst/>
            <a:ahLst/>
            <a:cxnLst/>
            <a:rect l="l" t="t" r="r" b="b"/>
            <a:pathLst>
              <a:path w="5058238" h="4746414">
                <a:moveTo>
                  <a:pt x="0" y="0"/>
                </a:moveTo>
                <a:lnTo>
                  <a:pt x="5058238" y="0"/>
                </a:lnTo>
                <a:lnTo>
                  <a:pt x="5058238" y="4746415"/>
                </a:lnTo>
                <a:lnTo>
                  <a:pt x="0" y="474641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10571936" flipH="1">
            <a:off x="16211980" y="-482185"/>
            <a:ext cx="2094640" cy="1765729"/>
          </a:xfrm>
          <a:custGeom>
            <a:avLst/>
            <a:gdLst/>
            <a:ahLst/>
            <a:cxnLst/>
            <a:rect l="l" t="t" r="r" b="b"/>
            <a:pathLst>
              <a:path w="2094640" h="1765729">
                <a:moveTo>
                  <a:pt x="2094640" y="0"/>
                </a:moveTo>
                <a:lnTo>
                  <a:pt x="0" y="0"/>
                </a:lnTo>
                <a:lnTo>
                  <a:pt x="0" y="1765730"/>
                </a:lnTo>
                <a:lnTo>
                  <a:pt x="2094640" y="1765730"/>
                </a:lnTo>
                <a:lnTo>
                  <a:pt x="209464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rot="8613826">
            <a:off x="13204744" y="8122261"/>
            <a:ext cx="5829781" cy="1748934"/>
          </a:xfrm>
          <a:custGeom>
            <a:avLst/>
            <a:gdLst/>
            <a:ahLst/>
            <a:cxnLst/>
            <a:rect l="l" t="t" r="r" b="b"/>
            <a:pathLst>
              <a:path w="5829781" h="1748934">
                <a:moveTo>
                  <a:pt x="0" y="0"/>
                </a:moveTo>
                <a:lnTo>
                  <a:pt x="5829780" y="0"/>
                </a:lnTo>
                <a:lnTo>
                  <a:pt x="5829780" y="1748935"/>
                </a:lnTo>
                <a:lnTo>
                  <a:pt x="0" y="174893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1946064">
            <a:off x="16828147" y="8874516"/>
            <a:ext cx="1240050" cy="1799545"/>
          </a:xfrm>
          <a:custGeom>
            <a:avLst/>
            <a:gdLst/>
            <a:ahLst/>
            <a:cxnLst/>
            <a:rect l="l" t="t" r="r" b="b"/>
            <a:pathLst>
              <a:path w="1240050" h="1799545">
                <a:moveTo>
                  <a:pt x="0" y="0"/>
                </a:moveTo>
                <a:lnTo>
                  <a:pt x="1240050" y="0"/>
                </a:lnTo>
                <a:lnTo>
                  <a:pt x="1240050" y="1799544"/>
                </a:lnTo>
                <a:lnTo>
                  <a:pt x="0" y="179954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5" name="Freeform 4">
            <a:extLst>
              <a:ext uri="{FF2B5EF4-FFF2-40B4-BE49-F238E27FC236}">
                <a16:creationId xmlns:a16="http://schemas.microsoft.com/office/drawing/2014/main" id="{7014C07C-E698-2C6E-91C9-EDD3AF2612E9}"/>
              </a:ext>
            </a:extLst>
          </p:cNvPr>
          <p:cNvSpPr/>
          <p:nvPr/>
        </p:nvSpPr>
        <p:spPr>
          <a:xfrm rot="10800000">
            <a:off x="-1187656" y="7962900"/>
            <a:ext cx="6412656" cy="4114800"/>
          </a:xfrm>
          <a:custGeom>
            <a:avLst/>
            <a:gdLst/>
            <a:ahLst/>
            <a:cxnLst/>
            <a:rect l="l" t="t" r="r" b="b"/>
            <a:pathLst>
              <a:path w="6412656" h="4114800">
                <a:moveTo>
                  <a:pt x="0" y="0"/>
                </a:moveTo>
                <a:lnTo>
                  <a:pt x="6412656" y="0"/>
                </a:lnTo>
                <a:lnTo>
                  <a:pt x="641265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7">
            <a:extLst>
              <a:ext uri="{FF2B5EF4-FFF2-40B4-BE49-F238E27FC236}">
                <a16:creationId xmlns:a16="http://schemas.microsoft.com/office/drawing/2014/main" id="{F3E662C9-F2D6-973F-25D9-3040374693EA}"/>
              </a:ext>
            </a:extLst>
          </p:cNvPr>
          <p:cNvSpPr/>
          <p:nvPr/>
        </p:nvSpPr>
        <p:spPr>
          <a:xfrm rot="12231387">
            <a:off x="-481101" y="8305103"/>
            <a:ext cx="5829781" cy="1748934"/>
          </a:xfrm>
          <a:custGeom>
            <a:avLst/>
            <a:gdLst/>
            <a:ahLst/>
            <a:cxnLst/>
            <a:rect l="l" t="t" r="r" b="b"/>
            <a:pathLst>
              <a:path w="5829781" h="1748934">
                <a:moveTo>
                  <a:pt x="0" y="0"/>
                </a:moveTo>
                <a:lnTo>
                  <a:pt x="5829780" y="0"/>
                </a:lnTo>
                <a:lnTo>
                  <a:pt x="5829780" y="1748935"/>
                </a:lnTo>
                <a:lnTo>
                  <a:pt x="0" y="174893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7" name="TextBox 16">
            <a:extLst>
              <a:ext uri="{FF2B5EF4-FFF2-40B4-BE49-F238E27FC236}">
                <a16:creationId xmlns:a16="http://schemas.microsoft.com/office/drawing/2014/main" id="{01EA03F3-775C-3435-C50E-807FA99BEC6E}"/>
              </a:ext>
            </a:extLst>
          </p:cNvPr>
          <p:cNvSpPr txBox="1"/>
          <p:nvPr/>
        </p:nvSpPr>
        <p:spPr>
          <a:xfrm>
            <a:off x="4495800" y="1752700"/>
            <a:ext cx="9296400" cy="1015663"/>
          </a:xfrm>
          <a:prstGeom prst="rect">
            <a:avLst/>
          </a:prstGeom>
          <a:noFill/>
        </p:spPr>
        <p:txBody>
          <a:bodyPr wrap="square" rtlCol="0">
            <a:spAutoFit/>
          </a:bodyPr>
          <a:lstStyle/>
          <a:p>
            <a:pPr algn="ctr"/>
            <a:r>
              <a:rPr lang="en-US" sz="6000" b="1">
                <a:solidFill>
                  <a:schemeClr val="tx2">
                    <a:lumMod val="50000"/>
                  </a:schemeClr>
                </a:solidFill>
                <a:latin typeface="Arial" panose="020B0604020202020204" pitchFamily="34" charset="0"/>
                <a:cs typeface="Arial" panose="020B0604020202020204" pitchFamily="34" charset="0"/>
              </a:rPr>
              <a:t>HƯỚNG DẪN VỀ NHÀ </a:t>
            </a:r>
          </a:p>
        </p:txBody>
      </p:sp>
      <p:sp>
        <p:nvSpPr>
          <p:cNvPr id="18" name="TextBox 17">
            <a:extLst>
              <a:ext uri="{FF2B5EF4-FFF2-40B4-BE49-F238E27FC236}">
                <a16:creationId xmlns:a16="http://schemas.microsoft.com/office/drawing/2014/main" id="{79E59B6D-4656-DEFF-5433-759D49A94A28}"/>
              </a:ext>
            </a:extLst>
          </p:cNvPr>
          <p:cNvSpPr txBox="1"/>
          <p:nvPr/>
        </p:nvSpPr>
        <p:spPr>
          <a:xfrm>
            <a:off x="2819400" y="3507532"/>
            <a:ext cx="12649200" cy="3671583"/>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Ôn tập lại nội dung chính của bài học ngày hôm nay.</a:t>
            </a:r>
          </a:p>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Hoàn thành sản phẩm mĩ thuật được giao về nhà. </a:t>
            </a:r>
          </a:p>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Chuẩn bị trước bài mới, </a:t>
            </a:r>
            <a:r>
              <a:rPr lang="en-US" sz="4000" b="1" i="1">
                <a:latin typeface="Arial" panose="020B0604020202020204" pitchFamily="34" charset="0"/>
                <a:cs typeface="Arial" panose="020B0604020202020204" pitchFamily="34" charset="0"/>
              </a:rPr>
              <a:t>Bài 6. Thiết kế quà sinh nhật từ vật liệu có sẵn.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F5F1"/>
        </a:solidFill>
        <a:effectLst/>
      </p:bgPr>
    </p:bg>
    <p:spTree>
      <p:nvGrpSpPr>
        <p:cNvPr id="1" name=""/>
        <p:cNvGrpSpPr/>
        <p:nvPr/>
      </p:nvGrpSpPr>
      <p:grpSpPr>
        <a:xfrm>
          <a:off x="0" y="0"/>
          <a:ext cx="0" cy="0"/>
          <a:chOff x="0" y="0"/>
          <a:chExt cx="0" cy="0"/>
        </a:xfrm>
      </p:grpSpPr>
      <p:sp>
        <p:nvSpPr>
          <p:cNvPr id="2" name="TextBox 2"/>
          <p:cNvSpPr txBox="1"/>
          <p:nvPr/>
        </p:nvSpPr>
        <p:spPr>
          <a:xfrm>
            <a:off x="386237" y="2614524"/>
            <a:ext cx="17274533" cy="3248646"/>
          </a:xfrm>
          <a:prstGeom prst="rect">
            <a:avLst/>
          </a:prstGeom>
        </p:spPr>
        <p:txBody>
          <a:bodyPr wrap="square" lIns="0" tIns="0" rIns="0" bIns="0" rtlCol="0" anchor="t">
            <a:spAutoFit/>
          </a:bodyPr>
          <a:lstStyle/>
          <a:p>
            <a:pPr algn="ctr">
              <a:lnSpc>
                <a:spcPct val="150000"/>
              </a:lnSpc>
            </a:pPr>
            <a:r>
              <a:rPr lang="en-US" sz="7500" b="1" spc="634">
                <a:solidFill>
                  <a:srgbClr val="3B5060"/>
                </a:solidFill>
                <a:latin typeface="Arial" panose="020B0604020202020204" pitchFamily="34" charset="0"/>
                <a:cs typeface="Arial" panose="020B0604020202020204" pitchFamily="34" charset="0"/>
              </a:rPr>
              <a:t>CẢM ƠN CÁC EM ĐÃ CHÚ Ý LẮNG NGHE BÀI GIẢNG!</a:t>
            </a:r>
          </a:p>
        </p:txBody>
      </p:sp>
      <p:sp>
        <p:nvSpPr>
          <p:cNvPr id="5" name="Freeform 5"/>
          <p:cNvSpPr/>
          <p:nvPr/>
        </p:nvSpPr>
        <p:spPr>
          <a:xfrm rot="-10800000">
            <a:off x="-492895" y="5328697"/>
            <a:ext cx="8039571" cy="5583848"/>
          </a:xfrm>
          <a:custGeom>
            <a:avLst/>
            <a:gdLst/>
            <a:ahLst/>
            <a:cxnLst/>
            <a:rect l="l" t="t" r="r" b="b"/>
            <a:pathLst>
              <a:path w="8039571" h="5583848">
                <a:moveTo>
                  <a:pt x="0" y="0"/>
                </a:moveTo>
                <a:lnTo>
                  <a:pt x="8039571" y="0"/>
                </a:lnTo>
                <a:lnTo>
                  <a:pt x="8039571" y="5583848"/>
                </a:lnTo>
                <a:lnTo>
                  <a:pt x="0" y="558384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725156" y="5934256"/>
            <a:ext cx="6012231" cy="5641597"/>
          </a:xfrm>
          <a:custGeom>
            <a:avLst/>
            <a:gdLst/>
            <a:ahLst/>
            <a:cxnLst/>
            <a:rect l="l" t="t" r="r" b="b"/>
            <a:pathLst>
              <a:path w="6012231" h="5641597">
                <a:moveTo>
                  <a:pt x="0" y="0"/>
                </a:moveTo>
                <a:lnTo>
                  <a:pt x="6012231" y="0"/>
                </a:lnTo>
                <a:lnTo>
                  <a:pt x="6012231" y="5641598"/>
                </a:lnTo>
                <a:lnTo>
                  <a:pt x="0" y="56415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rot="228063" flipH="1">
            <a:off x="-612268" y="8882779"/>
            <a:ext cx="3001045" cy="2529807"/>
          </a:xfrm>
          <a:custGeom>
            <a:avLst/>
            <a:gdLst/>
            <a:ahLst/>
            <a:cxnLst/>
            <a:rect l="l" t="t" r="r" b="b"/>
            <a:pathLst>
              <a:path w="3001045" h="2529807">
                <a:moveTo>
                  <a:pt x="3001045" y="0"/>
                </a:moveTo>
                <a:lnTo>
                  <a:pt x="0" y="0"/>
                </a:lnTo>
                <a:lnTo>
                  <a:pt x="0" y="2529806"/>
                </a:lnTo>
                <a:lnTo>
                  <a:pt x="3001045" y="2529806"/>
                </a:lnTo>
                <a:lnTo>
                  <a:pt x="300104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5142693">
            <a:off x="15379955" y="-124748"/>
            <a:ext cx="1240050" cy="1799545"/>
          </a:xfrm>
          <a:custGeom>
            <a:avLst/>
            <a:gdLst/>
            <a:ahLst/>
            <a:cxnLst/>
            <a:rect l="l" t="t" r="r" b="b"/>
            <a:pathLst>
              <a:path w="1240050" h="1799545">
                <a:moveTo>
                  <a:pt x="0" y="0"/>
                </a:moveTo>
                <a:lnTo>
                  <a:pt x="1240050" y="0"/>
                </a:lnTo>
                <a:lnTo>
                  <a:pt x="1240050" y="1799545"/>
                </a:lnTo>
                <a:lnTo>
                  <a:pt x="0" y="179954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rot="-1717303">
            <a:off x="12287312" y="7691400"/>
            <a:ext cx="6615469" cy="4244938"/>
          </a:xfrm>
          <a:custGeom>
            <a:avLst/>
            <a:gdLst/>
            <a:ahLst/>
            <a:cxnLst/>
            <a:rect l="l" t="t" r="r" b="b"/>
            <a:pathLst>
              <a:path w="6615469" h="4244938">
                <a:moveTo>
                  <a:pt x="0" y="0"/>
                </a:moveTo>
                <a:lnTo>
                  <a:pt x="6615468" y="0"/>
                </a:lnTo>
                <a:lnTo>
                  <a:pt x="6615468" y="4244938"/>
                </a:lnTo>
                <a:lnTo>
                  <a:pt x="0" y="424493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rot="-1085091">
            <a:off x="13287226" y="6598899"/>
            <a:ext cx="7176712" cy="5689175"/>
          </a:xfrm>
          <a:custGeom>
            <a:avLst/>
            <a:gdLst/>
            <a:ahLst/>
            <a:cxnLst/>
            <a:rect l="l" t="t" r="r" b="b"/>
            <a:pathLst>
              <a:path w="7176712" h="5689175">
                <a:moveTo>
                  <a:pt x="0" y="0"/>
                </a:moveTo>
                <a:lnTo>
                  <a:pt x="7176712" y="0"/>
                </a:lnTo>
                <a:lnTo>
                  <a:pt x="7176712" y="5689175"/>
                </a:lnTo>
                <a:lnTo>
                  <a:pt x="0" y="568917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rot="10281067" flipH="1" flipV="1">
            <a:off x="16042441" y="8305710"/>
            <a:ext cx="1832864" cy="1539606"/>
          </a:xfrm>
          <a:custGeom>
            <a:avLst/>
            <a:gdLst/>
            <a:ahLst/>
            <a:cxnLst/>
            <a:rect l="l" t="t" r="r" b="b"/>
            <a:pathLst>
              <a:path w="1832864" h="1539606">
                <a:moveTo>
                  <a:pt x="1832864" y="1539605"/>
                </a:moveTo>
                <a:lnTo>
                  <a:pt x="0" y="1539605"/>
                </a:lnTo>
                <a:lnTo>
                  <a:pt x="0" y="0"/>
                </a:lnTo>
                <a:lnTo>
                  <a:pt x="1832864" y="0"/>
                </a:lnTo>
                <a:lnTo>
                  <a:pt x="1832864" y="1539605"/>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3" name="Freeform 13"/>
          <p:cNvSpPr/>
          <p:nvPr/>
        </p:nvSpPr>
        <p:spPr>
          <a:xfrm rot="-1708428">
            <a:off x="-1651459" y="375800"/>
            <a:ext cx="6680806" cy="2004242"/>
          </a:xfrm>
          <a:custGeom>
            <a:avLst/>
            <a:gdLst/>
            <a:ahLst/>
            <a:cxnLst/>
            <a:rect l="l" t="t" r="r" b="b"/>
            <a:pathLst>
              <a:path w="6680806" h="2004242">
                <a:moveTo>
                  <a:pt x="0" y="0"/>
                </a:moveTo>
                <a:lnTo>
                  <a:pt x="6680806" y="0"/>
                </a:lnTo>
                <a:lnTo>
                  <a:pt x="6680806" y="2004242"/>
                </a:lnTo>
                <a:lnTo>
                  <a:pt x="0" y="2004242"/>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4" name="Freeform 14"/>
          <p:cNvSpPr/>
          <p:nvPr/>
        </p:nvSpPr>
        <p:spPr>
          <a:xfrm rot="-4532684">
            <a:off x="-86859" y="5933308"/>
            <a:ext cx="1240050" cy="1799545"/>
          </a:xfrm>
          <a:custGeom>
            <a:avLst/>
            <a:gdLst/>
            <a:ahLst/>
            <a:cxnLst/>
            <a:rect l="l" t="t" r="r" b="b"/>
            <a:pathLst>
              <a:path w="1240050" h="1799545">
                <a:moveTo>
                  <a:pt x="0" y="0"/>
                </a:moveTo>
                <a:lnTo>
                  <a:pt x="1240050" y="0"/>
                </a:lnTo>
                <a:lnTo>
                  <a:pt x="1240050" y="1799545"/>
                </a:lnTo>
                <a:lnTo>
                  <a:pt x="0" y="1799545"/>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5" name="Freeform 15"/>
          <p:cNvSpPr/>
          <p:nvPr/>
        </p:nvSpPr>
        <p:spPr>
          <a:xfrm rot="-10260044" flipH="1">
            <a:off x="15375059" y="-845331"/>
            <a:ext cx="3001045" cy="2529807"/>
          </a:xfrm>
          <a:custGeom>
            <a:avLst/>
            <a:gdLst/>
            <a:ahLst/>
            <a:cxnLst/>
            <a:rect l="l" t="t" r="r" b="b"/>
            <a:pathLst>
              <a:path w="3001045" h="2529807">
                <a:moveTo>
                  <a:pt x="3001045" y="0"/>
                </a:moveTo>
                <a:lnTo>
                  <a:pt x="0" y="0"/>
                </a:lnTo>
                <a:lnTo>
                  <a:pt x="0" y="2529807"/>
                </a:lnTo>
                <a:lnTo>
                  <a:pt x="3001045" y="2529807"/>
                </a:lnTo>
                <a:lnTo>
                  <a:pt x="3001045"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6" name="Freeform 16"/>
          <p:cNvSpPr/>
          <p:nvPr/>
        </p:nvSpPr>
        <p:spPr>
          <a:xfrm rot="-8853935">
            <a:off x="106301" y="-215936"/>
            <a:ext cx="1240050" cy="1799545"/>
          </a:xfrm>
          <a:custGeom>
            <a:avLst/>
            <a:gdLst/>
            <a:ahLst/>
            <a:cxnLst/>
            <a:rect l="l" t="t" r="r" b="b"/>
            <a:pathLst>
              <a:path w="1240050" h="1799545">
                <a:moveTo>
                  <a:pt x="0" y="0"/>
                </a:moveTo>
                <a:lnTo>
                  <a:pt x="1240050" y="0"/>
                </a:lnTo>
                <a:lnTo>
                  <a:pt x="1240050" y="1799545"/>
                </a:lnTo>
                <a:lnTo>
                  <a:pt x="0" y="1799545"/>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7" name="Freeform 17"/>
          <p:cNvSpPr/>
          <p:nvPr/>
        </p:nvSpPr>
        <p:spPr>
          <a:xfrm rot="2700000">
            <a:off x="11057283" y="8732462"/>
            <a:ext cx="1369210" cy="1986980"/>
          </a:xfrm>
          <a:custGeom>
            <a:avLst/>
            <a:gdLst/>
            <a:ahLst/>
            <a:cxnLst/>
            <a:rect l="l" t="t" r="r" b="b"/>
            <a:pathLst>
              <a:path w="1369210" h="1986980">
                <a:moveTo>
                  <a:pt x="0" y="0"/>
                </a:moveTo>
                <a:lnTo>
                  <a:pt x="1369210" y="0"/>
                </a:lnTo>
                <a:lnTo>
                  <a:pt x="1369210" y="1986980"/>
                </a:lnTo>
                <a:lnTo>
                  <a:pt x="0" y="1986980"/>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9" name="Freeform 19"/>
          <p:cNvSpPr/>
          <p:nvPr/>
        </p:nvSpPr>
        <p:spPr>
          <a:xfrm rot="5662259">
            <a:off x="17529426" y="1667466"/>
            <a:ext cx="1240050" cy="1799545"/>
          </a:xfrm>
          <a:custGeom>
            <a:avLst/>
            <a:gdLst/>
            <a:ahLst/>
            <a:cxnLst/>
            <a:rect l="l" t="t" r="r" b="b"/>
            <a:pathLst>
              <a:path w="1240050" h="1799545">
                <a:moveTo>
                  <a:pt x="0" y="0"/>
                </a:moveTo>
                <a:lnTo>
                  <a:pt x="1240050" y="0"/>
                </a:lnTo>
                <a:lnTo>
                  <a:pt x="1240050" y="1799545"/>
                </a:lnTo>
                <a:lnTo>
                  <a:pt x="0" y="1799545"/>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Tree>
    <p:extLst>
      <p:ext uri="{BB962C8B-B14F-4D97-AF65-F5344CB8AC3E}">
        <p14:creationId xmlns:p14="http://schemas.microsoft.com/office/powerpoint/2010/main" val="2672796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reeform 3"/>
          <p:cNvSpPr/>
          <p:nvPr/>
        </p:nvSpPr>
        <p:spPr>
          <a:xfrm rot="-10800000">
            <a:off x="-519839" y="5241612"/>
            <a:ext cx="8039571" cy="5583848"/>
          </a:xfrm>
          <a:custGeom>
            <a:avLst/>
            <a:gdLst/>
            <a:ahLst/>
            <a:cxnLst/>
            <a:rect l="l" t="t" r="r" b="b"/>
            <a:pathLst>
              <a:path w="8039571" h="5583848">
                <a:moveTo>
                  <a:pt x="0" y="0"/>
                </a:moveTo>
                <a:lnTo>
                  <a:pt x="8039572" y="0"/>
                </a:lnTo>
                <a:lnTo>
                  <a:pt x="8039572" y="5583848"/>
                </a:lnTo>
                <a:lnTo>
                  <a:pt x="0" y="558384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530233" y="5498404"/>
            <a:ext cx="6012231" cy="5641597"/>
          </a:xfrm>
          <a:custGeom>
            <a:avLst/>
            <a:gdLst/>
            <a:ahLst/>
            <a:cxnLst/>
            <a:rect l="l" t="t" r="r" b="b"/>
            <a:pathLst>
              <a:path w="6012231" h="5641597">
                <a:moveTo>
                  <a:pt x="0" y="0"/>
                </a:moveTo>
                <a:lnTo>
                  <a:pt x="6012231" y="0"/>
                </a:lnTo>
                <a:lnTo>
                  <a:pt x="6012231" y="5641597"/>
                </a:lnTo>
                <a:lnTo>
                  <a:pt x="0" y="56415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rot="228063" flipH="1">
            <a:off x="-239361" y="8513504"/>
            <a:ext cx="3001045" cy="2529807"/>
          </a:xfrm>
          <a:custGeom>
            <a:avLst/>
            <a:gdLst/>
            <a:ahLst/>
            <a:cxnLst/>
            <a:rect l="l" t="t" r="r" b="b"/>
            <a:pathLst>
              <a:path w="3001045" h="2529807">
                <a:moveTo>
                  <a:pt x="3001045" y="0"/>
                </a:moveTo>
                <a:lnTo>
                  <a:pt x="0" y="0"/>
                </a:lnTo>
                <a:lnTo>
                  <a:pt x="0" y="2529806"/>
                </a:lnTo>
                <a:lnTo>
                  <a:pt x="3001045" y="2529806"/>
                </a:lnTo>
                <a:lnTo>
                  <a:pt x="300104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1717303">
            <a:off x="12287312" y="7691400"/>
            <a:ext cx="6615469" cy="4244938"/>
          </a:xfrm>
          <a:custGeom>
            <a:avLst/>
            <a:gdLst/>
            <a:ahLst/>
            <a:cxnLst/>
            <a:rect l="l" t="t" r="r" b="b"/>
            <a:pathLst>
              <a:path w="6615469" h="4244938">
                <a:moveTo>
                  <a:pt x="0" y="0"/>
                </a:moveTo>
                <a:lnTo>
                  <a:pt x="6615468" y="0"/>
                </a:lnTo>
                <a:lnTo>
                  <a:pt x="6615468" y="4244938"/>
                </a:lnTo>
                <a:lnTo>
                  <a:pt x="0" y="42449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rot="-1085091">
            <a:off x="13670944" y="5968272"/>
            <a:ext cx="7176712" cy="5689175"/>
          </a:xfrm>
          <a:custGeom>
            <a:avLst/>
            <a:gdLst/>
            <a:ahLst/>
            <a:cxnLst/>
            <a:rect l="l" t="t" r="r" b="b"/>
            <a:pathLst>
              <a:path w="7176712" h="5689175">
                <a:moveTo>
                  <a:pt x="0" y="0"/>
                </a:moveTo>
                <a:lnTo>
                  <a:pt x="7176712" y="0"/>
                </a:lnTo>
                <a:lnTo>
                  <a:pt x="7176712" y="5689175"/>
                </a:lnTo>
                <a:lnTo>
                  <a:pt x="0" y="568917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rot="10281067" flipH="1" flipV="1">
            <a:off x="15718019" y="8072539"/>
            <a:ext cx="2139654" cy="1797309"/>
          </a:xfrm>
          <a:custGeom>
            <a:avLst/>
            <a:gdLst/>
            <a:ahLst/>
            <a:cxnLst/>
            <a:rect l="l" t="t" r="r" b="b"/>
            <a:pathLst>
              <a:path w="2139654" h="1797309">
                <a:moveTo>
                  <a:pt x="2139654" y="1797309"/>
                </a:moveTo>
                <a:lnTo>
                  <a:pt x="0" y="1797309"/>
                </a:lnTo>
                <a:lnTo>
                  <a:pt x="0" y="0"/>
                </a:lnTo>
                <a:lnTo>
                  <a:pt x="2139654" y="0"/>
                </a:lnTo>
                <a:lnTo>
                  <a:pt x="2139654" y="1797309"/>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Freeform 13"/>
          <p:cNvSpPr/>
          <p:nvPr/>
        </p:nvSpPr>
        <p:spPr>
          <a:xfrm rot="-4532684">
            <a:off x="86123" y="5599496"/>
            <a:ext cx="1240050" cy="1799545"/>
          </a:xfrm>
          <a:custGeom>
            <a:avLst/>
            <a:gdLst/>
            <a:ahLst/>
            <a:cxnLst/>
            <a:rect l="l" t="t" r="r" b="b"/>
            <a:pathLst>
              <a:path w="1240050" h="1799545">
                <a:moveTo>
                  <a:pt x="0" y="0"/>
                </a:moveTo>
                <a:lnTo>
                  <a:pt x="1240049" y="0"/>
                </a:lnTo>
                <a:lnTo>
                  <a:pt x="1240049" y="1799544"/>
                </a:lnTo>
                <a:lnTo>
                  <a:pt x="0" y="179954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rot="2700000">
            <a:off x="10887114" y="8645378"/>
            <a:ext cx="1369210" cy="1986980"/>
          </a:xfrm>
          <a:custGeom>
            <a:avLst/>
            <a:gdLst/>
            <a:ahLst/>
            <a:cxnLst/>
            <a:rect l="l" t="t" r="r" b="b"/>
            <a:pathLst>
              <a:path w="1369210" h="1986980">
                <a:moveTo>
                  <a:pt x="0" y="0"/>
                </a:moveTo>
                <a:lnTo>
                  <a:pt x="1369210" y="0"/>
                </a:lnTo>
                <a:lnTo>
                  <a:pt x="1369210" y="1986980"/>
                </a:lnTo>
                <a:lnTo>
                  <a:pt x="0" y="198698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8" name="TextBox 18"/>
          <p:cNvSpPr txBox="1"/>
          <p:nvPr/>
        </p:nvSpPr>
        <p:spPr>
          <a:xfrm>
            <a:off x="1221058" y="997329"/>
            <a:ext cx="15845883" cy="1077474"/>
          </a:xfrm>
          <a:prstGeom prst="rect">
            <a:avLst/>
          </a:prstGeom>
        </p:spPr>
        <p:txBody>
          <a:bodyPr wrap="square" lIns="0" tIns="0" rIns="0" bIns="0" rtlCol="0" anchor="t">
            <a:spAutoFit/>
          </a:bodyPr>
          <a:lstStyle/>
          <a:p>
            <a:pPr algn="ctr">
              <a:lnSpc>
                <a:spcPts val="9240"/>
              </a:lnSpc>
            </a:pPr>
            <a:r>
              <a:rPr lang="en-US" sz="6600" b="1">
                <a:solidFill>
                  <a:srgbClr val="C00000"/>
                </a:solidFill>
                <a:latin typeface="Arial" panose="020B0604020202020204" pitchFamily="34" charset="0"/>
                <a:cs typeface="Arial" panose="020B0604020202020204" pitchFamily="34" charset="0"/>
              </a:rPr>
              <a:t>CHỦ ĐỀ 3: NIỀM VUI, HẠNH PHÚC </a:t>
            </a:r>
          </a:p>
        </p:txBody>
      </p:sp>
      <p:sp>
        <p:nvSpPr>
          <p:cNvPr id="19" name="TextBox 18">
            <a:extLst>
              <a:ext uri="{FF2B5EF4-FFF2-40B4-BE49-F238E27FC236}">
                <a16:creationId xmlns:a16="http://schemas.microsoft.com/office/drawing/2014/main" id="{4204CD02-DC18-3D47-9E2D-F3E389421D85}"/>
              </a:ext>
            </a:extLst>
          </p:cNvPr>
          <p:cNvSpPr txBox="1"/>
          <p:nvPr/>
        </p:nvSpPr>
        <p:spPr>
          <a:xfrm>
            <a:off x="1221057" y="2628608"/>
            <a:ext cx="15845883" cy="4780668"/>
          </a:xfrm>
          <a:prstGeom prst="rect">
            <a:avLst/>
          </a:prstGeom>
        </p:spPr>
        <p:txBody>
          <a:bodyPr wrap="square" lIns="0" tIns="0" rIns="0" bIns="0" rtlCol="0" anchor="t">
            <a:spAutoFit/>
          </a:bodyPr>
          <a:lstStyle/>
          <a:p>
            <a:pPr algn="ctr">
              <a:lnSpc>
                <a:spcPct val="150000"/>
              </a:lnSpc>
            </a:pPr>
            <a:r>
              <a:rPr lang="en-US" sz="7200" b="1">
                <a:latin typeface="Arial" panose="020B0604020202020204" pitchFamily="34" charset="0"/>
                <a:cs typeface="Arial" panose="020B0604020202020204" pitchFamily="34" charset="0"/>
              </a:rPr>
              <a:t>BÀI 5: </a:t>
            </a:r>
          </a:p>
          <a:p>
            <a:pPr algn="ctr">
              <a:lnSpc>
                <a:spcPct val="150000"/>
              </a:lnSpc>
            </a:pPr>
            <a:r>
              <a:rPr lang="en-US" sz="7200" b="1">
                <a:latin typeface="Arial" panose="020B0604020202020204" pitchFamily="34" charset="0"/>
                <a:cs typeface="Arial" panose="020B0604020202020204" pitchFamily="34" charset="0"/>
              </a:rPr>
              <a:t>TÁC PHẨM HỘI HỌA CHỦ ĐỀ </a:t>
            </a:r>
          </a:p>
          <a:p>
            <a:pPr algn="ctr">
              <a:lnSpc>
                <a:spcPct val="150000"/>
              </a:lnSpc>
            </a:pPr>
            <a:r>
              <a:rPr lang="en-US" sz="7200" b="1">
                <a:latin typeface="Arial" panose="020B0604020202020204" pitchFamily="34" charset="0"/>
                <a:cs typeface="Arial" panose="020B0604020202020204" pitchFamily="34" charset="0"/>
              </a:rPr>
              <a:t>NIỀM VUI, HẠNH PHÚC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5F1"/>
        </a:solidFill>
        <a:effectLst/>
      </p:bgPr>
    </p:bg>
    <p:spTree>
      <p:nvGrpSpPr>
        <p:cNvPr id="1" name=""/>
        <p:cNvGrpSpPr/>
        <p:nvPr/>
      </p:nvGrpSpPr>
      <p:grpSpPr>
        <a:xfrm>
          <a:off x="0" y="0"/>
          <a:ext cx="0" cy="0"/>
          <a:chOff x="0" y="0"/>
          <a:chExt cx="0" cy="0"/>
        </a:xfrm>
      </p:grpSpPr>
      <p:sp>
        <p:nvSpPr>
          <p:cNvPr id="2" name="TextBox 2"/>
          <p:cNvSpPr txBox="1"/>
          <p:nvPr/>
        </p:nvSpPr>
        <p:spPr>
          <a:xfrm>
            <a:off x="5138920" y="1275194"/>
            <a:ext cx="8010160" cy="694421"/>
          </a:xfrm>
          <a:prstGeom prst="rect">
            <a:avLst/>
          </a:prstGeom>
        </p:spPr>
        <p:txBody>
          <a:bodyPr lIns="0" tIns="0" rIns="0" bIns="0" rtlCol="0" anchor="t">
            <a:spAutoFit/>
          </a:bodyPr>
          <a:lstStyle/>
          <a:p>
            <a:pPr>
              <a:lnSpc>
                <a:spcPts val="5328"/>
              </a:lnSpc>
            </a:pPr>
            <a:r>
              <a:rPr lang="en-US" sz="6000" b="1">
                <a:solidFill>
                  <a:srgbClr val="3B5060"/>
                </a:solidFill>
                <a:latin typeface="Arial" panose="020B0604020202020204" pitchFamily="34" charset="0"/>
                <a:cs typeface="Arial" panose="020B0604020202020204" pitchFamily="34" charset="0"/>
              </a:rPr>
              <a:t>NỘI DUNG BÀI HỌC </a:t>
            </a:r>
          </a:p>
        </p:txBody>
      </p:sp>
      <p:sp>
        <p:nvSpPr>
          <p:cNvPr id="3" name="Freeform 3"/>
          <p:cNvSpPr/>
          <p:nvPr/>
        </p:nvSpPr>
        <p:spPr>
          <a:xfrm>
            <a:off x="12268227" y="-549672"/>
            <a:ext cx="6424914" cy="4462395"/>
          </a:xfrm>
          <a:custGeom>
            <a:avLst/>
            <a:gdLst/>
            <a:ahLst/>
            <a:cxnLst/>
            <a:rect l="l" t="t" r="r" b="b"/>
            <a:pathLst>
              <a:path w="6424914" h="4462395">
                <a:moveTo>
                  <a:pt x="0" y="0"/>
                </a:moveTo>
                <a:lnTo>
                  <a:pt x="6424913" y="0"/>
                </a:lnTo>
                <a:lnTo>
                  <a:pt x="6424913" y="4462395"/>
                </a:lnTo>
                <a:lnTo>
                  <a:pt x="0" y="446239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rot="-10800000">
            <a:off x="13913170" y="-1212981"/>
            <a:ext cx="5058238" cy="4746414"/>
          </a:xfrm>
          <a:custGeom>
            <a:avLst/>
            <a:gdLst/>
            <a:ahLst/>
            <a:cxnLst/>
            <a:rect l="l" t="t" r="r" b="b"/>
            <a:pathLst>
              <a:path w="5058238" h="4746414">
                <a:moveTo>
                  <a:pt x="0" y="0"/>
                </a:moveTo>
                <a:lnTo>
                  <a:pt x="5058238" y="0"/>
                </a:lnTo>
                <a:lnTo>
                  <a:pt x="5058238" y="4746415"/>
                </a:lnTo>
                <a:lnTo>
                  <a:pt x="0" y="47464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rot="-10571936" flipH="1">
            <a:off x="16211980" y="-482185"/>
            <a:ext cx="2094640" cy="1765729"/>
          </a:xfrm>
          <a:custGeom>
            <a:avLst/>
            <a:gdLst/>
            <a:ahLst/>
            <a:cxnLst/>
            <a:rect l="l" t="t" r="r" b="b"/>
            <a:pathLst>
              <a:path w="2094640" h="1765729">
                <a:moveTo>
                  <a:pt x="2094640" y="0"/>
                </a:moveTo>
                <a:lnTo>
                  <a:pt x="0" y="0"/>
                </a:lnTo>
                <a:lnTo>
                  <a:pt x="0" y="1765730"/>
                </a:lnTo>
                <a:lnTo>
                  <a:pt x="2094640" y="1765730"/>
                </a:lnTo>
                <a:lnTo>
                  <a:pt x="209464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6267315">
            <a:off x="17325322" y="2131256"/>
            <a:ext cx="1240050" cy="1799545"/>
          </a:xfrm>
          <a:custGeom>
            <a:avLst/>
            <a:gdLst/>
            <a:ahLst/>
            <a:cxnLst/>
            <a:rect l="l" t="t" r="r" b="b"/>
            <a:pathLst>
              <a:path w="1240050" h="1799545">
                <a:moveTo>
                  <a:pt x="0" y="0"/>
                </a:moveTo>
                <a:lnTo>
                  <a:pt x="1240050" y="0"/>
                </a:lnTo>
                <a:lnTo>
                  <a:pt x="1240050" y="1799545"/>
                </a:lnTo>
                <a:lnTo>
                  <a:pt x="0" y="179954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9" name="Group 18">
            <a:extLst>
              <a:ext uri="{FF2B5EF4-FFF2-40B4-BE49-F238E27FC236}">
                <a16:creationId xmlns:a16="http://schemas.microsoft.com/office/drawing/2014/main" id="{7C3BFE51-8A68-09FF-05F7-7DEC33767306}"/>
              </a:ext>
            </a:extLst>
          </p:cNvPr>
          <p:cNvGrpSpPr/>
          <p:nvPr/>
        </p:nvGrpSpPr>
        <p:grpSpPr>
          <a:xfrm>
            <a:off x="2646191" y="2375591"/>
            <a:ext cx="7009382" cy="1414638"/>
            <a:chOff x="2514600" y="2628900"/>
            <a:chExt cx="7009382" cy="1414638"/>
          </a:xfrm>
        </p:grpSpPr>
        <p:grpSp>
          <p:nvGrpSpPr>
            <p:cNvPr id="15" name="Group 13">
              <a:extLst>
                <a:ext uri="{FF2B5EF4-FFF2-40B4-BE49-F238E27FC236}">
                  <a16:creationId xmlns:a16="http://schemas.microsoft.com/office/drawing/2014/main" id="{524E561E-5951-18ED-B54D-F98E4B7EF1A1}"/>
                </a:ext>
              </a:extLst>
            </p:cNvPr>
            <p:cNvGrpSpPr>
              <a:grpSpLocks noChangeAspect="1"/>
            </p:cNvGrpSpPr>
            <p:nvPr/>
          </p:nvGrpSpPr>
          <p:grpSpPr>
            <a:xfrm>
              <a:off x="2514600" y="2628900"/>
              <a:ext cx="1580495" cy="1414638"/>
              <a:chOff x="-5490024" y="-22986797"/>
              <a:chExt cx="13009884" cy="11644628"/>
            </a:xfrm>
            <a:solidFill>
              <a:srgbClr val="E4DCD0"/>
            </a:solidFill>
          </p:grpSpPr>
          <p:sp>
            <p:nvSpPr>
              <p:cNvPr id="16" name="Freeform 14">
                <a:extLst>
                  <a:ext uri="{FF2B5EF4-FFF2-40B4-BE49-F238E27FC236}">
                    <a16:creationId xmlns:a16="http://schemas.microsoft.com/office/drawing/2014/main" id="{9107B352-80EB-B68D-BABF-16AA32D0144C}"/>
                  </a:ext>
                </a:extLst>
              </p:cNvPr>
              <p:cNvSpPr/>
              <p:nvPr/>
            </p:nvSpPr>
            <p:spPr>
              <a:xfrm>
                <a:off x="-5490024" y="-22986797"/>
                <a:ext cx="13009884" cy="11644628"/>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grpFill/>
            </p:spPr>
          </p:sp>
        </p:grpSp>
        <p:sp>
          <p:nvSpPr>
            <p:cNvPr id="17" name="TextBox 16">
              <a:extLst>
                <a:ext uri="{FF2B5EF4-FFF2-40B4-BE49-F238E27FC236}">
                  <a16:creationId xmlns:a16="http://schemas.microsoft.com/office/drawing/2014/main" id="{EB7B512D-151F-96E9-207B-CB5EAD574F4B}"/>
                </a:ext>
              </a:extLst>
            </p:cNvPr>
            <p:cNvSpPr txBox="1"/>
            <p:nvPr/>
          </p:nvSpPr>
          <p:spPr>
            <a:xfrm>
              <a:off x="2938829" y="2897060"/>
              <a:ext cx="1295400" cy="1015663"/>
            </a:xfrm>
            <a:prstGeom prst="rect">
              <a:avLst/>
            </a:prstGeom>
            <a:noFill/>
          </p:spPr>
          <p:txBody>
            <a:bodyPr wrap="square" rtlCol="0">
              <a:spAutoFit/>
            </a:bodyPr>
            <a:lstStyle/>
            <a:p>
              <a:r>
                <a:rPr lang="en-US" sz="6000">
                  <a:solidFill>
                    <a:srgbClr val="002060"/>
                  </a:solidFill>
                  <a:latin typeface="Amasis MT Pro Black" panose="02040A04050005020304" pitchFamily="18" charset="0"/>
                </a:rPr>
                <a:t>01</a:t>
              </a:r>
            </a:p>
          </p:txBody>
        </p:sp>
        <p:sp>
          <p:nvSpPr>
            <p:cNvPr id="18" name="TextBox 17">
              <a:extLst>
                <a:ext uri="{FF2B5EF4-FFF2-40B4-BE49-F238E27FC236}">
                  <a16:creationId xmlns:a16="http://schemas.microsoft.com/office/drawing/2014/main" id="{A3CE744B-4322-9267-0227-BCB60BF9025A}"/>
                </a:ext>
              </a:extLst>
            </p:cNvPr>
            <p:cNvSpPr txBox="1"/>
            <p:nvPr/>
          </p:nvSpPr>
          <p:spPr>
            <a:xfrm>
              <a:off x="4799582" y="2943804"/>
              <a:ext cx="4724400"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Quan sát </a:t>
              </a:r>
            </a:p>
          </p:txBody>
        </p:sp>
      </p:grpSp>
      <p:grpSp>
        <p:nvGrpSpPr>
          <p:cNvPr id="20" name="Group 19">
            <a:extLst>
              <a:ext uri="{FF2B5EF4-FFF2-40B4-BE49-F238E27FC236}">
                <a16:creationId xmlns:a16="http://schemas.microsoft.com/office/drawing/2014/main" id="{AB96F76F-5C85-4859-0D7D-E4E1505E6882}"/>
              </a:ext>
            </a:extLst>
          </p:cNvPr>
          <p:cNvGrpSpPr/>
          <p:nvPr/>
        </p:nvGrpSpPr>
        <p:grpSpPr>
          <a:xfrm>
            <a:off x="4774893" y="4502868"/>
            <a:ext cx="7009382" cy="1414638"/>
            <a:chOff x="2514600" y="2628900"/>
            <a:chExt cx="7009382" cy="1414638"/>
          </a:xfrm>
        </p:grpSpPr>
        <p:grpSp>
          <p:nvGrpSpPr>
            <p:cNvPr id="21" name="Group 13">
              <a:extLst>
                <a:ext uri="{FF2B5EF4-FFF2-40B4-BE49-F238E27FC236}">
                  <a16:creationId xmlns:a16="http://schemas.microsoft.com/office/drawing/2014/main" id="{CDB2CCBE-71A1-B48B-B3BA-C6DA3C86D6F2}"/>
                </a:ext>
              </a:extLst>
            </p:cNvPr>
            <p:cNvGrpSpPr>
              <a:grpSpLocks noChangeAspect="1"/>
            </p:cNvGrpSpPr>
            <p:nvPr/>
          </p:nvGrpSpPr>
          <p:grpSpPr>
            <a:xfrm>
              <a:off x="2514600" y="2628900"/>
              <a:ext cx="1580495" cy="1414638"/>
              <a:chOff x="-5490024" y="-22986797"/>
              <a:chExt cx="13009884" cy="11644628"/>
            </a:xfrm>
            <a:solidFill>
              <a:srgbClr val="E4DCD0"/>
            </a:solidFill>
          </p:grpSpPr>
          <p:sp>
            <p:nvSpPr>
              <p:cNvPr id="24" name="Freeform 14">
                <a:extLst>
                  <a:ext uri="{FF2B5EF4-FFF2-40B4-BE49-F238E27FC236}">
                    <a16:creationId xmlns:a16="http://schemas.microsoft.com/office/drawing/2014/main" id="{883308DC-C485-95B0-750C-3B1143AD0333}"/>
                  </a:ext>
                </a:extLst>
              </p:cNvPr>
              <p:cNvSpPr/>
              <p:nvPr/>
            </p:nvSpPr>
            <p:spPr>
              <a:xfrm>
                <a:off x="-5490024" y="-22986797"/>
                <a:ext cx="13009884" cy="11644628"/>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grpFill/>
            </p:spPr>
          </p:sp>
        </p:grpSp>
        <p:sp>
          <p:nvSpPr>
            <p:cNvPr id="22" name="TextBox 21">
              <a:extLst>
                <a:ext uri="{FF2B5EF4-FFF2-40B4-BE49-F238E27FC236}">
                  <a16:creationId xmlns:a16="http://schemas.microsoft.com/office/drawing/2014/main" id="{3791E211-250A-E790-D018-81D9C32ED2B6}"/>
                </a:ext>
              </a:extLst>
            </p:cNvPr>
            <p:cNvSpPr txBox="1"/>
            <p:nvPr/>
          </p:nvSpPr>
          <p:spPr>
            <a:xfrm>
              <a:off x="2938829" y="2897060"/>
              <a:ext cx="1295400" cy="1015663"/>
            </a:xfrm>
            <a:prstGeom prst="rect">
              <a:avLst/>
            </a:prstGeom>
            <a:noFill/>
          </p:spPr>
          <p:txBody>
            <a:bodyPr wrap="square" rtlCol="0">
              <a:spAutoFit/>
            </a:bodyPr>
            <a:lstStyle/>
            <a:p>
              <a:r>
                <a:rPr lang="en-US" sz="6000">
                  <a:solidFill>
                    <a:srgbClr val="002060"/>
                  </a:solidFill>
                  <a:latin typeface="Amasis MT Pro Black" panose="02040A04050005020304" pitchFamily="18" charset="0"/>
                </a:rPr>
                <a:t>02</a:t>
              </a:r>
            </a:p>
          </p:txBody>
        </p:sp>
        <p:sp>
          <p:nvSpPr>
            <p:cNvPr id="23" name="TextBox 22">
              <a:extLst>
                <a:ext uri="{FF2B5EF4-FFF2-40B4-BE49-F238E27FC236}">
                  <a16:creationId xmlns:a16="http://schemas.microsoft.com/office/drawing/2014/main" id="{5B966A93-3199-D642-487B-8CBCA00FF6E4}"/>
                </a:ext>
              </a:extLst>
            </p:cNvPr>
            <p:cNvSpPr txBox="1"/>
            <p:nvPr/>
          </p:nvSpPr>
          <p:spPr>
            <a:xfrm>
              <a:off x="4799582" y="2943804"/>
              <a:ext cx="4724400"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Thực hiện </a:t>
              </a:r>
            </a:p>
          </p:txBody>
        </p:sp>
      </p:grpSp>
      <p:grpSp>
        <p:nvGrpSpPr>
          <p:cNvPr id="25" name="Group 24">
            <a:extLst>
              <a:ext uri="{FF2B5EF4-FFF2-40B4-BE49-F238E27FC236}">
                <a16:creationId xmlns:a16="http://schemas.microsoft.com/office/drawing/2014/main" id="{217AA3C8-509F-B4ED-EF1A-9A61223A59B6}"/>
              </a:ext>
            </a:extLst>
          </p:cNvPr>
          <p:cNvGrpSpPr/>
          <p:nvPr/>
        </p:nvGrpSpPr>
        <p:grpSpPr>
          <a:xfrm>
            <a:off x="7231460" y="6605372"/>
            <a:ext cx="7009382" cy="1414638"/>
            <a:chOff x="2514600" y="2628900"/>
            <a:chExt cx="7009382" cy="1414638"/>
          </a:xfrm>
        </p:grpSpPr>
        <p:grpSp>
          <p:nvGrpSpPr>
            <p:cNvPr id="26" name="Group 13">
              <a:extLst>
                <a:ext uri="{FF2B5EF4-FFF2-40B4-BE49-F238E27FC236}">
                  <a16:creationId xmlns:a16="http://schemas.microsoft.com/office/drawing/2014/main" id="{2DA18949-D482-1FA0-FB15-03088B742526}"/>
                </a:ext>
              </a:extLst>
            </p:cNvPr>
            <p:cNvGrpSpPr>
              <a:grpSpLocks noChangeAspect="1"/>
            </p:cNvGrpSpPr>
            <p:nvPr/>
          </p:nvGrpSpPr>
          <p:grpSpPr>
            <a:xfrm>
              <a:off x="2514600" y="2628900"/>
              <a:ext cx="1580495" cy="1414638"/>
              <a:chOff x="-5490024" y="-22986797"/>
              <a:chExt cx="13009884" cy="11644628"/>
            </a:xfrm>
            <a:solidFill>
              <a:srgbClr val="E4DCD0"/>
            </a:solidFill>
          </p:grpSpPr>
          <p:sp>
            <p:nvSpPr>
              <p:cNvPr id="29" name="Freeform 14">
                <a:extLst>
                  <a:ext uri="{FF2B5EF4-FFF2-40B4-BE49-F238E27FC236}">
                    <a16:creationId xmlns:a16="http://schemas.microsoft.com/office/drawing/2014/main" id="{C7DC0687-6BD2-074C-D5C9-C9A6EC13E7B3}"/>
                  </a:ext>
                </a:extLst>
              </p:cNvPr>
              <p:cNvSpPr/>
              <p:nvPr/>
            </p:nvSpPr>
            <p:spPr>
              <a:xfrm>
                <a:off x="-5490024" y="-22986797"/>
                <a:ext cx="13009884" cy="11644628"/>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grpFill/>
            </p:spPr>
          </p:sp>
        </p:grpSp>
        <p:sp>
          <p:nvSpPr>
            <p:cNvPr id="27" name="TextBox 26">
              <a:extLst>
                <a:ext uri="{FF2B5EF4-FFF2-40B4-BE49-F238E27FC236}">
                  <a16:creationId xmlns:a16="http://schemas.microsoft.com/office/drawing/2014/main" id="{8DF6B03F-00CB-0C42-9883-1EDD44B4DD19}"/>
                </a:ext>
              </a:extLst>
            </p:cNvPr>
            <p:cNvSpPr txBox="1"/>
            <p:nvPr/>
          </p:nvSpPr>
          <p:spPr>
            <a:xfrm>
              <a:off x="2938829" y="2897060"/>
              <a:ext cx="1295400" cy="1015663"/>
            </a:xfrm>
            <a:prstGeom prst="rect">
              <a:avLst/>
            </a:prstGeom>
            <a:noFill/>
          </p:spPr>
          <p:txBody>
            <a:bodyPr wrap="square" rtlCol="0">
              <a:spAutoFit/>
            </a:bodyPr>
            <a:lstStyle/>
            <a:p>
              <a:r>
                <a:rPr lang="en-US" sz="6000">
                  <a:solidFill>
                    <a:srgbClr val="002060"/>
                  </a:solidFill>
                  <a:latin typeface="Amasis MT Pro Black" panose="02040A04050005020304" pitchFamily="18" charset="0"/>
                </a:rPr>
                <a:t>03</a:t>
              </a:r>
            </a:p>
          </p:txBody>
        </p:sp>
        <p:sp>
          <p:nvSpPr>
            <p:cNvPr id="28" name="TextBox 27">
              <a:extLst>
                <a:ext uri="{FF2B5EF4-FFF2-40B4-BE49-F238E27FC236}">
                  <a16:creationId xmlns:a16="http://schemas.microsoft.com/office/drawing/2014/main" id="{640B6EDD-335B-F710-7DAA-D0B9BF812F98}"/>
                </a:ext>
              </a:extLst>
            </p:cNvPr>
            <p:cNvSpPr txBox="1"/>
            <p:nvPr/>
          </p:nvSpPr>
          <p:spPr>
            <a:xfrm>
              <a:off x="4799582" y="2943804"/>
              <a:ext cx="4724400"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Thảo luận </a:t>
              </a:r>
            </a:p>
          </p:txBody>
        </p:sp>
      </p:grpSp>
      <p:grpSp>
        <p:nvGrpSpPr>
          <p:cNvPr id="30" name="Group 29">
            <a:extLst>
              <a:ext uri="{FF2B5EF4-FFF2-40B4-BE49-F238E27FC236}">
                <a16:creationId xmlns:a16="http://schemas.microsoft.com/office/drawing/2014/main" id="{C0DCD047-A509-48EF-FD1E-AA6EA962816E}"/>
              </a:ext>
            </a:extLst>
          </p:cNvPr>
          <p:cNvGrpSpPr/>
          <p:nvPr/>
        </p:nvGrpSpPr>
        <p:grpSpPr>
          <a:xfrm>
            <a:off x="9516442" y="8460528"/>
            <a:ext cx="7009382" cy="1414638"/>
            <a:chOff x="2514600" y="2628900"/>
            <a:chExt cx="7009382" cy="1414638"/>
          </a:xfrm>
        </p:grpSpPr>
        <p:grpSp>
          <p:nvGrpSpPr>
            <p:cNvPr id="31" name="Group 13">
              <a:extLst>
                <a:ext uri="{FF2B5EF4-FFF2-40B4-BE49-F238E27FC236}">
                  <a16:creationId xmlns:a16="http://schemas.microsoft.com/office/drawing/2014/main" id="{35E8994D-4A60-7B7E-63A9-133F5500B7C9}"/>
                </a:ext>
              </a:extLst>
            </p:cNvPr>
            <p:cNvGrpSpPr>
              <a:grpSpLocks noChangeAspect="1"/>
            </p:cNvGrpSpPr>
            <p:nvPr/>
          </p:nvGrpSpPr>
          <p:grpSpPr>
            <a:xfrm>
              <a:off x="2514600" y="2628900"/>
              <a:ext cx="1580495" cy="1414638"/>
              <a:chOff x="-5490024" y="-22986797"/>
              <a:chExt cx="13009884" cy="11644628"/>
            </a:xfrm>
            <a:solidFill>
              <a:srgbClr val="E4DCD0"/>
            </a:solidFill>
          </p:grpSpPr>
          <p:sp>
            <p:nvSpPr>
              <p:cNvPr id="34" name="Freeform 14">
                <a:extLst>
                  <a:ext uri="{FF2B5EF4-FFF2-40B4-BE49-F238E27FC236}">
                    <a16:creationId xmlns:a16="http://schemas.microsoft.com/office/drawing/2014/main" id="{5BE3D7FC-E5DE-F0E1-B64D-1E496BDC1695}"/>
                  </a:ext>
                </a:extLst>
              </p:cNvPr>
              <p:cNvSpPr/>
              <p:nvPr/>
            </p:nvSpPr>
            <p:spPr>
              <a:xfrm>
                <a:off x="-5490024" y="-22986797"/>
                <a:ext cx="13009884" cy="11644628"/>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grpFill/>
            </p:spPr>
          </p:sp>
        </p:grpSp>
        <p:sp>
          <p:nvSpPr>
            <p:cNvPr id="32" name="TextBox 31">
              <a:extLst>
                <a:ext uri="{FF2B5EF4-FFF2-40B4-BE49-F238E27FC236}">
                  <a16:creationId xmlns:a16="http://schemas.microsoft.com/office/drawing/2014/main" id="{D84880E5-5CD9-E147-E25C-557B25AEE695}"/>
                </a:ext>
              </a:extLst>
            </p:cNvPr>
            <p:cNvSpPr txBox="1"/>
            <p:nvPr/>
          </p:nvSpPr>
          <p:spPr>
            <a:xfrm>
              <a:off x="2938829" y="2897060"/>
              <a:ext cx="1295400" cy="1015663"/>
            </a:xfrm>
            <a:prstGeom prst="rect">
              <a:avLst/>
            </a:prstGeom>
            <a:noFill/>
          </p:spPr>
          <p:txBody>
            <a:bodyPr wrap="square" rtlCol="0">
              <a:spAutoFit/>
            </a:bodyPr>
            <a:lstStyle/>
            <a:p>
              <a:r>
                <a:rPr lang="en-US" sz="6000">
                  <a:solidFill>
                    <a:srgbClr val="002060"/>
                  </a:solidFill>
                  <a:latin typeface="Amasis MT Pro Black" panose="02040A04050005020304" pitchFamily="18" charset="0"/>
                </a:rPr>
                <a:t>04</a:t>
              </a:r>
            </a:p>
          </p:txBody>
        </p:sp>
        <p:sp>
          <p:nvSpPr>
            <p:cNvPr id="33" name="TextBox 32">
              <a:extLst>
                <a:ext uri="{FF2B5EF4-FFF2-40B4-BE49-F238E27FC236}">
                  <a16:creationId xmlns:a16="http://schemas.microsoft.com/office/drawing/2014/main" id="{B3D31A4D-1525-8210-B7A7-636A278D2547}"/>
                </a:ext>
              </a:extLst>
            </p:cNvPr>
            <p:cNvSpPr txBox="1"/>
            <p:nvPr/>
          </p:nvSpPr>
          <p:spPr>
            <a:xfrm>
              <a:off x="4799582" y="2943804"/>
              <a:ext cx="4724400"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Vận dụng </a:t>
              </a:r>
            </a:p>
          </p:txBody>
        </p:sp>
      </p:grpSp>
      <p:sp>
        <p:nvSpPr>
          <p:cNvPr id="35" name="Freeform 4">
            <a:extLst>
              <a:ext uri="{FF2B5EF4-FFF2-40B4-BE49-F238E27FC236}">
                <a16:creationId xmlns:a16="http://schemas.microsoft.com/office/drawing/2014/main" id="{CCE7603C-459A-C005-3065-DC0211FCE2B3}"/>
              </a:ext>
            </a:extLst>
          </p:cNvPr>
          <p:cNvSpPr/>
          <p:nvPr/>
        </p:nvSpPr>
        <p:spPr>
          <a:xfrm rot="12545850">
            <a:off x="-2037580" y="7796343"/>
            <a:ext cx="6412656" cy="4114800"/>
          </a:xfrm>
          <a:custGeom>
            <a:avLst/>
            <a:gdLst/>
            <a:ahLst/>
            <a:cxnLst/>
            <a:rect l="l" t="t" r="r" b="b"/>
            <a:pathLst>
              <a:path w="6412656" h="4114800">
                <a:moveTo>
                  <a:pt x="0" y="0"/>
                </a:moveTo>
                <a:lnTo>
                  <a:pt x="6412656" y="0"/>
                </a:lnTo>
                <a:lnTo>
                  <a:pt x="6412656"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36" name="Freeform 7">
            <a:extLst>
              <a:ext uri="{FF2B5EF4-FFF2-40B4-BE49-F238E27FC236}">
                <a16:creationId xmlns:a16="http://schemas.microsoft.com/office/drawing/2014/main" id="{DF28BED8-123B-3CF7-DC9F-8B78D58F6505}"/>
              </a:ext>
            </a:extLst>
          </p:cNvPr>
          <p:cNvSpPr/>
          <p:nvPr/>
        </p:nvSpPr>
        <p:spPr>
          <a:xfrm rot="12076980">
            <a:off x="-1000989" y="7825477"/>
            <a:ext cx="5829781" cy="1748934"/>
          </a:xfrm>
          <a:custGeom>
            <a:avLst/>
            <a:gdLst/>
            <a:ahLst/>
            <a:cxnLst/>
            <a:rect l="l" t="t" r="r" b="b"/>
            <a:pathLst>
              <a:path w="5829781" h="1748934">
                <a:moveTo>
                  <a:pt x="0" y="0"/>
                </a:moveTo>
                <a:lnTo>
                  <a:pt x="5829780" y="0"/>
                </a:lnTo>
                <a:lnTo>
                  <a:pt x="5829780" y="1748935"/>
                </a:lnTo>
                <a:lnTo>
                  <a:pt x="0" y="174893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37" name="Freeform 9">
            <a:extLst>
              <a:ext uri="{FF2B5EF4-FFF2-40B4-BE49-F238E27FC236}">
                <a16:creationId xmlns:a16="http://schemas.microsoft.com/office/drawing/2014/main" id="{C2A5DA70-CAA4-12AC-0975-226A3117E323}"/>
              </a:ext>
            </a:extLst>
          </p:cNvPr>
          <p:cNvSpPr/>
          <p:nvPr/>
        </p:nvSpPr>
        <p:spPr>
          <a:xfrm rot="5409218">
            <a:off x="2418376" y="9050597"/>
            <a:ext cx="1240050" cy="1799545"/>
          </a:xfrm>
          <a:custGeom>
            <a:avLst/>
            <a:gdLst/>
            <a:ahLst/>
            <a:cxnLst/>
            <a:rect l="l" t="t" r="r" b="b"/>
            <a:pathLst>
              <a:path w="1240050" h="1799545">
                <a:moveTo>
                  <a:pt x="0" y="0"/>
                </a:moveTo>
                <a:lnTo>
                  <a:pt x="1240050" y="0"/>
                </a:lnTo>
                <a:lnTo>
                  <a:pt x="1240050" y="1799544"/>
                </a:lnTo>
                <a:lnTo>
                  <a:pt x="0" y="179954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Tree>
    <p:extLst>
      <p:ext uri="{BB962C8B-B14F-4D97-AF65-F5344CB8AC3E}">
        <p14:creationId xmlns:p14="http://schemas.microsoft.com/office/powerpoint/2010/main" val="2827958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par>
                                <p:cTn id="19" presetID="22" presetClass="entr" presetSubtype="4"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5F1"/>
        </a:solidFill>
        <a:effectLst/>
      </p:bgPr>
    </p:bg>
    <p:spTree>
      <p:nvGrpSpPr>
        <p:cNvPr id="1" name=""/>
        <p:cNvGrpSpPr/>
        <p:nvPr/>
      </p:nvGrpSpPr>
      <p:grpSpPr>
        <a:xfrm>
          <a:off x="0" y="0"/>
          <a:ext cx="0" cy="0"/>
          <a:chOff x="0" y="0"/>
          <a:chExt cx="0" cy="0"/>
        </a:xfrm>
      </p:grpSpPr>
      <p:sp>
        <p:nvSpPr>
          <p:cNvPr id="40" name="Freeform 14">
            <a:extLst>
              <a:ext uri="{FF2B5EF4-FFF2-40B4-BE49-F238E27FC236}">
                <a16:creationId xmlns:a16="http://schemas.microsoft.com/office/drawing/2014/main" id="{1D4A3865-D4D4-5B64-0BAB-C24439B48A02}"/>
              </a:ext>
            </a:extLst>
          </p:cNvPr>
          <p:cNvSpPr/>
          <p:nvPr/>
        </p:nvSpPr>
        <p:spPr>
          <a:xfrm>
            <a:off x="3493768" y="2020765"/>
            <a:ext cx="10613178" cy="5814173"/>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F1D1C6"/>
          </a:solidFill>
        </p:spPr>
      </p:sp>
      <p:sp>
        <p:nvSpPr>
          <p:cNvPr id="5" name="Freeform 5"/>
          <p:cNvSpPr/>
          <p:nvPr/>
        </p:nvSpPr>
        <p:spPr>
          <a:xfrm>
            <a:off x="-1869031" y="6463025"/>
            <a:ext cx="5250336" cy="4926670"/>
          </a:xfrm>
          <a:custGeom>
            <a:avLst/>
            <a:gdLst/>
            <a:ahLst/>
            <a:cxnLst/>
            <a:rect l="l" t="t" r="r" b="b"/>
            <a:pathLst>
              <a:path w="5250336" h="4926670">
                <a:moveTo>
                  <a:pt x="0" y="0"/>
                </a:moveTo>
                <a:lnTo>
                  <a:pt x="5250336" y="0"/>
                </a:lnTo>
                <a:lnTo>
                  <a:pt x="5250336" y="4926670"/>
                </a:lnTo>
                <a:lnTo>
                  <a:pt x="0" y="49266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228063" flipH="1">
            <a:off x="-290956" y="8889937"/>
            <a:ext cx="2405784" cy="2028016"/>
          </a:xfrm>
          <a:custGeom>
            <a:avLst/>
            <a:gdLst/>
            <a:ahLst/>
            <a:cxnLst/>
            <a:rect l="l" t="t" r="r" b="b"/>
            <a:pathLst>
              <a:path w="2405784" h="2028016">
                <a:moveTo>
                  <a:pt x="2405783" y="0"/>
                </a:moveTo>
                <a:lnTo>
                  <a:pt x="0" y="0"/>
                </a:lnTo>
                <a:lnTo>
                  <a:pt x="0" y="2028016"/>
                </a:lnTo>
                <a:lnTo>
                  <a:pt x="2405783" y="2028016"/>
                </a:lnTo>
                <a:lnTo>
                  <a:pt x="2405783"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5279911">
            <a:off x="11574803" y="-388900"/>
            <a:ext cx="1240050" cy="1799545"/>
          </a:xfrm>
          <a:custGeom>
            <a:avLst/>
            <a:gdLst/>
            <a:ahLst/>
            <a:cxnLst/>
            <a:rect l="l" t="t" r="r" b="b"/>
            <a:pathLst>
              <a:path w="1240050" h="1799545">
                <a:moveTo>
                  <a:pt x="0" y="0"/>
                </a:moveTo>
                <a:lnTo>
                  <a:pt x="1240050" y="0"/>
                </a:lnTo>
                <a:lnTo>
                  <a:pt x="1240050" y="1799544"/>
                </a:lnTo>
                <a:lnTo>
                  <a:pt x="0" y="179954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1717303">
            <a:off x="12824274" y="8254997"/>
            <a:ext cx="6615469" cy="4244938"/>
          </a:xfrm>
          <a:custGeom>
            <a:avLst/>
            <a:gdLst/>
            <a:ahLst/>
            <a:cxnLst/>
            <a:rect l="l" t="t" r="r" b="b"/>
            <a:pathLst>
              <a:path w="6615469" h="4244938">
                <a:moveTo>
                  <a:pt x="0" y="0"/>
                </a:moveTo>
                <a:lnTo>
                  <a:pt x="6615469" y="0"/>
                </a:lnTo>
                <a:lnTo>
                  <a:pt x="6615469" y="4244938"/>
                </a:lnTo>
                <a:lnTo>
                  <a:pt x="0" y="42449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rot="-1085091">
            <a:off x="14207906" y="6531868"/>
            <a:ext cx="7176712" cy="5689175"/>
          </a:xfrm>
          <a:custGeom>
            <a:avLst/>
            <a:gdLst/>
            <a:ahLst/>
            <a:cxnLst/>
            <a:rect l="l" t="t" r="r" b="b"/>
            <a:pathLst>
              <a:path w="7176712" h="5689175">
                <a:moveTo>
                  <a:pt x="0" y="0"/>
                </a:moveTo>
                <a:lnTo>
                  <a:pt x="7176712" y="0"/>
                </a:lnTo>
                <a:lnTo>
                  <a:pt x="7176712" y="5689175"/>
                </a:lnTo>
                <a:lnTo>
                  <a:pt x="0" y="568917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rot="10281067" flipH="1" flipV="1">
            <a:off x="16240706" y="8311162"/>
            <a:ext cx="1891279" cy="1588674"/>
          </a:xfrm>
          <a:custGeom>
            <a:avLst/>
            <a:gdLst/>
            <a:ahLst/>
            <a:cxnLst/>
            <a:rect l="l" t="t" r="r" b="b"/>
            <a:pathLst>
              <a:path w="1891279" h="1588674">
                <a:moveTo>
                  <a:pt x="1891279" y="1588674"/>
                </a:moveTo>
                <a:lnTo>
                  <a:pt x="0" y="1588674"/>
                </a:lnTo>
                <a:lnTo>
                  <a:pt x="0" y="0"/>
                </a:lnTo>
                <a:lnTo>
                  <a:pt x="1891279" y="0"/>
                </a:lnTo>
                <a:lnTo>
                  <a:pt x="1891279" y="1588674"/>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rot="-2186173">
            <a:off x="-1567529" y="121351"/>
            <a:ext cx="6215921" cy="1864776"/>
          </a:xfrm>
          <a:custGeom>
            <a:avLst/>
            <a:gdLst/>
            <a:ahLst/>
            <a:cxnLst/>
            <a:rect l="l" t="t" r="r" b="b"/>
            <a:pathLst>
              <a:path w="6215921" h="1864776">
                <a:moveTo>
                  <a:pt x="0" y="0"/>
                </a:moveTo>
                <a:lnTo>
                  <a:pt x="6215920" y="0"/>
                </a:lnTo>
                <a:lnTo>
                  <a:pt x="6215920" y="1864776"/>
                </a:lnTo>
                <a:lnTo>
                  <a:pt x="0" y="186477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2" name="Freeform 12"/>
          <p:cNvSpPr/>
          <p:nvPr/>
        </p:nvSpPr>
        <p:spPr>
          <a:xfrm rot="-4532684">
            <a:off x="-438346" y="6462197"/>
            <a:ext cx="1082905" cy="1571499"/>
          </a:xfrm>
          <a:custGeom>
            <a:avLst/>
            <a:gdLst/>
            <a:ahLst/>
            <a:cxnLst/>
            <a:rect l="l" t="t" r="r" b="b"/>
            <a:pathLst>
              <a:path w="1082905" h="1571499">
                <a:moveTo>
                  <a:pt x="0" y="0"/>
                </a:moveTo>
                <a:lnTo>
                  <a:pt x="1082906" y="0"/>
                </a:lnTo>
                <a:lnTo>
                  <a:pt x="1082906" y="1571499"/>
                </a:lnTo>
                <a:lnTo>
                  <a:pt x="0" y="157149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3" name="Freeform 13"/>
          <p:cNvSpPr/>
          <p:nvPr/>
        </p:nvSpPr>
        <p:spPr>
          <a:xfrm rot="-10246971" flipH="1">
            <a:off x="16275012" y="-476319"/>
            <a:ext cx="2342158" cy="1974381"/>
          </a:xfrm>
          <a:custGeom>
            <a:avLst/>
            <a:gdLst/>
            <a:ahLst/>
            <a:cxnLst/>
            <a:rect l="l" t="t" r="r" b="b"/>
            <a:pathLst>
              <a:path w="2342158" h="1974381">
                <a:moveTo>
                  <a:pt x="2342158" y="0"/>
                </a:moveTo>
                <a:lnTo>
                  <a:pt x="0" y="0"/>
                </a:lnTo>
                <a:lnTo>
                  <a:pt x="0" y="1974381"/>
                </a:lnTo>
                <a:lnTo>
                  <a:pt x="2342158" y="1974381"/>
                </a:lnTo>
                <a:lnTo>
                  <a:pt x="2342158" y="0"/>
                </a:lnTo>
                <a:close/>
              </a:path>
            </a:pathLst>
          </a:custGeom>
          <a:blipFill>
            <a:blip r:embed="rId4">
              <a:extLst>
                <a:ext uri="{96DAC541-7B7A-43D3-8B79-37D633B846F1}">
                  <asvg:svgBlip xmlns:asvg="http://schemas.microsoft.com/office/drawing/2016/SVG/main" xmlns="" r:embed="rId18"/>
                </a:ext>
              </a:extLst>
            </a:blip>
            <a:stretch>
              <a:fillRect/>
            </a:stretch>
          </a:blipFill>
        </p:spPr>
      </p:sp>
      <p:sp>
        <p:nvSpPr>
          <p:cNvPr id="14" name="Freeform 14"/>
          <p:cNvSpPr/>
          <p:nvPr/>
        </p:nvSpPr>
        <p:spPr>
          <a:xfrm rot="-8853935">
            <a:off x="4269834" y="-191810"/>
            <a:ext cx="1240050" cy="1799545"/>
          </a:xfrm>
          <a:custGeom>
            <a:avLst/>
            <a:gdLst/>
            <a:ahLst/>
            <a:cxnLst/>
            <a:rect l="l" t="t" r="r" b="b"/>
            <a:pathLst>
              <a:path w="1240050" h="1799545">
                <a:moveTo>
                  <a:pt x="0" y="0"/>
                </a:moveTo>
                <a:lnTo>
                  <a:pt x="1240049" y="0"/>
                </a:lnTo>
                <a:lnTo>
                  <a:pt x="1240049" y="1799545"/>
                </a:lnTo>
                <a:lnTo>
                  <a:pt x="0" y="1799545"/>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5" name="Freeform 15"/>
          <p:cNvSpPr/>
          <p:nvPr/>
        </p:nvSpPr>
        <p:spPr>
          <a:xfrm rot="2700000">
            <a:off x="11775937" y="9209613"/>
            <a:ext cx="1369210" cy="1986980"/>
          </a:xfrm>
          <a:custGeom>
            <a:avLst/>
            <a:gdLst/>
            <a:ahLst/>
            <a:cxnLst/>
            <a:rect l="l" t="t" r="r" b="b"/>
            <a:pathLst>
              <a:path w="1369210" h="1986980">
                <a:moveTo>
                  <a:pt x="0" y="0"/>
                </a:moveTo>
                <a:lnTo>
                  <a:pt x="1369210" y="0"/>
                </a:lnTo>
                <a:lnTo>
                  <a:pt x="1369210" y="1986980"/>
                </a:lnTo>
                <a:lnTo>
                  <a:pt x="0" y="1986980"/>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6" name="Freeform 16"/>
          <p:cNvSpPr/>
          <p:nvPr/>
        </p:nvSpPr>
        <p:spPr>
          <a:xfrm rot="5662259">
            <a:off x="16830039" y="1624043"/>
            <a:ext cx="1240050" cy="1799545"/>
          </a:xfrm>
          <a:custGeom>
            <a:avLst/>
            <a:gdLst/>
            <a:ahLst/>
            <a:cxnLst/>
            <a:rect l="l" t="t" r="r" b="b"/>
            <a:pathLst>
              <a:path w="1240050" h="1799545">
                <a:moveTo>
                  <a:pt x="0" y="0"/>
                </a:moveTo>
                <a:lnTo>
                  <a:pt x="1240050" y="0"/>
                </a:lnTo>
                <a:lnTo>
                  <a:pt x="1240050" y="1799545"/>
                </a:lnTo>
                <a:lnTo>
                  <a:pt x="0" y="179954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sp>
        <p:nvSpPr>
          <p:cNvPr id="39" name="TextBox 38">
            <a:extLst>
              <a:ext uri="{FF2B5EF4-FFF2-40B4-BE49-F238E27FC236}">
                <a16:creationId xmlns:a16="http://schemas.microsoft.com/office/drawing/2014/main" id="{455E596E-E672-6794-CF16-0686F20E0B58}"/>
              </a:ext>
            </a:extLst>
          </p:cNvPr>
          <p:cNvSpPr txBox="1"/>
          <p:nvPr/>
        </p:nvSpPr>
        <p:spPr>
          <a:xfrm>
            <a:off x="5633618" y="2981489"/>
            <a:ext cx="7020763" cy="3124381"/>
          </a:xfrm>
          <a:prstGeom prst="rect">
            <a:avLst/>
          </a:prstGeom>
          <a:noFill/>
        </p:spPr>
        <p:txBody>
          <a:bodyPr wrap="square" rtlCol="0">
            <a:spAutoFit/>
          </a:bodyPr>
          <a:lstStyle/>
          <a:p>
            <a:pPr algn="ctr">
              <a:lnSpc>
                <a:spcPct val="150000"/>
              </a:lnSpc>
            </a:pPr>
            <a:r>
              <a:rPr lang="en-US" sz="7000" b="1">
                <a:latin typeface="Arial" panose="020B0604020202020204" pitchFamily="34" charset="0"/>
                <a:cs typeface="Arial" panose="020B0604020202020204" pitchFamily="34" charset="0"/>
              </a:rPr>
              <a:t>PHẦN 1. </a:t>
            </a:r>
          </a:p>
          <a:p>
            <a:pPr algn="ctr">
              <a:lnSpc>
                <a:spcPct val="150000"/>
              </a:lnSpc>
            </a:pPr>
            <a:r>
              <a:rPr lang="en-US" sz="7000" b="1">
                <a:latin typeface="Arial" panose="020B0604020202020204" pitchFamily="34" charset="0"/>
                <a:cs typeface="Arial" panose="020B0604020202020204" pitchFamily="34" charset="0"/>
              </a:rPr>
              <a:t>QUAN SÁT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E39C44-FE86-A334-2079-EAE6720C7D9D}"/>
              </a:ext>
            </a:extLst>
          </p:cNvPr>
          <p:cNvSpPr txBox="1"/>
          <p:nvPr/>
        </p:nvSpPr>
        <p:spPr>
          <a:xfrm>
            <a:off x="4038600" y="419100"/>
            <a:ext cx="10210800" cy="784830"/>
          </a:xfrm>
          <a:prstGeom prst="rect">
            <a:avLst/>
          </a:prstGeom>
          <a:noFill/>
        </p:spPr>
        <p:txBody>
          <a:bodyPr wrap="square" rtlCol="0">
            <a:spAutoFit/>
          </a:bodyPr>
          <a:lstStyle/>
          <a:p>
            <a:pPr algn="ctr"/>
            <a:r>
              <a:rPr lang="en-US" sz="4500" b="1">
                <a:solidFill>
                  <a:schemeClr val="accent2">
                    <a:lumMod val="50000"/>
                  </a:schemeClr>
                </a:solidFill>
                <a:latin typeface="Arial" panose="020B0604020202020204" pitchFamily="34" charset="0"/>
                <a:cs typeface="Arial" panose="020B0604020202020204" pitchFamily="34" charset="0"/>
              </a:rPr>
              <a:t>THẢO LUẬN NHÓM </a:t>
            </a:r>
          </a:p>
        </p:txBody>
      </p:sp>
      <p:sp>
        <p:nvSpPr>
          <p:cNvPr id="3" name="TextBox 2">
            <a:extLst>
              <a:ext uri="{FF2B5EF4-FFF2-40B4-BE49-F238E27FC236}">
                <a16:creationId xmlns:a16="http://schemas.microsoft.com/office/drawing/2014/main" id="{1E70AD43-4661-6DE7-1720-86CEED8169A9}"/>
              </a:ext>
            </a:extLst>
          </p:cNvPr>
          <p:cNvSpPr txBox="1"/>
          <p:nvPr/>
        </p:nvSpPr>
        <p:spPr>
          <a:xfrm>
            <a:off x="2133600" y="1529134"/>
            <a:ext cx="14020800" cy="707886"/>
          </a:xfrm>
          <a:prstGeom prst="rect">
            <a:avLst/>
          </a:prstGeom>
          <a:noFill/>
        </p:spPr>
        <p:txBody>
          <a:bodyPr wrap="square" rtlCol="0">
            <a:spAutoFit/>
          </a:bodyPr>
          <a:lstStyle/>
          <a:p>
            <a:pPr algn="ctr"/>
            <a:r>
              <a:rPr lang="en-US" sz="4000">
                <a:solidFill>
                  <a:srgbClr val="002060"/>
                </a:solidFill>
                <a:latin typeface="Arial" panose="020B0604020202020204" pitchFamily="34" charset="0"/>
                <a:cs typeface="Arial" panose="020B0604020202020204" pitchFamily="34" charset="0"/>
              </a:rPr>
              <a:t>Quan sát hình ảnh trong SHS tr.21, 22 và trả lời câu hỏi</a:t>
            </a:r>
          </a:p>
        </p:txBody>
      </p:sp>
      <p:grpSp>
        <p:nvGrpSpPr>
          <p:cNvPr id="4" name="Group 3">
            <a:extLst>
              <a:ext uri="{FF2B5EF4-FFF2-40B4-BE49-F238E27FC236}">
                <a16:creationId xmlns:a16="http://schemas.microsoft.com/office/drawing/2014/main" id="{183A2201-2924-90FF-C96F-C88FA7A4220F}"/>
              </a:ext>
            </a:extLst>
          </p:cNvPr>
          <p:cNvGrpSpPr/>
          <p:nvPr/>
        </p:nvGrpSpPr>
        <p:grpSpPr>
          <a:xfrm>
            <a:off x="214312" y="2274748"/>
            <a:ext cx="9525000" cy="7871187"/>
            <a:chOff x="214312" y="2274748"/>
            <a:chExt cx="9525000" cy="7871187"/>
          </a:xfrm>
        </p:grpSpPr>
        <p:pic>
          <p:nvPicPr>
            <p:cNvPr id="5" name="Picture 4">
              <a:extLst>
                <a:ext uri="{FF2B5EF4-FFF2-40B4-BE49-F238E27FC236}">
                  <a16:creationId xmlns:a16="http://schemas.microsoft.com/office/drawing/2014/main" id="{137F4446-7752-DAFE-1C79-8879AB3DB2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6412173"/>
              <a:ext cx="4869481" cy="3733762"/>
            </a:xfrm>
            <a:prstGeom prst="rect">
              <a:avLst/>
            </a:prstGeom>
          </p:spPr>
        </p:pic>
        <p:pic>
          <p:nvPicPr>
            <p:cNvPr id="7" name="Picture 6">
              <a:extLst>
                <a:ext uri="{FF2B5EF4-FFF2-40B4-BE49-F238E27FC236}">
                  <a16:creationId xmlns:a16="http://schemas.microsoft.com/office/drawing/2014/main" id="{A28D3CFE-2449-D0DA-EAC4-3B47F0692A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431223"/>
              <a:ext cx="4191000" cy="3619565"/>
            </a:xfrm>
            <a:prstGeom prst="rect">
              <a:avLst/>
            </a:prstGeom>
          </p:spPr>
        </p:pic>
        <p:pic>
          <p:nvPicPr>
            <p:cNvPr id="9" name="Picture 8">
              <a:extLst>
                <a:ext uri="{FF2B5EF4-FFF2-40B4-BE49-F238E27FC236}">
                  <a16:creationId xmlns:a16="http://schemas.microsoft.com/office/drawing/2014/main" id="{5FD13B7B-D479-E095-55F1-A9DAB19E4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312" y="2274748"/>
              <a:ext cx="9525000" cy="4016019"/>
            </a:xfrm>
            <a:prstGeom prst="rect">
              <a:avLst/>
            </a:prstGeom>
          </p:spPr>
        </p:pic>
      </p:grpSp>
      <p:sp>
        <p:nvSpPr>
          <p:cNvPr id="10" name="Rectangle 9">
            <a:extLst>
              <a:ext uri="{FF2B5EF4-FFF2-40B4-BE49-F238E27FC236}">
                <a16:creationId xmlns:a16="http://schemas.microsoft.com/office/drawing/2014/main" id="{BD7FD103-32F4-7F1E-A3D8-14928A592CA1}"/>
              </a:ext>
            </a:extLst>
          </p:cNvPr>
          <p:cNvSpPr/>
          <p:nvPr/>
        </p:nvSpPr>
        <p:spPr>
          <a:xfrm>
            <a:off x="9898681" y="2457450"/>
            <a:ext cx="8091488" cy="7593338"/>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Wingdings" panose="05000000000000000000" pitchFamily="2" charset="2"/>
              <a:buChar char="§"/>
            </a:pPr>
            <a:r>
              <a:rPr lang="vi-VN" sz="3600">
                <a:solidFill>
                  <a:schemeClr val="tx1"/>
                </a:solidFill>
              </a:rPr>
              <a:t>Yếu tố nào giúp em nhận biết đây là tác phẩm thể hiện chủ đề Niềm vui, hạnh phúc?</a:t>
            </a:r>
          </a:p>
          <a:p>
            <a:pPr marL="571500" indent="-571500" algn="just">
              <a:lnSpc>
                <a:spcPct val="150000"/>
              </a:lnSpc>
              <a:buFont typeface="Wingdings" panose="05000000000000000000" pitchFamily="2" charset="2"/>
              <a:buChar char="§"/>
            </a:pPr>
            <a:r>
              <a:rPr lang="vi-VN" sz="3600">
                <a:solidFill>
                  <a:schemeClr val="tx1"/>
                </a:solidFill>
              </a:rPr>
              <a:t>Hãy mô tả cách tạo hình nhân vật thể hiện chủ đề Niềm vui, hạnh phúc?</a:t>
            </a:r>
          </a:p>
          <a:p>
            <a:pPr marL="571500" indent="-571500" algn="just">
              <a:lnSpc>
                <a:spcPct val="150000"/>
              </a:lnSpc>
              <a:buFont typeface="Wingdings" panose="05000000000000000000" pitchFamily="2" charset="2"/>
              <a:buChar char="§"/>
            </a:pPr>
            <a:r>
              <a:rPr lang="vi-VN" sz="3600">
                <a:solidFill>
                  <a:schemeClr val="tx1"/>
                </a:solidFill>
              </a:rPr>
              <a:t>Cách thể hiện niềm vui trong tác phẩm mĩ thuật nào ấn tượng với em? Vì sao?</a:t>
            </a:r>
          </a:p>
        </p:txBody>
      </p:sp>
    </p:spTree>
    <p:extLst>
      <p:ext uri="{BB962C8B-B14F-4D97-AF65-F5344CB8AC3E}">
        <p14:creationId xmlns:p14="http://schemas.microsoft.com/office/powerpoint/2010/main" val="82088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0FFF27-5CC2-D830-0239-7FD341390926}"/>
              </a:ext>
            </a:extLst>
          </p:cNvPr>
          <p:cNvSpPr txBox="1"/>
          <p:nvPr/>
        </p:nvSpPr>
        <p:spPr>
          <a:xfrm>
            <a:off x="4343400" y="495300"/>
            <a:ext cx="96012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HƯỚNG DẪN TRẢ LỜI </a:t>
            </a:r>
          </a:p>
        </p:txBody>
      </p:sp>
      <p:sp>
        <p:nvSpPr>
          <p:cNvPr id="3" name="Rectangle: Rounded Corners 2">
            <a:extLst>
              <a:ext uri="{FF2B5EF4-FFF2-40B4-BE49-F238E27FC236}">
                <a16:creationId xmlns:a16="http://schemas.microsoft.com/office/drawing/2014/main" id="{0B7700AC-333B-525F-910D-D1CAA4B2A4C6}"/>
              </a:ext>
            </a:extLst>
          </p:cNvPr>
          <p:cNvSpPr/>
          <p:nvPr/>
        </p:nvSpPr>
        <p:spPr>
          <a:xfrm>
            <a:off x="795336" y="1530786"/>
            <a:ext cx="9148764" cy="33528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b="1">
                <a:solidFill>
                  <a:schemeClr val="tx1"/>
                </a:solidFill>
              </a:rPr>
              <a:t>Yếu tố nhận biết tác phẩm thể hiện chủ đề Niềm vui, hạnh phúc: </a:t>
            </a:r>
            <a:r>
              <a:rPr lang="vi-VN" sz="3600">
                <a:solidFill>
                  <a:schemeClr val="tx1"/>
                </a:solidFill>
              </a:rPr>
              <a:t>nụ cười, biểu cảm hân hoan, </a:t>
            </a:r>
            <a:r>
              <a:rPr lang="en-US" sz="3600">
                <a:solidFill>
                  <a:schemeClr val="tx1"/>
                </a:solidFill>
                <a:latin typeface="Arial" panose="020B0604020202020204" pitchFamily="34" charset="0"/>
                <a:cs typeface="Arial" panose="020B0604020202020204" pitchFamily="34" charset="0"/>
              </a:rPr>
              <a:t>gương mặt và cử chỉ của hành động… </a:t>
            </a:r>
          </a:p>
        </p:txBody>
      </p:sp>
      <p:sp>
        <p:nvSpPr>
          <p:cNvPr id="4" name="Rectangle: Rounded Corners 3">
            <a:extLst>
              <a:ext uri="{FF2B5EF4-FFF2-40B4-BE49-F238E27FC236}">
                <a16:creationId xmlns:a16="http://schemas.microsoft.com/office/drawing/2014/main" id="{466535A7-6CA7-8BD9-1494-DBC3C6AB8546}"/>
              </a:ext>
            </a:extLst>
          </p:cNvPr>
          <p:cNvSpPr/>
          <p:nvPr/>
        </p:nvSpPr>
        <p:spPr>
          <a:xfrm>
            <a:off x="795336" y="5143500"/>
            <a:ext cx="9148764" cy="46482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b="1">
                <a:solidFill>
                  <a:schemeClr val="tx1"/>
                </a:solidFill>
              </a:rPr>
              <a:t>Cách tạo hình nhân vật thể hiện chủ đề Niềm vui, hạnh phúc:</a:t>
            </a:r>
          </a:p>
          <a:p>
            <a:pPr marL="571500" indent="-571500" algn="just">
              <a:lnSpc>
                <a:spcPct val="150000"/>
              </a:lnSpc>
              <a:buFont typeface="Wingdings" panose="05000000000000000000" pitchFamily="2" charset="2"/>
              <a:buChar char="§"/>
            </a:pPr>
            <a:r>
              <a:rPr lang="vi-VN" sz="3600">
                <a:solidFill>
                  <a:schemeClr val="tx1"/>
                </a:solidFill>
              </a:rPr>
              <a:t>Sử dụng màu sắc tươi sáng, nổi bật.</a:t>
            </a:r>
          </a:p>
          <a:p>
            <a:pPr marL="571500" indent="-571500" algn="just">
              <a:lnSpc>
                <a:spcPct val="150000"/>
              </a:lnSpc>
              <a:buFont typeface="Wingdings" panose="05000000000000000000" pitchFamily="2" charset="2"/>
              <a:buChar char="§"/>
            </a:pPr>
            <a:r>
              <a:rPr lang="vi-VN" sz="3600">
                <a:solidFill>
                  <a:schemeClr val="tx1"/>
                </a:solidFill>
              </a:rPr>
              <a:t>Biểu cảm, cảm xúc vui tươi,…</a:t>
            </a:r>
          </a:p>
          <a:p>
            <a:pPr marL="571500" indent="-571500" algn="just">
              <a:lnSpc>
                <a:spcPct val="150000"/>
              </a:lnSpc>
              <a:buFont typeface="Wingdings" panose="05000000000000000000" pitchFamily="2" charset="2"/>
              <a:buChar char="§"/>
            </a:pPr>
            <a:r>
              <a:rPr lang="vi-VN" sz="3600">
                <a:solidFill>
                  <a:schemeClr val="tx1"/>
                </a:solidFill>
              </a:rPr>
              <a:t>Cử chỉ, hành động thoải mái,</a:t>
            </a:r>
            <a:r>
              <a:rPr lang="en-US" sz="3600">
                <a:solidFill>
                  <a:schemeClr val="tx1"/>
                </a:solidFill>
                <a:latin typeface="Arial" panose="020B0604020202020204" pitchFamily="34" charset="0"/>
                <a:cs typeface="Arial" panose="020B0604020202020204" pitchFamily="34" charset="0"/>
              </a:rPr>
              <a:t>…</a:t>
            </a:r>
            <a:endParaRPr lang="vi-VN" sz="360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7D385966-D109-69FB-E655-532220D364A3}"/>
              </a:ext>
            </a:extLst>
          </p:cNvPr>
          <p:cNvSpPr/>
          <p:nvPr/>
        </p:nvSpPr>
        <p:spPr>
          <a:xfrm>
            <a:off x="10172700" y="1530786"/>
            <a:ext cx="7543800" cy="82609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Cách thể hiện niềm vui trong tác phẩm Đón Bác về bản gây ấn tượng vì hình tượng con người với tông màu nóng chủ đạo, được xây dựng rất đông vui, náo nhiệt, làm nổi bật hình tượng trung tâm - Bác Hồ.</a:t>
            </a:r>
            <a:endParaRPr lang="vi-VN" sz="3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04932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5F1"/>
        </a:solidFill>
        <a:effectLst/>
      </p:bgPr>
    </p:bg>
    <p:spTree>
      <p:nvGrpSpPr>
        <p:cNvPr id="1" name=""/>
        <p:cNvGrpSpPr/>
        <p:nvPr/>
      </p:nvGrpSpPr>
      <p:grpSpPr>
        <a:xfrm>
          <a:off x="0" y="0"/>
          <a:ext cx="0" cy="0"/>
          <a:chOff x="0" y="0"/>
          <a:chExt cx="0" cy="0"/>
        </a:xfrm>
      </p:grpSpPr>
      <p:sp>
        <p:nvSpPr>
          <p:cNvPr id="40" name="Freeform 14">
            <a:extLst>
              <a:ext uri="{FF2B5EF4-FFF2-40B4-BE49-F238E27FC236}">
                <a16:creationId xmlns:a16="http://schemas.microsoft.com/office/drawing/2014/main" id="{1D4A3865-D4D4-5B64-0BAB-C24439B48A02}"/>
              </a:ext>
            </a:extLst>
          </p:cNvPr>
          <p:cNvSpPr/>
          <p:nvPr/>
        </p:nvSpPr>
        <p:spPr>
          <a:xfrm>
            <a:off x="3493768" y="2020765"/>
            <a:ext cx="10613178" cy="5814173"/>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F1D1C6"/>
          </a:solidFill>
        </p:spPr>
      </p:sp>
      <p:sp>
        <p:nvSpPr>
          <p:cNvPr id="5" name="Freeform 5"/>
          <p:cNvSpPr/>
          <p:nvPr/>
        </p:nvSpPr>
        <p:spPr>
          <a:xfrm>
            <a:off x="-1869031" y="6463025"/>
            <a:ext cx="5250336" cy="4926670"/>
          </a:xfrm>
          <a:custGeom>
            <a:avLst/>
            <a:gdLst/>
            <a:ahLst/>
            <a:cxnLst/>
            <a:rect l="l" t="t" r="r" b="b"/>
            <a:pathLst>
              <a:path w="5250336" h="4926670">
                <a:moveTo>
                  <a:pt x="0" y="0"/>
                </a:moveTo>
                <a:lnTo>
                  <a:pt x="5250336" y="0"/>
                </a:lnTo>
                <a:lnTo>
                  <a:pt x="5250336" y="4926670"/>
                </a:lnTo>
                <a:lnTo>
                  <a:pt x="0" y="49266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228063" flipH="1">
            <a:off x="-290956" y="8889937"/>
            <a:ext cx="2405784" cy="2028016"/>
          </a:xfrm>
          <a:custGeom>
            <a:avLst/>
            <a:gdLst/>
            <a:ahLst/>
            <a:cxnLst/>
            <a:rect l="l" t="t" r="r" b="b"/>
            <a:pathLst>
              <a:path w="2405784" h="2028016">
                <a:moveTo>
                  <a:pt x="2405783" y="0"/>
                </a:moveTo>
                <a:lnTo>
                  <a:pt x="0" y="0"/>
                </a:lnTo>
                <a:lnTo>
                  <a:pt x="0" y="2028016"/>
                </a:lnTo>
                <a:lnTo>
                  <a:pt x="2405783" y="2028016"/>
                </a:lnTo>
                <a:lnTo>
                  <a:pt x="2405783"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5279911">
            <a:off x="11574803" y="-388900"/>
            <a:ext cx="1240050" cy="1799545"/>
          </a:xfrm>
          <a:custGeom>
            <a:avLst/>
            <a:gdLst/>
            <a:ahLst/>
            <a:cxnLst/>
            <a:rect l="l" t="t" r="r" b="b"/>
            <a:pathLst>
              <a:path w="1240050" h="1799545">
                <a:moveTo>
                  <a:pt x="0" y="0"/>
                </a:moveTo>
                <a:lnTo>
                  <a:pt x="1240050" y="0"/>
                </a:lnTo>
                <a:lnTo>
                  <a:pt x="1240050" y="1799544"/>
                </a:lnTo>
                <a:lnTo>
                  <a:pt x="0" y="179954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1717303">
            <a:off x="12824274" y="8254997"/>
            <a:ext cx="6615469" cy="4244938"/>
          </a:xfrm>
          <a:custGeom>
            <a:avLst/>
            <a:gdLst/>
            <a:ahLst/>
            <a:cxnLst/>
            <a:rect l="l" t="t" r="r" b="b"/>
            <a:pathLst>
              <a:path w="6615469" h="4244938">
                <a:moveTo>
                  <a:pt x="0" y="0"/>
                </a:moveTo>
                <a:lnTo>
                  <a:pt x="6615469" y="0"/>
                </a:lnTo>
                <a:lnTo>
                  <a:pt x="6615469" y="4244938"/>
                </a:lnTo>
                <a:lnTo>
                  <a:pt x="0" y="42449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rot="-1085091">
            <a:off x="14207906" y="6531868"/>
            <a:ext cx="7176712" cy="5689175"/>
          </a:xfrm>
          <a:custGeom>
            <a:avLst/>
            <a:gdLst/>
            <a:ahLst/>
            <a:cxnLst/>
            <a:rect l="l" t="t" r="r" b="b"/>
            <a:pathLst>
              <a:path w="7176712" h="5689175">
                <a:moveTo>
                  <a:pt x="0" y="0"/>
                </a:moveTo>
                <a:lnTo>
                  <a:pt x="7176712" y="0"/>
                </a:lnTo>
                <a:lnTo>
                  <a:pt x="7176712" y="5689175"/>
                </a:lnTo>
                <a:lnTo>
                  <a:pt x="0" y="568917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rot="10281067" flipH="1" flipV="1">
            <a:off x="16240706" y="8311162"/>
            <a:ext cx="1891279" cy="1588674"/>
          </a:xfrm>
          <a:custGeom>
            <a:avLst/>
            <a:gdLst/>
            <a:ahLst/>
            <a:cxnLst/>
            <a:rect l="l" t="t" r="r" b="b"/>
            <a:pathLst>
              <a:path w="1891279" h="1588674">
                <a:moveTo>
                  <a:pt x="1891279" y="1588674"/>
                </a:moveTo>
                <a:lnTo>
                  <a:pt x="0" y="1588674"/>
                </a:lnTo>
                <a:lnTo>
                  <a:pt x="0" y="0"/>
                </a:lnTo>
                <a:lnTo>
                  <a:pt x="1891279" y="0"/>
                </a:lnTo>
                <a:lnTo>
                  <a:pt x="1891279" y="1588674"/>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rot="-2186173">
            <a:off x="-1567529" y="121351"/>
            <a:ext cx="6215921" cy="1864776"/>
          </a:xfrm>
          <a:custGeom>
            <a:avLst/>
            <a:gdLst/>
            <a:ahLst/>
            <a:cxnLst/>
            <a:rect l="l" t="t" r="r" b="b"/>
            <a:pathLst>
              <a:path w="6215921" h="1864776">
                <a:moveTo>
                  <a:pt x="0" y="0"/>
                </a:moveTo>
                <a:lnTo>
                  <a:pt x="6215920" y="0"/>
                </a:lnTo>
                <a:lnTo>
                  <a:pt x="6215920" y="1864776"/>
                </a:lnTo>
                <a:lnTo>
                  <a:pt x="0" y="186477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2" name="Freeform 12"/>
          <p:cNvSpPr/>
          <p:nvPr/>
        </p:nvSpPr>
        <p:spPr>
          <a:xfrm rot="-4532684">
            <a:off x="-438346" y="6462197"/>
            <a:ext cx="1082905" cy="1571499"/>
          </a:xfrm>
          <a:custGeom>
            <a:avLst/>
            <a:gdLst/>
            <a:ahLst/>
            <a:cxnLst/>
            <a:rect l="l" t="t" r="r" b="b"/>
            <a:pathLst>
              <a:path w="1082905" h="1571499">
                <a:moveTo>
                  <a:pt x="0" y="0"/>
                </a:moveTo>
                <a:lnTo>
                  <a:pt x="1082906" y="0"/>
                </a:lnTo>
                <a:lnTo>
                  <a:pt x="1082906" y="1571499"/>
                </a:lnTo>
                <a:lnTo>
                  <a:pt x="0" y="157149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3" name="Freeform 13"/>
          <p:cNvSpPr/>
          <p:nvPr/>
        </p:nvSpPr>
        <p:spPr>
          <a:xfrm rot="-10246971" flipH="1">
            <a:off x="16275012" y="-476319"/>
            <a:ext cx="2342158" cy="1974381"/>
          </a:xfrm>
          <a:custGeom>
            <a:avLst/>
            <a:gdLst/>
            <a:ahLst/>
            <a:cxnLst/>
            <a:rect l="l" t="t" r="r" b="b"/>
            <a:pathLst>
              <a:path w="2342158" h="1974381">
                <a:moveTo>
                  <a:pt x="2342158" y="0"/>
                </a:moveTo>
                <a:lnTo>
                  <a:pt x="0" y="0"/>
                </a:lnTo>
                <a:lnTo>
                  <a:pt x="0" y="1974381"/>
                </a:lnTo>
                <a:lnTo>
                  <a:pt x="2342158" y="1974381"/>
                </a:lnTo>
                <a:lnTo>
                  <a:pt x="2342158" y="0"/>
                </a:lnTo>
                <a:close/>
              </a:path>
            </a:pathLst>
          </a:custGeom>
          <a:blipFill>
            <a:blip r:embed="rId4">
              <a:extLst>
                <a:ext uri="{96DAC541-7B7A-43D3-8B79-37D633B846F1}">
                  <asvg:svgBlip xmlns:asvg="http://schemas.microsoft.com/office/drawing/2016/SVG/main" xmlns="" r:embed="rId18"/>
                </a:ext>
              </a:extLst>
            </a:blip>
            <a:stretch>
              <a:fillRect/>
            </a:stretch>
          </a:blipFill>
        </p:spPr>
      </p:sp>
      <p:sp>
        <p:nvSpPr>
          <p:cNvPr id="14" name="Freeform 14"/>
          <p:cNvSpPr/>
          <p:nvPr/>
        </p:nvSpPr>
        <p:spPr>
          <a:xfrm rot="-8853935">
            <a:off x="4269834" y="-191810"/>
            <a:ext cx="1240050" cy="1799545"/>
          </a:xfrm>
          <a:custGeom>
            <a:avLst/>
            <a:gdLst/>
            <a:ahLst/>
            <a:cxnLst/>
            <a:rect l="l" t="t" r="r" b="b"/>
            <a:pathLst>
              <a:path w="1240050" h="1799545">
                <a:moveTo>
                  <a:pt x="0" y="0"/>
                </a:moveTo>
                <a:lnTo>
                  <a:pt x="1240049" y="0"/>
                </a:lnTo>
                <a:lnTo>
                  <a:pt x="1240049" y="1799545"/>
                </a:lnTo>
                <a:lnTo>
                  <a:pt x="0" y="1799545"/>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5" name="Freeform 15"/>
          <p:cNvSpPr/>
          <p:nvPr/>
        </p:nvSpPr>
        <p:spPr>
          <a:xfrm rot="2700000">
            <a:off x="11775937" y="9209613"/>
            <a:ext cx="1369210" cy="1986980"/>
          </a:xfrm>
          <a:custGeom>
            <a:avLst/>
            <a:gdLst/>
            <a:ahLst/>
            <a:cxnLst/>
            <a:rect l="l" t="t" r="r" b="b"/>
            <a:pathLst>
              <a:path w="1369210" h="1986980">
                <a:moveTo>
                  <a:pt x="0" y="0"/>
                </a:moveTo>
                <a:lnTo>
                  <a:pt x="1369210" y="0"/>
                </a:lnTo>
                <a:lnTo>
                  <a:pt x="1369210" y="1986980"/>
                </a:lnTo>
                <a:lnTo>
                  <a:pt x="0" y="1986980"/>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6" name="Freeform 16"/>
          <p:cNvSpPr/>
          <p:nvPr/>
        </p:nvSpPr>
        <p:spPr>
          <a:xfrm rot="5662259">
            <a:off x="16830039" y="1624043"/>
            <a:ext cx="1240050" cy="1799545"/>
          </a:xfrm>
          <a:custGeom>
            <a:avLst/>
            <a:gdLst/>
            <a:ahLst/>
            <a:cxnLst/>
            <a:rect l="l" t="t" r="r" b="b"/>
            <a:pathLst>
              <a:path w="1240050" h="1799545">
                <a:moveTo>
                  <a:pt x="0" y="0"/>
                </a:moveTo>
                <a:lnTo>
                  <a:pt x="1240050" y="0"/>
                </a:lnTo>
                <a:lnTo>
                  <a:pt x="1240050" y="1799545"/>
                </a:lnTo>
                <a:lnTo>
                  <a:pt x="0" y="179954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sp>
        <p:nvSpPr>
          <p:cNvPr id="39" name="TextBox 38">
            <a:extLst>
              <a:ext uri="{FF2B5EF4-FFF2-40B4-BE49-F238E27FC236}">
                <a16:creationId xmlns:a16="http://schemas.microsoft.com/office/drawing/2014/main" id="{455E596E-E672-6794-CF16-0686F20E0B58}"/>
              </a:ext>
            </a:extLst>
          </p:cNvPr>
          <p:cNvSpPr txBox="1"/>
          <p:nvPr/>
        </p:nvSpPr>
        <p:spPr>
          <a:xfrm>
            <a:off x="5633618" y="2981489"/>
            <a:ext cx="7020763" cy="3124381"/>
          </a:xfrm>
          <a:prstGeom prst="rect">
            <a:avLst/>
          </a:prstGeom>
          <a:noFill/>
        </p:spPr>
        <p:txBody>
          <a:bodyPr wrap="square" rtlCol="0">
            <a:spAutoFit/>
          </a:bodyPr>
          <a:lstStyle/>
          <a:p>
            <a:pPr algn="ctr">
              <a:lnSpc>
                <a:spcPct val="150000"/>
              </a:lnSpc>
            </a:pPr>
            <a:r>
              <a:rPr lang="en-US" sz="7000" b="1">
                <a:latin typeface="Arial" panose="020B0604020202020204" pitchFamily="34" charset="0"/>
                <a:cs typeface="Arial" panose="020B0604020202020204" pitchFamily="34" charset="0"/>
              </a:rPr>
              <a:t>PHẦN 2. </a:t>
            </a:r>
          </a:p>
          <a:p>
            <a:pPr algn="ctr">
              <a:lnSpc>
                <a:spcPct val="150000"/>
              </a:lnSpc>
            </a:pPr>
            <a:r>
              <a:rPr lang="en-US" sz="7000" b="1">
                <a:latin typeface="Arial" panose="020B0604020202020204" pitchFamily="34" charset="0"/>
                <a:cs typeface="Arial" panose="020B0604020202020204" pitchFamily="34" charset="0"/>
              </a:rPr>
              <a:t>THỂ HIỆN </a:t>
            </a:r>
          </a:p>
        </p:txBody>
      </p:sp>
    </p:spTree>
    <p:extLst>
      <p:ext uri="{BB962C8B-B14F-4D97-AF65-F5344CB8AC3E}">
        <p14:creationId xmlns:p14="http://schemas.microsoft.com/office/powerpoint/2010/main" val="31014664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994385-6C95-71DD-C3A5-0BB652AAE8C7}"/>
              </a:ext>
            </a:extLst>
          </p:cNvPr>
          <p:cNvSpPr txBox="1"/>
          <p:nvPr/>
        </p:nvSpPr>
        <p:spPr>
          <a:xfrm>
            <a:off x="571500" y="82525"/>
            <a:ext cx="17145000" cy="2057999"/>
          </a:xfrm>
          <a:prstGeom prst="rect">
            <a:avLst/>
          </a:prstGeom>
          <a:noFill/>
        </p:spPr>
        <p:txBody>
          <a:bodyPr wrap="square">
            <a:spAutoFit/>
          </a:bodyPr>
          <a:lstStyle/>
          <a:p>
            <a:pPr algn="just">
              <a:lnSpc>
                <a:spcPct val="150000"/>
              </a:lnSpc>
            </a:pPr>
            <a:r>
              <a:rPr lang="vi-VN" sz="4500" b="1">
                <a:solidFill>
                  <a:srgbClr val="C00000"/>
                </a:solidFill>
              </a:rPr>
              <a:t>Nhiệm vụ 1: </a:t>
            </a:r>
            <a:r>
              <a:rPr lang="vi-VN" sz="4500"/>
              <a:t>Gợi ý các bước thể hiện sản phẩm mĩ thuật về chủ đề Niềm vui, hạnh phúc</a:t>
            </a:r>
            <a:endParaRPr lang="en-US" sz="4500"/>
          </a:p>
        </p:txBody>
      </p:sp>
      <p:pic>
        <p:nvPicPr>
          <p:cNvPr id="5" name="Picture 4">
            <a:extLst>
              <a:ext uri="{FF2B5EF4-FFF2-40B4-BE49-F238E27FC236}">
                <a16:creationId xmlns:a16="http://schemas.microsoft.com/office/drawing/2014/main" id="{90F7F7CA-C9D3-0F49-03D3-50E1F6CED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09900"/>
            <a:ext cx="8534400" cy="7062952"/>
          </a:xfrm>
          <a:prstGeom prst="rect">
            <a:avLst/>
          </a:prstGeom>
        </p:spPr>
      </p:pic>
      <p:sp>
        <p:nvSpPr>
          <p:cNvPr id="7" name="Rectangle: Rounded Corners 6">
            <a:extLst>
              <a:ext uri="{FF2B5EF4-FFF2-40B4-BE49-F238E27FC236}">
                <a16:creationId xmlns:a16="http://schemas.microsoft.com/office/drawing/2014/main" id="{C51F23A7-6F61-1F66-D168-0EF9489C980D}"/>
              </a:ext>
            </a:extLst>
          </p:cNvPr>
          <p:cNvSpPr/>
          <p:nvPr/>
        </p:nvSpPr>
        <p:spPr>
          <a:xfrm>
            <a:off x="9282114" y="2212126"/>
            <a:ext cx="8001000" cy="1744109"/>
          </a:xfrm>
          <a:prstGeom prst="roundRect">
            <a:avLst/>
          </a:prstGeom>
          <a:solidFill>
            <a:schemeClr val="accent4">
              <a:lumMod val="20000"/>
              <a:lumOff val="80000"/>
            </a:schemeClr>
          </a:solidFill>
          <a:ln w="38100">
            <a:solidFill>
              <a:schemeClr val="accent4">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b="1">
                <a:solidFill>
                  <a:schemeClr val="tx1"/>
                </a:solidFill>
              </a:rPr>
              <a:t>Bước 1: </a:t>
            </a:r>
            <a:r>
              <a:rPr lang="vi-VN" sz="3600">
                <a:solidFill>
                  <a:schemeClr val="tx1"/>
                </a:solidFill>
              </a:rPr>
              <a:t>Xây dựng ý tưởng và bố cục khái quát.</a:t>
            </a:r>
            <a:endParaRPr lang="en-US" sz="3600">
              <a:solidFill>
                <a:schemeClr val="tx1"/>
              </a:solidFill>
            </a:endParaRPr>
          </a:p>
        </p:txBody>
      </p:sp>
      <p:sp>
        <p:nvSpPr>
          <p:cNvPr id="8" name="Rectangle: Rounded Corners 7">
            <a:extLst>
              <a:ext uri="{FF2B5EF4-FFF2-40B4-BE49-F238E27FC236}">
                <a16:creationId xmlns:a16="http://schemas.microsoft.com/office/drawing/2014/main" id="{5D62DAE5-D4AB-706E-F124-0C0ECE1F26F9}"/>
              </a:ext>
            </a:extLst>
          </p:cNvPr>
          <p:cNvSpPr/>
          <p:nvPr/>
        </p:nvSpPr>
        <p:spPr>
          <a:xfrm>
            <a:off x="9315451" y="4193326"/>
            <a:ext cx="8001000" cy="1744109"/>
          </a:xfrm>
          <a:prstGeom prst="roundRect">
            <a:avLst/>
          </a:prstGeom>
          <a:solidFill>
            <a:schemeClr val="accent3">
              <a:lumMod val="20000"/>
              <a:lumOff val="80000"/>
            </a:schemeClr>
          </a:solidFill>
          <a:ln w="38100">
            <a:solidFill>
              <a:schemeClr val="accent3">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b="1">
                <a:solidFill>
                  <a:schemeClr val="tx1"/>
                </a:solidFill>
              </a:rPr>
              <a:t>Bước </a:t>
            </a:r>
            <a:r>
              <a:rPr lang="en-US" sz="3600" b="1">
                <a:solidFill>
                  <a:schemeClr val="tx1"/>
                </a:solidFill>
                <a:latin typeface="Arial" panose="020B0604020202020204" pitchFamily="34" charset="0"/>
                <a:cs typeface="Arial" panose="020B0604020202020204" pitchFamily="34" charset="0"/>
              </a:rPr>
              <a:t>2</a:t>
            </a:r>
            <a:r>
              <a:rPr lang="vi-VN" sz="3600" b="1">
                <a:solidFill>
                  <a:schemeClr val="tx1"/>
                </a:solidFill>
              </a:rPr>
              <a:t>: </a:t>
            </a:r>
            <a:r>
              <a:rPr lang="en-US" sz="3600">
                <a:solidFill>
                  <a:schemeClr val="tx1"/>
                </a:solidFill>
                <a:latin typeface="Arial" panose="020B0604020202020204" pitchFamily="34" charset="0"/>
                <a:cs typeface="Arial" panose="020B0604020202020204" pitchFamily="34" charset="0"/>
              </a:rPr>
              <a:t>Thể hiện nhân vật và bối cảnh </a:t>
            </a:r>
          </a:p>
        </p:txBody>
      </p:sp>
      <p:sp>
        <p:nvSpPr>
          <p:cNvPr id="9" name="Rectangle: Rounded Corners 8">
            <a:extLst>
              <a:ext uri="{FF2B5EF4-FFF2-40B4-BE49-F238E27FC236}">
                <a16:creationId xmlns:a16="http://schemas.microsoft.com/office/drawing/2014/main" id="{51682E8E-B773-2607-CD30-5BFFB9DF32CC}"/>
              </a:ext>
            </a:extLst>
          </p:cNvPr>
          <p:cNvSpPr/>
          <p:nvPr/>
        </p:nvSpPr>
        <p:spPr>
          <a:xfrm>
            <a:off x="9324976" y="6174526"/>
            <a:ext cx="8001000" cy="1744109"/>
          </a:xfrm>
          <a:prstGeom prst="roundRect">
            <a:avLst/>
          </a:prstGeom>
          <a:solidFill>
            <a:schemeClr val="accent4">
              <a:lumMod val="20000"/>
              <a:lumOff val="80000"/>
            </a:schemeClr>
          </a:solidFill>
          <a:ln w="38100">
            <a:solidFill>
              <a:schemeClr val="accent4">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b="1">
                <a:solidFill>
                  <a:schemeClr val="tx1"/>
                </a:solidFill>
              </a:rPr>
              <a:t>Bước </a:t>
            </a:r>
            <a:r>
              <a:rPr lang="en-US" sz="3600" b="1">
                <a:solidFill>
                  <a:schemeClr val="tx1"/>
                </a:solidFill>
                <a:latin typeface="Arial" panose="020B0604020202020204" pitchFamily="34" charset="0"/>
                <a:cs typeface="Arial" panose="020B0604020202020204" pitchFamily="34" charset="0"/>
              </a:rPr>
              <a:t>3</a:t>
            </a:r>
            <a:r>
              <a:rPr lang="vi-VN" sz="3600" b="1">
                <a:solidFill>
                  <a:schemeClr val="tx1"/>
                </a:solidFill>
              </a:rPr>
              <a:t>: </a:t>
            </a:r>
            <a:r>
              <a:rPr lang="en-US" sz="3600">
                <a:solidFill>
                  <a:schemeClr val="tx1"/>
                </a:solidFill>
                <a:latin typeface="Arial" panose="020B0604020202020204" pitchFamily="34" charset="0"/>
                <a:cs typeface="Arial" panose="020B0604020202020204" pitchFamily="34" charset="0"/>
              </a:rPr>
              <a:t>Vẽ màu </a:t>
            </a:r>
          </a:p>
        </p:txBody>
      </p:sp>
      <p:sp>
        <p:nvSpPr>
          <p:cNvPr id="10" name="Rectangle: Rounded Corners 9">
            <a:extLst>
              <a:ext uri="{FF2B5EF4-FFF2-40B4-BE49-F238E27FC236}">
                <a16:creationId xmlns:a16="http://schemas.microsoft.com/office/drawing/2014/main" id="{E1597494-4C2F-ADCA-0795-74E471DBD9B8}"/>
              </a:ext>
            </a:extLst>
          </p:cNvPr>
          <p:cNvSpPr/>
          <p:nvPr/>
        </p:nvSpPr>
        <p:spPr>
          <a:xfrm>
            <a:off x="9324976" y="8154856"/>
            <a:ext cx="8001000" cy="1744109"/>
          </a:xfrm>
          <a:prstGeom prst="roundRect">
            <a:avLst/>
          </a:prstGeom>
          <a:solidFill>
            <a:schemeClr val="accent3">
              <a:lumMod val="20000"/>
              <a:lumOff val="80000"/>
            </a:schemeClr>
          </a:solidFill>
          <a:ln w="38100">
            <a:solidFill>
              <a:schemeClr val="accent3">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b="1">
                <a:solidFill>
                  <a:schemeClr val="tx1"/>
                </a:solidFill>
              </a:rPr>
              <a:t>Bước </a:t>
            </a:r>
            <a:r>
              <a:rPr lang="en-US" sz="3600" b="1">
                <a:solidFill>
                  <a:schemeClr val="tx1"/>
                </a:solidFill>
                <a:latin typeface="Arial" panose="020B0604020202020204" pitchFamily="34" charset="0"/>
                <a:cs typeface="Arial" panose="020B0604020202020204" pitchFamily="34" charset="0"/>
              </a:rPr>
              <a:t>4</a:t>
            </a:r>
            <a:r>
              <a:rPr lang="vi-VN" sz="3600" b="1">
                <a:solidFill>
                  <a:schemeClr val="tx1"/>
                </a:solidFill>
              </a:rPr>
              <a:t>: </a:t>
            </a:r>
            <a:r>
              <a:rPr lang="en-US" sz="3600">
                <a:solidFill>
                  <a:schemeClr val="tx1"/>
                </a:solidFill>
                <a:latin typeface="Arial" panose="020B0604020202020204" pitchFamily="34" charset="0"/>
                <a:cs typeface="Arial" panose="020B0604020202020204" pitchFamily="34" charset="0"/>
              </a:rPr>
              <a:t>Hoàn thiện sản phẩm </a:t>
            </a:r>
          </a:p>
        </p:txBody>
      </p:sp>
    </p:spTree>
    <p:extLst>
      <p:ext uri="{BB962C8B-B14F-4D97-AF65-F5344CB8AC3E}">
        <p14:creationId xmlns:p14="http://schemas.microsoft.com/office/powerpoint/2010/main" val="13511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AC487774-CF95-6696-7C1A-0FA19F451030}"/>
              </a:ext>
            </a:extLst>
          </p:cNvPr>
          <p:cNvSpPr/>
          <p:nvPr/>
        </p:nvSpPr>
        <p:spPr>
          <a:xfrm>
            <a:off x="1157828" y="2312633"/>
            <a:ext cx="15972343" cy="6629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85800" indent="-685800" algn="just">
              <a:lnSpc>
                <a:spcPct val="150000"/>
              </a:lnSpc>
              <a:buFont typeface="Wingdings" panose="05000000000000000000" pitchFamily="2" charset="2"/>
              <a:buChar char="§"/>
            </a:pPr>
            <a:r>
              <a:rPr lang="vi-VN" sz="4500">
                <a:solidFill>
                  <a:sysClr val="windowText" lastClr="000000"/>
                </a:solidFill>
              </a:rPr>
              <a:t>Yếu tố niềm vui được thể hiện đa dạng trong SPMT như biểu cảm của khuôn mặt, cho đến những hoạt động yêu thích của nhân vật,...</a:t>
            </a:r>
          </a:p>
          <a:p>
            <a:pPr marL="685800" indent="-685800" algn="just">
              <a:lnSpc>
                <a:spcPct val="150000"/>
              </a:lnSpc>
              <a:buFont typeface="Wingdings" panose="05000000000000000000" pitchFamily="2" charset="2"/>
              <a:buChar char="§"/>
            </a:pPr>
            <a:r>
              <a:rPr lang="vi-VN" sz="4500">
                <a:solidFill>
                  <a:sysClr val="windowText" lastClr="000000"/>
                </a:solidFill>
              </a:rPr>
              <a:t>Hoà sắc trong SPMT thể hiện về niềm vui thường có gam màu tươi, sáng.</a:t>
            </a:r>
          </a:p>
        </p:txBody>
      </p:sp>
      <p:sp>
        <p:nvSpPr>
          <p:cNvPr id="2" name="Freeform 6">
            <a:extLst>
              <a:ext uri="{FF2B5EF4-FFF2-40B4-BE49-F238E27FC236}">
                <a16:creationId xmlns:a16="http://schemas.microsoft.com/office/drawing/2014/main" id="{97736BE2-807E-A6D6-FE92-EC57866F60A0}"/>
              </a:ext>
            </a:extLst>
          </p:cNvPr>
          <p:cNvSpPr/>
          <p:nvPr/>
        </p:nvSpPr>
        <p:spPr>
          <a:xfrm rot="15874110" flipH="1">
            <a:off x="-99265" y="7589726"/>
            <a:ext cx="3001045" cy="2529807"/>
          </a:xfrm>
          <a:custGeom>
            <a:avLst/>
            <a:gdLst/>
            <a:ahLst/>
            <a:cxnLst/>
            <a:rect l="l" t="t" r="r" b="b"/>
            <a:pathLst>
              <a:path w="3001045" h="2529807">
                <a:moveTo>
                  <a:pt x="3001045" y="0"/>
                </a:moveTo>
                <a:lnTo>
                  <a:pt x="0" y="0"/>
                </a:lnTo>
                <a:lnTo>
                  <a:pt x="0" y="2529806"/>
                </a:lnTo>
                <a:lnTo>
                  <a:pt x="3001045" y="2529806"/>
                </a:lnTo>
                <a:lnTo>
                  <a:pt x="3001045"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14">
            <a:extLst>
              <a:ext uri="{FF2B5EF4-FFF2-40B4-BE49-F238E27FC236}">
                <a16:creationId xmlns:a16="http://schemas.microsoft.com/office/drawing/2014/main" id="{A6FABACE-F6FD-CA65-C6D2-099201539C96}"/>
              </a:ext>
            </a:extLst>
          </p:cNvPr>
          <p:cNvSpPr/>
          <p:nvPr/>
        </p:nvSpPr>
        <p:spPr>
          <a:xfrm rot="16200000" flipH="1" flipV="1">
            <a:off x="15573834" y="7625222"/>
            <a:ext cx="3001045" cy="2389186"/>
          </a:xfrm>
          <a:custGeom>
            <a:avLst/>
            <a:gdLst/>
            <a:ahLst/>
            <a:cxnLst/>
            <a:rect l="l" t="t" r="r" b="b"/>
            <a:pathLst>
              <a:path w="3001045" h="2529807">
                <a:moveTo>
                  <a:pt x="3001045" y="0"/>
                </a:moveTo>
                <a:lnTo>
                  <a:pt x="0" y="0"/>
                </a:lnTo>
                <a:lnTo>
                  <a:pt x="0" y="2529806"/>
                </a:lnTo>
                <a:lnTo>
                  <a:pt x="3001045" y="2529806"/>
                </a:lnTo>
                <a:lnTo>
                  <a:pt x="3001045"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11">
            <a:extLst>
              <a:ext uri="{FF2B5EF4-FFF2-40B4-BE49-F238E27FC236}">
                <a16:creationId xmlns:a16="http://schemas.microsoft.com/office/drawing/2014/main" id="{EE400624-3DD9-38D9-14C6-1D2A1CBEDF90}"/>
              </a:ext>
            </a:extLst>
          </p:cNvPr>
          <p:cNvSpPr/>
          <p:nvPr/>
        </p:nvSpPr>
        <p:spPr>
          <a:xfrm rot="-2186173">
            <a:off x="-1577778" y="25338"/>
            <a:ext cx="6215921" cy="1864776"/>
          </a:xfrm>
          <a:custGeom>
            <a:avLst/>
            <a:gdLst/>
            <a:ahLst/>
            <a:cxnLst/>
            <a:rect l="l" t="t" r="r" b="b"/>
            <a:pathLst>
              <a:path w="6215921" h="1864776">
                <a:moveTo>
                  <a:pt x="0" y="0"/>
                </a:moveTo>
                <a:lnTo>
                  <a:pt x="6215920" y="0"/>
                </a:lnTo>
                <a:lnTo>
                  <a:pt x="6215920" y="1864776"/>
                </a:lnTo>
                <a:lnTo>
                  <a:pt x="0" y="186477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a:extLst>
              <a:ext uri="{FF2B5EF4-FFF2-40B4-BE49-F238E27FC236}">
                <a16:creationId xmlns:a16="http://schemas.microsoft.com/office/drawing/2014/main" id="{28E58CF3-81A0-D8C1-AAB1-CA9AAD63B88A}"/>
              </a:ext>
            </a:extLst>
          </p:cNvPr>
          <p:cNvSpPr/>
          <p:nvPr/>
        </p:nvSpPr>
        <p:spPr>
          <a:xfrm rot="-10800000">
            <a:off x="14325600" y="-1257300"/>
            <a:ext cx="6012231" cy="5641597"/>
          </a:xfrm>
          <a:custGeom>
            <a:avLst/>
            <a:gdLst/>
            <a:ahLst/>
            <a:cxnLst/>
            <a:rect l="l" t="t" r="r" b="b"/>
            <a:pathLst>
              <a:path w="6012231" h="5641597">
                <a:moveTo>
                  <a:pt x="0" y="0"/>
                </a:moveTo>
                <a:lnTo>
                  <a:pt x="6012231" y="0"/>
                </a:lnTo>
                <a:lnTo>
                  <a:pt x="6012231" y="5641598"/>
                </a:lnTo>
                <a:lnTo>
                  <a:pt x="0" y="56415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TextBox 10">
            <a:extLst>
              <a:ext uri="{FF2B5EF4-FFF2-40B4-BE49-F238E27FC236}">
                <a16:creationId xmlns:a16="http://schemas.microsoft.com/office/drawing/2014/main" id="{4D128A95-E0F2-6A78-F352-EDCDFF384549}"/>
              </a:ext>
            </a:extLst>
          </p:cNvPr>
          <p:cNvSpPr txBox="1"/>
          <p:nvPr/>
        </p:nvSpPr>
        <p:spPr>
          <a:xfrm>
            <a:off x="5562599" y="957726"/>
            <a:ext cx="7162800" cy="938719"/>
          </a:xfrm>
          <a:prstGeom prst="rect">
            <a:avLst/>
          </a:prstGeom>
          <a:noFill/>
        </p:spPr>
        <p:txBody>
          <a:bodyPr wrap="square" rtlCol="0">
            <a:spAutoFit/>
          </a:bodyPr>
          <a:lstStyle/>
          <a:p>
            <a:pPr algn="ctr"/>
            <a:r>
              <a:rPr lang="en-US" sz="5500" b="1">
                <a:latin typeface="Arial" panose="020B0604020202020204" pitchFamily="34" charset="0"/>
                <a:cs typeface="Arial" panose="020B0604020202020204" pitchFamily="34" charset="0"/>
              </a:rPr>
              <a:t>KẾT LUẬN </a:t>
            </a:r>
          </a:p>
        </p:txBody>
      </p:sp>
    </p:spTree>
    <p:extLst>
      <p:ext uri="{BB962C8B-B14F-4D97-AF65-F5344CB8AC3E}">
        <p14:creationId xmlns:p14="http://schemas.microsoft.com/office/powerpoint/2010/main" val="3962161774"/>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826</Words>
  <Application>Microsoft Office PowerPoint</Application>
  <PresentationFormat>Custom</PresentationFormat>
  <Paragraphs>75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Arial</vt:lpstr>
      <vt:lpstr>Amasis MT Pro Black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Cream and Blue Pastel Abstract Creative Portfolio Presentation</dc:title>
  <dc:creator>Admin</dc:creator>
  <cp:lastModifiedBy>Admin</cp:lastModifiedBy>
  <cp:revision>5</cp:revision>
  <dcterms:created xsi:type="dcterms:W3CDTF">2006-08-16T00:00:00Z</dcterms:created>
  <dcterms:modified xsi:type="dcterms:W3CDTF">2025-05-31T04:55:38Z</dcterms:modified>
  <dc:identifier>DAFnMPEY23k</dc:identifier>
</cp:coreProperties>
</file>