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06" r:id="rId3"/>
    <p:sldId id="307" r:id="rId4"/>
    <p:sldId id="259" r:id="rId5"/>
    <p:sldId id="258" r:id="rId6"/>
    <p:sldId id="288" r:id="rId7"/>
    <p:sldId id="260" r:id="rId8"/>
    <p:sldId id="274" r:id="rId9"/>
    <p:sldId id="289" r:id="rId10"/>
    <p:sldId id="290" r:id="rId11"/>
    <p:sldId id="291" r:id="rId12"/>
    <p:sldId id="257" r:id="rId13"/>
    <p:sldId id="294" r:id="rId14"/>
    <p:sldId id="292" r:id="rId15"/>
    <p:sldId id="295" r:id="rId16"/>
    <p:sldId id="296" r:id="rId17"/>
    <p:sldId id="297" r:id="rId18"/>
    <p:sldId id="298" r:id="rId19"/>
    <p:sldId id="300" r:id="rId20"/>
    <p:sldId id="299" r:id="rId21"/>
    <p:sldId id="301" r:id="rId22"/>
    <p:sldId id="303" r:id="rId23"/>
    <p:sldId id="304" r:id="rId24"/>
    <p:sldId id="302" r:id="rId25"/>
    <p:sldId id="266" r:id="rId26"/>
    <p:sldId id="305" r:id="rId27"/>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Amasis MT Pro Black" panose="020B0604020202020204" charset="0"/>
      <p:bold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6321B0-3CCA-4373-85C2-A64AE27CE9AB}">
          <p14:sldIdLst>
            <p14:sldId id="256"/>
            <p14:sldId id="306"/>
            <p14:sldId id="307"/>
            <p14:sldId id="259"/>
            <p14:sldId id="258"/>
            <p14:sldId id="288"/>
            <p14:sldId id="260"/>
            <p14:sldId id="274"/>
            <p14:sldId id="289"/>
            <p14:sldId id="290"/>
            <p14:sldId id="291"/>
            <p14:sldId id="257"/>
            <p14:sldId id="294"/>
            <p14:sldId id="292"/>
            <p14:sldId id="295"/>
            <p14:sldId id="296"/>
            <p14:sldId id="297"/>
            <p14:sldId id="298"/>
            <p14:sldId id="300"/>
            <p14:sldId id="299"/>
            <p14:sldId id="301"/>
            <p14:sldId id="303"/>
            <p14:sldId id="304"/>
            <p14:sldId id="302"/>
            <p14:sldId id="266"/>
            <p14:sldId id="3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4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56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4000"/>
          </a:blip>
          <a:srcRect t="21875" b="21875"/>
          <a:stretch>
            <a:fillRect/>
          </a:stretch>
        </p:blipFill>
        <p:spPr>
          <a:xfrm>
            <a:off x="0" y="0"/>
            <a:ext cx="18288000" cy="10287000"/>
          </a:xfrm>
          <a:prstGeom prst="rect">
            <a:avLst/>
          </a:prstGeom>
        </p:spPr>
      </p:pic>
      <p:grpSp>
        <p:nvGrpSpPr>
          <p:cNvPr id="3" name="Group 3"/>
          <p:cNvGrpSpPr/>
          <p:nvPr/>
        </p:nvGrpSpPr>
        <p:grpSpPr>
          <a:xfrm>
            <a:off x="12243858" y="-1623750"/>
            <a:ext cx="7282769" cy="4392494"/>
            <a:chOff x="0" y="0"/>
            <a:chExt cx="9710358" cy="5856658"/>
          </a:xfrm>
        </p:grpSpPr>
        <p:sp>
          <p:nvSpPr>
            <p:cNvPr id="4" name="Freeform 4"/>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5" name="Freeform 5"/>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6" name="Freeform 6"/>
          <p:cNvSpPr/>
          <p:nvPr/>
        </p:nvSpPr>
        <p:spPr>
          <a:xfrm rot="162222" flipH="1" flipV="1">
            <a:off x="14165227" y="7513871"/>
            <a:ext cx="4632432" cy="4296580"/>
          </a:xfrm>
          <a:custGeom>
            <a:avLst/>
            <a:gdLst/>
            <a:ahLst/>
            <a:cxnLst/>
            <a:rect l="l" t="t" r="r" b="b"/>
            <a:pathLst>
              <a:path w="4632432" h="4296580">
                <a:moveTo>
                  <a:pt x="4632432" y="4296581"/>
                </a:moveTo>
                <a:lnTo>
                  <a:pt x="0" y="4296581"/>
                </a:lnTo>
                <a:lnTo>
                  <a:pt x="0" y="0"/>
                </a:lnTo>
                <a:lnTo>
                  <a:pt x="4632432" y="0"/>
                </a:lnTo>
                <a:lnTo>
                  <a:pt x="4632432" y="4296581"/>
                </a:lnTo>
                <a:close/>
              </a:path>
            </a:pathLst>
          </a:custGeom>
          <a:blipFill>
            <a:blip r:embed="rId5"/>
            <a:stretch>
              <a:fillRect/>
            </a:stretch>
          </a:blipFill>
        </p:spPr>
        <p:txBody>
          <a:bodyPr/>
          <a:lstStyle/>
          <a:p>
            <a:endParaRPr lang="en-US"/>
          </a:p>
        </p:txBody>
      </p:sp>
      <p:sp>
        <p:nvSpPr>
          <p:cNvPr id="7" name="Freeform 7"/>
          <p:cNvSpPr/>
          <p:nvPr/>
        </p:nvSpPr>
        <p:spPr>
          <a:xfrm rot="1311948">
            <a:off x="-456991" y="-1622317"/>
            <a:ext cx="5369659" cy="4980358"/>
          </a:xfrm>
          <a:custGeom>
            <a:avLst/>
            <a:gdLst/>
            <a:ahLst/>
            <a:cxnLst/>
            <a:rect l="l" t="t" r="r" b="b"/>
            <a:pathLst>
              <a:path w="5369659" h="4980358">
                <a:moveTo>
                  <a:pt x="0" y="0"/>
                </a:moveTo>
                <a:lnTo>
                  <a:pt x="5369659" y="0"/>
                </a:lnTo>
                <a:lnTo>
                  <a:pt x="5369659" y="4980359"/>
                </a:lnTo>
                <a:lnTo>
                  <a:pt x="0" y="4980359"/>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rot="-10800000">
            <a:off x="-1942448" y="7062053"/>
            <a:ext cx="7282769" cy="4392494"/>
            <a:chOff x="0" y="0"/>
            <a:chExt cx="9710358" cy="5856658"/>
          </a:xfrm>
        </p:grpSpPr>
        <p:sp>
          <p:nvSpPr>
            <p:cNvPr id="9" name="Freeform 9"/>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10" name="Freeform 10"/>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16" name="TextBox 15">
            <a:extLst>
              <a:ext uri="{FF2B5EF4-FFF2-40B4-BE49-F238E27FC236}">
                <a16:creationId xmlns:a16="http://schemas.microsoft.com/office/drawing/2014/main" id="{539E8B06-8CD6-B2CF-FC8E-C5826F7260AF}"/>
              </a:ext>
            </a:extLst>
          </p:cNvPr>
          <p:cNvSpPr txBox="1"/>
          <p:nvPr/>
        </p:nvSpPr>
        <p:spPr>
          <a:xfrm>
            <a:off x="1676991" y="2143725"/>
            <a:ext cx="14934018" cy="4873001"/>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XIN CHÀO CÁC EM!</a:t>
            </a:r>
          </a:p>
          <a:p>
            <a:pPr algn="ctr">
              <a:lnSpc>
                <a:spcPct val="150000"/>
              </a:lnSpc>
            </a:pPr>
            <a:r>
              <a:rPr lang="en-US" sz="7200" b="1">
                <a:latin typeface="Arial" panose="020B0604020202020204" pitchFamily="34" charset="0"/>
                <a:cs typeface="Arial" panose="020B0604020202020204" pitchFamily="34" charset="0"/>
              </a:rPr>
              <a:t>CHÀO MỪNG CÁC EM ĐẾN VỚI BÀI HỌC MỚI NGÀY HÔM NAY!</a:t>
            </a:r>
          </a:p>
        </p:txBody>
      </p:sp>
      <p:cxnSp>
        <p:nvCxnSpPr>
          <p:cNvPr id="18" name="Straight Connector 17">
            <a:extLst>
              <a:ext uri="{FF2B5EF4-FFF2-40B4-BE49-F238E27FC236}">
                <a16:creationId xmlns:a16="http://schemas.microsoft.com/office/drawing/2014/main" id="{9C981D0E-AEDE-E212-51A3-4C988131C6BE}"/>
              </a:ext>
            </a:extLst>
          </p:cNvPr>
          <p:cNvCxnSpPr/>
          <p:nvPr/>
        </p:nvCxnSpPr>
        <p:spPr>
          <a:xfrm>
            <a:off x="4648200" y="7581900"/>
            <a:ext cx="9220200" cy="0"/>
          </a:xfrm>
          <a:prstGeom prst="line">
            <a:avLst/>
          </a:prstGeom>
          <a:ln w="38100">
            <a:solidFill>
              <a:srgbClr val="F9405C"/>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4A3496-C55D-F6D7-3F05-30D5E6927744}"/>
              </a:ext>
            </a:extLst>
          </p:cNvPr>
          <p:cNvSpPr txBox="1"/>
          <p:nvPr/>
        </p:nvSpPr>
        <p:spPr>
          <a:xfrm>
            <a:off x="1047750" y="266700"/>
            <a:ext cx="16192500" cy="2057999"/>
          </a:xfrm>
          <a:prstGeom prst="rect">
            <a:avLst/>
          </a:prstGeom>
          <a:noFill/>
        </p:spPr>
        <p:txBody>
          <a:bodyPr wrap="square">
            <a:spAutoFit/>
          </a:bodyPr>
          <a:lstStyle/>
          <a:p>
            <a:pPr algn="just">
              <a:lnSpc>
                <a:spcPct val="150000"/>
              </a:lnSpc>
            </a:pPr>
            <a:r>
              <a:rPr lang="vi-VN" sz="4500" b="1">
                <a:solidFill>
                  <a:srgbClr val="C00000"/>
                </a:solidFill>
              </a:rPr>
              <a:t>Nhiệm vụ 2: </a:t>
            </a:r>
            <a:r>
              <a:rPr lang="vi-VN" sz="4500"/>
              <a:t>Tạo hình hoa văn được cách điệu từ hình học mang tính tượng trưng</a:t>
            </a:r>
            <a:endParaRPr lang="en-US" sz="4500"/>
          </a:p>
        </p:txBody>
      </p:sp>
      <p:sp>
        <p:nvSpPr>
          <p:cNvPr id="4" name="TextBox 3">
            <a:extLst>
              <a:ext uri="{FF2B5EF4-FFF2-40B4-BE49-F238E27FC236}">
                <a16:creationId xmlns:a16="http://schemas.microsoft.com/office/drawing/2014/main" id="{9F98FE17-924A-4E25-E5EE-D897ECDDBA27}"/>
              </a:ext>
            </a:extLst>
          </p:cNvPr>
          <p:cNvSpPr txBox="1"/>
          <p:nvPr/>
        </p:nvSpPr>
        <p:spPr>
          <a:xfrm>
            <a:off x="2667000" y="2476500"/>
            <a:ext cx="12954000" cy="707886"/>
          </a:xfrm>
          <a:prstGeom prst="rect">
            <a:avLst/>
          </a:prstGeom>
          <a:noFill/>
        </p:spPr>
        <p:txBody>
          <a:bodyPr wrap="square" rtlCol="0">
            <a:spAutoFit/>
          </a:bodyPr>
          <a:lstStyle/>
          <a:p>
            <a:pPr algn="ctr"/>
            <a:r>
              <a:rPr lang="en-US" sz="4000" i="1">
                <a:solidFill>
                  <a:srgbClr val="002060"/>
                </a:solidFill>
                <a:latin typeface="Arial" panose="020B0604020202020204" pitchFamily="34" charset="0"/>
                <a:cs typeface="Arial" panose="020B0604020202020204" pitchFamily="34" charset="0"/>
              </a:rPr>
              <a:t>Quan sát một số mẫu hoa văn cách điệu từ hình học </a:t>
            </a:r>
          </a:p>
        </p:txBody>
      </p:sp>
      <p:pic>
        <p:nvPicPr>
          <p:cNvPr id="6" name="Picture 5">
            <a:extLst>
              <a:ext uri="{FF2B5EF4-FFF2-40B4-BE49-F238E27FC236}">
                <a16:creationId xmlns:a16="http://schemas.microsoft.com/office/drawing/2014/main" id="{4ED69CBD-E572-8C49-5ED9-4FE0B981C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25" y="3771900"/>
            <a:ext cx="16821150" cy="6371460"/>
          </a:xfrm>
          <a:prstGeom prst="rect">
            <a:avLst/>
          </a:prstGeom>
        </p:spPr>
      </p:pic>
    </p:spTree>
    <p:extLst>
      <p:ext uri="{BB962C8B-B14F-4D97-AF65-F5344CB8AC3E}">
        <p14:creationId xmlns:p14="http://schemas.microsoft.com/office/powerpoint/2010/main" val="338504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F6827F-000A-FDC9-1862-8AB7A3674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0" y="5037774"/>
            <a:ext cx="11811000" cy="5277801"/>
          </a:xfrm>
          <a:prstGeom prst="rect">
            <a:avLst/>
          </a:prstGeom>
        </p:spPr>
      </p:pic>
      <p:pic>
        <p:nvPicPr>
          <p:cNvPr id="5" name="Picture 4">
            <a:extLst>
              <a:ext uri="{FF2B5EF4-FFF2-40B4-BE49-F238E27FC236}">
                <a16:creationId xmlns:a16="http://schemas.microsoft.com/office/drawing/2014/main" id="{28D502D9-7ADE-3789-847C-E62301321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11811001" cy="4938826"/>
          </a:xfrm>
          <a:prstGeom prst="rect">
            <a:avLst/>
          </a:prstGeom>
        </p:spPr>
      </p:pic>
      <p:sp>
        <p:nvSpPr>
          <p:cNvPr id="6" name="Freeform 27">
            <a:extLst>
              <a:ext uri="{FF2B5EF4-FFF2-40B4-BE49-F238E27FC236}">
                <a16:creationId xmlns:a16="http://schemas.microsoft.com/office/drawing/2014/main" id="{E8F7C004-5754-56D3-F159-6F93F3AC4197}"/>
              </a:ext>
            </a:extLst>
          </p:cNvPr>
          <p:cNvSpPr/>
          <p:nvPr/>
        </p:nvSpPr>
        <p:spPr>
          <a:xfrm>
            <a:off x="990600" y="7962900"/>
            <a:ext cx="4624388" cy="3027047"/>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
        <p:nvSpPr>
          <p:cNvPr id="7" name="Freeform 27">
            <a:extLst>
              <a:ext uri="{FF2B5EF4-FFF2-40B4-BE49-F238E27FC236}">
                <a16:creationId xmlns:a16="http://schemas.microsoft.com/office/drawing/2014/main" id="{7A2DAA06-462F-6857-E6BF-A3B14B392040}"/>
              </a:ext>
            </a:extLst>
          </p:cNvPr>
          <p:cNvSpPr/>
          <p:nvPr/>
        </p:nvSpPr>
        <p:spPr>
          <a:xfrm rot="10965946">
            <a:off x="13024339" y="-696016"/>
            <a:ext cx="4624388" cy="3027047"/>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5626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16100" y="8140397"/>
            <a:ext cx="15619350" cy="2410452"/>
          </a:xfrm>
          <a:custGeom>
            <a:avLst/>
            <a:gdLst/>
            <a:ahLst/>
            <a:cxnLst/>
            <a:rect l="l" t="t" r="r" b="b"/>
            <a:pathLst>
              <a:path w="15619350" h="2410452">
                <a:moveTo>
                  <a:pt x="0" y="0"/>
                </a:moveTo>
                <a:lnTo>
                  <a:pt x="15619350" y="0"/>
                </a:lnTo>
                <a:lnTo>
                  <a:pt x="15619350" y="2410452"/>
                </a:lnTo>
                <a:lnTo>
                  <a:pt x="0" y="2410452"/>
                </a:lnTo>
                <a:lnTo>
                  <a:pt x="0" y="0"/>
                </a:lnTo>
                <a:close/>
              </a:path>
            </a:pathLst>
          </a:custGeom>
          <a:blipFill>
            <a:blip r:embed="rId2"/>
            <a:stretch>
              <a:fillRect b="-170533"/>
            </a:stretch>
          </a:blipFill>
        </p:spPr>
        <p:txBody>
          <a:bodyPr/>
          <a:lstStyle/>
          <a:p>
            <a:endParaRPr lang="en-US"/>
          </a:p>
        </p:txBody>
      </p:sp>
      <p:sp>
        <p:nvSpPr>
          <p:cNvPr id="3" name="Freeform 3"/>
          <p:cNvSpPr/>
          <p:nvPr/>
        </p:nvSpPr>
        <p:spPr>
          <a:xfrm flipH="1" flipV="1">
            <a:off x="-1940034" y="-374754"/>
            <a:ext cx="15619350" cy="2848641"/>
          </a:xfrm>
          <a:custGeom>
            <a:avLst/>
            <a:gdLst/>
            <a:ahLst/>
            <a:cxnLst/>
            <a:rect l="l" t="t" r="r" b="b"/>
            <a:pathLst>
              <a:path w="15619350" h="2848641">
                <a:moveTo>
                  <a:pt x="15619350" y="2848640"/>
                </a:moveTo>
                <a:lnTo>
                  <a:pt x="0" y="2848640"/>
                </a:lnTo>
                <a:lnTo>
                  <a:pt x="0" y="0"/>
                </a:lnTo>
                <a:lnTo>
                  <a:pt x="15619350" y="0"/>
                </a:lnTo>
                <a:lnTo>
                  <a:pt x="15619350" y="2848640"/>
                </a:lnTo>
                <a:close/>
              </a:path>
            </a:pathLst>
          </a:custGeom>
          <a:blipFill>
            <a:blip r:embed="rId2"/>
            <a:stretch>
              <a:fillRect b="-128918"/>
            </a:stretch>
          </a:blipFill>
        </p:spPr>
        <p:txBody>
          <a:bodyPr/>
          <a:lstStyle/>
          <a:p>
            <a:endParaRPr lang="en-US"/>
          </a:p>
        </p:txBody>
      </p:sp>
      <p:sp>
        <p:nvSpPr>
          <p:cNvPr id="8" name="TextBox 7">
            <a:extLst>
              <a:ext uri="{FF2B5EF4-FFF2-40B4-BE49-F238E27FC236}">
                <a16:creationId xmlns:a16="http://schemas.microsoft.com/office/drawing/2014/main" id="{998FBDD3-3553-B5AE-0A68-6527B4DBF641}"/>
              </a:ext>
            </a:extLst>
          </p:cNvPr>
          <p:cNvSpPr txBox="1"/>
          <p:nvPr/>
        </p:nvSpPr>
        <p:spPr>
          <a:xfrm>
            <a:off x="5562600" y="618679"/>
            <a:ext cx="7162800" cy="861774"/>
          </a:xfrm>
          <a:prstGeom prst="rect">
            <a:avLst/>
          </a:prstGeom>
          <a:noFill/>
        </p:spPr>
        <p:txBody>
          <a:bodyPr wrap="square" rtlCol="0">
            <a:spAutoFit/>
          </a:bodyPr>
          <a:lstStyle/>
          <a:p>
            <a:pPr algn="ctr"/>
            <a:r>
              <a:rPr lang="en-US" sz="5000" b="1">
                <a:solidFill>
                  <a:schemeClr val="accent4">
                    <a:lumMod val="75000"/>
                  </a:schemeClr>
                </a:solidFill>
                <a:latin typeface="Arial" panose="020B0604020202020204" pitchFamily="34" charset="0"/>
                <a:cs typeface="Arial" panose="020B0604020202020204" pitchFamily="34" charset="0"/>
              </a:rPr>
              <a:t>KẾT LUẬN </a:t>
            </a:r>
          </a:p>
        </p:txBody>
      </p:sp>
      <p:grpSp>
        <p:nvGrpSpPr>
          <p:cNvPr id="13" name="Group 12">
            <a:extLst>
              <a:ext uri="{FF2B5EF4-FFF2-40B4-BE49-F238E27FC236}">
                <a16:creationId xmlns:a16="http://schemas.microsoft.com/office/drawing/2014/main" id="{287A343E-CC63-0772-5471-99AAB924E798}"/>
              </a:ext>
            </a:extLst>
          </p:cNvPr>
          <p:cNvGrpSpPr/>
          <p:nvPr/>
        </p:nvGrpSpPr>
        <p:grpSpPr>
          <a:xfrm>
            <a:off x="990600" y="1943100"/>
            <a:ext cx="7514571" cy="7409144"/>
            <a:chOff x="1143000" y="1943100"/>
            <a:chExt cx="6934200" cy="7409144"/>
          </a:xfrm>
        </p:grpSpPr>
        <p:sp>
          <p:nvSpPr>
            <p:cNvPr id="9" name="Rectangle: Rounded Corners 8">
              <a:extLst>
                <a:ext uri="{FF2B5EF4-FFF2-40B4-BE49-F238E27FC236}">
                  <a16:creationId xmlns:a16="http://schemas.microsoft.com/office/drawing/2014/main" id="{FCA34611-53BD-89A5-42E4-5C1077D811EE}"/>
                </a:ext>
              </a:extLst>
            </p:cNvPr>
            <p:cNvSpPr/>
            <p:nvPr/>
          </p:nvSpPr>
          <p:spPr>
            <a:xfrm>
              <a:off x="1143000" y="1943100"/>
              <a:ext cx="6705600" cy="71628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23C0102-5E83-B1E3-8EAF-74A826BB6A4C}"/>
                </a:ext>
              </a:extLst>
            </p:cNvPr>
            <p:cNvSpPr/>
            <p:nvPr/>
          </p:nvSpPr>
          <p:spPr>
            <a:xfrm>
              <a:off x="1371600" y="2189444"/>
              <a:ext cx="6705600" cy="7162800"/>
            </a:xfrm>
            <a:prstGeom prst="round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3BAE4CE-046D-1FB2-AB9D-1CAD558C254A}"/>
                </a:ext>
              </a:extLst>
            </p:cNvPr>
            <p:cNvSpPr txBox="1"/>
            <p:nvPr/>
          </p:nvSpPr>
          <p:spPr>
            <a:xfrm>
              <a:off x="1626394" y="2561766"/>
              <a:ext cx="6222206" cy="6456255"/>
            </a:xfrm>
            <a:prstGeom prst="rect">
              <a:avLst/>
            </a:prstGeom>
            <a:noFill/>
          </p:spPr>
          <p:txBody>
            <a:bodyPr wrap="square">
              <a:spAutoFit/>
            </a:bodyPr>
            <a:lstStyle/>
            <a:p>
              <a:pPr algn="just">
                <a:lnSpc>
                  <a:spcPct val="150000"/>
                </a:lnSpc>
              </a:pPr>
              <a:r>
                <a:rPr lang="vi-VN" sz="4000"/>
                <a:t>Hoa văn truyền thống ở trang phục của dân tộc thiểu số Việt Nam thường vận dụng nét, tổ hợp nét và hình kỉ hà phối hợp thành các mô típ trang trí sinh động. </a:t>
              </a:r>
              <a:endParaRPr lang="en-US" sz="4000"/>
            </a:p>
          </p:txBody>
        </p:sp>
      </p:grpSp>
      <p:grpSp>
        <p:nvGrpSpPr>
          <p:cNvPr id="14" name="Group 13">
            <a:extLst>
              <a:ext uri="{FF2B5EF4-FFF2-40B4-BE49-F238E27FC236}">
                <a16:creationId xmlns:a16="http://schemas.microsoft.com/office/drawing/2014/main" id="{36F1B0B1-7335-2133-F936-8375F89DE113}"/>
              </a:ext>
            </a:extLst>
          </p:cNvPr>
          <p:cNvGrpSpPr/>
          <p:nvPr/>
        </p:nvGrpSpPr>
        <p:grpSpPr>
          <a:xfrm>
            <a:off x="9336151" y="1943100"/>
            <a:ext cx="7770750" cy="7998250"/>
            <a:chOff x="1143000" y="1943100"/>
            <a:chExt cx="6934200" cy="7998250"/>
          </a:xfrm>
        </p:grpSpPr>
        <p:sp>
          <p:nvSpPr>
            <p:cNvPr id="15" name="Rectangle: Rounded Corners 14">
              <a:extLst>
                <a:ext uri="{FF2B5EF4-FFF2-40B4-BE49-F238E27FC236}">
                  <a16:creationId xmlns:a16="http://schemas.microsoft.com/office/drawing/2014/main" id="{DE09934F-8B8E-33EF-45A0-D61B055B7168}"/>
                </a:ext>
              </a:extLst>
            </p:cNvPr>
            <p:cNvSpPr/>
            <p:nvPr/>
          </p:nvSpPr>
          <p:spPr>
            <a:xfrm>
              <a:off x="1143000" y="1943100"/>
              <a:ext cx="6705600" cy="71628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0BB59D5-ADAC-0CFB-85F0-45BD7938A47F}"/>
                </a:ext>
              </a:extLst>
            </p:cNvPr>
            <p:cNvSpPr/>
            <p:nvPr/>
          </p:nvSpPr>
          <p:spPr>
            <a:xfrm>
              <a:off x="1371600" y="2189444"/>
              <a:ext cx="6705600" cy="7162800"/>
            </a:xfrm>
            <a:prstGeom prst="roundRect">
              <a:avLst/>
            </a:prstGeom>
            <a:solidFill>
              <a:schemeClr val="bg1"/>
            </a:solid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372448-437F-B870-B818-C2DA8C00221A}"/>
                </a:ext>
              </a:extLst>
            </p:cNvPr>
            <p:cNvSpPr txBox="1"/>
            <p:nvPr/>
          </p:nvSpPr>
          <p:spPr>
            <a:xfrm>
              <a:off x="1626394" y="2561766"/>
              <a:ext cx="6222206" cy="7379584"/>
            </a:xfrm>
            <a:prstGeom prst="rect">
              <a:avLst/>
            </a:prstGeom>
            <a:noFill/>
          </p:spPr>
          <p:txBody>
            <a:bodyPr wrap="square">
              <a:spAutoFit/>
            </a:bodyPr>
            <a:lstStyle/>
            <a:p>
              <a:pPr algn="just">
                <a:lnSpc>
                  <a:spcPct val="150000"/>
                </a:lnSpc>
              </a:pPr>
              <a:r>
                <a:rPr lang="vi-VN" sz="4000"/>
                <a:t>Mô típ trang trí trên trang phục của dân tộc thiểu số ở Việt Nam thường sáng tạo theo các nguyên lí cân bằng và nhịp điệu, tạo nên các xu hướng chuyển động trong mỗi sản phẩm cụ thể.</a:t>
              </a:r>
              <a:endParaRPr lang="en-US" sz="40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2.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THỂ HIỆN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840693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8D9D7F-D1C1-1D9B-5DA0-C7D590F588EF}"/>
              </a:ext>
            </a:extLst>
          </p:cNvPr>
          <p:cNvSpPr txBox="1"/>
          <p:nvPr/>
        </p:nvSpPr>
        <p:spPr>
          <a:xfrm>
            <a:off x="800100" y="33337"/>
            <a:ext cx="16687800" cy="2057999"/>
          </a:xfrm>
          <a:prstGeom prst="rect">
            <a:avLst/>
          </a:prstGeom>
          <a:noFill/>
        </p:spPr>
        <p:txBody>
          <a:bodyPr wrap="square">
            <a:spAutoFit/>
          </a:bodyPr>
          <a:lstStyle/>
          <a:p>
            <a:pPr algn="just">
              <a:lnSpc>
                <a:spcPct val="150000"/>
              </a:lnSpc>
            </a:pPr>
            <a:r>
              <a:rPr lang="vi-VN" sz="4500" b="1">
                <a:solidFill>
                  <a:srgbClr val="C00000"/>
                </a:solidFill>
              </a:rPr>
              <a:t>Nhiệm vụ 1: </a:t>
            </a:r>
            <a:r>
              <a:rPr lang="vi-VN" sz="4500"/>
              <a:t>Gợi ý các bước sử dụng hoa văn trong thiết kế một bộ trang phục</a:t>
            </a:r>
            <a:endParaRPr lang="en-US" sz="4500"/>
          </a:p>
        </p:txBody>
      </p:sp>
      <p:sp>
        <p:nvSpPr>
          <p:cNvPr id="5" name="TextBox 4">
            <a:extLst>
              <a:ext uri="{FF2B5EF4-FFF2-40B4-BE49-F238E27FC236}">
                <a16:creationId xmlns:a16="http://schemas.microsoft.com/office/drawing/2014/main" id="{6428626F-35DE-6667-E773-30DC375531FA}"/>
              </a:ext>
            </a:extLst>
          </p:cNvPr>
          <p:cNvSpPr txBox="1"/>
          <p:nvPr/>
        </p:nvSpPr>
        <p:spPr>
          <a:xfrm>
            <a:off x="2895600" y="2247900"/>
            <a:ext cx="12496800" cy="707886"/>
          </a:xfrm>
          <a:prstGeom prst="rect">
            <a:avLst/>
          </a:prstGeom>
          <a:noFill/>
        </p:spPr>
        <p:txBody>
          <a:bodyPr wrap="square">
            <a:spAutoFit/>
          </a:bodyPr>
          <a:lstStyle/>
          <a:p>
            <a:pPr algn="ctr"/>
            <a:r>
              <a:rPr lang="en-US" sz="4000">
                <a:solidFill>
                  <a:srgbClr val="002060"/>
                </a:solidFill>
                <a:latin typeface="Arial" panose="020B0604020202020204" pitchFamily="34" charset="0"/>
                <a:cs typeface="Arial" panose="020B0604020202020204" pitchFamily="34" charset="0"/>
              </a:rPr>
              <a:t>Quan sát hình ảnh SHS tr.19 và trả lời câu hỏi: </a:t>
            </a:r>
          </a:p>
        </p:txBody>
      </p:sp>
      <p:pic>
        <p:nvPicPr>
          <p:cNvPr id="7" name="Picture 6">
            <a:extLst>
              <a:ext uri="{FF2B5EF4-FFF2-40B4-BE49-F238E27FC236}">
                <a16:creationId xmlns:a16="http://schemas.microsoft.com/office/drawing/2014/main" id="{CB443A52-6710-45DC-D332-C3897CE00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3112350"/>
            <a:ext cx="9840791" cy="6908926"/>
          </a:xfrm>
          <a:prstGeom prst="rect">
            <a:avLst/>
          </a:prstGeom>
        </p:spPr>
      </p:pic>
      <p:sp>
        <p:nvSpPr>
          <p:cNvPr id="8" name="Speech Bubble: Rectangle with Corners Rounded 7">
            <a:extLst>
              <a:ext uri="{FF2B5EF4-FFF2-40B4-BE49-F238E27FC236}">
                <a16:creationId xmlns:a16="http://schemas.microsoft.com/office/drawing/2014/main" id="{3974197C-BC8E-A37E-BDBA-340DC952F1FB}"/>
              </a:ext>
            </a:extLst>
          </p:cNvPr>
          <p:cNvSpPr/>
          <p:nvPr/>
        </p:nvSpPr>
        <p:spPr>
          <a:xfrm>
            <a:off x="11239500" y="4395113"/>
            <a:ext cx="6248400" cy="4343400"/>
          </a:xfrm>
          <a:prstGeom prst="wedgeRoundRectCallout">
            <a:avLst>
              <a:gd name="adj1" fmla="val -55361"/>
              <a:gd name="adj2" fmla="val 29122"/>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Trình bày các bước sử dụng hoa văn trong thiết kế một bộ trang phục?</a:t>
            </a:r>
            <a:endParaRPr lang="en-US" sz="4000">
              <a:solidFill>
                <a:schemeClr val="tx1"/>
              </a:solidFill>
            </a:endParaRPr>
          </a:p>
        </p:txBody>
      </p:sp>
    </p:spTree>
    <p:extLst>
      <p:ext uri="{BB962C8B-B14F-4D97-AF65-F5344CB8AC3E}">
        <p14:creationId xmlns:p14="http://schemas.microsoft.com/office/powerpoint/2010/main" val="70343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2F092D-26AF-BF12-F562-82CAC8AE6B46}"/>
              </a:ext>
            </a:extLst>
          </p:cNvPr>
          <p:cNvSpPr txBox="1"/>
          <p:nvPr/>
        </p:nvSpPr>
        <p:spPr>
          <a:xfrm>
            <a:off x="838200" y="301685"/>
            <a:ext cx="17068800" cy="707886"/>
          </a:xfrm>
          <a:prstGeom prst="rect">
            <a:avLst/>
          </a:prstGeom>
          <a:noFill/>
        </p:spPr>
        <p:txBody>
          <a:bodyPr wrap="square" rtlCol="0">
            <a:spAutoFit/>
          </a:bodyPr>
          <a:lstStyle/>
          <a:p>
            <a:pPr algn="ctr"/>
            <a:r>
              <a:rPr lang="en-US" sz="4000" b="1">
                <a:solidFill>
                  <a:srgbClr val="002060"/>
                </a:solidFill>
                <a:latin typeface="Arial" panose="020B0604020202020204" pitchFamily="34" charset="0"/>
                <a:cs typeface="Arial" panose="020B0604020202020204" pitchFamily="34" charset="0"/>
              </a:rPr>
              <a:t>Các bước sử dụng hoa văn trong việc thiết kế một bộ trang phục</a:t>
            </a:r>
          </a:p>
        </p:txBody>
      </p:sp>
      <p:grpSp>
        <p:nvGrpSpPr>
          <p:cNvPr id="10" name="Group 9">
            <a:extLst>
              <a:ext uri="{FF2B5EF4-FFF2-40B4-BE49-F238E27FC236}">
                <a16:creationId xmlns:a16="http://schemas.microsoft.com/office/drawing/2014/main" id="{8763BA9B-F8CA-7A39-A469-7C4E34294ADB}"/>
              </a:ext>
            </a:extLst>
          </p:cNvPr>
          <p:cNvGrpSpPr/>
          <p:nvPr/>
        </p:nvGrpSpPr>
        <p:grpSpPr>
          <a:xfrm>
            <a:off x="323850" y="1387404"/>
            <a:ext cx="8296275" cy="8600621"/>
            <a:chOff x="323850" y="1387404"/>
            <a:chExt cx="8296275" cy="8600621"/>
          </a:xfrm>
        </p:grpSpPr>
        <p:pic>
          <p:nvPicPr>
            <p:cNvPr id="4" name="Picture 3">
              <a:extLst>
                <a:ext uri="{FF2B5EF4-FFF2-40B4-BE49-F238E27FC236}">
                  <a16:creationId xmlns:a16="http://schemas.microsoft.com/office/drawing/2014/main" id="{75EB42A9-1AD1-9946-465A-2AEF494E5060}"/>
                </a:ext>
              </a:extLst>
            </p:cNvPr>
            <p:cNvPicPr>
              <a:picLocks noChangeAspect="1"/>
            </p:cNvPicPr>
            <p:nvPr/>
          </p:nvPicPr>
          <p:blipFill rotWithShape="1">
            <a:blip r:embed="rId2">
              <a:extLst>
                <a:ext uri="{28A0092B-C50C-407E-A947-70E740481C1C}">
                  <a14:useLocalDpi xmlns:a14="http://schemas.microsoft.com/office/drawing/2010/main" val="0"/>
                </a:ext>
              </a:extLst>
            </a:blip>
            <a:srcRect l="24904" t="-414" r="48769" b="414"/>
            <a:stretch/>
          </p:blipFill>
          <p:spPr>
            <a:xfrm>
              <a:off x="4962525" y="1387404"/>
              <a:ext cx="3657600" cy="6350063"/>
            </a:xfrm>
            <a:prstGeom prst="rect">
              <a:avLst/>
            </a:prstGeom>
          </p:spPr>
        </p:pic>
        <p:grpSp>
          <p:nvGrpSpPr>
            <p:cNvPr id="7" name="Group 6">
              <a:extLst>
                <a:ext uri="{FF2B5EF4-FFF2-40B4-BE49-F238E27FC236}">
                  <a16:creationId xmlns:a16="http://schemas.microsoft.com/office/drawing/2014/main" id="{F193352E-4577-D0EB-D1C5-FCC2916262C2}"/>
                </a:ext>
              </a:extLst>
            </p:cNvPr>
            <p:cNvGrpSpPr/>
            <p:nvPr/>
          </p:nvGrpSpPr>
          <p:grpSpPr>
            <a:xfrm>
              <a:off x="323850" y="1387404"/>
              <a:ext cx="3924300" cy="8600621"/>
              <a:chOff x="323850" y="1387404"/>
              <a:chExt cx="3924300" cy="8600621"/>
            </a:xfrm>
          </p:grpSpPr>
          <p:pic>
            <p:nvPicPr>
              <p:cNvPr id="2" name="Picture 1">
                <a:extLst>
                  <a:ext uri="{FF2B5EF4-FFF2-40B4-BE49-F238E27FC236}">
                    <a16:creationId xmlns:a16="http://schemas.microsoft.com/office/drawing/2014/main" id="{7F59E6A3-9D57-3DC8-C01C-2237F5D27015}"/>
                  </a:ext>
                </a:extLst>
              </p:cNvPr>
              <p:cNvPicPr>
                <a:picLocks noChangeAspect="1"/>
              </p:cNvPicPr>
              <p:nvPr/>
            </p:nvPicPr>
            <p:blipFill rotWithShape="1">
              <a:blip r:embed="rId2">
                <a:extLst>
                  <a:ext uri="{28A0092B-C50C-407E-A947-70E740481C1C}">
                    <a14:useLocalDpi xmlns:a14="http://schemas.microsoft.com/office/drawing/2010/main" val="0"/>
                  </a:ext>
                </a:extLst>
              </a:blip>
              <a:srcRect l="1" r="73672"/>
              <a:stretch/>
            </p:blipFill>
            <p:spPr>
              <a:xfrm>
                <a:off x="457200" y="1387404"/>
                <a:ext cx="3657600" cy="6350063"/>
              </a:xfrm>
              <a:prstGeom prst="rect">
                <a:avLst/>
              </a:prstGeom>
            </p:spPr>
          </p:pic>
          <p:sp>
            <p:nvSpPr>
              <p:cNvPr id="8" name="TextBox 7">
                <a:extLst>
                  <a:ext uri="{FF2B5EF4-FFF2-40B4-BE49-F238E27FC236}">
                    <a16:creationId xmlns:a16="http://schemas.microsoft.com/office/drawing/2014/main" id="{9C041202-775F-7EE8-2A5B-58E783654E1A}"/>
                  </a:ext>
                </a:extLst>
              </p:cNvPr>
              <p:cNvSpPr txBox="1"/>
              <p:nvPr/>
            </p:nvSpPr>
            <p:spPr>
              <a:xfrm>
                <a:off x="323850" y="7892771"/>
                <a:ext cx="3924300" cy="2095254"/>
              </a:xfrm>
              <a:prstGeom prst="rect">
                <a:avLst/>
              </a:prstGeom>
              <a:noFill/>
            </p:spPr>
            <p:txBody>
              <a:bodyPr wrap="square">
                <a:spAutoFit/>
              </a:bodyPr>
              <a:lstStyle/>
              <a:p>
                <a:pPr algn="just">
                  <a:lnSpc>
                    <a:spcPct val="150000"/>
                  </a:lnSpc>
                </a:pPr>
                <a:r>
                  <a:rPr lang="vi-VN" sz="3000" b="1"/>
                  <a:t>Bước 1: </a:t>
                </a:r>
                <a:r>
                  <a:rPr lang="vi-VN" sz="3000"/>
                  <a:t>Xây dựng ý tưởng và thiết kế kiểu dáng trang phục.</a:t>
                </a:r>
                <a:endParaRPr lang="en-US" sz="3000"/>
              </a:p>
            </p:txBody>
          </p:sp>
        </p:grpSp>
        <p:sp>
          <p:nvSpPr>
            <p:cNvPr id="9" name="TextBox 8">
              <a:extLst>
                <a:ext uri="{FF2B5EF4-FFF2-40B4-BE49-F238E27FC236}">
                  <a16:creationId xmlns:a16="http://schemas.microsoft.com/office/drawing/2014/main" id="{4FCF3F11-8CBF-1284-9B67-4AB1FF8542FE}"/>
                </a:ext>
              </a:extLst>
            </p:cNvPr>
            <p:cNvSpPr txBox="1"/>
            <p:nvPr/>
          </p:nvSpPr>
          <p:spPr>
            <a:xfrm>
              <a:off x="4695825" y="7890061"/>
              <a:ext cx="3924300" cy="2095254"/>
            </a:xfrm>
            <a:prstGeom prst="rect">
              <a:avLst/>
            </a:prstGeom>
            <a:noFill/>
          </p:spPr>
          <p:txBody>
            <a:bodyPr wrap="square">
              <a:spAutoFit/>
            </a:bodyPr>
            <a:lstStyle/>
            <a:p>
              <a:pPr algn="just">
                <a:lnSpc>
                  <a:spcPct val="150000"/>
                </a:lnSpc>
              </a:pPr>
              <a:r>
                <a:rPr lang="vi-VN" sz="3000" b="1"/>
                <a:t>Bước 2: </a:t>
              </a:r>
              <a:r>
                <a:rPr lang="vi-VN" sz="3000"/>
                <a:t>Sử dụng hoa văn truyền thống trong trang trí.</a:t>
              </a:r>
              <a:endParaRPr lang="en-US" sz="3000"/>
            </a:p>
          </p:txBody>
        </p:sp>
      </p:grpSp>
      <p:grpSp>
        <p:nvGrpSpPr>
          <p:cNvPr id="14" name="Group 13">
            <a:extLst>
              <a:ext uri="{FF2B5EF4-FFF2-40B4-BE49-F238E27FC236}">
                <a16:creationId xmlns:a16="http://schemas.microsoft.com/office/drawing/2014/main" id="{F89565AA-D5C1-89AD-BBB1-07BC88E47A6F}"/>
              </a:ext>
            </a:extLst>
          </p:cNvPr>
          <p:cNvGrpSpPr/>
          <p:nvPr/>
        </p:nvGrpSpPr>
        <p:grpSpPr>
          <a:xfrm>
            <a:off x="9372600" y="1476242"/>
            <a:ext cx="8615362" cy="7816575"/>
            <a:chOff x="9372600" y="1476242"/>
            <a:chExt cx="8615362" cy="7816575"/>
          </a:xfrm>
        </p:grpSpPr>
        <p:pic>
          <p:nvPicPr>
            <p:cNvPr id="6" name="Picture 5">
              <a:extLst>
                <a:ext uri="{FF2B5EF4-FFF2-40B4-BE49-F238E27FC236}">
                  <a16:creationId xmlns:a16="http://schemas.microsoft.com/office/drawing/2014/main" id="{690018D4-8A26-0430-A666-334FDBC2B7B3}"/>
                </a:ext>
              </a:extLst>
            </p:cNvPr>
            <p:cNvPicPr>
              <a:picLocks noChangeAspect="1"/>
            </p:cNvPicPr>
            <p:nvPr/>
          </p:nvPicPr>
          <p:blipFill rotWithShape="1">
            <a:blip r:embed="rId2">
              <a:extLst>
                <a:ext uri="{28A0092B-C50C-407E-A947-70E740481C1C}">
                  <a14:useLocalDpi xmlns:a14="http://schemas.microsoft.com/office/drawing/2010/main" val="0"/>
                </a:ext>
              </a:extLst>
            </a:blip>
            <a:srcRect l="74712" r="-1039"/>
            <a:stretch/>
          </p:blipFill>
          <p:spPr>
            <a:xfrm>
              <a:off x="14325600" y="1485767"/>
              <a:ext cx="3657600" cy="6350063"/>
            </a:xfrm>
            <a:prstGeom prst="rect">
              <a:avLst/>
            </a:prstGeom>
          </p:spPr>
        </p:pic>
        <p:grpSp>
          <p:nvGrpSpPr>
            <p:cNvPr id="11" name="Group 10">
              <a:extLst>
                <a:ext uri="{FF2B5EF4-FFF2-40B4-BE49-F238E27FC236}">
                  <a16:creationId xmlns:a16="http://schemas.microsoft.com/office/drawing/2014/main" id="{B9646F19-4779-09A1-DBCA-E36CC4ADE3B0}"/>
                </a:ext>
              </a:extLst>
            </p:cNvPr>
            <p:cNvGrpSpPr/>
            <p:nvPr/>
          </p:nvGrpSpPr>
          <p:grpSpPr>
            <a:xfrm>
              <a:off x="9372600" y="1476242"/>
              <a:ext cx="3924300" cy="7816575"/>
              <a:chOff x="9372600" y="1476242"/>
              <a:chExt cx="3924300" cy="7816575"/>
            </a:xfrm>
          </p:grpSpPr>
          <p:pic>
            <p:nvPicPr>
              <p:cNvPr id="5" name="Picture 4">
                <a:extLst>
                  <a:ext uri="{FF2B5EF4-FFF2-40B4-BE49-F238E27FC236}">
                    <a16:creationId xmlns:a16="http://schemas.microsoft.com/office/drawing/2014/main" id="{4992B175-2999-D1D9-7C18-DC31D06D0260}"/>
                  </a:ext>
                </a:extLst>
              </p:cNvPr>
              <p:cNvPicPr>
                <a:picLocks noChangeAspect="1"/>
              </p:cNvPicPr>
              <p:nvPr/>
            </p:nvPicPr>
            <p:blipFill rotWithShape="1">
              <a:blip r:embed="rId2">
                <a:extLst>
                  <a:ext uri="{28A0092B-C50C-407E-A947-70E740481C1C}">
                    <a14:useLocalDpi xmlns:a14="http://schemas.microsoft.com/office/drawing/2010/main" val="0"/>
                  </a:ext>
                </a:extLst>
              </a:blip>
              <a:srcRect l="50222" t="345" r="24385" b="-345"/>
              <a:stretch/>
            </p:blipFill>
            <p:spPr>
              <a:xfrm>
                <a:off x="9694068" y="1476242"/>
                <a:ext cx="3527856" cy="6350063"/>
              </a:xfrm>
              <a:prstGeom prst="rect">
                <a:avLst/>
              </a:prstGeom>
            </p:spPr>
          </p:pic>
          <p:sp>
            <p:nvSpPr>
              <p:cNvPr id="12" name="TextBox 11">
                <a:extLst>
                  <a:ext uri="{FF2B5EF4-FFF2-40B4-BE49-F238E27FC236}">
                    <a16:creationId xmlns:a16="http://schemas.microsoft.com/office/drawing/2014/main" id="{FBE583DE-75A6-4395-6755-EE833E5AE3A3}"/>
                  </a:ext>
                </a:extLst>
              </p:cNvPr>
              <p:cNvSpPr txBox="1"/>
              <p:nvPr/>
            </p:nvSpPr>
            <p:spPr>
              <a:xfrm>
                <a:off x="9372600" y="7890061"/>
                <a:ext cx="3924300" cy="1402756"/>
              </a:xfrm>
              <a:prstGeom prst="rect">
                <a:avLst/>
              </a:prstGeom>
              <a:noFill/>
            </p:spPr>
            <p:txBody>
              <a:bodyPr wrap="square">
                <a:spAutoFit/>
              </a:bodyPr>
              <a:lstStyle/>
              <a:p>
                <a:pPr algn="just">
                  <a:lnSpc>
                    <a:spcPct val="150000"/>
                  </a:lnSpc>
                </a:pPr>
                <a:r>
                  <a:rPr lang="vi-VN" sz="3000" b="1"/>
                  <a:t>Bước 3: </a:t>
                </a:r>
                <a:r>
                  <a:rPr lang="vi-VN" sz="3000"/>
                  <a:t>Phối màu trang phục</a:t>
                </a:r>
                <a:endParaRPr lang="en-US" sz="3000"/>
              </a:p>
            </p:txBody>
          </p:sp>
        </p:grpSp>
        <p:sp>
          <p:nvSpPr>
            <p:cNvPr id="13" name="TextBox 12">
              <a:extLst>
                <a:ext uri="{FF2B5EF4-FFF2-40B4-BE49-F238E27FC236}">
                  <a16:creationId xmlns:a16="http://schemas.microsoft.com/office/drawing/2014/main" id="{3CB81AFE-BB1C-7E3F-6B92-B78639F9CBB7}"/>
                </a:ext>
              </a:extLst>
            </p:cNvPr>
            <p:cNvSpPr txBox="1"/>
            <p:nvPr/>
          </p:nvSpPr>
          <p:spPr>
            <a:xfrm>
              <a:off x="14063662" y="7890061"/>
              <a:ext cx="3924300" cy="1402756"/>
            </a:xfrm>
            <a:prstGeom prst="rect">
              <a:avLst/>
            </a:prstGeom>
            <a:noFill/>
          </p:spPr>
          <p:txBody>
            <a:bodyPr wrap="square">
              <a:spAutoFit/>
            </a:bodyPr>
            <a:lstStyle/>
            <a:p>
              <a:pPr algn="just">
                <a:lnSpc>
                  <a:spcPct val="150000"/>
                </a:lnSpc>
              </a:pPr>
              <a:r>
                <a:rPr lang="vi-VN" sz="3000" b="1"/>
                <a:t>Bước 4: </a:t>
              </a:r>
              <a:r>
                <a:rPr lang="vi-VN" sz="3000"/>
                <a:t>Hoàn thiện bản </a:t>
              </a:r>
              <a:r>
                <a:rPr lang="en-US" sz="3000">
                  <a:latin typeface="Arial" panose="020B0604020202020204" pitchFamily="34" charset="0"/>
                  <a:cs typeface="Arial" panose="020B0604020202020204" pitchFamily="34" charset="0"/>
                </a:rPr>
                <a:t>thiết kế. </a:t>
              </a:r>
            </a:p>
          </p:txBody>
        </p:sp>
      </p:grpSp>
    </p:spTree>
    <p:extLst>
      <p:ext uri="{BB962C8B-B14F-4D97-AF65-F5344CB8AC3E}">
        <p14:creationId xmlns:p14="http://schemas.microsoft.com/office/powerpoint/2010/main" val="419655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2B96204-B877-5582-D7DC-6BD6D35A1505}"/>
              </a:ext>
            </a:extLst>
          </p:cNvPr>
          <p:cNvGrpSpPr/>
          <p:nvPr/>
        </p:nvGrpSpPr>
        <p:grpSpPr>
          <a:xfrm>
            <a:off x="381000" y="287876"/>
            <a:ext cx="12753975" cy="9711247"/>
            <a:chOff x="742950" y="224613"/>
            <a:chExt cx="12753975" cy="9711247"/>
          </a:xfrm>
        </p:grpSpPr>
        <p:grpSp>
          <p:nvGrpSpPr>
            <p:cNvPr id="5" name="Group 4">
              <a:extLst>
                <a:ext uri="{FF2B5EF4-FFF2-40B4-BE49-F238E27FC236}">
                  <a16:creationId xmlns:a16="http://schemas.microsoft.com/office/drawing/2014/main" id="{A4A8792B-7627-B420-726F-9D2BBE25BFAC}"/>
                </a:ext>
              </a:extLst>
            </p:cNvPr>
            <p:cNvGrpSpPr/>
            <p:nvPr/>
          </p:nvGrpSpPr>
          <p:grpSpPr>
            <a:xfrm>
              <a:off x="742950" y="1066800"/>
              <a:ext cx="11753850" cy="8572500"/>
              <a:chOff x="742950" y="1066800"/>
              <a:chExt cx="11753850" cy="8572500"/>
            </a:xfrm>
          </p:grpSpPr>
          <p:sp>
            <p:nvSpPr>
              <p:cNvPr id="2" name="Rectangle: Rounded Corners 1">
                <a:extLst>
                  <a:ext uri="{FF2B5EF4-FFF2-40B4-BE49-F238E27FC236}">
                    <a16:creationId xmlns:a16="http://schemas.microsoft.com/office/drawing/2014/main" id="{65B454A8-3A30-290E-A7A8-F9A185B5F142}"/>
                  </a:ext>
                </a:extLst>
              </p:cNvPr>
              <p:cNvSpPr/>
              <p:nvPr/>
            </p:nvSpPr>
            <p:spPr>
              <a:xfrm>
                <a:off x="742950" y="1066800"/>
                <a:ext cx="11353800" cy="81534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80B20572-3193-3C81-5FAB-6805B438325E}"/>
                  </a:ext>
                </a:extLst>
              </p:cNvPr>
              <p:cNvSpPr/>
              <p:nvPr/>
            </p:nvSpPr>
            <p:spPr>
              <a:xfrm>
                <a:off x="1143000" y="1485900"/>
                <a:ext cx="11353800" cy="8153400"/>
              </a:xfrm>
              <a:prstGeom prst="round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15F76D-DD6E-2899-2AB3-0CCCCC77497C}"/>
                  </a:ext>
                </a:extLst>
              </p:cNvPr>
              <p:cNvSpPr txBox="1"/>
              <p:nvPr/>
            </p:nvSpPr>
            <p:spPr>
              <a:xfrm>
                <a:off x="1685925" y="2476500"/>
                <a:ext cx="10267950" cy="5633658"/>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MỞ RỘNG</a:t>
                </a:r>
              </a:p>
              <a:p>
                <a:pPr algn="just">
                  <a:lnSpc>
                    <a:spcPct val="150000"/>
                  </a:lnSpc>
                </a:pPr>
                <a:r>
                  <a:rPr lang="vi-VN" sz="4000">
                    <a:latin typeface="Arial" panose="020B0604020202020204" pitchFamily="34" charset="0"/>
                    <a:cs typeface="Arial" panose="020B0604020202020204" pitchFamily="34" charset="0"/>
                  </a:rPr>
                  <a:t>Sử dụng hoa văn có nguồn gốc từ văn hoá dân tộc trong thiết kế trang phục luôn chứa đựng những giá trị độc đáo, thể hiện tư duy sáng tạo, kế thừa bản sắc dân tộc và giao thoa giữa yếu tố truyền thống và hiện đại.</a:t>
                </a:r>
                <a:endParaRPr lang="en-US" sz="4000">
                  <a:latin typeface="Arial" panose="020B0604020202020204" pitchFamily="34" charset="0"/>
                  <a:cs typeface="Arial" panose="020B0604020202020204" pitchFamily="34" charset="0"/>
                </a:endParaRPr>
              </a:p>
            </p:txBody>
          </p:sp>
        </p:grpSp>
        <p:sp>
          <p:nvSpPr>
            <p:cNvPr id="6" name="Freeform 17">
              <a:extLst>
                <a:ext uri="{FF2B5EF4-FFF2-40B4-BE49-F238E27FC236}">
                  <a16:creationId xmlns:a16="http://schemas.microsoft.com/office/drawing/2014/main" id="{9EFFD292-822F-2DA0-0A0A-79A30F2624D4}"/>
                </a:ext>
              </a:extLst>
            </p:cNvPr>
            <p:cNvSpPr/>
            <p:nvPr/>
          </p:nvSpPr>
          <p:spPr>
            <a:xfrm rot="19122690">
              <a:off x="1831179" y="224613"/>
              <a:ext cx="2308559" cy="2522574"/>
            </a:xfrm>
            <a:custGeom>
              <a:avLst/>
              <a:gdLst/>
              <a:ahLst/>
              <a:cxnLst/>
              <a:rect l="l" t="t" r="r" b="b"/>
              <a:pathLst>
                <a:path w="1476435" h="1275271">
                  <a:moveTo>
                    <a:pt x="0" y="0"/>
                  </a:moveTo>
                  <a:lnTo>
                    <a:pt x="1476435" y="0"/>
                  </a:lnTo>
                  <a:lnTo>
                    <a:pt x="1476435" y="1275271"/>
                  </a:lnTo>
                  <a:lnTo>
                    <a:pt x="0" y="1275271"/>
                  </a:lnTo>
                  <a:lnTo>
                    <a:pt x="0" y="0"/>
                  </a:lnTo>
                  <a:close/>
                </a:path>
              </a:pathLst>
            </a:custGeom>
            <a:blipFill>
              <a:blip r:embed="rId2"/>
              <a:stretch>
                <a:fillRect/>
              </a:stretch>
            </a:blipFill>
          </p:spPr>
          <p:txBody>
            <a:bodyPr/>
            <a:lstStyle/>
            <a:p>
              <a:endParaRPr lang="en-US"/>
            </a:p>
          </p:txBody>
        </p:sp>
        <p:sp>
          <p:nvSpPr>
            <p:cNvPr id="7" name="Freeform 30">
              <a:extLst>
                <a:ext uri="{FF2B5EF4-FFF2-40B4-BE49-F238E27FC236}">
                  <a16:creationId xmlns:a16="http://schemas.microsoft.com/office/drawing/2014/main" id="{F9A51F31-6C0B-7E7B-B8D1-48C3637967CF}"/>
                </a:ext>
              </a:extLst>
            </p:cNvPr>
            <p:cNvSpPr/>
            <p:nvPr/>
          </p:nvSpPr>
          <p:spPr>
            <a:xfrm>
              <a:off x="11210925" y="7666339"/>
              <a:ext cx="2286000" cy="2269521"/>
            </a:xfrm>
            <a:custGeom>
              <a:avLst/>
              <a:gdLst/>
              <a:ahLst/>
              <a:cxnLst/>
              <a:rect l="l" t="t" r="r" b="b"/>
              <a:pathLst>
                <a:path w="1225089" h="1059702">
                  <a:moveTo>
                    <a:pt x="0" y="0"/>
                  </a:moveTo>
                  <a:lnTo>
                    <a:pt x="1225089" y="0"/>
                  </a:lnTo>
                  <a:lnTo>
                    <a:pt x="1225089" y="1059702"/>
                  </a:lnTo>
                  <a:lnTo>
                    <a:pt x="0" y="1059702"/>
                  </a:lnTo>
                  <a:lnTo>
                    <a:pt x="0" y="0"/>
                  </a:lnTo>
                  <a:close/>
                </a:path>
              </a:pathLst>
            </a:custGeom>
            <a:blipFill>
              <a:blip r:embed="rId3"/>
              <a:stretch>
                <a:fillRect/>
              </a:stretch>
            </a:blipFill>
          </p:spPr>
          <p:txBody>
            <a:bodyPr/>
            <a:lstStyle/>
            <a:p>
              <a:endParaRPr lang="en-US"/>
            </a:p>
          </p:txBody>
        </p:sp>
      </p:grpSp>
      <p:sp>
        <p:nvSpPr>
          <p:cNvPr id="9" name="Freeform 22">
            <a:extLst>
              <a:ext uri="{FF2B5EF4-FFF2-40B4-BE49-F238E27FC236}">
                <a16:creationId xmlns:a16="http://schemas.microsoft.com/office/drawing/2014/main" id="{67675CB2-6AE7-BA59-0854-0C283A79831F}"/>
              </a:ext>
            </a:extLst>
          </p:cNvPr>
          <p:cNvSpPr/>
          <p:nvPr/>
        </p:nvSpPr>
        <p:spPr>
          <a:xfrm>
            <a:off x="12701587" y="213092"/>
            <a:ext cx="6635115" cy="10287000"/>
          </a:xfrm>
          <a:custGeom>
            <a:avLst/>
            <a:gdLst/>
            <a:ahLst/>
            <a:cxnLst/>
            <a:rect l="l" t="t" r="r" b="b"/>
            <a:pathLst>
              <a:path w="6635115" h="10287000">
                <a:moveTo>
                  <a:pt x="0" y="0"/>
                </a:moveTo>
                <a:lnTo>
                  <a:pt x="6635115" y="0"/>
                </a:lnTo>
                <a:lnTo>
                  <a:pt x="6635115" y="10287000"/>
                </a:lnTo>
                <a:lnTo>
                  <a:pt x="0" y="102870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7280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35501D-9685-C8A0-F391-25146C62CDD9}"/>
              </a:ext>
            </a:extLst>
          </p:cNvPr>
          <p:cNvSpPr txBox="1"/>
          <p:nvPr/>
        </p:nvSpPr>
        <p:spPr>
          <a:xfrm>
            <a:off x="657225" y="190500"/>
            <a:ext cx="16973550" cy="2041456"/>
          </a:xfrm>
          <a:prstGeom prst="rect">
            <a:avLst/>
          </a:prstGeom>
          <a:noFill/>
        </p:spPr>
        <p:txBody>
          <a:bodyPr wrap="square">
            <a:spAutoFit/>
          </a:bodyPr>
          <a:lstStyle/>
          <a:p>
            <a:pPr algn="just">
              <a:lnSpc>
                <a:spcPct val="150000"/>
              </a:lnSpc>
            </a:pPr>
            <a:r>
              <a:rPr lang="en-US" sz="4500" b="1">
                <a:solidFill>
                  <a:srgbClr val="C00000"/>
                </a:solidFill>
                <a:latin typeface="Arial" panose="020B0604020202020204" pitchFamily="34" charset="0"/>
                <a:cs typeface="Arial" panose="020B0604020202020204" pitchFamily="34" charset="0"/>
              </a:rPr>
              <a:t>Nhiệm vụ 2: </a:t>
            </a:r>
            <a:r>
              <a:rPr lang="en-US" sz="4500">
                <a:latin typeface="Arial" panose="020B0604020202020204" pitchFamily="34" charset="0"/>
                <a:cs typeface="Arial" panose="020B0604020202020204" pitchFamily="34" charset="0"/>
              </a:rPr>
              <a:t>Thiết kế một bộ trang phục sử dụng hoa văn dân tộc thiểu số</a:t>
            </a:r>
          </a:p>
        </p:txBody>
      </p:sp>
      <p:sp>
        <p:nvSpPr>
          <p:cNvPr id="4" name="Rectangle: Rounded Corners 3">
            <a:extLst>
              <a:ext uri="{FF2B5EF4-FFF2-40B4-BE49-F238E27FC236}">
                <a16:creationId xmlns:a16="http://schemas.microsoft.com/office/drawing/2014/main" id="{90435D13-1D17-B9C4-7F83-36AB18D9E78D}"/>
              </a:ext>
            </a:extLst>
          </p:cNvPr>
          <p:cNvSpPr/>
          <p:nvPr/>
        </p:nvSpPr>
        <p:spPr>
          <a:xfrm>
            <a:off x="835818" y="2400300"/>
            <a:ext cx="16616363" cy="13716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Đề bài: Em hãy thiết kế một bộ trang phục với hoa văn dân tộc thiểu số.</a:t>
            </a:r>
          </a:p>
        </p:txBody>
      </p:sp>
      <p:cxnSp>
        <p:nvCxnSpPr>
          <p:cNvPr id="6" name="Straight Connector 5">
            <a:extLst>
              <a:ext uri="{FF2B5EF4-FFF2-40B4-BE49-F238E27FC236}">
                <a16:creationId xmlns:a16="http://schemas.microsoft.com/office/drawing/2014/main" id="{986EE327-01C9-3D2B-9102-62C1770094A0}"/>
              </a:ext>
            </a:extLst>
          </p:cNvPr>
          <p:cNvCxnSpPr/>
          <p:nvPr/>
        </p:nvCxnSpPr>
        <p:spPr>
          <a:xfrm>
            <a:off x="9677400" y="4610100"/>
            <a:ext cx="0" cy="4724400"/>
          </a:xfrm>
          <a:prstGeom prst="line">
            <a:avLst/>
          </a:prstGeom>
          <a:ln w="3810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0541205-2B25-C087-EFD7-769F416015CC}"/>
              </a:ext>
            </a:extLst>
          </p:cNvPr>
          <p:cNvSpPr txBox="1"/>
          <p:nvPr/>
        </p:nvSpPr>
        <p:spPr>
          <a:xfrm>
            <a:off x="759617" y="4148353"/>
            <a:ext cx="8384382" cy="5647893"/>
          </a:xfrm>
          <a:prstGeom prst="rect">
            <a:avLst/>
          </a:prstGeom>
          <a:noFill/>
        </p:spPr>
        <p:txBody>
          <a:bodyPr wrap="square">
            <a:spAutoFit/>
          </a:bodyPr>
          <a:lstStyle/>
          <a:p>
            <a:pPr algn="just">
              <a:lnSpc>
                <a:spcPct val="150000"/>
              </a:lnSpc>
            </a:pPr>
            <a:r>
              <a:rPr lang="vi-VN" sz="3500" b="1">
                <a:solidFill>
                  <a:srgbClr val="002060"/>
                </a:solidFill>
              </a:rPr>
              <a:t>Về ý tưởng: </a:t>
            </a:r>
          </a:p>
          <a:p>
            <a:pPr marL="457200" indent="-457200" algn="just">
              <a:lnSpc>
                <a:spcPct val="150000"/>
              </a:lnSpc>
              <a:buFont typeface="Wingdings" panose="05000000000000000000" pitchFamily="2" charset="2"/>
              <a:buChar char="§"/>
            </a:pPr>
            <a:r>
              <a:rPr lang="vi-VN" sz="3500"/>
              <a:t>Thiết kế bệ trang phục dành cho đối tượng nào? </a:t>
            </a:r>
          </a:p>
          <a:p>
            <a:pPr marL="457200" indent="-457200" algn="just">
              <a:lnSpc>
                <a:spcPct val="150000"/>
              </a:lnSpc>
              <a:buFont typeface="Wingdings" panose="05000000000000000000" pitchFamily="2" charset="2"/>
              <a:buChar char="§"/>
            </a:pPr>
            <a:r>
              <a:rPr lang="vi-VN" sz="3500"/>
              <a:t>Sử dụng vào mục đích gì?</a:t>
            </a:r>
          </a:p>
          <a:p>
            <a:pPr marL="457200" indent="-457200" algn="just">
              <a:lnSpc>
                <a:spcPct val="150000"/>
              </a:lnSpc>
              <a:buFont typeface="Wingdings" panose="05000000000000000000" pitchFamily="2" charset="2"/>
              <a:buChar char="§"/>
            </a:pPr>
            <a:r>
              <a:rPr lang="vi-VN" sz="3500"/>
              <a:t>Yếu tố hoa văn trang trí cho trang phục đặt ở vị trí nào? Có phù hợp và hài hoà trong tương quan chung không?</a:t>
            </a:r>
          </a:p>
        </p:txBody>
      </p:sp>
      <p:sp>
        <p:nvSpPr>
          <p:cNvPr id="9" name="TextBox 8">
            <a:extLst>
              <a:ext uri="{FF2B5EF4-FFF2-40B4-BE49-F238E27FC236}">
                <a16:creationId xmlns:a16="http://schemas.microsoft.com/office/drawing/2014/main" id="{37A30891-A7B3-56C7-48F9-E091050A1839}"/>
              </a:ext>
            </a:extLst>
          </p:cNvPr>
          <p:cNvSpPr txBox="1"/>
          <p:nvPr/>
        </p:nvSpPr>
        <p:spPr>
          <a:xfrm>
            <a:off x="10008392" y="4148353"/>
            <a:ext cx="7622383" cy="3224152"/>
          </a:xfrm>
          <a:prstGeom prst="rect">
            <a:avLst/>
          </a:prstGeom>
          <a:noFill/>
        </p:spPr>
        <p:txBody>
          <a:bodyPr wrap="square">
            <a:spAutoFit/>
          </a:bodyPr>
          <a:lstStyle/>
          <a:p>
            <a:pPr algn="just">
              <a:lnSpc>
                <a:spcPct val="150000"/>
              </a:lnSpc>
            </a:pPr>
            <a:r>
              <a:rPr lang="vi-VN" sz="3500" b="1">
                <a:solidFill>
                  <a:srgbClr val="002060"/>
                </a:solidFill>
              </a:rPr>
              <a:t>Về </a:t>
            </a:r>
            <a:r>
              <a:rPr lang="en-US" sz="3500" b="1">
                <a:solidFill>
                  <a:srgbClr val="002060"/>
                </a:solidFill>
                <a:latin typeface="Arial" panose="020B0604020202020204" pitchFamily="34" charset="0"/>
                <a:cs typeface="Arial" panose="020B0604020202020204" pitchFamily="34" charset="0"/>
              </a:rPr>
              <a:t>cách thể hiện: </a:t>
            </a:r>
            <a:endParaRPr lang="vi-VN" sz="3500" b="1">
              <a:solidFill>
                <a:srgbClr val="002060"/>
              </a:solidFill>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
            </a:pPr>
            <a:r>
              <a:rPr lang="vi-VN" sz="3500"/>
              <a:t>Lựa chọn tiết kế bằng màu sáp, màu dạ, màu nước hay hình thức nào khác? </a:t>
            </a:r>
          </a:p>
        </p:txBody>
      </p:sp>
      <p:sp>
        <p:nvSpPr>
          <p:cNvPr id="10" name="Freeform 28">
            <a:extLst>
              <a:ext uri="{FF2B5EF4-FFF2-40B4-BE49-F238E27FC236}">
                <a16:creationId xmlns:a16="http://schemas.microsoft.com/office/drawing/2014/main" id="{E1B76D2F-F482-0A41-E464-963D1F98FB38}"/>
              </a:ext>
            </a:extLst>
          </p:cNvPr>
          <p:cNvSpPr/>
          <p:nvPr/>
        </p:nvSpPr>
        <p:spPr>
          <a:xfrm>
            <a:off x="13716000" y="8113955"/>
            <a:ext cx="4341019" cy="1982545"/>
          </a:xfrm>
          <a:custGeom>
            <a:avLst/>
            <a:gdLst/>
            <a:ahLst/>
            <a:cxnLst/>
            <a:rect l="l" t="t" r="r" b="b"/>
            <a:pathLst>
              <a:path w="12096000" h="7323120">
                <a:moveTo>
                  <a:pt x="0" y="0"/>
                </a:moveTo>
                <a:lnTo>
                  <a:pt x="12096000" y="0"/>
                </a:lnTo>
                <a:lnTo>
                  <a:pt x="12096000" y="7323120"/>
                </a:lnTo>
                <a:lnTo>
                  <a:pt x="0" y="732312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10214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736338-6AB7-2ADC-4DD6-521892BFA364}"/>
              </a:ext>
            </a:extLst>
          </p:cNvPr>
          <p:cNvSpPr txBox="1"/>
          <p:nvPr/>
        </p:nvSpPr>
        <p:spPr>
          <a:xfrm>
            <a:off x="2781300" y="419100"/>
            <a:ext cx="12725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THAM KHẢO MỘT SỐ SẢN PHẨM MẪU </a:t>
            </a:r>
          </a:p>
        </p:txBody>
      </p:sp>
      <p:pic>
        <p:nvPicPr>
          <p:cNvPr id="3" name="Picture 2">
            <a:extLst>
              <a:ext uri="{FF2B5EF4-FFF2-40B4-BE49-F238E27FC236}">
                <a16:creationId xmlns:a16="http://schemas.microsoft.com/office/drawing/2014/main" id="{82A048AA-72DB-C614-1830-F4B797FFF5BF}"/>
              </a:ext>
            </a:extLst>
          </p:cNvPr>
          <p:cNvPicPr>
            <a:picLocks noChangeAspect="1"/>
          </p:cNvPicPr>
          <p:nvPr/>
        </p:nvPicPr>
        <p:blipFill>
          <a:blip r:embed="rId2"/>
          <a:stretch>
            <a:fillRect/>
          </a:stretch>
        </p:blipFill>
        <p:spPr>
          <a:xfrm>
            <a:off x="304800" y="1714500"/>
            <a:ext cx="6477000" cy="5038725"/>
          </a:xfrm>
          <a:prstGeom prst="rect">
            <a:avLst/>
          </a:prstGeom>
        </p:spPr>
      </p:pic>
      <p:pic>
        <p:nvPicPr>
          <p:cNvPr id="2050" name="Picture 2" descr="Top 50 cách vẽ họa tiết trang trí áo dài đẹp nhất">
            <a:extLst>
              <a:ext uri="{FF2B5EF4-FFF2-40B4-BE49-F238E27FC236}">
                <a16:creationId xmlns:a16="http://schemas.microsoft.com/office/drawing/2014/main" id="{1C683134-A45F-896F-1571-F655F9BB7F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37" r="14687"/>
          <a:stretch/>
        </p:blipFill>
        <p:spPr bwMode="auto">
          <a:xfrm>
            <a:off x="10972800" y="1562100"/>
            <a:ext cx="7315200" cy="6152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ẽ áo dài - hướng dẫn cách vẽ đơn giản, đầy đủ nhất! - Áo Dài Ngô Nhật Huy">
            <a:extLst>
              <a:ext uri="{FF2B5EF4-FFF2-40B4-BE49-F238E27FC236}">
                <a16:creationId xmlns:a16="http://schemas.microsoft.com/office/drawing/2014/main" id="{ED7A33C5-21B8-1465-9919-BFAE7C4C92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200"/>
          <a:stretch/>
        </p:blipFill>
        <p:spPr bwMode="auto">
          <a:xfrm>
            <a:off x="7058024" y="3476625"/>
            <a:ext cx="4171952"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21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3.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THẢO LUẬN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1970816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18A2E-8F32-D42C-6A8D-6C1DF1300727}"/>
              </a:ext>
            </a:extLst>
          </p:cNvPr>
          <p:cNvSpPr txBox="1"/>
          <p:nvPr/>
        </p:nvSpPr>
        <p:spPr>
          <a:xfrm>
            <a:off x="4343400" y="419100"/>
            <a:ext cx="9601200" cy="1015663"/>
          </a:xfrm>
          <a:prstGeom prst="rect">
            <a:avLst/>
          </a:prstGeom>
          <a:noFill/>
        </p:spPr>
        <p:txBody>
          <a:bodyPr wrap="square" rtlCol="0">
            <a:spAutoFit/>
          </a:bodyPr>
          <a:lstStyle/>
          <a:p>
            <a:pPr algn="ctr"/>
            <a:r>
              <a:rPr lang="en-US" sz="6000" b="1">
                <a:solidFill>
                  <a:srgbClr val="002060"/>
                </a:solidFill>
                <a:latin typeface="Arial" panose="020B0604020202020204" pitchFamily="34" charset="0"/>
                <a:cs typeface="Arial" panose="020B0604020202020204" pitchFamily="34" charset="0"/>
              </a:rPr>
              <a:t>KHỞI ĐỘNG </a:t>
            </a:r>
          </a:p>
        </p:txBody>
      </p:sp>
      <p:pic>
        <p:nvPicPr>
          <p:cNvPr id="3" name="Picture 2">
            <a:extLst>
              <a:ext uri="{FF2B5EF4-FFF2-40B4-BE49-F238E27FC236}">
                <a16:creationId xmlns:a16="http://schemas.microsoft.com/office/drawing/2014/main" id="{21DA78FB-FD56-95AC-2E84-59BF3666ABD9}"/>
              </a:ext>
            </a:extLst>
          </p:cNvPr>
          <p:cNvPicPr>
            <a:picLocks noChangeAspect="1"/>
          </p:cNvPicPr>
          <p:nvPr/>
        </p:nvPicPr>
        <p:blipFill>
          <a:blip r:embed="rId2"/>
          <a:stretch>
            <a:fillRect/>
          </a:stretch>
        </p:blipFill>
        <p:spPr>
          <a:xfrm>
            <a:off x="1934876" y="2650985"/>
            <a:ext cx="14418248" cy="5454904"/>
          </a:xfrm>
          <a:prstGeom prst="rect">
            <a:avLst/>
          </a:prstGeom>
        </p:spPr>
      </p:pic>
      <p:sp>
        <p:nvSpPr>
          <p:cNvPr id="4" name="TextBox 3">
            <a:extLst>
              <a:ext uri="{FF2B5EF4-FFF2-40B4-BE49-F238E27FC236}">
                <a16:creationId xmlns:a16="http://schemas.microsoft.com/office/drawing/2014/main" id="{64DDAE81-2123-7CA0-9760-C08BCDF5D43A}"/>
              </a:ext>
            </a:extLst>
          </p:cNvPr>
          <p:cNvSpPr txBox="1"/>
          <p:nvPr/>
        </p:nvSpPr>
        <p:spPr>
          <a:xfrm>
            <a:off x="3124200" y="1688931"/>
            <a:ext cx="12039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Quan sát hình ảnh và thực hiện yêu cầu: </a:t>
            </a:r>
          </a:p>
        </p:txBody>
      </p:sp>
      <p:sp>
        <p:nvSpPr>
          <p:cNvPr id="5" name="Rectangle: Rounded Corners 4">
            <a:extLst>
              <a:ext uri="{FF2B5EF4-FFF2-40B4-BE49-F238E27FC236}">
                <a16:creationId xmlns:a16="http://schemas.microsoft.com/office/drawing/2014/main" id="{33BEA19E-628B-84C7-4171-7B8CB384F417}"/>
              </a:ext>
            </a:extLst>
          </p:cNvPr>
          <p:cNvSpPr/>
          <p:nvPr/>
        </p:nvSpPr>
        <p:spPr>
          <a:xfrm>
            <a:off x="2247900" y="8598069"/>
            <a:ext cx="13792200" cy="1057388"/>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Em hãy chi biết đây là hoa văn của dân tộc nào? </a:t>
            </a:r>
          </a:p>
        </p:txBody>
      </p:sp>
    </p:spTree>
    <p:extLst>
      <p:ext uri="{BB962C8B-B14F-4D97-AF65-F5344CB8AC3E}">
        <p14:creationId xmlns:p14="http://schemas.microsoft.com/office/powerpoint/2010/main" val="35533672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0224BD-03C9-E337-0684-E99738A83F7E}"/>
              </a:ext>
            </a:extLst>
          </p:cNvPr>
          <p:cNvSpPr txBox="1"/>
          <p:nvPr/>
        </p:nvSpPr>
        <p:spPr>
          <a:xfrm>
            <a:off x="2628900" y="495300"/>
            <a:ext cx="13030200" cy="707886"/>
          </a:xfrm>
          <a:prstGeom prst="rect">
            <a:avLst/>
          </a:prstGeom>
          <a:noFill/>
        </p:spPr>
        <p:txBody>
          <a:bodyPr wrap="square">
            <a:spAutoFit/>
          </a:bodyPr>
          <a:lstStyle/>
          <a:p>
            <a:pPr algn="ctr"/>
            <a:r>
              <a:rPr lang="en-US" sz="4000">
                <a:solidFill>
                  <a:srgbClr val="002060"/>
                </a:solidFill>
                <a:latin typeface="Arial" panose="020B0604020202020204" pitchFamily="34" charset="0"/>
                <a:cs typeface="Arial" panose="020B0604020202020204" pitchFamily="34" charset="0"/>
              </a:rPr>
              <a:t>Quan sát hình ảnh SHS tr.20 và thực hiện nhiệm vụ: </a:t>
            </a:r>
          </a:p>
        </p:txBody>
      </p:sp>
      <p:grpSp>
        <p:nvGrpSpPr>
          <p:cNvPr id="7" name="Group 6">
            <a:extLst>
              <a:ext uri="{FF2B5EF4-FFF2-40B4-BE49-F238E27FC236}">
                <a16:creationId xmlns:a16="http://schemas.microsoft.com/office/drawing/2014/main" id="{71F9AAFB-02EA-BEBA-6D53-5B750BB72819}"/>
              </a:ext>
            </a:extLst>
          </p:cNvPr>
          <p:cNvGrpSpPr/>
          <p:nvPr/>
        </p:nvGrpSpPr>
        <p:grpSpPr>
          <a:xfrm>
            <a:off x="228600" y="1866900"/>
            <a:ext cx="8991600" cy="8124825"/>
            <a:chOff x="304800" y="1638300"/>
            <a:chExt cx="8991600" cy="8124825"/>
          </a:xfrm>
        </p:grpSpPr>
        <p:pic>
          <p:nvPicPr>
            <p:cNvPr id="5" name="Picture 4">
              <a:extLst>
                <a:ext uri="{FF2B5EF4-FFF2-40B4-BE49-F238E27FC236}">
                  <a16:creationId xmlns:a16="http://schemas.microsoft.com/office/drawing/2014/main" id="{2DDC0854-8985-C19A-21F1-F4D696946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38300"/>
              <a:ext cx="8991600" cy="7289109"/>
            </a:xfrm>
            <a:prstGeom prst="rect">
              <a:avLst/>
            </a:prstGeom>
          </p:spPr>
        </p:pic>
        <p:sp>
          <p:nvSpPr>
            <p:cNvPr id="6" name="TextBox 5">
              <a:extLst>
                <a:ext uri="{FF2B5EF4-FFF2-40B4-BE49-F238E27FC236}">
                  <a16:creationId xmlns:a16="http://schemas.microsoft.com/office/drawing/2014/main" id="{6674CF14-D319-39DA-220D-37F1A4315B94}"/>
                </a:ext>
              </a:extLst>
            </p:cNvPr>
            <p:cNvSpPr txBox="1"/>
            <p:nvPr/>
          </p:nvSpPr>
          <p:spPr>
            <a:xfrm>
              <a:off x="1066800" y="9209127"/>
              <a:ext cx="7162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Những tác phẩm mĩ thuật của học sinh </a:t>
              </a:r>
            </a:p>
          </p:txBody>
        </p:sp>
      </p:grpSp>
      <p:sp>
        <p:nvSpPr>
          <p:cNvPr id="8" name="Rectangle: Rounded Corners 7">
            <a:extLst>
              <a:ext uri="{FF2B5EF4-FFF2-40B4-BE49-F238E27FC236}">
                <a16:creationId xmlns:a16="http://schemas.microsoft.com/office/drawing/2014/main" id="{F60E581B-65AC-CBF6-9314-127DDF28F3B2}"/>
              </a:ext>
            </a:extLst>
          </p:cNvPr>
          <p:cNvSpPr/>
          <p:nvPr/>
        </p:nvSpPr>
        <p:spPr>
          <a:xfrm>
            <a:off x="9448800" y="2019300"/>
            <a:ext cx="8458200" cy="7394614"/>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Nhóm 1, 3:</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Hoa văn truyền thống dân tộc có đặc điểm tạo hình gì? </a:t>
            </a:r>
          </a:p>
          <a:p>
            <a:pPr marL="571500" indent="-571500" algn="just">
              <a:lnSpc>
                <a:spcPct val="150000"/>
              </a:lnSpc>
              <a:buFont typeface="Wingdings" panose="05000000000000000000" pitchFamily="2" charset="2"/>
              <a:buChar char="§"/>
            </a:pPr>
            <a:r>
              <a:rPr lang="en-US" sz="4000">
                <a:solidFill>
                  <a:schemeClr val="tx1"/>
                </a:solidFill>
                <a:latin typeface="Arial" panose="020B0604020202020204" pitchFamily="34" charset="0"/>
                <a:cs typeface="Arial" panose="020B0604020202020204" pitchFamily="34" charset="0"/>
              </a:rPr>
              <a:t>Bạn dùng hoa văn truyền thống dân tộc trong thiết kế trang phục theo nguyên lí tạo hình nào? </a:t>
            </a:r>
          </a:p>
        </p:txBody>
      </p:sp>
    </p:spTree>
    <p:extLst>
      <p:ext uri="{BB962C8B-B14F-4D97-AF65-F5344CB8AC3E}">
        <p14:creationId xmlns:p14="http://schemas.microsoft.com/office/powerpoint/2010/main" val="78138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0224BD-03C9-E337-0684-E99738A83F7E}"/>
              </a:ext>
            </a:extLst>
          </p:cNvPr>
          <p:cNvSpPr txBox="1"/>
          <p:nvPr/>
        </p:nvSpPr>
        <p:spPr>
          <a:xfrm>
            <a:off x="2628900" y="495300"/>
            <a:ext cx="13030200" cy="707886"/>
          </a:xfrm>
          <a:prstGeom prst="rect">
            <a:avLst/>
          </a:prstGeom>
          <a:noFill/>
        </p:spPr>
        <p:txBody>
          <a:bodyPr wrap="square">
            <a:spAutoFit/>
          </a:bodyPr>
          <a:lstStyle/>
          <a:p>
            <a:pPr algn="ctr"/>
            <a:r>
              <a:rPr lang="en-US" sz="4000">
                <a:solidFill>
                  <a:srgbClr val="002060"/>
                </a:solidFill>
                <a:latin typeface="Arial" panose="020B0604020202020204" pitchFamily="34" charset="0"/>
                <a:cs typeface="Arial" panose="020B0604020202020204" pitchFamily="34" charset="0"/>
              </a:rPr>
              <a:t>Quan sát hình ảnh SHS tr.20 và thực hiện nhiệm vụ: </a:t>
            </a:r>
          </a:p>
        </p:txBody>
      </p:sp>
      <p:grpSp>
        <p:nvGrpSpPr>
          <p:cNvPr id="7" name="Group 6">
            <a:extLst>
              <a:ext uri="{FF2B5EF4-FFF2-40B4-BE49-F238E27FC236}">
                <a16:creationId xmlns:a16="http://schemas.microsoft.com/office/drawing/2014/main" id="{71F9AAFB-02EA-BEBA-6D53-5B750BB72819}"/>
              </a:ext>
            </a:extLst>
          </p:cNvPr>
          <p:cNvGrpSpPr/>
          <p:nvPr/>
        </p:nvGrpSpPr>
        <p:grpSpPr>
          <a:xfrm>
            <a:off x="228600" y="1866900"/>
            <a:ext cx="8991600" cy="8124825"/>
            <a:chOff x="304800" y="1638300"/>
            <a:chExt cx="8991600" cy="8124825"/>
          </a:xfrm>
        </p:grpSpPr>
        <p:pic>
          <p:nvPicPr>
            <p:cNvPr id="5" name="Picture 4">
              <a:extLst>
                <a:ext uri="{FF2B5EF4-FFF2-40B4-BE49-F238E27FC236}">
                  <a16:creationId xmlns:a16="http://schemas.microsoft.com/office/drawing/2014/main" id="{2DDC0854-8985-C19A-21F1-F4D696946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38300"/>
              <a:ext cx="8991600" cy="7289109"/>
            </a:xfrm>
            <a:prstGeom prst="rect">
              <a:avLst/>
            </a:prstGeom>
          </p:spPr>
        </p:pic>
        <p:sp>
          <p:nvSpPr>
            <p:cNvPr id="6" name="TextBox 5">
              <a:extLst>
                <a:ext uri="{FF2B5EF4-FFF2-40B4-BE49-F238E27FC236}">
                  <a16:creationId xmlns:a16="http://schemas.microsoft.com/office/drawing/2014/main" id="{6674CF14-D319-39DA-220D-37F1A4315B94}"/>
                </a:ext>
              </a:extLst>
            </p:cNvPr>
            <p:cNvSpPr txBox="1"/>
            <p:nvPr/>
          </p:nvSpPr>
          <p:spPr>
            <a:xfrm>
              <a:off x="1066800" y="9209127"/>
              <a:ext cx="7162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Những tác phẩm mĩ thuật của học sinh </a:t>
              </a:r>
            </a:p>
          </p:txBody>
        </p:sp>
      </p:grpSp>
      <p:sp>
        <p:nvSpPr>
          <p:cNvPr id="8" name="Rectangle: Rounded Corners 7">
            <a:extLst>
              <a:ext uri="{FF2B5EF4-FFF2-40B4-BE49-F238E27FC236}">
                <a16:creationId xmlns:a16="http://schemas.microsoft.com/office/drawing/2014/main" id="{F60E581B-65AC-CBF6-9314-127DDF28F3B2}"/>
              </a:ext>
            </a:extLst>
          </p:cNvPr>
          <p:cNvSpPr/>
          <p:nvPr/>
        </p:nvSpPr>
        <p:spPr>
          <a:xfrm>
            <a:off x="9448800" y="2019300"/>
            <a:ext cx="8458200" cy="7394614"/>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Nhóm 2, 4: </a:t>
            </a:r>
          </a:p>
          <a:p>
            <a:pPr marL="571500" indent="-571500" algn="just">
              <a:lnSpc>
                <a:spcPct val="150000"/>
              </a:lnSpc>
              <a:buFont typeface="Wingdings" panose="05000000000000000000" pitchFamily="2" charset="2"/>
              <a:buChar char="§"/>
            </a:pPr>
            <a:r>
              <a:rPr lang="vi-VN" sz="4000">
                <a:solidFill>
                  <a:schemeClr val="tx1"/>
                </a:solidFill>
                <a:latin typeface="Arial" panose="020B0604020202020204" pitchFamily="34" charset="0"/>
                <a:cs typeface="Arial" panose="020B0604020202020204" pitchFamily="34" charset="0"/>
              </a:rPr>
              <a:t>Phần trang trí có thể hiện được phương hướng chuyển động của hoa văn trên sản phẩm chưa? Vì sao?</a:t>
            </a:r>
          </a:p>
          <a:p>
            <a:pPr marL="571500" indent="-571500" algn="just">
              <a:lnSpc>
                <a:spcPct val="150000"/>
              </a:lnSpc>
              <a:buFont typeface="Wingdings" panose="05000000000000000000" pitchFamily="2" charset="2"/>
              <a:buChar char="§"/>
            </a:pPr>
            <a:r>
              <a:rPr lang="vi-VN" sz="4000">
                <a:solidFill>
                  <a:schemeClr val="tx1"/>
                </a:solidFill>
                <a:latin typeface="Arial" panose="020B0604020202020204" pitchFamily="34" charset="0"/>
                <a:cs typeface="Arial" panose="020B0604020202020204" pitchFamily="34" charset="0"/>
              </a:rPr>
              <a:t>Em ấn tượng với hoa văn truyền thống dân tộc nào được thiết kế trên trang phục?</a:t>
            </a:r>
          </a:p>
        </p:txBody>
      </p:sp>
    </p:spTree>
    <p:extLst>
      <p:ext uri="{BB962C8B-B14F-4D97-AF65-F5344CB8AC3E}">
        <p14:creationId xmlns:p14="http://schemas.microsoft.com/office/powerpoint/2010/main" val="38912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1">
            <a:extLst>
              <a:ext uri="{FF2B5EF4-FFF2-40B4-BE49-F238E27FC236}">
                <a16:creationId xmlns:a16="http://schemas.microsoft.com/office/drawing/2014/main" id="{13081C69-DBD1-B569-2DD1-145F102E9C6F}"/>
              </a:ext>
            </a:extLst>
          </p:cNvPr>
          <p:cNvSpPr/>
          <p:nvPr/>
        </p:nvSpPr>
        <p:spPr>
          <a:xfrm>
            <a:off x="228600" y="495300"/>
            <a:ext cx="5257800" cy="9648825"/>
          </a:xfrm>
          <a:custGeom>
            <a:avLst/>
            <a:gdLst/>
            <a:ahLst/>
            <a:cxnLst/>
            <a:rect l="l" t="t" r="r" b="b"/>
            <a:pathLst>
              <a:path w="5683568" h="10287000">
                <a:moveTo>
                  <a:pt x="0" y="0"/>
                </a:moveTo>
                <a:lnTo>
                  <a:pt x="5683567" y="0"/>
                </a:lnTo>
                <a:lnTo>
                  <a:pt x="5683567" y="10287000"/>
                </a:lnTo>
                <a:lnTo>
                  <a:pt x="0" y="10287000"/>
                </a:lnTo>
                <a:lnTo>
                  <a:pt x="0" y="0"/>
                </a:lnTo>
                <a:close/>
              </a:path>
            </a:pathLst>
          </a:custGeom>
          <a:blipFill>
            <a:blip r:embed="rId2"/>
            <a:stretch>
              <a:fillRect/>
            </a:stretch>
          </a:blipFill>
        </p:spPr>
        <p:txBody>
          <a:bodyPr/>
          <a:lstStyle/>
          <a:p>
            <a:endParaRPr lang="en-US"/>
          </a:p>
        </p:txBody>
      </p:sp>
      <p:sp>
        <p:nvSpPr>
          <p:cNvPr id="11" name="TextBox 10">
            <a:extLst>
              <a:ext uri="{FF2B5EF4-FFF2-40B4-BE49-F238E27FC236}">
                <a16:creationId xmlns:a16="http://schemas.microsoft.com/office/drawing/2014/main" id="{1BE443E6-6692-B3D1-4205-3B370CDCD3D9}"/>
              </a:ext>
            </a:extLst>
          </p:cNvPr>
          <p:cNvSpPr txBox="1"/>
          <p:nvPr/>
        </p:nvSpPr>
        <p:spPr>
          <a:xfrm>
            <a:off x="8953500" y="905232"/>
            <a:ext cx="5257800" cy="861774"/>
          </a:xfrm>
          <a:prstGeom prst="rect">
            <a:avLst/>
          </a:prstGeom>
          <a:noFill/>
        </p:spPr>
        <p:txBody>
          <a:bodyPr wrap="square" rtlCol="0">
            <a:spAutoFit/>
          </a:bodyPr>
          <a:lstStyle/>
          <a:p>
            <a:pPr algn="ctr"/>
            <a:r>
              <a:rPr lang="en-US" sz="5000" b="1">
                <a:solidFill>
                  <a:schemeClr val="accent2">
                    <a:lumMod val="50000"/>
                  </a:schemeClr>
                </a:solidFill>
                <a:latin typeface="Arial" panose="020B0604020202020204" pitchFamily="34" charset="0"/>
                <a:cs typeface="Arial" panose="020B0604020202020204" pitchFamily="34" charset="0"/>
              </a:rPr>
              <a:t>KẾT LUẬN </a:t>
            </a:r>
          </a:p>
        </p:txBody>
      </p:sp>
      <p:grpSp>
        <p:nvGrpSpPr>
          <p:cNvPr id="14" name="Group 13">
            <a:extLst>
              <a:ext uri="{FF2B5EF4-FFF2-40B4-BE49-F238E27FC236}">
                <a16:creationId xmlns:a16="http://schemas.microsoft.com/office/drawing/2014/main" id="{1CED1936-B843-9821-817A-0D7D624B4016}"/>
              </a:ext>
            </a:extLst>
          </p:cNvPr>
          <p:cNvGrpSpPr/>
          <p:nvPr/>
        </p:nvGrpSpPr>
        <p:grpSpPr>
          <a:xfrm>
            <a:off x="5715000" y="2290762"/>
            <a:ext cx="11925300" cy="2438400"/>
            <a:chOff x="6134100" y="2705100"/>
            <a:chExt cx="11925300" cy="2438400"/>
          </a:xfrm>
        </p:grpSpPr>
        <p:sp>
          <p:nvSpPr>
            <p:cNvPr id="12" name="Rectangle: Rounded Corners 11">
              <a:extLst>
                <a:ext uri="{FF2B5EF4-FFF2-40B4-BE49-F238E27FC236}">
                  <a16:creationId xmlns:a16="http://schemas.microsoft.com/office/drawing/2014/main" id="{A4255E12-E6D8-7563-6C8A-140AC0F8C43C}"/>
                </a:ext>
              </a:extLst>
            </p:cNvPr>
            <p:cNvSpPr/>
            <p:nvPr/>
          </p:nvSpPr>
          <p:spPr>
            <a:xfrm>
              <a:off x="6134100" y="2705100"/>
              <a:ext cx="11734800" cy="22098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a:solidFill>
                  <a:schemeClr val="tx1"/>
                </a:solidFill>
              </a:endParaRPr>
            </a:p>
          </p:txBody>
        </p:sp>
        <p:sp>
          <p:nvSpPr>
            <p:cNvPr id="13" name="Rectangle: Rounded Corners 12">
              <a:extLst>
                <a:ext uri="{FF2B5EF4-FFF2-40B4-BE49-F238E27FC236}">
                  <a16:creationId xmlns:a16="http://schemas.microsoft.com/office/drawing/2014/main" id="{580F1AB5-3ED4-0E87-09DF-2D1FB782F6AD}"/>
                </a:ext>
              </a:extLst>
            </p:cNvPr>
            <p:cNvSpPr/>
            <p:nvPr/>
          </p:nvSpPr>
          <p:spPr>
            <a:xfrm>
              <a:off x="6324600" y="2933700"/>
              <a:ext cx="11734800" cy="2209800"/>
            </a:xfrm>
            <a:prstGeom prst="round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Hoa văn truyền thống dân tộc có đặc điểm tạo hình: tính tượng trưng, tính biểu tượng.</a:t>
              </a:r>
              <a:endParaRPr lang="en-US" sz="4000">
                <a:solidFill>
                  <a:schemeClr val="tx1"/>
                </a:solidFill>
              </a:endParaRPr>
            </a:p>
          </p:txBody>
        </p:sp>
      </p:grpSp>
      <p:grpSp>
        <p:nvGrpSpPr>
          <p:cNvPr id="15" name="Group 14">
            <a:extLst>
              <a:ext uri="{FF2B5EF4-FFF2-40B4-BE49-F238E27FC236}">
                <a16:creationId xmlns:a16="http://schemas.microsoft.com/office/drawing/2014/main" id="{4DBE3CE2-B93F-E775-3585-3DEBB9EF1DD3}"/>
              </a:ext>
            </a:extLst>
          </p:cNvPr>
          <p:cNvGrpSpPr/>
          <p:nvPr/>
        </p:nvGrpSpPr>
        <p:grpSpPr>
          <a:xfrm>
            <a:off x="5715000" y="5143500"/>
            <a:ext cx="11925300" cy="4419600"/>
            <a:chOff x="6134100" y="2705100"/>
            <a:chExt cx="11925300" cy="2438400"/>
          </a:xfrm>
        </p:grpSpPr>
        <p:sp>
          <p:nvSpPr>
            <p:cNvPr id="16" name="Rectangle: Rounded Corners 15">
              <a:extLst>
                <a:ext uri="{FF2B5EF4-FFF2-40B4-BE49-F238E27FC236}">
                  <a16:creationId xmlns:a16="http://schemas.microsoft.com/office/drawing/2014/main" id="{461D8C18-61CC-43CD-CE5C-5FC2045791D9}"/>
                </a:ext>
              </a:extLst>
            </p:cNvPr>
            <p:cNvSpPr/>
            <p:nvPr/>
          </p:nvSpPr>
          <p:spPr>
            <a:xfrm>
              <a:off x="6134100" y="2705100"/>
              <a:ext cx="11734800" cy="220980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4000">
                <a:solidFill>
                  <a:schemeClr val="tx1"/>
                </a:solidFill>
              </a:endParaRPr>
            </a:p>
          </p:txBody>
        </p:sp>
        <p:sp>
          <p:nvSpPr>
            <p:cNvPr id="17" name="Rectangle: Rounded Corners 16">
              <a:extLst>
                <a:ext uri="{FF2B5EF4-FFF2-40B4-BE49-F238E27FC236}">
                  <a16:creationId xmlns:a16="http://schemas.microsoft.com/office/drawing/2014/main" id="{907BBFD0-7091-94A0-201A-609807698F2E}"/>
                </a:ext>
              </a:extLst>
            </p:cNvPr>
            <p:cNvSpPr/>
            <p:nvPr/>
          </p:nvSpPr>
          <p:spPr>
            <a:xfrm>
              <a:off x="6324600" y="2933700"/>
              <a:ext cx="11734800" cy="2209800"/>
            </a:xfrm>
            <a:prstGeom prst="roundRect">
              <a:avLst/>
            </a:prstGeom>
            <a:solidFill>
              <a:schemeClr val="bg1"/>
            </a:solid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Hoa văn truyền thống dân tộc trong thiết kế trang phục theo các nguyên lí tạo hình: cân bằng, tương phản, lặp lại, nhịp điệu, nhấn mạnh, chuyển động, tỉ lệ, hài hoà</a:t>
              </a:r>
              <a:r>
                <a:rPr lang="en-US" sz="4000">
                  <a:solidFill>
                    <a:schemeClr val="tx1"/>
                  </a:solidFill>
                </a:rPr>
                <a:t>.</a:t>
              </a:r>
            </a:p>
          </p:txBody>
        </p:sp>
      </p:grpSp>
    </p:spTree>
    <p:extLst>
      <p:ext uri="{BB962C8B-B14F-4D97-AF65-F5344CB8AC3E}">
        <p14:creationId xmlns:p14="http://schemas.microsoft.com/office/powerpoint/2010/main" val="2858184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a:t>
            </a:r>
            <a:r>
              <a:rPr lang="en-US" sz="7000" b="1">
                <a:solidFill>
                  <a:srgbClr val="202F5A"/>
                </a:solidFill>
                <a:latin typeface="Arial" panose="020B0604020202020204" pitchFamily="34" charset="0"/>
                <a:cs typeface="Arial" panose="020B0604020202020204" pitchFamily="34" charset="0"/>
              </a:rPr>
              <a:t>4</a:t>
            </a: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VẬN DỤNG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25251841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B826735-CAA9-963F-1A8C-A926B20B0BAE}"/>
              </a:ext>
            </a:extLst>
          </p:cNvPr>
          <p:cNvSpPr/>
          <p:nvPr/>
        </p:nvSpPr>
        <p:spPr>
          <a:xfrm>
            <a:off x="723900" y="419100"/>
            <a:ext cx="16840200" cy="22860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rgbClr val="C00000"/>
                </a:solidFill>
                <a:latin typeface="Arial" panose="020B0604020202020204" pitchFamily="34" charset="0"/>
                <a:cs typeface="Arial" panose="020B0604020202020204" pitchFamily="34" charset="0"/>
              </a:rPr>
              <a:t>Nhiệm vụ: </a:t>
            </a:r>
            <a:r>
              <a:rPr lang="en-US" sz="4000">
                <a:solidFill>
                  <a:schemeClr val="tx1"/>
                </a:solidFill>
                <a:latin typeface="Arial" panose="020B0604020202020204" pitchFamily="34" charset="0"/>
                <a:cs typeface="Arial" panose="020B0604020202020204" pitchFamily="34" charset="0"/>
              </a:rPr>
              <a:t>Sử dụng hoa văn truyền thống dân tộc mà em yêu thích để thiết kế phụ kiện thời trang (túi đeo, khăn,…). </a:t>
            </a:r>
          </a:p>
        </p:txBody>
      </p:sp>
      <p:sp>
        <p:nvSpPr>
          <p:cNvPr id="3" name="TextBox 2">
            <a:extLst>
              <a:ext uri="{FF2B5EF4-FFF2-40B4-BE49-F238E27FC236}">
                <a16:creationId xmlns:a16="http://schemas.microsoft.com/office/drawing/2014/main" id="{7379A7D0-EDF8-039A-5227-13470CD12F88}"/>
              </a:ext>
            </a:extLst>
          </p:cNvPr>
          <p:cNvSpPr txBox="1"/>
          <p:nvPr/>
        </p:nvSpPr>
        <p:spPr>
          <a:xfrm>
            <a:off x="723900" y="3086100"/>
            <a:ext cx="10515600" cy="707886"/>
          </a:xfrm>
          <a:prstGeom prst="rect">
            <a:avLst/>
          </a:prstGeom>
          <a:noFill/>
        </p:spPr>
        <p:txBody>
          <a:bodyPr wrap="square" rtlCol="0">
            <a:spAutoFit/>
          </a:bodyPr>
          <a:lstStyle/>
          <a:p>
            <a:r>
              <a:rPr lang="en-US" sz="4000" b="1" i="1">
                <a:solidFill>
                  <a:srgbClr val="002060"/>
                </a:solidFill>
                <a:latin typeface="Arial" panose="020B0604020202020204" pitchFamily="34" charset="0"/>
                <a:cs typeface="Arial" panose="020B0604020202020204" pitchFamily="34" charset="0"/>
              </a:rPr>
              <a:t>Quan sát một số sản phẩm minh họa: </a:t>
            </a:r>
          </a:p>
        </p:txBody>
      </p:sp>
      <p:pic>
        <p:nvPicPr>
          <p:cNvPr id="7" name="Picture 6">
            <a:extLst>
              <a:ext uri="{FF2B5EF4-FFF2-40B4-BE49-F238E27FC236}">
                <a16:creationId xmlns:a16="http://schemas.microsoft.com/office/drawing/2014/main" id="{2EEC8979-D421-3918-1776-89D2A25F277C}"/>
              </a:ext>
            </a:extLst>
          </p:cNvPr>
          <p:cNvPicPr>
            <a:picLocks noChangeAspect="1"/>
          </p:cNvPicPr>
          <p:nvPr/>
        </p:nvPicPr>
        <p:blipFill rotWithShape="1">
          <a:blip r:embed="rId2">
            <a:extLst>
              <a:ext uri="{28A0092B-C50C-407E-A947-70E740481C1C}">
                <a14:useLocalDpi xmlns:a14="http://schemas.microsoft.com/office/drawing/2010/main" val="0"/>
              </a:ext>
            </a:extLst>
          </a:blip>
          <a:srcRect t="5783"/>
          <a:stretch/>
        </p:blipFill>
        <p:spPr>
          <a:xfrm>
            <a:off x="11506200" y="3086100"/>
            <a:ext cx="5840598" cy="6796087"/>
          </a:xfrm>
          <a:prstGeom prst="rect">
            <a:avLst/>
          </a:prstGeom>
        </p:spPr>
      </p:pic>
      <p:pic>
        <p:nvPicPr>
          <p:cNvPr id="11" name="Picture 10">
            <a:extLst>
              <a:ext uri="{FF2B5EF4-FFF2-40B4-BE49-F238E27FC236}">
                <a16:creationId xmlns:a16="http://schemas.microsoft.com/office/drawing/2014/main" id="{BFE201EE-7236-D6C5-98C1-9271A4524DF8}"/>
              </a:ext>
            </a:extLst>
          </p:cNvPr>
          <p:cNvPicPr>
            <a:picLocks noChangeAspect="1"/>
          </p:cNvPicPr>
          <p:nvPr/>
        </p:nvPicPr>
        <p:blipFill rotWithShape="1">
          <a:blip r:embed="rId3">
            <a:extLst>
              <a:ext uri="{28A0092B-C50C-407E-A947-70E740481C1C}">
                <a14:useLocalDpi xmlns:a14="http://schemas.microsoft.com/office/drawing/2010/main" val="0"/>
              </a:ext>
            </a:extLst>
          </a:blip>
          <a:srcRect l="1695" t="15833" r="2824" b="7129"/>
          <a:stretch/>
        </p:blipFill>
        <p:spPr>
          <a:xfrm>
            <a:off x="955489" y="4323877"/>
            <a:ext cx="9032253" cy="5558310"/>
          </a:xfrm>
          <a:prstGeom prst="rect">
            <a:avLst/>
          </a:prstGeom>
        </p:spPr>
      </p:pic>
    </p:spTree>
    <p:extLst>
      <p:ext uri="{BB962C8B-B14F-4D97-AF65-F5344CB8AC3E}">
        <p14:creationId xmlns:p14="http://schemas.microsoft.com/office/powerpoint/2010/main" val="158045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blip>
          <a:srcRect l="9701" t="24169" r="1735" b="26013"/>
          <a:stretch>
            <a:fillRect/>
          </a:stretch>
        </p:blipFill>
        <p:spPr>
          <a:xfrm>
            <a:off x="0" y="-139868"/>
            <a:ext cx="18288000" cy="10287000"/>
          </a:xfrm>
          <a:prstGeom prst="rect">
            <a:avLst/>
          </a:prstGeom>
        </p:spPr>
      </p:pic>
      <p:sp>
        <p:nvSpPr>
          <p:cNvPr id="6" name="Freeform 6"/>
          <p:cNvSpPr/>
          <p:nvPr/>
        </p:nvSpPr>
        <p:spPr>
          <a:xfrm>
            <a:off x="15011400" y="-1225017"/>
            <a:ext cx="5212000" cy="3726580"/>
          </a:xfrm>
          <a:custGeom>
            <a:avLst/>
            <a:gdLst/>
            <a:ahLst/>
            <a:cxnLst/>
            <a:rect l="l" t="t" r="r" b="b"/>
            <a:pathLst>
              <a:path w="5212000" h="3726580">
                <a:moveTo>
                  <a:pt x="0" y="0"/>
                </a:moveTo>
                <a:lnTo>
                  <a:pt x="5212000" y="0"/>
                </a:lnTo>
                <a:lnTo>
                  <a:pt x="5212000" y="3726580"/>
                </a:lnTo>
                <a:lnTo>
                  <a:pt x="0" y="3726580"/>
                </a:lnTo>
                <a:lnTo>
                  <a:pt x="0" y="0"/>
                </a:lnTo>
                <a:close/>
              </a:path>
            </a:pathLst>
          </a:custGeom>
          <a:blipFill>
            <a:blip r:embed="rId3"/>
            <a:stretch>
              <a:fillRect/>
            </a:stretch>
          </a:blipFill>
        </p:spPr>
        <p:txBody>
          <a:bodyPr/>
          <a:lstStyle/>
          <a:p>
            <a:endParaRPr lang="en-US"/>
          </a:p>
        </p:txBody>
      </p:sp>
      <p:sp>
        <p:nvSpPr>
          <p:cNvPr id="7" name="Freeform 7"/>
          <p:cNvSpPr/>
          <p:nvPr/>
        </p:nvSpPr>
        <p:spPr>
          <a:xfrm>
            <a:off x="-6438547" y="7505700"/>
            <a:ext cx="12237323" cy="8229600"/>
          </a:xfrm>
          <a:custGeom>
            <a:avLst/>
            <a:gdLst/>
            <a:ahLst/>
            <a:cxnLst/>
            <a:rect l="l" t="t" r="r" b="b"/>
            <a:pathLst>
              <a:path w="12237323" h="8229600">
                <a:moveTo>
                  <a:pt x="0" y="0"/>
                </a:moveTo>
                <a:lnTo>
                  <a:pt x="12237323" y="0"/>
                </a:lnTo>
                <a:lnTo>
                  <a:pt x="12237323" y="8229600"/>
                </a:lnTo>
                <a:lnTo>
                  <a:pt x="0" y="82296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2AE50BC8-456C-0692-CF29-849F8A63DC11}"/>
              </a:ext>
            </a:extLst>
          </p:cNvPr>
          <p:cNvSpPr txBox="1"/>
          <p:nvPr/>
        </p:nvSpPr>
        <p:spPr>
          <a:xfrm>
            <a:off x="4533900" y="876300"/>
            <a:ext cx="9220200" cy="1015663"/>
          </a:xfrm>
          <a:prstGeom prst="rect">
            <a:avLst/>
          </a:prstGeom>
          <a:noFill/>
        </p:spPr>
        <p:txBody>
          <a:bodyPr wrap="square" rtlCol="0">
            <a:spAutoFit/>
          </a:bodyPr>
          <a:lstStyle/>
          <a:p>
            <a:pPr algn="ctr"/>
            <a:r>
              <a:rPr lang="en-US" sz="6000" b="1">
                <a:solidFill>
                  <a:schemeClr val="accent4">
                    <a:lumMod val="75000"/>
                  </a:schemeClr>
                </a:solidFill>
                <a:latin typeface="Arial" panose="020B0604020202020204" pitchFamily="34" charset="0"/>
                <a:cs typeface="Arial" panose="020B0604020202020204" pitchFamily="34" charset="0"/>
              </a:rPr>
              <a:t>HƯỚNG DẪN VỀ NHÀ </a:t>
            </a:r>
          </a:p>
        </p:txBody>
      </p:sp>
      <p:sp>
        <p:nvSpPr>
          <p:cNvPr id="11" name="Freeform 25">
            <a:extLst>
              <a:ext uri="{FF2B5EF4-FFF2-40B4-BE49-F238E27FC236}">
                <a16:creationId xmlns:a16="http://schemas.microsoft.com/office/drawing/2014/main" id="{445BF0F0-676E-1672-EC8A-88425ABA3B14}"/>
              </a:ext>
            </a:extLst>
          </p:cNvPr>
          <p:cNvSpPr/>
          <p:nvPr/>
        </p:nvSpPr>
        <p:spPr>
          <a:xfrm>
            <a:off x="99934" y="7157748"/>
            <a:ext cx="3429000" cy="3073063"/>
          </a:xfrm>
          <a:custGeom>
            <a:avLst/>
            <a:gdLst/>
            <a:ahLst/>
            <a:cxnLst/>
            <a:rect l="l" t="t" r="r" b="b"/>
            <a:pathLst>
              <a:path w="10179844" h="10287000">
                <a:moveTo>
                  <a:pt x="0" y="0"/>
                </a:moveTo>
                <a:lnTo>
                  <a:pt x="10179844" y="0"/>
                </a:lnTo>
                <a:lnTo>
                  <a:pt x="10179844" y="10287000"/>
                </a:lnTo>
                <a:lnTo>
                  <a:pt x="0" y="10287000"/>
                </a:lnTo>
                <a:lnTo>
                  <a:pt x="0" y="0"/>
                </a:lnTo>
                <a:close/>
              </a:path>
            </a:pathLst>
          </a:custGeom>
          <a:blipFill>
            <a:blip r:embed="rId5"/>
            <a:stretch>
              <a:fillRect/>
            </a:stretch>
          </a:blipFill>
        </p:spPr>
        <p:txBody>
          <a:bodyPr/>
          <a:lstStyle/>
          <a:p>
            <a:endParaRPr lang="en-US"/>
          </a:p>
        </p:txBody>
      </p:sp>
      <p:sp>
        <p:nvSpPr>
          <p:cNvPr id="12" name="TextBox 11">
            <a:extLst>
              <a:ext uri="{FF2B5EF4-FFF2-40B4-BE49-F238E27FC236}">
                <a16:creationId xmlns:a16="http://schemas.microsoft.com/office/drawing/2014/main" id="{2915CEDC-59A1-CC11-3517-87C064ADF407}"/>
              </a:ext>
            </a:extLst>
          </p:cNvPr>
          <p:cNvSpPr txBox="1"/>
          <p:nvPr/>
        </p:nvSpPr>
        <p:spPr>
          <a:xfrm>
            <a:off x="2743200" y="2348006"/>
            <a:ext cx="12801600" cy="5157694"/>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Ôn tập lại nội dung chính của bài học ngày hôm nay </a:t>
            </a:r>
          </a:p>
          <a:p>
            <a:pPr marL="571500" indent="-5715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Hoàn thành bài tập ở phần vận dụng </a:t>
            </a:r>
          </a:p>
          <a:p>
            <a:pPr marL="571500" indent="-571500" algn="just">
              <a:lnSpc>
                <a:spcPct val="150000"/>
              </a:lnSpc>
              <a:buFont typeface="Wingdings" panose="05000000000000000000" pitchFamily="2" charset="2"/>
              <a:buChar char="§"/>
            </a:pPr>
            <a:r>
              <a:rPr lang="en-US" sz="4500">
                <a:latin typeface="Arial" panose="020B0604020202020204" pitchFamily="34" charset="0"/>
                <a:cs typeface="Arial" panose="020B0604020202020204" pitchFamily="34" charset="0"/>
              </a:rPr>
              <a:t>Xem trước, chuẩn bị bài mới, </a:t>
            </a:r>
            <a:r>
              <a:rPr lang="en-US" sz="4500" b="1" i="1">
                <a:latin typeface="Arial" panose="020B0604020202020204" pitchFamily="34" charset="0"/>
                <a:cs typeface="Arial" panose="020B0604020202020204" pitchFamily="34" charset="0"/>
              </a:rPr>
              <a:t>Bài 5. Tác phẩm hội họa về niềm vui, hạnh phúc.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4000"/>
          </a:blip>
          <a:srcRect t="21875" b="21875"/>
          <a:stretch>
            <a:fillRect/>
          </a:stretch>
        </p:blipFill>
        <p:spPr>
          <a:xfrm>
            <a:off x="0" y="0"/>
            <a:ext cx="18288000" cy="10287000"/>
          </a:xfrm>
          <a:prstGeom prst="rect">
            <a:avLst/>
          </a:prstGeom>
        </p:spPr>
      </p:pic>
      <p:grpSp>
        <p:nvGrpSpPr>
          <p:cNvPr id="3" name="Group 3"/>
          <p:cNvGrpSpPr/>
          <p:nvPr/>
        </p:nvGrpSpPr>
        <p:grpSpPr>
          <a:xfrm>
            <a:off x="12243858" y="-1623750"/>
            <a:ext cx="7282769" cy="4392494"/>
            <a:chOff x="0" y="0"/>
            <a:chExt cx="9710358" cy="5856658"/>
          </a:xfrm>
        </p:grpSpPr>
        <p:sp>
          <p:nvSpPr>
            <p:cNvPr id="4" name="Freeform 4"/>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5" name="Freeform 5"/>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6" name="Freeform 6"/>
          <p:cNvSpPr/>
          <p:nvPr/>
        </p:nvSpPr>
        <p:spPr>
          <a:xfrm rot="162222" flipH="1" flipV="1">
            <a:off x="14165227" y="7513871"/>
            <a:ext cx="4632432" cy="4296580"/>
          </a:xfrm>
          <a:custGeom>
            <a:avLst/>
            <a:gdLst/>
            <a:ahLst/>
            <a:cxnLst/>
            <a:rect l="l" t="t" r="r" b="b"/>
            <a:pathLst>
              <a:path w="4632432" h="4296580">
                <a:moveTo>
                  <a:pt x="4632432" y="4296581"/>
                </a:moveTo>
                <a:lnTo>
                  <a:pt x="0" y="4296581"/>
                </a:lnTo>
                <a:lnTo>
                  <a:pt x="0" y="0"/>
                </a:lnTo>
                <a:lnTo>
                  <a:pt x="4632432" y="0"/>
                </a:lnTo>
                <a:lnTo>
                  <a:pt x="4632432" y="4296581"/>
                </a:lnTo>
                <a:close/>
              </a:path>
            </a:pathLst>
          </a:custGeom>
          <a:blipFill>
            <a:blip r:embed="rId5"/>
            <a:stretch>
              <a:fillRect/>
            </a:stretch>
          </a:blipFill>
        </p:spPr>
        <p:txBody>
          <a:bodyPr/>
          <a:lstStyle/>
          <a:p>
            <a:endParaRPr lang="en-US"/>
          </a:p>
        </p:txBody>
      </p:sp>
      <p:sp>
        <p:nvSpPr>
          <p:cNvPr id="7" name="Freeform 7"/>
          <p:cNvSpPr/>
          <p:nvPr/>
        </p:nvSpPr>
        <p:spPr>
          <a:xfrm rot="1311948">
            <a:off x="-456991" y="-1622317"/>
            <a:ext cx="5369659" cy="4980358"/>
          </a:xfrm>
          <a:custGeom>
            <a:avLst/>
            <a:gdLst/>
            <a:ahLst/>
            <a:cxnLst/>
            <a:rect l="l" t="t" r="r" b="b"/>
            <a:pathLst>
              <a:path w="5369659" h="4980358">
                <a:moveTo>
                  <a:pt x="0" y="0"/>
                </a:moveTo>
                <a:lnTo>
                  <a:pt x="5369659" y="0"/>
                </a:lnTo>
                <a:lnTo>
                  <a:pt x="5369659" y="4980359"/>
                </a:lnTo>
                <a:lnTo>
                  <a:pt x="0" y="4980359"/>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rot="-10800000">
            <a:off x="-1942448" y="7062053"/>
            <a:ext cx="7282769" cy="4392494"/>
            <a:chOff x="0" y="0"/>
            <a:chExt cx="9710358" cy="5856658"/>
          </a:xfrm>
        </p:grpSpPr>
        <p:sp>
          <p:nvSpPr>
            <p:cNvPr id="9" name="Freeform 9"/>
            <p:cNvSpPr/>
            <p:nvPr/>
          </p:nvSpPr>
          <p:spPr>
            <a:xfrm flipV="1">
              <a:off x="0" y="0"/>
              <a:ext cx="5894661" cy="4288366"/>
            </a:xfrm>
            <a:custGeom>
              <a:avLst/>
              <a:gdLst/>
              <a:ahLst/>
              <a:cxnLst/>
              <a:rect l="l" t="t" r="r" b="b"/>
              <a:pathLst>
                <a:path w="5894661" h="4288366">
                  <a:moveTo>
                    <a:pt x="0" y="4288366"/>
                  </a:moveTo>
                  <a:lnTo>
                    <a:pt x="5894661" y="4288366"/>
                  </a:lnTo>
                  <a:lnTo>
                    <a:pt x="5894661" y="0"/>
                  </a:lnTo>
                  <a:lnTo>
                    <a:pt x="0" y="0"/>
                  </a:lnTo>
                  <a:lnTo>
                    <a:pt x="0" y="4288366"/>
                  </a:lnTo>
                  <a:close/>
                </a:path>
              </a:pathLst>
            </a:custGeom>
            <a:blipFill>
              <a:blip r:embed="rId3"/>
              <a:stretch>
                <a:fillRect/>
              </a:stretch>
            </a:blipFill>
          </p:spPr>
          <p:txBody>
            <a:bodyPr/>
            <a:lstStyle/>
            <a:p>
              <a:endParaRPr lang="en-US"/>
            </a:p>
          </p:txBody>
        </p:sp>
        <p:sp>
          <p:nvSpPr>
            <p:cNvPr id="10" name="Freeform 10"/>
            <p:cNvSpPr/>
            <p:nvPr/>
          </p:nvSpPr>
          <p:spPr>
            <a:xfrm>
              <a:off x="2643500" y="0"/>
              <a:ext cx="7066858" cy="5856658"/>
            </a:xfrm>
            <a:custGeom>
              <a:avLst/>
              <a:gdLst/>
              <a:ahLst/>
              <a:cxnLst/>
              <a:rect l="l" t="t" r="r" b="b"/>
              <a:pathLst>
                <a:path w="7066858" h="5856658">
                  <a:moveTo>
                    <a:pt x="0" y="0"/>
                  </a:moveTo>
                  <a:lnTo>
                    <a:pt x="7066858" y="0"/>
                  </a:lnTo>
                  <a:lnTo>
                    <a:pt x="7066858" y="5856658"/>
                  </a:lnTo>
                  <a:lnTo>
                    <a:pt x="0" y="5856658"/>
                  </a:lnTo>
                  <a:lnTo>
                    <a:pt x="0" y="0"/>
                  </a:lnTo>
                  <a:close/>
                </a:path>
              </a:pathLst>
            </a:custGeom>
            <a:blipFill>
              <a:blip r:embed="rId4"/>
              <a:stretch>
                <a:fillRect/>
              </a:stretch>
            </a:blipFill>
          </p:spPr>
          <p:txBody>
            <a:bodyPr/>
            <a:lstStyle/>
            <a:p>
              <a:endParaRPr lang="en-US"/>
            </a:p>
          </p:txBody>
        </p:sp>
      </p:grpSp>
      <p:sp>
        <p:nvSpPr>
          <p:cNvPr id="16" name="TextBox 15">
            <a:extLst>
              <a:ext uri="{FF2B5EF4-FFF2-40B4-BE49-F238E27FC236}">
                <a16:creationId xmlns:a16="http://schemas.microsoft.com/office/drawing/2014/main" id="{539E8B06-8CD6-B2CF-FC8E-C5826F7260AF}"/>
              </a:ext>
            </a:extLst>
          </p:cNvPr>
          <p:cNvSpPr txBox="1"/>
          <p:nvPr/>
        </p:nvSpPr>
        <p:spPr>
          <a:xfrm>
            <a:off x="1676991" y="2143725"/>
            <a:ext cx="14934018" cy="4873001"/>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TẠM BIỆT CÁC EM!</a:t>
            </a:r>
          </a:p>
          <a:p>
            <a:pPr algn="ctr">
              <a:lnSpc>
                <a:spcPct val="150000"/>
              </a:lnSpc>
            </a:pPr>
            <a:r>
              <a:rPr lang="en-US" sz="7200" b="1">
                <a:latin typeface="Arial" panose="020B0604020202020204" pitchFamily="34" charset="0"/>
                <a:cs typeface="Arial" panose="020B0604020202020204" pitchFamily="34" charset="0"/>
              </a:rPr>
              <a:t>CẢM ƠN CÁC EM ĐÃ CHÚ Ý </a:t>
            </a:r>
          </a:p>
          <a:p>
            <a:pPr algn="ctr">
              <a:lnSpc>
                <a:spcPct val="150000"/>
              </a:lnSpc>
            </a:pPr>
            <a:r>
              <a:rPr lang="en-US" sz="7200" b="1">
                <a:latin typeface="Arial" panose="020B0604020202020204" pitchFamily="34" charset="0"/>
                <a:cs typeface="Arial" panose="020B0604020202020204" pitchFamily="34" charset="0"/>
              </a:rPr>
              <a:t>LẮNG NGHE BÀI GIẢNG!</a:t>
            </a:r>
          </a:p>
        </p:txBody>
      </p:sp>
      <p:cxnSp>
        <p:nvCxnSpPr>
          <p:cNvPr id="18" name="Straight Connector 17">
            <a:extLst>
              <a:ext uri="{FF2B5EF4-FFF2-40B4-BE49-F238E27FC236}">
                <a16:creationId xmlns:a16="http://schemas.microsoft.com/office/drawing/2014/main" id="{9C981D0E-AEDE-E212-51A3-4C988131C6BE}"/>
              </a:ext>
            </a:extLst>
          </p:cNvPr>
          <p:cNvCxnSpPr/>
          <p:nvPr/>
        </p:nvCxnSpPr>
        <p:spPr>
          <a:xfrm>
            <a:off x="4648200" y="7581900"/>
            <a:ext cx="9220200" cy="0"/>
          </a:xfrm>
          <a:prstGeom prst="line">
            <a:avLst/>
          </a:prstGeom>
          <a:ln w="38100">
            <a:solidFill>
              <a:srgbClr val="F9405C"/>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549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34EC5-03F6-6A8E-FC11-C719756B97AC}"/>
              </a:ext>
            </a:extLst>
          </p:cNvPr>
          <p:cNvPicPr>
            <a:picLocks noChangeAspect="1"/>
          </p:cNvPicPr>
          <p:nvPr/>
        </p:nvPicPr>
        <p:blipFill>
          <a:blip r:embed="rId2"/>
          <a:stretch>
            <a:fillRect/>
          </a:stretch>
        </p:blipFill>
        <p:spPr>
          <a:xfrm>
            <a:off x="381000" y="495300"/>
            <a:ext cx="12990254" cy="4914646"/>
          </a:xfrm>
          <a:prstGeom prst="rect">
            <a:avLst/>
          </a:prstGeom>
        </p:spPr>
      </p:pic>
      <p:sp>
        <p:nvSpPr>
          <p:cNvPr id="3" name="TextBox 2">
            <a:extLst>
              <a:ext uri="{FF2B5EF4-FFF2-40B4-BE49-F238E27FC236}">
                <a16:creationId xmlns:a16="http://schemas.microsoft.com/office/drawing/2014/main" id="{9461253D-A9BD-7BA7-5554-7493052F70DB}"/>
              </a:ext>
            </a:extLst>
          </p:cNvPr>
          <p:cNvSpPr txBox="1"/>
          <p:nvPr/>
        </p:nvSpPr>
        <p:spPr>
          <a:xfrm>
            <a:off x="571500" y="5920800"/>
            <a:ext cx="17145000" cy="3671583"/>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Gam màu chủ đạo như trắng, vàng, tím, đỏ, xanh lá cây.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Tất cả những màu sắc này đều được tạo ra từ việc nhuộm lá cây rừng.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Họa tiết trên vải thổ cẩm thường đối xưng nhau tượng trưng cho quan niệm về sự hòa hợp trường tồn của tự nhiên</a:t>
            </a:r>
            <a:r>
              <a:rPr lang="en-US" sz="4000">
                <a:latin typeface="Arial" panose="020B0604020202020204" pitchFamily="34" charset="0"/>
                <a:cs typeface="Arial" panose="020B0604020202020204" pitchFamily="34" charset="0"/>
              </a:rPr>
              <a:t>…</a:t>
            </a:r>
          </a:p>
        </p:txBody>
      </p:sp>
      <p:grpSp>
        <p:nvGrpSpPr>
          <p:cNvPr id="7" name="Group 6">
            <a:extLst>
              <a:ext uri="{FF2B5EF4-FFF2-40B4-BE49-F238E27FC236}">
                <a16:creationId xmlns:a16="http://schemas.microsoft.com/office/drawing/2014/main" id="{59E381D7-15BB-CFC7-0DD7-BE83D56FC8B9}"/>
              </a:ext>
            </a:extLst>
          </p:cNvPr>
          <p:cNvGrpSpPr/>
          <p:nvPr/>
        </p:nvGrpSpPr>
        <p:grpSpPr>
          <a:xfrm>
            <a:off x="10744200" y="2259832"/>
            <a:ext cx="7353300" cy="3505200"/>
            <a:chOff x="10668000" y="2259832"/>
            <a:chExt cx="7353300" cy="3505200"/>
          </a:xfrm>
        </p:grpSpPr>
        <p:sp>
          <p:nvSpPr>
            <p:cNvPr id="6" name="Speech Bubble: Oval 5">
              <a:extLst>
                <a:ext uri="{FF2B5EF4-FFF2-40B4-BE49-F238E27FC236}">
                  <a16:creationId xmlns:a16="http://schemas.microsoft.com/office/drawing/2014/main" id="{797185CA-2F36-03E1-FB8F-FECDF051DF95}"/>
                </a:ext>
              </a:extLst>
            </p:cNvPr>
            <p:cNvSpPr/>
            <p:nvPr/>
          </p:nvSpPr>
          <p:spPr>
            <a:xfrm>
              <a:off x="10668000" y="2259832"/>
              <a:ext cx="7353300" cy="3505200"/>
            </a:xfrm>
            <a:prstGeom prst="wedgeEllipseCallout">
              <a:avLst>
                <a:gd name="adj1" fmla="val -40165"/>
                <a:gd name="adj2" fmla="val -48722"/>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849C5A-9CD6-1B5B-3982-A4740888563A}"/>
                </a:ext>
              </a:extLst>
            </p:cNvPr>
            <p:cNvSpPr txBox="1"/>
            <p:nvPr/>
          </p:nvSpPr>
          <p:spPr>
            <a:xfrm>
              <a:off x="11391900" y="2690268"/>
              <a:ext cx="5905500" cy="274825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Hoa văn trong bức tranh là thổ cẩm, họa tiết của người Tây Bắc.</a:t>
              </a:r>
            </a:p>
          </p:txBody>
        </p:sp>
      </p:grpSp>
    </p:spTree>
    <p:extLst>
      <p:ext uri="{BB962C8B-B14F-4D97-AF65-F5344CB8AC3E}">
        <p14:creationId xmlns:p14="http://schemas.microsoft.com/office/powerpoint/2010/main" val="344486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4687" y="-5017690"/>
            <a:ext cx="12180722" cy="8229600"/>
          </a:xfrm>
          <a:custGeom>
            <a:avLst/>
            <a:gdLst/>
            <a:ahLst/>
            <a:cxnLst/>
            <a:rect l="l" t="t" r="r" b="b"/>
            <a:pathLst>
              <a:path w="12180722" h="8229600">
                <a:moveTo>
                  <a:pt x="0" y="0"/>
                </a:moveTo>
                <a:lnTo>
                  <a:pt x="12180721" y="0"/>
                </a:lnTo>
                <a:lnTo>
                  <a:pt x="12180721" y="8229600"/>
                </a:lnTo>
                <a:lnTo>
                  <a:pt x="0" y="8229600"/>
                </a:lnTo>
                <a:lnTo>
                  <a:pt x="0" y="0"/>
                </a:lnTo>
                <a:close/>
              </a:path>
            </a:pathLst>
          </a:custGeom>
          <a:blipFill>
            <a:blip r:embed="rId2"/>
            <a:stretch>
              <a:fillRect/>
            </a:stretch>
          </a:blipFill>
        </p:spPr>
        <p:txBody>
          <a:bodyPr/>
          <a:lstStyle/>
          <a:p>
            <a:endParaRPr lang="en-US"/>
          </a:p>
        </p:txBody>
      </p:sp>
      <p:sp>
        <p:nvSpPr>
          <p:cNvPr id="6" name="Freeform 6"/>
          <p:cNvSpPr/>
          <p:nvPr/>
        </p:nvSpPr>
        <p:spPr>
          <a:xfrm>
            <a:off x="10179733" y="7224176"/>
            <a:ext cx="12180722" cy="8229600"/>
          </a:xfrm>
          <a:custGeom>
            <a:avLst/>
            <a:gdLst/>
            <a:ahLst/>
            <a:cxnLst/>
            <a:rect l="l" t="t" r="r" b="b"/>
            <a:pathLst>
              <a:path w="12180722" h="8229600">
                <a:moveTo>
                  <a:pt x="0" y="0"/>
                </a:moveTo>
                <a:lnTo>
                  <a:pt x="12180721" y="0"/>
                </a:lnTo>
                <a:lnTo>
                  <a:pt x="12180721" y="8229600"/>
                </a:lnTo>
                <a:lnTo>
                  <a:pt x="0" y="8229600"/>
                </a:lnTo>
                <a:lnTo>
                  <a:pt x="0" y="0"/>
                </a:lnTo>
                <a:close/>
              </a:path>
            </a:pathLst>
          </a:custGeom>
          <a:blipFill>
            <a:blip r:embed="rId2"/>
            <a:stretch>
              <a:fillRect/>
            </a:stretch>
          </a:blipFill>
        </p:spPr>
        <p:txBody>
          <a:bodyPr/>
          <a:lstStyle/>
          <a:p>
            <a:endParaRPr lang="en-US"/>
          </a:p>
        </p:txBody>
      </p:sp>
      <p:sp>
        <p:nvSpPr>
          <p:cNvPr id="8" name="Freeform 8"/>
          <p:cNvSpPr/>
          <p:nvPr/>
        </p:nvSpPr>
        <p:spPr>
          <a:xfrm>
            <a:off x="-1335492" y="146211"/>
            <a:ext cx="3822004" cy="3306033"/>
          </a:xfrm>
          <a:custGeom>
            <a:avLst/>
            <a:gdLst/>
            <a:ahLst/>
            <a:cxnLst/>
            <a:rect l="l" t="t" r="r" b="b"/>
            <a:pathLst>
              <a:path w="3822004" h="3306033">
                <a:moveTo>
                  <a:pt x="0" y="0"/>
                </a:moveTo>
                <a:lnTo>
                  <a:pt x="3822004" y="0"/>
                </a:lnTo>
                <a:lnTo>
                  <a:pt x="3822004" y="3306033"/>
                </a:lnTo>
                <a:lnTo>
                  <a:pt x="0" y="3306033"/>
                </a:lnTo>
                <a:lnTo>
                  <a:pt x="0" y="0"/>
                </a:lnTo>
                <a:close/>
              </a:path>
            </a:pathLst>
          </a:custGeom>
          <a:blipFill>
            <a:blip r:embed="rId3"/>
            <a:stretch>
              <a:fillRect/>
            </a:stretch>
          </a:blipFill>
        </p:spPr>
        <p:txBody>
          <a:bodyPr/>
          <a:lstStyle/>
          <a:p>
            <a:endParaRPr lang="en-US"/>
          </a:p>
        </p:txBody>
      </p:sp>
      <p:sp>
        <p:nvSpPr>
          <p:cNvPr id="9" name="Freeform 9"/>
          <p:cNvSpPr/>
          <p:nvPr/>
        </p:nvSpPr>
        <p:spPr>
          <a:xfrm flipH="1" flipV="1">
            <a:off x="4155004" y="-2091057"/>
            <a:ext cx="3822004" cy="3306033"/>
          </a:xfrm>
          <a:custGeom>
            <a:avLst/>
            <a:gdLst/>
            <a:ahLst/>
            <a:cxnLst/>
            <a:rect l="l" t="t" r="r" b="b"/>
            <a:pathLst>
              <a:path w="3822004" h="3306033">
                <a:moveTo>
                  <a:pt x="3822004" y="3306033"/>
                </a:moveTo>
                <a:lnTo>
                  <a:pt x="0" y="3306033"/>
                </a:lnTo>
                <a:lnTo>
                  <a:pt x="0" y="0"/>
                </a:lnTo>
                <a:lnTo>
                  <a:pt x="3822004" y="0"/>
                </a:lnTo>
                <a:lnTo>
                  <a:pt x="3822004" y="3306033"/>
                </a:lnTo>
                <a:close/>
              </a:path>
            </a:pathLst>
          </a:custGeom>
          <a:blipFill>
            <a:blip r:embed="rId3"/>
            <a:stretch>
              <a:fillRect/>
            </a:stretch>
          </a:blipFill>
        </p:spPr>
        <p:txBody>
          <a:bodyPr/>
          <a:lstStyle/>
          <a:p>
            <a:endParaRPr lang="en-US"/>
          </a:p>
        </p:txBody>
      </p:sp>
      <p:sp>
        <p:nvSpPr>
          <p:cNvPr id="12" name="Freeform 27">
            <a:extLst>
              <a:ext uri="{FF2B5EF4-FFF2-40B4-BE49-F238E27FC236}">
                <a16:creationId xmlns:a16="http://schemas.microsoft.com/office/drawing/2014/main" id="{2A75F985-96CE-F010-7000-7E4295AAC2E6}"/>
              </a:ext>
            </a:extLst>
          </p:cNvPr>
          <p:cNvSpPr/>
          <p:nvPr/>
        </p:nvSpPr>
        <p:spPr>
          <a:xfrm rot="20894795">
            <a:off x="12981756" y="7071702"/>
            <a:ext cx="5045288" cy="3191853"/>
          </a:xfrm>
          <a:custGeom>
            <a:avLst/>
            <a:gdLst/>
            <a:ahLst/>
            <a:cxnLst/>
            <a:rect l="l" t="t" r="r" b="b"/>
            <a:pathLst>
              <a:path w="12096000" h="7917840">
                <a:moveTo>
                  <a:pt x="0" y="0"/>
                </a:moveTo>
                <a:lnTo>
                  <a:pt x="12096000" y="0"/>
                </a:lnTo>
                <a:lnTo>
                  <a:pt x="12096000" y="7917840"/>
                </a:lnTo>
                <a:lnTo>
                  <a:pt x="0" y="7917840"/>
                </a:lnTo>
                <a:lnTo>
                  <a:pt x="0" y="0"/>
                </a:lnTo>
                <a:close/>
              </a:path>
            </a:pathLst>
          </a:custGeom>
          <a:blipFill>
            <a:blip r:embed="rId4"/>
            <a:stretch>
              <a:fillRect/>
            </a:stretch>
          </a:blipFill>
        </p:spPr>
        <p:txBody>
          <a:bodyPr/>
          <a:lstStyle/>
          <a:p>
            <a:endParaRPr lang="en-US"/>
          </a:p>
        </p:txBody>
      </p:sp>
      <p:sp>
        <p:nvSpPr>
          <p:cNvPr id="13" name="TextBox 12">
            <a:extLst>
              <a:ext uri="{FF2B5EF4-FFF2-40B4-BE49-F238E27FC236}">
                <a16:creationId xmlns:a16="http://schemas.microsoft.com/office/drawing/2014/main" id="{17661CAA-6DFA-8A6F-7ADE-62F693D14339}"/>
              </a:ext>
            </a:extLst>
          </p:cNvPr>
          <p:cNvSpPr txBox="1"/>
          <p:nvPr/>
        </p:nvSpPr>
        <p:spPr>
          <a:xfrm>
            <a:off x="495300" y="2706999"/>
            <a:ext cx="17297400" cy="4873001"/>
          </a:xfrm>
          <a:prstGeom prst="rect">
            <a:avLst/>
          </a:prstGeom>
          <a:noFill/>
        </p:spPr>
        <p:txBody>
          <a:bodyPr wrap="square" rtlCol="0">
            <a:spAutoFit/>
          </a:bodyPr>
          <a:lstStyle/>
          <a:p>
            <a:pPr algn="ctr">
              <a:lnSpc>
                <a:spcPct val="150000"/>
              </a:lnSpc>
            </a:pPr>
            <a:r>
              <a:rPr lang="en-US" sz="7200" b="1">
                <a:latin typeface="Arial" panose="020B0604020202020204" pitchFamily="34" charset="0"/>
                <a:cs typeface="Arial" panose="020B0604020202020204" pitchFamily="34" charset="0"/>
              </a:rPr>
              <a:t>BÀI 4. </a:t>
            </a:r>
          </a:p>
          <a:p>
            <a:pPr algn="ctr">
              <a:lnSpc>
                <a:spcPct val="150000"/>
              </a:lnSpc>
            </a:pPr>
            <a:r>
              <a:rPr lang="en-US" sz="7200" b="1">
                <a:latin typeface="Arial" panose="020B0604020202020204" pitchFamily="34" charset="0"/>
                <a:cs typeface="Arial" panose="020B0604020202020204" pitchFamily="34" charset="0"/>
              </a:rPr>
              <a:t>THIẾT KẾ TRANG PHỤC VỚI HOA VĂN DÂN TỘC THIỂU SỐ</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0000"/>
          </a:blip>
          <a:srcRect t="21875" b="21875"/>
          <a:stretch>
            <a:fillRect/>
          </a:stretch>
        </p:blipFill>
        <p:spPr>
          <a:xfrm flipH="1">
            <a:off x="0" y="0"/>
            <a:ext cx="18288000" cy="10287000"/>
          </a:xfrm>
          <a:prstGeom prst="rect">
            <a:avLst/>
          </a:prstGeom>
        </p:spPr>
      </p:pic>
      <p:sp>
        <p:nvSpPr>
          <p:cNvPr id="11" name="Freeform 2">
            <a:extLst>
              <a:ext uri="{FF2B5EF4-FFF2-40B4-BE49-F238E27FC236}">
                <a16:creationId xmlns:a16="http://schemas.microsoft.com/office/drawing/2014/main" id="{73F6B1D9-4ED4-9961-70C2-310DB97EED87}"/>
              </a:ext>
            </a:extLst>
          </p:cNvPr>
          <p:cNvSpPr/>
          <p:nvPr/>
        </p:nvSpPr>
        <p:spPr>
          <a:xfrm>
            <a:off x="3616100" y="8140397"/>
            <a:ext cx="15619350" cy="2410452"/>
          </a:xfrm>
          <a:custGeom>
            <a:avLst/>
            <a:gdLst/>
            <a:ahLst/>
            <a:cxnLst/>
            <a:rect l="l" t="t" r="r" b="b"/>
            <a:pathLst>
              <a:path w="15619350" h="2410452">
                <a:moveTo>
                  <a:pt x="0" y="0"/>
                </a:moveTo>
                <a:lnTo>
                  <a:pt x="15619350" y="0"/>
                </a:lnTo>
                <a:lnTo>
                  <a:pt x="15619350" y="2410452"/>
                </a:lnTo>
                <a:lnTo>
                  <a:pt x="0" y="2410452"/>
                </a:lnTo>
                <a:lnTo>
                  <a:pt x="0" y="0"/>
                </a:lnTo>
                <a:close/>
              </a:path>
            </a:pathLst>
          </a:custGeom>
          <a:blipFill>
            <a:blip r:embed="rId3"/>
            <a:stretch>
              <a:fillRect b="-170533"/>
            </a:stretch>
          </a:blipFill>
        </p:spPr>
        <p:txBody>
          <a:bodyPr/>
          <a:lstStyle/>
          <a:p>
            <a:endParaRPr lang="en-US"/>
          </a:p>
        </p:txBody>
      </p:sp>
      <p:sp>
        <p:nvSpPr>
          <p:cNvPr id="12" name="Freeform 3">
            <a:extLst>
              <a:ext uri="{FF2B5EF4-FFF2-40B4-BE49-F238E27FC236}">
                <a16:creationId xmlns:a16="http://schemas.microsoft.com/office/drawing/2014/main" id="{9C96E2F3-21DA-829C-1EA0-548FEA12B953}"/>
              </a:ext>
            </a:extLst>
          </p:cNvPr>
          <p:cNvSpPr/>
          <p:nvPr/>
        </p:nvSpPr>
        <p:spPr>
          <a:xfrm flipH="1" flipV="1">
            <a:off x="-1940034" y="-374754"/>
            <a:ext cx="15619350" cy="2848641"/>
          </a:xfrm>
          <a:custGeom>
            <a:avLst/>
            <a:gdLst/>
            <a:ahLst/>
            <a:cxnLst/>
            <a:rect l="l" t="t" r="r" b="b"/>
            <a:pathLst>
              <a:path w="15619350" h="2848641">
                <a:moveTo>
                  <a:pt x="15619350" y="2848640"/>
                </a:moveTo>
                <a:lnTo>
                  <a:pt x="0" y="2848640"/>
                </a:lnTo>
                <a:lnTo>
                  <a:pt x="0" y="0"/>
                </a:lnTo>
                <a:lnTo>
                  <a:pt x="15619350" y="0"/>
                </a:lnTo>
                <a:lnTo>
                  <a:pt x="15619350" y="2848640"/>
                </a:lnTo>
                <a:close/>
              </a:path>
            </a:pathLst>
          </a:custGeom>
          <a:blipFill>
            <a:blip r:embed="rId3"/>
            <a:stretch>
              <a:fillRect b="-128918"/>
            </a:stretch>
          </a:blipFill>
        </p:spPr>
        <p:txBody>
          <a:bodyPr/>
          <a:lstStyle/>
          <a:p>
            <a:endParaRPr lang="en-US"/>
          </a:p>
        </p:txBody>
      </p:sp>
      <p:sp>
        <p:nvSpPr>
          <p:cNvPr id="10" name="Freeform 21">
            <a:extLst>
              <a:ext uri="{FF2B5EF4-FFF2-40B4-BE49-F238E27FC236}">
                <a16:creationId xmlns:a16="http://schemas.microsoft.com/office/drawing/2014/main" id="{68BE9FDA-1D9D-2871-6EB3-2FAEFD1BE335}"/>
              </a:ext>
            </a:extLst>
          </p:cNvPr>
          <p:cNvSpPr/>
          <p:nvPr/>
        </p:nvSpPr>
        <p:spPr>
          <a:xfrm>
            <a:off x="609600" y="876300"/>
            <a:ext cx="5334000" cy="9105900"/>
          </a:xfrm>
          <a:custGeom>
            <a:avLst/>
            <a:gdLst/>
            <a:ahLst/>
            <a:cxnLst/>
            <a:rect l="l" t="t" r="r" b="b"/>
            <a:pathLst>
              <a:path w="5683568" h="10287000">
                <a:moveTo>
                  <a:pt x="0" y="0"/>
                </a:moveTo>
                <a:lnTo>
                  <a:pt x="5683567" y="0"/>
                </a:lnTo>
                <a:lnTo>
                  <a:pt x="5683567" y="10287000"/>
                </a:lnTo>
                <a:lnTo>
                  <a:pt x="0" y="10287000"/>
                </a:lnTo>
                <a:lnTo>
                  <a:pt x="0" y="0"/>
                </a:lnTo>
                <a:close/>
              </a:path>
            </a:pathLst>
          </a:custGeom>
          <a:blipFill>
            <a:blip r:embed="rId4"/>
            <a:stretch>
              <a:fillRect/>
            </a:stretch>
          </a:blipFill>
        </p:spPr>
        <p:txBody>
          <a:bodyPr/>
          <a:lstStyle/>
          <a:p>
            <a:endParaRPr lang="en-US"/>
          </a:p>
        </p:txBody>
      </p:sp>
      <p:sp>
        <p:nvSpPr>
          <p:cNvPr id="14" name="TextBox 13">
            <a:extLst>
              <a:ext uri="{FF2B5EF4-FFF2-40B4-BE49-F238E27FC236}">
                <a16:creationId xmlns:a16="http://schemas.microsoft.com/office/drawing/2014/main" id="{3B6AA80F-47CB-FC4D-BFCF-6E515614AB66}"/>
              </a:ext>
            </a:extLst>
          </p:cNvPr>
          <p:cNvSpPr txBox="1"/>
          <p:nvPr/>
        </p:nvSpPr>
        <p:spPr>
          <a:xfrm>
            <a:off x="6553200" y="896950"/>
            <a:ext cx="10668000" cy="1015663"/>
          </a:xfrm>
          <a:prstGeom prst="rect">
            <a:avLst/>
          </a:prstGeom>
          <a:noFill/>
        </p:spPr>
        <p:txBody>
          <a:bodyPr wrap="square" rtlCol="0">
            <a:spAutoFit/>
          </a:bodyPr>
          <a:lstStyle/>
          <a:p>
            <a:pPr algn="ctr"/>
            <a:r>
              <a:rPr lang="en-US" sz="6000" b="1">
                <a:solidFill>
                  <a:schemeClr val="accent5">
                    <a:lumMod val="50000"/>
                  </a:schemeClr>
                </a:solidFill>
                <a:latin typeface="Arial" panose="020B0604020202020204" pitchFamily="34" charset="0"/>
                <a:cs typeface="Arial" panose="020B0604020202020204" pitchFamily="34" charset="0"/>
              </a:rPr>
              <a:t>NỘI DUNG BÀI HỌC </a:t>
            </a:r>
          </a:p>
        </p:txBody>
      </p:sp>
      <p:grpSp>
        <p:nvGrpSpPr>
          <p:cNvPr id="18" name="Group 17">
            <a:extLst>
              <a:ext uri="{FF2B5EF4-FFF2-40B4-BE49-F238E27FC236}">
                <a16:creationId xmlns:a16="http://schemas.microsoft.com/office/drawing/2014/main" id="{2C6844B0-4778-0B60-1631-DC1B52A410B8}"/>
              </a:ext>
            </a:extLst>
          </p:cNvPr>
          <p:cNvGrpSpPr/>
          <p:nvPr/>
        </p:nvGrpSpPr>
        <p:grpSpPr>
          <a:xfrm>
            <a:off x="8201761" y="2287367"/>
            <a:ext cx="6081794" cy="1982949"/>
            <a:chOff x="6740471" y="2526256"/>
            <a:chExt cx="6081794" cy="1982949"/>
          </a:xfrm>
        </p:grpSpPr>
        <p:sp>
          <p:nvSpPr>
            <p:cNvPr id="16" name="TextBox 15">
              <a:extLst>
                <a:ext uri="{FF2B5EF4-FFF2-40B4-BE49-F238E27FC236}">
                  <a16:creationId xmlns:a16="http://schemas.microsoft.com/office/drawing/2014/main" id="{71D13CCB-E001-055C-4315-46BA260457FC}"/>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Quan sát </a:t>
              </a:r>
            </a:p>
          </p:txBody>
        </p:sp>
        <p:sp>
          <p:nvSpPr>
            <p:cNvPr id="17" name="Freeform 5">
              <a:extLst>
                <a:ext uri="{FF2B5EF4-FFF2-40B4-BE49-F238E27FC236}">
                  <a16:creationId xmlns:a16="http://schemas.microsoft.com/office/drawing/2014/main" id="{AC6DDBED-DC97-6B25-9414-8CF5C7CAB433}"/>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15" name="TextBox 14">
              <a:extLst>
                <a:ext uri="{FF2B5EF4-FFF2-40B4-BE49-F238E27FC236}">
                  <a16:creationId xmlns:a16="http://schemas.microsoft.com/office/drawing/2014/main" id="{5EBE35BF-837C-EFEB-99BD-FF6D2749BC76}"/>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01</a:t>
              </a:r>
            </a:p>
          </p:txBody>
        </p:sp>
      </p:grpSp>
      <p:grpSp>
        <p:nvGrpSpPr>
          <p:cNvPr id="19" name="Group 18">
            <a:extLst>
              <a:ext uri="{FF2B5EF4-FFF2-40B4-BE49-F238E27FC236}">
                <a16:creationId xmlns:a16="http://schemas.microsoft.com/office/drawing/2014/main" id="{A808A172-4411-7909-C838-DCA9BD1DDEF7}"/>
              </a:ext>
            </a:extLst>
          </p:cNvPr>
          <p:cNvGrpSpPr/>
          <p:nvPr/>
        </p:nvGrpSpPr>
        <p:grpSpPr>
          <a:xfrm>
            <a:off x="10738458" y="4070188"/>
            <a:ext cx="6081794" cy="1982949"/>
            <a:chOff x="6740471" y="2526256"/>
            <a:chExt cx="6081794" cy="1982949"/>
          </a:xfrm>
        </p:grpSpPr>
        <p:sp>
          <p:nvSpPr>
            <p:cNvPr id="20" name="TextBox 19">
              <a:extLst>
                <a:ext uri="{FF2B5EF4-FFF2-40B4-BE49-F238E27FC236}">
                  <a16:creationId xmlns:a16="http://schemas.microsoft.com/office/drawing/2014/main" id="{EE67D197-5B18-D8F1-92C5-F86AD3133D8E}"/>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Thực hành </a:t>
              </a:r>
            </a:p>
          </p:txBody>
        </p:sp>
        <p:sp>
          <p:nvSpPr>
            <p:cNvPr id="21" name="Freeform 5">
              <a:extLst>
                <a:ext uri="{FF2B5EF4-FFF2-40B4-BE49-F238E27FC236}">
                  <a16:creationId xmlns:a16="http://schemas.microsoft.com/office/drawing/2014/main" id="{2AC5318D-CF2F-ED6D-0C93-49D33C7CA32B}"/>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22" name="TextBox 21">
              <a:extLst>
                <a:ext uri="{FF2B5EF4-FFF2-40B4-BE49-F238E27FC236}">
                  <a16:creationId xmlns:a16="http://schemas.microsoft.com/office/drawing/2014/main" id="{D0C86647-1673-FDDC-F137-55382D7A9895}"/>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02</a:t>
              </a:r>
            </a:p>
          </p:txBody>
        </p:sp>
      </p:grpSp>
      <p:grpSp>
        <p:nvGrpSpPr>
          <p:cNvPr id="23" name="Group 22">
            <a:extLst>
              <a:ext uri="{FF2B5EF4-FFF2-40B4-BE49-F238E27FC236}">
                <a16:creationId xmlns:a16="http://schemas.microsoft.com/office/drawing/2014/main" id="{D0C51446-D60B-5715-46B4-538C330B93B5}"/>
              </a:ext>
            </a:extLst>
          </p:cNvPr>
          <p:cNvGrpSpPr/>
          <p:nvPr/>
        </p:nvGrpSpPr>
        <p:grpSpPr>
          <a:xfrm>
            <a:off x="8201761" y="5843549"/>
            <a:ext cx="6081794" cy="1982949"/>
            <a:chOff x="6740471" y="2526256"/>
            <a:chExt cx="6081794" cy="1982949"/>
          </a:xfrm>
        </p:grpSpPr>
        <p:sp>
          <p:nvSpPr>
            <p:cNvPr id="24" name="TextBox 23">
              <a:extLst>
                <a:ext uri="{FF2B5EF4-FFF2-40B4-BE49-F238E27FC236}">
                  <a16:creationId xmlns:a16="http://schemas.microsoft.com/office/drawing/2014/main" id="{A187B4CD-FC5D-2E56-D335-150E71FE5D33}"/>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Thảo luận </a:t>
              </a:r>
            </a:p>
          </p:txBody>
        </p:sp>
        <p:sp>
          <p:nvSpPr>
            <p:cNvPr id="25" name="Freeform 5">
              <a:extLst>
                <a:ext uri="{FF2B5EF4-FFF2-40B4-BE49-F238E27FC236}">
                  <a16:creationId xmlns:a16="http://schemas.microsoft.com/office/drawing/2014/main" id="{25784B4C-F2FD-DFDF-847C-D6AFC8542DA6}"/>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26" name="TextBox 25">
              <a:extLst>
                <a:ext uri="{FF2B5EF4-FFF2-40B4-BE49-F238E27FC236}">
                  <a16:creationId xmlns:a16="http://schemas.microsoft.com/office/drawing/2014/main" id="{4A4AF668-43AD-F3DA-F00F-C90DEE84E93A}"/>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03</a:t>
              </a:r>
            </a:p>
          </p:txBody>
        </p:sp>
      </p:grpSp>
      <p:grpSp>
        <p:nvGrpSpPr>
          <p:cNvPr id="27" name="Group 26">
            <a:extLst>
              <a:ext uri="{FF2B5EF4-FFF2-40B4-BE49-F238E27FC236}">
                <a16:creationId xmlns:a16="http://schemas.microsoft.com/office/drawing/2014/main" id="{32180A5D-63E5-47FF-FEA3-0EBA43899B31}"/>
              </a:ext>
            </a:extLst>
          </p:cNvPr>
          <p:cNvGrpSpPr/>
          <p:nvPr/>
        </p:nvGrpSpPr>
        <p:grpSpPr>
          <a:xfrm>
            <a:off x="10734705" y="7586305"/>
            <a:ext cx="6081794" cy="1982949"/>
            <a:chOff x="6740471" y="2526256"/>
            <a:chExt cx="6081794" cy="1982949"/>
          </a:xfrm>
        </p:grpSpPr>
        <p:sp>
          <p:nvSpPr>
            <p:cNvPr id="28" name="TextBox 27">
              <a:extLst>
                <a:ext uri="{FF2B5EF4-FFF2-40B4-BE49-F238E27FC236}">
                  <a16:creationId xmlns:a16="http://schemas.microsoft.com/office/drawing/2014/main" id="{4262A6FB-5AFF-9301-43CB-03B6CF88CCCC}"/>
                </a:ext>
              </a:extLst>
            </p:cNvPr>
            <p:cNvSpPr txBox="1"/>
            <p:nvPr/>
          </p:nvSpPr>
          <p:spPr>
            <a:xfrm>
              <a:off x="8936065" y="3240733"/>
              <a:ext cx="38862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Vận dụng </a:t>
              </a:r>
            </a:p>
          </p:txBody>
        </p:sp>
        <p:sp>
          <p:nvSpPr>
            <p:cNvPr id="29" name="Freeform 5">
              <a:extLst>
                <a:ext uri="{FF2B5EF4-FFF2-40B4-BE49-F238E27FC236}">
                  <a16:creationId xmlns:a16="http://schemas.microsoft.com/office/drawing/2014/main" id="{7BC37385-9A06-FD61-B45F-4A4875CB744D}"/>
                </a:ext>
              </a:extLst>
            </p:cNvPr>
            <p:cNvSpPr/>
            <p:nvPr/>
          </p:nvSpPr>
          <p:spPr>
            <a:xfrm>
              <a:off x="6740471" y="2526256"/>
              <a:ext cx="1676399" cy="1982949"/>
            </a:xfrm>
            <a:custGeom>
              <a:avLst/>
              <a:gdLst/>
              <a:ahLst/>
              <a:cxnLst/>
              <a:rect l="l" t="t" r="r" b="b"/>
              <a:pathLst>
                <a:path w="2061829" h="2749795">
                  <a:moveTo>
                    <a:pt x="0" y="0"/>
                  </a:moveTo>
                  <a:lnTo>
                    <a:pt x="2061829" y="0"/>
                  </a:lnTo>
                  <a:lnTo>
                    <a:pt x="2061829" y="2749795"/>
                  </a:lnTo>
                  <a:lnTo>
                    <a:pt x="0" y="2749795"/>
                  </a:lnTo>
                  <a:lnTo>
                    <a:pt x="0" y="0"/>
                  </a:lnTo>
                  <a:close/>
                </a:path>
              </a:pathLst>
            </a:custGeom>
            <a:blipFill>
              <a:blip r:embed="rId5">
                <a:alphaModFix amt="50000"/>
              </a:blip>
              <a:stretch>
                <a:fillRect l="-44963"/>
              </a:stretch>
            </a:blipFill>
          </p:spPr>
          <p:txBody>
            <a:bodyPr/>
            <a:lstStyle/>
            <a:p>
              <a:endParaRPr lang="en-US"/>
            </a:p>
          </p:txBody>
        </p:sp>
        <p:sp>
          <p:nvSpPr>
            <p:cNvPr id="30" name="TextBox 29">
              <a:extLst>
                <a:ext uri="{FF2B5EF4-FFF2-40B4-BE49-F238E27FC236}">
                  <a16:creationId xmlns:a16="http://schemas.microsoft.com/office/drawing/2014/main" id="{400BF4C9-A6DB-2BAB-078D-9324BDDCFFF9}"/>
                </a:ext>
              </a:extLst>
            </p:cNvPr>
            <p:cNvSpPr txBox="1"/>
            <p:nvPr/>
          </p:nvSpPr>
          <p:spPr>
            <a:xfrm>
              <a:off x="6934200" y="3009900"/>
              <a:ext cx="1524000" cy="1015663"/>
            </a:xfrm>
            <a:prstGeom prst="rect">
              <a:avLst/>
            </a:prstGeom>
            <a:noFill/>
          </p:spPr>
          <p:txBody>
            <a:bodyPr wrap="square" rtlCol="0">
              <a:spAutoFit/>
            </a:bodyPr>
            <a:lstStyle/>
            <a:p>
              <a:r>
                <a:rPr lang="en-US" sz="6000">
                  <a:latin typeface="Amasis MT Pro Black" panose="02040A04050005020304" pitchFamily="18" charset="0"/>
                </a:rPr>
                <a:t>04</a:t>
              </a: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par>
                                <p:cTn id="19" presetID="2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down)">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DF99B27-CACB-D6DD-2421-B4726B4ADEC2}"/>
              </a:ext>
            </a:extLst>
          </p:cNvPr>
          <p:cNvPicPr>
            <a:picLocks noChangeAspect="1"/>
          </p:cNvPicPr>
          <p:nvPr/>
        </p:nvPicPr>
        <p:blipFill>
          <a:blip r:embed="rId2">
            <a:alphaModFix amt="50000"/>
          </a:blip>
          <a:srcRect t="21875" b="21875"/>
          <a:stretch>
            <a:fillRect/>
          </a:stretch>
        </p:blipFill>
        <p:spPr>
          <a:xfrm>
            <a:off x="0" y="0"/>
            <a:ext cx="18288000" cy="10287000"/>
          </a:xfrm>
          <a:prstGeom prst="rect">
            <a:avLst/>
          </a:prstGeom>
        </p:spPr>
      </p:pic>
      <p:sp>
        <p:nvSpPr>
          <p:cNvPr id="2" name="TextBox 2"/>
          <p:cNvSpPr txBox="1"/>
          <p:nvPr/>
        </p:nvSpPr>
        <p:spPr>
          <a:xfrm>
            <a:off x="2462561" y="2760526"/>
            <a:ext cx="13362877" cy="3032048"/>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rPr>
              <a:t>PHẦN 1. </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7000" b="1">
                <a:solidFill>
                  <a:srgbClr val="202F5A"/>
                </a:solidFill>
                <a:latin typeface="Arial" panose="020B0604020202020204" pitchFamily="34" charset="0"/>
                <a:cs typeface="Arial" panose="020B0604020202020204" pitchFamily="34" charset="0"/>
              </a:rPr>
              <a:t>QUAN SÁT </a:t>
            </a:r>
            <a:endParaRPr kumimoji="0" lang="en-US" sz="7000" b="1" i="0" u="none" strike="noStrike" kern="1200" cap="none" spc="0" normalizeH="0" baseline="0" noProof="0">
              <a:ln>
                <a:noFill/>
              </a:ln>
              <a:solidFill>
                <a:srgbClr val="202F5A"/>
              </a:solidFill>
              <a:effectLst/>
              <a:uLnTx/>
              <a:uFillTx/>
              <a:latin typeface="Arial" panose="020B0604020202020204" pitchFamily="34" charset="0"/>
              <a:ea typeface="+mn-ea"/>
              <a:cs typeface="Arial" panose="020B0604020202020204" pitchFamily="34" charset="0"/>
            </a:endParaRPr>
          </a:p>
        </p:txBody>
      </p:sp>
      <p:sp>
        <p:nvSpPr>
          <p:cNvPr id="5" name="Freeform 5"/>
          <p:cNvSpPr/>
          <p:nvPr/>
        </p:nvSpPr>
        <p:spPr>
          <a:xfrm>
            <a:off x="0" y="8635559"/>
            <a:ext cx="6168981" cy="1651441"/>
          </a:xfrm>
          <a:custGeom>
            <a:avLst/>
            <a:gdLst/>
            <a:ahLst/>
            <a:cxnLst/>
            <a:rect l="l" t="t" r="r" b="b"/>
            <a:pathLst>
              <a:path w="6168981" h="1651441">
                <a:moveTo>
                  <a:pt x="0" y="0"/>
                </a:moveTo>
                <a:lnTo>
                  <a:pt x="6168981" y="0"/>
                </a:lnTo>
                <a:lnTo>
                  <a:pt x="6168981" y="1651441"/>
                </a:lnTo>
                <a:lnTo>
                  <a:pt x="0" y="1651441"/>
                </a:lnTo>
                <a:lnTo>
                  <a:pt x="0" y="0"/>
                </a:lnTo>
                <a:close/>
              </a:path>
            </a:pathLst>
          </a:custGeom>
          <a:blipFill>
            <a:blip r:embed="rId3"/>
            <a:stretch>
              <a:fillRect l="-11975" t="-25359" b="-108880"/>
            </a:stretch>
          </a:blipFill>
        </p:spPr>
        <p:txBody>
          <a:bodyPr/>
          <a:lstStyle/>
          <a:p>
            <a:endParaRPr lang="en-US"/>
          </a:p>
        </p:txBody>
      </p:sp>
      <p:sp>
        <p:nvSpPr>
          <p:cNvPr id="6" name="Freeform 6"/>
          <p:cNvSpPr/>
          <p:nvPr/>
        </p:nvSpPr>
        <p:spPr>
          <a:xfrm rot="-10800000">
            <a:off x="15544800" y="-149603"/>
            <a:ext cx="3171759" cy="4094610"/>
          </a:xfrm>
          <a:custGeom>
            <a:avLst/>
            <a:gdLst/>
            <a:ahLst/>
            <a:cxnLst/>
            <a:rect l="l" t="t" r="r" b="b"/>
            <a:pathLst>
              <a:path w="3171759" h="4094610">
                <a:moveTo>
                  <a:pt x="0" y="0"/>
                </a:moveTo>
                <a:lnTo>
                  <a:pt x="3171759" y="0"/>
                </a:lnTo>
                <a:lnTo>
                  <a:pt x="3171759" y="4094610"/>
                </a:lnTo>
                <a:lnTo>
                  <a:pt x="0" y="4094610"/>
                </a:lnTo>
                <a:lnTo>
                  <a:pt x="0" y="0"/>
                </a:lnTo>
                <a:close/>
              </a:path>
            </a:pathLst>
          </a:custGeom>
          <a:blipFill>
            <a:blip r:embed="rId4"/>
            <a:stretch>
              <a:fillRect l="-59395" b="-23780"/>
            </a:stretch>
          </a:blipFill>
        </p:spPr>
        <p:txBody>
          <a:bodyPr/>
          <a:lstStyle/>
          <a:p>
            <a:endParaRPr lang="en-US"/>
          </a:p>
        </p:txBody>
      </p:sp>
      <p:sp>
        <p:nvSpPr>
          <p:cNvPr id="7" name="Freeform 7"/>
          <p:cNvSpPr/>
          <p:nvPr/>
        </p:nvSpPr>
        <p:spPr>
          <a:xfrm flipH="1">
            <a:off x="16272055" y="7324648"/>
            <a:ext cx="2015945" cy="2962352"/>
          </a:xfrm>
          <a:custGeom>
            <a:avLst/>
            <a:gdLst/>
            <a:ahLst/>
            <a:cxnLst/>
            <a:rect l="l" t="t" r="r" b="b"/>
            <a:pathLst>
              <a:path w="2015945" h="2962352">
                <a:moveTo>
                  <a:pt x="2015945" y="0"/>
                </a:moveTo>
                <a:lnTo>
                  <a:pt x="0" y="0"/>
                </a:lnTo>
                <a:lnTo>
                  <a:pt x="0" y="2962352"/>
                </a:lnTo>
                <a:lnTo>
                  <a:pt x="2015945" y="2962352"/>
                </a:lnTo>
                <a:lnTo>
                  <a:pt x="2015945" y="0"/>
                </a:lnTo>
                <a:close/>
              </a:path>
            </a:pathLst>
          </a:custGeom>
          <a:blipFill>
            <a:blip r:embed="rId5"/>
            <a:stretch>
              <a:fillRect l="-29496"/>
            </a:stretch>
          </a:blipFill>
        </p:spPr>
        <p:txBody>
          <a:bodyPr/>
          <a:lstStyle/>
          <a:p>
            <a:endParaRPr lang="en-US"/>
          </a:p>
        </p:txBody>
      </p:sp>
      <p:sp>
        <p:nvSpPr>
          <p:cNvPr id="8" name="Freeform 8"/>
          <p:cNvSpPr/>
          <p:nvPr/>
        </p:nvSpPr>
        <p:spPr>
          <a:xfrm flipH="1">
            <a:off x="14256110" y="8705528"/>
            <a:ext cx="4031890" cy="1581472"/>
          </a:xfrm>
          <a:custGeom>
            <a:avLst/>
            <a:gdLst/>
            <a:ahLst/>
            <a:cxnLst/>
            <a:rect l="l" t="t" r="r" b="b"/>
            <a:pathLst>
              <a:path w="4031890" h="1581472">
                <a:moveTo>
                  <a:pt x="4031890" y="0"/>
                </a:moveTo>
                <a:lnTo>
                  <a:pt x="0" y="0"/>
                </a:lnTo>
                <a:lnTo>
                  <a:pt x="0" y="1581472"/>
                </a:lnTo>
                <a:lnTo>
                  <a:pt x="4031890" y="1581472"/>
                </a:lnTo>
                <a:lnTo>
                  <a:pt x="4031890" y="0"/>
                </a:lnTo>
                <a:close/>
              </a:path>
            </a:pathLst>
          </a:custGeom>
          <a:blipFill>
            <a:blip r:embed="rId6"/>
            <a:stretch>
              <a:fillRect l="-12715" b="-28953"/>
            </a:stretch>
          </a:blipFill>
        </p:spPr>
        <p:txBody>
          <a:bodyPr/>
          <a:lstStyle/>
          <a:p>
            <a:endParaRPr lang="en-US"/>
          </a:p>
        </p:txBody>
      </p:sp>
      <p:sp>
        <p:nvSpPr>
          <p:cNvPr id="9" name="Freeform 9"/>
          <p:cNvSpPr/>
          <p:nvPr/>
        </p:nvSpPr>
        <p:spPr>
          <a:xfrm flipH="1" flipV="1">
            <a:off x="-1229280" y="0"/>
            <a:ext cx="5410200" cy="2425297"/>
          </a:xfrm>
          <a:custGeom>
            <a:avLst/>
            <a:gdLst/>
            <a:ahLst/>
            <a:cxnLst/>
            <a:rect l="l" t="t" r="r" b="b"/>
            <a:pathLst>
              <a:path w="6168981" h="2776596">
                <a:moveTo>
                  <a:pt x="6168981" y="2776596"/>
                </a:moveTo>
                <a:lnTo>
                  <a:pt x="0" y="2776596"/>
                </a:lnTo>
                <a:lnTo>
                  <a:pt x="0" y="0"/>
                </a:lnTo>
                <a:lnTo>
                  <a:pt x="6168981" y="0"/>
                </a:lnTo>
                <a:lnTo>
                  <a:pt x="6168981" y="2776596"/>
                </a:lnTo>
                <a:close/>
              </a:path>
            </a:pathLst>
          </a:custGeom>
          <a:blipFill>
            <a:blip r:embed="rId7"/>
            <a:stretch>
              <a:fillRect r="-31850" b="-116045"/>
            </a:stretch>
          </a:blipFill>
        </p:spPr>
        <p:txBody>
          <a:bodyPr/>
          <a:lstStyle/>
          <a:p>
            <a:endParaRPr lang="en-US"/>
          </a:p>
        </p:txBody>
      </p:sp>
      <p:sp>
        <p:nvSpPr>
          <p:cNvPr id="10" name="Freeform 10"/>
          <p:cNvSpPr/>
          <p:nvPr/>
        </p:nvSpPr>
        <p:spPr>
          <a:xfrm flipH="1">
            <a:off x="0" y="672613"/>
            <a:ext cx="2060920" cy="2425296"/>
          </a:xfrm>
          <a:custGeom>
            <a:avLst/>
            <a:gdLst/>
            <a:ahLst/>
            <a:cxnLst/>
            <a:rect l="l" t="t" r="r" b="b"/>
            <a:pathLst>
              <a:path w="2060920" h="2425296">
                <a:moveTo>
                  <a:pt x="2060920" y="0"/>
                </a:moveTo>
                <a:lnTo>
                  <a:pt x="0" y="0"/>
                </a:lnTo>
                <a:lnTo>
                  <a:pt x="0" y="2425296"/>
                </a:lnTo>
                <a:lnTo>
                  <a:pt x="2060920" y="2425296"/>
                </a:lnTo>
                <a:lnTo>
                  <a:pt x="2060920" y="0"/>
                </a:lnTo>
                <a:close/>
              </a:path>
            </a:pathLst>
          </a:custGeom>
          <a:blipFill>
            <a:blip r:embed="rId8"/>
            <a:stretch>
              <a:fillRect r="-17680"/>
            </a:stretch>
          </a:blipFill>
        </p:spPr>
        <p:txBody>
          <a:bodyPr/>
          <a:lstStyle/>
          <a:p>
            <a:endParaRPr lang="en-US"/>
          </a:p>
        </p:txBody>
      </p:sp>
      <p:sp>
        <p:nvSpPr>
          <p:cNvPr id="11" name="Freeform 11"/>
          <p:cNvSpPr/>
          <p:nvPr/>
        </p:nvSpPr>
        <p:spPr>
          <a:xfrm>
            <a:off x="0" y="7165296"/>
            <a:ext cx="2695020" cy="2940527"/>
          </a:xfrm>
          <a:custGeom>
            <a:avLst/>
            <a:gdLst/>
            <a:ahLst/>
            <a:cxnLst/>
            <a:rect l="l" t="t" r="r" b="b"/>
            <a:pathLst>
              <a:path w="2695020" h="2940527">
                <a:moveTo>
                  <a:pt x="0" y="0"/>
                </a:moveTo>
                <a:lnTo>
                  <a:pt x="2695020" y="0"/>
                </a:lnTo>
                <a:lnTo>
                  <a:pt x="2695020" y="2940527"/>
                </a:lnTo>
                <a:lnTo>
                  <a:pt x="0" y="2940527"/>
                </a:lnTo>
                <a:lnTo>
                  <a:pt x="0" y="0"/>
                </a:lnTo>
                <a:close/>
              </a:path>
            </a:pathLst>
          </a:custGeom>
          <a:blipFill>
            <a:blip r:embed="rId9"/>
            <a:stretch>
              <a:fillRect l="-52265" b="-15480"/>
            </a:stretch>
          </a:blipFill>
        </p:spPr>
        <p:txBody>
          <a:bodyPr/>
          <a:lstStyle/>
          <a:p>
            <a:endParaRPr lang="en-US"/>
          </a:p>
        </p:txBody>
      </p:sp>
    </p:spTree>
    <p:extLst>
      <p:ext uri="{BB962C8B-B14F-4D97-AF65-F5344CB8AC3E}">
        <p14:creationId xmlns:p14="http://schemas.microsoft.com/office/powerpoint/2010/main" val="1479295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A31B291-1B98-AE51-49F0-EB9B5F37E8C9}"/>
              </a:ext>
            </a:extLst>
          </p:cNvPr>
          <p:cNvSpPr txBox="1"/>
          <p:nvPr/>
        </p:nvSpPr>
        <p:spPr>
          <a:xfrm>
            <a:off x="457200" y="0"/>
            <a:ext cx="17373600" cy="2057999"/>
          </a:xfrm>
          <a:prstGeom prst="rect">
            <a:avLst/>
          </a:prstGeom>
          <a:noFill/>
        </p:spPr>
        <p:txBody>
          <a:bodyPr wrap="square">
            <a:spAutoFit/>
          </a:bodyPr>
          <a:lstStyle/>
          <a:p>
            <a:pPr algn="just">
              <a:lnSpc>
                <a:spcPct val="150000"/>
              </a:lnSpc>
            </a:pPr>
            <a:r>
              <a:rPr lang="vi-VN" sz="4500" b="1">
                <a:solidFill>
                  <a:srgbClr val="C00000"/>
                </a:solidFill>
              </a:rPr>
              <a:t>Nhiệm vụ 1:</a:t>
            </a:r>
            <a:r>
              <a:rPr lang="en-US" sz="4500" b="1">
                <a:solidFill>
                  <a:srgbClr val="C00000"/>
                </a:solidFill>
              </a:rPr>
              <a:t> </a:t>
            </a:r>
            <a:r>
              <a:rPr lang="vi-VN" sz="4500"/>
              <a:t>Tạo hình hoa văn được cách điệu từ con vật mang tính biểu tượng</a:t>
            </a:r>
            <a:endParaRPr lang="en-US" sz="4500"/>
          </a:p>
        </p:txBody>
      </p:sp>
      <p:sp>
        <p:nvSpPr>
          <p:cNvPr id="10" name="TextBox 9">
            <a:extLst>
              <a:ext uri="{FF2B5EF4-FFF2-40B4-BE49-F238E27FC236}">
                <a16:creationId xmlns:a16="http://schemas.microsoft.com/office/drawing/2014/main" id="{BD7C66DD-47AE-6064-4B4A-24E07BCBBF40}"/>
              </a:ext>
            </a:extLst>
          </p:cNvPr>
          <p:cNvSpPr txBox="1"/>
          <p:nvPr/>
        </p:nvSpPr>
        <p:spPr>
          <a:xfrm>
            <a:off x="3886200" y="2223041"/>
            <a:ext cx="10515600" cy="707886"/>
          </a:xfrm>
          <a:prstGeom prst="rect">
            <a:avLst/>
          </a:prstGeom>
          <a:noFill/>
        </p:spPr>
        <p:txBody>
          <a:bodyPr wrap="square" rtlCol="0">
            <a:spAutoFit/>
          </a:bodyPr>
          <a:lstStyle/>
          <a:p>
            <a:pPr algn="ctr"/>
            <a:r>
              <a:rPr lang="en-US" sz="4000" i="1">
                <a:solidFill>
                  <a:srgbClr val="002060"/>
                </a:solidFill>
                <a:latin typeface="Arial" panose="020B0604020202020204" pitchFamily="34" charset="0"/>
                <a:cs typeface="Arial" panose="020B0604020202020204" pitchFamily="34" charset="0"/>
              </a:rPr>
              <a:t>Quan sát hình ảnh và thực hiện yêu cầu</a:t>
            </a:r>
          </a:p>
        </p:txBody>
      </p:sp>
      <p:pic>
        <p:nvPicPr>
          <p:cNvPr id="12" name="Picture 11">
            <a:extLst>
              <a:ext uri="{FF2B5EF4-FFF2-40B4-BE49-F238E27FC236}">
                <a16:creationId xmlns:a16="http://schemas.microsoft.com/office/drawing/2014/main" id="{94EB901D-CBAB-FE35-3FEF-7CE217337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3555942"/>
            <a:ext cx="9627469" cy="6223116"/>
          </a:xfrm>
          <a:prstGeom prst="rect">
            <a:avLst/>
          </a:prstGeom>
        </p:spPr>
      </p:pic>
      <p:sp>
        <p:nvSpPr>
          <p:cNvPr id="13" name="Rectangle: Rounded Corners 12">
            <a:extLst>
              <a:ext uri="{FF2B5EF4-FFF2-40B4-BE49-F238E27FC236}">
                <a16:creationId xmlns:a16="http://schemas.microsoft.com/office/drawing/2014/main" id="{8A348030-2EB8-C061-B9EA-2866C77CC6A4}"/>
              </a:ext>
            </a:extLst>
          </p:cNvPr>
          <p:cNvSpPr/>
          <p:nvPr/>
        </p:nvSpPr>
        <p:spPr>
          <a:xfrm>
            <a:off x="9665569" y="3390900"/>
            <a:ext cx="8458200" cy="65532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Wingdings" panose="05000000000000000000" pitchFamily="2" charset="2"/>
              <a:buChar char="Ø"/>
            </a:pPr>
            <a:r>
              <a:rPr lang="vi-VN" sz="3800">
                <a:solidFill>
                  <a:schemeClr val="tx1"/>
                </a:solidFill>
              </a:rPr>
              <a:t>Quan sát và trình bày về:</a:t>
            </a:r>
          </a:p>
          <a:p>
            <a:pPr marL="1028700" lvl="1" indent="-571500" algn="just">
              <a:lnSpc>
                <a:spcPct val="150000"/>
              </a:lnSpc>
              <a:buFont typeface="Wingdings" panose="05000000000000000000" pitchFamily="2" charset="2"/>
              <a:buChar char="§"/>
            </a:pPr>
            <a:r>
              <a:rPr lang="vi-VN" sz="3800">
                <a:solidFill>
                  <a:schemeClr val="tx1"/>
                </a:solidFill>
              </a:rPr>
              <a:t>Đặc điểm hình tượng, mô típ trang trí.</a:t>
            </a:r>
          </a:p>
          <a:p>
            <a:pPr marL="1028700" lvl="1" indent="-571500" algn="just">
              <a:lnSpc>
                <a:spcPct val="150000"/>
              </a:lnSpc>
              <a:buFont typeface="Wingdings" panose="05000000000000000000" pitchFamily="2" charset="2"/>
              <a:buChar char="§"/>
            </a:pPr>
            <a:r>
              <a:rPr lang="vi-VN" sz="3800">
                <a:solidFill>
                  <a:schemeClr val="tx1"/>
                </a:solidFill>
              </a:rPr>
              <a:t>Đặc điểm nét, hình, màu sắc.</a:t>
            </a:r>
          </a:p>
          <a:p>
            <a:pPr marL="1028700" lvl="1" indent="-571500" algn="just">
              <a:lnSpc>
                <a:spcPct val="150000"/>
              </a:lnSpc>
              <a:buFont typeface="Wingdings" panose="05000000000000000000" pitchFamily="2" charset="2"/>
              <a:buChar char="§"/>
            </a:pPr>
            <a:r>
              <a:rPr lang="vi-VN" sz="3800">
                <a:solidFill>
                  <a:schemeClr val="tx1"/>
                </a:solidFill>
              </a:rPr>
              <a:t>Tính nhịp điệu, tiết tấu.</a:t>
            </a:r>
          </a:p>
          <a:p>
            <a:pPr marL="571500" indent="-571500" algn="just">
              <a:lnSpc>
                <a:spcPct val="150000"/>
              </a:lnSpc>
              <a:buFont typeface="Wingdings" panose="05000000000000000000" pitchFamily="2" charset="2"/>
              <a:buChar char="Ø"/>
            </a:pPr>
            <a:r>
              <a:rPr lang="vi-VN" sz="3800">
                <a:solidFill>
                  <a:schemeClr val="tx1"/>
                </a:solidFill>
              </a:rPr>
              <a:t>Em thích cách tạo hình hoa văn nào?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F7597-E86B-FEBF-BEBD-1848ECB45F18}"/>
              </a:ext>
            </a:extLst>
          </p:cNvPr>
          <p:cNvSpPr txBox="1"/>
          <p:nvPr/>
        </p:nvSpPr>
        <p:spPr>
          <a:xfrm>
            <a:off x="914400" y="571500"/>
            <a:ext cx="16459200" cy="707886"/>
          </a:xfrm>
          <a:prstGeom prst="rect">
            <a:avLst/>
          </a:prstGeom>
          <a:noFill/>
        </p:spPr>
        <p:txBody>
          <a:bodyPr wrap="square" rtlCol="0">
            <a:spAutoFit/>
          </a:bodyPr>
          <a:lstStyle/>
          <a:p>
            <a:pPr algn="ctr"/>
            <a:r>
              <a:rPr lang="en-US" sz="4000" b="1">
                <a:solidFill>
                  <a:schemeClr val="accent2">
                    <a:lumMod val="75000"/>
                  </a:schemeClr>
                </a:solidFill>
                <a:latin typeface="Arial" panose="020B0604020202020204" pitchFamily="34" charset="0"/>
                <a:cs typeface="Arial" panose="020B0604020202020204" pitchFamily="34" charset="0"/>
              </a:rPr>
              <a:t>LÍ GIẢI VỀ MỘT SỐ BIỂU TƯỢNG HOA VĂN  </a:t>
            </a:r>
          </a:p>
        </p:txBody>
      </p:sp>
      <p:cxnSp>
        <p:nvCxnSpPr>
          <p:cNvPr id="13" name="Straight Connector 12">
            <a:extLst>
              <a:ext uri="{FF2B5EF4-FFF2-40B4-BE49-F238E27FC236}">
                <a16:creationId xmlns:a16="http://schemas.microsoft.com/office/drawing/2014/main" id="{7E282B33-506B-568E-6E9E-0C4F70402BB9}"/>
              </a:ext>
            </a:extLst>
          </p:cNvPr>
          <p:cNvCxnSpPr/>
          <p:nvPr/>
        </p:nvCxnSpPr>
        <p:spPr>
          <a:xfrm>
            <a:off x="4487480" y="4076700"/>
            <a:ext cx="0" cy="5334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FD8A72-AAC4-14E4-DA3C-CA5E18570334}"/>
              </a:ext>
            </a:extLst>
          </p:cNvPr>
          <p:cNvCxnSpPr/>
          <p:nvPr/>
        </p:nvCxnSpPr>
        <p:spPr>
          <a:xfrm>
            <a:off x="8569967" y="4086225"/>
            <a:ext cx="0" cy="5334000"/>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AD5ADC-A434-0679-D252-3EC23ED32130}"/>
              </a:ext>
            </a:extLst>
          </p:cNvPr>
          <p:cNvCxnSpPr>
            <a:cxnSpLocks/>
          </p:cNvCxnSpPr>
          <p:nvPr/>
        </p:nvCxnSpPr>
        <p:spPr>
          <a:xfrm>
            <a:off x="12965771" y="4086225"/>
            <a:ext cx="0" cy="5476875"/>
          </a:xfrm>
          <a:prstGeom prst="line">
            <a:avLst/>
          </a:prstGeom>
          <a:ln w="381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A4418A7-B0F9-C819-BF8C-39E16DC7C681}"/>
              </a:ext>
            </a:extLst>
          </p:cNvPr>
          <p:cNvGrpSpPr/>
          <p:nvPr/>
        </p:nvGrpSpPr>
        <p:grpSpPr>
          <a:xfrm>
            <a:off x="123825" y="1246048"/>
            <a:ext cx="4135025" cy="8317052"/>
            <a:chOff x="123825" y="1246048"/>
            <a:chExt cx="4135025" cy="8317052"/>
          </a:xfrm>
        </p:grpSpPr>
        <p:pic>
          <p:nvPicPr>
            <p:cNvPr id="3" name="Picture 2">
              <a:extLst>
                <a:ext uri="{FF2B5EF4-FFF2-40B4-BE49-F238E27FC236}">
                  <a16:creationId xmlns:a16="http://schemas.microsoft.com/office/drawing/2014/main" id="{829889C5-FCD2-A462-A3E0-D7F4038999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2931" y1="36034" x2="46552" y2="39828"/>
                          <a14:foregroundMark x1="46552" y1="39828" x2="52931" y2="38621"/>
                          <a14:foregroundMark x1="47759" y1="41207" x2="59828" y2="49138"/>
                          <a14:foregroundMark x1="59828" y1="49138" x2="59828" y2="49138"/>
                          <a14:foregroundMark x1="64828" y1="57241" x2="75172" y2="62931"/>
                          <a14:foregroundMark x1="72069" y1="47931" x2="85517" y2="53621"/>
                          <a14:foregroundMark x1="43793" y1="31379" x2="54655" y2="28966"/>
                          <a14:foregroundMark x1="54655" y1="28966" x2="55000" y2="28793"/>
                          <a14:foregroundMark x1="51897" y1="30862" x2="60172" y2="27931"/>
                          <a14:foregroundMark x1="51552" y1="31552" x2="56207" y2="28448"/>
                          <a14:foregroundMark x1="87241" y1="48621" x2="75172" y2="69138"/>
                          <a14:foregroundMark x1="84655" y1="51207" x2="78621" y2="73448"/>
                          <a14:foregroundMark x1="78621" y1="73448" x2="78276" y2="74310"/>
                        </a14:backgroundRemoval>
                      </a14:imgEffect>
                    </a14:imgLayer>
                  </a14:imgProps>
                </a:ext>
              </a:extLst>
            </a:blip>
            <a:stretch>
              <a:fillRect/>
            </a:stretch>
          </p:blipFill>
          <p:spPr>
            <a:xfrm>
              <a:off x="123825" y="1246048"/>
              <a:ext cx="4135025" cy="4135025"/>
            </a:xfrm>
            <a:prstGeom prst="rect">
              <a:avLst/>
            </a:prstGeom>
          </p:spPr>
        </p:pic>
        <p:sp>
          <p:nvSpPr>
            <p:cNvPr id="8" name="TextBox 7">
              <a:extLst>
                <a:ext uri="{FF2B5EF4-FFF2-40B4-BE49-F238E27FC236}">
                  <a16:creationId xmlns:a16="http://schemas.microsoft.com/office/drawing/2014/main" id="{4A12E6A9-63C9-3F0B-F22B-42B404196840}"/>
                </a:ext>
              </a:extLst>
            </p:cNvPr>
            <p:cNvSpPr txBox="1"/>
            <p:nvPr/>
          </p:nvSpPr>
          <p:spPr>
            <a:xfrm>
              <a:off x="601250" y="5390598"/>
              <a:ext cx="3657600"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trâu </a:t>
              </a:r>
            </a:p>
          </p:txBody>
        </p:sp>
        <p:sp>
          <p:nvSpPr>
            <p:cNvPr id="18" name="TextBox 17">
              <a:extLst>
                <a:ext uri="{FF2B5EF4-FFF2-40B4-BE49-F238E27FC236}">
                  <a16:creationId xmlns:a16="http://schemas.microsoft.com/office/drawing/2014/main" id="{532130DE-AAD8-06B8-7952-F8A1EC6EB19C}"/>
                </a:ext>
              </a:extLst>
            </p:cNvPr>
            <p:cNvSpPr txBox="1"/>
            <p:nvPr/>
          </p:nvSpPr>
          <p:spPr>
            <a:xfrm>
              <a:off x="350427" y="6236227"/>
              <a:ext cx="3811627" cy="3326873"/>
            </a:xfrm>
            <a:prstGeom prst="rect">
              <a:avLst/>
            </a:prstGeom>
            <a:noFill/>
          </p:spPr>
          <p:txBody>
            <a:bodyPr wrap="square">
              <a:spAutoFit/>
            </a:bodyPr>
            <a:lstStyle/>
            <a:p>
              <a:pPr algn="just">
                <a:lnSpc>
                  <a:spcPct val="150000"/>
                </a:lnSpc>
              </a:pPr>
              <a:r>
                <a:rPr lang="en-US" sz="3600"/>
                <a:t>T</a:t>
              </a:r>
              <a:r>
                <a:rPr lang="vi-VN" sz="3600"/>
                <a:t>ượng trưng cho sức mạnh, sự bền bỉ, siêng năng, cần cù</a:t>
              </a:r>
              <a:r>
                <a:rPr lang="en-US" sz="3600"/>
                <a:t>.</a:t>
              </a:r>
            </a:p>
          </p:txBody>
        </p:sp>
      </p:grpSp>
      <p:grpSp>
        <p:nvGrpSpPr>
          <p:cNvPr id="6" name="Group 5">
            <a:extLst>
              <a:ext uri="{FF2B5EF4-FFF2-40B4-BE49-F238E27FC236}">
                <a16:creationId xmlns:a16="http://schemas.microsoft.com/office/drawing/2014/main" id="{844B2183-7951-60B2-D9F5-60057A0287EE}"/>
              </a:ext>
            </a:extLst>
          </p:cNvPr>
          <p:cNvGrpSpPr/>
          <p:nvPr/>
        </p:nvGrpSpPr>
        <p:grpSpPr>
          <a:xfrm>
            <a:off x="4487480" y="1779245"/>
            <a:ext cx="4135025" cy="7066122"/>
            <a:chOff x="4487480" y="1779245"/>
            <a:chExt cx="4135025" cy="7066122"/>
          </a:xfrm>
        </p:grpSpPr>
        <p:pic>
          <p:nvPicPr>
            <p:cNvPr id="1026" name="Picture 2" descr="Con hổ từ hình tượng văn hoá đến phát triển kinh tế">
              <a:extLst>
                <a:ext uri="{FF2B5EF4-FFF2-40B4-BE49-F238E27FC236}">
                  <a16:creationId xmlns:a16="http://schemas.microsoft.com/office/drawing/2014/main" id="{7FAE49CF-3412-9852-8A4A-1257940C04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8" b="98921" l="9958" r="89831">
                          <a14:foregroundMark x1="32415" y1="37950" x2="34110" y2="19065"/>
                          <a14:foregroundMark x1="34110" y1="19065" x2="36441" y2="13309"/>
                          <a14:foregroundMark x1="33686" y1="18525" x2="32627" y2="31835"/>
                          <a14:foregroundMark x1="32627" y1="31835" x2="35699" y2="64928"/>
                          <a14:foregroundMark x1="35699" y1="64928" x2="38453" y2="71942"/>
                          <a14:foregroundMark x1="35593" y1="31655" x2="33051" y2="49640"/>
                          <a14:foregroundMark x1="33051" y1="49640" x2="35593" y2="72662"/>
                          <a14:foregroundMark x1="35593" y1="72662" x2="35593" y2="72662"/>
                          <a14:foregroundMark x1="34322" y1="35432" x2="30614" y2="46942"/>
                          <a14:foregroundMark x1="30614" y1="46942" x2="31462" y2="67806"/>
                          <a14:foregroundMark x1="31462" y1="67806" x2="33051" y2="70504"/>
                          <a14:foregroundMark x1="33898" y1="32014" x2="35487" y2="53237"/>
                          <a14:foregroundMark x1="35487" y1="53237" x2="46081" y2="91007"/>
                          <a14:foregroundMark x1="46081" y1="91007" x2="47987" y2="94784"/>
                          <a14:foregroundMark x1="43856" y1="43525" x2="54979" y2="66906"/>
                          <a14:foregroundMark x1="54979" y1="66906" x2="55297" y2="67266"/>
                          <a14:foregroundMark x1="58051" y1="37950" x2="65042" y2="46043"/>
                          <a14:foregroundMark x1="65042" y1="46043" x2="69703" y2="56475"/>
                          <a14:foregroundMark x1="69703" y1="56475" x2="69915" y2="58993"/>
                          <a14:foregroundMark x1="63559" y1="31655" x2="65466" y2="64388"/>
                          <a14:foregroundMark x1="57521" y1="75719" x2="61970" y2="89209"/>
                          <a14:foregroundMark x1="58369" y1="67086" x2="65148" y2="84532"/>
                          <a14:foregroundMark x1="61229" y1="61691" x2="70445" y2="75180"/>
                          <a14:foregroundMark x1="65678" y1="56835" x2="73305" y2="73022"/>
                          <a14:foregroundMark x1="68220" y1="61691" x2="75000" y2="75899"/>
                          <a14:foregroundMark x1="53390" y1="8453" x2="60911" y2="17086"/>
                          <a14:foregroundMark x1="55614" y1="8993" x2="62818" y2="33633"/>
                          <a14:foregroundMark x1="59110" y1="18705" x2="66631" y2="45683"/>
                          <a14:foregroundMark x1="61335" y1="16367" x2="72140" y2="41367"/>
                          <a14:foregroundMark x1="59640" y1="11511" x2="52225" y2="5755"/>
                          <a14:foregroundMark x1="52225" y1="5755" x2="32203" y2="7554"/>
                          <a14:foregroundMark x1="32203" y1="7554" x2="32415" y2="16727"/>
                          <a14:foregroundMark x1="32415" y1="16727" x2="35805" y2="26619"/>
                          <a14:foregroundMark x1="32415" y1="8993" x2="53390" y2="5755"/>
                          <a14:foregroundMark x1="53390" y1="5755" x2="55614" y2="6115"/>
                          <a14:foregroundMark x1="36123" y1="5576" x2="42161" y2="2878"/>
                          <a14:foregroundMark x1="42161" y1="2878" x2="42797" y2="2878"/>
                          <a14:foregroundMark x1="35487" y1="7914" x2="47775" y2="6475"/>
                          <a14:foregroundMark x1="47775" y1="6475" x2="65042" y2="8813"/>
                          <a14:foregroundMark x1="64407" y1="11151" x2="76165" y2="43885"/>
                          <a14:foregroundMark x1="30826" y1="16547" x2="25318" y2="67806"/>
                          <a14:foregroundMark x1="25318" y1="67806" x2="25636" y2="69245"/>
                          <a14:foregroundMark x1="31674" y1="8813" x2="27542" y2="18705"/>
                          <a14:foregroundMark x1="27542" y1="18705" x2="24047" y2="38849"/>
                          <a14:foregroundMark x1="24047" y1="38849" x2="24047" y2="40288"/>
                          <a14:foregroundMark x1="33898" y1="3597" x2="25636" y2="22662"/>
                          <a14:foregroundMark x1="25636" y1="22662" x2="26907" y2="31475"/>
                          <a14:foregroundMark x1="30508" y1="9532" x2="25530" y2="27518"/>
                          <a14:foregroundMark x1="25530" y1="27518" x2="25742" y2="28957"/>
                          <a14:foregroundMark x1="26695" y1="19604" x2="28602" y2="8813"/>
                          <a14:foregroundMark x1="28602" y1="8813" x2="28602" y2="8813"/>
                          <a14:foregroundMark x1="32415" y1="69964" x2="36123" y2="82374"/>
                          <a14:foregroundMark x1="36123" y1="82374" x2="56144" y2="90468"/>
                          <a14:foregroundMark x1="56144" y1="90468" x2="61017" y2="89928"/>
                          <a14:foregroundMark x1="36441" y1="85612" x2="40678" y2="98921"/>
                          <a14:foregroundMark x1="34216" y1="81115" x2="42267" y2="88309"/>
                          <a14:foregroundMark x1="42267" y1="88309" x2="42267" y2="88309"/>
                          <a14:foregroundMark x1="32733" y1="71942" x2="34216" y2="81835"/>
                          <a14:foregroundMark x1="34216" y1="81835" x2="37076" y2="90468"/>
                          <a14:foregroundMark x1="27966" y1="69245" x2="33051" y2="92626"/>
                          <a14:foregroundMark x1="64725" y1="4676" x2="74682" y2="42986"/>
                          <a14:foregroundMark x1="28178" y1="2338" x2="24047" y2="27338"/>
                          <a14:foregroundMark x1="24047" y1="27338" x2="32097" y2="88309"/>
                          <a14:foregroundMark x1="32097" y1="88309" x2="33263" y2="91906"/>
                          <a14:foregroundMark x1="23411" y1="25180" x2="20975" y2="66727"/>
                          <a14:foregroundMark x1="20975" y1="66727" x2="21186" y2="67626"/>
                          <a14:foregroundMark x1="73941" y1="33633" x2="77436" y2="68885"/>
                          <a14:foregroundMark x1="63771" y1="5576" x2="74364" y2="32014"/>
                          <a14:foregroundMark x1="74364" y1="32014" x2="74682" y2="33273"/>
                        </a14:backgroundRemoval>
                      </a14:imgEffect>
                    </a14:imgLayer>
                  </a14:imgProps>
                </a:ext>
                <a:ext uri="{28A0092B-C50C-407E-A947-70E740481C1C}">
                  <a14:useLocalDpi xmlns:a14="http://schemas.microsoft.com/office/drawing/2010/main" val="0"/>
                </a:ext>
              </a:extLst>
            </a:blip>
            <a:srcRect l="15254" r="16949"/>
            <a:stretch/>
          </p:blipFill>
          <p:spPr bwMode="auto">
            <a:xfrm>
              <a:off x="4487480" y="1779245"/>
              <a:ext cx="4135025" cy="35923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ABAB428-06CF-05AC-F9FA-66E020B88F44}"/>
                </a:ext>
              </a:extLst>
            </p:cNvPr>
            <p:cNvSpPr txBox="1"/>
            <p:nvPr/>
          </p:nvSpPr>
          <p:spPr>
            <a:xfrm>
              <a:off x="4726192" y="5390598"/>
              <a:ext cx="3657600"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hổ  </a:t>
              </a:r>
            </a:p>
          </p:txBody>
        </p:sp>
        <p:sp>
          <p:nvSpPr>
            <p:cNvPr id="19" name="TextBox 18">
              <a:extLst>
                <a:ext uri="{FF2B5EF4-FFF2-40B4-BE49-F238E27FC236}">
                  <a16:creationId xmlns:a16="http://schemas.microsoft.com/office/drawing/2014/main" id="{D9BA266A-89B8-48C7-0B82-8BBEB1AE4E40}"/>
                </a:ext>
              </a:extLst>
            </p:cNvPr>
            <p:cNvSpPr txBox="1"/>
            <p:nvPr/>
          </p:nvSpPr>
          <p:spPr>
            <a:xfrm>
              <a:off x="4622910" y="6362700"/>
              <a:ext cx="3811627" cy="2482667"/>
            </a:xfrm>
            <a:prstGeom prst="rect">
              <a:avLst/>
            </a:prstGeom>
            <a:noFill/>
          </p:spPr>
          <p:txBody>
            <a:bodyPr wrap="square">
              <a:spAutoFit/>
            </a:bodyPr>
            <a:lstStyle/>
            <a:p>
              <a:pPr algn="just">
                <a:lnSpc>
                  <a:spcPct val="150000"/>
                </a:lnSpc>
              </a:pPr>
              <a:r>
                <a:rPr lang="en-US" sz="3600"/>
                <a:t>T</a:t>
              </a:r>
              <a:r>
                <a:rPr lang="vi-VN" sz="3600"/>
                <a:t>ượng trưng cho sức mạnh, tinh thần kiên cường</a:t>
              </a:r>
              <a:r>
                <a:rPr lang="en-US" sz="3600"/>
                <a:t>.</a:t>
              </a:r>
              <a:endParaRPr lang="en-US" sz="360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60F46D88-E58A-7101-FA0C-C77373267D45}"/>
              </a:ext>
            </a:extLst>
          </p:cNvPr>
          <p:cNvGrpSpPr/>
          <p:nvPr/>
        </p:nvGrpSpPr>
        <p:grpSpPr>
          <a:xfrm>
            <a:off x="8603455" y="2342444"/>
            <a:ext cx="4876800" cy="6564927"/>
            <a:chOff x="8603455" y="2342444"/>
            <a:chExt cx="4876800" cy="6564927"/>
          </a:xfrm>
        </p:grpSpPr>
        <p:pic>
          <p:nvPicPr>
            <p:cNvPr id="5" name="Picture 4">
              <a:extLst>
                <a:ext uri="{FF2B5EF4-FFF2-40B4-BE49-F238E27FC236}">
                  <a16:creationId xmlns:a16="http://schemas.microsoft.com/office/drawing/2014/main" id="{E581396E-6F6B-FCD4-C1EB-536402BBF61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603455" y="2342444"/>
              <a:ext cx="4876800" cy="2721934"/>
            </a:xfrm>
            <a:prstGeom prst="rect">
              <a:avLst/>
            </a:prstGeom>
          </p:spPr>
        </p:pic>
        <p:sp>
          <p:nvSpPr>
            <p:cNvPr id="10" name="TextBox 9">
              <a:extLst>
                <a:ext uri="{FF2B5EF4-FFF2-40B4-BE49-F238E27FC236}">
                  <a16:creationId xmlns:a16="http://schemas.microsoft.com/office/drawing/2014/main" id="{C650EF26-420F-EA0C-37F6-9C14669A327E}"/>
                </a:ext>
              </a:extLst>
            </p:cNvPr>
            <p:cNvSpPr txBox="1"/>
            <p:nvPr/>
          </p:nvSpPr>
          <p:spPr>
            <a:xfrm>
              <a:off x="8665220" y="5390598"/>
              <a:ext cx="4304109"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chim lạc  </a:t>
              </a:r>
            </a:p>
          </p:txBody>
        </p:sp>
        <p:sp>
          <p:nvSpPr>
            <p:cNvPr id="20" name="TextBox 19">
              <a:extLst>
                <a:ext uri="{FF2B5EF4-FFF2-40B4-BE49-F238E27FC236}">
                  <a16:creationId xmlns:a16="http://schemas.microsoft.com/office/drawing/2014/main" id="{590E49DA-4676-B195-3CA3-1A0943AFB492}"/>
                </a:ext>
              </a:extLst>
            </p:cNvPr>
            <p:cNvSpPr txBox="1"/>
            <p:nvPr/>
          </p:nvSpPr>
          <p:spPr>
            <a:xfrm>
              <a:off x="8871848" y="6424704"/>
              <a:ext cx="3811627" cy="2482667"/>
            </a:xfrm>
            <a:prstGeom prst="rect">
              <a:avLst/>
            </a:prstGeom>
            <a:noFill/>
          </p:spPr>
          <p:txBody>
            <a:bodyPr wrap="square">
              <a:spAutoFit/>
            </a:bodyPr>
            <a:lstStyle/>
            <a:p>
              <a:pPr algn="just">
                <a:lnSpc>
                  <a:spcPct val="150000"/>
                </a:lnSpc>
              </a:pPr>
              <a:r>
                <a:rPr lang="en-US" sz="3600"/>
                <a:t>T</a:t>
              </a:r>
              <a:r>
                <a:rPr lang="vi-VN" sz="3600"/>
                <a:t>ượng trưng cho khát vọng chinh phục, ước mơ</a:t>
              </a:r>
              <a:r>
                <a:rPr lang="en-US" sz="3600"/>
                <a:t>.</a:t>
              </a:r>
              <a:endParaRPr lang="en-US" sz="360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AB63CD8D-437A-7EAF-F18E-7DA86ACF8E8A}"/>
              </a:ext>
            </a:extLst>
          </p:cNvPr>
          <p:cNvGrpSpPr/>
          <p:nvPr/>
        </p:nvGrpSpPr>
        <p:grpSpPr>
          <a:xfrm>
            <a:off x="13222184" y="1884239"/>
            <a:ext cx="5178631" cy="7867338"/>
            <a:chOff x="13222184" y="1884239"/>
            <a:chExt cx="5178631" cy="7867338"/>
          </a:xfrm>
        </p:grpSpPr>
        <p:pic>
          <p:nvPicPr>
            <p:cNvPr id="7" name="Picture 6">
              <a:extLst>
                <a:ext uri="{FF2B5EF4-FFF2-40B4-BE49-F238E27FC236}">
                  <a16:creationId xmlns:a16="http://schemas.microsoft.com/office/drawing/2014/main" id="{3F291243-38B1-01AD-A4FF-9F567084418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880" b="92741" l="10000" r="90000">
                          <a14:foregroundMark x1="21625" y1="8511" x2="21625" y2="8511"/>
                          <a14:foregroundMark x1="22292" y1="3880" x2="22292" y2="3880"/>
                          <a14:foregroundMark x1="44667" y1="70526" x2="48833" y2="84543"/>
                          <a14:foregroundMark x1="48833" y1="84543" x2="53500" y2="91427"/>
                          <a14:foregroundMark x1="53500" y1="91427" x2="56000" y2="92741"/>
                          <a14:foregroundMark x1="54833" y1="17272" x2="54833" y2="17272"/>
                          <a14:foregroundMark x1="72000" y1="48561" x2="72000" y2="48561"/>
                          <a14:foregroundMark x1="65292" y1="26846" x2="65292" y2="26846"/>
                          <a14:backgroundMark x1="68917" y1="26596" x2="68917" y2="26596"/>
                          <a14:backgroundMark x1="13208" y1="28160" x2="13208" y2="28160"/>
                        </a14:backgroundRemoval>
                      </a14:imgEffect>
                    </a14:imgLayer>
                  </a14:imgProps>
                </a:ext>
                <a:ext uri="{28A0092B-C50C-407E-A947-70E740481C1C}">
                  <a14:useLocalDpi xmlns:a14="http://schemas.microsoft.com/office/drawing/2010/main" val="0"/>
                </a:ext>
              </a:extLst>
            </a:blip>
            <a:stretch>
              <a:fillRect/>
            </a:stretch>
          </p:blipFill>
          <p:spPr>
            <a:xfrm>
              <a:off x="13252830" y="1884239"/>
              <a:ext cx="4343400" cy="2891981"/>
            </a:xfrm>
            <a:prstGeom prst="rect">
              <a:avLst/>
            </a:prstGeom>
          </p:spPr>
        </p:pic>
        <p:sp>
          <p:nvSpPr>
            <p:cNvPr id="11" name="TextBox 10">
              <a:extLst>
                <a:ext uri="{FF2B5EF4-FFF2-40B4-BE49-F238E27FC236}">
                  <a16:creationId xmlns:a16="http://schemas.microsoft.com/office/drawing/2014/main" id="{523A4727-82A5-6A2E-CA0E-F635E8E593E0}"/>
                </a:ext>
              </a:extLst>
            </p:cNvPr>
            <p:cNvSpPr txBox="1"/>
            <p:nvPr/>
          </p:nvSpPr>
          <p:spPr>
            <a:xfrm>
              <a:off x="13222184" y="5428660"/>
              <a:ext cx="5178631" cy="707886"/>
            </a:xfrm>
            <a:prstGeom prst="rect">
              <a:avLst/>
            </a:prstGeom>
            <a:noFill/>
          </p:spPr>
          <p:txBody>
            <a:bodyPr wrap="square" rtlCol="0">
              <a:spAutoFit/>
            </a:bodyPr>
            <a:lstStyle/>
            <a:p>
              <a:pPr algn="ctr"/>
              <a:r>
                <a:rPr lang="en-US" sz="4000">
                  <a:solidFill>
                    <a:srgbClr val="002060"/>
                  </a:solidFill>
                  <a:latin typeface="Arial" panose="020B0604020202020204" pitchFamily="34" charset="0"/>
                  <a:cs typeface="Arial" panose="020B0604020202020204" pitchFamily="34" charset="0"/>
                </a:rPr>
                <a:t>Con phượng hoàng</a:t>
              </a:r>
            </a:p>
          </p:txBody>
        </p:sp>
        <p:sp>
          <p:nvSpPr>
            <p:cNvPr id="23" name="TextBox 22">
              <a:extLst>
                <a:ext uri="{FF2B5EF4-FFF2-40B4-BE49-F238E27FC236}">
                  <a16:creationId xmlns:a16="http://schemas.microsoft.com/office/drawing/2014/main" id="{2801D852-0538-3CCF-7A06-A8417030100E}"/>
                </a:ext>
              </a:extLst>
            </p:cNvPr>
            <p:cNvSpPr txBox="1"/>
            <p:nvPr/>
          </p:nvSpPr>
          <p:spPr>
            <a:xfrm>
              <a:off x="13547881" y="6424704"/>
              <a:ext cx="4144550" cy="3326873"/>
            </a:xfrm>
            <a:prstGeom prst="rect">
              <a:avLst/>
            </a:prstGeom>
            <a:noFill/>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Mang vẻ đẹp quyền năng, thể hiện cuộc sống tự do tự tại</a:t>
              </a:r>
            </a:p>
          </p:txBody>
        </p:sp>
      </p:grpSp>
    </p:spTree>
    <p:extLst>
      <p:ext uri="{BB962C8B-B14F-4D97-AF65-F5344CB8AC3E}">
        <p14:creationId xmlns:p14="http://schemas.microsoft.com/office/powerpoint/2010/main" val="6297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06DFD7-0FB8-ACC7-0D79-7DD0D29A6E8D}"/>
              </a:ext>
            </a:extLst>
          </p:cNvPr>
          <p:cNvSpPr txBox="1"/>
          <p:nvPr/>
        </p:nvSpPr>
        <p:spPr>
          <a:xfrm>
            <a:off x="1028700" y="495300"/>
            <a:ext cx="16230600" cy="784830"/>
          </a:xfrm>
          <a:prstGeom prst="rect">
            <a:avLst/>
          </a:prstGeom>
          <a:noFill/>
        </p:spPr>
        <p:txBody>
          <a:bodyPr wrap="square" rtlCol="0">
            <a:spAutoFit/>
          </a:bodyPr>
          <a:lstStyle/>
          <a:p>
            <a:pPr algn="ctr"/>
            <a:r>
              <a:rPr lang="en-US" sz="4500" b="1">
                <a:solidFill>
                  <a:schemeClr val="accent4">
                    <a:lumMod val="50000"/>
                  </a:schemeClr>
                </a:solidFill>
                <a:latin typeface="Arial" panose="020B0604020202020204" pitchFamily="34" charset="0"/>
                <a:cs typeface="Arial" panose="020B0604020202020204" pitchFamily="34" charset="0"/>
              </a:rPr>
              <a:t>QUAN SÁT THÊM MỘT SỐ HOA VĂN TRUYỀN THỐNG </a:t>
            </a:r>
          </a:p>
        </p:txBody>
      </p:sp>
      <p:grpSp>
        <p:nvGrpSpPr>
          <p:cNvPr id="5" name="Group 4">
            <a:extLst>
              <a:ext uri="{FF2B5EF4-FFF2-40B4-BE49-F238E27FC236}">
                <a16:creationId xmlns:a16="http://schemas.microsoft.com/office/drawing/2014/main" id="{12E7E27A-CE12-DB6F-CEA0-215ABFCD2D05}"/>
              </a:ext>
            </a:extLst>
          </p:cNvPr>
          <p:cNvGrpSpPr/>
          <p:nvPr/>
        </p:nvGrpSpPr>
        <p:grpSpPr>
          <a:xfrm>
            <a:off x="857250" y="1607029"/>
            <a:ext cx="16992600" cy="8338717"/>
            <a:chOff x="857250" y="1607029"/>
            <a:chExt cx="16992600" cy="8338717"/>
          </a:xfrm>
        </p:grpSpPr>
        <p:pic>
          <p:nvPicPr>
            <p:cNvPr id="6" name="Picture 5">
              <a:extLst>
                <a:ext uri="{FF2B5EF4-FFF2-40B4-BE49-F238E27FC236}">
                  <a16:creationId xmlns:a16="http://schemas.microsoft.com/office/drawing/2014/main" id="{DF986B74-54AA-69F2-658B-5B2EB7103B87}"/>
                </a:ext>
              </a:extLst>
            </p:cNvPr>
            <p:cNvPicPr>
              <a:picLocks noChangeAspect="1"/>
            </p:cNvPicPr>
            <p:nvPr/>
          </p:nvPicPr>
          <p:blipFill rotWithShape="1">
            <a:blip r:embed="rId2">
              <a:extLst>
                <a:ext uri="{28A0092B-C50C-407E-A947-70E740481C1C}">
                  <a14:useLocalDpi xmlns:a14="http://schemas.microsoft.com/office/drawing/2010/main" val="0"/>
                </a:ext>
              </a:extLst>
            </a:blip>
            <a:srcRect t="15894"/>
            <a:stretch/>
          </p:blipFill>
          <p:spPr>
            <a:xfrm>
              <a:off x="7543800" y="5981700"/>
              <a:ext cx="10306050" cy="396404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 name="Group 2">
              <a:extLst>
                <a:ext uri="{FF2B5EF4-FFF2-40B4-BE49-F238E27FC236}">
                  <a16:creationId xmlns:a16="http://schemas.microsoft.com/office/drawing/2014/main" id="{0EAE14ED-F6AE-6124-2504-9112A8DFA15D}"/>
                </a:ext>
              </a:extLst>
            </p:cNvPr>
            <p:cNvGrpSpPr/>
            <p:nvPr/>
          </p:nvGrpSpPr>
          <p:grpSpPr>
            <a:xfrm>
              <a:off x="857250" y="1607029"/>
              <a:ext cx="8743400" cy="6037646"/>
              <a:chOff x="857250" y="1607029"/>
              <a:chExt cx="8743400" cy="6037646"/>
            </a:xfrm>
          </p:grpSpPr>
          <p:pic>
            <p:nvPicPr>
              <p:cNvPr id="4" name="Picture 3">
                <a:extLst>
                  <a:ext uri="{FF2B5EF4-FFF2-40B4-BE49-F238E27FC236}">
                    <a16:creationId xmlns:a16="http://schemas.microsoft.com/office/drawing/2014/main" id="{D192868E-28A0-A445-7C85-716B8528A46E}"/>
                  </a:ext>
                </a:extLst>
              </p:cNvPr>
              <p:cNvPicPr>
                <a:picLocks noChangeAspect="1"/>
              </p:cNvPicPr>
              <p:nvPr/>
            </p:nvPicPr>
            <p:blipFill rotWithShape="1">
              <a:blip r:embed="rId3">
                <a:extLst>
                  <a:ext uri="{28A0092B-C50C-407E-A947-70E740481C1C}">
                    <a14:useLocalDpi xmlns:a14="http://schemas.microsoft.com/office/drawing/2010/main" val="0"/>
                  </a:ext>
                </a:extLst>
              </a:blip>
              <a:srcRect t="19354"/>
              <a:stretch/>
            </p:blipFill>
            <p:spPr>
              <a:xfrm>
                <a:off x="857250" y="1607029"/>
                <a:ext cx="8743400" cy="430799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0CB38C77-295D-DD1A-007C-E453F610605F}"/>
                  </a:ext>
                </a:extLst>
              </p:cNvPr>
              <p:cNvSpPr txBox="1"/>
              <p:nvPr/>
            </p:nvSpPr>
            <p:spPr>
              <a:xfrm>
                <a:off x="1447800" y="6241919"/>
                <a:ext cx="5486400" cy="1402756"/>
              </a:xfrm>
              <a:prstGeom prst="rect">
                <a:avLst/>
              </a:prstGeom>
              <a:noFill/>
            </p:spPr>
            <p:txBody>
              <a:bodyPr wrap="square" rtlCol="0">
                <a:spAutoFit/>
              </a:bodyPr>
              <a:lstStyle/>
              <a:p>
                <a:pPr algn="ctr">
                  <a:lnSpc>
                    <a:spcPct val="150000"/>
                  </a:lnSpc>
                </a:pPr>
                <a:r>
                  <a:rPr lang="vi-VN" sz="3000" i="1">
                    <a:solidFill>
                      <a:srgbClr val="002060"/>
                    </a:solidFill>
                  </a:rPr>
                  <a:t>Hình tượng con hổ ở nhà GươI của đồng bào Cơ Tu</a:t>
                </a:r>
                <a:endParaRPr lang="en-US" sz="3000" i="1">
                  <a:solidFill>
                    <a:srgbClr val="002060"/>
                  </a:solidFill>
                </a:endParaRPr>
              </a:p>
            </p:txBody>
          </p:sp>
        </p:grpSp>
        <p:sp>
          <p:nvSpPr>
            <p:cNvPr id="8" name="TextBox 7">
              <a:extLst>
                <a:ext uri="{FF2B5EF4-FFF2-40B4-BE49-F238E27FC236}">
                  <a16:creationId xmlns:a16="http://schemas.microsoft.com/office/drawing/2014/main" id="{AB6E44B1-6281-1990-8A75-D3A1AC58AA56}"/>
                </a:ext>
              </a:extLst>
            </p:cNvPr>
            <p:cNvSpPr txBox="1"/>
            <p:nvPr/>
          </p:nvSpPr>
          <p:spPr>
            <a:xfrm>
              <a:off x="10210800" y="4229100"/>
              <a:ext cx="6819900" cy="1402756"/>
            </a:xfrm>
            <a:prstGeom prst="rect">
              <a:avLst/>
            </a:prstGeom>
            <a:noFill/>
          </p:spPr>
          <p:txBody>
            <a:bodyPr wrap="square" rtlCol="0">
              <a:spAutoFit/>
            </a:bodyPr>
            <a:lstStyle/>
            <a:p>
              <a:pPr algn="ctr">
                <a:lnSpc>
                  <a:spcPct val="150000"/>
                </a:lnSpc>
              </a:pPr>
              <a:r>
                <a:rPr lang="vi-VN" sz="3000" i="1">
                  <a:solidFill>
                    <a:srgbClr val="002060"/>
                  </a:solidFill>
                </a:rPr>
                <a:t>Chim Lạc trên trống đồng </a:t>
              </a:r>
              <a:endParaRPr lang="en-US" sz="3000" i="1">
                <a:solidFill>
                  <a:srgbClr val="002060"/>
                </a:solidFill>
              </a:endParaRPr>
            </a:p>
            <a:p>
              <a:pPr algn="ctr">
                <a:lnSpc>
                  <a:spcPct val="150000"/>
                </a:lnSpc>
              </a:pPr>
              <a:r>
                <a:rPr lang="vi-VN" sz="3000" i="1">
                  <a:solidFill>
                    <a:srgbClr val="002060"/>
                  </a:solidFill>
                </a:rPr>
                <a:t>của đồng bào các dân tộc Tây Nguyên</a:t>
              </a:r>
              <a:endParaRPr lang="en-US" sz="3000" i="1">
                <a:solidFill>
                  <a:srgbClr val="002060"/>
                </a:solidFill>
              </a:endParaRPr>
            </a:p>
          </p:txBody>
        </p:sp>
      </p:grpSp>
    </p:spTree>
    <p:extLst>
      <p:ext uri="{BB962C8B-B14F-4D97-AF65-F5344CB8AC3E}">
        <p14:creationId xmlns:p14="http://schemas.microsoft.com/office/powerpoint/2010/main" val="58584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1018</Words>
  <Application>Microsoft Office PowerPoint</Application>
  <PresentationFormat>Custom</PresentationFormat>
  <Paragraphs>94</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Amasis MT Pro Black</vt:lpstr>
      <vt:lpstr>Arial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Màu phấn Thủ công Những cách Ăn mừng Giáng Sinh trong Đại dịch Bản thuyết trình Giáng sinh</dc:title>
  <dc:creator>Admin</dc:creator>
  <cp:lastModifiedBy>Admin</cp:lastModifiedBy>
  <cp:revision>6</cp:revision>
  <dcterms:created xsi:type="dcterms:W3CDTF">2006-08-16T00:00:00Z</dcterms:created>
  <dcterms:modified xsi:type="dcterms:W3CDTF">2025-05-31T04:52:55Z</dcterms:modified>
  <dc:identifier>DAFnWnm2tmA</dc:identifier>
</cp:coreProperties>
</file>