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8"/>
  </p:notesMasterIdLst>
  <p:sldIdLst>
    <p:sldId id="302" r:id="rId2"/>
    <p:sldId id="291" r:id="rId3"/>
    <p:sldId id="292" r:id="rId4"/>
    <p:sldId id="277" r:id="rId5"/>
    <p:sldId id="259" r:id="rId6"/>
    <p:sldId id="286" r:id="rId7"/>
    <p:sldId id="282" r:id="rId8"/>
    <p:sldId id="265" r:id="rId9"/>
    <p:sldId id="288" r:id="rId10"/>
    <p:sldId id="289" r:id="rId11"/>
    <p:sldId id="290" r:id="rId12"/>
    <p:sldId id="294" r:id="rId13"/>
    <p:sldId id="304" r:id="rId14"/>
    <p:sldId id="296" r:id="rId15"/>
    <p:sldId id="303" r:id="rId16"/>
    <p:sldId id="30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434" autoAdjust="0"/>
  </p:normalViewPr>
  <p:slideViewPr>
    <p:cSldViewPr snapToGrid="0">
      <p:cViewPr varScale="1">
        <p:scale>
          <a:sx n="78" d="100"/>
          <a:sy n="78" d="100"/>
        </p:scale>
        <p:origin x="24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C2A7EE-0542-4253-B5AF-BAEB5D200BB0}" type="datetimeFigureOut">
              <a:rPr lang="en-US" smtClean="0"/>
              <a:t>18/12/2024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7A10C1-2593-49B9-A5BE-082AAD542CDC}" type="slidenum">
              <a:rPr lang="en-US" smtClean="0"/>
              <a:t>‹#›</a:t>
            </a:fld>
            <a:endParaRPr lang="en-US"/>
          </a:p>
        </p:txBody>
      </p:sp>
    </p:spTree>
    <p:extLst>
      <p:ext uri="{BB962C8B-B14F-4D97-AF65-F5344CB8AC3E}">
        <p14:creationId xmlns:p14="http://schemas.microsoft.com/office/powerpoint/2010/main" val="2712120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A3BC0F5-7171-414A-AB31-139CC8404FCA}" type="datetimeFigureOut">
              <a:rPr lang="en-US" smtClean="0"/>
              <a:t>18/12/2024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37D39C-A3BC-4959-A6A7-C4CD06FBA542}" type="slidenum">
              <a:rPr lang="en-US" smtClean="0"/>
              <a:t>‹#›</a:t>
            </a:fld>
            <a:endParaRPr lang="en-US"/>
          </a:p>
        </p:txBody>
      </p:sp>
    </p:spTree>
    <p:extLst>
      <p:ext uri="{BB962C8B-B14F-4D97-AF65-F5344CB8AC3E}">
        <p14:creationId xmlns:p14="http://schemas.microsoft.com/office/powerpoint/2010/main" val="2371065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3BC0F5-7171-414A-AB31-139CC8404FCA}" type="datetimeFigureOut">
              <a:rPr lang="en-US" smtClean="0"/>
              <a:t>18/12/2024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37D39C-A3BC-4959-A6A7-C4CD06FBA542}" type="slidenum">
              <a:rPr lang="en-US" smtClean="0"/>
              <a:t>‹#›</a:t>
            </a:fld>
            <a:endParaRPr lang="en-US"/>
          </a:p>
        </p:txBody>
      </p:sp>
    </p:spTree>
    <p:extLst>
      <p:ext uri="{BB962C8B-B14F-4D97-AF65-F5344CB8AC3E}">
        <p14:creationId xmlns:p14="http://schemas.microsoft.com/office/powerpoint/2010/main" val="2291897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3BC0F5-7171-414A-AB31-139CC8404FCA}" type="datetimeFigureOut">
              <a:rPr lang="en-US" smtClean="0"/>
              <a:t>18/12/2024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37D39C-A3BC-4959-A6A7-C4CD06FBA542}" type="slidenum">
              <a:rPr lang="en-US" smtClean="0"/>
              <a:t>‹#›</a:t>
            </a:fld>
            <a:endParaRPr lang="en-US"/>
          </a:p>
        </p:txBody>
      </p:sp>
    </p:spTree>
    <p:extLst>
      <p:ext uri="{BB962C8B-B14F-4D97-AF65-F5344CB8AC3E}">
        <p14:creationId xmlns:p14="http://schemas.microsoft.com/office/powerpoint/2010/main" val="218501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3BC0F5-7171-414A-AB31-139CC8404FCA}" type="datetimeFigureOut">
              <a:rPr lang="en-US" smtClean="0"/>
              <a:t>18/12/2024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37D39C-A3BC-4959-A6A7-C4CD06FBA542}" type="slidenum">
              <a:rPr lang="en-US" smtClean="0"/>
              <a:t>‹#›</a:t>
            </a:fld>
            <a:endParaRPr lang="en-US"/>
          </a:p>
        </p:txBody>
      </p:sp>
    </p:spTree>
    <p:extLst>
      <p:ext uri="{BB962C8B-B14F-4D97-AF65-F5344CB8AC3E}">
        <p14:creationId xmlns:p14="http://schemas.microsoft.com/office/powerpoint/2010/main" val="2342873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3BC0F5-7171-414A-AB31-139CC8404FCA}" type="datetimeFigureOut">
              <a:rPr lang="en-US" smtClean="0"/>
              <a:t>18/12/2024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37D39C-A3BC-4959-A6A7-C4CD06FBA542}" type="slidenum">
              <a:rPr lang="en-US" smtClean="0"/>
              <a:t>‹#›</a:t>
            </a:fld>
            <a:endParaRPr lang="en-US"/>
          </a:p>
        </p:txBody>
      </p:sp>
    </p:spTree>
    <p:extLst>
      <p:ext uri="{BB962C8B-B14F-4D97-AF65-F5344CB8AC3E}">
        <p14:creationId xmlns:p14="http://schemas.microsoft.com/office/powerpoint/2010/main" val="2201654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A3BC0F5-7171-414A-AB31-139CC8404FCA}" type="datetimeFigureOut">
              <a:rPr lang="en-US" smtClean="0"/>
              <a:t>18/12/2024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37D39C-A3BC-4959-A6A7-C4CD06FBA542}" type="slidenum">
              <a:rPr lang="en-US" smtClean="0"/>
              <a:t>‹#›</a:t>
            </a:fld>
            <a:endParaRPr lang="en-US"/>
          </a:p>
        </p:txBody>
      </p:sp>
    </p:spTree>
    <p:extLst>
      <p:ext uri="{BB962C8B-B14F-4D97-AF65-F5344CB8AC3E}">
        <p14:creationId xmlns:p14="http://schemas.microsoft.com/office/powerpoint/2010/main" val="1126971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A3BC0F5-7171-414A-AB31-139CC8404FCA}" type="datetimeFigureOut">
              <a:rPr lang="en-US" smtClean="0"/>
              <a:t>18/12/2024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37D39C-A3BC-4959-A6A7-C4CD06FBA542}" type="slidenum">
              <a:rPr lang="en-US" smtClean="0"/>
              <a:t>‹#›</a:t>
            </a:fld>
            <a:endParaRPr lang="en-US"/>
          </a:p>
        </p:txBody>
      </p:sp>
    </p:spTree>
    <p:extLst>
      <p:ext uri="{BB962C8B-B14F-4D97-AF65-F5344CB8AC3E}">
        <p14:creationId xmlns:p14="http://schemas.microsoft.com/office/powerpoint/2010/main" val="3208817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A3BC0F5-7171-414A-AB31-139CC8404FCA}" type="datetimeFigureOut">
              <a:rPr lang="en-US" smtClean="0"/>
              <a:t>18/12/2024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37D39C-A3BC-4959-A6A7-C4CD06FBA542}" type="slidenum">
              <a:rPr lang="en-US" smtClean="0"/>
              <a:t>‹#›</a:t>
            </a:fld>
            <a:endParaRPr lang="en-US"/>
          </a:p>
        </p:txBody>
      </p:sp>
    </p:spTree>
    <p:extLst>
      <p:ext uri="{BB962C8B-B14F-4D97-AF65-F5344CB8AC3E}">
        <p14:creationId xmlns:p14="http://schemas.microsoft.com/office/powerpoint/2010/main" val="1517038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3BC0F5-7171-414A-AB31-139CC8404FCA}" type="datetimeFigureOut">
              <a:rPr lang="en-US" smtClean="0"/>
              <a:t>18/12/2024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37D39C-A3BC-4959-A6A7-C4CD06FBA542}" type="slidenum">
              <a:rPr lang="en-US" smtClean="0"/>
              <a:t>‹#›</a:t>
            </a:fld>
            <a:endParaRPr lang="en-US"/>
          </a:p>
        </p:txBody>
      </p:sp>
    </p:spTree>
    <p:extLst>
      <p:ext uri="{BB962C8B-B14F-4D97-AF65-F5344CB8AC3E}">
        <p14:creationId xmlns:p14="http://schemas.microsoft.com/office/powerpoint/2010/main" val="2878583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3BC0F5-7171-414A-AB31-139CC8404FCA}" type="datetimeFigureOut">
              <a:rPr lang="en-US" smtClean="0"/>
              <a:t>18/12/2024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37D39C-A3BC-4959-A6A7-C4CD06FBA542}" type="slidenum">
              <a:rPr lang="en-US" smtClean="0"/>
              <a:t>‹#›</a:t>
            </a:fld>
            <a:endParaRPr lang="en-US"/>
          </a:p>
        </p:txBody>
      </p:sp>
    </p:spTree>
    <p:extLst>
      <p:ext uri="{BB962C8B-B14F-4D97-AF65-F5344CB8AC3E}">
        <p14:creationId xmlns:p14="http://schemas.microsoft.com/office/powerpoint/2010/main" val="1674902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3BC0F5-7171-414A-AB31-139CC8404FCA}" type="datetimeFigureOut">
              <a:rPr lang="en-US" smtClean="0"/>
              <a:t>18/12/2024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37D39C-A3BC-4959-A6A7-C4CD06FBA542}" type="slidenum">
              <a:rPr lang="en-US" smtClean="0"/>
              <a:t>‹#›</a:t>
            </a:fld>
            <a:endParaRPr lang="en-US"/>
          </a:p>
        </p:txBody>
      </p:sp>
    </p:spTree>
    <p:extLst>
      <p:ext uri="{BB962C8B-B14F-4D97-AF65-F5344CB8AC3E}">
        <p14:creationId xmlns:p14="http://schemas.microsoft.com/office/powerpoint/2010/main" val="814988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3BC0F5-7171-414A-AB31-139CC8404FCA}" type="datetimeFigureOut">
              <a:rPr lang="en-US" smtClean="0"/>
              <a:t>18/12/2024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37D39C-A3BC-4959-A6A7-C4CD06FBA542}" type="slidenum">
              <a:rPr lang="en-US" smtClean="0"/>
              <a:t>‹#›</a:t>
            </a:fld>
            <a:endParaRPr lang="en-US"/>
          </a:p>
        </p:txBody>
      </p:sp>
    </p:spTree>
    <p:extLst>
      <p:ext uri="{BB962C8B-B14F-4D97-AF65-F5344CB8AC3E}">
        <p14:creationId xmlns:p14="http://schemas.microsoft.com/office/powerpoint/2010/main" val="385148371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Phát triển năng lượng sạch – Giải pháp quan trọng để giảm khí thải carbon |  VTV.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112713"/>
            <a:ext cx="8691563" cy="69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5"/>
          <p:cNvSpPr txBox="1">
            <a:spLocks noChangeArrowheads="1"/>
          </p:cNvSpPr>
          <p:nvPr/>
        </p:nvSpPr>
        <p:spPr bwMode="auto">
          <a:xfrm>
            <a:off x="-161925" y="0"/>
            <a:ext cx="9015413" cy="523875"/>
          </a:xfrm>
          <a:prstGeom prst="rect">
            <a:avLst/>
          </a:prstGeom>
          <a:noFill/>
          <a:ln>
            <a:noFill/>
          </a:ln>
          <a:effectLst/>
          <a:extLst>
            <a:ext uri="{909E8E84-426E-40DD-AFC4-6F175D3DCCD1}">
              <a14:hiddenFill xmlns:a14="http://schemas.microsoft.com/office/drawing/2010/main">
                <a:gradFill rotWithShape="1">
                  <a:gsLst>
                    <a:gs pos="0">
                      <a:srgbClr val="E18393"/>
                    </a:gs>
                    <a:gs pos="50000">
                      <a:srgbClr val="FFFFFF"/>
                    </a:gs>
                    <a:gs pos="100000">
                      <a:srgbClr val="E18393"/>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b="1">
                <a:solidFill>
                  <a:srgbClr val="0000CC"/>
                </a:solidFill>
                <a:latin typeface="Batang" panose="02030600000101010101" pitchFamily="18" charset="-127"/>
              </a:rPr>
              <a:t> </a:t>
            </a:r>
            <a:endParaRPr lang="en-US" altLang="en-US" b="1">
              <a:solidFill>
                <a:srgbClr val="FFFF00"/>
              </a:solidFill>
              <a:latin typeface="Times New Roman" panose="02020603050405020304" pitchFamily="18" charset="0"/>
              <a:cs typeface="Times New Roman" panose="02020603050405020304" pitchFamily="18" charset="0"/>
            </a:endParaRPr>
          </a:p>
        </p:txBody>
      </p:sp>
      <p:pic>
        <p:nvPicPr>
          <p:cNvPr id="9220" name="Picture 37" descr="B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2706688" y="954088"/>
            <a:ext cx="3276600" cy="3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Box 2"/>
          <p:cNvSpPr txBox="1">
            <a:spLocks noChangeArrowheads="1"/>
          </p:cNvSpPr>
          <p:nvPr/>
        </p:nvSpPr>
        <p:spPr bwMode="auto">
          <a:xfrm>
            <a:off x="2483709" y="6103610"/>
            <a:ext cx="4815918" cy="646331"/>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600" b="1" dirty="0">
                <a:solidFill>
                  <a:srgbClr val="FF0000"/>
                </a:solidFill>
                <a:latin typeface="Times New Roman" panose="02020603050405020304" pitchFamily="18" charset="0"/>
                <a:cs typeface="Times New Roman" panose="02020603050405020304" pitchFamily="18" charset="0"/>
              </a:rPr>
              <a:t>PHÂN MÔN: ĐỊA LÍ 7</a:t>
            </a:r>
          </a:p>
        </p:txBody>
      </p:sp>
      <p:pic>
        <p:nvPicPr>
          <p:cNvPr id="9223" name="Picture 2" descr="Sách giáo khoa Lịch Sử Và Địa Lí lớp 7 Chân Trời Sáng Tạ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2363" y="-112713"/>
            <a:ext cx="3449637" cy="69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0050397"/>
      </p:ext>
    </p:extLst>
  </p:cSld>
  <p:clrMapOvr>
    <a:masterClrMapping/>
  </p:clrMapOvr>
  <p:transition spd="slow" advClick="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2ED79-CF9D-0F1F-13E3-2562CC1DD0D1}"/>
              </a:ext>
            </a:extLst>
          </p:cNvPr>
          <p:cNvSpPr>
            <a:spLocks noGrp="1"/>
          </p:cNvSpPr>
          <p:nvPr>
            <p:ph type="title"/>
          </p:nvPr>
        </p:nvSpPr>
        <p:spPr>
          <a:xfrm>
            <a:off x="338202" y="388308"/>
            <a:ext cx="4697260" cy="769433"/>
          </a:xfrm>
        </p:spPr>
        <p:txBody>
          <a:bodyPr/>
          <a:lstStyle/>
          <a:p>
            <a:r>
              <a:rPr lang="en-US" dirty="0" smtClean="0">
                <a:solidFill>
                  <a:srgbClr val="FF0000"/>
                </a:solidFill>
              </a:rPr>
              <a:t> </a:t>
            </a:r>
            <a:r>
              <a:rPr lang="vi-VN" dirty="0" smtClean="0"/>
              <a:t>Nội </a:t>
            </a:r>
            <a:r>
              <a:rPr lang="vi-VN" dirty="0"/>
              <a:t>dung </a:t>
            </a:r>
            <a:r>
              <a:rPr lang="vi-VN" dirty="0" smtClean="0"/>
              <a:t>chính</a:t>
            </a:r>
            <a:endParaRPr lang="en-ID" dirty="0"/>
          </a:p>
        </p:txBody>
      </p:sp>
      <p:sp>
        <p:nvSpPr>
          <p:cNvPr id="3" name="Title 1">
            <a:extLst>
              <a:ext uri="{FF2B5EF4-FFF2-40B4-BE49-F238E27FC236}">
                <a16:creationId xmlns:a16="http://schemas.microsoft.com/office/drawing/2014/main" id="{6AB2ED79-CF9D-0F1F-13E3-2562CC1DD0D1}"/>
              </a:ext>
            </a:extLst>
          </p:cNvPr>
          <p:cNvSpPr txBox="1">
            <a:spLocks/>
          </p:cNvSpPr>
          <p:nvPr/>
        </p:nvSpPr>
        <p:spPr>
          <a:xfrm>
            <a:off x="4774503" y="882168"/>
            <a:ext cx="3141946" cy="7694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smtClean="0">
                <a:solidFill>
                  <a:srgbClr val="FF0000"/>
                </a:solidFill>
                <a:latin typeface="Times New Roman" panose="02020603050405020304" pitchFamily="18" charset="0"/>
                <a:cs typeface="Times New Roman" panose="02020603050405020304" pitchFamily="18" charset="0"/>
              </a:rPr>
              <a:t>NHẬT BẢN</a:t>
            </a:r>
            <a:endParaRPr lang="en-ID" sz="4000" dirty="0">
              <a:solidFill>
                <a:srgbClr val="FF0000"/>
              </a:solidFill>
            </a:endParaRPr>
          </a:p>
        </p:txBody>
      </p:sp>
      <p:sp>
        <p:nvSpPr>
          <p:cNvPr id="4" name="Title 1">
            <a:extLst>
              <a:ext uri="{FF2B5EF4-FFF2-40B4-BE49-F238E27FC236}">
                <a16:creationId xmlns:a16="http://schemas.microsoft.com/office/drawing/2014/main" id="{EDF6102C-1EB4-422E-6803-C3A74D18509A}"/>
              </a:ext>
            </a:extLst>
          </p:cNvPr>
          <p:cNvSpPr txBox="1">
            <a:spLocks/>
          </p:cNvSpPr>
          <p:nvPr/>
        </p:nvSpPr>
        <p:spPr>
          <a:xfrm>
            <a:off x="1367346" y="1507376"/>
            <a:ext cx="9030630" cy="68250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endParaRPr lang="en-US" sz="3600" dirty="0" smtClean="0"/>
          </a:p>
          <a:p>
            <a:pPr lvl="0"/>
            <a:endParaRPr lang="en-US" sz="3600" dirty="0"/>
          </a:p>
          <a:p>
            <a:pPr lvl="0"/>
            <a:r>
              <a:rPr lang="vi-VN" sz="3600" dirty="0" smtClean="0"/>
              <a:t>1</a:t>
            </a:r>
            <a:r>
              <a:rPr lang="vi-VN" sz="3600" dirty="0"/>
              <a:t>.</a:t>
            </a:r>
            <a:r>
              <a:rPr lang="en-US" sz="3600" dirty="0"/>
              <a:t> </a:t>
            </a:r>
            <a:r>
              <a:rPr lang="vi-VN" sz="3600" dirty="0"/>
              <a:t>Khái quát về nền kinh tế của quốc </a:t>
            </a:r>
            <a:r>
              <a:rPr lang="vi-VN" sz="3600" dirty="0" smtClean="0"/>
              <a:t>gia</a:t>
            </a:r>
            <a:endParaRPr lang="en-US" sz="3600" dirty="0"/>
          </a:p>
        </p:txBody>
      </p:sp>
      <p:sp>
        <p:nvSpPr>
          <p:cNvPr id="5" name="Title 1">
            <a:extLst>
              <a:ext uri="{FF2B5EF4-FFF2-40B4-BE49-F238E27FC236}">
                <a16:creationId xmlns:a16="http://schemas.microsoft.com/office/drawing/2014/main" id="{EDF6102C-1EB4-422E-6803-C3A74D18509A}"/>
              </a:ext>
            </a:extLst>
          </p:cNvPr>
          <p:cNvSpPr txBox="1">
            <a:spLocks/>
          </p:cNvSpPr>
          <p:nvPr/>
        </p:nvSpPr>
        <p:spPr>
          <a:xfrm>
            <a:off x="1329616" y="2263361"/>
            <a:ext cx="9030630" cy="57289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endParaRPr lang="en-US" sz="3600" dirty="0" smtClean="0"/>
          </a:p>
          <a:p>
            <a:pPr lvl="0"/>
            <a:r>
              <a:rPr lang="vi-VN" sz="3600" dirty="0" smtClean="0"/>
              <a:t>2</a:t>
            </a:r>
            <a:r>
              <a:rPr lang="vi-VN" sz="3600" dirty="0"/>
              <a:t>.</a:t>
            </a:r>
            <a:r>
              <a:rPr lang="en-US" sz="3600" dirty="0"/>
              <a:t> </a:t>
            </a:r>
            <a:r>
              <a:rPr lang="vi-VN" sz="3600" dirty="0"/>
              <a:t>Đặc điểm nền kinh </a:t>
            </a:r>
            <a:r>
              <a:rPr lang="vi-VN" sz="3600" dirty="0" smtClean="0"/>
              <a:t>tế</a:t>
            </a:r>
            <a:endParaRPr lang="en-US" sz="3600" dirty="0"/>
          </a:p>
        </p:txBody>
      </p:sp>
      <p:sp>
        <p:nvSpPr>
          <p:cNvPr id="6" name="Title 1">
            <a:extLst>
              <a:ext uri="{FF2B5EF4-FFF2-40B4-BE49-F238E27FC236}">
                <a16:creationId xmlns:a16="http://schemas.microsoft.com/office/drawing/2014/main" id="{EDF6102C-1EB4-422E-6803-C3A74D18509A}"/>
              </a:ext>
            </a:extLst>
          </p:cNvPr>
          <p:cNvSpPr txBox="1">
            <a:spLocks/>
          </p:cNvSpPr>
          <p:nvPr/>
        </p:nvSpPr>
        <p:spPr>
          <a:xfrm>
            <a:off x="1329616" y="2808964"/>
            <a:ext cx="6198526" cy="64804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3600" dirty="0" smtClean="0">
                <a:latin typeface="Times New Roman" panose="02020603050405020304" pitchFamily="18" charset="0"/>
                <a:cs typeface="Times New Roman" panose="02020603050405020304" pitchFamily="18" charset="0"/>
              </a:rPr>
              <a:t>A</a:t>
            </a:r>
            <a:r>
              <a:rPr lang="vi-VN" sz="3600" dirty="0" smtClean="0">
                <a:latin typeface="Times New Roman" panose="02020603050405020304" pitchFamily="18" charset="0"/>
                <a:cs typeface="Times New Roman" panose="02020603050405020304" pitchFamily="18" charset="0"/>
              </a:rPr>
              <a:t>.</a:t>
            </a:r>
            <a:r>
              <a:rPr lang="en-US" sz="3600" dirty="0" smtClean="0"/>
              <a:t> </a:t>
            </a:r>
            <a:r>
              <a:rPr lang="vi-VN" sz="3600" dirty="0"/>
              <a:t>Lịch sử phát triển nền kinh </a:t>
            </a:r>
            <a:r>
              <a:rPr lang="vi-VN" sz="3600" dirty="0" smtClean="0"/>
              <a:t>tế</a:t>
            </a:r>
            <a:endParaRPr lang="en-US" sz="3600" dirty="0"/>
          </a:p>
        </p:txBody>
      </p:sp>
      <p:sp>
        <p:nvSpPr>
          <p:cNvPr id="7" name="Title 1">
            <a:extLst>
              <a:ext uri="{FF2B5EF4-FFF2-40B4-BE49-F238E27FC236}">
                <a16:creationId xmlns:a16="http://schemas.microsoft.com/office/drawing/2014/main" id="{EDF6102C-1EB4-422E-6803-C3A74D18509A}"/>
              </a:ext>
            </a:extLst>
          </p:cNvPr>
          <p:cNvSpPr txBox="1">
            <a:spLocks/>
          </p:cNvSpPr>
          <p:nvPr/>
        </p:nvSpPr>
        <p:spPr>
          <a:xfrm>
            <a:off x="1329616" y="3614043"/>
            <a:ext cx="4256992" cy="57415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3600" dirty="0" smtClean="0">
                <a:latin typeface="Times New Roman" panose="02020603050405020304" pitchFamily="18" charset="0"/>
                <a:cs typeface="Times New Roman" panose="02020603050405020304" pitchFamily="18" charset="0"/>
              </a:rPr>
              <a:t>B</a:t>
            </a:r>
            <a:r>
              <a:rPr lang="vi-VN" sz="3600" dirty="0" smtClean="0"/>
              <a:t>.</a:t>
            </a:r>
            <a:r>
              <a:rPr lang="en-US" sz="3600" dirty="0" smtClean="0"/>
              <a:t> </a:t>
            </a:r>
            <a:r>
              <a:rPr lang="vi-VN" sz="3600" dirty="0"/>
              <a:t>Cơ cấu nền kinh </a:t>
            </a:r>
            <a:r>
              <a:rPr lang="vi-VN" sz="3600" dirty="0" smtClean="0"/>
              <a:t>tế</a:t>
            </a:r>
            <a:endParaRPr lang="en-US" sz="3600" dirty="0"/>
          </a:p>
        </p:txBody>
      </p:sp>
      <p:sp>
        <p:nvSpPr>
          <p:cNvPr id="8" name="Title 1">
            <a:extLst>
              <a:ext uri="{FF2B5EF4-FFF2-40B4-BE49-F238E27FC236}">
                <a16:creationId xmlns:a16="http://schemas.microsoft.com/office/drawing/2014/main" id="{EDF6102C-1EB4-422E-6803-C3A74D18509A}"/>
              </a:ext>
            </a:extLst>
          </p:cNvPr>
          <p:cNvSpPr txBox="1">
            <a:spLocks/>
          </p:cNvSpPr>
          <p:nvPr/>
        </p:nvSpPr>
        <p:spPr>
          <a:xfrm>
            <a:off x="1367346" y="4245961"/>
            <a:ext cx="9030630" cy="57415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3600" dirty="0" smtClean="0">
                <a:latin typeface="Times New Roman" panose="02020603050405020304" pitchFamily="18" charset="0"/>
                <a:cs typeface="Times New Roman" panose="02020603050405020304" pitchFamily="18" charset="0"/>
              </a:rPr>
              <a:t>C</a:t>
            </a:r>
            <a:r>
              <a:rPr lang="vi-VN" sz="3600" dirty="0" smtClean="0">
                <a:latin typeface="Times New Roman" panose="02020603050405020304" pitchFamily="18" charset="0"/>
                <a:cs typeface="Times New Roman" panose="02020603050405020304" pitchFamily="18" charset="0"/>
              </a:rPr>
              <a:t>.</a:t>
            </a:r>
            <a:r>
              <a:rPr lang="en-US" sz="3600" dirty="0" smtClean="0"/>
              <a:t> </a:t>
            </a:r>
            <a:r>
              <a:rPr lang="vi-VN" sz="3600" dirty="0"/>
              <a:t>Một số ngành kinh tế về</a:t>
            </a:r>
            <a:r>
              <a:rPr lang="vi-VN" sz="3600" dirty="0" smtClean="0"/>
              <a:t>:</a:t>
            </a:r>
            <a:endParaRPr lang="en-US" sz="3600" dirty="0"/>
          </a:p>
        </p:txBody>
      </p:sp>
      <p:sp>
        <p:nvSpPr>
          <p:cNvPr id="9" name="Title 1">
            <a:extLst>
              <a:ext uri="{FF2B5EF4-FFF2-40B4-BE49-F238E27FC236}">
                <a16:creationId xmlns:a16="http://schemas.microsoft.com/office/drawing/2014/main" id="{EDF6102C-1EB4-422E-6803-C3A74D18509A}"/>
              </a:ext>
            </a:extLst>
          </p:cNvPr>
          <p:cNvSpPr txBox="1">
            <a:spLocks/>
          </p:cNvSpPr>
          <p:nvPr/>
        </p:nvSpPr>
        <p:spPr>
          <a:xfrm>
            <a:off x="1441739" y="4977149"/>
            <a:ext cx="2987140" cy="15551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3600" dirty="0" smtClean="0">
                <a:latin typeface="Times New Roman" panose="02020603050405020304" pitchFamily="18" charset="0"/>
                <a:cs typeface="Times New Roman" panose="02020603050405020304" pitchFamily="18" charset="0"/>
              </a:rPr>
              <a:t>- N</a:t>
            </a:r>
            <a:r>
              <a:rPr lang="vi-VN" sz="3600" dirty="0"/>
              <a:t>ông </a:t>
            </a:r>
            <a:r>
              <a:rPr lang="vi-VN" sz="3600" dirty="0" smtClean="0"/>
              <a:t>nghiệp</a:t>
            </a:r>
            <a:endParaRPr lang="en-US" sz="3600" dirty="0" smtClean="0"/>
          </a:p>
          <a:p>
            <a:r>
              <a:rPr lang="en-US" sz="3600" dirty="0" smtClean="0">
                <a:latin typeface="Times New Roman" panose="02020603050405020304" pitchFamily="18" charset="0"/>
                <a:cs typeface="Times New Roman" panose="02020603050405020304" pitchFamily="18" charset="0"/>
              </a:rPr>
              <a:t>- C</a:t>
            </a:r>
            <a:r>
              <a:rPr lang="vi-VN" sz="3600" dirty="0"/>
              <a:t>ông </a:t>
            </a:r>
            <a:r>
              <a:rPr lang="vi-VN" sz="3600" dirty="0" smtClean="0"/>
              <a:t>nghiệp</a:t>
            </a:r>
            <a:endParaRPr lang="en-US" sz="3600" dirty="0" smtClean="0"/>
          </a:p>
          <a:p>
            <a:pPr lvl="0"/>
            <a:r>
              <a:rPr lang="vi-VN" sz="3600" dirty="0"/>
              <a:t>-</a:t>
            </a:r>
            <a:r>
              <a:rPr lang="en-US" sz="3600" dirty="0"/>
              <a:t> </a:t>
            </a:r>
            <a:r>
              <a:rPr lang="en-US" sz="3600" dirty="0">
                <a:latin typeface="Times New Roman" panose="02020603050405020304" pitchFamily="18" charset="0"/>
                <a:cs typeface="Times New Roman" panose="02020603050405020304" pitchFamily="18" charset="0"/>
              </a:rPr>
              <a:t>D</a:t>
            </a:r>
            <a:r>
              <a:rPr lang="vi-VN" sz="3600" dirty="0"/>
              <a:t>ịch </a:t>
            </a:r>
            <a:r>
              <a:rPr lang="vi-VN" sz="3600" dirty="0" smtClean="0"/>
              <a:t>vụ</a:t>
            </a:r>
            <a:endParaRPr lang="en-US" sz="3600" dirty="0"/>
          </a:p>
        </p:txBody>
      </p:sp>
    </p:spTree>
    <p:extLst>
      <p:ext uri="{BB962C8B-B14F-4D97-AF65-F5344CB8AC3E}">
        <p14:creationId xmlns:p14="http://schemas.microsoft.com/office/powerpoint/2010/main" val="895222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arn(inVertical)">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barn(inVertical)">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8357" y="376057"/>
            <a:ext cx="9190651" cy="646331"/>
          </a:xfrm>
          <a:prstGeom prst="rect">
            <a:avLst/>
          </a:prstGeom>
        </p:spPr>
        <p:txBody>
          <a:bodyPr wrap="square">
            <a:spAutoFit/>
          </a:bodyPr>
          <a:lstStyle/>
          <a:p>
            <a:r>
              <a:rPr lang="en-US" sz="3600" dirty="0" smtClean="0">
                <a:solidFill>
                  <a:schemeClr val="accent2">
                    <a:lumMod val="40000"/>
                    <a:lumOff val="60000"/>
                  </a:schemeClr>
                </a:solidFill>
              </a:rPr>
              <a:t>   </a:t>
            </a:r>
            <a:r>
              <a:rPr lang="en-US" sz="3600" dirty="0" smtClean="0">
                <a:latin typeface="Times New Roman" panose="02020603050405020304" pitchFamily="18" charset="0"/>
                <a:cs typeface="Times New Roman" panose="02020603050405020304" pitchFamily="18" charset="0"/>
              </a:rPr>
              <a:t>1. </a:t>
            </a:r>
            <a:r>
              <a:rPr lang="en-US" sz="3600" dirty="0" err="1" smtClean="0">
                <a:latin typeface="Times New Roman" panose="02020603050405020304" pitchFamily="18" charset="0"/>
                <a:cs typeface="Times New Roman" panose="02020603050405020304" pitchFamily="18" charset="0"/>
              </a:rPr>
              <a:t>Khái</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nền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kinh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tế</a:t>
            </a:r>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quốc</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gia</a:t>
            </a:r>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Nhật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Bản</a:t>
            </a:r>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238357" y="1159181"/>
            <a:ext cx="11566565" cy="2308324"/>
          </a:xfrm>
          <a:prstGeom prst="rect">
            <a:avLst/>
          </a:prstGeom>
          <a:noFill/>
        </p:spPr>
        <p:txBody>
          <a:bodyPr wrap="square" rtlCol="0">
            <a:spAutoFit/>
          </a:bodyPr>
          <a:lstStyle/>
          <a:p>
            <a:r>
              <a:rPr lang="en-US" sz="3200" dirty="0" smtClean="0">
                <a:solidFill>
                  <a:schemeClr val="accent2">
                    <a:lumMod val="60000"/>
                    <a:lumOff val="40000"/>
                  </a:schemeClr>
                </a:solidFill>
              </a:rPr>
              <a:t>     </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Nhật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Bản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là</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một</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quốc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gia</a:t>
            </a:r>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hàng</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đầu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thế</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kinh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tế</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tài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chính</a:t>
            </a:r>
            <a:r>
              <a:rPr lang="en-US" sz="3600" dirty="0" smtClean="0">
                <a:latin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a:p>
            <a:r>
              <a:rPr lang="en-US" sz="3600" dirty="0" smtClean="0">
                <a:latin typeface="Times New Roman" panose="02020603050405020304" pitchFamily="18" charset="0"/>
                <a:cs typeface="Times New Roman" panose="02020603050405020304" pitchFamily="18" charset="0"/>
              </a:rPr>
              <a:t>     - GDP </a:t>
            </a:r>
            <a:r>
              <a:rPr lang="en-US" sz="3600" dirty="0" err="1">
                <a:latin typeface="Times New Roman" panose="02020603050405020304" pitchFamily="18" charset="0"/>
                <a:cs typeface="Times New Roman" panose="02020603050405020304" pitchFamily="18" charset="0"/>
              </a:rPr>
              <a:t>Nhật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a:t>
            </a:r>
            <a:r>
              <a:rPr lang="en-US" sz="3600" dirty="0" err="1" smtClean="0">
                <a:latin typeface="Times New Roman" panose="02020603050405020304" pitchFamily="18" charset="0"/>
                <a:cs typeface="Times New Roman" panose="02020603050405020304" pitchFamily="18" charset="0"/>
              </a:rPr>
              <a:t>ản</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đạt</a:t>
            </a:r>
            <a:r>
              <a:rPr lang="en-US" sz="3600" dirty="0">
                <a:latin typeface="Times New Roman" panose="02020603050405020304" pitchFamily="18" charset="0"/>
                <a:cs typeface="Times New Roman" panose="02020603050405020304" pitchFamily="18" charset="0"/>
              </a:rPr>
              <a:t> 4975,42 </a:t>
            </a:r>
            <a:r>
              <a:rPr lang="en-US" sz="3600" dirty="0" err="1">
                <a:latin typeface="Times New Roman" panose="02020603050405020304" pitchFamily="18" charset="0"/>
                <a:cs typeface="Times New Roman" panose="02020603050405020304" pitchFamily="18" charset="0"/>
              </a:rPr>
              <a:t>tỉ</a:t>
            </a:r>
            <a:r>
              <a:rPr lang="en-US" sz="3600" dirty="0">
                <a:latin typeface="Times New Roman" panose="02020603050405020304" pitchFamily="18" charset="0"/>
                <a:cs typeface="Times New Roman" panose="02020603050405020304" pitchFamily="18" charset="0"/>
              </a:rPr>
              <a:t> USD (2020</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chiếm</a:t>
            </a:r>
            <a:r>
              <a:rPr lang="en-US" sz="3600" dirty="0" smtClean="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4,4</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trong</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tổng</a:t>
            </a:r>
            <a:r>
              <a:rPr lang="en-US" sz="3600" dirty="0">
                <a:latin typeface="Times New Roman" panose="02020603050405020304" pitchFamily="18" charset="0"/>
                <a:cs typeface="Times New Roman" panose="02020603050405020304" pitchFamily="18" charset="0"/>
              </a:rPr>
              <a:t> GDP </a:t>
            </a:r>
            <a:r>
              <a:rPr lang="en-US" sz="3600" dirty="0" err="1">
                <a:latin typeface="Times New Roman" panose="02020603050405020304" pitchFamily="18" charset="0"/>
                <a:cs typeface="Times New Roman" panose="02020603050405020304" pitchFamily="18" charset="0"/>
              </a:rPr>
              <a:t>thế</a:t>
            </a:r>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giới</a:t>
            </a:r>
            <a:r>
              <a:rPr lang="en-US" sz="3600" dirty="0" smtClean="0">
                <a:latin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783" y="1779943"/>
            <a:ext cx="649288" cy="533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10725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6102C-1EB4-422E-6803-C3A74D18509A}"/>
              </a:ext>
            </a:extLst>
          </p:cNvPr>
          <p:cNvSpPr txBox="1">
            <a:spLocks/>
          </p:cNvSpPr>
          <p:nvPr/>
        </p:nvSpPr>
        <p:spPr>
          <a:xfrm>
            <a:off x="475013" y="199107"/>
            <a:ext cx="9030630" cy="134112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endParaRPr lang="en-US" sz="3600" dirty="0" smtClean="0"/>
          </a:p>
          <a:p>
            <a:endParaRPr lang="en-US" sz="3600" dirty="0" smtClean="0"/>
          </a:p>
          <a:p>
            <a:endParaRPr lang="en-US" sz="3600" dirty="0"/>
          </a:p>
          <a:p>
            <a:r>
              <a:rPr lang="vi-VN" sz="3600" dirty="0" smtClean="0"/>
              <a:t>2</a:t>
            </a:r>
            <a:r>
              <a:rPr lang="vi-VN" sz="3600" dirty="0"/>
              <a:t>.</a:t>
            </a:r>
            <a:r>
              <a:rPr lang="en-US" sz="3600" dirty="0"/>
              <a:t> </a:t>
            </a:r>
            <a:r>
              <a:rPr lang="vi-VN" sz="3600" dirty="0"/>
              <a:t>Đặc điểm nền kinh tế</a:t>
            </a:r>
            <a:endParaRPr lang="en-US" sz="3600" dirty="0"/>
          </a:p>
          <a:p>
            <a:pPr lvl="0"/>
            <a:endParaRPr lang="en-US" sz="3600" dirty="0"/>
          </a:p>
        </p:txBody>
      </p:sp>
      <p:sp>
        <p:nvSpPr>
          <p:cNvPr id="3" name="Title 1">
            <a:extLst>
              <a:ext uri="{FF2B5EF4-FFF2-40B4-BE49-F238E27FC236}">
                <a16:creationId xmlns:a16="http://schemas.microsoft.com/office/drawing/2014/main" id="{EDF6102C-1EB4-422E-6803-C3A74D18509A}"/>
              </a:ext>
            </a:extLst>
          </p:cNvPr>
          <p:cNvSpPr txBox="1">
            <a:spLocks/>
          </p:cNvSpPr>
          <p:nvPr/>
        </p:nvSpPr>
        <p:spPr>
          <a:xfrm>
            <a:off x="475013" y="1003103"/>
            <a:ext cx="6717475" cy="107507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endParaRPr lang="en-US" sz="3600" dirty="0" smtClean="0"/>
          </a:p>
          <a:p>
            <a:endParaRPr lang="en-US" sz="3600" dirty="0" smtClean="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a:p>
            <a:r>
              <a:rPr lang="en-US" sz="3600" dirty="0" smtClean="0">
                <a:latin typeface="Times New Roman" panose="02020603050405020304" pitchFamily="18" charset="0"/>
                <a:cs typeface="Times New Roman" panose="02020603050405020304" pitchFamily="18" charset="0"/>
              </a:rPr>
              <a:t>A. </a:t>
            </a:r>
            <a:r>
              <a:rPr lang="vi-VN" sz="3600" dirty="0" smtClean="0"/>
              <a:t>Lịch </a:t>
            </a:r>
            <a:r>
              <a:rPr lang="vi-VN" sz="3600" dirty="0"/>
              <a:t>sử phát triển nền kinh </a:t>
            </a:r>
            <a:r>
              <a:rPr lang="vi-VN" sz="3600" dirty="0" smtClean="0"/>
              <a:t>tế</a:t>
            </a:r>
            <a:endParaRPr lang="en-US" sz="3600" dirty="0" smtClean="0"/>
          </a:p>
          <a:p>
            <a:endParaRPr lang="en-US" sz="3600" dirty="0"/>
          </a:p>
        </p:txBody>
      </p:sp>
      <p:sp>
        <p:nvSpPr>
          <p:cNvPr id="4" name="Title 1">
            <a:extLst>
              <a:ext uri="{FF2B5EF4-FFF2-40B4-BE49-F238E27FC236}">
                <a16:creationId xmlns:a16="http://schemas.microsoft.com/office/drawing/2014/main" id="{EDF6102C-1EB4-422E-6803-C3A74D18509A}"/>
              </a:ext>
            </a:extLst>
          </p:cNvPr>
          <p:cNvSpPr txBox="1">
            <a:spLocks/>
          </p:cNvSpPr>
          <p:nvPr/>
        </p:nvSpPr>
        <p:spPr>
          <a:xfrm>
            <a:off x="357942" y="1293684"/>
            <a:ext cx="11590317" cy="181277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endParaRPr lang="en-US" sz="3600" dirty="0" smtClean="0"/>
          </a:p>
          <a:p>
            <a:endParaRPr lang="en-US" sz="3600" dirty="0" smtClean="0">
              <a:solidFill>
                <a:schemeClr val="accent1"/>
              </a:solidFill>
              <a:ea typeface="Batang" panose="02030600000101010101" pitchFamily="18" charset="-127"/>
            </a:endParaRPr>
          </a:p>
          <a:p>
            <a:r>
              <a:rPr lang="vi-VN" sz="3200" dirty="0" smtClean="0">
                <a:ea typeface="Batang" panose="02030600000101010101" pitchFamily="18" charset="-127"/>
              </a:rPr>
              <a:t>-</a:t>
            </a:r>
            <a:r>
              <a:rPr lang="en-US" sz="3200" dirty="0" smtClean="0">
                <a:ea typeface="Batang" panose="02030600000101010101" pitchFamily="18" charset="-127"/>
              </a:rPr>
              <a:t> </a:t>
            </a:r>
            <a:r>
              <a:rPr lang="vi-VN" sz="3200" dirty="0" smtClean="0">
                <a:ea typeface="Batang" panose="02030600000101010101" pitchFamily="18" charset="-127"/>
              </a:rPr>
              <a:t>Sau </a:t>
            </a:r>
            <a:r>
              <a:rPr lang="vi-VN" sz="3200" dirty="0">
                <a:ea typeface="Batang" panose="02030600000101010101" pitchFamily="18" charset="-127"/>
              </a:rPr>
              <a:t>chiến tranh thế giới thứ hai</a:t>
            </a:r>
            <a:r>
              <a:rPr lang="vi-VN" sz="3200" dirty="0" smtClean="0">
                <a:ea typeface="Batang" panose="02030600000101010101" pitchFamily="18" charset="-127"/>
              </a:rPr>
              <a:t>,</a:t>
            </a:r>
            <a:r>
              <a:rPr lang="en-US" sz="3200" dirty="0" smtClean="0">
                <a:ea typeface="Batang" panose="02030600000101010101" pitchFamily="18" charset="-127"/>
              </a:rPr>
              <a:t> </a:t>
            </a:r>
            <a:r>
              <a:rPr lang="vi-VN" sz="3200" dirty="0" smtClean="0">
                <a:ea typeface="Batang" panose="02030600000101010101" pitchFamily="18" charset="-127"/>
              </a:rPr>
              <a:t>nề</a:t>
            </a:r>
            <a:r>
              <a:rPr lang="en-US" sz="3200" dirty="0">
                <a:latin typeface="Times New Roman" panose="02020603050405020304" pitchFamily="18" charset="0"/>
                <a:ea typeface="Batang" panose="02030600000101010101" pitchFamily="18" charset="-127"/>
                <a:cs typeface="Times New Roman" panose="02020603050405020304" pitchFamily="18" charset="0"/>
              </a:rPr>
              <a:t>n</a:t>
            </a:r>
            <a:r>
              <a:rPr lang="vi-VN" sz="3200" dirty="0" smtClean="0">
                <a:ea typeface="Batang" panose="02030600000101010101" pitchFamily="18" charset="-127"/>
              </a:rPr>
              <a:t> </a:t>
            </a:r>
            <a:r>
              <a:rPr lang="vi-VN" sz="3200" dirty="0">
                <a:ea typeface="Batang" panose="02030600000101010101" pitchFamily="18" charset="-127"/>
              </a:rPr>
              <a:t>kinh tế Nhật Bản bị suy sụp nghiêm </a:t>
            </a:r>
            <a:r>
              <a:rPr lang="vi-VN" sz="3200" dirty="0" smtClean="0">
                <a:ea typeface="Batang" panose="02030600000101010101" pitchFamily="18" charset="-127"/>
              </a:rPr>
              <a:t>trọng,</a:t>
            </a:r>
            <a:r>
              <a:rPr lang="en-US" sz="3200" dirty="0" smtClean="0">
                <a:ea typeface="Batang" panose="02030600000101010101" pitchFamily="18" charset="-127"/>
              </a:rPr>
              <a:t> </a:t>
            </a:r>
            <a:r>
              <a:rPr lang="vi-VN" sz="3200" dirty="0" smtClean="0">
                <a:ea typeface="Batang" panose="02030600000101010101" pitchFamily="18" charset="-127"/>
              </a:rPr>
              <a:t>nhưng </a:t>
            </a:r>
            <a:r>
              <a:rPr lang="vi-VN" sz="3200" dirty="0">
                <a:ea typeface="Batang" panose="02030600000101010101" pitchFamily="18" charset="-127"/>
              </a:rPr>
              <a:t>đến năm 1952 kinh tế đã khôi phục ngang mức chiến tranh và phát triển với tốc độ cao trong </a:t>
            </a:r>
            <a:r>
              <a:rPr lang="en-US" sz="3200" dirty="0" err="1" smtClean="0">
                <a:latin typeface="Times New Roman" panose="02020603050405020304" pitchFamily="18" charset="0"/>
                <a:ea typeface="Batang" panose="02030600000101010101" pitchFamily="18" charset="-127"/>
                <a:cs typeface="Times New Roman" panose="02020603050405020304" pitchFamily="18" charset="0"/>
              </a:rPr>
              <a:t>gi</a:t>
            </a:r>
            <a:r>
              <a:rPr lang="vi-VN" sz="3200" dirty="0" smtClean="0">
                <a:ea typeface="Batang" panose="02030600000101010101" pitchFamily="18" charset="-127"/>
              </a:rPr>
              <a:t>ai </a:t>
            </a:r>
            <a:r>
              <a:rPr lang="vi-VN" sz="3200" dirty="0">
                <a:ea typeface="Batang" panose="02030600000101010101" pitchFamily="18" charset="-127"/>
              </a:rPr>
              <a:t>đoạn 1955 </a:t>
            </a:r>
            <a:r>
              <a:rPr lang="en-US" sz="3200" dirty="0" smtClean="0">
                <a:ea typeface="Batang" panose="02030600000101010101" pitchFamily="18" charset="-127"/>
              </a:rPr>
              <a:t>-</a:t>
            </a:r>
            <a:r>
              <a:rPr lang="vi-VN" sz="3200" dirty="0" smtClean="0">
                <a:ea typeface="Batang" panose="02030600000101010101" pitchFamily="18" charset="-127"/>
              </a:rPr>
              <a:t> </a:t>
            </a:r>
            <a:r>
              <a:rPr lang="vi-VN" sz="3200" dirty="0">
                <a:ea typeface="Batang" panose="02030600000101010101" pitchFamily="18" charset="-127"/>
              </a:rPr>
              <a:t>1973</a:t>
            </a:r>
            <a:r>
              <a:rPr lang="vi-VN" sz="3200" dirty="0" smtClean="0">
                <a:ea typeface="Batang" panose="02030600000101010101" pitchFamily="18" charset="-127"/>
              </a:rPr>
              <a:t>.</a:t>
            </a:r>
            <a:endParaRPr lang="vi-VN" sz="3200" dirty="0">
              <a:ea typeface="Batang" panose="02030600000101010101" pitchFamily="18" charset="-127"/>
            </a:endParaRPr>
          </a:p>
        </p:txBody>
      </p:sp>
      <p:sp>
        <p:nvSpPr>
          <p:cNvPr id="5" name="Title 1">
            <a:extLst>
              <a:ext uri="{FF2B5EF4-FFF2-40B4-BE49-F238E27FC236}">
                <a16:creationId xmlns:a16="http://schemas.microsoft.com/office/drawing/2014/main" id="{EDF6102C-1EB4-422E-6803-C3A74D18509A}"/>
              </a:ext>
            </a:extLst>
          </p:cNvPr>
          <p:cNvSpPr txBox="1">
            <a:spLocks/>
          </p:cNvSpPr>
          <p:nvPr/>
        </p:nvSpPr>
        <p:spPr>
          <a:xfrm>
            <a:off x="357941" y="3028529"/>
            <a:ext cx="11590317" cy="163044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endParaRPr lang="en-US" sz="3600" dirty="0" smtClean="0"/>
          </a:p>
          <a:p>
            <a:r>
              <a:rPr lang="vi-VN" sz="3200" dirty="0" smtClean="0">
                <a:ea typeface="Batang" panose="02030600000101010101" pitchFamily="18" charset="-127"/>
              </a:rPr>
              <a:t>-</a:t>
            </a:r>
            <a:r>
              <a:rPr lang="en-US" sz="3200" dirty="0" smtClean="0">
                <a:ea typeface="Batang" panose="02030600000101010101" pitchFamily="18" charset="-127"/>
              </a:rPr>
              <a:t> </a:t>
            </a:r>
            <a:r>
              <a:rPr lang="en-US" sz="3200" dirty="0" smtClean="0">
                <a:latin typeface="Times New Roman" panose="02020603050405020304" pitchFamily="18" charset="0"/>
                <a:ea typeface="Batang" panose="02030600000101010101" pitchFamily="18" charset="-127"/>
                <a:cs typeface="Times New Roman" panose="02020603050405020304" pitchFamily="18" charset="0"/>
              </a:rPr>
              <a:t>N</a:t>
            </a:r>
            <a:r>
              <a:rPr lang="vi-VN" sz="3200" dirty="0" smtClean="0">
                <a:ea typeface="Batang" panose="02030600000101010101" pitchFamily="18" charset="-127"/>
              </a:rPr>
              <a:t>hững </a:t>
            </a:r>
            <a:r>
              <a:rPr lang="vi-VN" sz="3200" dirty="0">
                <a:ea typeface="Batang" panose="02030600000101010101" pitchFamily="18" charset="-127"/>
              </a:rPr>
              <a:t>năm 1973-1974 và </a:t>
            </a:r>
            <a:r>
              <a:rPr lang="vi-VN" sz="3200" dirty="0" smtClean="0">
                <a:ea typeface="Batang" panose="02030600000101010101" pitchFamily="18" charset="-127"/>
              </a:rPr>
              <a:t>1979-1980,</a:t>
            </a:r>
            <a:r>
              <a:rPr lang="en-US" sz="3200" dirty="0" smtClean="0">
                <a:ea typeface="Batang" panose="02030600000101010101" pitchFamily="18" charset="-127"/>
              </a:rPr>
              <a:t> </a:t>
            </a:r>
            <a:r>
              <a:rPr lang="vi-VN" sz="3200" dirty="0" smtClean="0">
                <a:ea typeface="Batang" panose="02030600000101010101" pitchFamily="18" charset="-127"/>
              </a:rPr>
              <a:t>do </a:t>
            </a:r>
            <a:r>
              <a:rPr lang="vi-VN" sz="3200" dirty="0">
                <a:ea typeface="Batang" panose="02030600000101010101" pitchFamily="18" charset="-127"/>
              </a:rPr>
              <a:t>khủng hoảng dầu mỏ</a:t>
            </a:r>
            <a:r>
              <a:rPr lang="vi-VN" sz="3200" dirty="0" smtClean="0">
                <a:ea typeface="Batang" panose="02030600000101010101" pitchFamily="18" charset="-127"/>
              </a:rPr>
              <a:t>,</a:t>
            </a:r>
            <a:r>
              <a:rPr lang="en-US" sz="3200" dirty="0" smtClean="0">
                <a:ea typeface="Batang" panose="02030600000101010101" pitchFamily="18" charset="-127"/>
              </a:rPr>
              <a:t> </a:t>
            </a:r>
            <a:r>
              <a:rPr lang="vi-VN" sz="3200" dirty="0" smtClean="0">
                <a:ea typeface="Batang" panose="02030600000101010101" pitchFamily="18" charset="-127"/>
              </a:rPr>
              <a:t>tốc đ</a:t>
            </a:r>
            <a:r>
              <a:rPr lang="en-US" sz="3200" dirty="0">
                <a:latin typeface="Times New Roman" panose="02020603050405020304" pitchFamily="18" charset="0"/>
                <a:ea typeface="Batang" panose="02030600000101010101" pitchFamily="18" charset="-127"/>
                <a:cs typeface="Times New Roman" panose="02020603050405020304" pitchFamily="18" charset="0"/>
              </a:rPr>
              <a:t>ộ</a:t>
            </a:r>
            <a:r>
              <a:rPr lang="vi-VN" sz="3200" dirty="0" smtClean="0">
                <a:ea typeface="Batang" panose="02030600000101010101" pitchFamily="18" charset="-127"/>
              </a:rPr>
              <a:t> </a:t>
            </a:r>
            <a:r>
              <a:rPr lang="vi-VN" sz="3200" dirty="0">
                <a:ea typeface="Batang" panose="02030600000101010101" pitchFamily="18" charset="-127"/>
              </a:rPr>
              <a:t>tăng trưởng nền kinh tế giảm </a:t>
            </a:r>
            <a:r>
              <a:rPr lang="vi-VN" sz="3200" dirty="0" smtClean="0">
                <a:ea typeface="Batang" panose="02030600000101010101" pitchFamily="18" charset="-127"/>
              </a:rPr>
              <a:t>xuống</a:t>
            </a:r>
            <a:r>
              <a:rPr lang="en-US" sz="3200" dirty="0" smtClean="0">
                <a:ea typeface="Batang" panose="02030600000101010101" pitchFamily="18" charset="-127"/>
              </a:rPr>
              <a:t> </a:t>
            </a:r>
            <a:r>
              <a:rPr lang="vi-VN" sz="3200" dirty="0" smtClean="0">
                <a:ea typeface="Batang" panose="02030600000101010101" pitchFamily="18" charset="-127"/>
              </a:rPr>
              <a:t>(</a:t>
            </a:r>
            <a:r>
              <a:rPr lang="vi-VN" sz="3200" dirty="0">
                <a:ea typeface="Batang" panose="02030600000101010101" pitchFamily="18" charset="-127"/>
              </a:rPr>
              <a:t>còn 2,6</a:t>
            </a:r>
            <a:r>
              <a:rPr lang="vi-VN" sz="3200" dirty="0" smtClean="0">
                <a:ea typeface="Batang" panose="02030600000101010101" pitchFamily="18" charset="-127"/>
              </a:rPr>
              <a:t>%</a:t>
            </a:r>
            <a:r>
              <a:rPr lang="en-US" sz="3200" dirty="0" smtClean="0">
                <a:ea typeface="Batang" panose="02030600000101010101" pitchFamily="18" charset="-127"/>
              </a:rPr>
              <a:t> </a:t>
            </a:r>
            <a:r>
              <a:rPr lang="vi-VN" sz="3200" dirty="0" smtClean="0">
                <a:ea typeface="Batang" panose="02030600000101010101" pitchFamily="18" charset="-127"/>
              </a:rPr>
              <a:t>năm </a:t>
            </a:r>
            <a:r>
              <a:rPr lang="vi-VN" sz="3200" dirty="0">
                <a:ea typeface="Batang" panose="02030600000101010101" pitchFamily="18" charset="-127"/>
              </a:rPr>
              <a:t>1980</a:t>
            </a:r>
            <a:r>
              <a:rPr lang="vi-VN" sz="3200" dirty="0" smtClean="0">
                <a:ea typeface="Batang" panose="02030600000101010101" pitchFamily="18" charset="-127"/>
              </a:rPr>
              <a:t>)</a:t>
            </a:r>
            <a:r>
              <a:rPr lang="en-US" sz="3200" dirty="0" smtClean="0">
                <a:ea typeface="Batang" panose="02030600000101010101" pitchFamily="18" charset="-127"/>
              </a:rPr>
              <a:t>.</a:t>
            </a:r>
            <a:endParaRPr lang="vi-VN" sz="3200" dirty="0">
              <a:ea typeface="Batang" panose="02030600000101010101" pitchFamily="18" charset="-127"/>
            </a:endParaRPr>
          </a:p>
          <a:p>
            <a:pPr lvl="0"/>
            <a:endParaRPr lang="en-US" sz="3600" dirty="0"/>
          </a:p>
        </p:txBody>
      </p:sp>
      <p:sp>
        <p:nvSpPr>
          <p:cNvPr id="6" name="Title 1">
            <a:extLst>
              <a:ext uri="{FF2B5EF4-FFF2-40B4-BE49-F238E27FC236}">
                <a16:creationId xmlns:a16="http://schemas.microsoft.com/office/drawing/2014/main" id="{EDF6102C-1EB4-422E-6803-C3A74D18509A}"/>
              </a:ext>
            </a:extLst>
          </p:cNvPr>
          <p:cNvSpPr txBox="1">
            <a:spLocks/>
          </p:cNvSpPr>
          <p:nvPr/>
        </p:nvSpPr>
        <p:spPr>
          <a:xfrm>
            <a:off x="357942" y="4201034"/>
            <a:ext cx="11590317" cy="116661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endParaRPr lang="en-US" sz="3600" dirty="0" smtClean="0"/>
          </a:p>
          <a:p>
            <a:r>
              <a:rPr lang="vi-VN" sz="3200" dirty="0" smtClean="0">
                <a:ea typeface="Batang" panose="02030600000101010101" pitchFamily="18" charset="-127"/>
              </a:rPr>
              <a:t>-</a:t>
            </a:r>
            <a:r>
              <a:rPr lang="en-US" sz="3200" dirty="0" smtClean="0">
                <a:ea typeface="Batang" panose="02030600000101010101" pitchFamily="18" charset="-127"/>
              </a:rPr>
              <a:t> </a:t>
            </a:r>
            <a:r>
              <a:rPr lang="en-US" sz="3200" dirty="0" smtClean="0">
                <a:latin typeface="Times New Roman" panose="02020603050405020304" pitchFamily="18" charset="0"/>
                <a:ea typeface="Batang" panose="02030600000101010101" pitchFamily="18" charset="-127"/>
                <a:cs typeface="Times New Roman" panose="02020603050405020304" pitchFamily="18" charset="0"/>
              </a:rPr>
              <a:t>N</a:t>
            </a:r>
            <a:r>
              <a:rPr lang="vi-VN" sz="3200" dirty="0" smtClean="0">
                <a:ea typeface="Batang" panose="02030600000101010101" pitchFamily="18" charset="-127"/>
              </a:rPr>
              <a:t>hờ </a:t>
            </a:r>
            <a:r>
              <a:rPr lang="vi-VN" sz="3200" dirty="0">
                <a:ea typeface="Batang" panose="02030600000101010101" pitchFamily="18" charset="-127"/>
              </a:rPr>
              <a:t>điều chỉnh chiến lược phát triển nên đến những năm </a:t>
            </a:r>
            <a:r>
              <a:rPr lang="vi-VN" sz="3200" dirty="0" smtClean="0">
                <a:ea typeface="Batang" panose="02030600000101010101" pitchFamily="18" charset="-127"/>
              </a:rPr>
              <a:t>1986</a:t>
            </a:r>
            <a:r>
              <a:rPr lang="en-US" sz="3200" dirty="0" smtClean="0">
                <a:ea typeface="Batang" panose="02030600000101010101" pitchFamily="18" charset="-127"/>
              </a:rPr>
              <a:t> </a:t>
            </a:r>
            <a:r>
              <a:rPr lang="vi-VN" sz="3200" dirty="0" smtClean="0">
                <a:ea typeface="Batang" panose="02030600000101010101" pitchFamily="18" charset="-127"/>
              </a:rPr>
              <a:t>-</a:t>
            </a:r>
            <a:r>
              <a:rPr lang="vi-VN" sz="3200" dirty="0">
                <a:ea typeface="Batang" panose="02030600000101010101" pitchFamily="18" charset="-127"/>
              </a:rPr>
              <a:t>1990</a:t>
            </a:r>
            <a:r>
              <a:rPr lang="vi-VN" sz="3200" dirty="0" smtClean="0">
                <a:ea typeface="Batang" panose="02030600000101010101" pitchFamily="18" charset="-127"/>
              </a:rPr>
              <a:t>,</a:t>
            </a:r>
            <a:r>
              <a:rPr lang="en-US" sz="3200" dirty="0" smtClean="0">
                <a:ea typeface="Batang" panose="02030600000101010101" pitchFamily="18" charset="-127"/>
              </a:rPr>
              <a:t> </a:t>
            </a:r>
            <a:r>
              <a:rPr lang="vi-VN" sz="3200" dirty="0" smtClean="0">
                <a:ea typeface="Batang" panose="02030600000101010101" pitchFamily="18" charset="-127"/>
              </a:rPr>
              <a:t>tốc </a:t>
            </a:r>
            <a:r>
              <a:rPr lang="vi-VN" sz="3200" dirty="0">
                <a:ea typeface="Batang" panose="02030600000101010101" pitchFamily="18" charset="-127"/>
              </a:rPr>
              <a:t>độ </a:t>
            </a:r>
            <a:r>
              <a:rPr lang="vi-VN" sz="3200" dirty="0" smtClean="0">
                <a:ea typeface="Batang" panose="02030600000101010101" pitchFamily="18" charset="-127"/>
              </a:rPr>
              <a:t>t</a:t>
            </a:r>
            <a:r>
              <a:rPr lang="en-US" sz="3200" dirty="0" smtClean="0">
                <a:latin typeface="Times New Roman" panose="02020603050405020304" pitchFamily="18" charset="0"/>
                <a:ea typeface="Batang" panose="02030600000101010101" pitchFamily="18" charset="-127"/>
                <a:cs typeface="Times New Roman" panose="02020603050405020304" pitchFamily="18" charset="0"/>
              </a:rPr>
              <a:t>ă</a:t>
            </a:r>
            <a:r>
              <a:rPr lang="vi-VN" sz="3200" dirty="0" smtClean="0">
                <a:ea typeface="Batang" panose="02030600000101010101" pitchFamily="18" charset="-127"/>
              </a:rPr>
              <a:t>ng </a:t>
            </a:r>
            <a:r>
              <a:rPr lang="vi-VN" sz="3200" dirty="0">
                <a:ea typeface="Batang" panose="02030600000101010101" pitchFamily="18" charset="-127"/>
              </a:rPr>
              <a:t>GDP trung bình đã đạt 5,3</a:t>
            </a:r>
            <a:r>
              <a:rPr lang="vi-VN" sz="3200" dirty="0" smtClean="0">
                <a:ea typeface="Batang" panose="02030600000101010101" pitchFamily="18" charset="-127"/>
              </a:rPr>
              <a:t>%</a:t>
            </a:r>
            <a:r>
              <a:rPr lang="en-US" sz="3600" dirty="0"/>
              <a:t>.</a:t>
            </a:r>
            <a:endParaRPr lang="vi-VN" sz="3200" dirty="0">
              <a:ea typeface="Batang" panose="02030600000101010101" pitchFamily="18" charset="-127"/>
            </a:endParaRPr>
          </a:p>
        </p:txBody>
      </p:sp>
      <p:sp>
        <p:nvSpPr>
          <p:cNvPr id="7" name="Title 1">
            <a:extLst>
              <a:ext uri="{FF2B5EF4-FFF2-40B4-BE49-F238E27FC236}">
                <a16:creationId xmlns:a16="http://schemas.microsoft.com/office/drawing/2014/main" id="{EDF6102C-1EB4-422E-6803-C3A74D18509A}"/>
              </a:ext>
            </a:extLst>
          </p:cNvPr>
          <p:cNvSpPr txBox="1">
            <a:spLocks/>
          </p:cNvSpPr>
          <p:nvPr/>
        </p:nvSpPr>
        <p:spPr>
          <a:xfrm>
            <a:off x="357941" y="5237019"/>
            <a:ext cx="11590317" cy="70867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smtClean="0">
                <a:ea typeface="Batang" panose="02030600000101010101" pitchFamily="18" charset="-127"/>
              </a:rPr>
              <a:t>- </a:t>
            </a:r>
            <a:r>
              <a:rPr lang="vi-VN" sz="3200" dirty="0" smtClean="0">
                <a:ea typeface="Batang" panose="02030600000101010101" pitchFamily="18" charset="-127"/>
              </a:rPr>
              <a:t>Từ </a:t>
            </a:r>
            <a:r>
              <a:rPr lang="vi-VN" sz="3200" dirty="0">
                <a:ea typeface="Batang" panose="02030600000101010101" pitchFamily="18" charset="-127"/>
              </a:rPr>
              <a:t>năm 1991, tốc độ </a:t>
            </a:r>
            <a:r>
              <a:rPr lang="vi-VN" sz="3200" dirty="0" smtClean="0">
                <a:ea typeface="Batang" panose="02030600000101010101" pitchFamily="18" charset="-127"/>
              </a:rPr>
              <a:t>t</a:t>
            </a:r>
            <a:r>
              <a:rPr lang="en-US" sz="3200" dirty="0">
                <a:latin typeface="Times New Roman" panose="02020603050405020304" pitchFamily="18" charset="0"/>
                <a:ea typeface="Batang" panose="02030600000101010101" pitchFamily="18" charset="-127"/>
                <a:cs typeface="Times New Roman" panose="02020603050405020304" pitchFamily="18" charset="0"/>
              </a:rPr>
              <a:t>ă</a:t>
            </a:r>
            <a:r>
              <a:rPr lang="vi-VN" sz="3200" dirty="0" smtClean="0">
                <a:ea typeface="Batang" panose="02030600000101010101" pitchFamily="18" charset="-127"/>
              </a:rPr>
              <a:t>ng </a:t>
            </a:r>
            <a:r>
              <a:rPr lang="vi-VN" sz="3200" dirty="0">
                <a:ea typeface="Batang" panose="02030600000101010101" pitchFamily="18" charset="-127"/>
              </a:rPr>
              <a:t>trưởng kinh </a:t>
            </a:r>
            <a:r>
              <a:rPr lang="vi-VN" sz="3200" dirty="0" smtClean="0">
                <a:ea typeface="Batang" panose="02030600000101010101" pitchFamily="18" charset="-127"/>
              </a:rPr>
              <a:t>tế</a:t>
            </a:r>
            <a:r>
              <a:rPr lang="en-US" sz="3200" dirty="0" smtClean="0">
                <a:ea typeface="Batang" panose="02030600000101010101" pitchFamily="18" charset="-127"/>
              </a:rPr>
              <a:t> </a:t>
            </a:r>
            <a:r>
              <a:rPr lang="vi-VN" sz="3200" dirty="0" smtClean="0">
                <a:ea typeface="Batang" panose="02030600000101010101" pitchFamily="18" charset="-127"/>
              </a:rPr>
              <a:t>(</a:t>
            </a:r>
            <a:r>
              <a:rPr lang="vi-VN" sz="3200" dirty="0">
                <a:ea typeface="Batang" panose="02030600000101010101" pitchFamily="18" charset="-127"/>
              </a:rPr>
              <a:t>Nhật </a:t>
            </a:r>
            <a:r>
              <a:rPr lang="en-US" sz="3200" dirty="0" smtClean="0">
                <a:latin typeface="Times New Roman" panose="02020603050405020304" pitchFamily="18" charset="0"/>
                <a:ea typeface="Batang" panose="02030600000101010101" pitchFamily="18" charset="-127"/>
                <a:cs typeface="Times New Roman" panose="02020603050405020304" pitchFamily="18" charset="0"/>
              </a:rPr>
              <a:t>B</a:t>
            </a:r>
            <a:r>
              <a:rPr lang="vi-VN" sz="3200" dirty="0" smtClean="0">
                <a:ea typeface="Batang" panose="02030600000101010101" pitchFamily="18" charset="-127"/>
              </a:rPr>
              <a:t>ản </a:t>
            </a:r>
            <a:r>
              <a:rPr lang="vi-VN" sz="3200" dirty="0">
                <a:ea typeface="Batang" panose="02030600000101010101" pitchFamily="18" charset="-127"/>
              </a:rPr>
              <a:t>đã chậm lại</a:t>
            </a:r>
            <a:r>
              <a:rPr lang="vi-VN" sz="3200" dirty="0" smtClean="0">
                <a:ea typeface="Batang" panose="02030600000101010101" pitchFamily="18" charset="-127"/>
              </a:rPr>
              <a:t>)</a:t>
            </a:r>
            <a:r>
              <a:rPr lang="en-US" sz="3200" dirty="0" smtClean="0">
                <a:ea typeface="Batang" panose="02030600000101010101" pitchFamily="18" charset="-127"/>
              </a:rPr>
              <a:t>.</a:t>
            </a:r>
            <a:endParaRPr lang="vi-VN" sz="3200" dirty="0">
              <a:ea typeface="Batang" panose="02030600000101010101" pitchFamily="18" charset="-127"/>
            </a:endParaRPr>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3793" y="4726859"/>
            <a:ext cx="649288" cy="533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0328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6102C-1EB4-422E-6803-C3A74D18509A}"/>
              </a:ext>
            </a:extLst>
          </p:cNvPr>
          <p:cNvSpPr txBox="1">
            <a:spLocks/>
          </p:cNvSpPr>
          <p:nvPr/>
        </p:nvSpPr>
        <p:spPr>
          <a:xfrm>
            <a:off x="414414" y="523170"/>
            <a:ext cx="4256992" cy="57415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3600" dirty="0" smtClean="0">
                <a:latin typeface="Times New Roman" panose="02020603050405020304" pitchFamily="18" charset="0"/>
                <a:cs typeface="Times New Roman" panose="02020603050405020304" pitchFamily="18" charset="0"/>
              </a:rPr>
              <a:t>B</a:t>
            </a:r>
            <a:r>
              <a:rPr lang="vi-VN" sz="3600" dirty="0" smtClean="0"/>
              <a:t>.</a:t>
            </a:r>
            <a:r>
              <a:rPr lang="en-US" sz="3600" dirty="0" smtClean="0"/>
              <a:t> </a:t>
            </a:r>
            <a:r>
              <a:rPr lang="vi-VN" sz="3600" dirty="0"/>
              <a:t>Cơ cấu nền kinh </a:t>
            </a:r>
            <a:r>
              <a:rPr lang="vi-VN" sz="3600" dirty="0" smtClean="0"/>
              <a:t>tế</a:t>
            </a:r>
            <a:endParaRPr lang="en-US" sz="3600" dirty="0"/>
          </a:p>
        </p:txBody>
      </p:sp>
      <p:sp>
        <p:nvSpPr>
          <p:cNvPr id="3" name="Rectangle 2"/>
          <p:cNvSpPr/>
          <p:nvPr/>
        </p:nvSpPr>
        <p:spPr>
          <a:xfrm>
            <a:off x="320634" y="1165288"/>
            <a:ext cx="11709070" cy="646331"/>
          </a:xfrm>
          <a:prstGeom prst="rect">
            <a:avLst/>
          </a:prstGeom>
        </p:spPr>
        <p:txBody>
          <a:bodyPr wrap="square">
            <a:spAutoFit/>
          </a:bodyPr>
          <a:lstStyle/>
          <a:p>
            <a:r>
              <a:rPr lang="en-US" sz="2400" dirty="0">
                <a:solidFill>
                  <a:schemeClr val="accent6">
                    <a:lumMod val="50000"/>
                  </a:schemeClr>
                </a:solidFill>
                <a:ea typeface="Batang" panose="02030600000101010101" pitchFamily="18" charset="-127"/>
              </a:rPr>
              <a:t> </a:t>
            </a:r>
            <a:r>
              <a:rPr lang="en-US" sz="3600" dirty="0" smtClean="0">
                <a:latin typeface="Times New Roman" panose="02020603050405020304" pitchFamily="18" charset="0"/>
                <a:ea typeface="Batang" panose="02030600000101010101" pitchFamily="18" charset="-127"/>
                <a:cs typeface="Times New Roman" panose="02020603050405020304" pitchFamily="18" charset="0"/>
              </a:rPr>
              <a:t>- N</a:t>
            </a:r>
            <a:r>
              <a:rPr lang="vi-VN" sz="3600" dirty="0" smtClean="0">
                <a:latin typeface="Times New Roman" panose="02020603050405020304" pitchFamily="18" charset="0"/>
                <a:ea typeface="Batang" panose="02030600000101010101" pitchFamily="18" charset="-127"/>
                <a:cs typeface="Times New Roman" panose="02020603050405020304" pitchFamily="18" charset="0"/>
              </a:rPr>
              <a:t>gành </a:t>
            </a:r>
            <a:r>
              <a:rPr lang="vi-VN" sz="3600" dirty="0">
                <a:latin typeface="Times New Roman" panose="02020603050405020304" pitchFamily="18" charset="0"/>
                <a:ea typeface="Batang" panose="02030600000101010101" pitchFamily="18" charset="-127"/>
                <a:cs typeface="Times New Roman" panose="02020603050405020304" pitchFamily="18" charset="0"/>
              </a:rPr>
              <a:t>dịch vụ chiếm tỉ trọng rất nhỏ</a:t>
            </a:r>
            <a:r>
              <a:rPr lang="vi-VN" sz="3600" dirty="0" smtClean="0">
                <a:latin typeface="Times New Roman" panose="02020603050405020304" pitchFamily="18" charset="0"/>
                <a:ea typeface="Batang" panose="02030600000101010101" pitchFamily="18" charset="-127"/>
                <a:cs typeface="Times New Roman" panose="02020603050405020304" pitchFamily="18" charset="0"/>
              </a:rPr>
              <a:t>,</a:t>
            </a:r>
            <a:r>
              <a:rPr lang="en-US" sz="3600" dirty="0" smtClean="0">
                <a:latin typeface="Times New Roman" panose="02020603050405020304" pitchFamily="18" charset="0"/>
                <a:ea typeface="Batang" panose="02030600000101010101" pitchFamily="18" charset="-127"/>
                <a:cs typeface="Times New Roman" panose="02020603050405020304" pitchFamily="18" charset="0"/>
              </a:rPr>
              <a:t> </a:t>
            </a:r>
            <a:r>
              <a:rPr lang="vi-VN" sz="3600" dirty="0" smtClean="0">
                <a:latin typeface="Times New Roman" panose="02020603050405020304" pitchFamily="18" charset="0"/>
                <a:ea typeface="Batang" panose="02030600000101010101" pitchFamily="18" charset="-127"/>
                <a:cs typeface="Times New Roman" panose="02020603050405020304" pitchFamily="18" charset="0"/>
              </a:rPr>
              <a:t>chỉ </a:t>
            </a:r>
            <a:r>
              <a:rPr lang="vi-VN" sz="3600" dirty="0">
                <a:latin typeface="Times New Roman" panose="02020603050405020304" pitchFamily="18" charset="0"/>
                <a:ea typeface="Batang" panose="02030600000101010101" pitchFamily="18" charset="-127"/>
                <a:cs typeface="Times New Roman" panose="02020603050405020304" pitchFamily="18" charset="0"/>
              </a:rPr>
              <a:t>1,2</a:t>
            </a:r>
            <a:r>
              <a:rPr lang="vi-VN" sz="3600" dirty="0" smtClean="0">
                <a:latin typeface="Times New Roman" panose="02020603050405020304" pitchFamily="18" charset="0"/>
                <a:ea typeface="Batang" panose="02030600000101010101" pitchFamily="18" charset="-127"/>
                <a:cs typeface="Times New Roman" panose="02020603050405020304" pitchFamily="18" charset="0"/>
              </a:rPr>
              <a:t>%</a:t>
            </a:r>
            <a:r>
              <a:rPr lang="en-US" sz="3600" dirty="0" smtClean="0">
                <a:latin typeface="Times New Roman" panose="02020603050405020304" pitchFamily="18" charset="0"/>
                <a:ea typeface="Batang" panose="02030600000101010101" pitchFamily="18" charset="-127"/>
                <a:cs typeface="Times New Roman" panose="02020603050405020304" pitchFamily="18" charset="0"/>
              </a:rPr>
              <a:t>.</a:t>
            </a:r>
            <a:endParaRPr lang="vi-VN" sz="3600" dirty="0">
              <a:latin typeface="Times New Roman" panose="02020603050405020304" pitchFamily="18" charset="0"/>
              <a:ea typeface="Batang" panose="02030600000101010101" pitchFamily="18" charset="-127"/>
              <a:cs typeface="Times New Roman" panose="02020603050405020304" pitchFamily="18" charset="0"/>
            </a:endParaRPr>
          </a:p>
        </p:txBody>
      </p:sp>
      <p:sp>
        <p:nvSpPr>
          <p:cNvPr id="5" name="Text Box 2"/>
          <p:cNvSpPr txBox="1">
            <a:spLocks noChangeArrowheads="1"/>
          </p:cNvSpPr>
          <p:nvPr/>
        </p:nvSpPr>
        <p:spPr bwMode="auto">
          <a:xfrm>
            <a:off x="185351" y="1879581"/>
            <a:ext cx="12006649" cy="2308324"/>
          </a:xfrm>
          <a:prstGeom prst="rect">
            <a:avLst/>
          </a:prstGeom>
          <a:solidFill>
            <a:schemeClr val="bg1"/>
          </a:solidFill>
          <a:ln w="9525">
            <a:solidFill>
              <a:srgbClr val="000000"/>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vi-VN" sz="3200" dirty="0">
                <a:latin typeface="Times New Roman" panose="02020603050405020304" pitchFamily="18" charset="0"/>
                <a:ea typeface="Batang" panose="02030600000101010101" pitchFamily="18" charset="-127"/>
                <a:cs typeface="Times New Roman" panose="02020603050405020304" pitchFamily="18" charset="0"/>
              </a:rPr>
              <a:t>Cơ cấu nền kinh tế Nhật Bản là một trong những yếu tố quan trọng góp phần vào sự thành công và phát triển của đất nước này. Nền kinh tế Nhật Bản được xây dựng dựa trên sự đa dạng hóa và cải cách liên tục trong suốt nhiều thập kỷ. Dưới đây là một số điểm chính về cơ cấu nền kinh tế Nhật Bản</a:t>
            </a:r>
            <a:r>
              <a:rPr lang="en-US" sz="3200" dirty="0" smtClean="0">
                <a:latin typeface="Times New Roman" panose="02020603050405020304" pitchFamily="18" charset="0"/>
                <a:ea typeface="Batang" panose="02030600000101010101" pitchFamily="18" charset="-127"/>
                <a:cs typeface="Times New Roman" panose="02020603050405020304" pitchFamily="18" charset="0"/>
              </a:rPr>
              <a:t>.</a:t>
            </a:r>
            <a:endParaRPr lang="en-US" sz="3200" dirty="0">
              <a:latin typeface="Times New Roman" panose="02020603050405020304" pitchFamily="18" charset="0"/>
              <a:ea typeface="Batang" panose="02030600000101010101" pitchFamily="18" charset="-127"/>
              <a:cs typeface="Times New Roman" panose="02020603050405020304" pitchFamily="18" charset="0"/>
            </a:endParaRP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6540" y="1278219"/>
            <a:ext cx="649288" cy="533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29773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6102C-1EB4-422E-6803-C3A74D18509A}"/>
              </a:ext>
            </a:extLst>
          </p:cNvPr>
          <p:cNvSpPr txBox="1">
            <a:spLocks/>
          </p:cNvSpPr>
          <p:nvPr/>
        </p:nvSpPr>
        <p:spPr>
          <a:xfrm>
            <a:off x="351845" y="124427"/>
            <a:ext cx="5437215" cy="57415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3600" dirty="0" smtClean="0">
                <a:latin typeface="Times New Roman" panose="02020603050405020304" pitchFamily="18" charset="0"/>
                <a:cs typeface="Times New Roman" panose="02020603050405020304" pitchFamily="18" charset="0"/>
              </a:rPr>
              <a:t>C</a:t>
            </a:r>
            <a:r>
              <a:rPr lang="vi-VN" sz="3600" dirty="0" smtClean="0">
                <a:latin typeface="Times New Roman" panose="02020603050405020304" pitchFamily="18" charset="0"/>
                <a:cs typeface="Times New Roman" panose="02020603050405020304" pitchFamily="18" charset="0"/>
              </a:rPr>
              <a:t>.</a:t>
            </a:r>
            <a:r>
              <a:rPr lang="en-US" sz="3600" dirty="0" smtClean="0"/>
              <a:t> </a:t>
            </a:r>
            <a:r>
              <a:rPr lang="vi-VN" sz="3600" dirty="0"/>
              <a:t>Một số ngành kinh tế về</a:t>
            </a:r>
            <a:r>
              <a:rPr lang="vi-VN" sz="3600" dirty="0" smtClean="0"/>
              <a:t>:</a:t>
            </a:r>
            <a:endParaRPr lang="en-US" sz="3600" dirty="0"/>
          </a:p>
        </p:txBody>
      </p:sp>
      <p:sp>
        <p:nvSpPr>
          <p:cNvPr id="4" name="Title 1">
            <a:extLst>
              <a:ext uri="{FF2B5EF4-FFF2-40B4-BE49-F238E27FC236}">
                <a16:creationId xmlns:a16="http://schemas.microsoft.com/office/drawing/2014/main" id="{EDF6102C-1EB4-422E-6803-C3A74D18509A}"/>
              </a:ext>
            </a:extLst>
          </p:cNvPr>
          <p:cNvSpPr txBox="1">
            <a:spLocks/>
          </p:cNvSpPr>
          <p:nvPr/>
        </p:nvSpPr>
        <p:spPr>
          <a:xfrm>
            <a:off x="350481" y="655111"/>
            <a:ext cx="2955273" cy="54626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N</a:t>
            </a:r>
            <a:r>
              <a:rPr lang="vi-VN" sz="3600" dirty="0"/>
              <a:t>ông </a:t>
            </a:r>
            <a:r>
              <a:rPr lang="vi-VN" sz="3600" dirty="0" smtClean="0"/>
              <a:t>nghiệp</a:t>
            </a:r>
            <a:endParaRPr lang="en-US" sz="3600" dirty="0"/>
          </a:p>
        </p:txBody>
      </p:sp>
      <p:sp>
        <p:nvSpPr>
          <p:cNvPr id="5" name="Rectangle 4"/>
          <p:cNvSpPr/>
          <p:nvPr/>
        </p:nvSpPr>
        <p:spPr>
          <a:xfrm>
            <a:off x="3138616" y="586722"/>
            <a:ext cx="8815905" cy="1015663"/>
          </a:xfrm>
          <a:prstGeom prst="rect">
            <a:avLst/>
          </a:prstGeom>
        </p:spPr>
        <p:txBody>
          <a:bodyPr wrap="square">
            <a:spAutoFit/>
          </a:bodyPr>
          <a:lstStyle/>
          <a:p>
            <a:r>
              <a:rPr lang="en-US" sz="3000" dirty="0" smtClean="0">
                <a:latin typeface="Times New Roman" panose="02020603050405020304" pitchFamily="18" charset="0"/>
                <a:cs typeface="Times New Roman" panose="02020603050405020304" pitchFamily="18" charset="0"/>
              </a:rPr>
              <a:t>- </a:t>
            </a:r>
            <a:r>
              <a:rPr lang="vi-VN" sz="3000" dirty="0" smtClean="0">
                <a:latin typeface="Times New Roman" panose="02020603050405020304" pitchFamily="18" charset="0"/>
                <a:cs typeface="Times New Roman" panose="02020603050405020304" pitchFamily="18" charset="0"/>
              </a:rPr>
              <a:t>Chiếm </a:t>
            </a:r>
            <a:r>
              <a:rPr lang="vi-VN" sz="3000" dirty="0">
                <a:latin typeface="Times New Roman" panose="02020603050405020304" pitchFamily="18" charset="0"/>
                <a:cs typeface="Times New Roman" panose="02020603050405020304" pitchFamily="18" charset="0"/>
              </a:rPr>
              <a:t>1,1% GDP, có vai trò thứ yếu trong nền kinh tế</a:t>
            </a:r>
            <a:r>
              <a:rPr lang="vi-VN" sz="3000" dirty="0" smtClean="0">
                <a:latin typeface="Times New Roman" panose="02020603050405020304" pitchFamily="18" charset="0"/>
                <a:cs typeface="Times New Roman" panose="02020603050405020304" pitchFamily="18" charset="0"/>
              </a:rPr>
              <a:t>.</a:t>
            </a:r>
            <a:endParaRPr lang="en-US" sz="3000" dirty="0" smtClean="0">
              <a:latin typeface="Times New Roman" panose="02020603050405020304" pitchFamily="18" charset="0"/>
              <a:cs typeface="Times New Roman" panose="02020603050405020304" pitchFamily="18" charset="0"/>
            </a:endParaRPr>
          </a:p>
          <a:p>
            <a:pPr marL="285750" indent="-285750">
              <a:buFontTx/>
              <a:buChar char="-"/>
            </a:pPr>
            <a:r>
              <a:rPr lang="vi-VN" sz="3000" dirty="0" smtClean="0">
                <a:latin typeface="Times New Roman" panose="02020603050405020304" pitchFamily="18" charset="0"/>
                <a:cs typeface="Times New Roman" panose="02020603050405020304" pitchFamily="18" charset="0"/>
              </a:rPr>
              <a:t>Nông </a:t>
            </a:r>
            <a:r>
              <a:rPr lang="vi-VN" sz="3000" dirty="0">
                <a:latin typeface="Times New Roman" panose="02020603050405020304" pitchFamily="18" charset="0"/>
                <a:cs typeface="Times New Roman" panose="02020603050405020304" pitchFamily="18" charset="0"/>
              </a:rPr>
              <a:t>nghiệp phát triển theo hướng thâm canh</a:t>
            </a:r>
            <a:r>
              <a:rPr lang="vi-VN" sz="3000" dirty="0" smtClean="0">
                <a:latin typeface="Times New Roman" panose="02020603050405020304" pitchFamily="18" charset="0"/>
                <a:cs typeface="Times New Roman" panose="02020603050405020304" pitchFamily="18" charset="0"/>
              </a:rPr>
              <a:t>.</a:t>
            </a:r>
            <a:endParaRPr lang="en-US" sz="3000" dirty="0" smtClean="0">
              <a:latin typeface="Times New Roman" panose="02020603050405020304" pitchFamily="18" charset="0"/>
              <a:cs typeface="Times New Roman" panose="02020603050405020304" pitchFamily="18" charset="0"/>
            </a:endParaRPr>
          </a:p>
        </p:txBody>
      </p:sp>
      <p:sp>
        <p:nvSpPr>
          <p:cNvPr id="6" name="Text Box 2"/>
          <p:cNvSpPr txBox="1">
            <a:spLocks noChangeArrowheads="1"/>
          </p:cNvSpPr>
          <p:nvPr/>
        </p:nvSpPr>
        <p:spPr bwMode="auto">
          <a:xfrm>
            <a:off x="237024" y="1560809"/>
            <a:ext cx="11839700" cy="2121606"/>
          </a:xfrm>
          <a:prstGeom prst="rect">
            <a:avLst/>
          </a:prstGeom>
          <a:solidFill>
            <a:schemeClr val="bg1"/>
          </a:solidFill>
          <a:ln w="9525">
            <a:solidFill>
              <a:srgbClr val="000000"/>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85750" indent="-285750">
              <a:buFontTx/>
              <a:buChar char="-"/>
            </a:pPr>
            <a:r>
              <a:rPr lang="vi-VN" sz="3200" dirty="0">
                <a:latin typeface="Times New Roman" panose="02020603050405020304" pitchFamily="18" charset="0"/>
                <a:cs typeface="Times New Roman" panose="02020603050405020304" pitchFamily="18" charset="0"/>
              </a:rPr>
              <a:t>Cơ cấu cây trồng vật nuôi:</a:t>
            </a:r>
            <a:endParaRPr lang="en-US" sz="3200" dirty="0">
              <a:latin typeface="Times New Roman" panose="02020603050405020304" pitchFamily="18" charset="0"/>
              <a:cs typeface="Times New Roman" panose="02020603050405020304" pitchFamily="18" charset="0"/>
            </a:endParaRPr>
          </a:p>
          <a:p>
            <a:pPr>
              <a:buNone/>
            </a:pPr>
            <a:r>
              <a:rPr lang="vi-VN" sz="3200" dirty="0">
                <a:latin typeface="Times New Roman" panose="02020603050405020304" pitchFamily="18" charset="0"/>
                <a:cs typeface="Times New Roman" panose="02020603050405020304" pitchFamily="18" charset="0"/>
              </a:rPr>
              <a:t>+ Lúa gạo là cây trồng chính. Hiện nay diện tích đang có xu hướng giảm  lúa giảm.</a:t>
            </a:r>
            <a:endParaRPr lang="en-US" sz="3200" dirty="0">
              <a:latin typeface="Times New Roman" panose="02020603050405020304" pitchFamily="18" charset="0"/>
              <a:cs typeface="Times New Roman" panose="02020603050405020304" pitchFamily="18" charset="0"/>
            </a:endParaRPr>
          </a:p>
          <a:p>
            <a:pPr>
              <a:buNone/>
            </a:pPr>
            <a:r>
              <a:rPr lang="vi-VN" sz="3200" dirty="0">
                <a:latin typeface="Times New Roman" panose="02020603050405020304" pitchFamily="18" charset="0"/>
                <a:cs typeface="Times New Roman" panose="02020603050405020304" pitchFamily="18" charset="0"/>
              </a:rPr>
              <a:t>+ Chè, thuốc lá, dâu tằm là những loại cây trồng phổ biến</a:t>
            </a:r>
            <a:r>
              <a:rPr lang="vi-VN"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7" name="Text Box 2"/>
          <p:cNvSpPr txBox="1">
            <a:spLocks noChangeArrowheads="1"/>
          </p:cNvSpPr>
          <p:nvPr/>
        </p:nvSpPr>
        <p:spPr bwMode="auto">
          <a:xfrm>
            <a:off x="237024" y="3629796"/>
            <a:ext cx="11839700" cy="978729"/>
          </a:xfrm>
          <a:prstGeom prst="rect">
            <a:avLst/>
          </a:prstGeom>
          <a:solidFill>
            <a:schemeClr val="bg1"/>
          </a:solidFill>
          <a:ln w="9525">
            <a:solidFill>
              <a:srgbClr val="000000"/>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vi-VN" sz="3200" dirty="0">
                <a:latin typeface="Times New Roman" panose="02020603050405020304" pitchFamily="18" charset="0"/>
                <a:cs typeface="Times New Roman" panose="02020603050405020304" pitchFamily="18" charset="0"/>
              </a:rPr>
              <a:t>+ Các vật nuôi: bò, lợn, gà được nuôi theo phương pháp tiên tiến trong các trang trại</a:t>
            </a:r>
            <a:r>
              <a:rPr lang="vi-VN"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8" name="Text Box 2"/>
          <p:cNvSpPr txBox="1">
            <a:spLocks noChangeArrowheads="1"/>
          </p:cNvSpPr>
          <p:nvPr/>
        </p:nvSpPr>
        <p:spPr bwMode="auto">
          <a:xfrm>
            <a:off x="237024" y="4608525"/>
            <a:ext cx="11839700" cy="2121606"/>
          </a:xfrm>
          <a:prstGeom prst="rect">
            <a:avLst/>
          </a:prstGeom>
          <a:solidFill>
            <a:schemeClr val="bg1"/>
          </a:solidFill>
          <a:ln w="9525">
            <a:solidFill>
              <a:srgbClr val="000000"/>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Ngư </a:t>
            </a:r>
            <a:r>
              <a:rPr lang="vi-VN" sz="3200" dirty="0">
                <a:latin typeface="Times New Roman" panose="02020603050405020304" pitchFamily="18" charset="0"/>
                <a:cs typeface="Times New Roman" panose="02020603050405020304" pitchFamily="18" charset="0"/>
              </a:rPr>
              <a:t>nghiệp:</a:t>
            </a:r>
            <a:r>
              <a:rPr lang="en-US" sz="3200" dirty="0">
                <a:latin typeface="Times New Roman" panose="02020603050405020304" pitchFamily="18" charset="0"/>
                <a:cs typeface="Times New Roman" panose="02020603050405020304" pitchFamily="18" charset="0"/>
              </a:rPr>
              <a:t> </a:t>
            </a:r>
            <a:endParaRPr lang="en-US" sz="3200" dirty="0" smtClean="0">
              <a:latin typeface="Times New Roman" panose="02020603050405020304" pitchFamily="18" charset="0"/>
              <a:cs typeface="Times New Roman" panose="02020603050405020304" pitchFamily="18" charset="0"/>
            </a:endParaRPr>
          </a:p>
          <a:p>
            <a:pPr>
              <a:buNone/>
            </a:pPr>
            <a:r>
              <a:rPr lang="vi-VN" sz="3200" dirty="0" smtClean="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Đánh bắt: Là ngành kinh tế quan trọng. Sản lượng hằng năm lớn. Một số loại: cá thu, cá ngừ, tôm, cua.</a:t>
            </a:r>
            <a:endParaRPr lang="en-US" sz="3200" dirty="0">
              <a:latin typeface="Times New Roman" panose="02020603050405020304" pitchFamily="18" charset="0"/>
              <a:cs typeface="Times New Roman" panose="02020603050405020304" pitchFamily="18" charset="0"/>
            </a:endParaRPr>
          </a:p>
          <a:p>
            <a:pPr>
              <a:buNone/>
            </a:pPr>
            <a:r>
              <a:rPr lang="vi-VN" sz="3200" dirty="0">
                <a:latin typeface="Times New Roman" panose="02020603050405020304" pitchFamily="18" charset="0"/>
                <a:cs typeface="Times New Roman" panose="02020603050405020304" pitchFamily="18" charset="0"/>
              </a:rPr>
              <a:t>+ Nuôi trồng: được chú trọng phát triển. Một số loại: tôm, sò, </a:t>
            </a:r>
            <a:r>
              <a:rPr lang="vi-VN" sz="3200" dirty="0" smtClean="0">
                <a:latin typeface="Times New Roman" panose="02020603050405020304" pitchFamily="18" charset="0"/>
                <a:cs typeface="Times New Roman" panose="02020603050405020304" pitchFamily="18" charset="0"/>
              </a:rPr>
              <a:t>ốc,…</a:t>
            </a:r>
            <a:endParaRPr lang="en-US" sz="3200" dirty="0">
              <a:latin typeface="Times New Roman" panose="02020603050405020304" pitchFamily="18" charset="0"/>
              <a:cs typeface="Times New Roman" panose="02020603050405020304" pitchFamily="18" charset="0"/>
            </a:endParaRPr>
          </a:p>
        </p:txBody>
      </p:sp>
      <p:pic>
        <p:nvPicPr>
          <p:cNvPr id="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1009" y="974790"/>
            <a:ext cx="649288" cy="533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85851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6102C-1EB4-422E-6803-C3A74D18509A}"/>
              </a:ext>
            </a:extLst>
          </p:cNvPr>
          <p:cNvSpPr txBox="1">
            <a:spLocks/>
          </p:cNvSpPr>
          <p:nvPr/>
        </p:nvSpPr>
        <p:spPr>
          <a:xfrm>
            <a:off x="308758" y="300119"/>
            <a:ext cx="5437215" cy="54626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latin typeface="Times New Roman" panose="02020603050405020304" pitchFamily="18" charset="0"/>
                <a:cs typeface="Times New Roman" panose="02020603050405020304" pitchFamily="18" charset="0"/>
              </a:rPr>
              <a:t>* C</a:t>
            </a:r>
            <a:r>
              <a:rPr lang="vi-VN" sz="3600" dirty="0" smtClean="0"/>
              <a:t>ông nghiệp</a:t>
            </a:r>
            <a:endParaRPr lang="en-US" sz="3600" dirty="0"/>
          </a:p>
        </p:txBody>
      </p:sp>
      <p:sp>
        <p:nvSpPr>
          <p:cNvPr id="3" name="TextBox 2"/>
          <p:cNvSpPr txBox="1"/>
          <p:nvPr/>
        </p:nvSpPr>
        <p:spPr>
          <a:xfrm>
            <a:off x="308758" y="819931"/>
            <a:ext cx="11697195" cy="2554545"/>
          </a:xfrm>
          <a:prstGeom prst="rect">
            <a:avLst/>
          </a:prstGeom>
          <a:noFill/>
        </p:spPr>
        <p:txBody>
          <a:bodyPr wrap="square" rtlCol="0">
            <a:spAutoFit/>
          </a:bodyPr>
          <a:lstStyle/>
          <a:p>
            <a:r>
              <a:rPr lang="en-US" sz="3200" b="1" dirty="0" smtClean="0">
                <a:latin typeface="Times New Roman" panose="02020603050405020304" pitchFamily="18" charset="0"/>
                <a:ea typeface="Batang" panose="02030600000101010101" pitchFamily="18" charset="-127"/>
                <a:cs typeface="Times New Roman" panose="02020603050405020304" pitchFamily="18" charset="0"/>
              </a:rPr>
              <a:t>- </a:t>
            </a:r>
            <a:r>
              <a:rPr lang="vi-VN" sz="3200" b="1" dirty="0" smtClean="0">
                <a:latin typeface="Times New Roman" panose="02020603050405020304" pitchFamily="18" charset="0"/>
                <a:ea typeface="Batang" panose="02030600000101010101" pitchFamily="18" charset="-127"/>
                <a:cs typeface="Times New Roman" panose="02020603050405020304" pitchFamily="18" charset="0"/>
              </a:rPr>
              <a:t>Chiếm 30,1%</a:t>
            </a:r>
            <a:r>
              <a:rPr lang="en-US" sz="3200" b="1" dirty="0" smtClean="0">
                <a:latin typeface="Times New Roman" panose="02020603050405020304" pitchFamily="18" charset="0"/>
                <a:ea typeface="Batang" panose="02030600000101010101" pitchFamily="18" charset="-127"/>
                <a:cs typeface="Times New Roman" panose="02020603050405020304" pitchFamily="18" charset="0"/>
              </a:rPr>
              <a:t> </a:t>
            </a:r>
            <a:r>
              <a:rPr lang="vi-VN" sz="3200" b="1" dirty="0" smtClean="0">
                <a:latin typeface="Times New Roman" panose="02020603050405020304" pitchFamily="18" charset="0"/>
                <a:ea typeface="Batang" panose="02030600000101010101" pitchFamily="18" charset="-127"/>
                <a:cs typeface="Times New Roman" panose="02020603050405020304" pitchFamily="18" charset="0"/>
              </a:rPr>
              <a:t>GDP cả nước.</a:t>
            </a:r>
            <a:endParaRPr lang="en-US" sz="3200" b="1" dirty="0" smtClean="0">
              <a:latin typeface="Times New Roman" panose="02020603050405020304" pitchFamily="18" charset="0"/>
              <a:ea typeface="Batang" panose="02030600000101010101" pitchFamily="18" charset="-127"/>
              <a:cs typeface="Times New Roman" panose="02020603050405020304" pitchFamily="18" charset="0"/>
            </a:endParaRPr>
          </a:p>
          <a:p>
            <a:pPr marL="285750" indent="-285750">
              <a:buFontTx/>
              <a:buChar char="-"/>
            </a:pPr>
            <a:r>
              <a:rPr lang="vi-VN" sz="3200" b="1" dirty="0" smtClean="0">
                <a:latin typeface="Times New Roman" panose="02020603050405020304" pitchFamily="18" charset="0"/>
                <a:ea typeface="Batang" panose="02030600000101010101" pitchFamily="18" charset="-127"/>
                <a:cs typeface="Times New Roman" panose="02020603050405020304" pitchFamily="18" charset="0"/>
              </a:rPr>
              <a:t>Là sức mạnh của nền kinh tế Nhật Bản, giá trị sản lượng đứng thứ 2 thế giới.</a:t>
            </a:r>
            <a:endParaRPr lang="en-US" sz="3200" b="1" dirty="0" smtClean="0">
              <a:latin typeface="Times New Roman" panose="02020603050405020304" pitchFamily="18" charset="0"/>
              <a:ea typeface="Batang" panose="02030600000101010101" pitchFamily="18" charset="-127"/>
              <a:cs typeface="Times New Roman" panose="02020603050405020304" pitchFamily="18" charset="0"/>
            </a:endParaRPr>
          </a:p>
          <a:p>
            <a:pPr marL="285750" indent="-285750">
              <a:buFontTx/>
              <a:buChar char="-"/>
            </a:pPr>
            <a:r>
              <a:rPr lang="vi-VN" sz="3200" b="1" dirty="0" smtClean="0">
                <a:latin typeface="Times New Roman" panose="02020603050405020304" pitchFamily="18" charset="0"/>
                <a:ea typeface="Batang" panose="02030600000101010101" pitchFamily="18" charset="-127"/>
                <a:cs typeface="Times New Roman" panose="02020603050405020304" pitchFamily="18" charset="0"/>
              </a:rPr>
              <a:t>Cơ cấu ngành công nghiệp: đa dạng, phát triển mạnh các ngành có kĩ thuật cao.</a:t>
            </a:r>
            <a:endParaRPr lang="en-US" sz="3200" b="1" dirty="0" smtClean="0">
              <a:latin typeface="Times New Roman" panose="02020603050405020304" pitchFamily="18" charset="0"/>
              <a:ea typeface="Batang" panose="02030600000101010101" pitchFamily="18" charset="-127"/>
              <a:cs typeface="Times New Roman" panose="02020603050405020304" pitchFamily="18" charset="0"/>
            </a:endParaRPr>
          </a:p>
        </p:txBody>
      </p:sp>
      <p:sp>
        <p:nvSpPr>
          <p:cNvPr id="4" name="Text Box 2"/>
          <p:cNvSpPr txBox="1">
            <a:spLocks noChangeArrowheads="1"/>
          </p:cNvSpPr>
          <p:nvPr/>
        </p:nvSpPr>
        <p:spPr bwMode="auto">
          <a:xfrm>
            <a:off x="166253" y="3484056"/>
            <a:ext cx="11839700" cy="3136243"/>
          </a:xfrm>
          <a:prstGeom prst="rect">
            <a:avLst/>
          </a:prstGeom>
          <a:solidFill>
            <a:schemeClr val="bg1"/>
          </a:solidFill>
          <a:ln w="9525">
            <a:solidFill>
              <a:srgbClr val="000000"/>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85750" indent="-285750">
              <a:buFontTx/>
              <a:buChar char="-"/>
            </a:pPr>
            <a:r>
              <a:rPr lang="vi-VN" sz="3200" dirty="0">
                <a:latin typeface="Times New Roman" panose="02020603050405020304" pitchFamily="18" charset="0"/>
                <a:ea typeface="Batang" panose="02030600000101010101" pitchFamily="18" charset="-127"/>
                <a:cs typeface="Times New Roman" panose="02020603050405020304" pitchFamily="18" charset="0"/>
              </a:rPr>
              <a:t> Ngành hiện đại: công nghiệp chế tạo, sản xuất điện </a:t>
            </a:r>
            <a:r>
              <a:rPr lang="vi-VN" sz="3200" dirty="0" smtClean="0">
                <a:latin typeface="Times New Roman" panose="02020603050405020304" pitchFamily="18" charset="0"/>
                <a:ea typeface="Batang" panose="02030600000101010101" pitchFamily="18" charset="-127"/>
                <a:cs typeface="Times New Roman" panose="02020603050405020304" pitchFamily="18" charset="0"/>
              </a:rPr>
              <a:t>tử</a:t>
            </a:r>
            <a:r>
              <a:rPr lang="en-US" sz="3200" dirty="0" smtClean="0">
                <a:latin typeface="Times New Roman" panose="02020603050405020304" pitchFamily="18" charset="0"/>
                <a:ea typeface="Batang" panose="02030600000101010101" pitchFamily="18" charset="-127"/>
                <a:cs typeface="Times New Roman" panose="02020603050405020304" pitchFamily="18" charset="0"/>
              </a:rPr>
              <a:t>.</a:t>
            </a:r>
            <a:endParaRPr lang="en-US" sz="3200" dirty="0">
              <a:latin typeface="Times New Roman" panose="02020603050405020304" pitchFamily="18" charset="0"/>
              <a:ea typeface="Batang" panose="02030600000101010101" pitchFamily="18" charset="-127"/>
              <a:cs typeface="Times New Roman" panose="02020603050405020304" pitchFamily="18" charset="0"/>
            </a:endParaRPr>
          </a:p>
          <a:p>
            <a:pPr>
              <a:buNone/>
            </a:pPr>
            <a:r>
              <a:rPr lang="vi-VN" sz="3200" dirty="0">
                <a:latin typeface="Times New Roman" panose="02020603050405020304" pitchFamily="18" charset="0"/>
                <a:ea typeface="Batang" panose="02030600000101010101" pitchFamily="18" charset="-127"/>
                <a:cs typeface="Times New Roman" panose="02020603050405020304" pitchFamily="18" charset="0"/>
              </a:rPr>
              <a:t>+ Ngành truyền thống: Dệt may, Xây dựng.</a:t>
            </a:r>
            <a:endParaRPr lang="en-US" sz="3200" dirty="0">
              <a:latin typeface="Times New Roman" panose="02020603050405020304" pitchFamily="18" charset="0"/>
              <a:ea typeface="Batang" panose="02030600000101010101" pitchFamily="18" charset="-127"/>
              <a:cs typeface="Times New Roman" panose="02020603050405020304" pitchFamily="18" charset="0"/>
            </a:endParaRPr>
          </a:p>
          <a:p>
            <a:pPr>
              <a:buNone/>
            </a:pPr>
            <a:r>
              <a:rPr lang="vi-VN" sz="3200" dirty="0">
                <a:latin typeface="Times New Roman" panose="02020603050405020304" pitchFamily="18" charset="0"/>
                <a:ea typeface="Batang" panose="02030600000101010101" pitchFamily="18" charset="-127"/>
                <a:cs typeface="Times New Roman" panose="02020603050405020304" pitchFamily="18" charset="0"/>
              </a:rPr>
              <a:t>+ Nhiều ngành có vị thế cao trên thế giới: vi mạch và chất bán dẫn, vật liệu truyền thông, robot, tàu biển, ô tô, xe máy,…</a:t>
            </a:r>
            <a:endParaRPr lang="en-US" sz="3200" dirty="0">
              <a:latin typeface="Times New Roman" panose="02020603050405020304" pitchFamily="18" charset="0"/>
              <a:ea typeface="Batang" panose="02030600000101010101" pitchFamily="18" charset="-127"/>
              <a:cs typeface="Times New Roman" panose="02020603050405020304" pitchFamily="18" charset="0"/>
            </a:endParaRPr>
          </a:p>
          <a:p>
            <a:pPr marL="285750" indent="-285750">
              <a:buFontTx/>
              <a:buChar char="-"/>
            </a:pPr>
            <a:r>
              <a:rPr lang="vi-VN" sz="3200" dirty="0">
                <a:latin typeface="Times New Roman" panose="02020603050405020304" pitchFamily="18" charset="0"/>
                <a:ea typeface="Batang" panose="02030600000101010101" pitchFamily="18" charset="-127"/>
                <a:cs typeface="Times New Roman" panose="02020603050405020304" pitchFamily="18" charset="0"/>
              </a:rPr>
              <a:t>Phân bố: Các trung tâm công nghiệp phân bố chủ yếu  ở  ven bờ Thái Bình Dương</a:t>
            </a:r>
            <a:r>
              <a:rPr lang="vi-VN" sz="3200" dirty="0" smtClean="0">
                <a:latin typeface="Times New Roman" panose="02020603050405020304" pitchFamily="18" charset="0"/>
                <a:ea typeface="Batang" panose="02030600000101010101" pitchFamily="18" charset="-127"/>
                <a:cs typeface="Times New Roman" panose="02020603050405020304" pitchFamily="18" charset="0"/>
              </a:rPr>
              <a:t>.</a:t>
            </a:r>
            <a:endParaRPr lang="en-US" sz="3200" dirty="0">
              <a:latin typeface="Times New Roman" panose="02020603050405020304" pitchFamily="18" charset="0"/>
              <a:ea typeface="Batang" panose="02030600000101010101" pitchFamily="18" charset="-127"/>
              <a:cs typeface="Times New Roman" panose="02020603050405020304" pitchFamily="18" charset="0"/>
            </a:endParaRPr>
          </a:p>
        </p:txBody>
      </p:sp>
      <p:sp>
        <p:nvSpPr>
          <p:cNvPr id="5" name="Text Box 2"/>
          <p:cNvSpPr txBox="1">
            <a:spLocks noChangeArrowheads="1"/>
          </p:cNvSpPr>
          <p:nvPr/>
        </p:nvSpPr>
        <p:spPr bwMode="auto">
          <a:xfrm>
            <a:off x="166253" y="3548175"/>
            <a:ext cx="11839700" cy="3008003"/>
          </a:xfrm>
          <a:prstGeom prst="rect">
            <a:avLst/>
          </a:prstGeom>
          <a:solidFill>
            <a:schemeClr val="bg1"/>
          </a:solidFill>
          <a:ln w="9525">
            <a:solidFill>
              <a:srgbClr val="000000"/>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vi-VN" sz="3200"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Giá trị sản lượng công nghiệp của Nhật Bản đ</a:t>
            </a:r>
            <a:r>
              <a:rPr lang="en-US" sz="3200" dirty="0">
                <a:latin typeface="Times New Roman" panose="02020603050405020304" pitchFamily="18" charset="0"/>
                <a:cs typeface="Times New Roman" panose="02020603050405020304" pitchFamily="18" charset="0"/>
              </a:rPr>
              <a:t>ứ</a:t>
            </a:r>
            <a:r>
              <a:rPr lang="vi-VN" sz="3200" dirty="0">
                <a:latin typeface="Times New Roman" panose="02020603050405020304" pitchFamily="18" charset="0"/>
                <a:cs typeface="Times New Roman" panose="02020603050405020304" pitchFamily="18" charset="0"/>
              </a:rPr>
              <a:t>ng thứ 2 thế giớ</a:t>
            </a:r>
            <a:r>
              <a:rPr lang="en-US" sz="3200" dirty="0" err="1">
                <a:latin typeface="Times New Roman" panose="02020603050405020304" pitchFamily="18" charset="0"/>
                <a:cs typeface="Times New Roman" panose="02020603050405020304" pitchFamily="18" charset="0"/>
              </a:rPr>
              <a:t>i</a:t>
            </a:r>
            <a:r>
              <a:rPr lang="vi-VN" sz="3200"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sau </a:t>
            </a:r>
            <a:r>
              <a:rPr lang="en-US" sz="3200" dirty="0">
                <a:latin typeface="Times New Roman" panose="02020603050405020304" pitchFamily="18" charset="0"/>
                <a:cs typeface="Times New Roman" panose="02020603050405020304" pitchFamily="18" charset="0"/>
              </a:rPr>
              <a:t>H</a:t>
            </a:r>
            <a:r>
              <a:rPr lang="vi-VN" sz="3200" dirty="0">
                <a:latin typeface="Times New Roman" panose="02020603050405020304" pitchFamily="18" charset="0"/>
                <a:cs typeface="Times New Roman" panose="02020603050405020304" pitchFamily="18" charset="0"/>
              </a:rPr>
              <a:t>oa </a:t>
            </a:r>
            <a:r>
              <a:rPr lang="en-US" sz="3200" dirty="0">
                <a:latin typeface="Times New Roman" panose="02020603050405020304" pitchFamily="18" charset="0"/>
                <a:cs typeface="Times New Roman" panose="02020603050405020304" pitchFamily="18" charset="0"/>
              </a:rPr>
              <a:t>K</a:t>
            </a:r>
            <a:r>
              <a:rPr lang="vi-VN" sz="3200" dirty="0">
                <a:latin typeface="Times New Roman" panose="02020603050405020304" pitchFamily="18" charset="0"/>
                <a:cs typeface="Times New Roman" panose="02020603050405020304" pitchFamily="18" charset="0"/>
              </a:rPr>
              <a:t>ì</a:t>
            </a:r>
            <a:r>
              <a:rPr lang="en-US" sz="3200" dirty="0">
                <a:latin typeface="Times New Roman" panose="02020603050405020304" pitchFamily="18" charset="0"/>
                <a:cs typeface="Times New Roman" panose="02020603050405020304" pitchFamily="18" charset="0"/>
              </a:rPr>
              <a:t>.</a:t>
            </a:r>
            <a:r>
              <a:rPr lang="vi-VN" sz="3200" dirty="0">
                <a:latin typeface="Times New Roman" panose="02020603050405020304" pitchFamily="18" charset="0"/>
                <a:cs typeface="Times New Roman" panose="02020603050405020304" pitchFamily="18" charset="0"/>
              </a:rPr>
              <a:t>  </a:t>
            </a:r>
          </a:p>
          <a:p>
            <a:pPr>
              <a:buNone/>
            </a:pPr>
            <a:r>
              <a:rPr lang="vi-VN" sz="3200"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Nhật Bản chiếm vị trí cao trên thế gới về sản xuất máy công nghiệp và thiết bị điện tử,</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người máy,</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tàu biển,</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thép,</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ô tô,</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vô tuyến truyền hình,</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máy ảnh,</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sản phẩm tơ tằm và sợi tổng hợp,</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giấy in báo</a:t>
            </a:r>
            <a:r>
              <a:rPr lang="vi-VN" sz="3200" dirty="0" smtClean="0">
                <a:latin typeface="Times New Roman" panose="02020603050405020304" pitchFamily="18" charset="0"/>
                <a:cs typeface="Times New Roman" panose="02020603050405020304" pitchFamily="18" charset="0"/>
              </a:rPr>
              <a:t>,…</a:t>
            </a:r>
            <a:endParaRPr lang="en-US" sz="3200" dirty="0" smtClean="0">
              <a:latin typeface="Times New Roman" panose="02020603050405020304" pitchFamily="18" charset="0"/>
              <a:cs typeface="Times New Roman" panose="02020603050405020304" pitchFamily="18" charset="0"/>
            </a:endParaRPr>
          </a:p>
          <a:p>
            <a:pPr>
              <a:buNone/>
            </a:pPr>
            <a:endParaRPr lang="en-US" sz="3200" dirty="0">
              <a:latin typeface="Times New Roman" panose="02020603050405020304" pitchFamily="18" charset="0"/>
              <a:cs typeface="Times New Roman" panose="02020603050405020304" pitchFamily="18" charset="0"/>
            </a:endParaRP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811" y="573251"/>
            <a:ext cx="649288" cy="533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27008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6102C-1EB4-422E-6803-C3A74D18509A}"/>
              </a:ext>
            </a:extLst>
          </p:cNvPr>
          <p:cNvSpPr txBox="1">
            <a:spLocks/>
          </p:cNvSpPr>
          <p:nvPr/>
        </p:nvSpPr>
        <p:spPr>
          <a:xfrm>
            <a:off x="605642" y="323869"/>
            <a:ext cx="1947554" cy="54626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latin typeface="Times New Roman" panose="02020603050405020304" pitchFamily="18" charset="0"/>
                <a:cs typeface="Times New Roman" panose="02020603050405020304" pitchFamily="18" charset="0"/>
              </a:rPr>
              <a:t>*</a:t>
            </a:r>
            <a:r>
              <a:rPr lang="en-US" sz="3600" dirty="0" err="1" smtClean="0">
                <a:latin typeface="Times New Roman" panose="02020603050405020304" pitchFamily="18" charset="0"/>
                <a:cs typeface="Times New Roman" panose="02020603050405020304" pitchFamily="18" charset="0"/>
              </a:rPr>
              <a:t>Dịch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vụ</a:t>
            </a:r>
            <a:endParaRPr lang="en-US" sz="3600" dirty="0"/>
          </a:p>
        </p:txBody>
      </p:sp>
      <p:sp>
        <p:nvSpPr>
          <p:cNvPr id="3" name="Rectangle 2"/>
          <p:cNvSpPr/>
          <p:nvPr/>
        </p:nvSpPr>
        <p:spPr>
          <a:xfrm>
            <a:off x="216645" y="870134"/>
            <a:ext cx="11792196" cy="4031873"/>
          </a:xfrm>
          <a:prstGeom prst="rect">
            <a:avLst/>
          </a:prstGeom>
        </p:spPr>
        <p:txBody>
          <a:bodyPr wrap="square">
            <a:spAutoFit/>
          </a:bodyPr>
          <a:lstStyle/>
          <a:p>
            <a:r>
              <a:rPr lang="en-US" sz="2400" dirty="0" smtClean="0">
                <a:solidFill>
                  <a:schemeClr val="accent1">
                    <a:lumMod val="75000"/>
                  </a:schemeClr>
                </a:solidFill>
                <a:ea typeface="Batang" panose="02030600000101010101" pitchFamily="18" charset="-127"/>
              </a:rPr>
              <a:t> </a:t>
            </a:r>
            <a:r>
              <a:rPr lang="en-US" sz="3200" b="1" dirty="0" smtClean="0">
                <a:latin typeface="Times New Roman" panose="02020603050405020304" pitchFamily="18" charset="0"/>
                <a:ea typeface="Batang" panose="02030600000101010101" pitchFamily="18" charset="-127"/>
                <a:cs typeface="Times New Roman" panose="02020603050405020304" pitchFamily="18" charset="0"/>
              </a:rPr>
              <a:t>- </a:t>
            </a:r>
            <a:r>
              <a:rPr lang="vi-VN" sz="3200" b="1" dirty="0" smtClean="0">
                <a:latin typeface="Times New Roman" panose="02020603050405020304" pitchFamily="18" charset="0"/>
                <a:ea typeface="Batang" panose="02030600000101010101" pitchFamily="18" charset="-127"/>
                <a:cs typeface="Times New Roman" panose="02020603050405020304" pitchFamily="18" charset="0"/>
              </a:rPr>
              <a:t>Cơ </a:t>
            </a:r>
            <a:r>
              <a:rPr lang="vi-VN" sz="3200" b="1" dirty="0">
                <a:latin typeface="Times New Roman" panose="02020603050405020304" pitchFamily="18" charset="0"/>
                <a:ea typeface="Batang" panose="02030600000101010101" pitchFamily="18" charset="-127"/>
                <a:cs typeface="Times New Roman" panose="02020603050405020304" pitchFamily="18" charset="0"/>
              </a:rPr>
              <a:t>cấu ngành</a:t>
            </a:r>
            <a:r>
              <a:rPr lang="vi-VN" sz="3200" b="1" dirty="0" smtClean="0">
                <a:latin typeface="Times New Roman" panose="02020603050405020304" pitchFamily="18" charset="0"/>
                <a:ea typeface="Batang" panose="02030600000101010101" pitchFamily="18" charset="-127"/>
                <a:cs typeface="Times New Roman" panose="02020603050405020304" pitchFamily="18" charset="0"/>
              </a:rPr>
              <a:t>:</a:t>
            </a:r>
            <a:endParaRPr lang="en-US" sz="3200" b="1" dirty="0" smtClean="0">
              <a:latin typeface="Times New Roman" panose="02020603050405020304" pitchFamily="18" charset="0"/>
              <a:ea typeface="Batang" panose="02030600000101010101" pitchFamily="18" charset="-127"/>
              <a:cs typeface="Times New Roman" panose="02020603050405020304" pitchFamily="18" charset="0"/>
            </a:endParaRPr>
          </a:p>
          <a:p>
            <a:r>
              <a:rPr lang="vi-VN" sz="3200" b="1" dirty="0" smtClean="0">
                <a:latin typeface="Times New Roman" panose="02020603050405020304" pitchFamily="18" charset="0"/>
                <a:ea typeface="Batang" panose="02030600000101010101" pitchFamily="18" charset="-127"/>
                <a:cs typeface="Times New Roman" panose="02020603050405020304" pitchFamily="18" charset="0"/>
              </a:rPr>
              <a:t>+</a:t>
            </a:r>
            <a:r>
              <a:rPr lang="en-US" sz="3200" b="1" dirty="0" smtClean="0">
                <a:latin typeface="Times New Roman" panose="02020603050405020304" pitchFamily="18" charset="0"/>
                <a:ea typeface="Batang" panose="02030600000101010101" pitchFamily="18" charset="-127"/>
                <a:cs typeface="Times New Roman" panose="02020603050405020304" pitchFamily="18" charset="0"/>
              </a:rPr>
              <a:t> </a:t>
            </a:r>
            <a:r>
              <a:rPr lang="vi-VN" sz="3200" b="1" dirty="0" smtClean="0">
                <a:latin typeface="Times New Roman" panose="02020603050405020304" pitchFamily="18" charset="0"/>
                <a:ea typeface="Batang" panose="02030600000101010101" pitchFamily="18" charset="-127"/>
                <a:cs typeface="Times New Roman" panose="02020603050405020304" pitchFamily="18" charset="0"/>
              </a:rPr>
              <a:t>Chiếm </a:t>
            </a:r>
            <a:r>
              <a:rPr lang="vi-VN" sz="3200" b="1" dirty="0">
                <a:latin typeface="Times New Roman" panose="02020603050405020304" pitchFamily="18" charset="0"/>
                <a:ea typeface="Batang" panose="02030600000101010101" pitchFamily="18" charset="-127"/>
                <a:cs typeface="Times New Roman" panose="02020603050405020304" pitchFamily="18" charset="0"/>
              </a:rPr>
              <a:t>68,7 </a:t>
            </a:r>
            <a:r>
              <a:rPr lang="vi-VN" sz="3200" b="1" dirty="0" smtClean="0">
                <a:latin typeface="Times New Roman" panose="02020603050405020304" pitchFamily="18" charset="0"/>
                <a:ea typeface="Batang" panose="02030600000101010101" pitchFamily="18" charset="-127"/>
                <a:cs typeface="Times New Roman" panose="02020603050405020304" pitchFamily="18" charset="0"/>
              </a:rPr>
              <a:t>%</a:t>
            </a:r>
            <a:r>
              <a:rPr lang="en-US" sz="3200" b="1" dirty="0" smtClean="0">
                <a:latin typeface="Times New Roman" panose="02020603050405020304" pitchFamily="18" charset="0"/>
                <a:ea typeface="Batang" panose="02030600000101010101" pitchFamily="18" charset="-127"/>
                <a:cs typeface="Times New Roman" panose="02020603050405020304" pitchFamily="18" charset="0"/>
              </a:rPr>
              <a:t> </a:t>
            </a:r>
            <a:r>
              <a:rPr lang="vi-VN" sz="3200" b="1" dirty="0" smtClean="0">
                <a:latin typeface="Times New Roman" panose="02020603050405020304" pitchFamily="18" charset="0"/>
                <a:ea typeface="Batang" panose="02030600000101010101" pitchFamily="18" charset="-127"/>
                <a:cs typeface="Times New Roman" panose="02020603050405020304" pitchFamily="18" charset="0"/>
              </a:rPr>
              <a:t>GDP</a:t>
            </a:r>
            <a:r>
              <a:rPr lang="en-US" sz="3200" b="1" dirty="0" smtClean="0">
                <a:latin typeface="Times New Roman" panose="02020603050405020304" pitchFamily="18" charset="0"/>
                <a:ea typeface="Batang" panose="02030600000101010101" pitchFamily="18" charset="-127"/>
                <a:cs typeface="Times New Roman" panose="02020603050405020304" pitchFamily="18" charset="0"/>
              </a:rPr>
              <a:t>.</a:t>
            </a:r>
            <a:endParaRPr lang="vi-VN" sz="3200" b="1" dirty="0">
              <a:latin typeface="Times New Roman" panose="02020603050405020304" pitchFamily="18" charset="0"/>
              <a:ea typeface="Batang" panose="02030600000101010101" pitchFamily="18" charset="-127"/>
              <a:cs typeface="Times New Roman" panose="02020603050405020304" pitchFamily="18" charset="0"/>
            </a:endParaRPr>
          </a:p>
          <a:p>
            <a:r>
              <a:rPr lang="vi-VN" sz="3200" dirty="0" smtClean="0">
                <a:latin typeface="Times New Roman" panose="02020603050405020304" pitchFamily="18" charset="0"/>
                <a:ea typeface="Batang" panose="02030600000101010101" pitchFamily="18" charset="-127"/>
                <a:cs typeface="Times New Roman" panose="02020603050405020304" pitchFamily="18" charset="0"/>
              </a:rPr>
              <a:t>+</a:t>
            </a:r>
            <a:r>
              <a:rPr lang="en-US" sz="3200" dirty="0" smtClean="0">
                <a:latin typeface="Times New Roman" panose="02020603050405020304" pitchFamily="18" charset="0"/>
                <a:ea typeface="Batang" panose="02030600000101010101" pitchFamily="18" charset="-127"/>
                <a:cs typeface="Times New Roman" panose="02020603050405020304" pitchFamily="18" charset="0"/>
              </a:rPr>
              <a:t> </a:t>
            </a:r>
            <a:r>
              <a:rPr lang="en-US" sz="3200" dirty="0" err="1" smtClean="0">
                <a:latin typeface="Times New Roman" panose="02020603050405020304" pitchFamily="18" charset="0"/>
                <a:ea typeface="Batang" panose="02030600000101010101" pitchFamily="18" charset="-127"/>
                <a:cs typeface="Times New Roman" panose="02020603050405020304" pitchFamily="18" charset="0"/>
              </a:rPr>
              <a:t>Thương</a:t>
            </a:r>
            <a:r>
              <a:rPr lang="en-US" sz="3200" dirty="0" smtClean="0">
                <a:latin typeface="Times New Roman" panose="02020603050405020304" pitchFamily="18" charset="0"/>
                <a:ea typeface="Batang" panose="02030600000101010101" pitchFamily="18" charset="-127"/>
                <a:cs typeface="Times New Roman" panose="02020603050405020304" pitchFamily="18" charset="0"/>
              </a:rPr>
              <a:t> </a:t>
            </a:r>
            <a:r>
              <a:rPr lang="en-US" sz="3200" dirty="0" err="1" smtClean="0">
                <a:latin typeface="Times New Roman" panose="02020603050405020304" pitchFamily="18" charset="0"/>
                <a:ea typeface="Batang" panose="02030600000101010101" pitchFamily="18" charset="-127"/>
                <a:cs typeface="Times New Roman" panose="02020603050405020304" pitchFamily="18" charset="0"/>
              </a:rPr>
              <a:t>mại</a:t>
            </a:r>
            <a:r>
              <a:rPr lang="en-US" sz="3200" dirty="0" smtClean="0">
                <a:latin typeface="Times New Roman" panose="02020603050405020304" pitchFamily="18" charset="0"/>
                <a:ea typeface="Batang" panose="02030600000101010101" pitchFamily="18" charset="-127"/>
                <a:cs typeface="Times New Roman" panose="02020603050405020304" pitchFamily="18" charset="0"/>
              </a:rPr>
              <a:t> </a:t>
            </a:r>
            <a:r>
              <a:rPr lang="vi-VN" sz="3200" dirty="0" smtClean="0">
                <a:latin typeface="Times New Roman" panose="02020603050405020304" pitchFamily="18" charset="0"/>
                <a:ea typeface="Batang" panose="02030600000101010101" pitchFamily="18" charset="-127"/>
                <a:cs typeface="Times New Roman" panose="02020603050405020304" pitchFamily="18" charset="0"/>
              </a:rPr>
              <a:t>và </a:t>
            </a:r>
            <a:r>
              <a:rPr lang="vi-VN" sz="3200" dirty="0">
                <a:latin typeface="Times New Roman" panose="02020603050405020304" pitchFamily="18" charset="0"/>
                <a:ea typeface="Batang" panose="02030600000101010101" pitchFamily="18" charset="-127"/>
                <a:cs typeface="Times New Roman" panose="02020603050405020304" pitchFamily="18" charset="0"/>
              </a:rPr>
              <a:t>tài chính là 2 ngành có vai trò hết sức to </a:t>
            </a:r>
            <a:r>
              <a:rPr lang="vi-VN" sz="3200" dirty="0" smtClean="0">
                <a:latin typeface="Times New Roman" panose="02020603050405020304" pitchFamily="18" charset="0"/>
                <a:ea typeface="Batang" panose="02030600000101010101" pitchFamily="18" charset="-127"/>
                <a:cs typeface="Times New Roman" panose="02020603050405020304" pitchFamily="18" charset="0"/>
              </a:rPr>
              <a:t>lớn.</a:t>
            </a:r>
            <a:endParaRPr lang="vi-VN" sz="3200" dirty="0">
              <a:latin typeface="Times New Roman" panose="02020603050405020304" pitchFamily="18" charset="0"/>
              <a:ea typeface="Batang" panose="02030600000101010101" pitchFamily="18" charset="-127"/>
              <a:cs typeface="Times New Roman" panose="02020603050405020304" pitchFamily="18" charset="0"/>
            </a:endParaRPr>
          </a:p>
          <a:p>
            <a:r>
              <a:rPr lang="vi-VN" sz="3200" b="1" i="1" dirty="0" smtClean="0">
                <a:latin typeface="Times New Roman" panose="02020603050405020304" pitchFamily="18" charset="0"/>
                <a:ea typeface="Batang" panose="02030600000101010101" pitchFamily="18" charset="-127"/>
                <a:cs typeface="Times New Roman" panose="02020603050405020304" pitchFamily="18" charset="0"/>
              </a:rPr>
              <a:t>+</a:t>
            </a:r>
            <a:r>
              <a:rPr lang="en-US" sz="3200" b="1" i="1" dirty="0" smtClean="0">
                <a:latin typeface="Times New Roman" panose="02020603050405020304" pitchFamily="18" charset="0"/>
                <a:ea typeface="Batang" panose="02030600000101010101" pitchFamily="18" charset="-127"/>
                <a:cs typeface="Times New Roman" panose="02020603050405020304" pitchFamily="18" charset="0"/>
              </a:rPr>
              <a:t> </a:t>
            </a:r>
            <a:r>
              <a:rPr lang="vi-VN" sz="3200" b="1" i="1" dirty="0" smtClean="0">
                <a:latin typeface="Times New Roman" panose="02020603050405020304" pitchFamily="18" charset="0"/>
                <a:ea typeface="Batang" panose="02030600000101010101" pitchFamily="18" charset="-127"/>
                <a:cs typeface="Times New Roman" panose="02020603050405020304" pitchFamily="18" charset="0"/>
              </a:rPr>
              <a:t>Nhật </a:t>
            </a:r>
            <a:r>
              <a:rPr lang="vi-VN" sz="3200" b="1" i="1" dirty="0">
                <a:latin typeface="Times New Roman" panose="02020603050405020304" pitchFamily="18" charset="0"/>
                <a:ea typeface="Batang" panose="02030600000101010101" pitchFamily="18" charset="-127"/>
                <a:cs typeface="Times New Roman" panose="02020603050405020304" pitchFamily="18" charset="0"/>
              </a:rPr>
              <a:t>Bản đứng thứ 4 thế giới về thương </a:t>
            </a:r>
            <a:r>
              <a:rPr lang="vi-VN" sz="3200" b="1" i="1" dirty="0" smtClean="0">
                <a:latin typeface="Times New Roman" panose="02020603050405020304" pitchFamily="18" charset="0"/>
                <a:ea typeface="Batang" panose="02030600000101010101" pitchFamily="18" charset="-127"/>
                <a:cs typeface="Times New Roman" panose="02020603050405020304" pitchFamily="18" charset="0"/>
              </a:rPr>
              <a:t>mại</a:t>
            </a:r>
            <a:r>
              <a:rPr lang="en-US" sz="3200" b="1" i="1" dirty="0" smtClean="0">
                <a:latin typeface="Times New Roman" panose="02020603050405020304" pitchFamily="18" charset="0"/>
                <a:ea typeface="Batang" panose="02030600000101010101" pitchFamily="18" charset="-127"/>
                <a:cs typeface="Times New Roman" panose="02020603050405020304" pitchFamily="18" charset="0"/>
              </a:rPr>
              <a:t>.</a:t>
            </a:r>
            <a:r>
              <a:rPr lang="vi-VN" sz="3200" b="1" i="1" dirty="0" smtClean="0">
                <a:latin typeface="Times New Roman" panose="02020603050405020304" pitchFamily="18" charset="0"/>
                <a:ea typeface="Batang" panose="02030600000101010101" pitchFamily="18" charset="-127"/>
                <a:cs typeface="Times New Roman" panose="02020603050405020304" pitchFamily="18" charset="0"/>
              </a:rPr>
              <a:t> </a:t>
            </a:r>
            <a:endParaRPr lang="vi-VN" sz="3200" b="1" i="1" dirty="0">
              <a:latin typeface="Times New Roman" panose="02020603050405020304" pitchFamily="18" charset="0"/>
              <a:ea typeface="Batang" panose="02030600000101010101" pitchFamily="18" charset="-127"/>
              <a:cs typeface="Times New Roman" panose="02020603050405020304" pitchFamily="18" charset="0"/>
            </a:endParaRPr>
          </a:p>
          <a:p>
            <a:r>
              <a:rPr lang="vi-VN" sz="3200" dirty="0" smtClean="0">
                <a:latin typeface="Times New Roman" panose="02020603050405020304" pitchFamily="18" charset="0"/>
                <a:ea typeface="Batang" panose="02030600000101010101" pitchFamily="18" charset="-127"/>
                <a:cs typeface="Times New Roman" panose="02020603050405020304" pitchFamily="18" charset="0"/>
              </a:rPr>
              <a:t>+</a:t>
            </a:r>
            <a:r>
              <a:rPr lang="en-US" sz="3200" dirty="0" smtClean="0">
                <a:latin typeface="Times New Roman" panose="02020603050405020304" pitchFamily="18" charset="0"/>
                <a:ea typeface="Batang" panose="02030600000101010101" pitchFamily="18" charset="-127"/>
                <a:cs typeface="Times New Roman" panose="02020603050405020304" pitchFamily="18" charset="0"/>
              </a:rPr>
              <a:t> N</a:t>
            </a:r>
            <a:r>
              <a:rPr lang="vi-VN" sz="3200" dirty="0" smtClean="0">
                <a:latin typeface="Times New Roman" panose="02020603050405020304" pitchFamily="18" charset="0"/>
                <a:ea typeface="Batang" panose="02030600000101010101" pitchFamily="18" charset="-127"/>
                <a:cs typeface="Times New Roman" panose="02020603050405020304" pitchFamily="18" charset="0"/>
              </a:rPr>
              <a:t>gành </a:t>
            </a:r>
            <a:r>
              <a:rPr lang="vi-VN" sz="3200" dirty="0">
                <a:latin typeface="Times New Roman" panose="02020603050405020304" pitchFamily="18" charset="0"/>
                <a:ea typeface="Batang" panose="02030600000101010101" pitchFamily="18" charset="-127"/>
                <a:cs typeface="Times New Roman" panose="02020603050405020304" pitchFamily="18" charset="0"/>
              </a:rPr>
              <a:t>giao thông vận tải biển có vị trí đặc biệt quan </a:t>
            </a:r>
            <a:r>
              <a:rPr lang="vi-VN" sz="3200" dirty="0" smtClean="0">
                <a:latin typeface="Times New Roman" panose="02020603050405020304" pitchFamily="18" charset="0"/>
                <a:ea typeface="Batang" panose="02030600000101010101" pitchFamily="18" charset="-127"/>
                <a:cs typeface="Times New Roman" panose="02020603050405020304" pitchFamily="18" charset="0"/>
              </a:rPr>
              <a:t>trọng,</a:t>
            </a:r>
            <a:r>
              <a:rPr lang="en-US" sz="3200" dirty="0" smtClean="0">
                <a:latin typeface="Times New Roman" panose="02020603050405020304" pitchFamily="18" charset="0"/>
                <a:ea typeface="Batang" panose="02030600000101010101" pitchFamily="18" charset="-127"/>
                <a:cs typeface="Times New Roman" panose="02020603050405020304" pitchFamily="18" charset="0"/>
              </a:rPr>
              <a:t> </a:t>
            </a:r>
            <a:r>
              <a:rPr lang="vi-VN" sz="3200" dirty="0" smtClean="0">
                <a:latin typeface="Times New Roman" panose="02020603050405020304" pitchFamily="18" charset="0"/>
                <a:ea typeface="Batang" panose="02030600000101010101" pitchFamily="18" charset="-127"/>
                <a:cs typeface="Times New Roman" panose="02020603050405020304" pitchFamily="18" charset="0"/>
              </a:rPr>
              <a:t>đứng </a:t>
            </a:r>
            <a:r>
              <a:rPr lang="vi-VN" sz="3200" dirty="0">
                <a:latin typeface="Times New Roman" panose="02020603050405020304" pitchFamily="18" charset="0"/>
                <a:ea typeface="Batang" panose="02030600000101010101" pitchFamily="18" charset="-127"/>
                <a:cs typeface="Times New Roman" panose="02020603050405020304" pitchFamily="18" charset="0"/>
              </a:rPr>
              <a:t>thứ 3 thế </a:t>
            </a:r>
            <a:r>
              <a:rPr lang="vi-VN" sz="3200" dirty="0" smtClean="0">
                <a:latin typeface="Times New Roman" panose="02020603050405020304" pitchFamily="18" charset="0"/>
                <a:ea typeface="Batang" panose="02030600000101010101" pitchFamily="18" charset="-127"/>
                <a:cs typeface="Times New Roman" panose="02020603050405020304" pitchFamily="18" charset="0"/>
              </a:rPr>
              <a:t>giới</a:t>
            </a:r>
            <a:r>
              <a:rPr lang="en-US" sz="3200" dirty="0" smtClean="0">
                <a:latin typeface="Times New Roman" panose="02020603050405020304" pitchFamily="18" charset="0"/>
                <a:ea typeface="Batang" panose="02030600000101010101" pitchFamily="18" charset="-127"/>
                <a:cs typeface="Times New Roman" panose="02020603050405020304" pitchFamily="18" charset="0"/>
              </a:rPr>
              <a:t>.</a:t>
            </a:r>
            <a:r>
              <a:rPr lang="vi-VN" sz="3200" dirty="0" smtClean="0">
                <a:latin typeface="Times New Roman" panose="02020603050405020304" pitchFamily="18" charset="0"/>
                <a:ea typeface="Batang" panose="02030600000101010101" pitchFamily="18" charset="-127"/>
                <a:cs typeface="Times New Roman" panose="02020603050405020304" pitchFamily="18" charset="0"/>
              </a:rPr>
              <a:t> </a:t>
            </a:r>
            <a:endParaRPr lang="vi-VN" sz="3200" dirty="0">
              <a:latin typeface="Times New Roman" panose="02020603050405020304" pitchFamily="18" charset="0"/>
              <a:ea typeface="Batang" panose="02030600000101010101" pitchFamily="18" charset="-127"/>
              <a:cs typeface="Times New Roman" panose="02020603050405020304" pitchFamily="18" charset="0"/>
            </a:endParaRPr>
          </a:p>
          <a:p>
            <a:r>
              <a:rPr lang="vi-VN" sz="3200" dirty="0" smtClean="0">
                <a:latin typeface="Times New Roman" panose="02020603050405020304" pitchFamily="18" charset="0"/>
                <a:ea typeface="Batang" panose="02030600000101010101" pitchFamily="18" charset="-127"/>
                <a:cs typeface="Times New Roman" panose="02020603050405020304" pitchFamily="18" charset="0"/>
              </a:rPr>
              <a:t>+</a:t>
            </a:r>
            <a:r>
              <a:rPr lang="en-US" sz="3200" dirty="0" smtClean="0">
                <a:latin typeface="Times New Roman" panose="02020603050405020304" pitchFamily="18" charset="0"/>
                <a:ea typeface="Batang" panose="02030600000101010101" pitchFamily="18" charset="-127"/>
                <a:cs typeface="Times New Roman" panose="02020603050405020304" pitchFamily="18" charset="0"/>
              </a:rPr>
              <a:t> N</a:t>
            </a:r>
            <a:r>
              <a:rPr lang="vi-VN" sz="3200" dirty="0" smtClean="0">
                <a:latin typeface="Times New Roman" panose="02020603050405020304" pitchFamily="18" charset="0"/>
                <a:ea typeface="Batang" panose="02030600000101010101" pitchFamily="18" charset="-127"/>
                <a:cs typeface="Times New Roman" panose="02020603050405020304" pitchFamily="18" charset="0"/>
              </a:rPr>
              <a:t>gành </a:t>
            </a:r>
            <a:r>
              <a:rPr lang="vi-VN" sz="3200" dirty="0">
                <a:latin typeface="Times New Roman" panose="02020603050405020304" pitchFamily="18" charset="0"/>
                <a:ea typeface="Batang" panose="02030600000101010101" pitchFamily="18" charset="-127"/>
                <a:cs typeface="Times New Roman" panose="02020603050405020304" pitchFamily="18" charset="0"/>
              </a:rPr>
              <a:t>tài chính ngân </a:t>
            </a:r>
            <a:r>
              <a:rPr lang="vi-VN" sz="3200" dirty="0" smtClean="0">
                <a:latin typeface="Times New Roman" panose="02020603050405020304" pitchFamily="18" charset="0"/>
                <a:ea typeface="Batang" panose="02030600000101010101" pitchFamily="18" charset="-127"/>
                <a:cs typeface="Times New Roman" panose="02020603050405020304" pitchFamily="18" charset="0"/>
              </a:rPr>
              <a:t>h</a:t>
            </a:r>
            <a:r>
              <a:rPr lang="en-US" sz="3200" dirty="0">
                <a:latin typeface="Times New Roman" panose="02020603050405020304" pitchFamily="18" charset="0"/>
                <a:ea typeface="Batang" panose="02030600000101010101" pitchFamily="18" charset="-127"/>
                <a:cs typeface="Times New Roman" panose="02020603050405020304" pitchFamily="18" charset="0"/>
              </a:rPr>
              <a:t>à</a:t>
            </a:r>
            <a:r>
              <a:rPr lang="vi-VN" sz="3200" dirty="0" smtClean="0">
                <a:latin typeface="Times New Roman" panose="02020603050405020304" pitchFamily="18" charset="0"/>
                <a:ea typeface="Batang" panose="02030600000101010101" pitchFamily="18" charset="-127"/>
                <a:cs typeface="Times New Roman" panose="02020603050405020304" pitchFamily="18" charset="0"/>
              </a:rPr>
              <a:t>ng </a:t>
            </a:r>
            <a:r>
              <a:rPr lang="vi-VN" sz="3200" dirty="0">
                <a:latin typeface="Times New Roman" panose="02020603050405020304" pitchFamily="18" charset="0"/>
                <a:ea typeface="Batang" panose="02030600000101010101" pitchFamily="18" charset="-127"/>
                <a:cs typeface="Times New Roman" panose="02020603050405020304" pitchFamily="18" charset="0"/>
              </a:rPr>
              <a:t>đứng </a:t>
            </a:r>
            <a:r>
              <a:rPr lang="vi-VN" sz="3200" dirty="0" smtClean="0">
                <a:latin typeface="Times New Roman" panose="02020603050405020304" pitchFamily="18" charset="0"/>
                <a:ea typeface="Batang" panose="02030600000101010101" pitchFamily="18" charset="-127"/>
                <a:cs typeface="Times New Roman" panose="02020603050405020304" pitchFamily="18" charset="0"/>
              </a:rPr>
              <a:t>h</a:t>
            </a:r>
            <a:r>
              <a:rPr lang="en-US" sz="3200" dirty="0">
                <a:latin typeface="Times New Roman" panose="02020603050405020304" pitchFamily="18" charset="0"/>
                <a:ea typeface="Batang" panose="02030600000101010101" pitchFamily="18" charset="-127"/>
                <a:cs typeface="Times New Roman" panose="02020603050405020304" pitchFamily="18" charset="0"/>
              </a:rPr>
              <a:t>à</a:t>
            </a:r>
            <a:r>
              <a:rPr lang="vi-VN" sz="3200" dirty="0" smtClean="0">
                <a:latin typeface="Times New Roman" panose="02020603050405020304" pitchFamily="18" charset="0"/>
                <a:ea typeface="Batang" panose="02030600000101010101" pitchFamily="18" charset="-127"/>
                <a:cs typeface="Times New Roman" panose="02020603050405020304" pitchFamily="18" charset="0"/>
              </a:rPr>
              <a:t>ng </a:t>
            </a:r>
            <a:r>
              <a:rPr lang="vi-VN" sz="3200" dirty="0">
                <a:latin typeface="Times New Roman" panose="02020603050405020304" pitchFamily="18" charset="0"/>
                <a:ea typeface="Batang" panose="02030600000101010101" pitchFamily="18" charset="-127"/>
                <a:cs typeface="Times New Roman" panose="02020603050405020304" pitchFamily="18" charset="0"/>
              </a:rPr>
              <a:t>đầu thế giới</a:t>
            </a:r>
            <a:r>
              <a:rPr lang="vi-VN" sz="3200" dirty="0" smtClean="0">
                <a:latin typeface="Times New Roman" panose="02020603050405020304" pitchFamily="18" charset="0"/>
                <a:ea typeface="Batang" panose="02030600000101010101" pitchFamily="18" charset="-127"/>
                <a:cs typeface="Times New Roman" panose="02020603050405020304" pitchFamily="18" charset="0"/>
              </a:rPr>
              <a:t>,</a:t>
            </a:r>
            <a:r>
              <a:rPr lang="en-US" sz="3200" dirty="0" smtClean="0">
                <a:latin typeface="Times New Roman" panose="02020603050405020304" pitchFamily="18" charset="0"/>
                <a:ea typeface="Batang" panose="02030600000101010101" pitchFamily="18" charset="-127"/>
                <a:cs typeface="Times New Roman" panose="02020603050405020304" pitchFamily="18" charset="0"/>
              </a:rPr>
              <a:t> </a:t>
            </a:r>
            <a:r>
              <a:rPr lang="vi-VN" sz="3200" dirty="0" smtClean="0">
                <a:latin typeface="Times New Roman" panose="02020603050405020304" pitchFamily="18" charset="0"/>
                <a:ea typeface="Batang" panose="02030600000101010101" pitchFamily="18" charset="-127"/>
                <a:cs typeface="Times New Roman" panose="02020603050405020304" pitchFamily="18" charset="0"/>
              </a:rPr>
              <a:t>hoạt </a:t>
            </a:r>
            <a:r>
              <a:rPr lang="vi-VN" sz="3200" dirty="0">
                <a:latin typeface="Times New Roman" panose="02020603050405020304" pitchFamily="18" charset="0"/>
                <a:ea typeface="Batang" panose="02030600000101010101" pitchFamily="18" charset="-127"/>
                <a:cs typeface="Times New Roman" panose="02020603050405020304" pitchFamily="18" charset="0"/>
              </a:rPr>
              <a:t>động đầu tư ra nước ngoài ngày càng phát </a:t>
            </a:r>
            <a:r>
              <a:rPr lang="vi-VN" sz="3200" dirty="0" smtClean="0">
                <a:latin typeface="Times New Roman" panose="02020603050405020304" pitchFamily="18" charset="0"/>
                <a:ea typeface="Batang" panose="02030600000101010101" pitchFamily="18" charset="-127"/>
                <a:cs typeface="Times New Roman" panose="02020603050405020304" pitchFamily="18" charset="0"/>
              </a:rPr>
              <a:t>triển</a:t>
            </a:r>
            <a:r>
              <a:rPr lang="en-US" sz="3200" dirty="0" smtClean="0">
                <a:latin typeface="Times New Roman" panose="02020603050405020304" pitchFamily="18" charset="0"/>
                <a:ea typeface="Batang" panose="02030600000101010101" pitchFamily="18" charset="-127"/>
                <a:cs typeface="Times New Roman" panose="02020603050405020304" pitchFamily="18" charset="0"/>
              </a:rPr>
              <a:t>.</a:t>
            </a:r>
            <a:r>
              <a:rPr lang="vi-VN" sz="3200" dirty="0" smtClean="0">
                <a:latin typeface="Times New Roman" panose="02020603050405020304" pitchFamily="18" charset="0"/>
                <a:ea typeface="Batang" panose="02030600000101010101" pitchFamily="18" charset="-127"/>
                <a:cs typeface="Times New Roman" panose="02020603050405020304" pitchFamily="18" charset="0"/>
              </a:rPr>
              <a:t> </a:t>
            </a:r>
            <a:endParaRPr lang="en-US" sz="3200" dirty="0">
              <a:latin typeface="Times New Roman" panose="02020603050405020304" pitchFamily="18" charset="0"/>
              <a:ea typeface="Batang" panose="02030600000101010101" pitchFamily="18" charset="-127"/>
              <a:cs typeface="Times New Roman" panose="02020603050405020304" pitchFamily="18"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4594" y="870134"/>
            <a:ext cx="649288" cy="533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68061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s://eurotravel.com.vn/wp-content/uploads/2023/05/so-luoc-ve-lich-su-hinh-thanh-quoc-ky-singapor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s://eurotravel.com.vn/wp-content/uploads/2023/05/so-luoc-ve-lich-su-hinh-thanh-quoc-ky-singapore.jpg"/>
          <p:cNvSpPr>
            <a:spLocks noChangeAspect="1" noChangeArrowheads="1"/>
          </p:cNvSpPr>
          <p:nvPr/>
        </p:nvSpPr>
        <p:spPr bwMode="auto">
          <a:xfrm>
            <a:off x="307975" y="7937"/>
            <a:ext cx="2609994" cy="261000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eurotravel.com.vn/wp-content/uploads/2023/05/so-luoc-ve-lich-su-hinh-thanh-quoc-ky-singapore.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Cờ Singapore chứa đựng nhiều ý nghĩa to lớn"/>
          <p:cNvSpPr>
            <a:spLocks noChangeAspect="1" noChangeArrowheads="1"/>
          </p:cNvSpPr>
          <p:nvPr/>
        </p:nvSpPr>
        <p:spPr bwMode="auto">
          <a:xfrm>
            <a:off x="460374" y="160337"/>
            <a:ext cx="4938343" cy="24576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https://cdn.thuvienphapluat.vn/uploads/Hoidapphapluat/2023/NTCK/thang-12/Hinh-6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618139"/>
            <a:ext cx="6037545" cy="310833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cdn.thuvienphapluat.vn/uploads/Hoidapphapluat/2023/NTCK/thang-12/Hinh-66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7546" y="784298"/>
            <a:ext cx="6062596" cy="295560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cdn.thuvienphapluat.vn/uploads/Hoidapphapluat/2023/NTCK/thang-12/Hinh-66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7545" y="3739908"/>
            <a:ext cx="6062597" cy="298656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s://cdn.thuvienphapluat.vn/uploads/Hoidapphapluat/2023/NTCK/thang-12/Hinh-67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579" y="784299"/>
            <a:ext cx="5956966" cy="2833839"/>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5"/>
          <p:cNvSpPr txBox="1">
            <a:spLocks noChangeArrowheads="1"/>
          </p:cNvSpPr>
          <p:nvPr/>
        </p:nvSpPr>
        <p:spPr bwMode="auto">
          <a:xfrm>
            <a:off x="4388990" y="76740"/>
            <a:ext cx="2948152"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3200" b="1" i="1" dirty="0">
                <a:latin typeface="Times New Roman" panose="02020603050405020304" pitchFamily="18" charset="0"/>
                <a:cs typeface="Times New Roman" panose="02020603050405020304" pitchFamily="18" charset="0"/>
              </a:rPr>
              <a:t>KHỞI ĐỘNG</a:t>
            </a:r>
          </a:p>
        </p:txBody>
      </p:sp>
      <p:sp>
        <p:nvSpPr>
          <p:cNvPr id="17" name="Title 1"/>
          <p:cNvSpPr txBox="1">
            <a:spLocks/>
          </p:cNvSpPr>
          <p:nvPr/>
        </p:nvSpPr>
        <p:spPr bwMode="auto">
          <a:xfrm>
            <a:off x="1759971" y="2375845"/>
            <a:ext cx="1169574"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300" b="1" dirty="0" smtClean="0">
                <a:solidFill>
                  <a:srgbClr val="002060"/>
                </a:solidFill>
                <a:latin typeface="Times New Roman" panose="02020603050405020304" pitchFamily="18" charset="0"/>
                <a:cs typeface="Times New Roman" panose="02020603050405020304" pitchFamily="18" charset="0"/>
              </a:rPr>
              <a:t>1</a:t>
            </a:r>
            <a:endParaRPr lang="en-US" altLang="en-US" sz="3300" b="1" dirty="0">
              <a:solidFill>
                <a:srgbClr val="002060"/>
              </a:solidFill>
              <a:latin typeface="Times New Roman" panose="02020603050405020304" pitchFamily="18" charset="0"/>
              <a:cs typeface="Times New Roman" panose="02020603050405020304" pitchFamily="18" charset="0"/>
            </a:endParaRPr>
          </a:p>
        </p:txBody>
      </p:sp>
      <p:sp>
        <p:nvSpPr>
          <p:cNvPr id="18" name="Title 1"/>
          <p:cNvSpPr txBox="1">
            <a:spLocks/>
          </p:cNvSpPr>
          <p:nvPr/>
        </p:nvSpPr>
        <p:spPr bwMode="auto">
          <a:xfrm>
            <a:off x="6752355" y="2375845"/>
            <a:ext cx="1169574"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300" b="1" dirty="0">
                <a:solidFill>
                  <a:srgbClr val="002060"/>
                </a:solidFill>
                <a:latin typeface="Times New Roman" panose="02020603050405020304" pitchFamily="18" charset="0"/>
                <a:cs typeface="Times New Roman" panose="02020603050405020304" pitchFamily="18" charset="0"/>
              </a:rPr>
              <a:t>2</a:t>
            </a:r>
          </a:p>
        </p:txBody>
      </p:sp>
      <p:sp>
        <p:nvSpPr>
          <p:cNvPr id="19" name="Title 1"/>
          <p:cNvSpPr txBox="1">
            <a:spLocks/>
          </p:cNvSpPr>
          <p:nvPr/>
        </p:nvSpPr>
        <p:spPr bwMode="auto">
          <a:xfrm>
            <a:off x="1612972" y="5684803"/>
            <a:ext cx="1169574"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300" b="1" dirty="0" smtClean="0">
                <a:solidFill>
                  <a:srgbClr val="002060"/>
                </a:solidFill>
                <a:latin typeface="Times New Roman" panose="02020603050405020304" pitchFamily="18" charset="0"/>
                <a:cs typeface="Times New Roman" panose="02020603050405020304" pitchFamily="18" charset="0"/>
              </a:rPr>
              <a:t>3</a:t>
            </a:r>
            <a:endParaRPr lang="en-US" altLang="en-US" sz="3300" b="1" dirty="0">
              <a:solidFill>
                <a:srgbClr val="002060"/>
              </a:solidFill>
              <a:latin typeface="Times New Roman" panose="02020603050405020304" pitchFamily="18" charset="0"/>
              <a:cs typeface="Times New Roman" panose="02020603050405020304" pitchFamily="18" charset="0"/>
            </a:endParaRPr>
          </a:p>
        </p:txBody>
      </p:sp>
      <p:sp>
        <p:nvSpPr>
          <p:cNvPr id="20" name="Title 1"/>
          <p:cNvSpPr txBox="1">
            <a:spLocks/>
          </p:cNvSpPr>
          <p:nvPr/>
        </p:nvSpPr>
        <p:spPr bwMode="auto">
          <a:xfrm>
            <a:off x="7242958" y="5684803"/>
            <a:ext cx="1169574"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300" b="1" dirty="0">
                <a:solidFill>
                  <a:srgbClr val="002060"/>
                </a:solidFill>
                <a:latin typeface="Times New Roman" panose="02020603050405020304" pitchFamily="18" charset="0"/>
                <a:cs typeface="Times New Roman" panose="02020603050405020304" pitchFamily="18" charset="0"/>
              </a:rPr>
              <a:t>4</a:t>
            </a:r>
          </a:p>
        </p:txBody>
      </p:sp>
    </p:spTree>
    <p:extLst>
      <p:ext uri="{BB962C8B-B14F-4D97-AF65-F5344CB8AC3E}">
        <p14:creationId xmlns:p14="http://schemas.microsoft.com/office/powerpoint/2010/main" val="2903259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6"/>
                                        </p:tgtEl>
                                        <p:attrNameLst>
                                          <p:attrName>style.visibility</p:attrName>
                                        </p:attrNameLst>
                                      </p:cBhvr>
                                      <p:to>
                                        <p:strVal val="visible"/>
                                      </p:to>
                                    </p:set>
                                    <p:anim calcmode="discrete" valueType="clr">
                                      <p:cBhvr override="childStyle">
                                        <p:cTn id="7"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
                                        </p:tgtEl>
                                        <p:attrNameLst>
                                          <p:attrName>fillcolor</p:attrName>
                                        </p:attrNameLst>
                                      </p:cBhvr>
                                      <p:tavLst>
                                        <p:tav tm="0">
                                          <p:val>
                                            <p:clrVal>
                                              <a:schemeClr val="accent2"/>
                                            </p:clrVal>
                                          </p:val>
                                        </p:tav>
                                        <p:tav tm="50000">
                                          <p:val>
                                            <p:clrVal>
                                              <a:schemeClr val="hlink"/>
                                            </p:clrVal>
                                          </p:val>
                                        </p:tav>
                                      </p:tavLst>
                                    </p:anim>
                                    <p:set>
                                      <p:cBhvr>
                                        <p:cTn id="9" dur="80"/>
                                        <p:tgtEl>
                                          <p:spTgt spid="1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D8B09-2E0A-FEA0-DA96-26512997A2A4}"/>
              </a:ext>
            </a:extLst>
          </p:cNvPr>
          <p:cNvSpPr>
            <a:spLocks noGrp="1"/>
          </p:cNvSpPr>
          <p:nvPr>
            <p:ph type="ctrTitle"/>
          </p:nvPr>
        </p:nvSpPr>
        <p:spPr>
          <a:xfrm>
            <a:off x="0" y="247136"/>
            <a:ext cx="12046688" cy="1952367"/>
          </a:xfrm>
        </p:spPr>
        <p:txBody>
          <a:bodyPr>
            <a:noAutofit/>
          </a:bodyPr>
          <a:lstStyle/>
          <a:p>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Tiết</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16. </a:t>
            </a:r>
            <a:r>
              <a:rPr lang="en-US" sz="4400" dirty="0" smtClean="0">
                <a:effectLst/>
                <a:latin typeface="Times New Roman" panose="02020603050405020304" pitchFamily="18" charset="0"/>
                <a:ea typeface="Calibri" panose="020F0502020204030204" pitchFamily="34" charset="0"/>
                <a:cs typeface="Times New Roman" panose="02020603050405020304" pitchFamily="18" charset="0"/>
              </a:rPr>
              <a:t>BÀI 8. THỰC HÀNH: TÌM HIỂU CÁC NỀN KINH TẾ LỚN VÀ KINH TẾ MỚI NỔI </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Ở </a:t>
            </a:r>
            <a:r>
              <a:rPr lang="en-US" sz="4400" dirty="0" smtClean="0">
                <a:effectLst/>
                <a:latin typeface="Times New Roman" panose="02020603050405020304" pitchFamily="18" charset="0"/>
                <a:ea typeface="Calibri" panose="020F0502020204030204" pitchFamily="34" charset="0"/>
                <a:cs typeface="Times New Roman" panose="02020603050405020304" pitchFamily="18" charset="0"/>
              </a:rPr>
              <a:t>CHÂU </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Á</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28370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62834" y="3146612"/>
            <a:ext cx="3868472" cy="1323439"/>
          </a:xfrm>
          <a:prstGeom prst="rect">
            <a:avLst/>
          </a:prstGeom>
          <a:noFill/>
        </p:spPr>
        <p:txBody>
          <a:bodyPr wrap="square" rtlCol="0">
            <a:spAutoFit/>
          </a:bodyPr>
          <a:lstStyle/>
          <a:p>
            <a:r>
              <a:rPr lang="en-US" sz="4000" dirty="0" err="1" smtClean="0">
                <a:latin typeface="Times New Roman" panose="02020603050405020304" pitchFamily="18" charset="0"/>
                <a:ea typeface="Batang" panose="02030600000101010101" pitchFamily="18" charset="-127"/>
                <a:cs typeface="Times New Roman" panose="02020603050405020304" pitchFamily="18" charset="0"/>
              </a:rPr>
              <a:t>Đây</a:t>
            </a:r>
            <a:r>
              <a:rPr lang="en-US" sz="4000" dirty="0" smtClean="0">
                <a:latin typeface="Times New Roman" panose="02020603050405020304" pitchFamily="18" charset="0"/>
                <a:ea typeface="Batang" panose="02030600000101010101" pitchFamily="18" charset="-127"/>
                <a:cs typeface="Times New Roman" panose="02020603050405020304" pitchFamily="18" charset="0"/>
              </a:rPr>
              <a:t> </a:t>
            </a:r>
            <a:r>
              <a:rPr lang="en-US" sz="4000" dirty="0" err="1" smtClean="0">
                <a:latin typeface="Times New Roman" panose="02020603050405020304" pitchFamily="18" charset="0"/>
                <a:ea typeface="Batang" panose="02030600000101010101" pitchFamily="18" charset="-127"/>
                <a:cs typeface="Times New Roman" panose="02020603050405020304" pitchFamily="18" charset="0"/>
              </a:rPr>
              <a:t>là</a:t>
            </a:r>
            <a:r>
              <a:rPr lang="en-US" sz="4000" dirty="0" smtClean="0">
                <a:latin typeface="Times New Roman" panose="02020603050405020304" pitchFamily="18" charset="0"/>
                <a:ea typeface="Batang" panose="02030600000101010101" pitchFamily="18" charset="-127"/>
                <a:cs typeface="Times New Roman" panose="02020603050405020304" pitchFamily="18" charset="0"/>
              </a:rPr>
              <a:t> </a:t>
            </a:r>
            <a:r>
              <a:rPr lang="en-US" sz="4000" dirty="0" err="1" smtClean="0">
                <a:latin typeface="Times New Roman" panose="02020603050405020304" pitchFamily="18" charset="0"/>
                <a:ea typeface="Batang" panose="02030600000101010101" pitchFamily="18" charset="-127"/>
                <a:cs typeface="Times New Roman" panose="02020603050405020304" pitchFamily="18" charset="0"/>
              </a:rPr>
              <a:t>bộ</a:t>
            </a:r>
            <a:r>
              <a:rPr lang="en-US" sz="4000" dirty="0" smtClean="0">
                <a:latin typeface="Times New Roman" panose="02020603050405020304" pitchFamily="18" charset="0"/>
                <a:ea typeface="Batang" panose="02030600000101010101" pitchFamily="18" charset="-127"/>
                <a:cs typeface="Times New Roman" panose="02020603050405020304" pitchFamily="18" charset="0"/>
              </a:rPr>
              <a:t> </a:t>
            </a:r>
            <a:r>
              <a:rPr lang="en-US" sz="4000" dirty="0" err="1" smtClean="0">
                <a:latin typeface="Times New Roman" panose="02020603050405020304" pitchFamily="18" charset="0"/>
                <a:ea typeface="Batang" panose="02030600000101010101" pitchFamily="18" charset="-127"/>
                <a:cs typeface="Times New Roman" panose="02020603050405020304" pitchFamily="18" charset="0"/>
              </a:rPr>
              <a:t>phim</a:t>
            </a:r>
            <a:r>
              <a:rPr lang="en-US" sz="4000" dirty="0" smtClean="0">
                <a:latin typeface="Times New Roman" panose="02020603050405020304" pitchFamily="18" charset="0"/>
                <a:ea typeface="Batang" panose="02030600000101010101" pitchFamily="18" charset="-127"/>
                <a:cs typeface="Times New Roman" panose="02020603050405020304" pitchFamily="18" charset="0"/>
              </a:rPr>
              <a:t> </a:t>
            </a:r>
            <a:r>
              <a:rPr lang="en-US" sz="4000" dirty="0" err="1" smtClean="0">
                <a:latin typeface="Times New Roman" panose="02020603050405020304" pitchFamily="18" charset="0"/>
                <a:ea typeface="Batang" panose="02030600000101010101" pitchFamily="18" charset="-127"/>
                <a:cs typeface="Times New Roman" panose="02020603050405020304" pitchFamily="18" charset="0"/>
              </a:rPr>
              <a:t>hoạt</a:t>
            </a:r>
            <a:r>
              <a:rPr lang="en-US" sz="4000" dirty="0" smtClean="0">
                <a:latin typeface="Times New Roman" panose="02020603050405020304" pitchFamily="18" charset="0"/>
                <a:ea typeface="Batang" panose="02030600000101010101" pitchFamily="18" charset="-127"/>
                <a:cs typeface="Times New Roman" panose="02020603050405020304" pitchFamily="18" charset="0"/>
              </a:rPr>
              <a:t> </a:t>
            </a:r>
            <a:r>
              <a:rPr lang="en-US" sz="4000" dirty="0" err="1" smtClean="0">
                <a:latin typeface="Times New Roman" panose="02020603050405020304" pitchFamily="18" charset="0"/>
                <a:ea typeface="Batang" panose="02030600000101010101" pitchFamily="18" charset="-127"/>
                <a:cs typeface="Times New Roman" panose="02020603050405020304" pitchFamily="18" charset="0"/>
              </a:rPr>
              <a:t>hình</a:t>
            </a:r>
            <a:r>
              <a:rPr lang="en-US" sz="4000" dirty="0" smtClean="0">
                <a:latin typeface="Times New Roman" panose="02020603050405020304" pitchFamily="18" charset="0"/>
                <a:ea typeface="Batang" panose="02030600000101010101" pitchFamily="18" charset="-127"/>
                <a:cs typeface="Times New Roman" panose="02020603050405020304" pitchFamily="18" charset="0"/>
              </a:rPr>
              <a:t> </a:t>
            </a:r>
            <a:r>
              <a:rPr lang="en-US" sz="4000" dirty="0" err="1" smtClean="0">
                <a:latin typeface="Times New Roman" panose="02020603050405020304" pitchFamily="18" charset="0"/>
                <a:ea typeface="Batang" panose="02030600000101010101" pitchFamily="18" charset="-127"/>
                <a:cs typeface="Times New Roman" panose="02020603050405020304" pitchFamily="18" charset="0"/>
              </a:rPr>
              <a:t>nào</a:t>
            </a:r>
            <a:r>
              <a:rPr lang="en-US" sz="4000" dirty="0" smtClean="0">
                <a:latin typeface="Times New Roman" panose="02020603050405020304" pitchFamily="18" charset="0"/>
                <a:ea typeface="Batang" panose="02030600000101010101" pitchFamily="18" charset="-127"/>
                <a:cs typeface="Times New Roman" panose="02020603050405020304" pitchFamily="18" charset="0"/>
              </a:rPr>
              <a:t>?</a:t>
            </a:r>
            <a:endParaRPr lang="en-US" sz="4000" dirty="0">
              <a:latin typeface="Times New Roman" panose="02020603050405020304" pitchFamily="18" charset="0"/>
              <a:ea typeface="Batang" panose="02030600000101010101" pitchFamily="18" charset="-127"/>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265354" y="123569"/>
            <a:ext cx="3906028" cy="368231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 name="Picture 7"/>
          <p:cNvPicPr>
            <a:picLocks noChangeAspect="1"/>
          </p:cNvPicPr>
          <p:nvPr/>
        </p:nvPicPr>
        <p:blipFill>
          <a:blip r:embed="rId3"/>
          <a:stretch>
            <a:fillRect/>
          </a:stretch>
        </p:blipFill>
        <p:spPr>
          <a:xfrm>
            <a:off x="265354" y="4054985"/>
            <a:ext cx="4297480" cy="2586070"/>
          </a:xfrm>
          <a:prstGeom prst="rect">
            <a:avLst/>
          </a:prstGeom>
          <a:ln>
            <a:noFill/>
          </a:ln>
          <a:effectLst>
            <a:outerShdw blurRad="190500" algn="tl" rotWithShape="0">
              <a:srgbClr val="000000">
                <a:alpha val="70000"/>
              </a:srgbClr>
            </a:outerShdw>
          </a:effectLst>
        </p:spPr>
      </p:pic>
      <p:pic>
        <p:nvPicPr>
          <p:cNvPr id="9" name="Picture 8"/>
          <p:cNvPicPr>
            <a:picLocks noChangeAspect="1"/>
          </p:cNvPicPr>
          <p:nvPr/>
        </p:nvPicPr>
        <p:blipFill>
          <a:blip r:embed="rId4"/>
          <a:stretch>
            <a:fillRect/>
          </a:stretch>
        </p:blipFill>
        <p:spPr>
          <a:xfrm>
            <a:off x="8178145" y="123569"/>
            <a:ext cx="3857336" cy="3399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p:cNvPicPr>
            <a:picLocks noChangeAspect="1"/>
          </p:cNvPicPr>
          <p:nvPr/>
        </p:nvPicPr>
        <p:blipFill>
          <a:blip r:embed="rId5"/>
          <a:stretch>
            <a:fillRect/>
          </a:stretch>
        </p:blipFill>
        <p:spPr>
          <a:xfrm>
            <a:off x="7933038" y="3523129"/>
            <a:ext cx="4258963" cy="3236017"/>
          </a:xfrm>
          <a:prstGeom prst="rect">
            <a:avLst/>
          </a:prstGeom>
          <a:ln>
            <a:noFill/>
          </a:ln>
          <a:effectLst>
            <a:softEdge rad="112500"/>
          </a:effectLst>
        </p:spPr>
      </p:pic>
      <p:pic>
        <p:nvPicPr>
          <p:cNvPr id="11" name="Picture 10"/>
          <p:cNvPicPr>
            <a:picLocks noChangeAspect="1"/>
          </p:cNvPicPr>
          <p:nvPr/>
        </p:nvPicPr>
        <p:blipFill>
          <a:blip r:embed="rId6"/>
          <a:stretch>
            <a:fillRect/>
          </a:stretch>
        </p:blipFill>
        <p:spPr>
          <a:xfrm>
            <a:off x="4562834" y="414454"/>
            <a:ext cx="3223859" cy="246302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52429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749717" y="175202"/>
            <a:ext cx="6199234" cy="707886"/>
          </a:xfrm>
          <a:prstGeom prst="rect">
            <a:avLst/>
          </a:prstGeom>
          <a:noFill/>
        </p:spPr>
        <p:txBody>
          <a:bodyPr wrap="square" rtlCol="0">
            <a:spAutoFit/>
          </a:bodyPr>
          <a:lstStyle/>
          <a:p>
            <a:r>
              <a:rPr lang="en-US" sz="4000" dirty="0" smtClean="0">
                <a:latin typeface="Batang" panose="02030600000101010101" pitchFamily="18" charset="-127"/>
                <a:ea typeface="Batang" panose="02030600000101010101" pitchFamily="18" charset="-127"/>
              </a:rPr>
              <a:t> </a:t>
            </a:r>
            <a:r>
              <a:rPr lang="en-US" sz="4000" dirty="0" err="1" smtClean="0">
                <a:latin typeface="Times New Roman" panose="02020603050405020304" pitchFamily="18" charset="0"/>
                <a:ea typeface="Batang" panose="02030600000101010101" pitchFamily="18" charset="-127"/>
                <a:cs typeface="Times New Roman" panose="02020603050405020304" pitchFamily="18" charset="0"/>
              </a:rPr>
              <a:t>Đáp</a:t>
            </a:r>
            <a:r>
              <a:rPr lang="en-US" sz="4000" dirty="0" smtClean="0">
                <a:latin typeface="Times New Roman" panose="02020603050405020304" pitchFamily="18" charset="0"/>
                <a:ea typeface="Batang" panose="02030600000101010101" pitchFamily="18" charset="-127"/>
                <a:cs typeface="Times New Roman" panose="02020603050405020304" pitchFamily="18" charset="0"/>
              </a:rPr>
              <a:t> </a:t>
            </a:r>
            <a:r>
              <a:rPr lang="en-US" sz="4000" dirty="0" err="1" smtClean="0">
                <a:latin typeface="Times New Roman" panose="02020603050405020304" pitchFamily="18" charset="0"/>
                <a:ea typeface="Batang" panose="02030600000101010101" pitchFamily="18" charset="-127"/>
                <a:cs typeface="Times New Roman" panose="02020603050405020304" pitchFamily="18" charset="0"/>
              </a:rPr>
              <a:t>án</a:t>
            </a:r>
            <a:r>
              <a:rPr lang="en-US" sz="4000" dirty="0" smtClean="0">
                <a:latin typeface="Times New Roman" panose="02020603050405020304" pitchFamily="18" charset="0"/>
                <a:ea typeface="Batang" panose="02030600000101010101" pitchFamily="18" charset="-127"/>
                <a:cs typeface="Times New Roman" panose="02020603050405020304" pitchFamily="18" charset="0"/>
              </a:rPr>
              <a:t>: DORAEMON</a:t>
            </a:r>
            <a:endParaRPr lang="en-US" sz="4000" dirty="0">
              <a:latin typeface="Times New Roman" panose="02020603050405020304" pitchFamily="18" charset="0"/>
              <a:ea typeface="Batang" panose="02030600000101010101" pitchFamily="18" charset="-127"/>
              <a:cs typeface="Times New Roman" panose="02020603050405020304" pitchFamily="18" charset="0"/>
            </a:endParaRPr>
          </a:p>
        </p:txBody>
      </p:sp>
      <p:sp>
        <p:nvSpPr>
          <p:cNvPr id="5" name="Rectangle 4"/>
          <p:cNvSpPr/>
          <p:nvPr/>
        </p:nvSpPr>
        <p:spPr>
          <a:xfrm>
            <a:off x="154379" y="1124745"/>
            <a:ext cx="11851574" cy="5016758"/>
          </a:xfrm>
          <a:prstGeom prst="rect">
            <a:avLst/>
          </a:prstGeom>
        </p:spPr>
        <p:txBody>
          <a:bodyPr wrap="square">
            <a:spAutoFit/>
          </a:bodyPr>
          <a:lstStyle/>
          <a:p>
            <a:r>
              <a:rPr lang="vi-VN" sz="3200" dirty="0">
                <a:latin typeface="+mj-lt"/>
                <a:ea typeface="Batang" panose="02030600000101010101" pitchFamily="18" charset="-127"/>
              </a:rPr>
              <a:t>Doraemon là bộ truyện tranh Nhật Bản của tác giả </a:t>
            </a:r>
            <a:r>
              <a:rPr lang="vi-VN" sz="3200" dirty="0" smtClean="0">
                <a:latin typeface="+mj-lt"/>
                <a:ea typeface="Batang" panose="02030600000101010101" pitchFamily="18" charset="-127"/>
              </a:rPr>
              <a:t>Fujiko</a:t>
            </a:r>
            <a:r>
              <a:rPr lang="en-US" sz="3200" dirty="0" smtClean="0">
                <a:latin typeface="+mj-lt"/>
                <a:ea typeface="Batang" panose="02030600000101010101" pitchFamily="18" charset="-127"/>
              </a:rPr>
              <a:t>.</a:t>
            </a:r>
            <a:r>
              <a:rPr lang="vi-VN" sz="3200" dirty="0" smtClean="0">
                <a:latin typeface="+mj-lt"/>
                <a:ea typeface="Batang" panose="02030600000101010101" pitchFamily="18" charset="-127"/>
              </a:rPr>
              <a:t> </a:t>
            </a:r>
            <a:r>
              <a:rPr lang="vi-VN" sz="3200" dirty="0">
                <a:latin typeface="+mj-lt"/>
                <a:ea typeface="Batang" panose="02030600000101010101" pitchFamily="18" charset="-127"/>
              </a:rPr>
              <a:t>Fujio được sáng tác từ năm 1969 với mục đích ban đầu dành cho lứa tuổi thiếu nhi</a:t>
            </a:r>
            <a:r>
              <a:rPr lang="vi-VN" sz="3200" dirty="0" smtClean="0">
                <a:latin typeface="+mj-lt"/>
                <a:ea typeface="Batang" panose="02030600000101010101" pitchFamily="18" charset="-127"/>
              </a:rPr>
              <a:t>.</a:t>
            </a:r>
            <a:r>
              <a:rPr lang="en-US" sz="3200" dirty="0" smtClean="0">
                <a:latin typeface="+mj-lt"/>
                <a:ea typeface="Batang" panose="02030600000101010101" pitchFamily="18" charset="-127"/>
              </a:rPr>
              <a:t> </a:t>
            </a:r>
            <a:r>
              <a:rPr lang="vi-VN" sz="3200" dirty="0" smtClean="0">
                <a:latin typeface="+mj-lt"/>
                <a:ea typeface="Batang" panose="02030600000101010101" pitchFamily="18" charset="-127"/>
              </a:rPr>
              <a:t>Bộ </a:t>
            </a:r>
            <a:r>
              <a:rPr lang="vi-VN" sz="3200" dirty="0">
                <a:latin typeface="+mj-lt"/>
                <a:ea typeface="Batang" panose="02030600000101010101" pitchFamily="18" charset="-127"/>
              </a:rPr>
              <a:t>truyện kể về một chú mèo máy tên là Doraemon đến từ thế kỉ 22 để giúp một cậu bé </a:t>
            </a:r>
            <a:r>
              <a:rPr lang="vi-VN" sz="3200" dirty="0" smtClean="0">
                <a:latin typeface="+mj-lt"/>
                <a:ea typeface="Batang" panose="02030600000101010101" pitchFamily="18" charset="-127"/>
              </a:rPr>
              <a:t>hậu </a:t>
            </a:r>
            <a:r>
              <a:rPr lang="vi-VN" sz="3200" dirty="0">
                <a:latin typeface="+mj-lt"/>
                <a:ea typeface="Batang" panose="02030600000101010101" pitchFamily="18" charset="-127"/>
              </a:rPr>
              <a:t>đậu tên </a:t>
            </a:r>
            <a:r>
              <a:rPr lang="vi-VN" sz="3200" dirty="0" smtClean="0">
                <a:latin typeface="+mj-lt"/>
                <a:ea typeface="Batang" panose="02030600000101010101" pitchFamily="18" charset="-127"/>
              </a:rPr>
              <a:t>là Nobita.Các </a:t>
            </a:r>
            <a:r>
              <a:rPr lang="vi-VN" sz="3200" dirty="0">
                <a:latin typeface="+mj-lt"/>
                <a:ea typeface="Batang" panose="02030600000101010101" pitchFamily="18" charset="-127"/>
              </a:rPr>
              <a:t>câu chuyện của Doraemon thường ngắn gọn, dễ hiểu, dí dỏm và mang cái nhìn lạc quan về cuộc sống tương lai cũng như sự phát triển của khoa học - kĩ thuật</a:t>
            </a:r>
            <a:r>
              <a:rPr lang="vi-VN" sz="3200" dirty="0" smtClean="0">
                <a:latin typeface="+mj-lt"/>
                <a:ea typeface="Batang" panose="02030600000101010101" pitchFamily="18" charset="-127"/>
              </a:rPr>
              <a:t>.</a:t>
            </a:r>
            <a:r>
              <a:rPr lang="en-US" sz="3200" dirty="0" smtClean="0">
                <a:latin typeface="+mj-lt"/>
                <a:ea typeface="Batang" panose="02030600000101010101" pitchFamily="18" charset="-127"/>
              </a:rPr>
              <a:t> </a:t>
            </a:r>
            <a:r>
              <a:rPr lang="vi-VN" sz="3200" dirty="0" smtClean="0">
                <a:latin typeface="+mj-lt"/>
                <a:ea typeface="Batang" panose="02030600000101010101" pitchFamily="18" charset="-127"/>
              </a:rPr>
              <a:t>Kể </a:t>
            </a:r>
            <a:r>
              <a:rPr lang="vi-VN" sz="3200" dirty="0">
                <a:latin typeface="+mj-lt"/>
                <a:ea typeface="Batang" panose="02030600000101010101" pitchFamily="18" charset="-127"/>
              </a:rPr>
              <a:t>từ khi ra đời đến nay, Doraemon không chỉ được coi là nhân vật và bộ truyện tranh được yêu thích hàng đầu ở Nhật Bản, nó còn trở thành một biểu tượng văn hóa của đất nước này và được trẻ em nhiều nước trên thế giới </a:t>
            </a:r>
            <a:r>
              <a:rPr lang="vi-VN" sz="3200" dirty="0" smtClean="0">
                <a:latin typeface="+mj-lt"/>
                <a:ea typeface="Batang" panose="02030600000101010101" pitchFamily="18" charset="-127"/>
              </a:rPr>
              <a:t>yêu</a:t>
            </a:r>
            <a:r>
              <a:rPr lang="en-US" sz="3200" dirty="0" smtClean="0">
                <a:latin typeface="+mj-lt"/>
                <a:ea typeface="Batang" panose="02030600000101010101" pitchFamily="18" charset="-127"/>
              </a:rPr>
              <a:t> </a:t>
            </a:r>
            <a:r>
              <a:rPr lang="en-US" sz="3200" dirty="0" err="1" smtClean="0">
                <a:latin typeface="Times New Roman" panose="02020603050405020304" pitchFamily="18" charset="0"/>
                <a:ea typeface="Batang" panose="02030600000101010101" pitchFamily="18" charset="-127"/>
                <a:cs typeface="Times New Roman" panose="02020603050405020304" pitchFamily="18" charset="0"/>
              </a:rPr>
              <a:t>thích</a:t>
            </a:r>
            <a:r>
              <a:rPr lang="en-US" sz="3200" dirty="0" smtClean="0">
                <a:latin typeface="Times New Roman" panose="02020603050405020304" pitchFamily="18" charset="0"/>
                <a:ea typeface="Batang" panose="02030600000101010101" pitchFamily="18" charset="-127"/>
                <a:cs typeface="Times New Roman" panose="02020603050405020304" pitchFamily="18" charset="0"/>
              </a:rPr>
              <a:t>.</a:t>
            </a:r>
            <a:endParaRPr lang="en-US" sz="3200" dirty="0">
              <a:latin typeface="Times New Roman" panose="02020603050405020304" pitchFamily="18" charset="0"/>
              <a:ea typeface="Batang" panose="02030600000101010101" pitchFamily="18" charset="-127"/>
              <a:cs typeface="Times New Roman" panose="02020603050405020304" pitchFamily="18" charset="0"/>
            </a:endParaRPr>
          </a:p>
        </p:txBody>
      </p:sp>
    </p:spTree>
    <p:extLst>
      <p:ext uri="{BB962C8B-B14F-4D97-AF65-F5344CB8AC3E}">
        <p14:creationId xmlns:p14="http://schemas.microsoft.com/office/powerpoint/2010/main" val="32791984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84427" y="412284"/>
            <a:ext cx="9250866" cy="707886"/>
          </a:xfrm>
          <a:prstGeom prst="rect">
            <a:avLst/>
          </a:prstGeom>
          <a:noFill/>
        </p:spPr>
        <p:txBody>
          <a:bodyPr wrap="square" rtlCol="0">
            <a:spAutoFit/>
          </a:bodyPr>
          <a:lstStyle/>
          <a:p>
            <a:r>
              <a:rPr lang="en-US" sz="4000" dirty="0" err="1" smtClean="0">
                <a:latin typeface="Times New Roman" panose="02020603050405020304" pitchFamily="18" charset="0"/>
                <a:ea typeface="Batang" panose="02030600000101010101" pitchFamily="18" charset="-127"/>
                <a:cs typeface="Times New Roman" panose="02020603050405020304" pitchFamily="18" charset="0"/>
              </a:rPr>
              <a:t>Tên</a:t>
            </a:r>
            <a:r>
              <a:rPr lang="en-US" sz="4000" dirty="0" smtClean="0">
                <a:latin typeface="Times New Roman" panose="02020603050405020304" pitchFamily="18" charset="0"/>
                <a:ea typeface="Batang" panose="02030600000101010101" pitchFamily="18" charset="-127"/>
                <a:cs typeface="Times New Roman" panose="02020603050405020304" pitchFamily="18" charset="0"/>
              </a:rPr>
              <a:t> </a:t>
            </a:r>
            <a:r>
              <a:rPr lang="en-US" sz="4000" dirty="0" err="1" smtClean="0">
                <a:latin typeface="Times New Roman" panose="02020603050405020304" pitchFamily="18" charset="0"/>
                <a:ea typeface="Batang" panose="02030600000101010101" pitchFamily="18" charset="-127"/>
                <a:cs typeface="Times New Roman" panose="02020603050405020304" pitchFamily="18" charset="0"/>
              </a:rPr>
              <a:t>Nhật</a:t>
            </a:r>
            <a:r>
              <a:rPr lang="en-US" sz="4000" dirty="0" smtClean="0">
                <a:latin typeface="Times New Roman" panose="02020603050405020304" pitchFamily="18" charset="0"/>
                <a:ea typeface="Batang" panose="02030600000101010101" pitchFamily="18" charset="-127"/>
                <a:cs typeface="Times New Roman" panose="02020603050405020304" pitchFamily="18" charset="0"/>
              </a:rPr>
              <a:t> </a:t>
            </a:r>
            <a:r>
              <a:rPr lang="en-US" sz="4000" dirty="0" err="1" smtClean="0">
                <a:latin typeface="Times New Roman" panose="02020603050405020304" pitchFamily="18" charset="0"/>
                <a:ea typeface="Batang" panose="02030600000101010101" pitchFamily="18" charset="-127"/>
                <a:cs typeface="Times New Roman" panose="02020603050405020304" pitchFamily="18" charset="0"/>
              </a:rPr>
              <a:t>Bản</a:t>
            </a:r>
            <a:r>
              <a:rPr lang="en-US" sz="4000" dirty="0" smtClean="0">
                <a:latin typeface="Times New Roman" panose="02020603050405020304" pitchFamily="18" charset="0"/>
                <a:ea typeface="Batang" panose="02030600000101010101" pitchFamily="18" charset="-127"/>
                <a:cs typeface="Times New Roman" panose="02020603050405020304" pitchFamily="18" charset="0"/>
              </a:rPr>
              <a:t> </a:t>
            </a:r>
            <a:r>
              <a:rPr lang="en-US" sz="4000" dirty="0" err="1" smtClean="0">
                <a:latin typeface="Times New Roman" panose="02020603050405020304" pitchFamily="18" charset="0"/>
                <a:ea typeface="Batang" panose="02030600000101010101" pitchFamily="18" charset="-127"/>
                <a:cs typeface="Times New Roman" panose="02020603050405020304" pitchFamily="18" charset="0"/>
              </a:rPr>
              <a:t>trong</a:t>
            </a:r>
            <a:r>
              <a:rPr lang="en-US" sz="4000" dirty="0" smtClean="0">
                <a:latin typeface="Times New Roman" panose="02020603050405020304" pitchFamily="18" charset="0"/>
                <a:ea typeface="Batang" panose="02030600000101010101" pitchFamily="18" charset="-127"/>
                <a:cs typeface="Times New Roman" panose="02020603050405020304" pitchFamily="18" charset="0"/>
              </a:rPr>
              <a:t> </a:t>
            </a:r>
            <a:r>
              <a:rPr lang="en-US" sz="4000" dirty="0" err="1" smtClean="0">
                <a:latin typeface="Times New Roman" panose="02020603050405020304" pitchFamily="18" charset="0"/>
                <a:ea typeface="Batang" panose="02030600000101010101" pitchFamily="18" charset="-127"/>
                <a:cs typeface="Times New Roman" panose="02020603050405020304" pitchFamily="18" charset="0"/>
              </a:rPr>
              <a:t>quá</a:t>
            </a:r>
            <a:r>
              <a:rPr lang="en-US" sz="4000" dirty="0" smtClean="0">
                <a:latin typeface="Times New Roman" panose="02020603050405020304" pitchFamily="18" charset="0"/>
                <a:ea typeface="Batang" panose="02030600000101010101" pitchFamily="18" charset="-127"/>
                <a:cs typeface="Times New Roman" panose="02020603050405020304" pitchFamily="18" charset="0"/>
              </a:rPr>
              <a:t> </a:t>
            </a:r>
            <a:r>
              <a:rPr lang="en-US" sz="4000" dirty="0" err="1" smtClean="0">
                <a:latin typeface="Times New Roman" panose="02020603050405020304" pitchFamily="18" charset="0"/>
                <a:ea typeface="Batang" panose="02030600000101010101" pitchFamily="18" charset="-127"/>
                <a:cs typeface="Times New Roman" panose="02020603050405020304" pitchFamily="18" charset="0"/>
              </a:rPr>
              <a:t>khứ</a:t>
            </a:r>
            <a:r>
              <a:rPr lang="en-US" sz="4000" dirty="0" smtClean="0">
                <a:latin typeface="Times New Roman" panose="02020603050405020304" pitchFamily="18" charset="0"/>
                <a:ea typeface="Batang" panose="02030600000101010101" pitchFamily="18" charset="-127"/>
                <a:cs typeface="Times New Roman" panose="02020603050405020304" pitchFamily="18" charset="0"/>
              </a:rPr>
              <a:t> </a:t>
            </a:r>
            <a:r>
              <a:rPr lang="en-US" sz="4000" dirty="0" err="1" smtClean="0">
                <a:latin typeface="Times New Roman" panose="02020603050405020304" pitchFamily="18" charset="0"/>
                <a:ea typeface="Batang" panose="02030600000101010101" pitchFamily="18" charset="-127"/>
                <a:cs typeface="Times New Roman" panose="02020603050405020304" pitchFamily="18" charset="0"/>
              </a:rPr>
              <a:t>là</a:t>
            </a:r>
            <a:r>
              <a:rPr lang="en-US" sz="4000" dirty="0" smtClean="0">
                <a:latin typeface="Times New Roman" panose="02020603050405020304" pitchFamily="18" charset="0"/>
                <a:ea typeface="Batang" panose="02030600000101010101" pitchFamily="18" charset="-127"/>
                <a:cs typeface="Times New Roman" panose="02020603050405020304" pitchFamily="18" charset="0"/>
              </a:rPr>
              <a:t> </a:t>
            </a:r>
            <a:r>
              <a:rPr lang="en-US" sz="4000" dirty="0" err="1" smtClean="0">
                <a:latin typeface="Times New Roman" panose="02020603050405020304" pitchFamily="18" charset="0"/>
                <a:ea typeface="Batang" panose="02030600000101010101" pitchFamily="18" charset="-127"/>
                <a:cs typeface="Times New Roman" panose="02020603050405020304" pitchFamily="18" charset="0"/>
              </a:rPr>
              <a:t>gì</a:t>
            </a:r>
            <a:r>
              <a:rPr lang="en-US" sz="4000" dirty="0" smtClean="0">
                <a:latin typeface="Times New Roman" panose="02020603050405020304" pitchFamily="18" charset="0"/>
                <a:ea typeface="Batang" panose="02030600000101010101" pitchFamily="18" charset="-127"/>
                <a:cs typeface="Times New Roman" panose="02020603050405020304" pitchFamily="18" charset="0"/>
              </a:rPr>
              <a:t>?</a:t>
            </a:r>
            <a:endParaRPr lang="en-US" sz="4000" dirty="0">
              <a:latin typeface="Times New Roman" panose="02020603050405020304" pitchFamily="18" charset="0"/>
              <a:ea typeface="Batang" panose="02030600000101010101" pitchFamily="18" charset="-127"/>
              <a:cs typeface="Times New Roman" panose="02020603050405020304" pitchFamily="18" charset="0"/>
            </a:endParaRPr>
          </a:p>
        </p:txBody>
      </p:sp>
      <p:sp>
        <p:nvSpPr>
          <p:cNvPr id="3" name="Rectangle 2"/>
          <p:cNvSpPr/>
          <p:nvPr/>
        </p:nvSpPr>
        <p:spPr>
          <a:xfrm>
            <a:off x="320634" y="1589896"/>
            <a:ext cx="11364685" cy="2554545"/>
          </a:xfrm>
          <a:prstGeom prst="rect">
            <a:avLst/>
          </a:prstGeom>
        </p:spPr>
        <p:txBody>
          <a:bodyPr wrap="square">
            <a:spAutoFit/>
          </a:bodyPr>
          <a:lstStyle/>
          <a:p>
            <a:r>
              <a:rPr lang="en-US" sz="3200" dirty="0" smtClean="0">
                <a:latin typeface="Times New Roman" panose="02020603050405020304" pitchFamily="18" charset="0"/>
                <a:ea typeface="Batang" panose="02030600000101010101" pitchFamily="18" charset="-127"/>
                <a:cs typeface="Times New Roman" panose="02020603050405020304" pitchFamily="18" charset="0"/>
              </a:rPr>
              <a:t>ĐÁP ÁN:</a:t>
            </a:r>
          </a:p>
          <a:p>
            <a:r>
              <a:rPr lang="en-US" sz="3200" dirty="0">
                <a:latin typeface="Times New Roman" panose="02020603050405020304" pitchFamily="18" charset="0"/>
                <a:ea typeface="Batang" panose="02030600000101010101" pitchFamily="18" charset="-127"/>
                <a:cs typeface="Times New Roman" panose="02020603050405020304" pitchFamily="18" charset="0"/>
              </a:rPr>
              <a:t> </a:t>
            </a:r>
            <a:r>
              <a:rPr lang="en-US" sz="3200" dirty="0" smtClean="0">
                <a:latin typeface="Times New Roman" panose="02020603050405020304" pitchFamily="18" charset="0"/>
                <a:ea typeface="Batang" panose="02030600000101010101" pitchFamily="18" charset="-127"/>
                <a:cs typeface="Times New Roman" panose="02020603050405020304" pitchFamily="18" charset="0"/>
              </a:rPr>
              <a:t>   </a:t>
            </a:r>
            <a:r>
              <a:rPr lang="vi-VN" sz="3200" dirty="0" smtClean="0">
                <a:latin typeface="Times New Roman" panose="02020603050405020304" pitchFamily="18" charset="0"/>
                <a:ea typeface="Batang" panose="02030600000101010101" pitchFamily="18" charset="-127"/>
                <a:cs typeface="Times New Roman" panose="02020603050405020304" pitchFamily="18" charset="0"/>
              </a:rPr>
              <a:t>Vương </a:t>
            </a:r>
            <a:r>
              <a:rPr lang="vi-VN" sz="3200" dirty="0">
                <a:latin typeface="Times New Roman" panose="02020603050405020304" pitchFamily="18" charset="0"/>
                <a:ea typeface="Batang" panose="02030600000101010101" pitchFamily="18" charset="-127"/>
                <a:cs typeface="Times New Roman" panose="02020603050405020304" pitchFamily="18" charset="0"/>
              </a:rPr>
              <a:t>quốc Đại Hòa (Yamato) (thời đầu người Nhật dùng chữ Hán </a:t>
            </a:r>
            <a:r>
              <a:rPr lang="vi-VN" sz="3200" dirty="0" smtClean="0">
                <a:latin typeface="Times New Roman" panose="02020603050405020304" pitchFamily="18" charset="0"/>
                <a:ea typeface="Batang" panose="02030600000101010101" pitchFamily="18" charset="-127"/>
                <a:cs typeface="Times New Roman" panose="02020603050405020304" pitchFamily="18" charset="0"/>
              </a:rPr>
              <a:t>do </a:t>
            </a:r>
            <a:r>
              <a:rPr lang="vi-VN" sz="3200" dirty="0">
                <a:latin typeface="Times New Roman" panose="02020603050405020304" pitchFamily="18" charset="0"/>
                <a:ea typeface="Batang" panose="02030600000101010101" pitchFamily="18" charset="-127"/>
                <a:cs typeface="Times New Roman" panose="02020603050405020304" pitchFamily="18" charset="0"/>
              </a:rPr>
              <a:t>người Trung Quốc đặt cho để ghi tên gọi Đại Hòa, về sau dùng hai chữ Hán </a:t>
            </a:r>
            <a:r>
              <a:rPr lang="en-US" altLang="ja-JP" sz="3200" dirty="0" smtClean="0">
                <a:latin typeface="Times New Roman" panose="02020603050405020304" pitchFamily="18" charset="0"/>
                <a:ea typeface="Batang" panose="02030600000101010101" pitchFamily="18" charset="-127"/>
                <a:cs typeface="Times New Roman" panose="02020603050405020304" pitchFamily="18" charset="0"/>
              </a:rPr>
              <a:t>(</a:t>
            </a:r>
            <a:r>
              <a:rPr lang="vi-VN" sz="3200" dirty="0">
                <a:latin typeface="Times New Roman" panose="02020603050405020304" pitchFamily="18" charset="0"/>
                <a:ea typeface="Batang" panose="02030600000101010101" pitchFamily="18" charset="-127"/>
                <a:cs typeface="Times New Roman" panose="02020603050405020304" pitchFamily="18" charset="0"/>
              </a:rPr>
              <a:t>Đại Hòa)) thiết lập sự thống trị trên quá nửa phía tây quần đảo Nhật Bản, kể cả phía nam của bán đảo Triều Tiên.</a:t>
            </a:r>
            <a:endParaRPr lang="en-US" sz="3200" dirty="0">
              <a:latin typeface="Times New Roman" panose="02020603050405020304" pitchFamily="18" charset="0"/>
              <a:ea typeface="Batang" panose="02030600000101010101" pitchFamily="18" charset="-127"/>
              <a:cs typeface="Times New Roman" panose="02020603050405020304" pitchFamily="18" charset="0"/>
            </a:endParaRPr>
          </a:p>
        </p:txBody>
      </p:sp>
    </p:spTree>
    <p:extLst>
      <p:ext uri="{BB962C8B-B14F-4D97-AF65-F5344CB8AC3E}">
        <p14:creationId xmlns:p14="http://schemas.microsoft.com/office/powerpoint/2010/main" val="5282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918" y="1750427"/>
            <a:ext cx="11858035" cy="1077218"/>
          </a:xfrm>
          <a:prstGeom prst="rect">
            <a:avLst/>
          </a:prstGeom>
        </p:spPr>
        <p:txBody>
          <a:bodyPr wrap="square">
            <a:spAutoFit/>
          </a:bodyPr>
          <a:lstStyle/>
          <a:p>
            <a:r>
              <a:rPr lang="vi-VN" sz="3200" dirty="0" smtClean="0">
                <a:latin typeface="Times New Roman" panose="02020603050405020304" pitchFamily="18" charset="0"/>
                <a:ea typeface="Batang" panose="02030600000101010101" pitchFamily="18" charset="-127"/>
                <a:cs typeface="Times New Roman" panose="02020603050405020304" pitchFamily="18" charset="0"/>
              </a:rPr>
              <a:t>Yên</a:t>
            </a:r>
            <a:r>
              <a:rPr lang="en-US" sz="3200" dirty="0" smtClean="0">
                <a:latin typeface="Times New Roman" panose="02020603050405020304" pitchFamily="18" charset="0"/>
                <a:ea typeface="Batang" panose="02030600000101010101" pitchFamily="18" charset="-127"/>
                <a:cs typeface="Times New Roman" panose="02020603050405020304" pitchFamily="18" charset="0"/>
              </a:rPr>
              <a:t>: </a:t>
            </a:r>
            <a:r>
              <a:rPr lang="vi-VN" sz="3200" dirty="0" smtClean="0">
                <a:latin typeface="Times New Roman" panose="02020603050405020304" pitchFamily="18" charset="0"/>
                <a:ea typeface="Batang" panose="02030600000101010101" pitchFamily="18" charset="-127"/>
                <a:cs typeface="Times New Roman" panose="02020603050405020304" pitchFamily="18" charset="0"/>
              </a:rPr>
              <a:t>là </a:t>
            </a:r>
            <a:r>
              <a:rPr lang="vi-VN" sz="3200" dirty="0">
                <a:latin typeface="Times New Roman" panose="02020603050405020304" pitchFamily="18" charset="0"/>
                <a:ea typeface="Batang" panose="02030600000101010101" pitchFamily="18" charset="-127"/>
                <a:cs typeface="Times New Roman" panose="02020603050405020304" pitchFamily="18" charset="0"/>
              </a:rPr>
              <a:t>tiền tệ chính thức của Nhật Bản. Đây là loại tiền được giao dịch nhiều thứ ba trên thị </a:t>
            </a:r>
            <a:r>
              <a:rPr lang="vi-VN" sz="3200" dirty="0" smtClean="0">
                <a:latin typeface="Times New Roman" panose="02020603050405020304" pitchFamily="18" charset="0"/>
                <a:ea typeface="Batang" panose="02030600000101010101" pitchFamily="18" charset="-127"/>
                <a:cs typeface="Times New Roman" panose="02020603050405020304" pitchFamily="18" charset="0"/>
              </a:rPr>
              <a:t>trường</a:t>
            </a:r>
            <a:r>
              <a:rPr lang="en-US" sz="3200" dirty="0" smtClean="0">
                <a:latin typeface="Times New Roman" panose="02020603050405020304" pitchFamily="18" charset="0"/>
                <a:ea typeface="Batang" panose="02030600000101010101" pitchFamily="18" charset="-127"/>
                <a:cs typeface="Times New Roman" panose="02020603050405020304" pitchFamily="18" charset="0"/>
              </a:rPr>
              <a:t>,</a:t>
            </a:r>
            <a:r>
              <a:rPr lang="vi-VN" sz="3200" dirty="0" smtClean="0">
                <a:latin typeface="Times New Roman" panose="02020603050405020304" pitchFamily="18" charset="0"/>
                <a:ea typeface="Batang" panose="02030600000101010101" pitchFamily="18" charset="-127"/>
                <a:cs typeface="Times New Roman" panose="02020603050405020304" pitchFamily="18" charset="0"/>
              </a:rPr>
              <a:t> </a:t>
            </a:r>
            <a:r>
              <a:rPr lang="vi-VN" sz="3200" dirty="0">
                <a:latin typeface="Times New Roman" panose="02020603050405020304" pitchFamily="18" charset="0"/>
                <a:ea typeface="Batang" panose="02030600000101010101" pitchFamily="18" charset="-127"/>
                <a:cs typeface="Times New Roman" panose="02020603050405020304" pitchFamily="18" charset="0"/>
              </a:rPr>
              <a:t>sau đồng đô la Mỹ và đồng </a:t>
            </a:r>
            <a:r>
              <a:rPr lang="en-US" sz="3200" dirty="0" smtClean="0">
                <a:latin typeface="Times New Roman" panose="02020603050405020304" pitchFamily="18" charset="0"/>
                <a:ea typeface="Batang" panose="02030600000101010101" pitchFamily="18" charset="-127"/>
                <a:cs typeface="Times New Roman" panose="02020603050405020304" pitchFamily="18" charset="0"/>
              </a:rPr>
              <a:t>E</a:t>
            </a:r>
            <a:r>
              <a:rPr lang="vi-VN" sz="3200" dirty="0" smtClean="0">
                <a:latin typeface="Times New Roman" panose="02020603050405020304" pitchFamily="18" charset="0"/>
                <a:ea typeface="Batang" panose="02030600000101010101" pitchFamily="18" charset="-127"/>
                <a:cs typeface="Times New Roman" panose="02020603050405020304" pitchFamily="18" charset="0"/>
              </a:rPr>
              <a:t>uro</a:t>
            </a:r>
            <a:r>
              <a:rPr lang="vi-VN"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600201" y="437501"/>
            <a:ext cx="8001000" cy="584775"/>
          </a:xfrm>
          <a:prstGeom prst="rect">
            <a:avLst/>
          </a:prstGeom>
          <a:noFill/>
        </p:spPr>
        <p:txBody>
          <a:bodyPr wrap="square" rtlCol="0">
            <a:spAutoFit/>
          </a:bodyPr>
          <a:lstStyle/>
          <a:p>
            <a:r>
              <a:rPr lang="en-US" sz="3200" dirty="0" smtClean="0">
                <a:latin typeface="Times New Roman" panose="02020603050405020304" pitchFamily="18" charset="0"/>
                <a:ea typeface="Batang" panose="02030600000101010101" pitchFamily="18" charset="-127"/>
                <a:cs typeface="Times New Roman" panose="02020603050405020304" pitchFamily="18" charset="0"/>
              </a:rPr>
              <a:t>ĐƠN VỊ TIỀN TỆ Ở NHẬT BẢN LÀ GÌ </a:t>
            </a:r>
            <a:r>
              <a:rPr lang="en-US" sz="3200" dirty="0">
                <a:latin typeface="Times New Roman" panose="02020603050405020304" pitchFamily="18" charset="0"/>
                <a:ea typeface="Batang" panose="02030600000101010101" pitchFamily="18" charset="-127"/>
                <a:cs typeface="Times New Roman" panose="02020603050405020304" pitchFamily="18" charset="0"/>
              </a:rPr>
              <a:t>?</a:t>
            </a:r>
            <a:endParaRPr lang="en-US" sz="3200" dirty="0" smtClean="0">
              <a:latin typeface="Times New Roman" panose="02020603050405020304" pitchFamily="18" charset="0"/>
              <a:ea typeface="Batang" panose="02030600000101010101" pitchFamily="18" charset="-127"/>
              <a:cs typeface="Times New Roman" panose="02020603050405020304" pitchFamily="18" charset="0"/>
            </a:endParaRPr>
          </a:p>
        </p:txBody>
      </p:sp>
      <p:sp>
        <p:nvSpPr>
          <p:cNvPr id="5" name="TextBox 4"/>
          <p:cNvSpPr txBox="1"/>
          <p:nvPr/>
        </p:nvSpPr>
        <p:spPr>
          <a:xfrm>
            <a:off x="2285999" y="1042541"/>
            <a:ext cx="5513294" cy="707886"/>
          </a:xfrm>
          <a:prstGeom prst="rect">
            <a:avLst/>
          </a:prstGeom>
          <a:noFill/>
        </p:spPr>
        <p:txBody>
          <a:bodyPr wrap="square" rtlCol="0">
            <a:spAutoFit/>
          </a:bodyPr>
          <a:lstStyle/>
          <a:p>
            <a:r>
              <a:rPr lang="en-US" sz="4000" dirty="0" smtClean="0">
                <a:solidFill>
                  <a:srgbClr val="FF0000"/>
                </a:solidFill>
                <a:latin typeface="Batang" panose="02030600000101010101" pitchFamily="18" charset="-127"/>
                <a:ea typeface="Batang" panose="02030600000101010101" pitchFamily="18" charset="-127"/>
              </a:rPr>
              <a:t>             </a:t>
            </a:r>
            <a:r>
              <a:rPr lang="en-US" sz="4000" dirty="0" smtClean="0">
                <a:solidFill>
                  <a:srgbClr val="FF0000"/>
                </a:solidFill>
                <a:latin typeface="Times New Roman" panose="02020603050405020304" pitchFamily="18" charset="0"/>
                <a:ea typeface="Batang" panose="02030600000101010101" pitchFamily="18" charset="-127"/>
                <a:cs typeface="Times New Roman" panose="02020603050405020304" pitchFamily="18" charset="0"/>
              </a:rPr>
              <a:t>ĐÁP ÁN</a:t>
            </a:r>
            <a:endParaRPr lang="en-US" sz="4000" dirty="0">
              <a:solidFill>
                <a:srgbClr val="FF0000"/>
              </a:solidFill>
              <a:latin typeface="Times New Roman" panose="02020603050405020304" pitchFamily="18" charset="0"/>
              <a:ea typeface="Batang" panose="02030600000101010101" pitchFamily="18" charset="-127"/>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147918" y="3812530"/>
            <a:ext cx="6288508" cy="2897028"/>
          </a:xfrm>
          <a:prstGeom prst="rect">
            <a:avLst/>
          </a:prstGeom>
          <a:ln>
            <a:noFill/>
          </a:ln>
          <a:effectLst>
            <a:softEdge rad="112500"/>
          </a:effectLst>
        </p:spPr>
      </p:pic>
      <p:pic>
        <p:nvPicPr>
          <p:cNvPr id="7" name="Picture 6"/>
          <p:cNvPicPr>
            <a:picLocks noChangeAspect="1"/>
          </p:cNvPicPr>
          <p:nvPr/>
        </p:nvPicPr>
        <p:blipFill>
          <a:blip r:embed="rId3"/>
          <a:stretch>
            <a:fillRect/>
          </a:stretch>
        </p:blipFill>
        <p:spPr>
          <a:xfrm>
            <a:off x="6650182" y="3479470"/>
            <a:ext cx="5355771" cy="3230088"/>
          </a:xfrm>
          <a:prstGeom prst="rect">
            <a:avLst/>
          </a:prstGeom>
          <a:ln>
            <a:noFill/>
          </a:ln>
          <a:effectLst>
            <a:softEdge rad="112500"/>
          </a:effectLst>
        </p:spPr>
      </p:pic>
    </p:spTree>
    <p:extLst>
      <p:ext uri="{BB962C8B-B14F-4D97-AF65-F5344CB8AC3E}">
        <p14:creationId xmlns:p14="http://schemas.microsoft.com/office/powerpoint/2010/main" val="388925355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arn(inVertical)">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44568" y="1099643"/>
            <a:ext cx="6096000" cy="646331"/>
          </a:xfrm>
          <a:prstGeom prst="rect">
            <a:avLst/>
          </a:prstGeom>
        </p:spPr>
        <p:txBody>
          <a:bodyPr>
            <a:spAutoFit/>
          </a:bodyPr>
          <a:lstStyle/>
          <a:p>
            <a:r>
              <a:rPr lang="en-US" sz="3600" dirty="0" smtClean="0"/>
              <a:t>             </a:t>
            </a:r>
            <a:r>
              <a:rPr lang="en-US" sz="3600" dirty="0" err="1" smtClean="0">
                <a:solidFill>
                  <a:srgbClr val="FF0000"/>
                </a:solidFill>
                <a:latin typeface="Times New Roman" panose="02020603050405020304" pitchFamily="18" charset="0"/>
                <a:ea typeface="Batang" panose="02030600000101010101" pitchFamily="18" charset="-127"/>
                <a:cs typeface="Times New Roman" panose="02020603050405020304" pitchFamily="18" charset="0"/>
              </a:rPr>
              <a:t>Đáp</a:t>
            </a:r>
            <a:r>
              <a:rPr lang="en-US" sz="3600" dirty="0" smtClean="0">
                <a:solidFill>
                  <a:srgbClr val="FF0000"/>
                </a:solidFill>
                <a:latin typeface="Times New Roman" panose="02020603050405020304" pitchFamily="18" charset="0"/>
                <a:ea typeface="Batang" panose="02030600000101010101" pitchFamily="18" charset="-127"/>
                <a:cs typeface="Times New Roman" panose="02020603050405020304" pitchFamily="18" charset="0"/>
              </a:rPr>
              <a:t> </a:t>
            </a:r>
            <a:r>
              <a:rPr lang="en-US" sz="3600" dirty="0" err="1">
                <a:solidFill>
                  <a:srgbClr val="FF0000"/>
                </a:solidFill>
                <a:latin typeface="Times New Roman" panose="02020603050405020304" pitchFamily="18" charset="0"/>
                <a:ea typeface="Batang" panose="02030600000101010101" pitchFamily="18" charset="-127"/>
                <a:cs typeface="Times New Roman" panose="02020603050405020304" pitchFamily="18" charset="0"/>
              </a:rPr>
              <a:t>án</a:t>
            </a:r>
            <a:r>
              <a:rPr lang="en-US" sz="3600" dirty="0">
                <a:solidFill>
                  <a:srgbClr val="FF0000"/>
                </a:solidFill>
                <a:latin typeface="Times New Roman" panose="02020603050405020304" pitchFamily="18" charset="0"/>
                <a:ea typeface="Batang" panose="02030600000101010101" pitchFamily="18" charset="-127"/>
                <a:cs typeface="Times New Roman" panose="02020603050405020304" pitchFamily="18" charset="0"/>
              </a:rPr>
              <a:t>: </a:t>
            </a:r>
          </a:p>
        </p:txBody>
      </p:sp>
      <p:sp>
        <p:nvSpPr>
          <p:cNvPr id="4" name="Rectangle 3"/>
          <p:cNvSpPr/>
          <p:nvPr/>
        </p:nvSpPr>
        <p:spPr>
          <a:xfrm>
            <a:off x="249382" y="1913977"/>
            <a:ext cx="11637817" cy="2308324"/>
          </a:xfrm>
          <a:prstGeom prst="rect">
            <a:avLst/>
          </a:prstGeom>
        </p:spPr>
        <p:txBody>
          <a:bodyPr wrap="square">
            <a:spAutoFit/>
          </a:bodyPr>
          <a:lstStyle/>
          <a:p>
            <a:r>
              <a:rPr lang="vi-VN" sz="3600" dirty="0">
                <a:latin typeface="+mj-lt"/>
                <a:ea typeface="Batang" panose="02030600000101010101" pitchFamily="18" charset="-127"/>
              </a:rPr>
              <a:t>Những quốc gia và lãnh thổ lân cận ở vùng biển Nhật Bản là Nga, Bắc Triều Tiên, Hàn Quốc; ở vùng biển Đông Hải là Trung Quốc, Đài Loan; đi xa hơn về phía Nam là Philippines và quần đảo Bắc Mariana.</a:t>
            </a:r>
            <a:endParaRPr lang="en-US" sz="3600" dirty="0">
              <a:latin typeface="+mj-lt"/>
              <a:ea typeface="Batang" panose="02030600000101010101" pitchFamily="18" charset="-127"/>
            </a:endParaRPr>
          </a:p>
        </p:txBody>
      </p:sp>
      <p:sp>
        <p:nvSpPr>
          <p:cNvPr id="6" name="TextBox 5"/>
          <p:cNvSpPr txBox="1"/>
          <p:nvPr/>
        </p:nvSpPr>
        <p:spPr>
          <a:xfrm>
            <a:off x="2240092" y="285309"/>
            <a:ext cx="8471450" cy="646331"/>
          </a:xfrm>
          <a:prstGeom prst="rect">
            <a:avLst/>
          </a:prstGeom>
          <a:noFill/>
        </p:spPr>
        <p:txBody>
          <a:bodyPr wrap="square" rtlCol="0">
            <a:spAutoFit/>
          </a:bodyPr>
          <a:lstStyle/>
          <a:p>
            <a:r>
              <a:rPr lang="en-US" sz="3600" dirty="0" smtClean="0">
                <a:latin typeface="Times New Roman" panose="02020603050405020304" pitchFamily="18" charset="0"/>
                <a:ea typeface="Batang" panose="02030600000101010101" pitchFamily="18" charset="-127"/>
                <a:cs typeface="Times New Roman" panose="02020603050405020304" pitchFamily="18" charset="0"/>
              </a:rPr>
              <a:t>NHẬT BẢN </a:t>
            </a:r>
            <a:r>
              <a:rPr lang="en-US" sz="3600" dirty="0" err="1" smtClean="0">
                <a:latin typeface="Times New Roman" panose="02020603050405020304" pitchFamily="18" charset="0"/>
                <a:ea typeface="Batang" panose="02030600000101010101" pitchFamily="18" charset="-127"/>
                <a:cs typeface="Times New Roman" panose="02020603050405020304" pitchFamily="18" charset="0"/>
              </a:rPr>
              <a:t>tiếp</a:t>
            </a:r>
            <a:r>
              <a:rPr lang="en-US" sz="3600" dirty="0" smtClean="0">
                <a:latin typeface="Times New Roman" panose="02020603050405020304" pitchFamily="18" charset="0"/>
                <a:ea typeface="Batang" panose="02030600000101010101" pitchFamily="18" charset="-127"/>
                <a:cs typeface="Times New Roman" panose="02020603050405020304" pitchFamily="18" charset="0"/>
              </a:rPr>
              <a:t> </a:t>
            </a:r>
            <a:r>
              <a:rPr lang="en-US" sz="3600" dirty="0" err="1" smtClean="0">
                <a:latin typeface="Times New Roman" panose="02020603050405020304" pitchFamily="18" charset="0"/>
                <a:ea typeface="Batang" panose="02030600000101010101" pitchFamily="18" charset="-127"/>
                <a:cs typeface="Times New Roman" panose="02020603050405020304" pitchFamily="18" charset="0"/>
              </a:rPr>
              <a:t>giáp</a:t>
            </a:r>
            <a:r>
              <a:rPr lang="en-US" sz="3600" dirty="0" smtClean="0">
                <a:latin typeface="Times New Roman" panose="02020603050405020304" pitchFamily="18" charset="0"/>
                <a:ea typeface="Batang" panose="02030600000101010101" pitchFamily="18" charset="-127"/>
                <a:cs typeface="Times New Roman" panose="02020603050405020304" pitchFamily="18" charset="0"/>
              </a:rPr>
              <a:t> </a:t>
            </a:r>
            <a:r>
              <a:rPr lang="en-US" sz="3600" dirty="0" err="1" smtClean="0">
                <a:latin typeface="Times New Roman" panose="02020603050405020304" pitchFamily="18" charset="0"/>
                <a:ea typeface="Batang" panose="02030600000101010101" pitchFamily="18" charset="-127"/>
                <a:cs typeface="Times New Roman" panose="02020603050405020304" pitchFamily="18" charset="0"/>
              </a:rPr>
              <a:t>với</a:t>
            </a:r>
            <a:r>
              <a:rPr lang="en-US" sz="3600" dirty="0" smtClean="0">
                <a:latin typeface="Times New Roman" panose="02020603050405020304" pitchFamily="18" charset="0"/>
                <a:ea typeface="Batang" panose="02030600000101010101" pitchFamily="18" charset="-127"/>
                <a:cs typeface="Times New Roman" panose="02020603050405020304" pitchFamily="18" charset="0"/>
              </a:rPr>
              <a:t> </a:t>
            </a:r>
            <a:r>
              <a:rPr lang="en-US" sz="3600" dirty="0" err="1" smtClean="0">
                <a:latin typeface="Times New Roman" panose="02020603050405020304" pitchFamily="18" charset="0"/>
                <a:ea typeface="Batang" panose="02030600000101010101" pitchFamily="18" charset="-127"/>
                <a:cs typeface="Times New Roman" panose="02020603050405020304" pitchFamily="18" charset="0"/>
              </a:rPr>
              <a:t>quốc</a:t>
            </a:r>
            <a:r>
              <a:rPr lang="en-US" sz="3600" dirty="0" smtClean="0">
                <a:latin typeface="Times New Roman" panose="02020603050405020304" pitchFamily="18" charset="0"/>
                <a:ea typeface="Batang" panose="02030600000101010101" pitchFamily="18" charset="-127"/>
                <a:cs typeface="Times New Roman" panose="02020603050405020304" pitchFamily="18" charset="0"/>
              </a:rPr>
              <a:t> </a:t>
            </a:r>
            <a:r>
              <a:rPr lang="en-US" sz="3600" dirty="0" err="1" smtClean="0">
                <a:latin typeface="Times New Roman" panose="02020603050405020304" pitchFamily="18" charset="0"/>
                <a:ea typeface="Batang" panose="02030600000101010101" pitchFamily="18" charset="-127"/>
                <a:cs typeface="Times New Roman" panose="02020603050405020304" pitchFamily="18" charset="0"/>
              </a:rPr>
              <a:t>gia</a:t>
            </a:r>
            <a:r>
              <a:rPr lang="en-US" sz="3600" dirty="0" smtClean="0">
                <a:latin typeface="Times New Roman" panose="02020603050405020304" pitchFamily="18" charset="0"/>
                <a:ea typeface="Batang" panose="02030600000101010101" pitchFamily="18" charset="-127"/>
                <a:cs typeface="Times New Roman" panose="02020603050405020304" pitchFamily="18" charset="0"/>
              </a:rPr>
              <a:t> </a:t>
            </a:r>
            <a:r>
              <a:rPr lang="en-US" sz="3600" dirty="0" err="1" smtClean="0">
                <a:latin typeface="Times New Roman" panose="02020603050405020304" pitchFamily="18" charset="0"/>
                <a:ea typeface="Batang" panose="02030600000101010101" pitchFamily="18" charset="-127"/>
                <a:cs typeface="Times New Roman" panose="02020603050405020304" pitchFamily="18" charset="0"/>
              </a:rPr>
              <a:t>nào</a:t>
            </a:r>
            <a:r>
              <a:rPr lang="en-US" sz="3600" dirty="0" smtClean="0">
                <a:latin typeface="Times New Roman" panose="02020603050405020304" pitchFamily="18" charset="0"/>
                <a:ea typeface="Batang" panose="02030600000101010101" pitchFamily="18" charset="-127"/>
                <a:cs typeface="Times New Roman" panose="02020603050405020304" pitchFamily="18" charset="0"/>
              </a:rPr>
              <a:t>?</a:t>
            </a:r>
            <a:endParaRPr lang="en-US" sz="3600" dirty="0">
              <a:latin typeface="Times New Roman" panose="02020603050405020304" pitchFamily="18" charset="0"/>
              <a:ea typeface="Batang" panose="02030600000101010101" pitchFamily="18" charset="-127"/>
              <a:cs typeface="Times New Roman" panose="02020603050405020304" pitchFamily="18" charset="0"/>
            </a:endParaRPr>
          </a:p>
        </p:txBody>
      </p:sp>
    </p:spTree>
    <p:extLst>
      <p:ext uri="{BB962C8B-B14F-4D97-AF65-F5344CB8AC3E}">
        <p14:creationId xmlns:p14="http://schemas.microsoft.com/office/powerpoint/2010/main" val="2680320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style.rotation</p:attrName>
                                        </p:attrNameLst>
                                      </p:cBhvr>
                                      <p:tavLst>
                                        <p:tav tm="0">
                                          <p:val>
                                            <p:fltVal val="90"/>
                                          </p:val>
                                        </p:tav>
                                        <p:tav tm="100000">
                                          <p:val>
                                            <p:fltVal val="0"/>
                                          </p:val>
                                        </p:tav>
                                      </p:tavLst>
                                    </p:anim>
                                    <p:animEffect transition="in" filter="fade">
                                      <p:cBhvr>
                                        <p:cTn id="2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3124" y="589990"/>
            <a:ext cx="8876469" cy="707886"/>
          </a:xfrm>
          <a:prstGeom prst="rect">
            <a:avLst/>
          </a:prstGeom>
        </p:spPr>
        <p:txBody>
          <a:bodyPr wrap="none">
            <a:spAutoFit/>
          </a:bodyPr>
          <a:lstStyle/>
          <a:p>
            <a:r>
              <a:rPr lang="en-US" sz="4000" dirty="0" smtClean="0">
                <a:latin typeface="Times New Roman" panose="02020603050405020304" pitchFamily="18" charset="0"/>
                <a:cs typeface="Times New Roman" panose="02020603050405020304" pitchFamily="18" charset="0"/>
              </a:rPr>
              <a:t>NHẬT BẢN </a:t>
            </a:r>
            <a:r>
              <a:rPr lang="en-US" sz="4000" dirty="0" err="1" smtClean="0">
                <a:latin typeface="Times New Roman" panose="02020603050405020304" pitchFamily="18" charset="0"/>
                <a:cs typeface="Times New Roman" panose="02020603050405020304" pitchFamily="18" charset="0"/>
              </a:rPr>
              <a:t>nằm</a:t>
            </a:r>
            <a:r>
              <a:rPr lang="en-US" sz="4000" dirty="0" smtClean="0">
                <a:latin typeface="Times New Roman" panose="02020603050405020304" pitchFamily="18" charset="0"/>
                <a:cs typeface="Times New Roman" panose="02020603050405020304" pitchFamily="18" charset="0"/>
              </a:rPr>
              <a:t> ở </a:t>
            </a:r>
            <a:r>
              <a:rPr lang="en-US" sz="4000" dirty="0" err="1" smtClean="0">
                <a:latin typeface="Times New Roman" panose="02020603050405020304" pitchFamily="18" charset="0"/>
                <a:cs typeface="Times New Roman" panose="02020603050405020304" pitchFamily="18" charset="0"/>
              </a:rPr>
              <a:t>phía</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nào</a:t>
            </a:r>
            <a:r>
              <a:rPr lang="en-US" sz="4000" dirty="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của</a:t>
            </a:r>
            <a:r>
              <a:rPr lang="en-US" sz="4000" dirty="0" smtClean="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Châu</a:t>
            </a:r>
            <a:r>
              <a:rPr lang="en-US" sz="4000" dirty="0">
                <a:latin typeface="Times New Roman" panose="02020603050405020304" pitchFamily="18" charset="0"/>
                <a:cs typeface="Times New Roman" panose="02020603050405020304" pitchFamily="18" charset="0"/>
              </a:rPr>
              <a:t> Á?</a:t>
            </a:r>
          </a:p>
        </p:txBody>
      </p:sp>
      <p:sp>
        <p:nvSpPr>
          <p:cNvPr id="3" name="Rectangle 2"/>
          <p:cNvSpPr/>
          <p:nvPr/>
        </p:nvSpPr>
        <p:spPr>
          <a:xfrm>
            <a:off x="1623135" y="1581781"/>
            <a:ext cx="9765301" cy="1323439"/>
          </a:xfrm>
          <a:prstGeom prst="rect">
            <a:avLst/>
          </a:prstGeom>
        </p:spPr>
        <p:txBody>
          <a:bodyPr wrap="square">
            <a:spAutoFit/>
          </a:bodyPr>
          <a:lstStyle/>
          <a:p>
            <a:r>
              <a:rPr lang="en-US" sz="4000" dirty="0" smtClean="0"/>
              <a:t>                             </a:t>
            </a:r>
            <a:r>
              <a:rPr lang="en-US" sz="4000" dirty="0" err="1" smtClean="0">
                <a:latin typeface="Times New Roman" panose="02020603050405020304" pitchFamily="18" charset="0"/>
                <a:cs typeface="Times New Roman" panose="02020603050405020304" pitchFamily="18" charset="0"/>
              </a:rPr>
              <a:t>Đáp</a:t>
            </a:r>
            <a:r>
              <a:rPr lang="en-US" sz="4000" dirty="0" smtClean="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án</a:t>
            </a:r>
            <a:r>
              <a:rPr lang="en-US" sz="4000" dirty="0" smtClean="0">
                <a:latin typeface="Times New Roman" panose="02020603050405020304" pitchFamily="18" charset="0"/>
                <a:cs typeface="Times New Roman" panose="02020603050405020304" pitchFamily="18" charset="0"/>
              </a:rPr>
              <a:t>:</a:t>
            </a:r>
          </a:p>
          <a:p>
            <a:r>
              <a:rPr lang="en-US" sz="4000" dirty="0" smtClean="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Nhật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Bản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nằm</a:t>
            </a:r>
            <a:r>
              <a:rPr lang="en-US" sz="4000" dirty="0">
                <a:latin typeface="Times New Roman" panose="02020603050405020304" pitchFamily="18" charset="0"/>
                <a:cs typeface="Times New Roman" panose="02020603050405020304" pitchFamily="18" charset="0"/>
              </a:rPr>
              <a:t> ở </a:t>
            </a:r>
            <a:r>
              <a:rPr lang="en-US" sz="4000" dirty="0" err="1">
                <a:latin typeface="Times New Roman" panose="02020603050405020304" pitchFamily="18" charset="0"/>
                <a:cs typeface="Times New Roman" panose="02020603050405020304" pitchFamily="18" charset="0"/>
              </a:rPr>
              <a:t>phía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lục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Châu</a:t>
            </a:r>
            <a:r>
              <a:rPr lang="en-US" sz="4000" dirty="0">
                <a:latin typeface="Times New Roman" panose="02020603050405020304" pitchFamily="18" charset="0"/>
                <a:cs typeface="Times New Roman" panose="02020603050405020304" pitchFamily="18" charset="0"/>
              </a:rPr>
              <a:t> Á. </a:t>
            </a:r>
          </a:p>
        </p:txBody>
      </p:sp>
    </p:spTree>
    <p:extLst>
      <p:ext uri="{BB962C8B-B14F-4D97-AF65-F5344CB8AC3E}">
        <p14:creationId xmlns:p14="http://schemas.microsoft.com/office/powerpoint/2010/main" val="303474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716</TotalTime>
  <Words>1230</Words>
  <Application>Microsoft Office PowerPoint</Application>
  <PresentationFormat>Widescreen</PresentationFormat>
  <Paragraphs>86</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Batang</vt:lpstr>
      <vt:lpstr>Arial</vt:lpstr>
      <vt:lpstr>Calibri</vt:lpstr>
      <vt:lpstr>Calibri Light</vt:lpstr>
      <vt:lpstr>Times New Roman</vt:lpstr>
      <vt:lpstr>Office Theme</vt:lpstr>
      <vt:lpstr>PowerPoint Presentation</vt:lpstr>
      <vt:lpstr>PowerPoint Presentation</vt:lpstr>
      <vt:lpstr>Tiết 16. BÀI 8. THỰC HÀNH: TÌM HIỂU CÁC NỀN KINH TẾ LỚN VÀ KINH TẾ MỚI NỔI Ở CHÂU Á</vt:lpstr>
      <vt:lpstr>PowerPoint Presentation</vt:lpstr>
      <vt:lpstr>PowerPoint Presentation</vt:lpstr>
      <vt:lpstr>PowerPoint Presentation</vt:lpstr>
      <vt:lpstr>PowerPoint Presentation</vt:lpstr>
      <vt:lpstr>PowerPoint Presentation</vt:lpstr>
      <vt:lpstr>PowerPoint Presentation</vt:lpstr>
      <vt:lpstr> Nội dung chính</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141</cp:revision>
  <dcterms:created xsi:type="dcterms:W3CDTF">2023-11-05T03:20:09Z</dcterms:created>
  <dcterms:modified xsi:type="dcterms:W3CDTF">2024-12-18T11:50:53Z</dcterms:modified>
</cp:coreProperties>
</file>