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0" r:id="rId1"/>
  </p:sldMasterIdLst>
  <p:notesMasterIdLst>
    <p:notesMasterId r:id="rId34"/>
  </p:notesMasterIdLst>
  <p:sldIdLst>
    <p:sldId id="499" r:id="rId2"/>
    <p:sldId id="408" r:id="rId3"/>
    <p:sldId id="491" r:id="rId4"/>
    <p:sldId id="492" r:id="rId5"/>
    <p:sldId id="493" r:id="rId6"/>
    <p:sldId id="411" r:id="rId7"/>
    <p:sldId id="494" r:id="rId8"/>
    <p:sldId id="413" r:id="rId9"/>
    <p:sldId id="497" r:id="rId10"/>
    <p:sldId id="495" r:id="rId11"/>
    <p:sldId id="416" r:id="rId12"/>
    <p:sldId id="498" r:id="rId13"/>
    <p:sldId id="496" r:id="rId14"/>
    <p:sldId id="417" r:id="rId15"/>
    <p:sldId id="418" r:id="rId16"/>
    <p:sldId id="419" r:id="rId17"/>
    <p:sldId id="420" r:id="rId18"/>
    <p:sldId id="421" r:id="rId19"/>
    <p:sldId id="427" r:id="rId20"/>
    <p:sldId id="422" r:id="rId21"/>
    <p:sldId id="423" r:id="rId22"/>
    <p:sldId id="424" r:id="rId23"/>
    <p:sldId id="425" r:id="rId24"/>
    <p:sldId id="426" r:id="rId25"/>
    <p:sldId id="436" r:id="rId26"/>
    <p:sldId id="429" r:id="rId27"/>
    <p:sldId id="430" r:id="rId28"/>
    <p:sldId id="431" r:id="rId29"/>
    <p:sldId id="432" r:id="rId30"/>
    <p:sldId id="433" r:id="rId31"/>
    <p:sldId id="434" r:id="rId32"/>
    <p:sldId id="435" r:id="rId3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00"/>
    <a:srgbClr val="FF0000"/>
    <a:srgbClr val="CCFF99"/>
    <a:srgbClr val="FFFFCC"/>
    <a:srgbClr val="008000"/>
    <a:srgbClr val="660033"/>
    <a:srgbClr val="66FFFF"/>
    <a:srgbClr val="00CCFF"/>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53" autoAdjust="0"/>
    <p:restoredTop sz="94683" autoAdjust="0"/>
  </p:normalViewPr>
  <p:slideViewPr>
    <p:cSldViewPr>
      <p:cViewPr varScale="1">
        <p:scale>
          <a:sx n="74" d="100"/>
          <a:sy n="74" d="100"/>
        </p:scale>
        <p:origin x="84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821E7042-E571-425E-850D-8C70E21CC311}"/>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a:p>
        </p:txBody>
      </p:sp>
      <p:sp>
        <p:nvSpPr>
          <p:cNvPr id="60419" name="Rectangle 3">
            <a:extLst>
              <a:ext uri="{FF2B5EF4-FFF2-40B4-BE49-F238E27FC236}">
                <a16:creationId xmlns:a16="http://schemas.microsoft.com/office/drawing/2014/main" id="{BD1CE718-65D6-4058-90C0-94BE97B1DDF2}"/>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US" altLang="en-US"/>
          </a:p>
        </p:txBody>
      </p:sp>
      <p:sp>
        <p:nvSpPr>
          <p:cNvPr id="450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1" name="Rectangle 5">
            <a:extLst>
              <a:ext uri="{FF2B5EF4-FFF2-40B4-BE49-F238E27FC236}">
                <a16:creationId xmlns:a16="http://schemas.microsoft.com/office/drawing/2014/main" id="{B02A630D-C6D4-464D-AF0E-5253ED9E1D98}"/>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0422" name="Rectangle 6">
            <a:extLst>
              <a:ext uri="{FF2B5EF4-FFF2-40B4-BE49-F238E27FC236}">
                <a16:creationId xmlns:a16="http://schemas.microsoft.com/office/drawing/2014/main" id="{194DC64A-0D2B-49E2-9CEF-797468671137}"/>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a:p>
        </p:txBody>
      </p:sp>
      <p:sp>
        <p:nvSpPr>
          <p:cNvPr id="60423" name="Rectangle 7">
            <a:extLst>
              <a:ext uri="{FF2B5EF4-FFF2-40B4-BE49-F238E27FC236}">
                <a16:creationId xmlns:a16="http://schemas.microsoft.com/office/drawing/2014/main" id="{8B5DAD0E-2377-414B-BF38-88C3642AD506}"/>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4D274E2D-87AA-49A8-9591-95A5C7899FE2}" type="slidenum">
              <a:rPr lang="en-US" altLang="en-US"/>
              <a:pPr/>
              <a:t>‹#›</a:t>
            </a:fld>
            <a:endParaRPr lang="en-US" altLang="en-US"/>
          </a:p>
        </p:txBody>
      </p:sp>
    </p:spTree>
    <p:extLst>
      <p:ext uri="{BB962C8B-B14F-4D97-AF65-F5344CB8AC3E}">
        <p14:creationId xmlns:p14="http://schemas.microsoft.com/office/powerpoint/2010/main" val="31559583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61CF8A-28E2-4785-8151-098E1A36ED42}" type="slidenum">
              <a:rPr lang="en-US" smtClean="0"/>
              <a:t>3</a:t>
            </a:fld>
            <a:endParaRPr lang="en-US"/>
          </a:p>
        </p:txBody>
      </p:sp>
    </p:spTree>
    <p:extLst>
      <p:ext uri="{BB962C8B-B14F-4D97-AF65-F5344CB8AC3E}">
        <p14:creationId xmlns:p14="http://schemas.microsoft.com/office/powerpoint/2010/main" val="3947699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61CF8A-28E2-4785-8151-098E1A36ED42}" type="slidenum">
              <a:rPr lang="en-US" smtClean="0"/>
              <a:t>29</a:t>
            </a:fld>
            <a:endParaRPr lang="en-US"/>
          </a:p>
        </p:txBody>
      </p:sp>
    </p:spTree>
    <p:extLst>
      <p:ext uri="{BB962C8B-B14F-4D97-AF65-F5344CB8AC3E}">
        <p14:creationId xmlns:p14="http://schemas.microsoft.com/office/powerpoint/2010/main" val="3100348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61CF8A-28E2-4785-8151-098E1A36ED42}" type="slidenum">
              <a:rPr lang="en-US" smtClean="0"/>
              <a:t>30</a:t>
            </a:fld>
            <a:endParaRPr lang="en-US"/>
          </a:p>
        </p:txBody>
      </p:sp>
    </p:spTree>
    <p:extLst>
      <p:ext uri="{BB962C8B-B14F-4D97-AF65-F5344CB8AC3E}">
        <p14:creationId xmlns:p14="http://schemas.microsoft.com/office/powerpoint/2010/main" val="1631127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61CF8A-28E2-4785-8151-098E1A36ED42}" type="slidenum">
              <a:rPr lang="en-US" smtClean="0"/>
              <a:t>32</a:t>
            </a:fld>
            <a:endParaRPr lang="en-US"/>
          </a:p>
        </p:txBody>
      </p:sp>
    </p:spTree>
    <p:extLst>
      <p:ext uri="{BB962C8B-B14F-4D97-AF65-F5344CB8AC3E}">
        <p14:creationId xmlns:p14="http://schemas.microsoft.com/office/powerpoint/2010/main" val="2850186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61CF8A-28E2-4785-8151-098E1A36ED42}" type="slidenum">
              <a:rPr lang="en-US" smtClean="0"/>
              <a:t>4</a:t>
            </a:fld>
            <a:endParaRPr lang="en-US"/>
          </a:p>
        </p:txBody>
      </p:sp>
    </p:spTree>
    <p:extLst>
      <p:ext uri="{BB962C8B-B14F-4D97-AF65-F5344CB8AC3E}">
        <p14:creationId xmlns:p14="http://schemas.microsoft.com/office/powerpoint/2010/main" val="3000190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61CF8A-28E2-4785-8151-098E1A36ED42}" type="slidenum">
              <a:rPr lang="en-US" smtClean="0"/>
              <a:t>9</a:t>
            </a:fld>
            <a:endParaRPr lang="en-US"/>
          </a:p>
        </p:txBody>
      </p:sp>
    </p:spTree>
    <p:extLst>
      <p:ext uri="{BB962C8B-B14F-4D97-AF65-F5344CB8AC3E}">
        <p14:creationId xmlns:p14="http://schemas.microsoft.com/office/powerpoint/2010/main" val="1042124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61CF8A-28E2-4785-8151-098E1A36ED42}" type="slidenum">
              <a:rPr lang="en-US" smtClean="0"/>
              <a:t>11</a:t>
            </a:fld>
            <a:endParaRPr lang="en-US"/>
          </a:p>
        </p:txBody>
      </p:sp>
    </p:spTree>
    <p:extLst>
      <p:ext uri="{BB962C8B-B14F-4D97-AF65-F5344CB8AC3E}">
        <p14:creationId xmlns:p14="http://schemas.microsoft.com/office/powerpoint/2010/main" val="3962190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61CF8A-28E2-4785-8151-098E1A36ED42}" type="slidenum">
              <a:rPr lang="en-US" smtClean="0"/>
              <a:t>12</a:t>
            </a:fld>
            <a:endParaRPr lang="en-US"/>
          </a:p>
        </p:txBody>
      </p:sp>
    </p:spTree>
    <p:extLst>
      <p:ext uri="{BB962C8B-B14F-4D97-AF65-F5344CB8AC3E}">
        <p14:creationId xmlns:p14="http://schemas.microsoft.com/office/powerpoint/2010/main" val="1248541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1CF8A-28E2-4785-8151-098E1A36ED42}" type="slidenum">
              <a:rPr lang="en-US" smtClean="0"/>
              <a:t>17</a:t>
            </a:fld>
            <a:endParaRPr lang="en-US"/>
          </a:p>
        </p:txBody>
      </p:sp>
    </p:spTree>
    <p:extLst>
      <p:ext uri="{BB962C8B-B14F-4D97-AF65-F5344CB8AC3E}">
        <p14:creationId xmlns:p14="http://schemas.microsoft.com/office/powerpoint/2010/main" val="2144339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4D274E2D-87AA-49A8-9591-95A5C7899FE2}" type="slidenum">
              <a:rPr lang="en-US" altLang="en-US" smtClean="0"/>
              <a:pPr/>
              <a:t>18</a:t>
            </a:fld>
            <a:endParaRPr lang="en-US" altLang="en-US"/>
          </a:p>
        </p:txBody>
      </p:sp>
    </p:spTree>
    <p:extLst>
      <p:ext uri="{BB962C8B-B14F-4D97-AF65-F5344CB8AC3E}">
        <p14:creationId xmlns:p14="http://schemas.microsoft.com/office/powerpoint/2010/main" val="2515222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61CF8A-28E2-4785-8151-098E1A36ED42}" type="slidenum">
              <a:rPr lang="en-US" smtClean="0"/>
              <a:t>19</a:t>
            </a:fld>
            <a:endParaRPr lang="en-US"/>
          </a:p>
        </p:txBody>
      </p:sp>
    </p:spTree>
    <p:extLst>
      <p:ext uri="{BB962C8B-B14F-4D97-AF65-F5344CB8AC3E}">
        <p14:creationId xmlns:p14="http://schemas.microsoft.com/office/powerpoint/2010/main" val="4200489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61CF8A-28E2-4785-8151-098E1A36ED42}" type="slidenum">
              <a:rPr lang="en-US" smtClean="0"/>
              <a:t>20</a:t>
            </a:fld>
            <a:endParaRPr lang="en-US"/>
          </a:p>
        </p:txBody>
      </p:sp>
    </p:spTree>
    <p:extLst>
      <p:ext uri="{BB962C8B-B14F-4D97-AF65-F5344CB8AC3E}">
        <p14:creationId xmlns:p14="http://schemas.microsoft.com/office/powerpoint/2010/main" val="23690109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a:extLst>
              <a:ext uri="{FF2B5EF4-FFF2-40B4-BE49-F238E27FC236}">
                <a16:creationId xmlns:a16="http://schemas.microsoft.com/office/drawing/2014/main" id="{7716FF89-E99E-4A5B-810D-946DCF30986E}"/>
              </a:ext>
            </a:extLst>
          </p:cNvPr>
          <p:cNvSpPr>
            <a:spLocks noGrp="1"/>
          </p:cNvSpPr>
          <p:nvPr>
            <p:ph type="dt" sz="half" idx="10"/>
          </p:nvPr>
        </p:nvSpPr>
        <p:spPr/>
        <p:txBody>
          <a:bodyPr/>
          <a:lstStyle>
            <a:lvl1pPr>
              <a:defRPr>
                <a:solidFill>
                  <a:srgbClr val="D1EAEE"/>
                </a:solidFill>
              </a:defRPr>
            </a:lvl1pPr>
          </a:lstStyle>
          <a:p>
            <a:pPr>
              <a:defRPr/>
            </a:pPr>
            <a:endParaRPr lang="en-US" altLang="en-US"/>
          </a:p>
        </p:txBody>
      </p:sp>
      <p:sp>
        <p:nvSpPr>
          <p:cNvPr id="5" name="Footer Placeholder 18">
            <a:extLst>
              <a:ext uri="{FF2B5EF4-FFF2-40B4-BE49-F238E27FC236}">
                <a16:creationId xmlns:a16="http://schemas.microsoft.com/office/drawing/2014/main" id="{5112E0CC-B15F-45D7-B4A1-28838E7B9461}"/>
              </a:ext>
            </a:extLst>
          </p:cNvPr>
          <p:cNvSpPr>
            <a:spLocks noGrp="1"/>
          </p:cNvSpPr>
          <p:nvPr>
            <p:ph type="ftr" sz="quarter" idx="11"/>
          </p:nvPr>
        </p:nvSpPr>
        <p:spPr/>
        <p:txBody>
          <a:bodyPr/>
          <a:lstStyle>
            <a:lvl1pPr>
              <a:defRPr>
                <a:solidFill>
                  <a:srgbClr val="D1EAEE"/>
                </a:solidFill>
              </a:defRPr>
            </a:lvl1pPr>
          </a:lstStyle>
          <a:p>
            <a:pPr>
              <a:defRPr/>
            </a:pPr>
            <a:endParaRPr lang="en-US" altLang="en-US"/>
          </a:p>
        </p:txBody>
      </p:sp>
      <p:sp>
        <p:nvSpPr>
          <p:cNvPr id="6" name="Slide Number Placeholder 26">
            <a:extLst>
              <a:ext uri="{FF2B5EF4-FFF2-40B4-BE49-F238E27FC236}">
                <a16:creationId xmlns:a16="http://schemas.microsoft.com/office/drawing/2014/main" id="{170A01EB-9574-4E20-AE7B-C1937DF34B0C}"/>
              </a:ext>
            </a:extLst>
          </p:cNvPr>
          <p:cNvSpPr>
            <a:spLocks noGrp="1"/>
          </p:cNvSpPr>
          <p:nvPr>
            <p:ph type="sldNum" sz="quarter" idx="12"/>
          </p:nvPr>
        </p:nvSpPr>
        <p:spPr/>
        <p:txBody>
          <a:bodyPr/>
          <a:lstStyle>
            <a:lvl1pPr>
              <a:defRPr>
                <a:solidFill>
                  <a:srgbClr val="D1EAEE"/>
                </a:solidFill>
              </a:defRPr>
            </a:lvl1pPr>
          </a:lstStyle>
          <a:p>
            <a:fld id="{2DF14967-AAE5-423B-B624-BAF10B8AB62A}" type="slidenum">
              <a:rPr lang="en-US" altLang="en-US"/>
              <a:pPr/>
              <a:t>‹#›</a:t>
            </a:fld>
            <a:endParaRPr lang="en-US" altLang="en-US"/>
          </a:p>
        </p:txBody>
      </p:sp>
    </p:spTree>
    <p:extLst>
      <p:ext uri="{BB962C8B-B14F-4D97-AF65-F5344CB8AC3E}">
        <p14:creationId xmlns:p14="http://schemas.microsoft.com/office/powerpoint/2010/main" val="86586547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21EB8141-44F7-4E7B-8AD5-8D0D8FECA3D0}"/>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21">
            <a:extLst>
              <a:ext uri="{FF2B5EF4-FFF2-40B4-BE49-F238E27FC236}">
                <a16:creationId xmlns:a16="http://schemas.microsoft.com/office/drawing/2014/main" id="{43CFD18B-5AF2-44DB-89FB-B247B3E8FF50}"/>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17">
            <a:extLst>
              <a:ext uri="{FF2B5EF4-FFF2-40B4-BE49-F238E27FC236}">
                <a16:creationId xmlns:a16="http://schemas.microsoft.com/office/drawing/2014/main" id="{268A70ED-9036-4FDA-BB73-68D585920E3E}"/>
              </a:ext>
            </a:extLst>
          </p:cNvPr>
          <p:cNvSpPr>
            <a:spLocks noGrp="1"/>
          </p:cNvSpPr>
          <p:nvPr>
            <p:ph type="sldNum" sz="quarter" idx="12"/>
          </p:nvPr>
        </p:nvSpPr>
        <p:spPr/>
        <p:txBody>
          <a:bodyPr/>
          <a:lstStyle>
            <a:lvl1pPr>
              <a:defRPr/>
            </a:lvl1pPr>
          </a:lstStyle>
          <a:p>
            <a:fld id="{283482CD-D6EC-40D5-90DB-3736A204EE9F}" type="slidenum">
              <a:rPr lang="en-US" altLang="en-US"/>
              <a:pPr/>
              <a:t>‹#›</a:t>
            </a:fld>
            <a:endParaRPr lang="en-US" altLang="en-US"/>
          </a:p>
        </p:txBody>
      </p:sp>
    </p:spTree>
    <p:extLst>
      <p:ext uri="{BB962C8B-B14F-4D97-AF65-F5344CB8AC3E}">
        <p14:creationId xmlns:p14="http://schemas.microsoft.com/office/powerpoint/2010/main" val="1516569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21EB8141-44F7-4E7B-8AD5-8D0D8FECA3D0}"/>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21">
            <a:extLst>
              <a:ext uri="{FF2B5EF4-FFF2-40B4-BE49-F238E27FC236}">
                <a16:creationId xmlns:a16="http://schemas.microsoft.com/office/drawing/2014/main" id="{43CFD18B-5AF2-44DB-89FB-B247B3E8FF50}"/>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17">
            <a:extLst>
              <a:ext uri="{FF2B5EF4-FFF2-40B4-BE49-F238E27FC236}">
                <a16:creationId xmlns:a16="http://schemas.microsoft.com/office/drawing/2014/main" id="{268A70ED-9036-4FDA-BB73-68D585920E3E}"/>
              </a:ext>
            </a:extLst>
          </p:cNvPr>
          <p:cNvSpPr>
            <a:spLocks noGrp="1"/>
          </p:cNvSpPr>
          <p:nvPr>
            <p:ph type="sldNum" sz="quarter" idx="12"/>
          </p:nvPr>
        </p:nvSpPr>
        <p:spPr/>
        <p:txBody>
          <a:bodyPr/>
          <a:lstStyle>
            <a:lvl1pPr>
              <a:defRPr/>
            </a:lvl1pPr>
          </a:lstStyle>
          <a:p>
            <a:fld id="{AD906E59-1EC4-4631-86AA-B3293B0E53C8}" type="slidenum">
              <a:rPr lang="en-US" altLang="en-US"/>
              <a:pPr/>
              <a:t>‹#›</a:t>
            </a:fld>
            <a:endParaRPr lang="en-US" altLang="en-US"/>
          </a:p>
        </p:txBody>
      </p:sp>
    </p:spTree>
    <p:extLst>
      <p:ext uri="{BB962C8B-B14F-4D97-AF65-F5344CB8AC3E}">
        <p14:creationId xmlns:p14="http://schemas.microsoft.com/office/powerpoint/2010/main" val="799819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9">
            <a:extLst>
              <a:ext uri="{FF2B5EF4-FFF2-40B4-BE49-F238E27FC236}">
                <a16:creationId xmlns:a16="http://schemas.microsoft.com/office/drawing/2014/main" id="{21EB8141-44F7-4E7B-8AD5-8D0D8FECA3D0}"/>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21">
            <a:extLst>
              <a:ext uri="{FF2B5EF4-FFF2-40B4-BE49-F238E27FC236}">
                <a16:creationId xmlns:a16="http://schemas.microsoft.com/office/drawing/2014/main" id="{43CFD18B-5AF2-44DB-89FB-B247B3E8FF50}"/>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17">
            <a:extLst>
              <a:ext uri="{FF2B5EF4-FFF2-40B4-BE49-F238E27FC236}">
                <a16:creationId xmlns:a16="http://schemas.microsoft.com/office/drawing/2014/main" id="{268A70ED-9036-4FDA-BB73-68D585920E3E}"/>
              </a:ext>
            </a:extLst>
          </p:cNvPr>
          <p:cNvSpPr>
            <a:spLocks noGrp="1"/>
          </p:cNvSpPr>
          <p:nvPr>
            <p:ph type="sldNum" sz="quarter" idx="12"/>
          </p:nvPr>
        </p:nvSpPr>
        <p:spPr/>
        <p:txBody>
          <a:bodyPr/>
          <a:lstStyle>
            <a:lvl1pPr>
              <a:defRPr/>
            </a:lvl1pPr>
          </a:lstStyle>
          <a:p>
            <a:fld id="{C0D509EF-0437-4944-8FE8-371A1665B98D}" type="slidenum">
              <a:rPr lang="en-US" altLang="en-US"/>
              <a:pPr/>
              <a:t>‹#›</a:t>
            </a:fld>
            <a:endParaRPr lang="en-US" altLang="en-US"/>
          </a:p>
        </p:txBody>
      </p:sp>
    </p:spTree>
    <p:extLst>
      <p:ext uri="{BB962C8B-B14F-4D97-AF65-F5344CB8AC3E}">
        <p14:creationId xmlns:p14="http://schemas.microsoft.com/office/powerpoint/2010/main" val="3179586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21EB8141-44F7-4E7B-8AD5-8D0D8FECA3D0}"/>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21">
            <a:extLst>
              <a:ext uri="{FF2B5EF4-FFF2-40B4-BE49-F238E27FC236}">
                <a16:creationId xmlns:a16="http://schemas.microsoft.com/office/drawing/2014/main" id="{43CFD18B-5AF2-44DB-89FB-B247B3E8FF50}"/>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17">
            <a:extLst>
              <a:ext uri="{FF2B5EF4-FFF2-40B4-BE49-F238E27FC236}">
                <a16:creationId xmlns:a16="http://schemas.microsoft.com/office/drawing/2014/main" id="{268A70ED-9036-4FDA-BB73-68D585920E3E}"/>
              </a:ext>
            </a:extLst>
          </p:cNvPr>
          <p:cNvSpPr>
            <a:spLocks noGrp="1"/>
          </p:cNvSpPr>
          <p:nvPr>
            <p:ph type="sldNum" sz="quarter" idx="12"/>
          </p:nvPr>
        </p:nvSpPr>
        <p:spPr/>
        <p:txBody>
          <a:bodyPr/>
          <a:lstStyle>
            <a:lvl1pPr>
              <a:defRPr/>
            </a:lvl1pPr>
          </a:lstStyle>
          <a:p>
            <a:fld id="{CE30C44F-139F-4BDA-9288-F75AAFEB816A}" type="slidenum">
              <a:rPr lang="en-US" altLang="en-US"/>
              <a:pPr/>
              <a:t>‹#›</a:t>
            </a:fld>
            <a:endParaRPr lang="en-US" altLang="en-US"/>
          </a:p>
        </p:txBody>
      </p:sp>
    </p:spTree>
    <p:extLst>
      <p:ext uri="{BB962C8B-B14F-4D97-AF65-F5344CB8AC3E}">
        <p14:creationId xmlns:p14="http://schemas.microsoft.com/office/powerpoint/2010/main" val="2255756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F6EAE878-DDDF-4DD4-A39C-50C618540E12}"/>
              </a:ext>
            </a:extLst>
          </p:cNvPr>
          <p:cNvSpPr>
            <a:spLocks noGrp="1"/>
          </p:cNvSpPr>
          <p:nvPr>
            <p:ph type="dt" sz="half" idx="10"/>
          </p:nvPr>
        </p:nvSpPr>
        <p:spPr/>
        <p:txBody>
          <a:bodyPr/>
          <a:lstStyle>
            <a:lvl1pPr>
              <a:defRPr>
                <a:solidFill>
                  <a:srgbClr val="D1EAEE"/>
                </a:solidFill>
              </a:defRPr>
            </a:lvl1pPr>
          </a:lstStyle>
          <a:p>
            <a:pPr>
              <a:defRPr/>
            </a:pPr>
            <a:endParaRPr lang="en-US" altLang="en-US"/>
          </a:p>
        </p:txBody>
      </p:sp>
      <p:sp>
        <p:nvSpPr>
          <p:cNvPr id="5" name="Footer Placeholder 4">
            <a:extLst>
              <a:ext uri="{FF2B5EF4-FFF2-40B4-BE49-F238E27FC236}">
                <a16:creationId xmlns:a16="http://schemas.microsoft.com/office/drawing/2014/main" id="{2F078F96-BC76-4138-BED1-344F98577A86}"/>
              </a:ext>
            </a:extLst>
          </p:cNvPr>
          <p:cNvSpPr>
            <a:spLocks noGrp="1"/>
          </p:cNvSpPr>
          <p:nvPr>
            <p:ph type="ftr" sz="quarter" idx="11"/>
          </p:nvPr>
        </p:nvSpPr>
        <p:spPr/>
        <p:txBody>
          <a:bodyPr/>
          <a:lstStyle>
            <a:lvl1pPr>
              <a:defRPr>
                <a:solidFill>
                  <a:srgbClr val="D1EAEE"/>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C4EDDC22-BA26-4FF5-AFEF-466632046407}"/>
              </a:ext>
            </a:extLst>
          </p:cNvPr>
          <p:cNvSpPr>
            <a:spLocks noGrp="1"/>
          </p:cNvSpPr>
          <p:nvPr>
            <p:ph type="sldNum" sz="quarter" idx="12"/>
          </p:nvPr>
        </p:nvSpPr>
        <p:spPr/>
        <p:txBody>
          <a:bodyPr/>
          <a:lstStyle>
            <a:lvl1pPr>
              <a:defRPr>
                <a:solidFill>
                  <a:srgbClr val="D1EAEE"/>
                </a:solidFill>
              </a:defRPr>
            </a:lvl1pPr>
          </a:lstStyle>
          <a:p>
            <a:fld id="{E56F5D55-B3B6-4D71-90A7-2ED144F450D9}" type="slidenum">
              <a:rPr lang="en-US" altLang="en-US"/>
              <a:pPr/>
              <a:t>‹#›</a:t>
            </a:fld>
            <a:endParaRPr lang="en-US" altLang="en-US"/>
          </a:p>
        </p:txBody>
      </p:sp>
    </p:spTree>
    <p:extLst>
      <p:ext uri="{BB962C8B-B14F-4D97-AF65-F5344CB8AC3E}">
        <p14:creationId xmlns:p14="http://schemas.microsoft.com/office/powerpoint/2010/main" val="285692518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21EB8141-44F7-4E7B-8AD5-8D0D8FECA3D0}"/>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21">
            <a:extLst>
              <a:ext uri="{FF2B5EF4-FFF2-40B4-BE49-F238E27FC236}">
                <a16:creationId xmlns:a16="http://schemas.microsoft.com/office/drawing/2014/main" id="{43CFD18B-5AF2-44DB-89FB-B247B3E8FF50}"/>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17">
            <a:extLst>
              <a:ext uri="{FF2B5EF4-FFF2-40B4-BE49-F238E27FC236}">
                <a16:creationId xmlns:a16="http://schemas.microsoft.com/office/drawing/2014/main" id="{268A70ED-9036-4FDA-BB73-68D585920E3E}"/>
              </a:ext>
            </a:extLst>
          </p:cNvPr>
          <p:cNvSpPr>
            <a:spLocks noGrp="1"/>
          </p:cNvSpPr>
          <p:nvPr>
            <p:ph type="sldNum" sz="quarter" idx="12"/>
          </p:nvPr>
        </p:nvSpPr>
        <p:spPr/>
        <p:txBody>
          <a:bodyPr/>
          <a:lstStyle>
            <a:lvl1pPr>
              <a:defRPr/>
            </a:lvl1pPr>
          </a:lstStyle>
          <a:p>
            <a:fld id="{6A6CA9AC-4489-4C89-B73D-6DC2021D71F7}" type="slidenum">
              <a:rPr lang="en-US" altLang="en-US"/>
              <a:pPr/>
              <a:t>‹#›</a:t>
            </a:fld>
            <a:endParaRPr lang="en-US" altLang="en-US"/>
          </a:p>
        </p:txBody>
      </p:sp>
    </p:spTree>
    <p:extLst>
      <p:ext uri="{BB962C8B-B14F-4D97-AF65-F5344CB8AC3E}">
        <p14:creationId xmlns:p14="http://schemas.microsoft.com/office/powerpoint/2010/main" val="12179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a:extLst>
              <a:ext uri="{FF2B5EF4-FFF2-40B4-BE49-F238E27FC236}">
                <a16:creationId xmlns:a16="http://schemas.microsoft.com/office/drawing/2014/main" id="{21EB8141-44F7-4E7B-8AD5-8D0D8FECA3D0}"/>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21">
            <a:extLst>
              <a:ext uri="{FF2B5EF4-FFF2-40B4-BE49-F238E27FC236}">
                <a16:creationId xmlns:a16="http://schemas.microsoft.com/office/drawing/2014/main" id="{43CFD18B-5AF2-44DB-89FB-B247B3E8FF50}"/>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17">
            <a:extLst>
              <a:ext uri="{FF2B5EF4-FFF2-40B4-BE49-F238E27FC236}">
                <a16:creationId xmlns:a16="http://schemas.microsoft.com/office/drawing/2014/main" id="{268A70ED-9036-4FDA-BB73-68D585920E3E}"/>
              </a:ext>
            </a:extLst>
          </p:cNvPr>
          <p:cNvSpPr>
            <a:spLocks noGrp="1"/>
          </p:cNvSpPr>
          <p:nvPr>
            <p:ph type="sldNum" sz="quarter" idx="12"/>
          </p:nvPr>
        </p:nvSpPr>
        <p:spPr/>
        <p:txBody>
          <a:bodyPr/>
          <a:lstStyle>
            <a:lvl1pPr>
              <a:defRPr/>
            </a:lvl1pPr>
          </a:lstStyle>
          <a:p>
            <a:fld id="{F2D830F8-813C-468D-9D03-AE3D9CC86B2A}" type="slidenum">
              <a:rPr lang="en-US" altLang="en-US"/>
              <a:pPr/>
              <a:t>‹#›</a:t>
            </a:fld>
            <a:endParaRPr lang="en-US" altLang="en-US"/>
          </a:p>
        </p:txBody>
      </p:sp>
    </p:spTree>
    <p:extLst>
      <p:ext uri="{BB962C8B-B14F-4D97-AF65-F5344CB8AC3E}">
        <p14:creationId xmlns:p14="http://schemas.microsoft.com/office/powerpoint/2010/main" val="537017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a:extLst>
              <a:ext uri="{FF2B5EF4-FFF2-40B4-BE49-F238E27FC236}">
                <a16:creationId xmlns:a16="http://schemas.microsoft.com/office/drawing/2014/main" id="{21EB8141-44F7-4E7B-8AD5-8D0D8FECA3D0}"/>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21">
            <a:extLst>
              <a:ext uri="{FF2B5EF4-FFF2-40B4-BE49-F238E27FC236}">
                <a16:creationId xmlns:a16="http://schemas.microsoft.com/office/drawing/2014/main" id="{43CFD18B-5AF2-44DB-89FB-B247B3E8FF50}"/>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17">
            <a:extLst>
              <a:ext uri="{FF2B5EF4-FFF2-40B4-BE49-F238E27FC236}">
                <a16:creationId xmlns:a16="http://schemas.microsoft.com/office/drawing/2014/main" id="{268A70ED-9036-4FDA-BB73-68D585920E3E}"/>
              </a:ext>
            </a:extLst>
          </p:cNvPr>
          <p:cNvSpPr>
            <a:spLocks noGrp="1"/>
          </p:cNvSpPr>
          <p:nvPr>
            <p:ph type="sldNum" sz="quarter" idx="12"/>
          </p:nvPr>
        </p:nvSpPr>
        <p:spPr/>
        <p:txBody>
          <a:bodyPr/>
          <a:lstStyle>
            <a:lvl1pPr>
              <a:defRPr/>
            </a:lvl1pPr>
          </a:lstStyle>
          <a:p>
            <a:fld id="{FC6EA849-2E24-4609-B4A4-EAABEA33A5F5}" type="slidenum">
              <a:rPr lang="en-US" altLang="en-US"/>
              <a:pPr/>
              <a:t>‹#›</a:t>
            </a:fld>
            <a:endParaRPr lang="en-US" altLang="en-US"/>
          </a:p>
        </p:txBody>
      </p:sp>
    </p:spTree>
    <p:extLst>
      <p:ext uri="{BB962C8B-B14F-4D97-AF65-F5344CB8AC3E}">
        <p14:creationId xmlns:p14="http://schemas.microsoft.com/office/powerpoint/2010/main" val="3916386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21EB8141-44F7-4E7B-8AD5-8D0D8FECA3D0}"/>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21">
            <a:extLst>
              <a:ext uri="{FF2B5EF4-FFF2-40B4-BE49-F238E27FC236}">
                <a16:creationId xmlns:a16="http://schemas.microsoft.com/office/drawing/2014/main" id="{43CFD18B-5AF2-44DB-89FB-B247B3E8FF50}"/>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17">
            <a:extLst>
              <a:ext uri="{FF2B5EF4-FFF2-40B4-BE49-F238E27FC236}">
                <a16:creationId xmlns:a16="http://schemas.microsoft.com/office/drawing/2014/main" id="{268A70ED-9036-4FDA-BB73-68D585920E3E}"/>
              </a:ext>
            </a:extLst>
          </p:cNvPr>
          <p:cNvSpPr>
            <a:spLocks noGrp="1"/>
          </p:cNvSpPr>
          <p:nvPr>
            <p:ph type="sldNum" sz="quarter" idx="12"/>
          </p:nvPr>
        </p:nvSpPr>
        <p:spPr/>
        <p:txBody>
          <a:bodyPr/>
          <a:lstStyle>
            <a:lvl1pPr>
              <a:defRPr/>
            </a:lvl1pPr>
          </a:lstStyle>
          <a:p>
            <a:fld id="{CA032EFE-288C-439D-BC83-0BAC7DD3E5F4}" type="slidenum">
              <a:rPr lang="en-US" altLang="en-US"/>
              <a:pPr/>
              <a:t>‹#›</a:t>
            </a:fld>
            <a:endParaRPr lang="en-US" altLang="en-US"/>
          </a:p>
        </p:txBody>
      </p:sp>
    </p:spTree>
    <p:extLst>
      <p:ext uri="{BB962C8B-B14F-4D97-AF65-F5344CB8AC3E}">
        <p14:creationId xmlns:p14="http://schemas.microsoft.com/office/powerpoint/2010/main" val="2891195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21EB8141-44F7-4E7B-8AD5-8D0D8FECA3D0}"/>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21">
            <a:extLst>
              <a:ext uri="{FF2B5EF4-FFF2-40B4-BE49-F238E27FC236}">
                <a16:creationId xmlns:a16="http://schemas.microsoft.com/office/drawing/2014/main" id="{43CFD18B-5AF2-44DB-89FB-B247B3E8FF50}"/>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17">
            <a:extLst>
              <a:ext uri="{FF2B5EF4-FFF2-40B4-BE49-F238E27FC236}">
                <a16:creationId xmlns:a16="http://schemas.microsoft.com/office/drawing/2014/main" id="{268A70ED-9036-4FDA-BB73-68D585920E3E}"/>
              </a:ext>
            </a:extLst>
          </p:cNvPr>
          <p:cNvSpPr>
            <a:spLocks noGrp="1"/>
          </p:cNvSpPr>
          <p:nvPr>
            <p:ph type="sldNum" sz="quarter" idx="12"/>
          </p:nvPr>
        </p:nvSpPr>
        <p:spPr/>
        <p:txBody>
          <a:bodyPr/>
          <a:lstStyle>
            <a:lvl1pPr>
              <a:defRPr/>
            </a:lvl1pPr>
          </a:lstStyle>
          <a:p>
            <a:fld id="{9F39A4B1-B9F0-46EB-B35F-966B9BA80C0E}" type="slidenum">
              <a:rPr lang="en-US" altLang="en-US"/>
              <a:pPr/>
              <a:t>‹#›</a:t>
            </a:fld>
            <a:endParaRPr lang="en-US" altLang="en-US"/>
          </a:p>
        </p:txBody>
      </p:sp>
    </p:spTree>
    <p:extLst>
      <p:ext uri="{BB962C8B-B14F-4D97-AF65-F5344CB8AC3E}">
        <p14:creationId xmlns:p14="http://schemas.microsoft.com/office/powerpoint/2010/main" val="468773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a:extLst>
              <a:ext uri="{FF2B5EF4-FFF2-40B4-BE49-F238E27FC236}">
                <a16:creationId xmlns:a16="http://schemas.microsoft.com/office/drawing/2014/main" id="{EC8F4C88-F085-453D-8507-A5684793B3D1}"/>
              </a:ext>
            </a:extLst>
          </p:cNvPr>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ight Triangle 5">
            <a:extLst>
              <a:ext uri="{FF2B5EF4-FFF2-40B4-BE49-F238E27FC236}">
                <a16:creationId xmlns:a16="http://schemas.microsoft.com/office/drawing/2014/main" id="{AAA84BC1-BE70-42E9-AFB1-D075CF1F48D2}"/>
              </a:ext>
            </a:extLst>
          </p:cNvPr>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endParaRPr lang="en-US" altLang="en-US">
              <a:solidFill>
                <a:srgbClr val="FFFFFF"/>
              </a:solidFill>
              <a:latin typeface="Constantia" panose="02030602050306030303" pitchFamily="18" charset="0"/>
            </a:endParaRPr>
          </a:p>
        </p:txBody>
      </p:sp>
      <p:sp>
        <p:nvSpPr>
          <p:cNvPr id="7" name="Freeform 6">
            <a:extLst>
              <a:ext uri="{FF2B5EF4-FFF2-40B4-BE49-F238E27FC236}">
                <a16:creationId xmlns:a16="http://schemas.microsoft.com/office/drawing/2014/main" id="{692AF777-DC11-4600-8FF0-CB1396DE7384}"/>
              </a:ext>
            </a:extLst>
          </p:cNvPr>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8" name="Freeform 7">
            <a:extLst>
              <a:ext uri="{FF2B5EF4-FFF2-40B4-BE49-F238E27FC236}">
                <a16:creationId xmlns:a16="http://schemas.microsoft.com/office/drawing/2014/main" id="{9D0C6863-533C-4F86-885C-209802003BD7}"/>
              </a:ext>
            </a:extLst>
          </p:cNvPr>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a:extLst>
              <a:ext uri="{FF2B5EF4-FFF2-40B4-BE49-F238E27FC236}">
                <a16:creationId xmlns:a16="http://schemas.microsoft.com/office/drawing/2014/main" id="{93691C95-A924-41DF-A18A-E9732F8D2E0F}"/>
              </a:ext>
            </a:extLst>
          </p:cNvPr>
          <p:cNvSpPr>
            <a:spLocks noGrp="1"/>
          </p:cNvSpPr>
          <p:nvPr>
            <p:ph type="dt" sz="half" idx="10"/>
          </p:nvPr>
        </p:nvSpPr>
        <p:spPr/>
        <p:txBody>
          <a:bodyPr/>
          <a:lstStyle>
            <a:lvl1pPr>
              <a:defRPr/>
            </a:lvl1pPr>
          </a:lstStyle>
          <a:p>
            <a:pPr>
              <a:defRPr/>
            </a:pPr>
            <a:endParaRPr lang="en-US" altLang="en-US"/>
          </a:p>
        </p:txBody>
      </p:sp>
      <p:sp>
        <p:nvSpPr>
          <p:cNvPr id="10" name="Footer Placeholder 5">
            <a:extLst>
              <a:ext uri="{FF2B5EF4-FFF2-40B4-BE49-F238E27FC236}">
                <a16:creationId xmlns:a16="http://schemas.microsoft.com/office/drawing/2014/main" id="{2F3C8C10-109A-40DA-B6A4-8A3C132AEAF4}"/>
              </a:ext>
            </a:extLst>
          </p:cNvPr>
          <p:cNvSpPr>
            <a:spLocks noGrp="1"/>
          </p:cNvSpPr>
          <p:nvPr>
            <p:ph type="ftr" sz="quarter" idx="11"/>
          </p:nvPr>
        </p:nvSpPr>
        <p:spPr/>
        <p:txBody>
          <a:bodyPr/>
          <a:lstStyle>
            <a:lvl1pPr>
              <a:defRPr/>
            </a:lvl1pPr>
          </a:lstStyle>
          <a:p>
            <a:pPr>
              <a:defRPr/>
            </a:pPr>
            <a:endParaRPr lang="en-US" altLang="en-US"/>
          </a:p>
        </p:txBody>
      </p:sp>
      <p:sp>
        <p:nvSpPr>
          <p:cNvPr id="11" name="Slide Number Placeholder 6">
            <a:extLst>
              <a:ext uri="{FF2B5EF4-FFF2-40B4-BE49-F238E27FC236}">
                <a16:creationId xmlns:a16="http://schemas.microsoft.com/office/drawing/2014/main" id="{E4CEFB1D-7903-414F-A2AE-994D490C995D}"/>
              </a:ext>
            </a:extLst>
          </p:cNvPr>
          <p:cNvSpPr>
            <a:spLocks noGrp="1"/>
          </p:cNvSpPr>
          <p:nvPr>
            <p:ph type="sldNum" sz="quarter" idx="12"/>
          </p:nvPr>
        </p:nvSpPr>
        <p:spPr>
          <a:xfrm>
            <a:off x="8077200" y="6356350"/>
            <a:ext cx="609600" cy="365125"/>
          </a:xfrm>
        </p:spPr>
        <p:txBody>
          <a:bodyPr/>
          <a:lstStyle>
            <a:lvl1pPr>
              <a:defRPr/>
            </a:lvl1pPr>
          </a:lstStyle>
          <a:p>
            <a:fld id="{8CF42165-5B09-4F22-8E73-EAE41CB05802}" type="slidenum">
              <a:rPr lang="en-US" altLang="en-US"/>
              <a:pPr/>
              <a:t>‹#›</a:t>
            </a:fld>
            <a:endParaRPr lang="en-US" altLang="en-US"/>
          </a:p>
        </p:txBody>
      </p:sp>
    </p:spTree>
    <p:extLst>
      <p:ext uri="{BB962C8B-B14F-4D97-AF65-F5344CB8AC3E}">
        <p14:creationId xmlns:p14="http://schemas.microsoft.com/office/powerpoint/2010/main" val="680052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E90000FB-80DC-4712-9C85-5D6B326A1609}"/>
              </a:ext>
            </a:extLst>
          </p:cNvPr>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8" name="Freeform 7">
            <a:extLst>
              <a:ext uri="{FF2B5EF4-FFF2-40B4-BE49-F238E27FC236}">
                <a16:creationId xmlns:a16="http://schemas.microsoft.com/office/drawing/2014/main" id="{01EE25D7-CF21-4FF8-B8CA-B153E1C84173}"/>
              </a:ext>
            </a:extLst>
          </p:cNvPr>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a:extLst>
              <a:ext uri="{FF2B5EF4-FFF2-40B4-BE49-F238E27FC236}">
                <a16:creationId xmlns:a16="http://schemas.microsoft.com/office/drawing/2014/main" id="{21EB8141-44F7-4E7B-8AD5-8D0D8FECA3D0}"/>
              </a:ext>
            </a:extLst>
          </p:cNvPr>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eaLnBrk="1" hangingPunct="1">
              <a:defRPr sz="1200">
                <a:solidFill>
                  <a:srgbClr val="045C75"/>
                </a:solidFill>
              </a:defRPr>
            </a:lvl1pPr>
          </a:lstStyle>
          <a:p>
            <a:pPr>
              <a:defRPr/>
            </a:pPr>
            <a:endParaRPr lang="en-US" altLang="en-US"/>
          </a:p>
        </p:txBody>
      </p:sp>
      <p:sp>
        <p:nvSpPr>
          <p:cNvPr id="22" name="Footer Placeholder 21">
            <a:extLst>
              <a:ext uri="{FF2B5EF4-FFF2-40B4-BE49-F238E27FC236}">
                <a16:creationId xmlns:a16="http://schemas.microsoft.com/office/drawing/2014/main" id="{43CFD18B-5AF2-44DB-89FB-B247B3E8FF50}"/>
              </a:ext>
            </a:extLst>
          </p:cNvPr>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eaLnBrk="1" hangingPunct="1">
              <a:defRPr sz="1200">
                <a:solidFill>
                  <a:srgbClr val="045C75"/>
                </a:solidFill>
              </a:defRPr>
            </a:lvl1pPr>
          </a:lstStyle>
          <a:p>
            <a:pPr>
              <a:defRPr/>
            </a:pPr>
            <a:endParaRPr lang="en-US" altLang="en-US"/>
          </a:p>
        </p:txBody>
      </p:sp>
      <p:sp>
        <p:nvSpPr>
          <p:cNvPr id="18" name="Slide Number Placeholder 17">
            <a:extLst>
              <a:ext uri="{FF2B5EF4-FFF2-40B4-BE49-F238E27FC236}">
                <a16:creationId xmlns:a16="http://schemas.microsoft.com/office/drawing/2014/main" id="{268A70ED-9036-4FDA-BB73-68D585920E3E}"/>
              </a:ext>
            </a:extLst>
          </p:cNvPr>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defRPr>
            </a:lvl1pPr>
          </a:lstStyle>
          <a:p>
            <a:fld id="{EC5032DB-AF37-4084-AE9D-FBE9762DDD98}" type="slidenum">
              <a:rPr lang="en-US" altLang="en-US"/>
              <a:pPr/>
              <a:t>‹#›</a:t>
            </a:fld>
            <a:endParaRPr lang="en-US" alt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a:extLst>
                <a:ext uri="{FF2B5EF4-FFF2-40B4-BE49-F238E27FC236}">
                  <a16:creationId xmlns:a16="http://schemas.microsoft.com/office/drawing/2014/main" id="{DEA3DFEA-E1FC-4093-833D-1839B438E167}"/>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 name="Freeform 12">
              <a:extLst>
                <a:ext uri="{FF2B5EF4-FFF2-40B4-BE49-F238E27FC236}">
                  <a16:creationId xmlns:a16="http://schemas.microsoft.com/office/drawing/2014/main" id="{BE6D8A36-D3A0-43AB-A9F8-913A321695F2}"/>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grpSp>
    </p:spTree>
  </p:cSld>
  <p:clrMap bg1="lt1" tx1="dk1" bg2="lt2" tx2="dk2" accent1="accent1" accent2="accent2" accent3="accent3" accent4="accent4" accent5="accent5" accent6="accent6" hlink="hlink" folHlink="folHlink"/>
  <p:sldLayoutIdLst>
    <p:sldLayoutId id="2147484800" r:id="rId1"/>
    <p:sldLayoutId id="2147484791" r:id="rId2"/>
    <p:sldLayoutId id="2147484801" r:id="rId3"/>
    <p:sldLayoutId id="2147484792" r:id="rId4"/>
    <p:sldLayoutId id="2147484793" r:id="rId5"/>
    <p:sldLayoutId id="2147484794" r:id="rId6"/>
    <p:sldLayoutId id="2147484795" r:id="rId7"/>
    <p:sldLayoutId id="2147484796" r:id="rId8"/>
    <p:sldLayoutId id="2147484802" r:id="rId9"/>
    <p:sldLayoutId id="2147484797" r:id="rId10"/>
    <p:sldLayoutId id="2147484798" r:id="rId11"/>
    <p:sldLayoutId id="2147484799" r:id="rId12"/>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Phát triển năng lượng sạch – Giải pháp quan trọng để giảm khí thải carbon |  VTV.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4" y="0"/>
            <a:ext cx="624125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5"/>
          <p:cNvSpPr txBox="1">
            <a:spLocks noChangeArrowheads="1"/>
          </p:cNvSpPr>
          <p:nvPr/>
        </p:nvSpPr>
        <p:spPr bwMode="auto">
          <a:xfrm>
            <a:off x="-121444" y="857250"/>
            <a:ext cx="6761560" cy="300082"/>
          </a:xfrm>
          <a:prstGeom prst="rect">
            <a:avLst/>
          </a:prstGeom>
          <a:noFill/>
          <a:ln>
            <a:noFill/>
          </a:ln>
          <a:effectLst/>
          <a:extLst>
            <a:ext uri="{909E8E84-426E-40DD-AFC4-6F175D3DCCD1}">
              <a14:hiddenFill xmlns:a14="http://schemas.microsoft.com/office/drawing/2010/main">
                <a:gradFill rotWithShape="1">
                  <a:gsLst>
                    <a:gs pos="0">
                      <a:srgbClr val="E18393"/>
                    </a:gs>
                    <a:gs pos="50000">
                      <a:srgbClr val="FFFFFF"/>
                    </a:gs>
                    <a:gs pos="100000">
                      <a:srgbClr val="E18393"/>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350" b="1">
                <a:solidFill>
                  <a:srgbClr val="0000CC"/>
                </a:solidFill>
                <a:latin typeface="Batang" panose="02030600000101010101" pitchFamily="18" charset="-127"/>
              </a:rPr>
              <a:t> </a:t>
            </a:r>
            <a:endParaRPr lang="en-US" altLang="en-US" sz="2100" b="1">
              <a:solidFill>
                <a:srgbClr val="FFFF00"/>
              </a:solidFill>
              <a:latin typeface="Times New Roman" panose="02020603050405020304" pitchFamily="18" charset="0"/>
              <a:cs typeface="Times New Roman" panose="02020603050405020304" pitchFamily="18" charset="0"/>
            </a:endParaRPr>
          </a:p>
        </p:txBody>
      </p:sp>
      <p:pic>
        <p:nvPicPr>
          <p:cNvPr id="9220" name="Picture 37" descr="B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2030016" y="1572816"/>
            <a:ext cx="2457450" cy="27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Box 2"/>
          <p:cNvSpPr txBox="1">
            <a:spLocks noChangeArrowheads="1"/>
          </p:cNvSpPr>
          <p:nvPr/>
        </p:nvSpPr>
        <p:spPr bwMode="auto">
          <a:xfrm>
            <a:off x="1524001" y="5283994"/>
            <a:ext cx="4852988" cy="646331"/>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600" b="1" dirty="0">
                <a:solidFill>
                  <a:srgbClr val="FF0000"/>
                </a:solidFill>
                <a:latin typeface="Times New Roman" panose="02020603050405020304" pitchFamily="18" charset="0"/>
                <a:cs typeface="Times New Roman" panose="02020603050405020304" pitchFamily="18" charset="0"/>
              </a:rPr>
              <a:t>PHÂN MÔN: ĐỊA LÍ 7</a:t>
            </a:r>
          </a:p>
        </p:txBody>
      </p:sp>
      <p:pic>
        <p:nvPicPr>
          <p:cNvPr id="9223" name="Picture 2" descr="Sách giáo khoa Lịch Sử Và Địa Lí lớp 7 Chân Trời Sáng Tạ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6988" y="0"/>
            <a:ext cx="27670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4127948"/>
      </p:ext>
    </p:extLst>
  </p:cSld>
  <p:clrMapOvr>
    <a:masterClrMapping/>
  </p:clrMapOvr>
  <p:transition spd="slow" advClick="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31377E-CF61-4442-BCEC-BFBA3BF41BFF}"/>
              </a:ext>
            </a:extLst>
          </p:cNvPr>
          <p:cNvSpPr txBox="1"/>
          <p:nvPr/>
        </p:nvSpPr>
        <p:spPr>
          <a:xfrm>
            <a:off x="5612436" y="6416774"/>
            <a:ext cx="4334216" cy="400110"/>
          </a:xfrm>
          <a:prstGeom prst="rect">
            <a:avLst/>
          </a:prstGeom>
          <a:noFill/>
        </p:spPr>
        <p:txBody>
          <a:bodyPr wrap="square" rtlCol="0">
            <a:spAutoFit/>
          </a:bodyPr>
          <a:lstStyle/>
          <a:p>
            <a:r>
              <a:rPr lang="en-US" sz="2000" dirty="0" smtClean="0">
                <a:solidFill>
                  <a:srgbClr val="1B04FA"/>
                </a:solidFill>
                <a:latin typeface="Arial" panose="020B0604020202020204" pitchFamily="34" charset="0"/>
                <a:cs typeface="Arial" panose="020B0604020202020204" pitchFamily="34" charset="0"/>
              </a:rPr>
              <a:t> </a:t>
            </a:r>
            <a:r>
              <a:rPr lang="en-US" sz="2000" dirty="0">
                <a:solidFill>
                  <a:srgbClr val="1B04FA"/>
                </a:solidFill>
                <a:cs typeface="Times New Roman" panose="02020603050405020304" pitchFamily="18" charset="0"/>
              </a:rPr>
              <a:t>Bản đồ </a:t>
            </a:r>
            <a:r>
              <a:rPr lang="vi-VN" sz="2000" dirty="0">
                <a:solidFill>
                  <a:srgbClr val="1B04FA"/>
                </a:solidFill>
                <a:cs typeface="Times New Roman" panose="02020603050405020304" pitchFamily="18" charset="0"/>
              </a:rPr>
              <a:t>tự nhiên </a:t>
            </a:r>
            <a:r>
              <a:rPr lang="en-US" sz="2000" dirty="0">
                <a:solidFill>
                  <a:srgbClr val="1B04FA"/>
                </a:solidFill>
                <a:cs typeface="Times New Roman" panose="02020603050405020304" pitchFamily="18" charset="0"/>
              </a:rPr>
              <a:t>châu Phi</a:t>
            </a:r>
          </a:p>
        </p:txBody>
      </p:sp>
      <p:pic>
        <p:nvPicPr>
          <p:cNvPr id="4" name="Picture 3">
            <a:extLst>
              <a:ext uri="{FF2B5EF4-FFF2-40B4-BE49-F238E27FC236}">
                <a16:creationId xmlns:a16="http://schemas.microsoft.com/office/drawing/2014/main" id="{B5A7C688-B6C9-49CF-9EE0-4834A7FF305C}"/>
              </a:ext>
            </a:extLst>
          </p:cNvPr>
          <p:cNvPicPr>
            <a:picLocks noChangeAspect="1"/>
          </p:cNvPicPr>
          <p:nvPr/>
        </p:nvPicPr>
        <p:blipFill>
          <a:blip r:embed="rId2"/>
          <a:stretch>
            <a:fillRect/>
          </a:stretch>
        </p:blipFill>
        <p:spPr>
          <a:xfrm>
            <a:off x="4994327" y="-32720"/>
            <a:ext cx="4113855" cy="6533530"/>
          </a:xfrm>
          <a:prstGeom prst="rect">
            <a:avLst/>
          </a:prstGeom>
        </p:spPr>
      </p:pic>
      <p:sp>
        <p:nvSpPr>
          <p:cNvPr id="6" name="Freeform: Shape 5">
            <a:extLst>
              <a:ext uri="{FF2B5EF4-FFF2-40B4-BE49-F238E27FC236}">
                <a16:creationId xmlns:a16="http://schemas.microsoft.com/office/drawing/2014/main" id="{A08AF93F-75CE-40BF-A694-38E12F35C7EC}"/>
              </a:ext>
            </a:extLst>
          </p:cNvPr>
          <p:cNvSpPr/>
          <p:nvPr/>
        </p:nvSpPr>
        <p:spPr>
          <a:xfrm>
            <a:off x="7779544" y="2971801"/>
            <a:ext cx="218516" cy="246413"/>
          </a:xfrm>
          <a:custGeom>
            <a:avLst/>
            <a:gdLst>
              <a:gd name="connsiteX0" fmla="*/ 240212 w 240249"/>
              <a:gd name="connsiteY0" fmla="*/ 59377 h 213756"/>
              <a:gd name="connsiteX1" fmla="*/ 157084 w 240249"/>
              <a:gd name="connsiteY1" fmla="*/ 35626 h 213756"/>
              <a:gd name="connsiteX2" fmla="*/ 133334 w 240249"/>
              <a:gd name="connsiteY2" fmla="*/ 0 h 213756"/>
              <a:gd name="connsiteX3" fmla="*/ 85832 w 240249"/>
              <a:gd name="connsiteY3" fmla="*/ 47501 h 213756"/>
              <a:gd name="connsiteX4" fmla="*/ 50206 w 240249"/>
              <a:gd name="connsiteY4" fmla="*/ 59377 h 213756"/>
              <a:gd name="connsiteX5" fmla="*/ 14580 w 240249"/>
              <a:gd name="connsiteY5" fmla="*/ 47501 h 213756"/>
              <a:gd name="connsiteX6" fmla="*/ 14580 w 240249"/>
              <a:gd name="connsiteY6" fmla="*/ 130629 h 213756"/>
              <a:gd name="connsiteX7" fmla="*/ 26456 w 240249"/>
              <a:gd name="connsiteY7" fmla="*/ 190005 h 213756"/>
              <a:gd name="connsiteX8" fmla="*/ 73957 w 240249"/>
              <a:gd name="connsiteY8" fmla="*/ 213756 h 213756"/>
              <a:gd name="connsiteX9" fmla="*/ 109583 w 240249"/>
              <a:gd name="connsiteY9" fmla="*/ 201881 h 213756"/>
              <a:gd name="connsiteX10" fmla="*/ 157084 w 240249"/>
              <a:gd name="connsiteY10" fmla="*/ 190005 h 213756"/>
              <a:gd name="connsiteX11" fmla="*/ 145209 w 240249"/>
              <a:gd name="connsiteY11" fmla="*/ 142504 h 213756"/>
              <a:gd name="connsiteX12" fmla="*/ 240212 w 240249"/>
              <a:gd name="connsiteY12" fmla="*/ 59377 h 21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0249" h="213756">
                <a:moveTo>
                  <a:pt x="240212" y="59377"/>
                </a:moveTo>
                <a:cubicBezTo>
                  <a:pt x="242191" y="41564"/>
                  <a:pt x="164826" y="41820"/>
                  <a:pt x="157084" y="35626"/>
                </a:cubicBezTo>
                <a:cubicBezTo>
                  <a:pt x="145939" y="26710"/>
                  <a:pt x="141251" y="11875"/>
                  <a:pt x="133334" y="0"/>
                </a:cubicBezTo>
                <a:cubicBezTo>
                  <a:pt x="38334" y="31666"/>
                  <a:pt x="149166" y="-15833"/>
                  <a:pt x="85832" y="47501"/>
                </a:cubicBezTo>
                <a:cubicBezTo>
                  <a:pt x="76981" y="56352"/>
                  <a:pt x="62081" y="55418"/>
                  <a:pt x="50206" y="59377"/>
                </a:cubicBezTo>
                <a:cubicBezTo>
                  <a:pt x="38331" y="55418"/>
                  <a:pt x="24594" y="39990"/>
                  <a:pt x="14580" y="47501"/>
                </a:cubicBezTo>
                <a:cubicBezTo>
                  <a:pt x="-15209" y="69843"/>
                  <a:pt x="8955" y="108130"/>
                  <a:pt x="14580" y="130629"/>
                </a:cubicBezTo>
                <a:cubicBezTo>
                  <a:pt x="19475" y="150210"/>
                  <a:pt x="14724" y="173581"/>
                  <a:pt x="26456" y="190005"/>
                </a:cubicBezTo>
                <a:cubicBezTo>
                  <a:pt x="36746" y="204410"/>
                  <a:pt x="58123" y="205839"/>
                  <a:pt x="73957" y="213756"/>
                </a:cubicBezTo>
                <a:cubicBezTo>
                  <a:pt x="85832" y="209798"/>
                  <a:pt x="97547" y="205320"/>
                  <a:pt x="109583" y="201881"/>
                </a:cubicBezTo>
                <a:cubicBezTo>
                  <a:pt x="125276" y="197397"/>
                  <a:pt x="148687" y="204000"/>
                  <a:pt x="157084" y="190005"/>
                </a:cubicBezTo>
                <a:cubicBezTo>
                  <a:pt x="165481" y="176010"/>
                  <a:pt x="149167" y="158338"/>
                  <a:pt x="145209" y="142504"/>
                </a:cubicBezTo>
                <a:cubicBezTo>
                  <a:pt x="159883" y="39784"/>
                  <a:pt x="238233" y="77190"/>
                  <a:pt x="240212" y="59377"/>
                </a:cubicBezTo>
                <a:close/>
              </a:path>
            </a:pathLst>
          </a:custGeom>
          <a:solidFill>
            <a:srgbClr val="1B04FA"/>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7BE1447-DEF9-4E41-9823-3D74069B4ABF}"/>
              </a:ext>
            </a:extLst>
          </p:cNvPr>
          <p:cNvSpPr/>
          <p:nvPr/>
        </p:nvSpPr>
        <p:spPr>
          <a:xfrm>
            <a:off x="237507" y="244157"/>
            <a:ext cx="4215740" cy="1077218"/>
          </a:xfrm>
          <a:prstGeom prst="rect">
            <a:avLst/>
          </a:prstGeom>
        </p:spPr>
        <p:txBody>
          <a:bodyPr wrap="square">
            <a:spAutoFit/>
          </a:bodyPr>
          <a:lstStyle/>
          <a:p>
            <a:pPr algn="just"/>
            <a:r>
              <a:rPr lang="vi-VN" sz="3200" dirty="0">
                <a:solidFill>
                  <a:srgbClr val="1B04FA"/>
                </a:solidFill>
              </a:rPr>
              <a:t>+ Hồ Vích-to-ri-a: nằm ở sơn nguyên Đông Phi.</a:t>
            </a:r>
          </a:p>
        </p:txBody>
      </p:sp>
      <p:pic>
        <p:nvPicPr>
          <p:cNvPr id="8" name="Picture 7" descr="Map&#10;&#10;Description automatically generated">
            <a:extLst>
              <a:ext uri="{FF2B5EF4-FFF2-40B4-BE49-F238E27FC236}">
                <a16:creationId xmlns:a16="http://schemas.microsoft.com/office/drawing/2014/main" id="{18E0869F-2704-4B33-8B21-B52F036E7C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99" y="1321376"/>
            <a:ext cx="4854531" cy="4046314"/>
          </a:xfrm>
          <a:prstGeom prst="rect">
            <a:avLst/>
          </a:prstGeom>
        </p:spPr>
      </p:pic>
      <p:pic>
        <p:nvPicPr>
          <p:cNvPr id="9" name="Picture 8">
            <a:extLst>
              <a:ext uri="{FF2B5EF4-FFF2-40B4-BE49-F238E27FC236}">
                <a16:creationId xmlns:a16="http://schemas.microsoft.com/office/drawing/2014/main" id="{9FD79FE7-FEA5-4A68-9CE0-BCA607902C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87527"/>
            <a:ext cx="4918127" cy="4058392"/>
          </a:xfrm>
          <a:prstGeom prst="rect">
            <a:avLst/>
          </a:prstGeom>
        </p:spPr>
      </p:pic>
      <p:sp>
        <p:nvSpPr>
          <p:cNvPr id="10" name="Rectangle 9">
            <a:extLst>
              <a:ext uri="{FF2B5EF4-FFF2-40B4-BE49-F238E27FC236}">
                <a16:creationId xmlns:a16="http://schemas.microsoft.com/office/drawing/2014/main" id="{E3780FEB-69CF-43C3-92B8-C7F810ACB4D5}"/>
              </a:ext>
            </a:extLst>
          </p:cNvPr>
          <p:cNvSpPr/>
          <p:nvPr/>
        </p:nvSpPr>
        <p:spPr>
          <a:xfrm>
            <a:off x="0" y="5629778"/>
            <a:ext cx="5226796" cy="954107"/>
          </a:xfrm>
          <a:prstGeom prst="rect">
            <a:avLst/>
          </a:prstGeom>
          <a:ln>
            <a:solidFill>
              <a:schemeClr val="accent1"/>
            </a:solidFill>
            <a:prstDash val="sysDash"/>
          </a:ln>
        </p:spPr>
        <p:txBody>
          <a:bodyPr wrap="square">
            <a:spAutoFit/>
          </a:bodyPr>
          <a:lstStyle/>
          <a:p>
            <a:pPr algn="ctr"/>
            <a:r>
              <a:rPr lang="vi-VN" sz="2800" dirty="0">
                <a:solidFill>
                  <a:srgbClr val="FF0066"/>
                </a:solidFill>
              </a:rPr>
              <a:t>Victoria là hồ nước ngọt lớn nhất </a:t>
            </a:r>
            <a:endParaRPr lang="vi-VN" sz="2800" dirty="0" smtClean="0">
              <a:solidFill>
                <a:srgbClr val="FF0066"/>
              </a:solidFill>
            </a:endParaRPr>
          </a:p>
          <a:p>
            <a:pPr algn="ctr"/>
            <a:r>
              <a:rPr lang="vi-VN" sz="2800" dirty="0" smtClean="0">
                <a:solidFill>
                  <a:srgbClr val="FF0066"/>
                </a:solidFill>
              </a:rPr>
              <a:t>châu </a:t>
            </a:r>
            <a:r>
              <a:rPr lang="vi-VN" sz="2800" dirty="0">
                <a:solidFill>
                  <a:srgbClr val="FF0066"/>
                </a:solidFill>
              </a:rPr>
              <a:t>Phi </a:t>
            </a:r>
            <a:r>
              <a:rPr lang="vi-VN" sz="2800" dirty="0" smtClean="0">
                <a:solidFill>
                  <a:srgbClr val="FF0066"/>
                </a:solidFill>
              </a:rPr>
              <a:t>và </a:t>
            </a:r>
            <a:r>
              <a:rPr lang="vi-VN" sz="2800" dirty="0">
                <a:solidFill>
                  <a:srgbClr val="FF0066"/>
                </a:solidFill>
              </a:rPr>
              <a:t>thứ nhì thế </a:t>
            </a:r>
            <a:r>
              <a:rPr lang="vi-VN" sz="2800" dirty="0" smtClean="0">
                <a:solidFill>
                  <a:srgbClr val="FF0066"/>
                </a:solidFill>
              </a:rPr>
              <a:t>giới</a:t>
            </a:r>
            <a:r>
              <a:rPr lang="en-US" sz="2800" dirty="0" smtClean="0">
                <a:solidFill>
                  <a:srgbClr val="FF0066"/>
                </a:solidFill>
              </a:rPr>
              <a:t>.</a:t>
            </a:r>
            <a:endParaRPr lang="en-US" sz="2800" dirty="0">
              <a:solidFill>
                <a:srgbClr val="FF0066"/>
              </a:solidFill>
            </a:endParaRPr>
          </a:p>
        </p:txBody>
      </p:sp>
    </p:spTree>
    <p:extLst>
      <p:ext uri="{BB962C8B-B14F-4D97-AF65-F5344CB8AC3E}">
        <p14:creationId xmlns:p14="http://schemas.microsoft.com/office/powerpoint/2010/main" val="240587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3DB93C5-F36C-4B1E-B163-CCB39D873F1C}"/>
              </a:ext>
            </a:extLst>
          </p:cNvPr>
          <p:cNvGrpSpPr/>
          <p:nvPr/>
        </p:nvGrpSpPr>
        <p:grpSpPr>
          <a:xfrm>
            <a:off x="5139047" y="106878"/>
            <a:ext cx="3929386" cy="6430157"/>
            <a:chOff x="8055449" y="2525306"/>
            <a:chExt cx="3677372" cy="4277179"/>
          </a:xfrm>
        </p:grpSpPr>
        <p:pic>
          <p:nvPicPr>
            <p:cNvPr id="5" name="Picture 2">
              <a:extLst>
                <a:ext uri="{FF2B5EF4-FFF2-40B4-BE49-F238E27FC236}">
                  <a16:creationId xmlns:a16="http://schemas.microsoft.com/office/drawing/2014/main" id="{7A80E5CB-156D-4793-BC83-7D2DCBF521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5449" y="2525306"/>
              <a:ext cx="3677372" cy="427717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3364CF9-2DD4-4410-B055-55DF350E098C}"/>
                </a:ext>
              </a:extLst>
            </p:cNvPr>
            <p:cNvSpPr txBox="1"/>
            <p:nvPr/>
          </p:nvSpPr>
          <p:spPr>
            <a:xfrm>
              <a:off x="8191688" y="6485908"/>
              <a:ext cx="3541133" cy="307088"/>
            </a:xfrm>
            <a:prstGeom prst="rect">
              <a:avLst/>
            </a:prstGeom>
            <a:solidFill>
              <a:schemeClr val="bg1"/>
            </a:solidFill>
          </p:spPr>
          <p:txBody>
            <a:bodyPr wrap="square" rtlCol="0">
              <a:spAutoFit/>
            </a:bodyPr>
            <a:lstStyle/>
            <a:p>
              <a:r>
                <a:rPr lang="en-US" sz="2000" dirty="0">
                  <a:solidFill>
                    <a:srgbClr val="1B04FA"/>
                  </a:solidFill>
                  <a:latin typeface="Arial" panose="020B0604020202020204" pitchFamily="34" charset="0"/>
                  <a:cs typeface="Arial" panose="020B0604020202020204" pitchFamily="34" charset="0"/>
                </a:rPr>
                <a:t> </a:t>
              </a:r>
              <a:r>
                <a:rPr lang="en-US" sz="2000" dirty="0" smtClean="0">
                  <a:solidFill>
                    <a:srgbClr val="1B04FA"/>
                  </a:solidFill>
                  <a:latin typeface="Arial" panose="020B0604020202020204" pitchFamily="34" charset="0"/>
                  <a:cs typeface="Arial" panose="020B0604020202020204" pitchFamily="34" charset="0"/>
                </a:rPr>
                <a:t> </a:t>
              </a:r>
              <a:r>
                <a:rPr lang="en-US" sz="2400" dirty="0" err="1" smtClean="0">
                  <a:solidFill>
                    <a:srgbClr val="1B04FA"/>
                  </a:solidFill>
                  <a:cs typeface="Times New Roman" panose="02020603050405020304" pitchFamily="18" charset="0"/>
                </a:rPr>
                <a:t>Bản</a:t>
              </a:r>
              <a:r>
                <a:rPr lang="en-US" sz="2400" dirty="0" smtClean="0">
                  <a:solidFill>
                    <a:srgbClr val="1B04FA"/>
                  </a:solidFill>
                  <a:cs typeface="Times New Roman" panose="02020603050405020304" pitchFamily="18" charset="0"/>
                </a:rPr>
                <a:t> </a:t>
              </a:r>
              <a:r>
                <a:rPr lang="en-US" sz="2400" dirty="0">
                  <a:solidFill>
                    <a:srgbClr val="1B04FA"/>
                  </a:solidFill>
                  <a:cs typeface="Times New Roman" panose="02020603050405020304" pitchFamily="18" charset="0"/>
                </a:rPr>
                <a:t>đồ tự nhiên Châu Phi</a:t>
              </a:r>
            </a:p>
          </p:txBody>
        </p:sp>
      </p:grpSp>
      <p:sp>
        <p:nvSpPr>
          <p:cNvPr id="7" name="Freeform: Shape 6">
            <a:extLst>
              <a:ext uri="{FF2B5EF4-FFF2-40B4-BE49-F238E27FC236}">
                <a16:creationId xmlns:a16="http://schemas.microsoft.com/office/drawing/2014/main" id="{AFDEF1B7-7AE2-4A36-97EA-11D6A903CF9F}"/>
              </a:ext>
            </a:extLst>
          </p:cNvPr>
          <p:cNvSpPr/>
          <p:nvPr/>
        </p:nvSpPr>
        <p:spPr>
          <a:xfrm>
            <a:off x="7817873" y="3004457"/>
            <a:ext cx="180187" cy="213756"/>
          </a:xfrm>
          <a:custGeom>
            <a:avLst/>
            <a:gdLst>
              <a:gd name="connsiteX0" fmla="*/ 240212 w 240249"/>
              <a:gd name="connsiteY0" fmla="*/ 59377 h 213756"/>
              <a:gd name="connsiteX1" fmla="*/ 157084 w 240249"/>
              <a:gd name="connsiteY1" fmla="*/ 35626 h 213756"/>
              <a:gd name="connsiteX2" fmla="*/ 133334 w 240249"/>
              <a:gd name="connsiteY2" fmla="*/ 0 h 213756"/>
              <a:gd name="connsiteX3" fmla="*/ 85832 w 240249"/>
              <a:gd name="connsiteY3" fmla="*/ 47501 h 213756"/>
              <a:gd name="connsiteX4" fmla="*/ 50206 w 240249"/>
              <a:gd name="connsiteY4" fmla="*/ 59377 h 213756"/>
              <a:gd name="connsiteX5" fmla="*/ 14580 w 240249"/>
              <a:gd name="connsiteY5" fmla="*/ 47501 h 213756"/>
              <a:gd name="connsiteX6" fmla="*/ 14580 w 240249"/>
              <a:gd name="connsiteY6" fmla="*/ 130629 h 213756"/>
              <a:gd name="connsiteX7" fmla="*/ 26456 w 240249"/>
              <a:gd name="connsiteY7" fmla="*/ 190005 h 213756"/>
              <a:gd name="connsiteX8" fmla="*/ 73957 w 240249"/>
              <a:gd name="connsiteY8" fmla="*/ 213756 h 213756"/>
              <a:gd name="connsiteX9" fmla="*/ 109583 w 240249"/>
              <a:gd name="connsiteY9" fmla="*/ 201881 h 213756"/>
              <a:gd name="connsiteX10" fmla="*/ 157084 w 240249"/>
              <a:gd name="connsiteY10" fmla="*/ 190005 h 213756"/>
              <a:gd name="connsiteX11" fmla="*/ 145209 w 240249"/>
              <a:gd name="connsiteY11" fmla="*/ 142504 h 213756"/>
              <a:gd name="connsiteX12" fmla="*/ 240212 w 240249"/>
              <a:gd name="connsiteY12" fmla="*/ 59377 h 21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0249" h="213756">
                <a:moveTo>
                  <a:pt x="240212" y="59377"/>
                </a:moveTo>
                <a:cubicBezTo>
                  <a:pt x="242191" y="41564"/>
                  <a:pt x="164826" y="41820"/>
                  <a:pt x="157084" y="35626"/>
                </a:cubicBezTo>
                <a:cubicBezTo>
                  <a:pt x="145939" y="26710"/>
                  <a:pt x="141251" y="11875"/>
                  <a:pt x="133334" y="0"/>
                </a:cubicBezTo>
                <a:cubicBezTo>
                  <a:pt x="38334" y="31666"/>
                  <a:pt x="149166" y="-15833"/>
                  <a:pt x="85832" y="47501"/>
                </a:cubicBezTo>
                <a:cubicBezTo>
                  <a:pt x="76981" y="56352"/>
                  <a:pt x="62081" y="55418"/>
                  <a:pt x="50206" y="59377"/>
                </a:cubicBezTo>
                <a:cubicBezTo>
                  <a:pt x="38331" y="55418"/>
                  <a:pt x="24594" y="39990"/>
                  <a:pt x="14580" y="47501"/>
                </a:cubicBezTo>
                <a:cubicBezTo>
                  <a:pt x="-15209" y="69843"/>
                  <a:pt x="8955" y="108130"/>
                  <a:pt x="14580" y="130629"/>
                </a:cubicBezTo>
                <a:cubicBezTo>
                  <a:pt x="19475" y="150210"/>
                  <a:pt x="14724" y="173581"/>
                  <a:pt x="26456" y="190005"/>
                </a:cubicBezTo>
                <a:cubicBezTo>
                  <a:pt x="36746" y="204410"/>
                  <a:pt x="58123" y="205839"/>
                  <a:pt x="73957" y="213756"/>
                </a:cubicBezTo>
                <a:cubicBezTo>
                  <a:pt x="85832" y="209798"/>
                  <a:pt x="97547" y="205320"/>
                  <a:pt x="109583" y="201881"/>
                </a:cubicBezTo>
                <a:cubicBezTo>
                  <a:pt x="125276" y="197397"/>
                  <a:pt x="148687" y="204000"/>
                  <a:pt x="157084" y="190005"/>
                </a:cubicBezTo>
                <a:cubicBezTo>
                  <a:pt x="165481" y="176010"/>
                  <a:pt x="149167" y="158338"/>
                  <a:pt x="145209" y="142504"/>
                </a:cubicBezTo>
                <a:cubicBezTo>
                  <a:pt x="159883" y="39784"/>
                  <a:pt x="238233" y="77190"/>
                  <a:pt x="240212" y="59377"/>
                </a:cubicBezTo>
                <a:close/>
              </a:path>
            </a:pathLst>
          </a:custGeom>
          <a:solidFill>
            <a:srgbClr val="1B04FA"/>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A0A66150-EC2E-476B-A798-3324696287C7}"/>
              </a:ext>
            </a:extLst>
          </p:cNvPr>
          <p:cNvSpPr/>
          <p:nvPr/>
        </p:nvSpPr>
        <p:spPr>
          <a:xfrm>
            <a:off x="6934953" y="2084789"/>
            <a:ext cx="127897" cy="138274"/>
          </a:xfrm>
          <a:custGeom>
            <a:avLst/>
            <a:gdLst>
              <a:gd name="connsiteX0" fmla="*/ 123028 w 170529"/>
              <a:gd name="connsiteY0" fmla="*/ 40894 h 138274"/>
              <a:gd name="connsiteX1" fmla="*/ 4275 w 170529"/>
              <a:gd name="connsiteY1" fmla="*/ 17143 h 138274"/>
              <a:gd name="connsiteX2" fmla="*/ 16150 w 170529"/>
              <a:gd name="connsiteY2" fmla="*/ 64645 h 138274"/>
              <a:gd name="connsiteX3" fmla="*/ 87402 w 170529"/>
              <a:gd name="connsiteY3" fmla="*/ 88395 h 138274"/>
              <a:gd name="connsiteX4" fmla="*/ 134903 w 170529"/>
              <a:gd name="connsiteY4" fmla="*/ 135897 h 138274"/>
              <a:gd name="connsiteX5" fmla="*/ 170529 w 170529"/>
              <a:gd name="connsiteY5" fmla="*/ 100271 h 138274"/>
              <a:gd name="connsiteX6" fmla="*/ 123028 w 170529"/>
              <a:gd name="connsiteY6" fmla="*/ 40894 h 138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529" h="138274">
                <a:moveTo>
                  <a:pt x="123028" y="40894"/>
                </a:moveTo>
                <a:cubicBezTo>
                  <a:pt x="99571" y="26820"/>
                  <a:pt x="39739" y="-27187"/>
                  <a:pt x="4275" y="17143"/>
                </a:cubicBezTo>
                <a:cubicBezTo>
                  <a:pt x="-5921" y="29888"/>
                  <a:pt x="3758" y="54023"/>
                  <a:pt x="16150" y="64645"/>
                </a:cubicBezTo>
                <a:cubicBezTo>
                  <a:pt x="35158" y="80938"/>
                  <a:pt x="87402" y="88395"/>
                  <a:pt x="87402" y="88395"/>
                </a:cubicBezTo>
                <a:cubicBezTo>
                  <a:pt x="93735" y="107394"/>
                  <a:pt x="96904" y="148563"/>
                  <a:pt x="134903" y="135897"/>
                </a:cubicBezTo>
                <a:cubicBezTo>
                  <a:pt x="150835" y="130586"/>
                  <a:pt x="158654" y="112146"/>
                  <a:pt x="170529" y="100271"/>
                </a:cubicBezTo>
                <a:lnTo>
                  <a:pt x="123028" y="40894"/>
                </a:lnTo>
                <a:close/>
              </a:path>
            </a:pathLst>
          </a:custGeom>
          <a:solidFill>
            <a:srgbClr val="1B04FA"/>
          </a:solidFill>
          <a:ln>
            <a:solidFill>
              <a:srgbClr val="1B04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6B5D811-3137-4ADE-A489-E9FEA057D6CE}"/>
              </a:ext>
            </a:extLst>
          </p:cNvPr>
          <p:cNvSpPr/>
          <p:nvPr/>
        </p:nvSpPr>
        <p:spPr>
          <a:xfrm>
            <a:off x="241961" y="499282"/>
            <a:ext cx="4751510" cy="1200329"/>
          </a:xfrm>
          <a:prstGeom prst="rect">
            <a:avLst/>
          </a:prstGeom>
        </p:spPr>
        <p:txBody>
          <a:bodyPr wrap="square">
            <a:spAutoFit/>
          </a:bodyPr>
          <a:lstStyle/>
          <a:p>
            <a:pPr algn="just"/>
            <a:r>
              <a:rPr lang="vi-VN" sz="3600">
                <a:solidFill>
                  <a:srgbClr val="1B04FA"/>
                </a:solidFill>
              </a:rPr>
              <a:t>+ Hồ Sát: nằm ở bồn địa Sát.</a:t>
            </a:r>
            <a:endParaRPr lang="en-US" sz="3600"/>
          </a:p>
        </p:txBody>
      </p:sp>
      <p:sp>
        <p:nvSpPr>
          <p:cNvPr id="10" name="Freeform: Shape 9">
            <a:extLst>
              <a:ext uri="{FF2B5EF4-FFF2-40B4-BE49-F238E27FC236}">
                <a16:creationId xmlns:a16="http://schemas.microsoft.com/office/drawing/2014/main" id="{D229C60F-6323-4F9E-AEF2-89E8881CC5F7}"/>
              </a:ext>
            </a:extLst>
          </p:cNvPr>
          <p:cNvSpPr/>
          <p:nvPr/>
        </p:nvSpPr>
        <p:spPr>
          <a:xfrm>
            <a:off x="7684870" y="3149824"/>
            <a:ext cx="145525" cy="507776"/>
          </a:xfrm>
          <a:custGeom>
            <a:avLst/>
            <a:gdLst>
              <a:gd name="connsiteX0" fmla="*/ 1912 w 194033"/>
              <a:gd name="connsiteY0" fmla="*/ 9012 h 507776"/>
              <a:gd name="connsiteX1" fmla="*/ 25663 w 194033"/>
              <a:gd name="connsiteY1" fmla="*/ 234644 h 507776"/>
              <a:gd name="connsiteX2" fmla="*/ 37538 w 194033"/>
              <a:gd name="connsiteY2" fmla="*/ 270270 h 507776"/>
              <a:gd name="connsiteX3" fmla="*/ 61289 w 194033"/>
              <a:gd name="connsiteY3" fmla="*/ 389023 h 507776"/>
              <a:gd name="connsiteX4" fmla="*/ 73164 w 194033"/>
              <a:gd name="connsiteY4" fmla="*/ 436524 h 507776"/>
              <a:gd name="connsiteX5" fmla="*/ 108790 w 194033"/>
              <a:gd name="connsiteY5" fmla="*/ 472150 h 507776"/>
              <a:gd name="connsiteX6" fmla="*/ 132541 w 194033"/>
              <a:gd name="connsiteY6" fmla="*/ 507776 h 507776"/>
              <a:gd name="connsiteX7" fmla="*/ 180042 w 194033"/>
              <a:gd name="connsiteY7" fmla="*/ 495901 h 507776"/>
              <a:gd name="connsiteX8" fmla="*/ 180042 w 194033"/>
              <a:gd name="connsiteY8" fmla="*/ 412773 h 507776"/>
              <a:gd name="connsiteX9" fmla="*/ 168167 w 194033"/>
              <a:gd name="connsiteY9" fmla="*/ 365272 h 507776"/>
              <a:gd name="connsiteX10" fmla="*/ 132541 w 194033"/>
              <a:gd name="connsiteY10" fmla="*/ 329646 h 507776"/>
              <a:gd name="connsiteX11" fmla="*/ 73164 w 194033"/>
              <a:gd name="connsiteY11" fmla="*/ 270270 h 507776"/>
              <a:gd name="connsiteX12" fmla="*/ 49413 w 194033"/>
              <a:gd name="connsiteY12" fmla="*/ 234644 h 507776"/>
              <a:gd name="connsiteX13" fmla="*/ 73164 w 194033"/>
              <a:gd name="connsiteY13" fmla="*/ 68389 h 507776"/>
              <a:gd name="connsiteX14" fmla="*/ 1912 w 194033"/>
              <a:gd name="connsiteY14" fmla="*/ 9012 h 507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4033" h="507776">
                <a:moveTo>
                  <a:pt x="1912" y="9012"/>
                </a:moveTo>
                <a:cubicBezTo>
                  <a:pt x="-6005" y="36721"/>
                  <a:pt x="12367" y="168161"/>
                  <a:pt x="25663" y="234644"/>
                </a:cubicBezTo>
                <a:cubicBezTo>
                  <a:pt x="28118" y="246919"/>
                  <a:pt x="34723" y="258073"/>
                  <a:pt x="37538" y="270270"/>
                </a:cubicBezTo>
                <a:cubicBezTo>
                  <a:pt x="46615" y="309604"/>
                  <a:pt x="51498" y="349860"/>
                  <a:pt x="61289" y="389023"/>
                </a:cubicBezTo>
                <a:cubicBezTo>
                  <a:pt x="65247" y="404857"/>
                  <a:pt x="65067" y="422353"/>
                  <a:pt x="73164" y="436524"/>
                </a:cubicBezTo>
                <a:cubicBezTo>
                  <a:pt x="81496" y="451106"/>
                  <a:pt x="98039" y="459248"/>
                  <a:pt x="108790" y="472150"/>
                </a:cubicBezTo>
                <a:cubicBezTo>
                  <a:pt x="117927" y="483114"/>
                  <a:pt x="124624" y="495901"/>
                  <a:pt x="132541" y="507776"/>
                </a:cubicBezTo>
                <a:cubicBezTo>
                  <a:pt x="148375" y="503818"/>
                  <a:pt x="168501" y="507442"/>
                  <a:pt x="180042" y="495901"/>
                </a:cubicBezTo>
                <a:cubicBezTo>
                  <a:pt x="207362" y="468581"/>
                  <a:pt x="187561" y="439090"/>
                  <a:pt x="180042" y="412773"/>
                </a:cubicBezTo>
                <a:cubicBezTo>
                  <a:pt x="175558" y="397080"/>
                  <a:pt x="176264" y="379443"/>
                  <a:pt x="168167" y="365272"/>
                </a:cubicBezTo>
                <a:cubicBezTo>
                  <a:pt x="159835" y="350690"/>
                  <a:pt x="143292" y="342548"/>
                  <a:pt x="132541" y="329646"/>
                </a:cubicBezTo>
                <a:cubicBezTo>
                  <a:pt x="83061" y="270271"/>
                  <a:pt x="138477" y="313811"/>
                  <a:pt x="73164" y="270270"/>
                </a:cubicBezTo>
                <a:cubicBezTo>
                  <a:pt x="65247" y="258395"/>
                  <a:pt x="50430" y="248880"/>
                  <a:pt x="49413" y="234644"/>
                </a:cubicBezTo>
                <a:cubicBezTo>
                  <a:pt x="43292" y="148942"/>
                  <a:pt x="52940" y="129062"/>
                  <a:pt x="73164" y="68389"/>
                </a:cubicBezTo>
                <a:cubicBezTo>
                  <a:pt x="57748" y="22141"/>
                  <a:pt x="9829" y="-18697"/>
                  <a:pt x="1912" y="9012"/>
                </a:cubicBezTo>
                <a:close/>
              </a:path>
            </a:pathLst>
          </a:custGeom>
          <a:solidFill>
            <a:srgbClr val="1B04FA"/>
          </a:solidFill>
          <a:ln>
            <a:solidFill>
              <a:srgbClr val="1B04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25F5FBE3-EE59-426D-96FC-72C8BAF1DE6A}"/>
              </a:ext>
            </a:extLst>
          </p:cNvPr>
          <p:cNvSpPr/>
          <p:nvPr/>
        </p:nvSpPr>
        <p:spPr>
          <a:xfrm>
            <a:off x="7919953" y="3663057"/>
            <a:ext cx="73049" cy="386429"/>
          </a:xfrm>
          <a:custGeom>
            <a:avLst/>
            <a:gdLst>
              <a:gd name="connsiteX0" fmla="*/ 20976 w 97398"/>
              <a:gd name="connsiteY0" fmla="*/ 6418 h 386429"/>
              <a:gd name="connsiteX1" fmla="*/ 80353 w 97398"/>
              <a:gd name="connsiteY1" fmla="*/ 386429 h 386429"/>
              <a:gd name="connsiteX2" fmla="*/ 80353 w 97398"/>
              <a:gd name="connsiteY2" fmla="*/ 196424 h 386429"/>
              <a:gd name="connsiteX3" fmla="*/ 20976 w 97398"/>
              <a:gd name="connsiteY3" fmla="*/ 6418 h 386429"/>
            </a:gdLst>
            <a:ahLst/>
            <a:cxnLst>
              <a:cxn ang="0">
                <a:pos x="connsiteX0" y="connsiteY0"/>
              </a:cxn>
              <a:cxn ang="0">
                <a:pos x="connsiteX1" y="connsiteY1"/>
              </a:cxn>
              <a:cxn ang="0">
                <a:pos x="connsiteX2" y="connsiteY2"/>
              </a:cxn>
              <a:cxn ang="0">
                <a:pos x="connsiteX3" y="connsiteY3"/>
              </a:cxn>
            </a:cxnLst>
            <a:rect l="l" t="t" r="r" b="b"/>
            <a:pathLst>
              <a:path w="97398" h="386429">
                <a:moveTo>
                  <a:pt x="20976" y="6418"/>
                </a:moveTo>
                <a:cubicBezTo>
                  <a:pt x="20976" y="38085"/>
                  <a:pt x="-54301" y="296659"/>
                  <a:pt x="80353" y="386429"/>
                </a:cubicBezTo>
                <a:cubicBezTo>
                  <a:pt x="107267" y="305686"/>
                  <a:pt x="98473" y="347427"/>
                  <a:pt x="80353" y="196424"/>
                </a:cubicBezTo>
                <a:cubicBezTo>
                  <a:pt x="64434" y="63764"/>
                  <a:pt x="20976" y="-25249"/>
                  <a:pt x="20976" y="6418"/>
                </a:cubicBezTo>
                <a:close/>
              </a:path>
            </a:pathLst>
          </a:custGeom>
          <a:solidFill>
            <a:srgbClr val="1B04FA"/>
          </a:solidFill>
          <a:ln>
            <a:solidFill>
              <a:srgbClr val="1B04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DC63EEF-273C-4CCC-A3FD-E678774C56E7}"/>
              </a:ext>
            </a:extLst>
          </p:cNvPr>
          <p:cNvSpPr/>
          <p:nvPr/>
        </p:nvSpPr>
        <p:spPr>
          <a:xfrm>
            <a:off x="241960" y="1715869"/>
            <a:ext cx="4215740" cy="646331"/>
          </a:xfrm>
          <a:prstGeom prst="rect">
            <a:avLst/>
          </a:prstGeom>
        </p:spPr>
        <p:txBody>
          <a:bodyPr wrap="square">
            <a:spAutoFit/>
          </a:bodyPr>
          <a:lstStyle/>
          <a:p>
            <a:pPr algn="just"/>
            <a:r>
              <a:rPr lang="vi-VN" sz="3600" dirty="0">
                <a:solidFill>
                  <a:srgbClr val="1B04FA"/>
                </a:solidFill>
              </a:rPr>
              <a:t>+ Hồ </a:t>
            </a:r>
            <a:r>
              <a:rPr lang="en-US" sz="3600" dirty="0">
                <a:solidFill>
                  <a:srgbClr val="1B04FA"/>
                </a:solidFill>
              </a:rPr>
              <a:t>Tan-ga-ni-ca</a:t>
            </a:r>
            <a:endParaRPr lang="en-US" sz="3600" dirty="0"/>
          </a:p>
        </p:txBody>
      </p:sp>
      <p:sp>
        <p:nvSpPr>
          <p:cNvPr id="13" name="AutoShape 2">
            <a:extLst>
              <a:ext uri="{FF2B5EF4-FFF2-40B4-BE49-F238E27FC236}">
                <a16:creationId xmlns:a16="http://schemas.microsoft.com/office/drawing/2014/main" id="{1AAC54FD-C63A-4379-9B31-BA0DF4E22042}"/>
              </a:ext>
            </a:extLst>
          </p:cNvPr>
          <p:cNvSpPr>
            <a:spLocks noChangeAspect="1" noChangeArrowheads="1"/>
          </p:cNvSpPr>
          <p:nvPr/>
        </p:nvSpPr>
        <p:spPr bwMode="auto">
          <a:xfrm>
            <a:off x="4457700" y="3276600"/>
            <a:ext cx="2286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D8DCD111-2590-4E48-9C3B-FC528AAA0648}"/>
              </a:ext>
            </a:extLst>
          </p:cNvPr>
          <p:cNvSpPr/>
          <p:nvPr/>
        </p:nvSpPr>
        <p:spPr>
          <a:xfrm>
            <a:off x="241960" y="2477869"/>
            <a:ext cx="4215740" cy="646331"/>
          </a:xfrm>
          <a:prstGeom prst="rect">
            <a:avLst/>
          </a:prstGeom>
        </p:spPr>
        <p:txBody>
          <a:bodyPr wrap="square">
            <a:spAutoFit/>
          </a:bodyPr>
          <a:lstStyle/>
          <a:p>
            <a:pPr algn="just"/>
            <a:r>
              <a:rPr lang="vi-VN" sz="3600" dirty="0">
                <a:solidFill>
                  <a:srgbClr val="1B04FA"/>
                </a:solidFill>
              </a:rPr>
              <a:t>+ Hồ </a:t>
            </a:r>
            <a:r>
              <a:rPr lang="en-US" sz="3600" dirty="0">
                <a:solidFill>
                  <a:srgbClr val="1B04FA"/>
                </a:solidFill>
              </a:rPr>
              <a:t>Ni-at-xa</a:t>
            </a:r>
            <a:endParaRPr lang="en-US" sz="3600" dirty="0"/>
          </a:p>
        </p:txBody>
      </p:sp>
    </p:spTree>
    <p:extLst>
      <p:ext uri="{BB962C8B-B14F-4D97-AF65-F5344CB8AC3E}">
        <p14:creationId xmlns:p14="http://schemas.microsoft.com/office/powerpoint/2010/main" val="537656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arn(inVertical)">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arn(inVertical)">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P spid="10" grpId="0" animBg="1"/>
      <p:bldP spid="11" grpId="0" animBg="1"/>
      <p:bldP spid="12"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C85BD4F-1432-4894-BC63-7B7A1A971517}"/>
              </a:ext>
            </a:extLst>
          </p:cNvPr>
          <p:cNvSpPr txBox="1"/>
          <p:nvPr/>
        </p:nvSpPr>
        <p:spPr>
          <a:xfrm>
            <a:off x="57251" y="340657"/>
            <a:ext cx="3520890" cy="584775"/>
          </a:xfrm>
          <a:prstGeom prst="rect">
            <a:avLst/>
          </a:prstGeom>
          <a:noFill/>
          <a:ln w="6350">
            <a:noFill/>
            <a:prstDash val="sysDot"/>
          </a:ln>
        </p:spPr>
        <p:txBody>
          <a:bodyPr wrap="square" rtlCol="0">
            <a:spAutoFit/>
          </a:bodyPr>
          <a:lstStyle/>
          <a:p>
            <a:r>
              <a:rPr lang="en-US" sz="3200" b="1" dirty="0">
                <a:cs typeface="Times New Roman" pitchFamily="18" charset="0"/>
              </a:rPr>
              <a:t>c. </a:t>
            </a:r>
            <a:r>
              <a:rPr lang="en-US" sz="3200" b="1" dirty="0" err="1">
                <a:cs typeface="Times New Roman" pitchFamily="18" charset="0"/>
              </a:rPr>
              <a:t>Sông</a:t>
            </a:r>
            <a:r>
              <a:rPr lang="en-US" sz="3200" b="1" dirty="0" smtClean="0">
                <a:cs typeface="Times New Roman" pitchFamily="18" charset="0"/>
              </a:rPr>
              <a:t>, </a:t>
            </a:r>
            <a:r>
              <a:rPr lang="en-US" sz="3200" b="1" dirty="0" err="1" smtClean="0">
                <a:cs typeface="Times New Roman" pitchFamily="18" charset="0"/>
              </a:rPr>
              <a:t>hồ</a:t>
            </a:r>
            <a:endParaRPr lang="en-US" sz="3200" b="1" dirty="0">
              <a:cs typeface="Times New Roman" pitchFamily="18" charset="0"/>
            </a:endParaRPr>
          </a:p>
        </p:txBody>
      </p:sp>
      <p:grpSp>
        <p:nvGrpSpPr>
          <p:cNvPr id="4" name="Group 3">
            <a:extLst>
              <a:ext uri="{FF2B5EF4-FFF2-40B4-BE49-F238E27FC236}">
                <a16:creationId xmlns:a16="http://schemas.microsoft.com/office/drawing/2014/main" id="{778EDD77-CC70-449D-BEFB-2447DACAF121}"/>
              </a:ext>
            </a:extLst>
          </p:cNvPr>
          <p:cNvGrpSpPr/>
          <p:nvPr/>
        </p:nvGrpSpPr>
        <p:grpSpPr>
          <a:xfrm>
            <a:off x="5005525" y="130295"/>
            <a:ext cx="4334216" cy="6657745"/>
            <a:chOff x="6659102" y="53008"/>
            <a:chExt cx="5778955" cy="6657745"/>
          </a:xfrm>
        </p:grpSpPr>
        <p:pic>
          <p:nvPicPr>
            <p:cNvPr id="3" name="Picture 2">
              <a:extLst>
                <a:ext uri="{FF2B5EF4-FFF2-40B4-BE49-F238E27FC236}">
                  <a16:creationId xmlns:a16="http://schemas.microsoft.com/office/drawing/2014/main" id="{B737303B-1C7F-4C47-A3D9-7492C9F01E01}"/>
                </a:ext>
              </a:extLst>
            </p:cNvPr>
            <p:cNvPicPr>
              <a:picLocks noChangeAspect="1"/>
            </p:cNvPicPr>
            <p:nvPr/>
          </p:nvPicPr>
          <p:blipFill>
            <a:blip r:embed="rId3"/>
            <a:stretch>
              <a:fillRect/>
            </a:stretch>
          </p:blipFill>
          <p:spPr>
            <a:xfrm>
              <a:off x="6659102" y="53008"/>
              <a:ext cx="5485141" cy="6302697"/>
            </a:xfrm>
            <a:prstGeom prst="rect">
              <a:avLst/>
            </a:prstGeom>
          </p:spPr>
        </p:pic>
        <p:sp>
          <p:nvSpPr>
            <p:cNvPr id="14" name="TextBox 13">
              <a:extLst>
                <a:ext uri="{FF2B5EF4-FFF2-40B4-BE49-F238E27FC236}">
                  <a16:creationId xmlns:a16="http://schemas.microsoft.com/office/drawing/2014/main" id="{8F30211D-68EA-440B-8274-47D8521BC1EF}"/>
                </a:ext>
              </a:extLst>
            </p:cNvPr>
            <p:cNvSpPr txBox="1"/>
            <p:nvPr/>
          </p:nvSpPr>
          <p:spPr>
            <a:xfrm>
              <a:off x="6672747" y="6249088"/>
              <a:ext cx="5765310" cy="461665"/>
            </a:xfrm>
            <a:prstGeom prst="rect">
              <a:avLst/>
            </a:prstGeom>
            <a:noFill/>
          </p:spPr>
          <p:txBody>
            <a:bodyPr wrap="square" rtlCol="0">
              <a:spAutoFit/>
            </a:bodyPr>
            <a:lstStyle/>
            <a:p>
              <a:r>
                <a:rPr lang="en-US" sz="2000" dirty="0">
                  <a:solidFill>
                    <a:srgbClr val="1B04FA"/>
                  </a:solidFill>
                  <a:latin typeface="Arial" panose="020B0604020202020204" pitchFamily="34" charset="0"/>
                  <a:cs typeface="Arial" panose="020B0604020202020204" pitchFamily="34" charset="0"/>
                </a:rPr>
                <a:t> </a:t>
              </a:r>
              <a:r>
                <a:rPr lang="en-US" sz="2000" dirty="0" smtClean="0">
                  <a:solidFill>
                    <a:srgbClr val="1B04FA"/>
                  </a:solidFill>
                  <a:latin typeface="Arial" panose="020B0604020202020204" pitchFamily="34" charset="0"/>
                  <a:cs typeface="Arial" panose="020B0604020202020204" pitchFamily="34" charset="0"/>
                </a:rPr>
                <a:t>     </a:t>
              </a:r>
              <a:r>
                <a:rPr lang="en-US" sz="2400" dirty="0" err="1" smtClean="0">
                  <a:solidFill>
                    <a:srgbClr val="1B04FA"/>
                  </a:solidFill>
                  <a:cs typeface="Times New Roman" panose="02020603050405020304" pitchFamily="18" charset="0"/>
                </a:rPr>
                <a:t>Bản</a:t>
              </a:r>
              <a:r>
                <a:rPr lang="en-US" sz="2400" dirty="0" smtClean="0">
                  <a:solidFill>
                    <a:srgbClr val="1B04FA"/>
                  </a:solidFill>
                  <a:cs typeface="Times New Roman" panose="02020603050405020304" pitchFamily="18" charset="0"/>
                </a:rPr>
                <a:t> </a:t>
              </a:r>
              <a:r>
                <a:rPr lang="en-US" sz="2400" dirty="0" err="1" smtClean="0">
                  <a:solidFill>
                    <a:srgbClr val="1B04FA"/>
                  </a:solidFill>
                  <a:cs typeface="Times New Roman" panose="02020603050405020304" pitchFamily="18" charset="0"/>
                </a:rPr>
                <a:t>đồ</a:t>
              </a:r>
              <a:r>
                <a:rPr lang="en-US" sz="2400" dirty="0" smtClean="0">
                  <a:solidFill>
                    <a:srgbClr val="1B04FA"/>
                  </a:solidFill>
                  <a:cs typeface="Times New Roman" panose="02020603050405020304" pitchFamily="18" charset="0"/>
                </a:rPr>
                <a:t> </a:t>
              </a:r>
              <a:r>
                <a:rPr lang="vi-VN" sz="2400" dirty="0" smtClean="0">
                  <a:solidFill>
                    <a:srgbClr val="1B04FA"/>
                  </a:solidFill>
                  <a:cs typeface="Times New Roman" panose="02020603050405020304" pitchFamily="18" charset="0"/>
                </a:rPr>
                <a:t>tự nhiên </a:t>
              </a:r>
              <a:r>
                <a:rPr lang="en-US" sz="2400" dirty="0" err="1" smtClean="0">
                  <a:solidFill>
                    <a:srgbClr val="1B04FA"/>
                  </a:solidFill>
                  <a:cs typeface="Times New Roman" panose="02020603050405020304" pitchFamily="18" charset="0"/>
                </a:rPr>
                <a:t>châu</a:t>
              </a:r>
              <a:r>
                <a:rPr lang="en-US" sz="2400" dirty="0" smtClean="0">
                  <a:solidFill>
                    <a:srgbClr val="1B04FA"/>
                  </a:solidFill>
                  <a:cs typeface="Times New Roman" panose="02020603050405020304" pitchFamily="18" charset="0"/>
                </a:rPr>
                <a:t> Phi</a:t>
              </a:r>
              <a:endParaRPr lang="en-US" sz="2400" dirty="0">
                <a:solidFill>
                  <a:srgbClr val="1B04FA"/>
                </a:solidFill>
                <a:cs typeface="Times New Roman" panose="02020603050405020304" pitchFamily="18" charset="0"/>
              </a:endParaRPr>
            </a:p>
          </p:txBody>
        </p:sp>
      </p:grpSp>
      <p:sp>
        <p:nvSpPr>
          <p:cNvPr id="16" name="Rectangle 15">
            <a:extLst>
              <a:ext uri="{FF2B5EF4-FFF2-40B4-BE49-F238E27FC236}">
                <a16:creationId xmlns:a16="http://schemas.microsoft.com/office/drawing/2014/main" id="{C82331E2-4CBB-410F-819C-6D2541CE935E}"/>
              </a:ext>
            </a:extLst>
          </p:cNvPr>
          <p:cNvSpPr/>
          <p:nvPr/>
        </p:nvSpPr>
        <p:spPr>
          <a:xfrm>
            <a:off x="57251" y="1066800"/>
            <a:ext cx="4958508" cy="1384995"/>
          </a:xfrm>
          <a:prstGeom prst="rect">
            <a:avLst/>
          </a:prstGeom>
          <a:ln>
            <a:solidFill>
              <a:srgbClr val="00B0F0"/>
            </a:solidFill>
            <a:prstDash val="sysDash"/>
          </a:ln>
        </p:spPr>
        <p:txBody>
          <a:bodyPr wrap="square">
            <a:spAutoFit/>
          </a:bodyPr>
          <a:lstStyle/>
          <a:p>
            <a:pPr algn="just">
              <a:lnSpc>
                <a:spcPct val="150000"/>
              </a:lnSpc>
            </a:pPr>
            <a:r>
              <a:rPr lang="en-US" sz="2800" dirty="0" smtClean="0">
                <a:solidFill>
                  <a:srgbClr val="FF0066"/>
                </a:solidFill>
                <a:cs typeface="Times New Roman" pitchFamily="18" charset="0"/>
              </a:rPr>
              <a:t>- N</a:t>
            </a:r>
            <a:r>
              <a:rPr lang="vi-VN" sz="2800" dirty="0" smtClean="0">
                <a:solidFill>
                  <a:srgbClr val="FF0066"/>
                </a:solidFill>
                <a:cs typeface="Times New Roman" pitchFamily="18" charset="0"/>
              </a:rPr>
              <a:t>hận </a:t>
            </a:r>
            <a:r>
              <a:rPr lang="vi-VN" sz="2800" dirty="0">
                <a:solidFill>
                  <a:srgbClr val="FF0066"/>
                </a:solidFill>
                <a:cs typeface="Times New Roman" pitchFamily="18" charset="0"/>
              </a:rPr>
              <a:t>xét đặc điểm mạng lưới </a:t>
            </a:r>
            <a:r>
              <a:rPr lang="vi-VN" sz="2800" dirty="0" smtClean="0">
                <a:solidFill>
                  <a:srgbClr val="FF0066"/>
                </a:solidFill>
                <a:cs typeface="Times New Roman" pitchFamily="18" charset="0"/>
              </a:rPr>
              <a:t>s</a:t>
            </a:r>
            <a:r>
              <a:rPr lang="en-US" sz="2800" dirty="0" smtClean="0">
                <a:solidFill>
                  <a:srgbClr val="FF0066"/>
                </a:solidFill>
                <a:cs typeface="Times New Roman" pitchFamily="18" charset="0"/>
              </a:rPr>
              <a:t>ô</a:t>
            </a:r>
            <a:r>
              <a:rPr lang="vi-VN" sz="2800" dirty="0" smtClean="0">
                <a:solidFill>
                  <a:srgbClr val="FF0066"/>
                </a:solidFill>
                <a:cs typeface="Times New Roman" pitchFamily="18" charset="0"/>
              </a:rPr>
              <a:t>ng</a:t>
            </a:r>
            <a:r>
              <a:rPr lang="en-US" sz="2800" dirty="0" smtClean="0">
                <a:solidFill>
                  <a:srgbClr val="FF0066"/>
                </a:solidFill>
                <a:cs typeface="Times New Roman" pitchFamily="18" charset="0"/>
              </a:rPr>
              <a:t>, </a:t>
            </a:r>
            <a:r>
              <a:rPr lang="en-US" sz="2800" dirty="0" err="1" smtClean="0">
                <a:solidFill>
                  <a:srgbClr val="FF0066"/>
                </a:solidFill>
                <a:cs typeface="Times New Roman" pitchFamily="18" charset="0"/>
              </a:rPr>
              <a:t>hồ</a:t>
            </a:r>
            <a:r>
              <a:rPr lang="en-US" sz="2800" dirty="0" smtClean="0">
                <a:solidFill>
                  <a:srgbClr val="FF0066"/>
                </a:solidFill>
                <a:cs typeface="Times New Roman" pitchFamily="18" charset="0"/>
              </a:rPr>
              <a:t> </a:t>
            </a:r>
            <a:r>
              <a:rPr lang="vi-VN" sz="2800" dirty="0" smtClean="0">
                <a:solidFill>
                  <a:srgbClr val="FF0066"/>
                </a:solidFill>
                <a:cs typeface="Times New Roman" pitchFamily="18" charset="0"/>
              </a:rPr>
              <a:t>ở </a:t>
            </a:r>
            <a:r>
              <a:rPr lang="vi-VN" sz="2800" dirty="0">
                <a:solidFill>
                  <a:srgbClr val="FF0066"/>
                </a:solidFill>
                <a:cs typeface="Times New Roman" pitchFamily="18" charset="0"/>
              </a:rPr>
              <a:t>châu </a:t>
            </a:r>
            <a:r>
              <a:rPr lang="vi-VN" sz="2800" dirty="0" smtClean="0">
                <a:solidFill>
                  <a:srgbClr val="FF0066"/>
                </a:solidFill>
                <a:cs typeface="Times New Roman" pitchFamily="18" charset="0"/>
              </a:rPr>
              <a:t>Phi</a:t>
            </a:r>
            <a:r>
              <a:rPr lang="en-US" sz="2800" dirty="0" smtClean="0">
                <a:solidFill>
                  <a:srgbClr val="FF0066"/>
                </a:solidFill>
                <a:cs typeface="Times New Roman" pitchFamily="18" charset="0"/>
              </a:rPr>
              <a:t>?</a:t>
            </a:r>
            <a:r>
              <a:rPr lang="vi-VN" sz="2800" dirty="0" smtClean="0">
                <a:solidFill>
                  <a:srgbClr val="FF0066"/>
                </a:solidFill>
                <a:cs typeface="Times New Roman" pitchFamily="18" charset="0"/>
              </a:rPr>
              <a:t> </a:t>
            </a:r>
            <a:endParaRPr lang="en-US" sz="2800" dirty="0">
              <a:solidFill>
                <a:srgbClr val="FF0066"/>
              </a:solidFill>
              <a:cs typeface="Times New Roman" pitchFamily="18" charset="0"/>
            </a:endParaRPr>
          </a:p>
        </p:txBody>
      </p:sp>
      <p:sp>
        <p:nvSpPr>
          <p:cNvPr id="7" name="Rectangle 6">
            <a:extLst>
              <a:ext uri="{FF2B5EF4-FFF2-40B4-BE49-F238E27FC236}">
                <a16:creationId xmlns:a16="http://schemas.microsoft.com/office/drawing/2014/main" id="{C82331E2-4CBB-410F-819C-6D2541CE935E}"/>
              </a:ext>
            </a:extLst>
          </p:cNvPr>
          <p:cNvSpPr/>
          <p:nvPr/>
        </p:nvSpPr>
        <p:spPr>
          <a:xfrm>
            <a:off x="-13952" y="2657073"/>
            <a:ext cx="4958508" cy="1384995"/>
          </a:xfrm>
          <a:prstGeom prst="rect">
            <a:avLst/>
          </a:prstGeom>
          <a:ln>
            <a:solidFill>
              <a:srgbClr val="00B0F0"/>
            </a:solidFill>
            <a:prstDash val="sysDash"/>
          </a:ln>
        </p:spPr>
        <p:txBody>
          <a:bodyPr wrap="square">
            <a:spAutoFit/>
          </a:bodyPr>
          <a:lstStyle/>
          <a:p>
            <a:pPr algn="just">
              <a:lnSpc>
                <a:spcPct val="150000"/>
              </a:lnSpc>
            </a:pPr>
            <a:r>
              <a:rPr lang="en-US" sz="2800" dirty="0" smtClean="0">
                <a:solidFill>
                  <a:srgbClr val="FF0066"/>
                </a:solidFill>
                <a:cs typeface="Times New Roman" pitchFamily="18" charset="0"/>
              </a:rPr>
              <a:t>M</a:t>
            </a:r>
            <a:r>
              <a:rPr lang="vi-VN" sz="2800" dirty="0" smtClean="0">
                <a:solidFill>
                  <a:srgbClr val="FF0066"/>
                </a:solidFill>
                <a:cs typeface="Times New Roman" pitchFamily="18" charset="0"/>
              </a:rPr>
              <a:t>ạng </a:t>
            </a:r>
            <a:r>
              <a:rPr lang="vi-VN" sz="2800" dirty="0">
                <a:solidFill>
                  <a:srgbClr val="FF0066"/>
                </a:solidFill>
                <a:cs typeface="Times New Roman" pitchFamily="18" charset="0"/>
              </a:rPr>
              <a:t>lưới </a:t>
            </a:r>
            <a:r>
              <a:rPr lang="vi-VN" sz="2800" dirty="0" smtClean="0">
                <a:solidFill>
                  <a:srgbClr val="FF0066"/>
                </a:solidFill>
                <a:cs typeface="Times New Roman" pitchFamily="18" charset="0"/>
              </a:rPr>
              <a:t>s</a:t>
            </a:r>
            <a:r>
              <a:rPr lang="en-US" sz="2800" dirty="0" smtClean="0">
                <a:solidFill>
                  <a:srgbClr val="FF0066"/>
                </a:solidFill>
                <a:cs typeface="Times New Roman" pitchFamily="18" charset="0"/>
              </a:rPr>
              <a:t>ô</a:t>
            </a:r>
            <a:r>
              <a:rPr lang="vi-VN" sz="2800" dirty="0" smtClean="0">
                <a:solidFill>
                  <a:srgbClr val="FF0066"/>
                </a:solidFill>
                <a:cs typeface="Times New Roman" pitchFamily="18" charset="0"/>
              </a:rPr>
              <a:t>ng</a:t>
            </a:r>
            <a:r>
              <a:rPr lang="en-US" sz="2800" dirty="0" smtClean="0">
                <a:solidFill>
                  <a:srgbClr val="FF0066"/>
                </a:solidFill>
                <a:cs typeface="Times New Roman" pitchFamily="18" charset="0"/>
              </a:rPr>
              <a:t>, </a:t>
            </a:r>
            <a:r>
              <a:rPr lang="en-US" sz="2800" dirty="0" err="1" smtClean="0">
                <a:solidFill>
                  <a:srgbClr val="FF0066"/>
                </a:solidFill>
                <a:cs typeface="Times New Roman" pitchFamily="18" charset="0"/>
              </a:rPr>
              <a:t>hồ</a:t>
            </a:r>
            <a:r>
              <a:rPr lang="en-US" sz="2800" dirty="0" smtClean="0">
                <a:solidFill>
                  <a:srgbClr val="FF0066"/>
                </a:solidFill>
                <a:cs typeface="Times New Roman" pitchFamily="18" charset="0"/>
              </a:rPr>
              <a:t> </a:t>
            </a:r>
            <a:r>
              <a:rPr lang="en-US" sz="2800" dirty="0" err="1" smtClean="0">
                <a:solidFill>
                  <a:srgbClr val="FF0066"/>
                </a:solidFill>
                <a:cs typeface="Times New Roman" pitchFamily="18" charset="0"/>
              </a:rPr>
              <a:t>phân</a:t>
            </a:r>
            <a:r>
              <a:rPr lang="en-US" sz="2800" dirty="0" smtClean="0">
                <a:solidFill>
                  <a:srgbClr val="FF0066"/>
                </a:solidFill>
                <a:cs typeface="Times New Roman" pitchFamily="18" charset="0"/>
              </a:rPr>
              <a:t> </a:t>
            </a:r>
            <a:r>
              <a:rPr lang="en-US" sz="2800" dirty="0" err="1" smtClean="0">
                <a:solidFill>
                  <a:srgbClr val="FF0066"/>
                </a:solidFill>
                <a:cs typeface="Times New Roman" pitchFamily="18" charset="0"/>
              </a:rPr>
              <a:t>bố</a:t>
            </a:r>
            <a:r>
              <a:rPr lang="en-US" sz="2800" dirty="0" smtClean="0">
                <a:solidFill>
                  <a:srgbClr val="FF0066"/>
                </a:solidFill>
                <a:cs typeface="Times New Roman" pitchFamily="18" charset="0"/>
              </a:rPr>
              <a:t> </a:t>
            </a:r>
            <a:r>
              <a:rPr lang="en-US" sz="2800" dirty="0" err="1" smtClean="0">
                <a:solidFill>
                  <a:srgbClr val="FF0066"/>
                </a:solidFill>
                <a:cs typeface="Times New Roman" pitchFamily="18" charset="0"/>
              </a:rPr>
              <a:t>không</a:t>
            </a:r>
            <a:r>
              <a:rPr lang="en-US" sz="2800" dirty="0" smtClean="0">
                <a:solidFill>
                  <a:srgbClr val="FF0066"/>
                </a:solidFill>
                <a:cs typeface="Times New Roman" pitchFamily="18" charset="0"/>
              </a:rPr>
              <a:t> </a:t>
            </a:r>
            <a:r>
              <a:rPr lang="en-US" sz="2800" dirty="0" err="1" smtClean="0">
                <a:solidFill>
                  <a:srgbClr val="FF0066"/>
                </a:solidFill>
                <a:cs typeface="Times New Roman" pitchFamily="18" charset="0"/>
              </a:rPr>
              <a:t>đều</a:t>
            </a:r>
            <a:r>
              <a:rPr lang="en-US" sz="2800" dirty="0" smtClean="0">
                <a:solidFill>
                  <a:srgbClr val="FF0066"/>
                </a:solidFill>
                <a:cs typeface="Times New Roman" pitchFamily="18" charset="0"/>
              </a:rPr>
              <a:t>.</a:t>
            </a:r>
            <a:r>
              <a:rPr lang="vi-VN" sz="2800" dirty="0" smtClean="0">
                <a:solidFill>
                  <a:srgbClr val="FF0066"/>
                </a:solidFill>
                <a:cs typeface="Times New Roman" pitchFamily="18" charset="0"/>
              </a:rPr>
              <a:t> </a:t>
            </a:r>
            <a:endParaRPr lang="en-US" sz="2800" dirty="0">
              <a:solidFill>
                <a:srgbClr val="FF0066"/>
              </a:solidFill>
              <a:cs typeface="Times New Roman" pitchFamily="18" charset="0"/>
            </a:endParaRPr>
          </a:p>
        </p:txBody>
      </p:sp>
    </p:spTree>
    <p:extLst>
      <p:ext uri="{BB962C8B-B14F-4D97-AF65-F5344CB8AC3E}">
        <p14:creationId xmlns:p14="http://schemas.microsoft.com/office/powerpoint/2010/main" val="358120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40EC81-7265-491D-BE66-6347C5064D22}"/>
              </a:ext>
            </a:extLst>
          </p:cNvPr>
          <p:cNvSpPr/>
          <p:nvPr/>
        </p:nvSpPr>
        <p:spPr>
          <a:xfrm>
            <a:off x="209550" y="124936"/>
            <a:ext cx="4565701" cy="954107"/>
          </a:xfrm>
          <a:prstGeom prst="rect">
            <a:avLst/>
          </a:prstGeom>
          <a:ln>
            <a:solidFill>
              <a:srgbClr val="0070C0"/>
            </a:solidFill>
            <a:prstDash val="sysDash"/>
          </a:ln>
        </p:spPr>
        <p:txBody>
          <a:bodyPr wrap="square">
            <a:spAutoFit/>
          </a:bodyPr>
          <a:lstStyle/>
          <a:p>
            <a:pPr algn="ctr"/>
            <a:r>
              <a:rPr lang="vi-VN" sz="2800" dirty="0">
                <a:solidFill>
                  <a:srgbClr val="FF0000"/>
                </a:solidFill>
                <a:latin typeface="+mn-lt"/>
                <a:cs typeface="Arial" panose="020B0604020202020204" pitchFamily="34" charset="0"/>
              </a:rPr>
              <a:t>Vì sao mạng lưới sông, hồ ở châu Phi phân bố không đều?</a:t>
            </a:r>
            <a:endParaRPr lang="en-US" sz="2800" dirty="0">
              <a:solidFill>
                <a:srgbClr val="FF0000"/>
              </a:solidFill>
              <a:latin typeface="+mn-lt"/>
              <a:cs typeface="Arial" panose="020B0604020202020204" pitchFamily="34" charset="0"/>
            </a:endParaRPr>
          </a:p>
        </p:txBody>
      </p:sp>
      <p:grpSp>
        <p:nvGrpSpPr>
          <p:cNvPr id="5" name="Group 4">
            <a:extLst>
              <a:ext uri="{FF2B5EF4-FFF2-40B4-BE49-F238E27FC236}">
                <a16:creationId xmlns:a16="http://schemas.microsoft.com/office/drawing/2014/main" id="{5F04F8BB-BC5B-4FF4-8E8C-61A43BF0440A}"/>
              </a:ext>
            </a:extLst>
          </p:cNvPr>
          <p:cNvGrpSpPr/>
          <p:nvPr/>
        </p:nvGrpSpPr>
        <p:grpSpPr>
          <a:xfrm>
            <a:off x="4994327" y="14908"/>
            <a:ext cx="4113855" cy="6771357"/>
            <a:chOff x="6659102" y="14908"/>
            <a:chExt cx="5485140" cy="6771357"/>
          </a:xfrm>
        </p:grpSpPr>
        <p:pic>
          <p:nvPicPr>
            <p:cNvPr id="6" name="Picture 5">
              <a:extLst>
                <a:ext uri="{FF2B5EF4-FFF2-40B4-BE49-F238E27FC236}">
                  <a16:creationId xmlns:a16="http://schemas.microsoft.com/office/drawing/2014/main" id="{4BCA262C-A0C9-47F5-BA73-ACEA4CE809EE}"/>
                </a:ext>
              </a:extLst>
            </p:cNvPr>
            <p:cNvPicPr>
              <a:picLocks noChangeAspect="1"/>
            </p:cNvPicPr>
            <p:nvPr/>
          </p:nvPicPr>
          <p:blipFill>
            <a:blip r:embed="rId2"/>
            <a:stretch>
              <a:fillRect/>
            </a:stretch>
          </p:blipFill>
          <p:spPr>
            <a:xfrm>
              <a:off x="6659102" y="14908"/>
              <a:ext cx="5485140" cy="6309692"/>
            </a:xfrm>
            <a:prstGeom prst="rect">
              <a:avLst/>
            </a:prstGeom>
          </p:spPr>
        </p:pic>
        <p:sp>
          <p:nvSpPr>
            <p:cNvPr id="7" name="TextBox 6">
              <a:extLst>
                <a:ext uri="{FF2B5EF4-FFF2-40B4-BE49-F238E27FC236}">
                  <a16:creationId xmlns:a16="http://schemas.microsoft.com/office/drawing/2014/main" id="{AE294E7E-44A5-4629-8171-E11BE5C2089A}"/>
                </a:ext>
              </a:extLst>
            </p:cNvPr>
            <p:cNvSpPr txBox="1"/>
            <p:nvPr/>
          </p:nvSpPr>
          <p:spPr>
            <a:xfrm>
              <a:off x="6659102" y="6324600"/>
              <a:ext cx="5485140" cy="461665"/>
            </a:xfrm>
            <a:prstGeom prst="rect">
              <a:avLst/>
            </a:prstGeom>
            <a:solidFill>
              <a:schemeClr val="bg1"/>
            </a:solidFill>
          </p:spPr>
          <p:txBody>
            <a:bodyPr wrap="square" rtlCol="0">
              <a:spAutoFit/>
            </a:bodyPr>
            <a:lstStyle/>
            <a:p>
              <a:pPr algn="ctr"/>
              <a:r>
                <a:rPr lang="en-US" dirty="0" smtClean="0">
                  <a:solidFill>
                    <a:srgbClr val="1B04FA"/>
                  </a:solidFill>
                  <a:latin typeface="Arial" panose="020B0604020202020204" pitchFamily="34" charset="0"/>
                  <a:cs typeface="Arial" panose="020B0604020202020204" pitchFamily="34" charset="0"/>
                </a:rPr>
                <a:t> </a:t>
              </a:r>
              <a:r>
                <a:rPr lang="en-US" sz="2400" dirty="0">
                  <a:solidFill>
                    <a:srgbClr val="1B04FA"/>
                  </a:solidFill>
                  <a:cs typeface="Times New Roman" panose="02020603050405020304" pitchFamily="18" charset="0"/>
                </a:rPr>
                <a:t>Bản đồ </a:t>
              </a:r>
              <a:r>
                <a:rPr lang="vi-VN" sz="2400" dirty="0">
                  <a:solidFill>
                    <a:srgbClr val="1B04FA"/>
                  </a:solidFill>
                  <a:cs typeface="Times New Roman" panose="02020603050405020304" pitchFamily="18" charset="0"/>
                </a:rPr>
                <a:t>tự nhiên </a:t>
              </a:r>
              <a:r>
                <a:rPr lang="en-US" sz="2400" dirty="0">
                  <a:solidFill>
                    <a:srgbClr val="1B04FA"/>
                  </a:solidFill>
                  <a:cs typeface="Times New Roman" panose="02020603050405020304" pitchFamily="18" charset="0"/>
                </a:rPr>
                <a:t>châu Phi</a:t>
              </a:r>
            </a:p>
          </p:txBody>
        </p:sp>
      </p:grpSp>
      <p:sp>
        <p:nvSpPr>
          <p:cNvPr id="8" name="Rectangle 7">
            <a:extLst>
              <a:ext uri="{FF2B5EF4-FFF2-40B4-BE49-F238E27FC236}">
                <a16:creationId xmlns:a16="http://schemas.microsoft.com/office/drawing/2014/main" id="{949C61B8-29C7-4418-86E4-E8CF87C1EF94}"/>
              </a:ext>
            </a:extLst>
          </p:cNvPr>
          <p:cNvSpPr/>
          <p:nvPr/>
        </p:nvSpPr>
        <p:spPr>
          <a:xfrm>
            <a:off x="209550" y="1295400"/>
            <a:ext cx="4572000" cy="5262979"/>
          </a:xfrm>
          <a:prstGeom prst="rect">
            <a:avLst/>
          </a:prstGeom>
          <a:ln>
            <a:solidFill>
              <a:srgbClr val="0070C0"/>
            </a:solidFill>
            <a:prstDash val="sysDash"/>
          </a:ln>
        </p:spPr>
        <p:txBody>
          <a:bodyPr>
            <a:spAutoFit/>
          </a:bodyPr>
          <a:lstStyle/>
          <a:p>
            <a:pPr algn="just"/>
            <a:r>
              <a:rPr lang="vi-VN" sz="2800" dirty="0">
                <a:solidFill>
                  <a:srgbClr val="1503BD"/>
                </a:solidFill>
                <a:latin typeface="+mn-lt"/>
                <a:cs typeface="Arial" panose="020B0604020202020204" pitchFamily="34" charset="0"/>
              </a:rPr>
              <a:t>- Châu Phi có nhiệt độ trung bình cao nhất thế giới, thiên nhiên thuộc nhiều kiểu môi trường của đới nóng (xích đạo, nhiệt đới, hoang mạc và cận nhiệt) và mỗi kiểu môi trường lại có nhiệt độ và lượng mưa khác nhau.</a:t>
            </a:r>
          </a:p>
          <a:p>
            <a:pPr algn="just"/>
            <a:r>
              <a:rPr lang="vi-VN" sz="2800" dirty="0">
                <a:solidFill>
                  <a:srgbClr val="1503BD"/>
                </a:solidFill>
                <a:latin typeface="+mn-lt"/>
                <a:cs typeface="Arial" panose="020B0604020202020204" pitchFamily="34" charset="0"/>
              </a:rPr>
              <a:t>- Trong khi đó, lượng nước </a:t>
            </a:r>
            <a:r>
              <a:rPr lang="vi-VN" sz="2800" dirty="0" smtClean="0">
                <a:solidFill>
                  <a:srgbClr val="1503BD"/>
                </a:solidFill>
                <a:latin typeface="+mn-lt"/>
                <a:cs typeface="Arial" panose="020B0604020202020204" pitchFamily="34" charset="0"/>
              </a:rPr>
              <a:t>song</a:t>
            </a:r>
            <a:r>
              <a:rPr lang="en-US" sz="2800" dirty="0" smtClean="0">
                <a:solidFill>
                  <a:srgbClr val="1503BD"/>
                </a:solidFill>
                <a:latin typeface="+mn-lt"/>
                <a:cs typeface="Arial" panose="020B0604020202020204" pitchFamily="34" charset="0"/>
              </a:rPr>
              <a:t>,</a:t>
            </a:r>
            <a:r>
              <a:rPr lang="vi-VN" sz="2800" dirty="0" smtClean="0">
                <a:solidFill>
                  <a:srgbClr val="1503BD"/>
                </a:solidFill>
                <a:latin typeface="+mn-lt"/>
                <a:cs typeface="Arial" panose="020B0604020202020204" pitchFamily="34" charset="0"/>
              </a:rPr>
              <a:t> </a:t>
            </a:r>
            <a:r>
              <a:rPr lang="vi-VN" sz="2800" dirty="0">
                <a:solidFill>
                  <a:srgbClr val="1503BD"/>
                </a:solidFill>
                <a:latin typeface="+mn-lt"/>
                <a:cs typeface="Arial" panose="020B0604020202020204" pitchFamily="34" charset="0"/>
              </a:rPr>
              <a:t>hồ chủ yếu phụ thuộc vào chế độ mưa =&gt; </a:t>
            </a:r>
            <a:r>
              <a:rPr lang="vi-VN" sz="2800" dirty="0" smtClean="0">
                <a:solidFill>
                  <a:srgbClr val="1503BD"/>
                </a:solidFill>
                <a:latin typeface="+mn-lt"/>
                <a:cs typeface="Arial" panose="020B0604020202020204" pitchFamily="34" charset="0"/>
              </a:rPr>
              <a:t>s</a:t>
            </a:r>
            <a:r>
              <a:rPr lang="en-US" sz="2800" dirty="0">
                <a:solidFill>
                  <a:srgbClr val="1503BD"/>
                </a:solidFill>
                <a:latin typeface="+mn-lt"/>
                <a:cs typeface="Arial" panose="020B0604020202020204" pitchFamily="34" charset="0"/>
              </a:rPr>
              <a:t>ô</a:t>
            </a:r>
            <a:r>
              <a:rPr lang="vi-VN" sz="2800" dirty="0" smtClean="0">
                <a:solidFill>
                  <a:srgbClr val="1503BD"/>
                </a:solidFill>
                <a:latin typeface="+mn-lt"/>
                <a:cs typeface="Arial" panose="020B0604020202020204" pitchFamily="34" charset="0"/>
              </a:rPr>
              <a:t>ng</a:t>
            </a:r>
            <a:r>
              <a:rPr lang="en-US" sz="2800" dirty="0" smtClean="0">
                <a:solidFill>
                  <a:srgbClr val="1503BD"/>
                </a:solidFill>
                <a:latin typeface="+mn-lt"/>
                <a:cs typeface="Arial" panose="020B0604020202020204" pitchFamily="34" charset="0"/>
              </a:rPr>
              <a:t>,</a:t>
            </a:r>
            <a:r>
              <a:rPr lang="vi-VN" sz="2800" dirty="0" smtClean="0">
                <a:solidFill>
                  <a:srgbClr val="1503BD"/>
                </a:solidFill>
                <a:latin typeface="+mn-lt"/>
                <a:cs typeface="Arial" panose="020B0604020202020204" pitchFamily="34" charset="0"/>
              </a:rPr>
              <a:t> </a:t>
            </a:r>
            <a:r>
              <a:rPr lang="en-US" sz="2800" dirty="0" err="1" smtClean="0">
                <a:solidFill>
                  <a:srgbClr val="1503BD"/>
                </a:solidFill>
                <a:latin typeface="+mn-lt"/>
                <a:cs typeface="Arial" panose="020B0604020202020204" pitchFamily="34" charset="0"/>
              </a:rPr>
              <a:t>h</a:t>
            </a:r>
            <a:r>
              <a:rPr lang="en-US" sz="2800" dirty="0" err="1" smtClean="0">
                <a:solidFill>
                  <a:srgbClr val="1503BD"/>
                </a:solidFill>
                <a:cs typeface="Times New Roman" panose="02020603050405020304" pitchFamily="18" charset="0"/>
              </a:rPr>
              <a:t>ồ</a:t>
            </a:r>
            <a:r>
              <a:rPr lang="vi-VN" sz="2800" dirty="0" smtClean="0">
                <a:solidFill>
                  <a:srgbClr val="1503BD"/>
                </a:solidFill>
                <a:latin typeface="+mn-lt"/>
                <a:cs typeface="Arial" panose="020B0604020202020204" pitchFamily="34" charset="0"/>
              </a:rPr>
              <a:t> </a:t>
            </a:r>
            <a:r>
              <a:rPr lang="vi-VN" sz="2800" dirty="0">
                <a:solidFill>
                  <a:srgbClr val="1503BD"/>
                </a:solidFill>
                <a:latin typeface="+mn-lt"/>
                <a:cs typeface="Arial" panose="020B0604020202020204" pitchFamily="34" charset="0"/>
              </a:rPr>
              <a:t>phân bố không đều.</a:t>
            </a:r>
            <a:endParaRPr lang="en-US" sz="2800" dirty="0">
              <a:solidFill>
                <a:srgbClr val="1503BD"/>
              </a:solidFill>
              <a:latin typeface="+mn-lt"/>
              <a:cs typeface="Arial" panose="020B0604020202020204" pitchFamily="34" charset="0"/>
            </a:endParaRPr>
          </a:p>
        </p:txBody>
      </p:sp>
    </p:spTree>
    <p:extLst>
      <p:ext uri="{BB962C8B-B14F-4D97-AF65-F5344CB8AC3E}">
        <p14:creationId xmlns:p14="http://schemas.microsoft.com/office/powerpoint/2010/main" val="47655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90600"/>
          </a:xfrm>
          <a:prstGeom prst="rect">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rgbClr val="FF0000"/>
                </a:solidFill>
                <a:latin typeface="Times New Roman" pitchFamily="18" charset="0"/>
                <a:cs typeface="Times New Roman" pitchFamily="18" charset="0"/>
              </a:rPr>
              <a:t>Tiết</a:t>
            </a:r>
            <a:r>
              <a:rPr lang="en-US" sz="3600" dirty="0" smtClean="0">
                <a:solidFill>
                  <a:srgbClr val="FF0000"/>
                </a:solidFill>
                <a:latin typeface="Times New Roman" pitchFamily="18" charset="0"/>
                <a:cs typeface="Times New Roman" pitchFamily="18" charset="0"/>
              </a:rPr>
              <a:t> </a:t>
            </a:r>
            <a:r>
              <a:rPr lang="en-US" sz="3600" dirty="0" smtClean="0">
                <a:solidFill>
                  <a:srgbClr val="FF0000"/>
                </a:solidFill>
                <a:latin typeface="Times New Roman" pitchFamily="18" charset="0"/>
                <a:cs typeface="Times New Roman" pitchFamily="18" charset="0"/>
              </a:rPr>
              <a:t>19+20</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Bài</a:t>
            </a:r>
            <a:r>
              <a:rPr lang="en-US" sz="3600" dirty="0" smtClean="0">
                <a:solidFill>
                  <a:srgbClr val="FF0000"/>
                </a:solidFill>
                <a:latin typeface="Times New Roman" pitchFamily="18" charset="0"/>
                <a:cs typeface="Times New Roman" pitchFamily="18" charset="0"/>
              </a:rPr>
              <a:t> 9: THIÊN NHIÊN CHÂU PHI</a:t>
            </a:r>
            <a:endParaRPr lang="vi-VN" sz="3600" dirty="0">
              <a:solidFill>
                <a:srgbClr val="FF0000"/>
              </a:solidFill>
              <a:latin typeface="Times New Roman" pitchFamily="18" charset="0"/>
              <a:cs typeface="Times New Roman" pitchFamily="18" charset="0"/>
            </a:endParaRPr>
          </a:p>
        </p:txBody>
      </p:sp>
      <p:sp>
        <p:nvSpPr>
          <p:cNvPr id="5" name="Rectangle 4"/>
          <p:cNvSpPr/>
          <p:nvPr/>
        </p:nvSpPr>
        <p:spPr>
          <a:xfrm>
            <a:off x="0" y="990600"/>
            <a:ext cx="91440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smtClean="0">
                <a:solidFill>
                  <a:srgbClr val="FF0000"/>
                </a:solidFill>
                <a:latin typeface="Times New Roman" pitchFamily="18" charset="0"/>
                <a:cs typeface="Times New Roman" pitchFamily="18" charset="0"/>
              </a:rPr>
              <a:t> </a:t>
            </a:r>
            <a:r>
              <a:rPr lang="en-US" sz="3200" dirty="0" smtClean="0">
                <a:solidFill>
                  <a:srgbClr val="FF0000"/>
                </a:solidFill>
                <a:latin typeface="Times New Roman" pitchFamily="18" charset="0"/>
                <a:cs typeface="Times New Roman" pitchFamily="18" charset="0"/>
              </a:rPr>
              <a:t>2. Đặc điểm tự nhiên</a:t>
            </a:r>
            <a:endParaRPr lang="vi-VN" sz="3200" dirty="0">
              <a:solidFill>
                <a:srgbClr val="FF0000"/>
              </a:solidFill>
              <a:latin typeface="Times New Roman" pitchFamily="18" charset="0"/>
              <a:cs typeface="Times New Roman" pitchFamily="18" charset="0"/>
            </a:endParaRPr>
          </a:p>
        </p:txBody>
      </p:sp>
      <p:sp>
        <p:nvSpPr>
          <p:cNvPr id="10" name="Rectangle 9"/>
          <p:cNvSpPr/>
          <p:nvPr/>
        </p:nvSpPr>
        <p:spPr>
          <a:xfrm>
            <a:off x="146154" y="1676400"/>
            <a:ext cx="8845446"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50000"/>
              </a:spcBef>
            </a:pPr>
            <a:r>
              <a:rPr lang="en-US" altLang="en-US" sz="3200" b="1" dirty="0" smtClean="0">
                <a:solidFill>
                  <a:schemeClr val="tx1"/>
                </a:solidFill>
                <a:latin typeface="Times New Roman" pitchFamily="18" charset="0"/>
                <a:cs typeface="Times New Roman" pitchFamily="18" charset="0"/>
              </a:rPr>
              <a:t>c. Sông, hồ</a:t>
            </a:r>
          </a:p>
        </p:txBody>
      </p:sp>
      <p:sp>
        <p:nvSpPr>
          <p:cNvPr id="6" name="Rectangle 5">
            <a:extLst>
              <a:ext uri="{FF2B5EF4-FFF2-40B4-BE49-F238E27FC236}">
                <a16:creationId xmlns:a16="http://schemas.microsoft.com/office/drawing/2014/main" id="{3BBE23DD-53A5-43B9-8D14-42511B44FF6F}"/>
              </a:ext>
            </a:extLst>
          </p:cNvPr>
          <p:cNvSpPr/>
          <p:nvPr/>
        </p:nvSpPr>
        <p:spPr>
          <a:xfrm>
            <a:off x="2146" y="2900809"/>
            <a:ext cx="8991600" cy="1077218"/>
          </a:xfrm>
          <a:prstGeom prst="rect">
            <a:avLst/>
          </a:prstGeom>
        </p:spPr>
        <p:txBody>
          <a:bodyPr wrap="square">
            <a:spAutoFit/>
          </a:bodyPr>
          <a:lstStyle/>
          <a:p>
            <a:pPr algn="just"/>
            <a:r>
              <a:rPr lang="vi-VN" sz="3200" dirty="0" smtClean="0">
                <a:latin typeface="+mn-lt"/>
                <a:cs typeface="Arial" panose="020B0604020202020204" pitchFamily="34" charset="0"/>
              </a:rPr>
              <a:t>- </a:t>
            </a:r>
            <a:r>
              <a:rPr lang="vi-VN" sz="3200" dirty="0">
                <a:latin typeface="+mn-lt"/>
                <a:cs typeface="Arial" panose="020B0604020202020204" pitchFamily="34" charset="0"/>
              </a:rPr>
              <a:t>Mạng lưới sông </a:t>
            </a:r>
            <a:r>
              <a:rPr lang="vi-VN" sz="3200" dirty="0" smtClean="0">
                <a:latin typeface="+mn-lt"/>
                <a:cs typeface="Arial" panose="020B0604020202020204" pitchFamily="34" charset="0"/>
              </a:rPr>
              <a:t>ngòi </a:t>
            </a:r>
            <a:r>
              <a:rPr lang="vi-VN" sz="3200" dirty="0">
                <a:latin typeface="+mn-lt"/>
                <a:cs typeface="Arial" panose="020B0604020202020204" pitchFamily="34" charset="0"/>
              </a:rPr>
              <a:t>phân bố không đều, tùy thuộc vào </a:t>
            </a:r>
            <a:r>
              <a:rPr lang="en-US" sz="3200" dirty="0" err="1" smtClean="0">
                <a:cs typeface="Times New Roman" panose="02020603050405020304" pitchFamily="18" charset="0"/>
              </a:rPr>
              <a:t>chế</a:t>
            </a:r>
            <a:r>
              <a:rPr lang="en-US" sz="3200" dirty="0" smtClean="0">
                <a:cs typeface="Times New Roman" panose="02020603050405020304" pitchFamily="18" charset="0"/>
              </a:rPr>
              <a:t> </a:t>
            </a:r>
            <a:r>
              <a:rPr lang="en-US" sz="3200" dirty="0" err="1" smtClean="0">
                <a:cs typeface="Times New Roman" panose="02020603050405020304" pitchFamily="18" charset="0"/>
              </a:rPr>
              <a:t>độ</a:t>
            </a:r>
            <a:r>
              <a:rPr lang="vi-VN" sz="3200" dirty="0" smtClean="0">
                <a:cs typeface="Times New Roman" panose="02020603050405020304" pitchFamily="18" charset="0"/>
              </a:rPr>
              <a:t> </a:t>
            </a:r>
            <a:r>
              <a:rPr lang="vi-VN" sz="3200" dirty="0">
                <a:latin typeface="+mn-lt"/>
                <a:cs typeface="Arial" panose="020B0604020202020204" pitchFamily="34" charset="0"/>
              </a:rPr>
              <a:t>mưa.</a:t>
            </a:r>
          </a:p>
        </p:txBody>
      </p:sp>
      <p:sp>
        <p:nvSpPr>
          <p:cNvPr id="7" name="Rectangle 6">
            <a:extLst>
              <a:ext uri="{FF2B5EF4-FFF2-40B4-BE49-F238E27FC236}">
                <a16:creationId xmlns:a16="http://schemas.microsoft.com/office/drawing/2014/main" id="{3D2E4977-BCFC-430A-8E0F-75D619CAC48D}"/>
              </a:ext>
            </a:extLst>
          </p:cNvPr>
          <p:cNvSpPr/>
          <p:nvPr/>
        </p:nvSpPr>
        <p:spPr>
          <a:xfrm>
            <a:off x="0" y="4049018"/>
            <a:ext cx="9144000" cy="1077218"/>
          </a:xfrm>
          <a:prstGeom prst="rect">
            <a:avLst/>
          </a:prstGeom>
        </p:spPr>
        <p:txBody>
          <a:bodyPr wrap="square">
            <a:spAutoFit/>
          </a:bodyPr>
          <a:lstStyle/>
          <a:p>
            <a:pPr algn="just"/>
            <a:r>
              <a:rPr lang="vi-VN" sz="3200" dirty="0" smtClean="0">
                <a:latin typeface="+mn-lt"/>
                <a:cs typeface="Arial" panose="020B0604020202020204" pitchFamily="34" charset="0"/>
              </a:rPr>
              <a:t>- </a:t>
            </a:r>
            <a:r>
              <a:rPr lang="vi-VN" sz="3200" dirty="0">
                <a:latin typeface="+mn-lt"/>
                <a:cs typeface="Arial" panose="020B0604020202020204" pitchFamily="34" charset="0"/>
              </a:rPr>
              <a:t>Có nhiều hồ lớn:</a:t>
            </a:r>
            <a:r>
              <a:rPr lang="en-US" sz="3200" dirty="0">
                <a:latin typeface="+mn-lt"/>
                <a:cs typeface="Arial" panose="020B0604020202020204" pitchFamily="34" charset="0"/>
              </a:rPr>
              <a:t> </a:t>
            </a:r>
            <a:r>
              <a:rPr lang="vi-VN" sz="3200" dirty="0">
                <a:latin typeface="+mn-lt"/>
                <a:cs typeface="Arial" panose="020B0604020202020204" pitchFamily="34" charset="0"/>
              </a:rPr>
              <a:t>là nguồn cung cấp nước ngọt và thủy sản quan trọng cho người dân.</a:t>
            </a:r>
            <a:endParaRPr lang="en-US" sz="3200" dirty="0">
              <a:latin typeface="+mn-lt"/>
              <a:cs typeface="Arial" panose="020B0604020202020204" pitchFamily="34" charset="0"/>
            </a:endParaRPr>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154" y="2291209"/>
            <a:ext cx="649288" cy="533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38879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90600"/>
          </a:xfrm>
          <a:prstGeom prst="rect">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rgbClr val="FF0000"/>
                </a:solidFill>
                <a:latin typeface="Times New Roman" pitchFamily="18" charset="0"/>
                <a:cs typeface="Times New Roman" pitchFamily="18" charset="0"/>
              </a:rPr>
              <a:t>Tiết</a:t>
            </a:r>
            <a:r>
              <a:rPr lang="en-US" sz="3600" dirty="0" smtClean="0">
                <a:solidFill>
                  <a:srgbClr val="FF0000"/>
                </a:solidFill>
                <a:latin typeface="Times New Roman" pitchFamily="18" charset="0"/>
                <a:cs typeface="Times New Roman" pitchFamily="18" charset="0"/>
              </a:rPr>
              <a:t> </a:t>
            </a:r>
            <a:r>
              <a:rPr lang="en-US" sz="3600" dirty="0" smtClean="0">
                <a:solidFill>
                  <a:srgbClr val="FF0000"/>
                </a:solidFill>
                <a:latin typeface="Times New Roman" pitchFamily="18" charset="0"/>
                <a:cs typeface="Times New Roman" pitchFamily="18" charset="0"/>
              </a:rPr>
              <a:t>19+20</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Bài</a:t>
            </a:r>
            <a:r>
              <a:rPr lang="en-US" sz="3600" dirty="0" smtClean="0">
                <a:solidFill>
                  <a:srgbClr val="FF0000"/>
                </a:solidFill>
                <a:latin typeface="Times New Roman" pitchFamily="18" charset="0"/>
                <a:cs typeface="Times New Roman" pitchFamily="18" charset="0"/>
              </a:rPr>
              <a:t> 9: THIÊN NHIÊN CHÂU PHI</a:t>
            </a:r>
            <a:endParaRPr lang="vi-VN" sz="3600" dirty="0">
              <a:solidFill>
                <a:srgbClr val="FF0000"/>
              </a:solidFill>
              <a:latin typeface="Times New Roman" pitchFamily="18" charset="0"/>
              <a:cs typeface="Times New Roman" pitchFamily="18" charset="0"/>
            </a:endParaRPr>
          </a:p>
        </p:txBody>
      </p:sp>
      <p:sp>
        <p:nvSpPr>
          <p:cNvPr id="5" name="Rectangle 4"/>
          <p:cNvSpPr/>
          <p:nvPr/>
        </p:nvSpPr>
        <p:spPr>
          <a:xfrm>
            <a:off x="0" y="990600"/>
            <a:ext cx="91440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smtClean="0">
                <a:solidFill>
                  <a:srgbClr val="FF0000"/>
                </a:solidFill>
                <a:latin typeface="Times New Roman" pitchFamily="18" charset="0"/>
                <a:cs typeface="Times New Roman" pitchFamily="18" charset="0"/>
              </a:rPr>
              <a:t> </a:t>
            </a:r>
            <a:r>
              <a:rPr lang="en-US" sz="3200" dirty="0" smtClean="0">
                <a:solidFill>
                  <a:srgbClr val="FF0000"/>
                </a:solidFill>
                <a:latin typeface="Times New Roman" pitchFamily="18" charset="0"/>
                <a:cs typeface="Times New Roman" pitchFamily="18" charset="0"/>
              </a:rPr>
              <a:t>2. Đặc điểm tự nhiên</a:t>
            </a:r>
            <a:endParaRPr lang="vi-VN" sz="3200" dirty="0">
              <a:solidFill>
                <a:srgbClr val="FF0000"/>
              </a:solidFill>
              <a:latin typeface="Times New Roman" pitchFamily="18" charset="0"/>
              <a:cs typeface="Times New Roman" pitchFamily="18" charset="0"/>
            </a:endParaRPr>
          </a:p>
        </p:txBody>
      </p:sp>
      <p:sp>
        <p:nvSpPr>
          <p:cNvPr id="10" name="Rectangle 9"/>
          <p:cNvSpPr/>
          <p:nvPr/>
        </p:nvSpPr>
        <p:spPr>
          <a:xfrm>
            <a:off x="146154" y="1676400"/>
            <a:ext cx="8845446"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50000"/>
              </a:spcBef>
            </a:pPr>
            <a:r>
              <a:rPr lang="en-US" altLang="en-US" sz="3200" dirty="0" smtClean="0">
                <a:solidFill>
                  <a:schemeClr val="tx1"/>
                </a:solidFill>
                <a:latin typeface="Times New Roman" pitchFamily="18" charset="0"/>
                <a:cs typeface="Times New Roman" pitchFamily="18" charset="0"/>
              </a:rPr>
              <a:t>d. Các môi trường tự nhiên</a:t>
            </a:r>
          </a:p>
        </p:txBody>
      </p:sp>
    </p:spTree>
    <p:extLst>
      <p:ext uri="{BB962C8B-B14F-4D97-AF65-F5344CB8AC3E}">
        <p14:creationId xmlns:p14="http://schemas.microsoft.com/office/powerpoint/2010/main" val="2682419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880D853-A624-44E9-8704-44F9BEC87424}"/>
              </a:ext>
            </a:extLst>
          </p:cNvPr>
          <p:cNvGrpSpPr/>
          <p:nvPr/>
        </p:nvGrpSpPr>
        <p:grpSpPr>
          <a:xfrm>
            <a:off x="4942911" y="0"/>
            <a:ext cx="4165271" cy="6774597"/>
            <a:chOff x="6638306" y="15424"/>
            <a:chExt cx="5553695" cy="6774597"/>
          </a:xfrm>
        </p:grpSpPr>
        <p:pic>
          <p:nvPicPr>
            <p:cNvPr id="5" name="Picture 4" descr="Map&#10;&#10;Description automatically generated">
              <a:extLst>
                <a:ext uri="{FF2B5EF4-FFF2-40B4-BE49-F238E27FC236}">
                  <a16:creationId xmlns:a16="http://schemas.microsoft.com/office/drawing/2014/main" id="{3E4B0E4A-3DF8-4469-BF68-9E0BE2213A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8306" y="15424"/>
              <a:ext cx="5413615" cy="6421149"/>
            </a:xfrm>
            <a:prstGeom prst="rect">
              <a:avLst/>
            </a:prstGeom>
          </p:spPr>
        </p:pic>
        <p:sp>
          <p:nvSpPr>
            <p:cNvPr id="6" name="TextBox 5">
              <a:extLst>
                <a:ext uri="{FF2B5EF4-FFF2-40B4-BE49-F238E27FC236}">
                  <a16:creationId xmlns:a16="http://schemas.microsoft.com/office/drawing/2014/main" id="{A72B5BAA-BEA0-4338-A116-C7C485DB7E77}"/>
                </a:ext>
              </a:extLst>
            </p:cNvPr>
            <p:cNvSpPr txBox="1"/>
            <p:nvPr/>
          </p:nvSpPr>
          <p:spPr>
            <a:xfrm>
              <a:off x="6638307" y="5959024"/>
              <a:ext cx="5553694" cy="830997"/>
            </a:xfrm>
            <a:prstGeom prst="rect">
              <a:avLst/>
            </a:prstGeom>
            <a:solidFill>
              <a:schemeClr val="bg1"/>
            </a:solidFill>
          </p:spPr>
          <p:txBody>
            <a:bodyPr wrap="square" rtlCol="0">
              <a:spAutoFit/>
            </a:bodyPr>
            <a:lstStyle/>
            <a:p>
              <a:pPr algn="ctr"/>
              <a:r>
                <a:rPr lang="en-US" sz="2400" dirty="0" err="1" smtClean="0">
                  <a:solidFill>
                    <a:srgbClr val="1B04FA"/>
                  </a:solidFill>
                  <a:cs typeface="Times New Roman" panose="02020603050405020304" pitchFamily="18" charset="0"/>
                </a:rPr>
                <a:t>Bản</a:t>
              </a:r>
              <a:r>
                <a:rPr lang="en-US" sz="2400" dirty="0" smtClean="0">
                  <a:solidFill>
                    <a:srgbClr val="1B04FA"/>
                  </a:solidFill>
                  <a:cs typeface="Times New Roman" panose="02020603050405020304" pitchFamily="18" charset="0"/>
                </a:rPr>
                <a:t> </a:t>
              </a:r>
              <a:r>
                <a:rPr lang="en-US" sz="2400" dirty="0">
                  <a:solidFill>
                    <a:srgbClr val="1B04FA"/>
                  </a:solidFill>
                  <a:cs typeface="Times New Roman" panose="02020603050405020304" pitchFamily="18" charset="0"/>
                </a:rPr>
                <a:t>đồ các môi tr</a:t>
              </a:r>
              <a:r>
                <a:rPr lang="vi-VN" sz="2400" dirty="0">
                  <a:solidFill>
                    <a:srgbClr val="1B04FA"/>
                  </a:solidFill>
                  <a:cs typeface="Times New Roman" panose="02020603050405020304" pitchFamily="18" charset="0"/>
                </a:rPr>
                <a:t>ư</a:t>
              </a:r>
              <a:r>
                <a:rPr lang="en-US" sz="2400" dirty="0">
                  <a:solidFill>
                    <a:srgbClr val="1B04FA"/>
                  </a:solidFill>
                  <a:cs typeface="Times New Roman" panose="02020603050405020304" pitchFamily="18" charset="0"/>
                </a:rPr>
                <a:t>ờng tự nhiên </a:t>
              </a:r>
              <a:r>
                <a:rPr lang="en-US" sz="2400" dirty="0" smtClean="0">
                  <a:solidFill>
                    <a:srgbClr val="1B04FA"/>
                  </a:solidFill>
                  <a:cs typeface="Times New Roman" panose="02020603050405020304" pitchFamily="18" charset="0"/>
                </a:rPr>
                <a:t>ở </a:t>
              </a:r>
              <a:r>
                <a:rPr lang="en-US" sz="2400" dirty="0">
                  <a:solidFill>
                    <a:srgbClr val="1B04FA"/>
                  </a:solidFill>
                  <a:cs typeface="Times New Roman" panose="02020603050405020304" pitchFamily="18" charset="0"/>
                </a:rPr>
                <a:t>Châu Phi</a:t>
              </a:r>
            </a:p>
          </p:txBody>
        </p:sp>
      </p:grpSp>
      <p:sp>
        <p:nvSpPr>
          <p:cNvPr id="8" name="Hộp_Văn_Bản 7">
            <a:extLst>
              <a:ext uri="{FF2B5EF4-FFF2-40B4-BE49-F238E27FC236}">
                <a16:creationId xmlns:a16="http://schemas.microsoft.com/office/drawing/2014/main" id="{864DEDBC-9E85-4427-9F36-1DF733664D81}"/>
              </a:ext>
            </a:extLst>
          </p:cNvPr>
          <p:cNvSpPr txBox="1"/>
          <p:nvPr/>
        </p:nvSpPr>
        <p:spPr>
          <a:xfrm>
            <a:off x="0" y="533400"/>
            <a:ext cx="4776611" cy="1569660"/>
          </a:xfrm>
          <a:prstGeom prst="rect">
            <a:avLst/>
          </a:prstGeom>
          <a:noFill/>
          <a:ln>
            <a:noFill/>
          </a:ln>
        </p:spPr>
        <p:txBody>
          <a:bodyPr wrap="square" rtlCol="0">
            <a:spAutoFit/>
          </a:bodyPr>
          <a:lstStyle/>
          <a:p>
            <a:pPr algn="just"/>
            <a:r>
              <a:rPr lang="en-US" sz="3200" dirty="0">
                <a:solidFill>
                  <a:srgbClr val="FF0000"/>
                </a:solidFill>
                <a:cs typeface="Times New Roman" pitchFamily="18" charset="0"/>
              </a:rPr>
              <a:t>Quan sát </a:t>
            </a:r>
            <a:r>
              <a:rPr lang="en-US" sz="3200" dirty="0" smtClean="0">
                <a:solidFill>
                  <a:srgbClr val="FF0000"/>
                </a:solidFill>
                <a:cs typeface="Times New Roman" pitchFamily="18" charset="0"/>
              </a:rPr>
              <a:t>hình, em </a:t>
            </a:r>
            <a:r>
              <a:rPr lang="en-US" sz="3200" dirty="0">
                <a:solidFill>
                  <a:srgbClr val="FF0000"/>
                </a:solidFill>
                <a:cs typeface="Times New Roman" pitchFamily="18" charset="0"/>
              </a:rPr>
              <a:t>hãy cho biết Châu phi có các kiểu môi trường nào?</a:t>
            </a:r>
          </a:p>
        </p:txBody>
      </p:sp>
      <p:sp>
        <p:nvSpPr>
          <p:cNvPr id="9" name="Rectangle 8">
            <a:extLst>
              <a:ext uri="{FF2B5EF4-FFF2-40B4-BE49-F238E27FC236}">
                <a16:creationId xmlns:a16="http://schemas.microsoft.com/office/drawing/2014/main" id="{60D2C0E4-29AD-4B10-9F88-A7A3B3EE4AE2}"/>
              </a:ext>
            </a:extLst>
          </p:cNvPr>
          <p:cNvSpPr/>
          <p:nvPr/>
        </p:nvSpPr>
        <p:spPr>
          <a:xfrm>
            <a:off x="204611" y="2362200"/>
            <a:ext cx="4572000" cy="3046988"/>
          </a:xfrm>
          <a:prstGeom prst="rect">
            <a:avLst/>
          </a:prstGeom>
        </p:spPr>
        <p:txBody>
          <a:bodyPr>
            <a:spAutoFit/>
          </a:bodyPr>
          <a:lstStyle/>
          <a:p>
            <a:pPr algn="just">
              <a:lnSpc>
                <a:spcPct val="150000"/>
              </a:lnSpc>
            </a:pPr>
            <a:r>
              <a:rPr lang="vi-VN" sz="3200" dirty="0">
                <a:solidFill>
                  <a:srgbClr val="1B04FA"/>
                </a:solidFill>
              </a:rPr>
              <a:t>+ Môi trường </a:t>
            </a:r>
            <a:r>
              <a:rPr lang="en-US" sz="3200" dirty="0" smtClean="0">
                <a:solidFill>
                  <a:srgbClr val="1B04FA"/>
                </a:solidFill>
              </a:rPr>
              <a:t>x</a:t>
            </a:r>
            <a:r>
              <a:rPr lang="vi-VN" sz="3200" dirty="0" smtClean="0">
                <a:solidFill>
                  <a:srgbClr val="1B04FA"/>
                </a:solidFill>
              </a:rPr>
              <a:t>ích </a:t>
            </a:r>
            <a:r>
              <a:rPr lang="vi-VN" sz="3200" dirty="0">
                <a:solidFill>
                  <a:srgbClr val="1B04FA"/>
                </a:solidFill>
              </a:rPr>
              <a:t>đạo.</a:t>
            </a:r>
          </a:p>
          <a:p>
            <a:pPr algn="just">
              <a:lnSpc>
                <a:spcPct val="150000"/>
              </a:lnSpc>
            </a:pPr>
            <a:r>
              <a:rPr lang="vi-VN" sz="3200" dirty="0">
                <a:solidFill>
                  <a:srgbClr val="1B04FA"/>
                </a:solidFill>
              </a:rPr>
              <a:t>+ Môi trường nhiệt đới.</a:t>
            </a:r>
          </a:p>
          <a:p>
            <a:pPr algn="just">
              <a:lnSpc>
                <a:spcPct val="150000"/>
              </a:lnSpc>
            </a:pPr>
            <a:r>
              <a:rPr lang="vi-VN" sz="3200" dirty="0">
                <a:solidFill>
                  <a:srgbClr val="1B04FA"/>
                </a:solidFill>
              </a:rPr>
              <a:t>+ Môi trường hoang mạc</a:t>
            </a:r>
            <a:r>
              <a:rPr lang="vi-VN" sz="3200" dirty="0" smtClean="0">
                <a:solidFill>
                  <a:srgbClr val="1B04FA"/>
                </a:solidFill>
              </a:rPr>
              <a:t>.</a:t>
            </a:r>
            <a:endParaRPr lang="vi-VN" sz="3200" dirty="0">
              <a:solidFill>
                <a:srgbClr val="1B04FA"/>
              </a:solidFill>
            </a:endParaRPr>
          </a:p>
          <a:p>
            <a:pPr>
              <a:lnSpc>
                <a:spcPct val="150000"/>
              </a:lnSpc>
            </a:pPr>
            <a:r>
              <a:rPr lang="vi-VN" sz="3200" dirty="0">
                <a:solidFill>
                  <a:srgbClr val="1B04FA"/>
                </a:solidFill>
              </a:rPr>
              <a:t>+ Môi trường cận nhiệt</a:t>
            </a:r>
            <a:r>
              <a:rPr lang="vi-VN" sz="3200" dirty="0" smtClean="0">
                <a:solidFill>
                  <a:srgbClr val="1B04FA"/>
                </a:solidFill>
              </a:rPr>
              <a:t>.</a:t>
            </a:r>
            <a:endParaRPr lang="vi-VN" sz="3200" dirty="0">
              <a:solidFill>
                <a:srgbClr val="1B04FA"/>
              </a:solidFill>
            </a:endParaRPr>
          </a:p>
        </p:txBody>
      </p:sp>
    </p:spTree>
    <p:extLst>
      <p:ext uri="{BB962C8B-B14F-4D97-AF65-F5344CB8AC3E}">
        <p14:creationId xmlns:p14="http://schemas.microsoft.com/office/powerpoint/2010/main" val="70332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_Văn_Bản 8">
            <a:extLst>
              <a:ext uri="{FF2B5EF4-FFF2-40B4-BE49-F238E27FC236}">
                <a16:creationId xmlns:a16="http://schemas.microsoft.com/office/drawing/2014/main" id="{08D034BD-239A-4FE4-AF15-A101BDD6667A}"/>
              </a:ext>
            </a:extLst>
          </p:cNvPr>
          <p:cNvSpPr txBox="1"/>
          <p:nvPr/>
        </p:nvSpPr>
        <p:spPr>
          <a:xfrm>
            <a:off x="201389" y="536218"/>
            <a:ext cx="5196883" cy="584775"/>
          </a:xfrm>
          <a:prstGeom prst="rect">
            <a:avLst/>
          </a:prstGeom>
          <a:solidFill>
            <a:schemeClr val="accent4">
              <a:lumMod val="40000"/>
              <a:lumOff val="60000"/>
            </a:schemeClr>
          </a:solidFill>
          <a:ln>
            <a:solidFill>
              <a:srgbClr val="00B0F0"/>
            </a:solidFill>
          </a:ln>
        </p:spPr>
        <p:txBody>
          <a:bodyPr wrap="square" rtlCol="0">
            <a:spAutoFit/>
          </a:bodyPr>
          <a:lstStyle/>
          <a:p>
            <a:r>
              <a:rPr lang="en-US" sz="3200" dirty="0" smtClean="0">
                <a:cs typeface="Times New Roman" panose="02020603050405020304" pitchFamily="18" charset="0"/>
              </a:rPr>
              <a:t>Môi trường </a:t>
            </a:r>
            <a:r>
              <a:rPr lang="en-US" sz="3200" dirty="0">
                <a:cs typeface="Times New Roman" panose="02020603050405020304" pitchFamily="18" charset="0"/>
              </a:rPr>
              <a:t>xích đạo ẩm</a:t>
            </a:r>
          </a:p>
        </p:txBody>
      </p:sp>
      <p:sp>
        <p:nvSpPr>
          <p:cNvPr id="7" name="Rectangle 1">
            <a:extLst>
              <a:ext uri="{FF2B5EF4-FFF2-40B4-BE49-F238E27FC236}">
                <a16:creationId xmlns:a16="http://schemas.microsoft.com/office/drawing/2014/main" id="{203BFD60-0244-4E5A-9EDD-B464AA449CAC}"/>
              </a:ext>
            </a:extLst>
          </p:cNvPr>
          <p:cNvSpPr>
            <a:spLocks noChangeArrowheads="1"/>
          </p:cNvSpPr>
          <p:nvPr/>
        </p:nvSpPr>
        <p:spPr bwMode="auto">
          <a:xfrm>
            <a:off x="60917" y="1269677"/>
            <a:ext cx="7940083"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14300" algn="l" defTabSz="914400" rtl="0" eaLnBrk="1" fontAlgn="base" latinLnBrk="0" hangingPunct="1">
              <a:lnSpc>
                <a:spcPct val="100000"/>
              </a:lnSpc>
              <a:spcBef>
                <a:spcPct val="0"/>
              </a:spcBef>
              <a:spcAft>
                <a:spcPct val="0"/>
              </a:spcAft>
              <a:buClrTx/>
              <a:buSzTx/>
              <a:buFont typeface="Wingdings" pitchFamily="2" charset="2"/>
              <a:buChar char="ü"/>
              <a:tabLst>
                <a:tab pos="857250" algn="l"/>
              </a:tabLst>
            </a:pPr>
            <a:r>
              <a:rPr kumimoji="0" lang="en-US" sz="3200" b="0" i="0" u="none" strike="noStrike" cap="none" normalizeH="0" baseline="0" dirty="0">
                <a:ln>
                  <a:noFill/>
                </a:ln>
                <a:effectLst/>
                <a:ea typeface="Cambria" pitchFamily="18" charset="0"/>
                <a:cs typeface="Times New Roman" panose="02020603050405020304" pitchFamily="18" charset="0"/>
              </a:rPr>
              <a:t> </a:t>
            </a:r>
            <a:r>
              <a:rPr kumimoji="0" lang="en-US" sz="3200" b="0" i="0" u="none" strike="noStrike" cap="none" normalizeH="0" baseline="0" dirty="0" err="1">
                <a:ln>
                  <a:noFill/>
                </a:ln>
                <a:effectLst/>
                <a:ea typeface="Cambria" pitchFamily="18" charset="0"/>
                <a:cs typeface="Times New Roman" panose="02020603050405020304" pitchFamily="18" charset="0"/>
              </a:rPr>
              <a:t>Phân</a:t>
            </a:r>
            <a:r>
              <a:rPr kumimoji="0" lang="en-US" sz="3200" b="0" i="0" u="none" strike="noStrike" cap="none" normalizeH="0" dirty="0">
                <a:ln>
                  <a:noFill/>
                </a:ln>
                <a:effectLst/>
                <a:ea typeface="Cambria" pitchFamily="18" charset="0"/>
                <a:cs typeface="Times New Roman" panose="02020603050405020304" pitchFamily="18" charset="0"/>
              </a:rPr>
              <a:t> </a:t>
            </a:r>
            <a:r>
              <a:rPr kumimoji="0" lang="en-US" sz="3200" b="0" i="0" u="none" strike="noStrike" cap="none" normalizeH="0" dirty="0" err="1">
                <a:ln>
                  <a:noFill/>
                </a:ln>
                <a:effectLst/>
                <a:ea typeface="Cambria" pitchFamily="18" charset="0"/>
                <a:cs typeface="Times New Roman" panose="02020603050405020304" pitchFamily="18" charset="0"/>
              </a:rPr>
              <a:t>bố</a:t>
            </a:r>
            <a:r>
              <a:rPr kumimoji="0" lang="en-US" sz="3200" b="0" i="0" u="none" strike="noStrike" cap="none" normalizeH="0" dirty="0">
                <a:ln>
                  <a:noFill/>
                </a:ln>
                <a:effectLst/>
                <a:ea typeface="Cambria" pitchFamily="18" charset="0"/>
                <a:cs typeface="Times New Roman" panose="02020603050405020304" pitchFamily="18" charset="0"/>
              </a:rPr>
              <a:t>: </a:t>
            </a:r>
            <a:r>
              <a:rPr kumimoji="0" lang="vi-VN" sz="3200" b="0" i="0" u="none" strike="noStrike" cap="none" normalizeH="0" baseline="0" dirty="0">
                <a:ln>
                  <a:noFill/>
                </a:ln>
                <a:effectLst/>
                <a:ea typeface="Cambria" pitchFamily="18" charset="0"/>
                <a:cs typeface="Times New Roman" panose="02020603050405020304" pitchFamily="18" charset="0"/>
              </a:rPr>
              <a:t>Bồn Địa Công Gô,  Vịnh </a:t>
            </a:r>
            <a:r>
              <a:rPr kumimoji="0" lang="vi-VN" sz="3200" b="0" i="0" u="none" strike="noStrike" cap="none" normalizeH="0" baseline="0" dirty="0" smtClean="0">
                <a:ln>
                  <a:noFill/>
                </a:ln>
                <a:effectLst/>
                <a:ea typeface="Cambria" pitchFamily="18" charset="0"/>
                <a:cs typeface="Times New Roman" panose="02020603050405020304" pitchFamily="18" charset="0"/>
              </a:rPr>
              <a:t>Ghi-nê</a:t>
            </a:r>
            <a:r>
              <a:rPr kumimoji="0" lang="en-US" sz="3200" b="0" i="0" u="none" strike="noStrike" cap="none" normalizeH="0" baseline="0" dirty="0" smtClean="0">
                <a:ln>
                  <a:noFill/>
                </a:ln>
                <a:effectLst/>
                <a:cs typeface="Times New Roman" panose="02020603050405020304" pitchFamily="18" charset="0"/>
              </a:rPr>
              <a:t> </a:t>
            </a:r>
            <a:endParaRPr kumimoji="0" lang="en-US" sz="3200" b="0" i="0" u="none" strike="noStrike" cap="none" normalizeH="0" baseline="0" dirty="0">
              <a:ln>
                <a:noFill/>
              </a:ln>
              <a:effectLst/>
              <a:cs typeface="Times New Roman" panose="02020603050405020304" pitchFamily="18" charset="0"/>
            </a:endParaRPr>
          </a:p>
        </p:txBody>
      </p:sp>
      <p:sp>
        <p:nvSpPr>
          <p:cNvPr id="9" name="Hình Chữ nhật 11">
            <a:extLst>
              <a:ext uri="{FF2B5EF4-FFF2-40B4-BE49-F238E27FC236}">
                <a16:creationId xmlns:a16="http://schemas.microsoft.com/office/drawing/2014/main" id="{B8A420A4-1226-43AB-86C2-E791CBBC71E4}"/>
              </a:ext>
            </a:extLst>
          </p:cNvPr>
          <p:cNvSpPr/>
          <p:nvPr/>
        </p:nvSpPr>
        <p:spPr>
          <a:xfrm>
            <a:off x="17172" y="1977593"/>
            <a:ext cx="5455340" cy="584775"/>
          </a:xfrm>
          <a:prstGeom prst="rect">
            <a:avLst/>
          </a:prstGeom>
        </p:spPr>
        <p:txBody>
          <a:bodyPr wrap="none">
            <a:spAutoFit/>
          </a:bodyPr>
          <a:lstStyle/>
          <a:p>
            <a:pPr>
              <a:buFont typeface="Wingdings" pitchFamily="2" charset="2"/>
              <a:buChar char="ü"/>
            </a:pPr>
            <a:r>
              <a:rPr lang="vi-VN" sz="3200" dirty="0">
                <a:latin typeface="Arial" panose="020B0604020202020204" pitchFamily="34" charset="0"/>
                <a:cs typeface="Arial" panose="020B0604020202020204" pitchFamily="34" charset="0"/>
              </a:rPr>
              <a:t> </a:t>
            </a:r>
            <a:r>
              <a:rPr lang="en-US" sz="3200" dirty="0">
                <a:cs typeface="Times New Roman" panose="02020603050405020304" pitchFamily="18" charset="0"/>
              </a:rPr>
              <a:t>Khí hậu nóng và ẩm điều hoà</a:t>
            </a:r>
          </a:p>
        </p:txBody>
      </p:sp>
      <p:sp>
        <p:nvSpPr>
          <p:cNvPr id="10" name="Hình Chữ nhật 12">
            <a:extLst>
              <a:ext uri="{FF2B5EF4-FFF2-40B4-BE49-F238E27FC236}">
                <a16:creationId xmlns:a16="http://schemas.microsoft.com/office/drawing/2014/main" id="{B2CE8A4B-E914-4A8F-B617-28911721AC49}"/>
              </a:ext>
            </a:extLst>
          </p:cNvPr>
          <p:cNvSpPr/>
          <p:nvPr/>
        </p:nvSpPr>
        <p:spPr>
          <a:xfrm>
            <a:off x="60917" y="2723573"/>
            <a:ext cx="6797083" cy="584775"/>
          </a:xfrm>
          <a:prstGeom prst="rect">
            <a:avLst/>
          </a:prstGeom>
        </p:spPr>
        <p:txBody>
          <a:bodyPr wrap="square">
            <a:spAutoFit/>
          </a:bodyPr>
          <a:lstStyle/>
          <a:p>
            <a:pPr>
              <a:buFont typeface="Wingdings" pitchFamily="2" charset="2"/>
              <a:buChar char="ü"/>
            </a:pPr>
            <a:r>
              <a:rPr lang="vi-VN" sz="3200" dirty="0">
                <a:latin typeface="Arial" pitchFamily="34" charset="0"/>
                <a:cs typeface="Arial" pitchFamily="34" charset="0"/>
              </a:rPr>
              <a:t> </a:t>
            </a:r>
            <a:r>
              <a:rPr lang="vi-VN" sz="3200" dirty="0">
                <a:latin typeface="+mn-lt"/>
                <a:cs typeface="Arial" pitchFamily="34" charset="0"/>
              </a:rPr>
              <a:t>Sinh vật</a:t>
            </a:r>
            <a:r>
              <a:rPr lang="en-US" sz="3200" dirty="0">
                <a:latin typeface="+mn-lt"/>
                <a:cs typeface="Arial" pitchFamily="34" charset="0"/>
              </a:rPr>
              <a:t>: </a:t>
            </a:r>
            <a:r>
              <a:rPr lang="vi-VN" sz="3200" dirty="0" err="1">
                <a:latin typeface="+mn-lt"/>
                <a:cs typeface="Arial" pitchFamily="34" charset="0"/>
              </a:rPr>
              <a:t>Rừng</a:t>
            </a:r>
            <a:r>
              <a:rPr lang="vi-VN" sz="3200" dirty="0">
                <a:latin typeface="+mn-lt"/>
                <a:cs typeface="Arial" pitchFamily="34" charset="0"/>
              </a:rPr>
              <a:t> </a:t>
            </a:r>
            <a:r>
              <a:rPr lang="vi-VN" sz="3200" dirty="0" err="1">
                <a:latin typeface="+mn-lt"/>
                <a:cs typeface="Arial" pitchFamily="34" charset="0"/>
              </a:rPr>
              <a:t>rậm</a:t>
            </a:r>
            <a:r>
              <a:rPr lang="vi-VN" sz="3200" dirty="0">
                <a:latin typeface="+mn-lt"/>
                <a:cs typeface="Arial" pitchFamily="34" charset="0"/>
              </a:rPr>
              <a:t> xanh quanh năm</a:t>
            </a:r>
            <a:endParaRPr lang="en-US" sz="3200" dirty="0">
              <a:latin typeface="+mn-lt"/>
              <a:cs typeface="Arial" pitchFamily="34" charset="0"/>
            </a:endParaRPr>
          </a:p>
        </p:txBody>
      </p:sp>
      <p:sp>
        <p:nvSpPr>
          <p:cNvPr id="3" name="Rectangle 2">
            <a:extLst>
              <a:ext uri="{FF2B5EF4-FFF2-40B4-BE49-F238E27FC236}">
                <a16:creationId xmlns:a16="http://schemas.microsoft.com/office/drawing/2014/main" id="{1B0A83D3-9ECF-4D54-B063-89B0E0DA7A58}"/>
              </a:ext>
            </a:extLst>
          </p:cNvPr>
          <p:cNvSpPr/>
          <p:nvPr/>
        </p:nvSpPr>
        <p:spPr>
          <a:xfrm>
            <a:off x="0" y="3307235"/>
            <a:ext cx="8930548" cy="1077218"/>
          </a:xfrm>
          <a:prstGeom prst="rect">
            <a:avLst/>
          </a:prstGeom>
        </p:spPr>
        <p:txBody>
          <a:bodyPr wrap="square">
            <a:spAutoFit/>
          </a:bodyPr>
          <a:lstStyle/>
          <a:p>
            <a:pPr marL="285750" indent="-285750">
              <a:buFont typeface="Wingdings" panose="05000000000000000000" pitchFamily="2" charset="2"/>
              <a:buChar char="ü"/>
            </a:pPr>
            <a:r>
              <a:rPr lang="vi-VN" sz="3200" dirty="0">
                <a:latin typeface="Arial" panose="020B0604020202020204" pitchFamily="34" charset="0"/>
                <a:cs typeface="Arial" panose="020B0604020202020204" pitchFamily="34" charset="0"/>
              </a:rPr>
              <a:t> </a:t>
            </a:r>
            <a:r>
              <a:rPr lang="vi-VN" sz="3200" dirty="0">
                <a:latin typeface="+mn-lt"/>
                <a:cs typeface="Arial" panose="020B0604020202020204" pitchFamily="34" charset="0"/>
              </a:rPr>
              <a:t>Sông ngòi: mạng lưới dày đặc, nhiều nước quanh năm.</a:t>
            </a:r>
            <a:endParaRPr lang="en-US" sz="3200" dirty="0">
              <a:latin typeface="+mn-lt"/>
              <a:cs typeface="Arial" panose="020B0604020202020204" pitchFamily="34" charset="0"/>
            </a:endParaRPr>
          </a:p>
        </p:txBody>
      </p:sp>
      <p:sp>
        <p:nvSpPr>
          <p:cNvPr id="18" name="Rectangle 17">
            <a:extLst>
              <a:ext uri="{FF2B5EF4-FFF2-40B4-BE49-F238E27FC236}">
                <a16:creationId xmlns:a16="http://schemas.microsoft.com/office/drawing/2014/main" id="{1F7ADEB2-79B7-44A9-BC98-1849A81AE03A}"/>
              </a:ext>
            </a:extLst>
          </p:cNvPr>
          <p:cNvSpPr/>
          <p:nvPr/>
        </p:nvSpPr>
        <p:spPr>
          <a:xfrm>
            <a:off x="0" y="4468743"/>
            <a:ext cx="8572221" cy="584775"/>
          </a:xfrm>
          <a:prstGeom prst="rect">
            <a:avLst/>
          </a:prstGeom>
        </p:spPr>
        <p:txBody>
          <a:bodyPr wrap="square">
            <a:spAutoFit/>
          </a:bodyPr>
          <a:lstStyle/>
          <a:p>
            <a:pPr marL="285750" indent="-285750">
              <a:buFont typeface="Wingdings" panose="05000000000000000000" pitchFamily="2" charset="2"/>
              <a:buChar char="ü"/>
            </a:pPr>
            <a:r>
              <a:rPr lang="en-US" sz="3200" dirty="0" smtClean="0">
                <a:cs typeface="Times New Roman" panose="02020603050405020304" pitchFamily="18" charset="0"/>
              </a:rPr>
              <a:t> </a:t>
            </a:r>
            <a:r>
              <a:rPr lang="en-US" sz="3200" dirty="0" err="1" smtClean="0">
                <a:cs typeface="Times New Roman" panose="02020603050405020304" pitchFamily="18" charset="0"/>
              </a:rPr>
              <a:t>Đất</a:t>
            </a:r>
            <a:r>
              <a:rPr lang="en-US" sz="3200" dirty="0">
                <a:cs typeface="Times New Roman" panose="02020603050405020304" pitchFamily="18" charset="0"/>
              </a:rPr>
              <a:t>: màu mỡ, thuận lợi phát triển nông </a:t>
            </a:r>
            <a:r>
              <a:rPr lang="en-US" sz="3200" dirty="0" err="1">
                <a:cs typeface="Times New Roman" panose="02020603050405020304" pitchFamily="18" charset="0"/>
              </a:rPr>
              <a:t>nghiệp</a:t>
            </a:r>
            <a:r>
              <a:rPr lang="en-US" sz="3200" dirty="0" smtClean="0">
                <a:cs typeface="Times New Roman" panose="02020603050405020304" pitchFamily="18" charset="0"/>
              </a:rPr>
              <a:t>.</a:t>
            </a:r>
            <a:endParaRPr lang="en-US" sz="3200" dirty="0">
              <a:cs typeface="Times New Roman" panose="02020603050405020304" pitchFamily="18" charset="0"/>
            </a:endParaRPr>
          </a:p>
        </p:txBody>
      </p:sp>
    </p:spTree>
    <p:extLst>
      <p:ext uri="{BB962C8B-B14F-4D97-AF65-F5344CB8AC3E}">
        <p14:creationId xmlns:p14="http://schemas.microsoft.com/office/powerpoint/2010/main" val="61930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p:bldP spid="10" grpId="0"/>
      <p:bldP spid="3"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_Văn_Bản 8">
            <a:extLst>
              <a:ext uri="{FF2B5EF4-FFF2-40B4-BE49-F238E27FC236}">
                <a16:creationId xmlns:a16="http://schemas.microsoft.com/office/drawing/2014/main" id="{08D034BD-239A-4FE4-AF15-A101BDD6667A}"/>
              </a:ext>
            </a:extLst>
          </p:cNvPr>
          <p:cNvSpPr txBox="1"/>
          <p:nvPr/>
        </p:nvSpPr>
        <p:spPr>
          <a:xfrm>
            <a:off x="192780" y="595751"/>
            <a:ext cx="4848570" cy="584775"/>
          </a:xfrm>
          <a:prstGeom prst="rect">
            <a:avLst/>
          </a:prstGeom>
          <a:solidFill>
            <a:schemeClr val="accent4">
              <a:lumMod val="20000"/>
              <a:lumOff val="80000"/>
            </a:schemeClr>
          </a:solidFill>
          <a:ln>
            <a:solidFill>
              <a:srgbClr val="00B0F0"/>
            </a:solidFill>
          </a:ln>
        </p:spPr>
        <p:txBody>
          <a:bodyPr wrap="square" rtlCol="0">
            <a:spAutoFit/>
          </a:bodyPr>
          <a:lstStyle/>
          <a:p>
            <a:r>
              <a:rPr lang="en-US" sz="3200" dirty="0" smtClean="0">
                <a:cs typeface="Times New Roman" panose="02020603050405020304" pitchFamily="18" charset="0"/>
              </a:rPr>
              <a:t>Môi trường </a:t>
            </a:r>
            <a:r>
              <a:rPr lang="en-US" sz="3200" dirty="0">
                <a:cs typeface="Times New Roman" panose="02020603050405020304" pitchFamily="18" charset="0"/>
              </a:rPr>
              <a:t>nhiệt đới</a:t>
            </a:r>
          </a:p>
        </p:txBody>
      </p:sp>
      <p:sp>
        <p:nvSpPr>
          <p:cNvPr id="16" name="Rectangle 1">
            <a:extLst>
              <a:ext uri="{FF2B5EF4-FFF2-40B4-BE49-F238E27FC236}">
                <a16:creationId xmlns:a16="http://schemas.microsoft.com/office/drawing/2014/main" id="{C243BD5E-CF3A-4DE5-9D02-9D685C6D8C97}"/>
              </a:ext>
            </a:extLst>
          </p:cNvPr>
          <p:cNvSpPr>
            <a:spLocks noChangeArrowheads="1"/>
          </p:cNvSpPr>
          <p:nvPr/>
        </p:nvSpPr>
        <p:spPr bwMode="auto">
          <a:xfrm>
            <a:off x="156786" y="1306454"/>
            <a:ext cx="692981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14300" algn="l" defTabSz="914400" rtl="0" eaLnBrk="1" fontAlgn="base" latinLnBrk="0" hangingPunct="1">
              <a:lnSpc>
                <a:spcPct val="100000"/>
              </a:lnSpc>
              <a:spcBef>
                <a:spcPct val="0"/>
              </a:spcBef>
              <a:spcAft>
                <a:spcPct val="0"/>
              </a:spcAft>
              <a:buClrTx/>
              <a:buSzTx/>
              <a:buFont typeface="Wingdings" pitchFamily="2" charset="2"/>
              <a:buChar char="ü"/>
              <a:tabLst>
                <a:tab pos="857250" algn="l"/>
              </a:tabLst>
            </a:pPr>
            <a:r>
              <a:rPr kumimoji="0" lang="en-US" sz="3200" b="0" i="0" u="none" strike="noStrike" cap="none" normalizeH="0" baseline="0" dirty="0" smtClean="0">
                <a:ln>
                  <a:noFill/>
                </a:ln>
                <a:effectLst/>
                <a:ea typeface="Cambria" pitchFamily="18" charset="0"/>
                <a:cs typeface="Times New Roman" pitchFamily="18" charset="0"/>
              </a:rPr>
              <a:t> </a:t>
            </a:r>
            <a:r>
              <a:rPr kumimoji="0" lang="en-US" sz="3200" b="0" i="0" u="none" strike="noStrike" cap="none" normalizeH="0" baseline="0" dirty="0" err="1" smtClean="0">
                <a:ln>
                  <a:noFill/>
                </a:ln>
                <a:effectLst/>
                <a:ea typeface="Cambria" pitchFamily="18" charset="0"/>
                <a:cs typeface="Times New Roman" panose="02020603050405020304" pitchFamily="18" charset="0"/>
              </a:rPr>
              <a:t>Phân</a:t>
            </a:r>
            <a:r>
              <a:rPr kumimoji="0" lang="en-US" sz="3200" b="0" i="0" u="none" strike="noStrike" cap="none" normalizeH="0" dirty="0" smtClean="0">
                <a:ln>
                  <a:noFill/>
                </a:ln>
                <a:effectLst/>
                <a:ea typeface="Cambria" pitchFamily="18" charset="0"/>
                <a:cs typeface="Times New Roman" panose="02020603050405020304" pitchFamily="18" charset="0"/>
              </a:rPr>
              <a:t> </a:t>
            </a:r>
            <a:r>
              <a:rPr kumimoji="0" lang="en-US" sz="3200" b="0" i="0" u="none" strike="noStrike" cap="none" normalizeH="0" dirty="0" err="1">
                <a:ln>
                  <a:noFill/>
                </a:ln>
                <a:effectLst/>
                <a:ea typeface="Cambria" pitchFamily="18" charset="0"/>
                <a:cs typeface="Times New Roman" panose="02020603050405020304" pitchFamily="18" charset="0"/>
              </a:rPr>
              <a:t>bố</a:t>
            </a:r>
            <a:r>
              <a:rPr kumimoji="0" lang="en-US" sz="3200" b="0" i="0" u="none" strike="noStrike" cap="none" normalizeH="0" dirty="0">
                <a:ln>
                  <a:noFill/>
                </a:ln>
                <a:effectLst/>
                <a:ea typeface="Cambria" pitchFamily="18" charset="0"/>
                <a:cs typeface="Times New Roman" panose="02020603050405020304" pitchFamily="18" charset="0"/>
              </a:rPr>
              <a:t>: </a:t>
            </a:r>
            <a:r>
              <a:rPr kumimoji="0" lang="en-US" sz="3200" b="0" i="0" u="none" strike="noStrike" cap="none" normalizeH="0" baseline="0" dirty="0">
                <a:ln>
                  <a:noFill/>
                </a:ln>
                <a:effectLst/>
                <a:ea typeface="Cambria" pitchFamily="18" charset="0"/>
                <a:cs typeface="Times New Roman" panose="02020603050405020304" pitchFamily="18" charset="0"/>
              </a:rPr>
              <a:t>Hai </a:t>
            </a:r>
            <a:r>
              <a:rPr kumimoji="0" lang="en-US" sz="3200" b="0" i="0" u="none" strike="noStrike" cap="none" normalizeH="0" baseline="0" dirty="0" err="1">
                <a:ln>
                  <a:noFill/>
                </a:ln>
                <a:effectLst/>
                <a:ea typeface="Cambria" pitchFamily="18" charset="0"/>
                <a:cs typeface="Times New Roman" panose="02020603050405020304" pitchFamily="18" charset="0"/>
              </a:rPr>
              <a:t>bên</a:t>
            </a:r>
            <a:r>
              <a:rPr kumimoji="0" lang="en-US" sz="3200" b="0" i="0" u="none" strike="noStrike" cap="none" normalizeH="0" dirty="0">
                <a:ln>
                  <a:noFill/>
                </a:ln>
                <a:effectLst/>
                <a:ea typeface="Cambria" pitchFamily="18" charset="0"/>
                <a:cs typeface="Times New Roman" panose="02020603050405020304" pitchFamily="18" charset="0"/>
              </a:rPr>
              <a:t> </a:t>
            </a:r>
            <a:r>
              <a:rPr kumimoji="0" lang="en-US" sz="3200" b="0" i="0" u="none" strike="noStrike" cap="none" normalizeH="0" dirty="0" err="1">
                <a:ln>
                  <a:noFill/>
                </a:ln>
                <a:effectLst/>
                <a:ea typeface="Cambria" pitchFamily="18" charset="0"/>
                <a:cs typeface="Times New Roman" panose="02020603050405020304" pitchFamily="18" charset="0"/>
              </a:rPr>
              <a:t>xích</a:t>
            </a:r>
            <a:r>
              <a:rPr kumimoji="0" lang="en-US" sz="3200" b="0" i="0" u="none" strike="noStrike" cap="none" normalizeH="0" dirty="0">
                <a:ln>
                  <a:noFill/>
                </a:ln>
                <a:effectLst/>
                <a:ea typeface="Cambria" pitchFamily="18" charset="0"/>
                <a:cs typeface="Times New Roman" panose="02020603050405020304" pitchFamily="18" charset="0"/>
              </a:rPr>
              <a:t> </a:t>
            </a:r>
            <a:r>
              <a:rPr kumimoji="0" lang="en-US" sz="3200" b="0" i="0" u="none" strike="noStrike" cap="none" normalizeH="0" dirty="0" err="1">
                <a:ln>
                  <a:noFill/>
                </a:ln>
                <a:effectLst/>
                <a:ea typeface="Cambria" pitchFamily="18" charset="0"/>
                <a:cs typeface="Times New Roman" panose="02020603050405020304" pitchFamily="18" charset="0"/>
              </a:rPr>
              <a:t>đạo</a:t>
            </a:r>
            <a:endParaRPr kumimoji="0" lang="en-US" sz="3200" b="0" i="0" u="none" strike="noStrike" cap="none" normalizeH="0" baseline="0" dirty="0">
              <a:ln>
                <a:noFill/>
              </a:ln>
              <a:effectLst/>
              <a:cs typeface="Times New Roman" panose="02020603050405020304" pitchFamily="18" charset="0"/>
            </a:endParaRPr>
          </a:p>
        </p:txBody>
      </p:sp>
      <p:sp>
        <p:nvSpPr>
          <p:cNvPr id="17" name="Hình Chữ nhật 8">
            <a:extLst>
              <a:ext uri="{FF2B5EF4-FFF2-40B4-BE49-F238E27FC236}">
                <a16:creationId xmlns:a16="http://schemas.microsoft.com/office/drawing/2014/main" id="{A51D678D-B4C2-4F60-AB23-F677C31561B4}"/>
              </a:ext>
            </a:extLst>
          </p:cNvPr>
          <p:cNvSpPr/>
          <p:nvPr/>
        </p:nvSpPr>
        <p:spPr>
          <a:xfrm>
            <a:off x="94188" y="2061003"/>
            <a:ext cx="8743117" cy="1077218"/>
          </a:xfrm>
          <a:prstGeom prst="rect">
            <a:avLst/>
          </a:prstGeom>
        </p:spPr>
        <p:txBody>
          <a:bodyPr wrap="square">
            <a:spAutoFit/>
          </a:bodyPr>
          <a:lstStyle/>
          <a:p>
            <a:pPr>
              <a:buFont typeface="Wingdings" pitchFamily="2" charset="2"/>
              <a:buChar char="ü"/>
            </a:pPr>
            <a:r>
              <a:rPr lang="vi-VN" sz="3200" dirty="0"/>
              <a:t> </a:t>
            </a:r>
            <a:r>
              <a:rPr lang="en-US" sz="3200" dirty="0"/>
              <a:t>K</a:t>
            </a:r>
            <a:r>
              <a:rPr lang="vi-VN" sz="3200" dirty="0"/>
              <a:t>hí hậu</a:t>
            </a:r>
            <a:r>
              <a:rPr lang="en-US" sz="3200" dirty="0"/>
              <a:t>: </a:t>
            </a:r>
            <a:r>
              <a:rPr lang="vi-VN" sz="3200" dirty="0"/>
              <a:t>Có sự phân hoá ra mùa mưa và </a:t>
            </a:r>
            <a:r>
              <a:rPr lang="vi-VN" sz="3200" dirty="0" smtClean="0"/>
              <a:t>mùa </a:t>
            </a:r>
            <a:r>
              <a:rPr lang="vi-VN" sz="3200" dirty="0"/>
              <a:t>khô rõ rệt</a:t>
            </a:r>
            <a:endParaRPr lang="en-US" sz="3200" dirty="0">
              <a:latin typeface="Arial" pitchFamily="34" charset="0"/>
              <a:cs typeface="Arial" pitchFamily="34" charset="0"/>
            </a:endParaRPr>
          </a:p>
        </p:txBody>
      </p:sp>
      <p:sp>
        <p:nvSpPr>
          <p:cNvPr id="18" name="Hình Chữ nhật 9">
            <a:extLst>
              <a:ext uri="{FF2B5EF4-FFF2-40B4-BE49-F238E27FC236}">
                <a16:creationId xmlns:a16="http://schemas.microsoft.com/office/drawing/2014/main" id="{DB4B0E6C-6FFB-47B3-B003-63E230829611}"/>
              </a:ext>
            </a:extLst>
          </p:cNvPr>
          <p:cNvSpPr/>
          <p:nvPr/>
        </p:nvSpPr>
        <p:spPr>
          <a:xfrm>
            <a:off x="156785" y="3024682"/>
            <a:ext cx="8680519" cy="1077218"/>
          </a:xfrm>
          <a:prstGeom prst="rect">
            <a:avLst/>
          </a:prstGeom>
        </p:spPr>
        <p:txBody>
          <a:bodyPr wrap="square">
            <a:spAutoFit/>
          </a:bodyPr>
          <a:lstStyle/>
          <a:p>
            <a:pPr>
              <a:buFont typeface="Wingdings" pitchFamily="2" charset="2"/>
              <a:buChar char="ü"/>
            </a:pPr>
            <a:r>
              <a:rPr lang="en-US" sz="3200" dirty="0" smtClean="0">
                <a:latin typeface="+mn-lt"/>
                <a:cs typeface="Arial" pitchFamily="34" charset="0"/>
              </a:rPr>
              <a:t> </a:t>
            </a:r>
            <a:r>
              <a:rPr lang="vi-VN" sz="3200" dirty="0" smtClean="0">
                <a:latin typeface="+mn-lt"/>
                <a:cs typeface="Arial" pitchFamily="34" charset="0"/>
              </a:rPr>
              <a:t>Sinh </a:t>
            </a:r>
            <a:r>
              <a:rPr lang="vi-VN" sz="3200" dirty="0">
                <a:latin typeface="+mn-lt"/>
                <a:cs typeface="Arial" pitchFamily="34" charset="0"/>
              </a:rPr>
              <a:t>vật</a:t>
            </a:r>
            <a:r>
              <a:rPr lang="en-US" sz="3200" dirty="0">
                <a:latin typeface="+mn-lt"/>
                <a:cs typeface="Arial" pitchFamily="34" charset="0"/>
              </a:rPr>
              <a:t>: </a:t>
            </a:r>
            <a:r>
              <a:rPr lang="vi-VN" sz="3200" dirty="0" err="1">
                <a:latin typeface="+mn-lt"/>
                <a:cs typeface="Arial" pitchFamily="34" charset="0"/>
              </a:rPr>
              <a:t>Rừng</a:t>
            </a:r>
            <a:r>
              <a:rPr lang="vi-VN" sz="3200" dirty="0">
                <a:latin typeface="+mn-lt"/>
                <a:cs typeface="Arial" pitchFamily="34" charset="0"/>
              </a:rPr>
              <a:t> </a:t>
            </a:r>
            <a:r>
              <a:rPr lang="en-US" sz="3200" dirty="0">
                <a:cs typeface="Times New Roman" panose="02020603050405020304" pitchFamily="18" charset="0"/>
              </a:rPr>
              <a:t>thưa, xa van cây </a:t>
            </a:r>
            <a:r>
              <a:rPr lang="en-US" sz="3200" dirty="0" smtClean="0">
                <a:cs typeface="Times New Roman" panose="02020603050405020304" pitchFamily="18" charset="0"/>
              </a:rPr>
              <a:t>bụi, động </a:t>
            </a:r>
            <a:r>
              <a:rPr lang="en-US" sz="3200" dirty="0">
                <a:cs typeface="Times New Roman" panose="02020603050405020304" pitchFamily="18" charset="0"/>
              </a:rPr>
              <a:t>vật ăn cỏ, ăn thịt</a:t>
            </a:r>
          </a:p>
        </p:txBody>
      </p:sp>
      <p:sp>
        <p:nvSpPr>
          <p:cNvPr id="2" name="Rectangle 1">
            <a:extLst>
              <a:ext uri="{FF2B5EF4-FFF2-40B4-BE49-F238E27FC236}">
                <a16:creationId xmlns:a16="http://schemas.microsoft.com/office/drawing/2014/main" id="{EB06354D-0A8C-4802-9E44-0EA45B8B4C57}"/>
              </a:ext>
            </a:extLst>
          </p:cNvPr>
          <p:cNvSpPr/>
          <p:nvPr/>
        </p:nvSpPr>
        <p:spPr>
          <a:xfrm>
            <a:off x="58104" y="4194159"/>
            <a:ext cx="8552495" cy="1077218"/>
          </a:xfrm>
          <a:prstGeom prst="rect">
            <a:avLst/>
          </a:prstGeom>
        </p:spPr>
        <p:txBody>
          <a:bodyPr wrap="square">
            <a:spAutoFit/>
          </a:bodyPr>
          <a:lstStyle/>
          <a:p>
            <a:pPr marL="342900" indent="-342900" algn="just">
              <a:buFont typeface="Wingdings" panose="05000000000000000000" pitchFamily="2" charset="2"/>
              <a:buChar char="ü"/>
            </a:pPr>
            <a:r>
              <a:rPr lang="en-US" sz="3200" dirty="0" smtClean="0">
                <a:cs typeface="Times New Roman" panose="02020603050405020304" pitchFamily="18" charset="0"/>
              </a:rPr>
              <a:t> </a:t>
            </a:r>
            <a:r>
              <a:rPr lang="vi-VN" sz="3200" dirty="0" smtClean="0">
                <a:cs typeface="Times New Roman" panose="02020603050405020304" pitchFamily="18" charset="0"/>
              </a:rPr>
              <a:t>Sông ngòi:</a:t>
            </a:r>
            <a:r>
              <a:rPr lang="en-US" sz="3200" dirty="0" smtClean="0">
                <a:cs typeface="Times New Roman" panose="02020603050405020304" pitchFamily="18" charset="0"/>
              </a:rPr>
              <a:t> L</a:t>
            </a:r>
            <a:r>
              <a:rPr lang="vi-VN" sz="3200" dirty="0" smtClean="0">
                <a:cs typeface="Times New Roman" panose="02020603050405020304" pitchFamily="18" charset="0"/>
              </a:rPr>
              <a:t>ưu </a:t>
            </a:r>
            <a:r>
              <a:rPr lang="vi-VN" sz="3200" dirty="0">
                <a:cs typeface="Times New Roman" panose="02020603050405020304" pitchFamily="18" charset="0"/>
              </a:rPr>
              <a:t>lượng nước khá lớn nhưng thay đổi theo </a:t>
            </a:r>
            <a:r>
              <a:rPr lang="vi-VN" sz="3200" dirty="0" smtClean="0">
                <a:cs typeface="Times New Roman" panose="02020603050405020304" pitchFamily="18" charset="0"/>
              </a:rPr>
              <a:t>mùa.</a:t>
            </a:r>
            <a:endParaRPr lang="vi-VN" sz="3200" dirty="0">
              <a:cs typeface="Times New Roman" panose="02020603050405020304" pitchFamily="18" charset="0"/>
            </a:endParaRPr>
          </a:p>
        </p:txBody>
      </p:sp>
      <p:sp>
        <p:nvSpPr>
          <p:cNvPr id="25" name="Rectangle 24">
            <a:extLst>
              <a:ext uri="{FF2B5EF4-FFF2-40B4-BE49-F238E27FC236}">
                <a16:creationId xmlns:a16="http://schemas.microsoft.com/office/drawing/2014/main" id="{7CF6B8A3-C0B4-424D-87A1-1E75BA624299}"/>
              </a:ext>
            </a:extLst>
          </p:cNvPr>
          <p:cNvSpPr/>
          <p:nvPr/>
        </p:nvSpPr>
        <p:spPr>
          <a:xfrm>
            <a:off x="94188" y="5334000"/>
            <a:ext cx="8743116" cy="1077218"/>
          </a:xfrm>
          <a:prstGeom prst="rect">
            <a:avLst/>
          </a:prstGeom>
        </p:spPr>
        <p:txBody>
          <a:bodyPr wrap="square">
            <a:spAutoFit/>
          </a:bodyPr>
          <a:lstStyle/>
          <a:p>
            <a:pPr marL="342900" indent="-342900" algn="just">
              <a:buFont typeface="Wingdings" panose="05000000000000000000" pitchFamily="2" charset="2"/>
              <a:buChar char="ü"/>
            </a:pPr>
            <a:r>
              <a:rPr lang="en-US" sz="3200" dirty="0" smtClean="0">
                <a:cs typeface="Times New Roman" panose="02020603050405020304" pitchFamily="18" charset="0"/>
              </a:rPr>
              <a:t> </a:t>
            </a:r>
            <a:r>
              <a:rPr lang="vi-VN" sz="3200" dirty="0" smtClean="0">
                <a:cs typeface="Times New Roman" panose="02020603050405020304" pitchFamily="18" charset="0"/>
              </a:rPr>
              <a:t>Đất</a:t>
            </a:r>
            <a:r>
              <a:rPr lang="vi-VN" sz="3200" dirty="0">
                <a:cs typeface="Times New Roman" panose="02020603050405020304" pitchFamily="18" charset="0"/>
              </a:rPr>
              <a:t>: đất đỏ vàng là chủ yếu, có thể khai thác tốt cho nông nghiệp nếu đảm bảo được nước tưới.</a:t>
            </a:r>
          </a:p>
        </p:txBody>
      </p:sp>
    </p:spTree>
    <p:extLst>
      <p:ext uri="{BB962C8B-B14F-4D97-AF65-F5344CB8AC3E}">
        <p14:creationId xmlns:p14="http://schemas.microsoft.com/office/powerpoint/2010/main" val="502796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inVertic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arn(inVertical)">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p:bldP spid="17" grpId="0"/>
      <p:bldP spid="18" grpId="0"/>
      <p:bldP spid="2"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_Văn_Bản 8">
            <a:extLst>
              <a:ext uri="{FF2B5EF4-FFF2-40B4-BE49-F238E27FC236}">
                <a16:creationId xmlns:a16="http://schemas.microsoft.com/office/drawing/2014/main" id="{6FFBF5C8-D9FC-49B8-89DB-650E434B4CC4}"/>
              </a:ext>
            </a:extLst>
          </p:cNvPr>
          <p:cNvSpPr txBox="1"/>
          <p:nvPr/>
        </p:nvSpPr>
        <p:spPr>
          <a:xfrm>
            <a:off x="381000" y="993270"/>
            <a:ext cx="3774392" cy="584775"/>
          </a:xfrm>
          <a:prstGeom prst="rect">
            <a:avLst/>
          </a:prstGeom>
          <a:solidFill>
            <a:schemeClr val="accent4">
              <a:lumMod val="20000"/>
              <a:lumOff val="80000"/>
            </a:schemeClr>
          </a:solidFill>
          <a:ln>
            <a:solidFill>
              <a:srgbClr val="00B0F0"/>
            </a:solidFill>
          </a:ln>
        </p:spPr>
        <p:txBody>
          <a:bodyPr wrap="square" rtlCol="0">
            <a:spAutoFit/>
          </a:bodyPr>
          <a:lstStyle/>
          <a:p>
            <a:r>
              <a:rPr lang="en-US" sz="3200" dirty="0" smtClean="0">
                <a:cs typeface="Times New Roman" panose="02020603050405020304" pitchFamily="18" charset="0"/>
              </a:rPr>
              <a:t>Môi trường </a:t>
            </a:r>
            <a:r>
              <a:rPr lang="en-US" sz="3200" dirty="0">
                <a:cs typeface="Times New Roman" panose="02020603050405020304" pitchFamily="18" charset="0"/>
              </a:rPr>
              <a:t>cận nhiệt</a:t>
            </a:r>
          </a:p>
        </p:txBody>
      </p:sp>
      <p:sp>
        <p:nvSpPr>
          <p:cNvPr id="5" name="Rectangle 1">
            <a:extLst>
              <a:ext uri="{FF2B5EF4-FFF2-40B4-BE49-F238E27FC236}">
                <a16:creationId xmlns:a16="http://schemas.microsoft.com/office/drawing/2014/main" id="{2C6DFD48-B1AC-4DF1-B891-CAB077B25C20}"/>
              </a:ext>
            </a:extLst>
          </p:cNvPr>
          <p:cNvSpPr>
            <a:spLocks noChangeArrowheads="1"/>
          </p:cNvSpPr>
          <p:nvPr/>
        </p:nvSpPr>
        <p:spPr bwMode="auto">
          <a:xfrm>
            <a:off x="0" y="1808083"/>
            <a:ext cx="89154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buFont typeface="Wingdings" panose="05000000000000000000" pitchFamily="2" charset="2"/>
              <a:buChar char="ü"/>
            </a:pPr>
            <a:r>
              <a:rPr kumimoji="0" lang="en-US" sz="3200" b="0" i="0" u="none" strike="noStrike" cap="none" normalizeH="0" baseline="0" dirty="0" err="1">
                <a:ln>
                  <a:noFill/>
                </a:ln>
                <a:effectLst/>
                <a:ea typeface="Cambria" pitchFamily="18" charset="0"/>
                <a:cs typeface="Times New Roman" panose="02020603050405020304" pitchFamily="18" charset="0"/>
              </a:rPr>
              <a:t>Phân</a:t>
            </a:r>
            <a:r>
              <a:rPr kumimoji="0" lang="en-US" sz="3200" b="0" i="0" u="none" strike="noStrike" cap="none" normalizeH="0" dirty="0">
                <a:ln>
                  <a:noFill/>
                </a:ln>
                <a:effectLst/>
                <a:ea typeface="Cambria" pitchFamily="18" charset="0"/>
                <a:cs typeface="Times New Roman" panose="02020603050405020304" pitchFamily="18" charset="0"/>
              </a:rPr>
              <a:t> </a:t>
            </a:r>
            <a:r>
              <a:rPr kumimoji="0" lang="en-US" sz="3200" b="0" i="0" u="none" strike="noStrike" cap="none" normalizeH="0" dirty="0" err="1">
                <a:ln>
                  <a:noFill/>
                </a:ln>
                <a:effectLst/>
                <a:ea typeface="Cambria" pitchFamily="18" charset="0"/>
                <a:cs typeface="Times New Roman" panose="02020603050405020304" pitchFamily="18" charset="0"/>
              </a:rPr>
              <a:t>bố</a:t>
            </a:r>
            <a:r>
              <a:rPr kumimoji="0" lang="en-US" sz="3200" b="0" i="0" u="none" strike="noStrike" cap="none" normalizeH="0" dirty="0">
                <a:ln>
                  <a:noFill/>
                </a:ln>
                <a:effectLst/>
                <a:ea typeface="Cambria" pitchFamily="18" charset="0"/>
                <a:cs typeface="Times New Roman" panose="02020603050405020304" pitchFamily="18" charset="0"/>
              </a:rPr>
              <a:t>: </a:t>
            </a:r>
            <a:r>
              <a:rPr kumimoji="0" lang="en-US" sz="3200" b="0" i="0" u="none" strike="noStrike" cap="none" normalizeH="0" dirty="0" err="1">
                <a:ln>
                  <a:noFill/>
                </a:ln>
                <a:effectLst/>
                <a:ea typeface="Cambria" pitchFamily="18" charset="0"/>
                <a:cs typeface="Times New Roman" panose="02020603050405020304" pitchFamily="18" charset="0"/>
              </a:rPr>
              <a:t>Cực</a:t>
            </a:r>
            <a:r>
              <a:rPr kumimoji="0" lang="en-US" sz="3200" b="0" i="0" u="none" strike="noStrike" cap="none" normalizeH="0" dirty="0">
                <a:ln>
                  <a:noFill/>
                </a:ln>
                <a:effectLst/>
                <a:ea typeface="Cambria" pitchFamily="18" charset="0"/>
                <a:cs typeface="Times New Roman" panose="02020603050405020304" pitchFamily="18" charset="0"/>
              </a:rPr>
              <a:t> </a:t>
            </a:r>
            <a:r>
              <a:rPr kumimoji="0" lang="en-US" sz="3200" b="0" i="0" u="none" strike="noStrike" cap="none" normalizeH="0" dirty="0" err="1">
                <a:ln>
                  <a:noFill/>
                </a:ln>
                <a:effectLst/>
                <a:ea typeface="Cambria" pitchFamily="18" charset="0"/>
                <a:cs typeface="Times New Roman" panose="02020603050405020304" pitchFamily="18" charset="0"/>
              </a:rPr>
              <a:t>bắc</a:t>
            </a:r>
            <a:r>
              <a:rPr kumimoji="0" lang="en-US" sz="3200" b="0" i="0" u="none" strike="noStrike" cap="none" normalizeH="0" dirty="0">
                <a:ln>
                  <a:noFill/>
                </a:ln>
                <a:effectLst/>
                <a:ea typeface="Cambria" pitchFamily="18" charset="0"/>
                <a:cs typeface="Times New Roman" panose="02020603050405020304" pitchFamily="18" charset="0"/>
              </a:rPr>
              <a:t> (</a:t>
            </a:r>
            <a:r>
              <a:rPr lang="vi-VN" sz="3200" dirty="0">
                <a:cs typeface="Times New Roman" panose="02020603050405020304" pitchFamily="18" charset="0"/>
              </a:rPr>
              <a:t>Dãy </a:t>
            </a:r>
            <a:r>
              <a:rPr lang="vi-VN" sz="3200" dirty="0" smtClean="0">
                <a:cs typeface="Times New Roman" panose="02020603050405020304" pitchFamily="18" charset="0"/>
              </a:rPr>
              <a:t>At-lat</a:t>
            </a:r>
            <a:r>
              <a:rPr lang="en-US" sz="3200" dirty="0">
                <a:cs typeface="Times New Roman" panose="02020603050405020304" pitchFamily="18" charset="0"/>
              </a:rPr>
              <a:t>) </a:t>
            </a:r>
            <a:r>
              <a:rPr lang="en-US" sz="3200" dirty="0" err="1">
                <a:cs typeface="Times New Roman" panose="02020603050405020304" pitchFamily="18" charset="0"/>
              </a:rPr>
              <a:t>và</a:t>
            </a:r>
            <a:r>
              <a:rPr lang="en-US" sz="3200" dirty="0">
                <a:cs typeface="Times New Roman" panose="02020603050405020304" pitchFamily="18" charset="0"/>
              </a:rPr>
              <a:t> </a:t>
            </a:r>
            <a:r>
              <a:rPr lang="en-US" sz="3200" dirty="0" err="1">
                <a:cs typeface="Times New Roman" panose="02020603050405020304" pitchFamily="18" charset="0"/>
              </a:rPr>
              <a:t>cực</a:t>
            </a:r>
            <a:r>
              <a:rPr lang="en-US" sz="3200" dirty="0">
                <a:cs typeface="Times New Roman" panose="02020603050405020304" pitchFamily="18" charset="0"/>
              </a:rPr>
              <a:t> </a:t>
            </a:r>
            <a:r>
              <a:rPr lang="en-US" sz="3200" dirty="0" err="1">
                <a:cs typeface="Times New Roman" panose="02020603050405020304" pitchFamily="18" charset="0"/>
              </a:rPr>
              <a:t>nam</a:t>
            </a:r>
            <a:r>
              <a:rPr lang="en-US" sz="3200" dirty="0">
                <a:cs typeface="Times New Roman" panose="02020603050405020304" pitchFamily="18" charset="0"/>
              </a:rPr>
              <a:t> (</a:t>
            </a:r>
            <a:r>
              <a:rPr lang="vi-VN" sz="3200" dirty="0">
                <a:cs typeface="Times New Roman" panose="02020603050405020304" pitchFamily="18" charset="0"/>
              </a:rPr>
              <a:t>Dãy Đrê Kenbec</a:t>
            </a:r>
            <a:r>
              <a:rPr lang="en-US" sz="3200" dirty="0">
                <a:cs typeface="Times New Roman" panose="02020603050405020304" pitchFamily="18" charset="0"/>
              </a:rPr>
              <a:t>) </a:t>
            </a:r>
            <a:r>
              <a:rPr lang="en-US" sz="3200" dirty="0" err="1">
                <a:cs typeface="Times New Roman" panose="02020603050405020304" pitchFamily="18" charset="0"/>
              </a:rPr>
              <a:t>c</a:t>
            </a:r>
            <a:r>
              <a:rPr lang="en-US" sz="3200" dirty="0" err="1" smtClean="0">
                <a:cs typeface="Times New Roman" panose="02020603050405020304" pitchFamily="18" charset="0"/>
              </a:rPr>
              <a:t>hâu</a:t>
            </a:r>
            <a:r>
              <a:rPr lang="en-US" sz="3200" dirty="0" smtClean="0">
                <a:cs typeface="Times New Roman" panose="02020603050405020304" pitchFamily="18" charset="0"/>
              </a:rPr>
              <a:t> Phi.</a:t>
            </a:r>
            <a:endParaRPr lang="en-US" sz="3200" dirty="0">
              <a:cs typeface="Times New Roman" panose="02020603050405020304" pitchFamily="18" charset="0"/>
            </a:endParaRPr>
          </a:p>
        </p:txBody>
      </p:sp>
      <p:sp>
        <p:nvSpPr>
          <p:cNvPr id="8" name="Rectangle 7">
            <a:extLst>
              <a:ext uri="{FF2B5EF4-FFF2-40B4-BE49-F238E27FC236}">
                <a16:creationId xmlns:a16="http://schemas.microsoft.com/office/drawing/2014/main" id="{993615A8-9C64-4352-9EE1-FADE2979611F}"/>
              </a:ext>
            </a:extLst>
          </p:cNvPr>
          <p:cNvSpPr/>
          <p:nvPr/>
        </p:nvSpPr>
        <p:spPr>
          <a:xfrm>
            <a:off x="31288" y="2918132"/>
            <a:ext cx="8500785" cy="1077218"/>
          </a:xfrm>
          <a:prstGeom prst="rect">
            <a:avLst/>
          </a:prstGeom>
        </p:spPr>
        <p:txBody>
          <a:bodyPr wrap="square">
            <a:spAutoFit/>
          </a:bodyPr>
          <a:lstStyle/>
          <a:p>
            <a:pPr marL="285750" indent="-285750">
              <a:buFont typeface="Wingdings" panose="05000000000000000000" pitchFamily="2" charset="2"/>
              <a:buChar char="ü"/>
            </a:pPr>
            <a:r>
              <a:rPr lang="en-US" sz="3200" dirty="0" smtClean="0">
                <a:cs typeface="Times New Roman" panose="02020603050405020304" pitchFamily="18" charset="0"/>
              </a:rPr>
              <a:t> </a:t>
            </a:r>
            <a:r>
              <a:rPr lang="en-US" sz="3200" dirty="0" err="1" smtClean="0">
                <a:cs typeface="Times New Roman" panose="02020603050405020304" pitchFamily="18" charset="0"/>
              </a:rPr>
              <a:t>Khí</a:t>
            </a:r>
            <a:r>
              <a:rPr lang="en-US" sz="3200" dirty="0" smtClean="0">
                <a:cs typeface="Times New Roman" panose="02020603050405020304" pitchFamily="18" charset="0"/>
              </a:rPr>
              <a:t> </a:t>
            </a:r>
            <a:r>
              <a:rPr lang="en-US" sz="3200" dirty="0">
                <a:cs typeface="Times New Roman" panose="02020603050405020304" pitchFamily="18" charset="0"/>
              </a:rPr>
              <a:t>hậu: </a:t>
            </a:r>
            <a:r>
              <a:rPr lang="vi-VN" sz="3200" dirty="0">
                <a:cs typeface="Times New Roman" panose="02020603050405020304" pitchFamily="18" charset="0"/>
              </a:rPr>
              <a:t>Mùa đông ấm, ẩm và mưa nhiều; mùa hạ nóng, khô.</a:t>
            </a:r>
            <a:endParaRPr lang="en-US" sz="3200" dirty="0">
              <a:cs typeface="Times New Roman" panose="02020603050405020304" pitchFamily="18" charset="0"/>
            </a:endParaRPr>
          </a:p>
        </p:txBody>
      </p:sp>
      <p:sp>
        <p:nvSpPr>
          <p:cNvPr id="9" name="Hình Chữ nhật 9">
            <a:extLst>
              <a:ext uri="{FF2B5EF4-FFF2-40B4-BE49-F238E27FC236}">
                <a16:creationId xmlns:a16="http://schemas.microsoft.com/office/drawing/2014/main" id="{526372DD-A489-41A3-A9F4-5BC66CBC7B3E}"/>
              </a:ext>
            </a:extLst>
          </p:cNvPr>
          <p:cNvSpPr/>
          <p:nvPr/>
        </p:nvSpPr>
        <p:spPr>
          <a:xfrm>
            <a:off x="64558" y="4028181"/>
            <a:ext cx="6031442" cy="584775"/>
          </a:xfrm>
          <a:prstGeom prst="rect">
            <a:avLst/>
          </a:prstGeom>
        </p:spPr>
        <p:txBody>
          <a:bodyPr wrap="square">
            <a:spAutoFit/>
          </a:bodyPr>
          <a:lstStyle/>
          <a:p>
            <a:pPr>
              <a:buFont typeface="Wingdings" pitchFamily="2" charset="2"/>
              <a:buChar char="ü"/>
            </a:pPr>
            <a:r>
              <a:rPr lang="en-US" sz="3200" dirty="0" smtClean="0">
                <a:cs typeface="Times New Roman" panose="02020603050405020304" pitchFamily="18" charset="0"/>
              </a:rPr>
              <a:t> </a:t>
            </a:r>
            <a:r>
              <a:rPr lang="vi-VN" sz="3200" dirty="0" smtClean="0">
                <a:cs typeface="Times New Roman" panose="02020603050405020304" pitchFamily="18" charset="0"/>
              </a:rPr>
              <a:t>Sinh </a:t>
            </a:r>
            <a:r>
              <a:rPr lang="vi-VN" sz="3200" dirty="0">
                <a:cs typeface="Times New Roman" panose="02020603050405020304" pitchFamily="18" charset="0"/>
              </a:rPr>
              <a:t>vật</a:t>
            </a:r>
            <a:r>
              <a:rPr lang="en-US" sz="3200" dirty="0">
                <a:cs typeface="Times New Roman" panose="02020603050405020304" pitchFamily="18" charset="0"/>
              </a:rPr>
              <a:t>: </a:t>
            </a:r>
            <a:r>
              <a:rPr lang="vi-VN" sz="3200" dirty="0" err="1">
                <a:cs typeface="Times New Roman" panose="02020603050405020304" pitchFamily="18" charset="0"/>
              </a:rPr>
              <a:t>Rừng</a:t>
            </a:r>
            <a:r>
              <a:rPr lang="vi-VN" sz="3200" dirty="0">
                <a:cs typeface="Times New Roman" panose="02020603050405020304" pitchFamily="18" charset="0"/>
              </a:rPr>
              <a:t> </a:t>
            </a:r>
            <a:r>
              <a:rPr lang="en-US" sz="3200" dirty="0" err="1">
                <a:cs typeface="Times New Roman" panose="02020603050405020304" pitchFamily="18" charset="0"/>
              </a:rPr>
              <a:t>cây</a:t>
            </a:r>
            <a:r>
              <a:rPr lang="en-US" sz="3200" dirty="0">
                <a:cs typeface="Times New Roman" panose="02020603050405020304" pitchFamily="18" charset="0"/>
              </a:rPr>
              <a:t> </a:t>
            </a:r>
            <a:r>
              <a:rPr lang="en-US" sz="3200" dirty="0" err="1">
                <a:cs typeface="Times New Roman" panose="02020603050405020304" pitchFamily="18" charset="0"/>
              </a:rPr>
              <a:t>bụi</a:t>
            </a:r>
            <a:r>
              <a:rPr lang="en-US" sz="3200" dirty="0">
                <a:cs typeface="Times New Roman" panose="02020603050405020304" pitchFamily="18" charset="0"/>
              </a:rPr>
              <a:t> </a:t>
            </a:r>
            <a:r>
              <a:rPr lang="en-US" sz="3200" dirty="0" err="1">
                <a:cs typeface="Times New Roman" panose="02020603050405020304" pitchFamily="18" charset="0"/>
              </a:rPr>
              <a:t>lá</a:t>
            </a:r>
            <a:r>
              <a:rPr lang="en-US" sz="3200" dirty="0">
                <a:cs typeface="Times New Roman" panose="02020603050405020304" pitchFamily="18" charset="0"/>
              </a:rPr>
              <a:t> </a:t>
            </a:r>
            <a:r>
              <a:rPr lang="en-US" sz="3200" dirty="0" err="1" smtClean="0">
                <a:cs typeface="Times New Roman" panose="02020603050405020304" pitchFamily="18" charset="0"/>
              </a:rPr>
              <a:t>cứng</a:t>
            </a:r>
            <a:r>
              <a:rPr lang="en-US" sz="3200" dirty="0" smtClean="0">
                <a:latin typeface="Arial" pitchFamily="34" charset="0"/>
                <a:cs typeface="Arial" pitchFamily="34" charset="0"/>
              </a:rPr>
              <a:t>.</a:t>
            </a:r>
            <a:endParaRPr lang="en-US" sz="3200" dirty="0">
              <a:latin typeface="Arial" pitchFamily="34" charset="0"/>
              <a:cs typeface="Arial" pitchFamily="34" charset="0"/>
            </a:endParaRPr>
          </a:p>
        </p:txBody>
      </p:sp>
      <p:sp>
        <p:nvSpPr>
          <p:cNvPr id="16" name="Hình Chữ nhật 9">
            <a:extLst>
              <a:ext uri="{FF2B5EF4-FFF2-40B4-BE49-F238E27FC236}">
                <a16:creationId xmlns:a16="http://schemas.microsoft.com/office/drawing/2014/main" id="{B7FCEF7D-92A6-45BF-A129-69EC2059D0B6}"/>
              </a:ext>
            </a:extLst>
          </p:cNvPr>
          <p:cNvSpPr/>
          <p:nvPr/>
        </p:nvSpPr>
        <p:spPr>
          <a:xfrm>
            <a:off x="64558" y="4800600"/>
            <a:ext cx="5312673" cy="584775"/>
          </a:xfrm>
          <a:prstGeom prst="rect">
            <a:avLst/>
          </a:prstGeom>
        </p:spPr>
        <p:txBody>
          <a:bodyPr wrap="none">
            <a:spAutoFit/>
          </a:bodyPr>
          <a:lstStyle/>
          <a:p>
            <a:pPr>
              <a:buFont typeface="Wingdings" pitchFamily="2" charset="2"/>
              <a:buChar char="ü"/>
            </a:pPr>
            <a:r>
              <a:rPr lang="en-US" sz="3200" dirty="0" smtClean="0">
                <a:cs typeface="Times New Roman" panose="02020603050405020304" pitchFamily="18" charset="0"/>
              </a:rPr>
              <a:t> </a:t>
            </a:r>
            <a:r>
              <a:rPr lang="vi-VN" sz="3200" dirty="0" smtClean="0">
                <a:cs typeface="Times New Roman" panose="02020603050405020304" pitchFamily="18" charset="0"/>
              </a:rPr>
              <a:t>Mạng </a:t>
            </a:r>
            <a:r>
              <a:rPr lang="vi-VN" sz="3200" dirty="0">
                <a:cs typeface="Times New Roman" panose="02020603050405020304" pitchFamily="18" charset="0"/>
              </a:rPr>
              <a:t>lưới sông ít phát </a:t>
            </a:r>
            <a:r>
              <a:rPr lang="vi-VN" sz="3200" dirty="0" smtClean="0">
                <a:cs typeface="Times New Roman" panose="02020603050405020304" pitchFamily="18" charset="0"/>
              </a:rPr>
              <a:t>triển</a:t>
            </a:r>
            <a:r>
              <a:rPr lang="en-US" sz="3200" dirty="0" smtClean="0">
                <a:cs typeface="Times New Roman" panose="02020603050405020304" pitchFamily="18" charset="0"/>
              </a:rPr>
              <a:t>.</a:t>
            </a:r>
            <a:endParaRPr lang="en-US" sz="3200" dirty="0">
              <a:cs typeface="Times New Roman" panose="02020603050405020304" pitchFamily="18" charset="0"/>
            </a:endParaRPr>
          </a:p>
        </p:txBody>
      </p:sp>
    </p:spTree>
    <p:extLst>
      <p:ext uri="{BB962C8B-B14F-4D97-AF65-F5344CB8AC3E}">
        <p14:creationId xmlns:p14="http://schemas.microsoft.com/office/powerpoint/2010/main" val="1151992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90600"/>
          </a:xfrm>
          <a:prstGeom prst="rect">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rgbClr val="FF0000"/>
                </a:solidFill>
                <a:latin typeface="Times New Roman" pitchFamily="18" charset="0"/>
                <a:cs typeface="Times New Roman" pitchFamily="18" charset="0"/>
              </a:rPr>
              <a:t>Tiết</a:t>
            </a:r>
            <a:r>
              <a:rPr lang="en-US" sz="3600" dirty="0" smtClean="0">
                <a:solidFill>
                  <a:srgbClr val="FF0000"/>
                </a:solidFill>
                <a:latin typeface="Times New Roman" pitchFamily="18" charset="0"/>
                <a:cs typeface="Times New Roman" pitchFamily="18" charset="0"/>
              </a:rPr>
              <a:t> </a:t>
            </a:r>
            <a:r>
              <a:rPr lang="en-US" sz="3600" dirty="0" smtClean="0">
                <a:solidFill>
                  <a:srgbClr val="FF0000"/>
                </a:solidFill>
                <a:latin typeface="Times New Roman" pitchFamily="18" charset="0"/>
                <a:cs typeface="Times New Roman" pitchFamily="18" charset="0"/>
              </a:rPr>
              <a:t>19+20</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Bài</a:t>
            </a:r>
            <a:r>
              <a:rPr lang="en-US" sz="3600" dirty="0" smtClean="0">
                <a:solidFill>
                  <a:srgbClr val="FF0000"/>
                </a:solidFill>
                <a:latin typeface="Times New Roman" pitchFamily="18" charset="0"/>
                <a:cs typeface="Times New Roman" pitchFamily="18" charset="0"/>
              </a:rPr>
              <a:t> 9: THIÊN NHIÊN CHÂU PHI</a:t>
            </a:r>
            <a:endParaRPr lang="vi-VN" sz="3600" dirty="0">
              <a:solidFill>
                <a:srgbClr val="FF0000"/>
              </a:solidFill>
              <a:latin typeface="Times New Roman" pitchFamily="18" charset="0"/>
              <a:cs typeface="Times New Roman" pitchFamily="18" charset="0"/>
            </a:endParaRPr>
          </a:p>
        </p:txBody>
      </p:sp>
      <p:sp>
        <p:nvSpPr>
          <p:cNvPr id="5" name="Rectangle 4"/>
          <p:cNvSpPr/>
          <p:nvPr/>
        </p:nvSpPr>
        <p:spPr>
          <a:xfrm>
            <a:off x="0" y="990600"/>
            <a:ext cx="91440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smtClean="0">
                <a:solidFill>
                  <a:srgbClr val="FF0000"/>
                </a:solidFill>
                <a:latin typeface="Times New Roman" pitchFamily="18" charset="0"/>
                <a:cs typeface="Times New Roman" pitchFamily="18" charset="0"/>
              </a:rPr>
              <a:t> </a:t>
            </a:r>
            <a:r>
              <a:rPr lang="en-US" sz="3200" dirty="0" smtClean="0">
                <a:solidFill>
                  <a:srgbClr val="FF0000"/>
                </a:solidFill>
                <a:latin typeface="Times New Roman" pitchFamily="18" charset="0"/>
                <a:cs typeface="Times New Roman" pitchFamily="18" charset="0"/>
              </a:rPr>
              <a:t>2. Đặc điểm tự nhiên</a:t>
            </a:r>
            <a:endParaRPr lang="vi-VN" sz="3200" dirty="0">
              <a:solidFill>
                <a:srgbClr val="FF0000"/>
              </a:solidFill>
              <a:latin typeface="Times New Roman" pitchFamily="18" charset="0"/>
              <a:cs typeface="Times New Roman" pitchFamily="18" charset="0"/>
            </a:endParaRPr>
          </a:p>
        </p:txBody>
      </p:sp>
      <p:sp>
        <p:nvSpPr>
          <p:cNvPr id="10" name="Rectangle 9"/>
          <p:cNvSpPr/>
          <p:nvPr/>
        </p:nvSpPr>
        <p:spPr>
          <a:xfrm>
            <a:off x="146154" y="1676400"/>
            <a:ext cx="8845446"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50000"/>
              </a:spcBef>
            </a:pPr>
            <a:r>
              <a:rPr lang="en-US" altLang="en-US" sz="3200" dirty="0" smtClean="0">
                <a:solidFill>
                  <a:srgbClr val="0000FF"/>
                </a:solidFill>
                <a:latin typeface="Times New Roman" pitchFamily="18" charset="0"/>
                <a:cs typeface="Times New Roman" pitchFamily="18" charset="0"/>
              </a:rPr>
              <a:t>c. Sông, hồ</a:t>
            </a:r>
          </a:p>
        </p:txBody>
      </p:sp>
    </p:spTree>
    <p:extLst>
      <p:ext uri="{BB962C8B-B14F-4D97-AF65-F5344CB8AC3E}">
        <p14:creationId xmlns:p14="http://schemas.microsoft.com/office/powerpoint/2010/main" val="77420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_Văn_Bản 8">
            <a:extLst>
              <a:ext uri="{FF2B5EF4-FFF2-40B4-BE49-F238E27FC236}">
                <a16:creationId xmlns:a16="http://schemas.microsoft.com/office/drawing/2014/main" id="{08D034BD-239A-4FE4-AF15-A101BDD6667A}"/>
              </a:ext>
            </a:extLst>
          </p:cNvPr>
          <p:cNvSpPr txBox="1"/>
          <p:nvPr/>
        </p:nvSpPr>
        <p:spPr>
          <a:xfrm>
            <a:off x="381000" y="887209"/>
            <a:ext cx="4538404" cy="584775"/>
          </a:xfrm>
          <a:prstGeom prst="rect">
            <a:avLst/>
          </a:prstGeom>
          <a:solidFill>
            <a:schemeClr val="accent4">
              <a:lumMod val="20000"/>
              <a:lumOff val="80000"/>
            </a:schemeClr>
          </a:solidFill>
          <a:ln>
            <a:solidFill>
              <a:srgbClr val="00B0F0"/>
            </a:solidFill>
          </a:ln>
        </p:spPr>
        <p:txBody>
          <a:bodyPr wrap="square" rtlCol="0">
            <a:spAutoFit/>
          </a:bodyPr>
          <a:lstStyle/>
          <a:p>
            <a:r>
              <a:rPr lang="en-US" sz="3200" dirty="0" smtClean="0">
                <a:cs typeface="Times New Roman" panose="02020603050405020304" pitchFamily="18" charset="0"/>
              </a:rPr>
              <a:t>Môi trường </a:t>
            </a:r>
            <a:r>
              <a:rPr lang="en-US" sz="3200" dirty="0">
                <a:cs typeface="Times New Roman" panose="02020603050405020304" pitchFamily="18" charset="0"/>
              </a:rPr>
              <a:t>hoang mạc</a:t>
            </a:r>
          </a:p>
        </p:txBody>
      </p:sp>
      <p:sp>
        <p:nvSpPr>
          <p:cNvPr id="16" name="Rectangle 1">
            <a:extLst>
              <a:ext uri="{FF2B5EF4-FFF2-40B4-BE49-F238E27FC236}">
                <a16:creationId xmlns:a16="http://schemas.microsoft.com/office/drawing/2014/main" id="{C243BD5E-CF3A-4DE5-9D02-9D685C6D8C97}"/>
              </a:ext>
            </a:extLst>
          </p:cNvPr>
          <p:cNvSpPr>
            <a:spLocks noChangeArrowheads="1"/>
          </p:cNvSpPr>
          <p:nvPr/>
        </p:nvSpPr>
        <p:spPr bwMode="auto">
          <a:xfrm>
            <a:off x="152400" y="1592031"/>
            <a:ext cx="7758273"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114300" fontAlgn="base">
              <a:spcBef>
                <a:spcPct val="0"/>
              </a:spcBef>
              <a:spcAft>
                <a:spcPct val="0"/>
              </a:spcAft>
              <a:buFont typeface="Wingdings" pitchFamily="2" charset="2"/>
              <a:buChar char="ü"/>
              <a:tabLst>
                <a:tab pos="857250" algn="l"/>
              </a:tabLst>
            </a:pPr>
            <a:r>
              <a:rPr kumimoji="0" lang="en-US" sz="3200" b="0" i="0" u="none" strike="noStrike" cap="none" normalizeH="0" baseline="0" dirty="0">
                <a:ln>
                  <a:noFill/>
                </a:ln>
                <a:effectLst/>
                <a:ea typeface="Cambria" pitchFamily="18" charset="0"/>
                <a:cs typeface="Times New Roman" pitchFamily="18" charset="0"/>
              </a:rPr>
              <a:t> Phân</a:t>
            </a:r>
            <a:r>
              <a:rPr kumimoji="0" lang="en-US" sz="3200" b="0" i="0" u="none" strike="noStrike" cap="none" normalizeH="0" dirty="0">
                <a:ln>
                  <a:noFill/>
                </a:ln>
                <a:effectLst/>
                <a:ea typeface="Cambria" pitchFamily="18" charset="0"/>
                <a:cs typeface="Times New Roman" pitchFamily="18" charset="0"/>
              </a:rPr>
              <a:t> bố: </a:t>
            </a:r>
            <a:r>
              <a:rPr kumimoji="0" lang="vi-VN" sz="3200" b="0" i="0" u="none" strike="noStrike" cap="none" normalizeH="0" dirty="0">
                <a:ln>
                  <a:noFill/>
                </a:ln>
                <a:effectLst/>
                <a:ea typeface="Cambria" pitchFamily="18" charset="0"/>
                <a:cs typeface="Times New Roman" pitchFamily="18" charset="0"/>
              </a:rPr>
              <a:t>Khu vực chí tuyến (h</a:t>
            </a:r>
            <a:r>
              <a:rPr lang="vi-VN" sz="3200" dirty="0">
                <a:cs typeface="Times New Roman" pitchFamily="18" charset="0"/>
              </a:rPr>
              <a:t>oang mạc Xa ha ra,  Ca-la-ha-ri và Na- míp). </a:t>
            </a:r>
            <a:endParaRPr kumimoji="0" lang="en-US" sz="3200" b="0" i="0" u="none" strike="noStrike" cap="none" normalizeH="0" baseline="0" dirty="0">
              <a:ln>
                <a:noFill/>
              </a:ln>
              <a:effectLst/>
              <a:cs typeface="Times New Roman" pitchFamily="18" charset="0"/>
            </a:endParaRPr>
          </a:p>
        </p:txBody>
      </p:sp>
      <p:sp>
        <p:nvSpPr>
          <p:cNvPr id="17" name="Hình Chữ nhật 8">
            <a:extLst>
              <a:ext uri="{FF2B5EF4-FFF2-40B4-BE49-F238E27FC236}">
                <a16:creationId xmlns:a16="http://schemas.microsoft.com/office/drawing/2014/main" id="{A51D678D-B4C2-4F60-AB23-F677C31561B4}"/>
              </a:ext>
            </a:extLst>
          </p:cNvPr>
          <p:cNvSpPr/>
          <p:nvPr/>
        </p:nvSpPr>
        <p:spPr>
          <a:xfrm>
            <a:off x="53662" y="2881325"/>
            <a:ext cx="8614718" cy="1077218"/>
          </a:xfrm>
          <a:prstGeom prst="rect">
            <a:avLst/>
          </a:prstGeom>
        </p:spPr>
        <p:txBody>
          <a:bodyPr wrap="square">
            <a:spAutoFit/>
          </a:bodyPr>
          <a:lstStyle/>
          <a:p>
            <a:pPr algn="just">
              <a:buFont typeface="Wingdings" pitchFamily="2" charset="2"/>
              <a:buChar char="ü"/>
            </a:pPr>
            <a:r>
              <a:rPr lang="en-US" sz="3200" dirty="0"/>
              <a:t> </a:t>
            </a:r>
            <a:r>
              <a:rPr lang="vi-VN" sz="3200" dirty="0"/>
              <a:t>Khí hậu khắc nghiệt, mưa ít, biên độ </a:t>
            </a:r>
            <a:r>
              <a:rPr lang="vi-VN" sz="3200" dirty="0" smtClean="0"/>
              <a:t>nhiệt</a:t>
            </a:r>
            <a:r>
              <a:rPr lang="vi-VN" sz="3200" dirty="0"/>
              <a:t> </a:t>
            </a:r>
            <a:r>
              <a:rPr lang="vi-VN" sz="3200" dirty="0" smtClean="0"/>
              <a:t>chênh </a:t>
            </a:r>
            <a:r>
              <a:rPr lang="vi-VN" sz="3200" dirty="0"/>
              <a:t>lệch giữa ngày và đêm lớn.</a:t>
            </a:r>
            <a:endParaRPr lang="en-US" sz="3200" dirty="0">
              <a:latin typeface="Arial" pitchFamily="34" charset="0"/>
              <a:cs typeface="Arial" pitchFamily="34" charset="0"/>
            </a:endParaRPr>
          </a:p>
        </p:txBody>
      </p:sp>
      <p:sp>
        <p:nvSpPr>
          <p:cNvPr id="18" name="Hình Chữ nhật 9">
            <a:extLst>
              <a:ext uri="{FF2B5EF4-FFF2-40B4-BE49-F238E27FC236}">
                <a16:creationId xmlns:a16="http://schemas.microsoft.com/office/drawing/2014/main" id="{DB4B0E6C-6FFB-47B3-B003-63E230829611}"/>
              </a:ext>
            </a:extLst>
          </p:cNvPr>
          <p:cNvSpPr/>
          <p:nvPr/>
        </p:nvSpPr>
        <p:spPr>
          <a:xfrm>
            <a:off x="85859" y="3934932"/>
            <a:ext cx="8054662" cy="584775"/>
          </a:xfrm>
          <a:prstGeom prst="rect">
            <a:avLst/>
          </a:prstGeom>
        </p:spPr>
        <p:txBody>
          <a:bodyPr wrap="square">
            <a:spAutoFit/>
          </a:bodyPr>
          <a:lstStyle/>
          <a:p>
            <a:pPr>
              <a:buFont typeface="Wingdings" pitchFamily="2" charset="2"/>
              <a:buChar char="ü"/>
            </a:pPr>
            <a:r>
              <a:rPr lang="en-US" sz="3200" dirty="0">
                <a:latin typeface="Arial" pitchFamily="34" charset="0"/>
                <a:cs typeface="Arial" pitchFamily="34" charset="0"/>
              </a:rPr>
              <a:t> </a:t>
            </a:r>
            <a:r>
              <a:rPr lang="vi-VN" sz="3200" dirty="0">
                <a:cs typeface="Times New Roman" panose="02020603050405020304" pitchFamily="18" charset="0"/>
              </a:rPr>
              <a:t>Sinh vật</a:t>
            </a:r>
            <a:r>
              <a:rPr lang="en-US" sz="3200" dirty="0">
                <a:cs typeface="Times New Roman" panose="02020603050405020304" pitchFamily="18" charset="0"/>
              </a:rPr>
              <a:t>: Động thực vật nghèo nàn</a:t>
            </a:r>
          </a:p>
        </p:txBody>
      </p:sp>
      <p:sp>
        <p:nvSpPr>
          <p:cNvPr id="19" name="Hình Chữ nhật 9">
            <a:extLst>
              <a:ext uri="{FF2B5EF4-FFF2-40B4-BE49-F238E27FC236}">
                <a16:creationId xmlns:a16="http://schemas.microsoft.com/office/drawing/2014/main" id="{7A8E46C3-87CA-4732-B071-A23120A9B120}"/>
              </a:ext>
            </a:extLst>
          </p:cNvPr>
          <p:cNvSpPr/>
          <p:nvPr/>
        </p:nvSpPr>
        <p:spPr>
          <a:xfrm>
            <a:off x="53662" y="4522927"/>
            <a:ext cx="4883068" cy="584775"/>
          </a:xfrm>
          <a:prstGeom prst="rect">
            <a:avLst/>
          </a:prstGeom>
        </p:spPr>
        <p:txBody>
          <a:bodyPr wrap="none">
            <a:spAutoFit/>
          </a:bodyPr>
          <a:lstStyle/>
          <a:p>
            <a:pPr>
              <a:buFont typeface="Wingdings" pitchFamily="2" charset="2"/>
              <a:buChar char="ü"/>
            </a:pPr>
            <a:r>
              <a:rPr lang="en-US" sz="3200" dirty="0">
                <a:latin typeface="Arial" pitchFamily="34" charset="0"/>
                <a:cs typeface="Arial" pitchFamily="34" charset="0"/>
              </a:rPr>
              <a:t> </a:t>
            </a:r>
            <a:r>
              <a:rPr lang="vi-VN" sz="3200" dirty="0">
                <a:cs typeface="Times New Roman" panose="02020603050405020304" pitchFamily="18" charset="0"/>
              </a:rPr>
              <a:t>Sông ngòi: kém phát triển</a:t>
            </a:r>
            <a:endParaRPr lang="en-US" sz="3200" dirty="0">
              <a:cs typeface="Times New Roman" panose="02020603050405020304" pitchFamily="18" charset="0"/>
            </a:endParaRPr>
          </a:p>
        </p:txBody>
      </p:sp>
    </p:spTree>
    <p:extLst>
      <p:ext uri="{BB962C8B-B14F-4D97-AF65-F5344CB8AC3E}">
        <p14:creationId xmlns:p14="http://schemas.microsoft.com/office/powerpoint/2010/main" val="4190169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5"/>
          <p:cNvSpPr txBox="1">
            <a:spLocks noChangeArrowheads="1"/>
          </p:cNvSpPr>
          <p:nvPr/>
        </p:nvSpPr>
        <p:spPr bwMode="auto">
          <a:xfrm>
            <a:off x="2400300" y="6324602"/>
            <a:ext cx="4057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p>
        </p:txBody>
      </p:sp>
      <p:sp>
        <p:nvSpPr>
          <p:cNvPr id="5123" name="AutoShape 5" descr="Z"/>
          <p:cNvSpPr>
            <a:spLocks noChangeAspect="1" noChangeArrowheads="1"/>
          </p:cNvSpPr>
          <p:nvPr/>
        </p:nvSpPr>
        <p:spPr bwMode="auto">
          <a:xfrm>
            <a:off x="4457700" y="3276600"/>
            <a:ext cx="22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p>
        </p:txBody>
      </p:sp>
      <p:sp>
        <p:nvSpPr>
          <p:cNvPr id="5124" name="AutoShape 7" descr="Z"/>
          <p:cNvSpPr>
            <a:spLocks noChangeAspect="1" noChangeArrowheads="1"/>
          </p:cNvSpPr>
          <p:nvPr/>
        </p:nvSpPr>
        <p:spPr bwMode="auto">
          <a:xfrm>
            <a:off x="4457700" y="3276600"/>
            <a:ext cx="22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p>
        </p:txBody>
      </p:sp>
      <p:pic>
        <p:nvPicPr>
          <p:cNvPr id="9" name="Picture 5" descr="C:\Users\Administrator\Downloads\8-sa-mac-dep-nhu-tranh-ve-ivivu-3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7"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 y="-1"/>
            <a:ext cx="2743199"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eaLnBrk="1" hangingPunct="1">
              <a:defRPr/>
            </a:pPr>
            <a:r>
              <a:rPr lang="en-US" sz="2400" b="1" dirty="0">
                <a:solidFill>
                  <a:schemeClr val="tx1"/>
                </a:solidFill>
                <a:latin typeface="Times New Roman" panose="02020603050405020304" pitchFamily="18" charset="0"/>
                <a:cs typeface="Times New Roman" panose="02020603050405020304" pitchFamily="18" charset="0"/>
              </a:rPr>
              <a:t>HOANG MẠC </a:t>
            </a:r>
            <a:endParaRPr lang="en-US" sz="2400" b="1" dirty="0" smtClean="0">
              <a:solidFill>
                <a:schemeClr val="tx1"/>
              </a:solidFill>
              <a:latin typeface="Times New Roman" panose="02020603050405020304" pitchFamily="18" charset="0"/>
              <a:cs typeface="Times New Roman" panose="02020603050405020304" pitchFamily="18" charset="0"/>
            </a:endParaRPr>
          </a:p>
          <a:p>
            <a:pPr algn="ctr" eaLnBrk="1" hangingPunct="1">
              <a:defRPr/>
            </a:pPr>
            <a:r>
              <a:rPr lang="en-US" sz="2400" b="1" dirty="0" smtClean="0">
                <a:solidFill>
                  <a:schemeClr val="tx1"/>
                </a:solidFill>
                <a:latin typeface="Times New Roman" panose="02020603050405020304" pitchFamily="18" charset="0"/>
                <a:cs typeface="Times New Roman" panose="02020603050405020304" pitchFamily="18" charset="0"/>
              </a:rPr>
              <a:t>XA-HA-RA</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8" name="TextBox 7"/>
          <p:cNvSpPr txBox="1">
            <a:spLocks noChangeArrowheads="1"/>
          </p:cNvSpPr>
          <p:nvPr/>
        </p:nvSpPr>
        <p:spPr bwMode="auto">
          <a:xfrm>
            <a:off x="0" y="5657672"/>
            <a:ext cx="9148167" cy="12003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vi-VN" sz="2400" dirty="0">
                <a:latin typeface="Times New Roman" panose="02020603050405020304" pitchFamily="18" charset="0"/>
                <a:cs typeface="Times New Roman" panose="02020603050405020304" pitchFamily="18" charset="0"/>
              </a:rPr>
              <a:t>Đây là nơi nóng nhất trên </a:t>
            </a:r>
            <a:r>
              <a:rPr lang="en-US" sz="2400" dirty="0" smtClean="0">
                <a:latin typeface="Times New Roman" panose="02020603050405020304" pitchFamily="18" charset="0"/>
                <a:cs typeface="Times New Roman" panose="02020603050405020304" pitchFamily="18" charset="0"/>
              </a:rPr>
              <a:t>T</a:t>
            </a:r>
            <a:r>
              <a:rPr lang="vi-VN" sz="2400" dirty="0" smtClean="0">
                <a:latin typeface="Times New Roman" panose="02020603050405020304" pitchFamily="18" charset="0"/>
                <a:cs typeface="Times New Roman" panose="02020603050405020304" pitchFamily="18" charset="0"/>
              </a:rPr>
              <a:t>rái </a:t>
            </a:r>
            <a:r>
              <a:rPr lang="en-US" sz="2400" dirty="0">
                <a:latin typeface="Times New Roman" panose="02020603050405020304" pitchFamily="18" charset="0"/>
                <a:cs typeface="Times New Roman" panose="02020603050405020304" pitchFamily="18" charset="0"/>
              </a:rPr>
              <a:t>Đ</a:t>
            </a:r>
            <a:r>
              <a:rPr lang="vi-VN" sz="2400" dirty="0" smtClean="0">
                <a:latin typeface="Times New Roman" panose="02020603050405020304" pitchFamily="18" charset="0"/>
                <a:cs typeface="Times New Roman" panose="02020603050405020304" pitchFamily="18" charset="0"/>
              </a:rPr>
              <a:t>ất</a:t>
            </a:r>
            <a:r>
              <a:rPr lang="vi-VN" sz="2400" dirty="0">
                <a:latin typeface="Times New Roman" panose="02020603050405020304" pitchFamily="18" charset="0"/>
                <a:cs typeface="Times New Roman" panose="02020603050405020304" pitchFamily="18" charset="0"/>
              </a:rPr>
              <a:t>, có nơi nóng đến 57,7 </a:t>
            </a:r>
            <a:r>
              <a:rPr lang="en-US" sz="2400" baseline="30000" dirty="0">
                <a:latin typeface="Times New Roman" panose="02020603050405020304" pitchFamily="18" charset="0"/>
                <a:cs typeface="Times New Roman" panose="02020603050405020304" pitchFamily="18" charset="0"/>
              </a:rPr>
              <a:t>0</a:t>
            </a:r>
            <a:r>
              <a:rPr lang="vi-VN" sz="2400" dirty="0">
                <a:latin typeface="Times New Roman" panose="02020603050405020304" pitchFamily="18" charset="0"/>
                <a:cs typeface="Times New Roman" panose="02020603050405020304" pitchFamily="18" charset="0"/>
              </a:rPr>
              <a:t>C. Với diện tích 9 triệu k</a:t>
            </a:r>
            <a:r>
              <a:rPr lang="en-US" sz="2400" dirty="0">
                <a:latin typeface="Times New Roman" panose="02020603050405020304" pitchFamily="18" charset="0"/>
                <a:cs typeface="Times New Roman" panose="02020603050405020304" pitchFamily="18" charset="0"/>
              </a:rPr>
              <a:t>m</a:t>
            </a:r>
            <a:r>
              <a:rPr lang="en-US" sz="2400" baseline="30000" dirty="0">
                <a:latin typeface="Times New Roman" panose="02020603050405020304" pitchFamily="18" charset="0"/>
                <a:cs typeface="Times New Roman" panose="02020603050405020304" pitchFamily="18" charset="0"/>
              </a:rPr>
              <a:t>2</a:t>
            </a:r>
            <a:r>
              <a:rPr lang="vi-VN"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hoang</a:t>
            </a:r>
            <a:r>
              <a:rPr lang="vi-VN" sz="2400" dirty="0">
                <a:latin typeface="Times New Roman" panose="02020603050405020304" pitchFamily="18" charset="0"/>
                <a:cs typeface="Times New Roman" panose="02020603050405020304" pitchFamily="18" charset="0"/>
              </a:rPr>
              <a:t> mạc </a:t>
            </a:r>
            <a:r>
              <a:rPr lang="en-US" sz="2400" dirty="0">
                <a:latin typeface="Times New Roman" panose="02020603050405020304" pitchFamily="18" charset="0"/>
                <a:cs typeface="Times New Roman" panose="02020603050405020304" pitchFamily="18" charset="0"/>
              </a:rPr>
              <a:t>X</a:t>
            </a:r>
            <a:r>
              <a:rPr lang="vi-VN" sz="2400"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ha</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ra chạy dài 5.000 km từ đông sang tây Phi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diện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ốc</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đảo</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621129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1143000" y="0"/>
            <a:ext cx="3429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1600">
                <a:latin typeface="Times New Roman" panose="02020603050405020304" pitchFamily="18" charset="0"/>
                <a:cs typeface="Times New Roman" panose="02020603050405020304" pitchFamily="18" charset="0"/>
              </a:rPr>
              <a:t>                                                                              </a:t>
            </a:r>
            <a:endParaRPr lang="vi-VN" sz="1600">
              <a:latin typeface="Times New Roman" panose="02020603050405020304" pitchFamily="18" charset="0"/>
              <a:cs typeface="Times New Roman" panose="02020603050405020304" pitchFamily="18" charset="0"/>
            </a:endParaRPr>
          </a:p>
        </p:txBody>
      </p:sp>
      <p:sp>
        <p:nvSpPr>
          <p:cNvPr id="6147" name="Rectangle 5"/>
          <p:cNvSpPr>
            <a:spLocks noChangeArrowheads="1"/>
          </p:cNvSpPr>
          <p:nvPr/>
        </p:nvSpPr>
        <p:spPr bwMode="auto">
          <a:xfrm>
            <a:off x="4514850" y="6280150"/>
            <a:ext cx="3143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t>                  </a:t>
            </a:r>
            <a:endParaRPr lang="vi-VN"/>
          </a:p>
        </p:txBody>
      </p:sp>
      <p:pic>
        <p:nvPicPr>
          <p:cNvPr id="5" name="Picture 2" descr="Vì sao Sahara trở thành sa mạc nóng nhất hành ti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0" y="1"/>
            <a:ext cx="9144000" cy="156966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vi-VN" sz="2400" dirty="0">
                <a:solidFill>
                  <a:srgbClr val="0070C0"/>
                </a:solidFill>
                <a:latin typeface="+mn-lt"/>
                <a:cs typeface="Arial" pitchFamily="34" charset="0"/>
              </a:rPr>
              <a:t>Những đợt gió mạnh thường gây ra bão cát và những đợt “bụi quỷ”, đảo lộn hoàn toàn cuộc sống của con người. Một nửa diện tích sa mạc </a:t>
            </a:r>
            <a:r>
              <a:rPr lang="en-US" sz="2400" dirty="0">
                <a:solidFill>
                  <a:srgbClr val="0070C0"/>
                </a:solidFill>
                <a:latin typeface="+mn-lt"/>
                <a:cs typeface="Arial" pitchFamily="34" charset="0"/>
              </a:rPr>
              <a:t>X</a:t>
            </a:r>
            <a:r>
              <a:rPr lang="vi-VN" sz="2400" dirty="0">
                <a:solidFill>
                  <a:srgbClr val="0070C0"/>
                </a:solidFill>
                <a:latin typeface="+mn-lt"/>
                <a:cs typeface="Arial" pitchFamily="34" charset="0"/>
              </a:rPr>
              <a:t>a</a:t>
            </a:r>
            <a:r>
              <a:rPr lang="en-US" sz="2400" dirty="0">
                <a:solidFill>
                  <a:srgbClr val="0070C0"/>
                </a:solidFill>
                <a:latin typeface="+mn-lt"/>
                <a:cs typeface="Arial" pitchFamily="34" charset="0"/>
              </a:rPr>
              <a:t>-</a:t>
            </a:r>
            <a:r>
              <a:rPr lang="vi-VN" sz="2400" dirty="0">
                <a:solidFill>
                  <a:srgbClr val="0070C0"/>
                </a:solidFill>
                <a:latin typeface="+mn-lt"/>
                <a:cs typeface="Arial" pitchFamily="34" charset="0"/>
              </a:rPr>
              <a:t>ha</a:t>
            </a:r>
            <a:r>
              <a:rPr lang="en-US" sz="2400" dirty="0">
                <a:solidFill>
                  <a:srgbClr val="0070C0"/>
                </a:solidFill>
                <a:latin typeface="+mn-lt"/>
                <a:cs typeface="Arial" pitchFamily="34" charset="0"/>
              </a:rPr>
              <a:t>-</a:t>
            </a:r>
            <a:r>
              <a:rPr lang="vi-VN" sz="2400" dirty="0">
                <a:solidFill>
                  <a:srgbClr val="0070C0"/>
                </a:solidFill>
                <a:latin typeface="+mn-lt"/>
                <a:cs typeface="Arial" pitchFamily="34" charset="0"/>
              </a:rPr>
              <a:t>ra có lượng mưa dưới 20 mm/năm trong khi phần còn lại dưới 100 mm/năm biến nơi đây thành vùng đất khắc nghiệt nhất hành tinh</a:t>
            </a:r>
            <a:r>
              <a:rPr lang="en-US" sz="2400" dirty="0">
                <a:solidFill>
                  <a:srgbClr val="0070C0"/>
                </a:solidFill>
                <a:latin typeface="+mn-lt"/>
                <a:cs typeface="Arial" pitchFamily="34" charset="0"/>
              </a:rPr>
              <a:t>.</a:t>
            </a:r>
          </a:p>
        </p:txBody>
      </p:sp>
    </p:spTree>
    <p:extLst>
      <p:ext uri="{BB962C8B-B14F-4D97-AF65-F5344CB8AC3E}">
        <p14:creationId xmlns:p14="http://schemas.microsoft.com/office/powerpoint/2010/main" val="299673909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http://trithucsong.com/data/trithucsong_dulich/data/du-lich-alotin-vn-images-du-lich-the-gioi/alotin.vn_1404274055_hoabtt201253020501132_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4742645"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4" descr="http://trithucsong.com/data/trithucsong_dulich/data/du-lich-alotin-vn-images-du-lich-the-gioi/alotin.vn_1404274052_hoabtt2012530205010723_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2644" y="0"/>
            <a:ext cx="4401356"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http://trithucsong.com/data/trithucsong_dulich/data/du-lich-alotin-vn-images-du-lich-the-gioi/alotin.vn_1404274056_hoabtt2012530205011109_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486150"/>
            <a:ext cx="4742645"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descr="http://static.new.tuoitre.vn/tto/i/s626/2015/03/12/jnudJ4ZF.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2646" y="3486150"/>
            <a:ext cx="4401355"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2" y="2799557"/>
            <a:ext cx="9144002" cy="12926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600" dirty="0">
                <a:solidFill>
                  <a:srgbClr val="00B050"/>
                </a:solidFill>
                <a:latin typeface="Times New Roman" panose="02020603050405020304" pitchFamily="18" charset="0"/>
                <a:cs typeface="Times New Roman" panose="02020603050405020304" pitchFamily="18" charset="0"/>
              </a:rPr>
              <a:t>Hoang</a:t>
            </a:r>
            <a:r>
              <a:rPr lang="vi-VN" sz="2600" dirty="0">
                <a:solidFill>
                  <a:srgbClr val="00B050"/>
                </a:solidFill>
                <a:latin typeface="Times New Roman" panose="02020603050405020304" pitchFamily="18" charset="0"/>
                <a:cs typeface="Times New Roman" panose="02020603050405020304" pitchFamily="18" charset="0"/>
              </a:rPr>
              <a:t> </a:t>
            </a:r>
            <a:r>
              <a:rPr lang="vi-VN" sz="2600" dirty="0" err="1">
                <a:solidFill>
                  <a:srgbClr val="00B050"/>
                </a:solidFill>
                <a:latin typeface="Times New Roman" panose="02020603050405020304" pitchFamily="18" charset="0"/>
                <a:cs typeface="Times New Roman" panose="02020603050405020304" pitchFamily="18" charset="0"/>
              </a:rPr>
              <a:t>mạc</a:t>
            </a:r>
            <a:r>
              <a:rPr lang="vi-VN" sz="2600" dirty="0">
                <a:solidFill>
                  <a:srgbClr val="00B050"/>
                </a:solidFill>
                <a:latin typeface="Times New Roman" panose="02020603050405020304" pitchFamily="18" charset="0"/>
                <a:cs typeface="Times New Roman" panose="02020603050405020304" pitchFamily="18" charset="0"/>
              </a:rPr>
              <a:t> Na</a:t>
            </a:r>
            <a:r>
              <a:rPr lang="en-US" sz="2600" dirty="0">
                <a:solidFill>
                  <a:srgbClr val="00B050"/>
                </a:solidFill>
                <a:latin typeface="Times New Roman" panose="02020603050405020304" pitchFamily="18" charset="0"/>
                <a:cs typeface="Times New Roman" panose="02020603050405020304" pitchFamily="18" charset="0"/>
              </a:rPr>
              <a:t>-</a:t>
            </a:r>
            <a:r>
              <a:rPr lang="en-US" sz="2600" dirty="0" err="1">
                <a:solidFill>
                  <a:srgbClr val="00B050"/>
                </a:solidFill>
                <a:latin typeface="Times New Roman" panose="02020603050405020304" pitchFamily="18" charset="0"/>
                <a:cs typeface="Times New Roman" panose="02020603050405020304" pitchFamily="18" charset="0"/>
              </a:rPr>
              <a:t>mip</a:t>
            </a:r>
            <a:r>
              <a:rPr lang="en-US" sz="2600" dirty="0">
                <a:solidFill>
                  <a:srgbClr val="00B050"/>
                </a:solidFill>
                <a:latin typeface="Times New Roman" panose="02020603050405020304" pitchFamily="18" charset="0"/>
                <a:cs typeface="Times New Roman" panose="02020603050405020304" pitchFamily="18" charset="0"/>
              </a:rPr>
              <a:t>:</a:t>
            </a:r>
            <a:r>
              <a:rPr lang="vi-VN" sz="2600" dirty="0">
                <a:solidFill>
                  <a:srgbClr val="00B050"/>
                </a:solidFill>
                <a:latin typeface="Times New Roman" panose="02020603050405020304" pitchFamily="18" charset="0"/>
                <a:cs typeface="Times New Roman" panose="02020603050405020304" pitchFamily="18" charset="0"/>
              </a:rPr>
              <a:t> </a:t>
            </a:r>
            <a:r>
              <a:rPr lang="en-US" sz="2600" dirty="0">
                <a:solidFill>
                  <a:srgbClr val="0070C0"/>
                </a:solidFill>
                <a:latin typeface="Times New Roman" panose="02020603050405020304" pitchFamily="18" charset="0"/>
                <a:cs typeface="Times New Roman" panose="02020603050405020304" pitchFamily="18" charset="0"/>
              </a:rPr>
              <a:t>b</a:t>
            </a:r>
            <a:r>
              <a:rPr lang="vi-VN" sz="2600" dirty="0">
                <a:solidFill>
                  <a:srgbClr val="0070C0"/>
                </a:solidFill>
                <a:latin typeface="Times New Roman" panose="02020603050405020304" pitchFamily="18" charset="0"/>
                <a:cs typeface="Times New Roman" panose="02020603050405020304" pitchFamily="18" charset="0"/>
              </a:rPr>
              <a:t>ầu trời xanh ngắt trải rộng</a:t>
            </a:r>
            <a:r>
              <a:rPr lang="en-US" sz="2600" dirty="0">
                <a:solidFill>
                  <a:srgbClr val="0070C0"/>
                </a:solidFill>
                <a:latin typeface="Times New Roman" panose="02020603050405020304" pitchFamily="18" charset="0"/>
                <a:cs typeface="Times New Roman" panose="02020603050405020304" pitchFamily="18" charset="0"/>
              </a:rPr>
              <a:t>,</a:t>
            </a:r>
            <a:r>
              <a:rPr lang="vi-VN" sz="2600" dirty="0">
                <a:solidFill>
                  <a:srgbClr val="0070C0"/>
                </a:solidFill>
                <a:latin typeface="Times New Roman" panose="02020603050405020304" pitchFamily="18" charset="0"/>
                <a:cs typeface="Times New Roman" panose="02020603050405020304" pitchFamily="18" charset="0"/>
              </a:rPr>
              <a:t> nổi bật, trên đó là những đụn cát lớn màu nâu sẫm</a:t>
            </a:r>
            <a:r>
              <a:rPr lang="en-US" sz="2600" dirty="0">
                <a:solidFill>
                  <a:srgbClr val="0070C0"/>
                </a:solidFill>
                <a:latin typeface="Times New Roman" panose="02020603050405020304" pitchFamily="18" charset="0"/>
                <a:cs typeface="Times New Roman" panose="02020603050405020304" pitchFamily="18" charset="0"/>
              </a:rPr>
              <a:t>,</a:t>
            </a:r>
            <a:r>
              <a:rPr lang="vi-VN" sz="2600" dirty="0">
                <a:solidFill>
                  <a:srgbClr val="0070C0"/>
                </a:solidFill>
                <a:latin typeface="Times New Roman" panose="02020603050405020304" pitchFamily="18" charset="0"/>
                <a:cs typeface="Times New Roman" panose="02020603050405020304" pitchFamily="18" charset="0"/>
              </a:rPr>
              <a:t> </a:t>
            </a:r>
            <a:r>
              <a:rPr lang="vi-VN" sz="2600" dirty="0" err="1">
                <a:solidFill>
                  <a:srgbClr val="0070C0"/>
                </a:solidFill>
                <a:latin typeface="Times New Roman" panose="02020603050405020304" pitchFamily="18" charset="0"/>
                <a:cs typeface="Times New Roman" panose="02020603050405020304" pitchFamily="18" charset="0"/>
              </a:rPr>
              <a:t>sừng</a:t>
            </a:r>
            <a:r>
              <a:rPr lang="vi-VN" sz="2600" dirty="0">
                <a:solidFill>
                  <a:srgbClr val="0070C0"/>
                </a:solidFill>
                <a:latin typeface="Times New Roman" panose="02020603050405020304" pitchFamily="18" charset="0"/>
                <a:cs typeface="Times New Roman" panose="02020603050405020304" pitchFamily="18" charset="0"/>
              </a:rPr>
              <a:t> sững dưới cái nắng của </a:t>
            </a:r>
            <a:r>
              <a:rPr lang="en-US" sz="2600" dirty="0" err="1">
                <a:solidFill>
                  <a:srgbClr val="0070C0"/>
                </a:solidFill>
                <a:latin typeface="Times New Roman" panose="02020603050405020304" pitchFamily="18" charset="0"/>
                <a:cs typeface="Times New Roman" panose="02020603050405020304" pitchFamily="18" charset="0"/>
              </a:rPr>
              <a:t>hoang</a:t>
            </a:r>
            <a:r>
              <a:rPr lang="vi-VN" sz="2600" dirty="0">
                <a:solidFill>
                  <a:srgbClr val="0070C0"/>
                </a:solidFill>
                <a:latin typeface="Times New Roman" panose="02020603050405020304" pitchFamily="18" charset="0"/>
                <a:cs typeface="Times New Roman" panose="02020603050405020304" pitchFamily="18" charset="0"/>
              </a:rPr>
              <a:t> mạc rực lửa</a:t>
            </a:r>
            <a:r>
              <a:rPr lang="en-US" sz="2600" dirty="0">
                <a:solidFill>
                  <a:srgbClr val="0070C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386077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thieu nuoc o chau phi"/>
          <p:cNvPicPr>
            <a:picLocks noChangeAspect="1" noChangeArrowheads="1"/>
          </p:cNvPicPr>
          <p:nvPr/>
        </p:nvPicPr>
        <p:blipFill>
          <a:blip r:embed="rId2"/>
          <a:srcRect/>
          <a:stretch>
            <a:fillRect/>
          </a:stretch>
        </p:blipFill>
        <p:spPr bwMode="auto">
          <a:xfrm>
            <a:off x="0" y="0"/>
            <a:ext cx="4495800" cy="3352800"/>
          </a:xfrm>
          <a:prstGeom prst="rect">
            <a:avLst/>
          </a:prstGeom>
          <a:noFill/>
          <a:ln w="9525">
            <a:noFill/>
            <a:miter lim="800000"/>
            <a:headEnd/>
            <a:tailEnd/>
          </a:ln>
        </p:spPr>
      </p:pic>
      <p:pic>
        <p:nvPicPr>
          <p:cNvPr id="28677" name="Picture 5"/>
          <p:cNvPicPr>
            <a:picLocks noChangeAspect="1" noChangeArrowheads="1"/>
          </p:cNvPicPr>
          <p:nvPr/>
        </p:nvPicPr>
        <p:blipFill>
          <a:blip r:embed="rId3"/>
          <a:srcRect/>
          <a:stretch>
            <a:fillRect/>
          </a:stretch>
        </p:blipFill>
        <p:spPr bwMode="auto">
          <a:xfrm>
            <a:off x="4572000" y="0"/>
            <a:ext cx="4572000" cy="3430588"/>
          </a:xfrm>
          <a:prstGeom prst="rect">
            <a:avLst/>
          </a:prstGeom>
          <a:noFill/>
          <a:ln w="9525">
            <a:noFill/>
            <a:miter lim="800000"/>
            <a:headEnd/>
            <a:tailEnd/>
          </a:ln>
        </p:spPr>
      </p:pic>
      <p:pic>
        <p:nvPicPr>
          <p:cNvPr id="28678" name="Picture 6" descr="untitled"/>
          <p:cNvPicPr>
            <a:picLocks noChangeAspect="1" noChangeArrowheads="1"/>
          </p:cNvPicPr>
          <p:nvPr/>
        </p:nvPicPr>
        <p:blipFill>
          <a:blip r:embed="rId4"/>
          <a:srcRect/>
          <a:stretch>
            <a:fillRect/>
          </a:stretch>
        </p:blipFill>
        <p:spPr bwMode="auto">
          <a:xfrm>
            <a:off x="-4354" y="3352800"/>
            <a:ext cx="4495800" cy="3505200"/>
          </a:xfrm>
          <a:prstGeom prst="rect">
            <a:avLst/>
          </a:prstGeom>
          <a:noFill/>
          <a:ln w="9525">
            <a:noFill/>
            <a:miter lim="800000"/>
            <a:headEnd/>
            <a:tailEnd/>
          </a:ln>
        </p:spPr>
      </p:pic>
      <p:pic>
        <p:nvPicPr>
          <p:cNvPr id="28679" name="Picture 7" descr="Namphihanhan"/>
          <p:cNvPicPr>
            <a:picLocks noChangeAspect="1" noChangeArrowheads="1"/>
          </p:cNvPicPr>
          <p:nvPr/>
        </p:nvPicPr>
        <p:blipFill>
          <a:blip r:embed="rId5"/>
          <a:srcRect/>
          <a:stretch>
            <a:fillRect/>
          </a:stretch>
        </p:blipFill>
        <p:spPr bwMode="auto">
          <a:xfrm>
            <a:off x="4495800" y="3429000"/>
            <a:ext cx="4648200" cy="3429000"/>
          </a:xfrm>
          <a:prstGeom prst="rect">
            <a:avLst/>
          </a:prstGeom>
          <a:noFill/>
          <a:ln w="9525">
            <a:noFill/>
            <a:miter lim="800000"/>
            <a:headEnd/>
            <a:tailEnd/>
          </a:ln>
        </p:spPr>
      </p:pic>
      <p:sp>
        <p:nvSpPr>
          <p:cNvPr id="28683" name="Rectangle 11"/>
          <p:cNvSpPr>
            <a:spLocks noChangeArrowheads="1"/>
          </p:cNvSpPr>
          <p:nvPr/>
        </p:nvSpPr>
        <p:spPr bwMode="auto">
          <a:xfrm>
            <a:off x="4495800" y="6172200"/>
            <a:ext cx="4343400" cy="381000"/>
          </a:xfrm>
          <a:prstGeom prst="rect">
            <a:avLst/>
          </a:prstGeom>
          <a:solidFill>
            <a:srgbClr val="FFFFFF"/>
          </a:solidFill>
          <a:ln w="9525">
            <a:solidFill>
              <a:srgbClr val="FFFFFF"/>
            </a:solidFill>
            <a:miter lim="800000"/>
            <a:headEnd/>
            <a:tailEnd/>
          </a:ln>
        </p:spPr>
        <p:txBody>
          <a:bodyPr wrap="none" anchor="ctr"/>
          <a:lstStyle/>
          <a:p>
            <a:pPr algn="ctr" eaLnBrk="1" hangingPunct="1"/>
            <a:r>
              <a:rPr lang="en-US" altLang="en-US" sz="3200" dirty="0" err="1"/>
              <a:t>Hạn</a:t>
            </a:r>
            <a:r>
              <a:rPr lang="en-US" altLang="en-US" sz="3200" dirty="0"/>
              <a:t> </a:t>
            </a:r>
            <a:r>
              <a:rPr lang="en-US" altLang="en-US" sz="3200" dirty="0" err="1"/>
              <a:t>hán</a:t>
            </a:r>
            <a:r>
              <a:rPr lang="en-US" altLang="en-US" sz="3200" dirty="0"/>
              <a:t> ở </a:t>
            </a:r>
            <a:r>
              <a:rPr lang="en-US" altLang="en-US" sz="3200" dirty="0" err="1"/>
              <a:t>Châu</a:t>
            </a:r>
            <a:r>
              <a:rPr lang="en-US" altLang="en-US" sz="3200" dirty="0"/>
              <a:t> Phi</a:t>
            </a:r>
            <a:endParaRPr lang="vi-VN" altLang="en-US" sz="3200" dirty="0"/>
          </a:p>
        </p:txBody>
      </p:sp>
    </p:spTree>
    <p:extLst>
      <p:ext uri="{BB962C8B-B14F-4D97-AF65-F5344CB8AC3E}">
        <p14:creationId xmlns:p14="http://schemas.microsoft.com/office/powerpoint/2010/main" val="1242301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90600"/>
          </a:xfrm>
          <a:prstGeom prst="rect">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rgbClr val="FF0000"/>
                </a:solidFill>
                <a:latin typeface="Times New Roman" pitchFamily="18" charset="0"/>
                <a:cs typeface="Times New Roman" pitchFamily="18" charset="0"/>
              </a:rPr>
              <a:t>Tiết</a:t>
            </a:r>
            <a:r>
              <a:rPr lang="en-US" sz="3600" dirty="0" smtClean="0">
                <a:solidFill>
                  <a:srgbClr val="FF0000"/>
                </a:solidFill>
                <a:latin typeface="Times New Roman" pitchFamily="18" charset="0"/>
                <a:cs typeface="Times New Roman" pitchFamily="18" charset="0"/>
              </a:rPr>
              <a:t> </a:t>
            </a:r>
            <a:r>
              <a:rPr lang="en-US" sz="3600" dirty="0" smtClean="0">
                <a:solidFill>
                  <a:srgbClr val="FF0000"/>
                </a:solidFill>
                <a:latin typeface="Times New Roman" pitchFamily="18" charset="0"/>
                <a:cs typeface="Times New Roman" pitchFamily="18" charset="0"/>
              </a:rPr>
              <a:t>19+20</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Bài</a:t>
            </a:r>
            <a:r>
              <a:rPr lang="en-US" sz="3600" dirty="0" smtClean="0">
                <a:solidFill>
                  <a:srgbClr val="FF0000"/>
                </a:solidFill>
                <a:latin typeface="Times New Roman" pitchFamily="18" charset="0"/>
                <a:cs typeface="Times New Roman" pitchFamily="18" charset="0"/>
              </a:rPr>
              <a:t> 9: THIÊN NHIÊN CHÂU PHI</a:t>
            </a:r>
            <a:endParaRPr lang="vi-VN" sz="3600" dirty="0">
              <a:solidFill>
                <a:srgbClr val="FF0000"/>
              </a:solidFill>
              <a:latin typeface="Times New Roman" pitchFamily="18" charset="0"/>
              <a:cs typeface="Times New Roman" pitchFamily="18" charset="0"/>
            </a:endParaRPr>
          </a:p>
        </p:txBody>
      </p:sp>
      <p:sp>
        <p:nvSpPr>
          <p:cNvPr id="5" name="Rectangle 4"/>
          <p:cNvSpPr/>
          <p:nvPr/>
        </p:nvSpPr>
        <p:spPr>
          <a:xfrm>
            <a:off x="0" y="990600"/>
            <a:ext cx="91440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smtClean="0">
                <a:solidFill>
                  <a:srgbClr val="FF0000"/>
                </a:solidFill>
                <a:latin typeface="Times New Roman" pitchFamily="18" charset="0"/>
                <a:cs typeface="Times New Roman" pitchFamily="18" charset="0"/>
              </a:rPr>
              <a:t> 2. Đặc điểm tự nhiên</a:t>
            </a:r>
            <a:endParaRPr lang="vi-VN" sz="3200" b="1" dirty="0">
              <a:solidFill>
                <a:srgbClr val="FF0000"/>
              </a:solidFill>
              <a:latin typeface="Times New Roman" pitchFamily="18" charset="0"/>
              <a:cs typeface="Times New Roman" pitchFamily="18" charset="0"/>
            </a:endParaRPr>
          </a:p>
        </p:txBody>
      </p:sp>
      <p:sp>
        <p:nvSpPr>
          <p:cNvPr id="10" name="Rectangle 9"/>
          <p:cNvSpPr/>
          <p:nvPr/>
        </p:nvSpPr>
        <p:spPr>
          <a:xfrm>
            <a:off x="146154" y="1676400"/>
            <a:ext cx="8845446" cy="487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50000"/>
              </a:spcBef>
            </a:pPr>
            <a:r>
              <a:rPr lang="en-US" altLang="en-US" sz="3200" b="1" dirty="0" smtClean="0">
                <a:solidFill>
                  <a:schemeClr val="tx1"/>
                </a:solidFill>
                <a:latin typeface="Times New Roman" pitchFamily="18" charset="0"/>
                <a:cs typeface="Times New Roman" pitchFamily="18" charset="0"/>
              </a:rPr>
              <a:t>d. Các môi trường tự nhiên: </a:t>
            </a:r>
            <a:r>
              <a:rPr lang="en-US" altLang="en-US" sz="3200" dirty="0" smtClean="0">
                <a:solidFill>
                  <a:schemeClr val="tx1"/>
                </a:solidFill>
                <a:latin typeface="Times New Roman" pitchFamily="18" charset="0"/>
                <a:cs typeface="Times New Roman" pitchFamily="18" charset="0"/>
              </a:rPr>
              <a:t>Phần </a:t>
            </a:r>
            <a:r>
              <a:rPr lang="en-US" altLang="en-US" sz="3200" dirty="0" err="1" smtClean="0">
                <a:solidFill>
                  <a:schemeClr val="tx1"/>
                </a:solidFill>
                <a:latin typeface="Times New Roman" pitchFamily="18" charset="0"/>
                <a:cs typeface="Times New Roman" pitchFamily="18" charset="0"/>
              </a:rPr>
              <a:t>lớn</a:t>
            </a:r>
            <a:r>
              <a:rPr lang="en-US" altLang="en-US" sz="3200" dirty="0" smtClean="0">
                <a:solidFill>
                  <a:schemeClr val="tx1"/>
                </a:solidFill>
                <a:latin typeface="Times New Roman" pitchFamily="18" charset="0"/>
                <a:cs typeface="Times New Roman" pitchFamily="18" charset="0"/>
              </a:rPr>
              <a:t> </a:t>
            </a:r>
            <a:r>
              <a:rPr lang="en-US" altLang="en-US" sz="3200" dirty="0" err="1" smtClean="0">
                <a:solidFill>
                  <a:schemeClr val="tx1"/>
                </a:solidFill>
                <a:latin typeface="Times New Roman" pitchFamily="18" charset="0"/>
                <a:cs typeface="Times New Roman" pitchFamily="18" charset="0"/>
              </a:rPr>
              <a:t>thiên</a:t>
            </a:r>
            <a:r>
              <a:rPr lang="en-US" altLang="en-US" sz="3200" dirty="0" smtClean="0">
                <a:solidFill>
                  <a:schemeClr val="tx1"/>
                </a:solidFill>
                <a:latin typeface="Times New Roman" pitchFamily="18" charset="0"/>
                <a:cs typeface="Times New Roman" pitchFamily="18" charset="0"/>
              </a:rPr>
              <a:t> </a:t>
            </a:r>
            <a:r>
              <a:rPr lang="en-US" altLang="en-US" sz="3200" dirty="0" err="1" smtClean="0">
                <a:solidFill>
                  <a:schemeClr val="tx1"/>
                </a:solidFill>
                <a:latin typeface="Times New Roman" pitchFamily="18" charset="0"/>
                <a:cs typeface="Times New Roman" pitchFamily="18" charset="0"/>
              </a:rPr>
              <a:t>nhiên</a:t>
            </a:r>
            <a:r>
              <a:rPr lang="en-US" altLang="en-US" sz="3200" dirty="0" smtClean="0">
                <a:solidFill>
                  <a:schemeClr val="tx1"/>
                </a:solidFill>
                <a:latin typeface="Times New Roman" pitchFamily="18" charset="0"/>
                <a:cs typeface="Times New Roman" pitchFamily="18" charset="0"/>
              </a:rPr>
              <a:t> </a:t>
            </a:r>
            <a:r>
              <a:rPr lang="en-US" altLang="en-US" sz="3200" dirty="0" err="1" smtClean="0">
                <a:solidFill>
                  <a:schemeClr val="tx1"/>
                </a:solidFill>
                <a:latin typeface="Times New Roman" pitchFamily="18" charset="0"/>
                <a:cs typeface="Times New Roman" pitchFamily="18" charset="0"/>
              </a:rPr>
              <a:t>châu</a:t>
            </a:r>
            <a:r>
              <a:rPr lang="en-US" altLang="en-US" sz="3200" dirty="0" smtClean="0">
                <a:solidFill>
                  <a:schemeClr val="tx1"/>
                </a:solidFill>
                <a:latin typeface="Times New Roman" pitchFamily="18" charset="0"/>
                <a:cs typeface="Times New Roman" pitchFamily="18" charset="0"/>
              </a:rPr>
              <a:t> Phi </a:t>
            </a:r>
            <a:r>
              <a:rPr lang="en-US" altLang="en-US" sz="3200" dirty="0" err="1" smtClean="0">
                <a:solidFill>
                  <a:schemeClr val="tx1"/>
                </a:solidFill>
                <a:latin typeface="Times New Roman" pitchFamily="18" charset="0"/>
                <a:cs typeface="Times New Roman" pitchFamily="18" charset="0"/>
              </a:rPr>
              <a:t>thuộc</a:t>
            </a:r>
            <a:r>
              <a:rPr lang="en-US" altLang="en-US" sz="3200" dirty="0" smtClean="0">
                <a:solidFill>
                  <a:schemeClr val="tx1"/>
                </a:solidFill>
                <a:latin typeface="Times New Roman" pitchFamily="18" charset="0"/>
                <a:cs typeface="Times New Roman" pitchFamily="18" charset="0"/>
              </a:rPr>
              <a:t> </a:t>
            </a:r>
            <a:r>
              <a:rPr lang="en-US" altLang="en-US" sz="3200" dirty="0" err="1" smtClean="0">
                <a:solidFill>
                  <a:schemeClr val="tx1"/>
                </a:solidFill>
                <a:latin typeface="Times New Roman" pitchFamily="18" charset="0"/>
                <a:cs typeface="Times New Roman" pitchFamily="18" charset="0"/>
              </a:rPr>
              <a:t>môi</a:t>
            </a:r>
            <a:r>
              <a:rPr lang="en-US" altLang="en-US" sz="3200" dirty="0" smtClean="0">
                <a:solidFill>
                  <a:schemeClr val="tx1"/>
                </a:solidFill>
                <a:latin typeface="Times New Roman" pitchFamily="18" charset="0"/>
                <a:cs typeface="Times New Roman" pitchFamily="18" charset="0"/>
              </a:rPr>
              <a:t> </a:t>
            </a:r>
            <a:r>
              <a:rPr lang="en-US" altLang="en-US" sz="3200" dirty="0" err="1" smtClean="0">
                <a:solidFill>
                  <a:schemeClr val="tx1"/>
                </a:solidFill>
                <a:latin typeface="Times New Roman" pitchFamily="18" charset="0"/>
                <a:cs typeface="Times New Roman" pitchFamily="18" charset="0"/>
              </a:rPr>
              <a:t>trường</a:t>
            </a:r>
            <a:r>
              <a:rPr lang="en-US" altLang="en-US" sz="3200" dirty="0" smtClean="0">
                <a:solidFill>
                  <a:schemeClr val="tx1"/>
                </a:solidFill>
                <a:latin typeface="Times New Roman" pitchFamily="18" charset="0"/>
                <a:cs typeface="Times New Roman" pitchFamily="18" charset="0"/>
              </a:rPr>
              <a:t> </a:t>
            </a:r>
            <a:r>
              <a:rPr lang="en-US" altLang="en-US" sz="3200" dirty="0" err="1" smtClean="0">
                <a:solidFill>
                  <a:schemeClr val="tx1"/>
                </a:solidFill>
                <a:latin typeface="Times New Roman" pitchFamily="18" charset="0"/>
                <a:cs typeface="Times New Roman" pitchFamily="18" charset="0"/>
              </a:rPr>
              <a:t>đới</a:t>
            </a:r>
            <a:r>
              <a:rPr lang="en-US" altLang="en-US" sz="3200" dirty="0" smtClean="0">
                <a:solidFill>
                  <a:schemeClr val="tx1"/>
                </a:solidFill>
                <a:latin typeface="Times New Roman" pitchFamily="18" charset="0"/>
                <a:cs typeface="Times New Roman" pitchFamily="18" charset="0"/>
              </a:rPr>
              <a:t> nóng:</a:t>
            </a:r>
          </a:p>
          <a:p>
            <a:pPr algn="just">
              <a:spcBef>
                <a:spcPct val="50000"/>
              </a:spcBef>
            </a:pPr>
            <a:r>
              <a:rPr lang="en-US" altLang="en-US" sz="3200" dirty="0" smtClean="0">
                <a:solidFill>
                  <a:schemeClr val="tx1"/>
                </a:solidFill>
                <a:latin typeface="Times New Roman" pitchFamily="18" charset="0"/>
                <a:cs typeface="Times New Roman" pitchFamily="18" charset="0"/>
              </a:rPr>
              <a:t>- </a:t>
            </a:r>
            <a:r>
              <a:rPr lang="en-US" altLang="en-US" sz="3200" dirty="0" err="1" smtClean="0">
                <a:solidFill>
                  <a:schemeClr val="tx1"/>
                </a:solidFill>
                <a:latin typeface="Times New Roman" pitchFamily="18" charset="0"/>
                <a:cs typeface="Times New Roman" pitchFamily="18" charset="0"/>
              </a:rPr>
              <a:t>Môi</a:t>
            </a:r>
            <a:r>
              <a:rPr lang="en-US" altLang="en-US" sz="3200" dirty="0" smtClean="0">
                <a:solidFill>
                  <a:schemeClr val="tx1"/>
                </a:solidFill>
                <a:latin typeface="Times New Roman" pitchFamily="18" charset="0"/>
                <a:cs typeface="Times New Roman" pitchFamily="18" charset="0"/>
              </a:rPr>
              <a:t> trường xích đạo</a:t>
            </a:r>
          </a:p>
          <a:p>
            <a:pPr algn="just">
              <a:spcBef>
                <a:spcPct val="50000"/>
              </a:spcBef>
            </a:pPr>
            <a:r>
              <a:rPr lang="en-US" altLang="en-US" sz="3200" dirty="0" smtClean="0">
                <a:solidFill>
                  <a:schemeClr val="tx1"/>
                </a:solidFill>
                <a:latin typeface="Times New Roman" pitchFamily="18" charset="0"/>
                <a:cs typeface="Times New Roman" pitchFamily="18" charset="0"/>
              </a:rPr>
              <a:t>- </a:t>
            </a:r>
            <a:r>
              <a:rPr lang="en-US" altLang="en-US" sz="3200" dirty="0" err="1" smtClean="0">
                <a:solidFill>
                  <a:schemeClr val="tx1"/>
                </a:solidFill>
                <a:latin typeface="Times New Roman" pitchFamily="18" charset="0"/>
                <a:cs typeface="Times New Roman" pitchFamily="18" charset="0"/>
              </a:rPr>
              <a:t>Môi</a:t>
            </a:r>
            <a:r>
              <a:rPr lang="en-US" altLang="en-US" sz="3200" dirty="0" smtClean="0">
                <a:solidFill>
                  <a:schemeClr val="tx1"/>
                </a:solidFill>
                <a:latin typeface="Times New Roman" pitchFamily="18" charset="0"/>
                <a:cs typeface="Times New Roman" pitchFamily="18" charset="0"/>
              </a:rPr>
              <a:t> trường nhiệt đới</a:t>
            </a:r>
          </a:p>
          <a:p>
            <a:pPr algn="just">
              <a:spcBef>
                <a:spcPct val="50000"/>
              </a:spcBef>
            </a:pPr>
            <a:r>
              <a:rPr lang="en-US" altLang="en-US" sz="3200" dirty="0" smtClean="0">
                <a:solidFill>
                  <a:schemeClr val="tx1"/>
                </a:solidFill>
                <a:latin typeface="Times New Roman" pitchFamily="18" charset="0"/>
                <a:cs typeface="Times New Roman" pitchFamily="18" charset="0"/>
              </a:rPr>
              <a:t>- </a:t>
            </a:r>
            <a:r>
              <a:rPr lang="en-US" altLang="en-US" sz="3200" dirty="0" err="1" smtClean="0">
                <a:solidFill>
                  <a:schemeClr val="tx1"/>
                </a:solidFill>
                <a:latin typeface="Times New Roman" pitchFamily="18" charset="0"/>
                <a:cs typeface="Times New Roman" pitchFamily="18" charset="0"/>
              </a:rPr>
              <a:t>Môi</a:t>
            </a:r>
            <a:r>
              <a:rPr lang="en-US" altLang="en-US" sz="3200" dirty="0" smtClean="0">
                <a:solidFill>
                  <a:schemeClr val="tx1"/>
                </a:solidFill>
                <a:latin typeface="Times New Roman" pitchFamily="18" charset="0"/>
                <a:cs typeface="Times New Roman" pitchFamily="18" charset="0"/>
              </a:rPr>
              <a:t> trường cận nhiệt</a:t>
            </a:r>
          </a:p>
          <a:p>
            <a:pPr algn="just">
              <a:spcBef>
                <a:spcPct val="50000"/>
              </a:spcBef>
            </a:pPr>
            <a:r>
              <a:rPr lang="en-US" altLang="en-US" sz="3200" dirty="0" smtClean="0">
                <a:solidFill>
                  <a:schemeClr val="tx1"/>
                </a:solidFill>
                <a:latin typeface="Times New Roman" pitchFamily="18" charset="0"/>
                <a:cs typeface="Times New Roman" pitchFamily="18" charset="0"/>
              </a:rPr>
              <a:t>- </a:t>
            </a:r>
            <a:r>
              <a:rPr lang="en-US" altLang="en-US" sz="3200" dirty="0" err="1" smtClean="0">
                <a:solidFill>
                  <a:schemeClr val="tx1"/>
                </a:solidFill>
                <a:latin typeface="Times New Roman" pitchFamily="18" charset="0"/>
                <a:cs typeface="Times New Roman" pitchFamily="18" charset="0"/>
              </a:rPr>
              <a:t>Môi</a:t>
            </a:r>
            <a:r>
              <a:rPr lang="en-US" altLang="en-US" sz="3200" dirty="0" smtClean="0">
                <a:solidFill>
                  <a:schemeClr val="tx1"/>
                </a:solidFill>
                <a:latin typeface="Times New Roman" pitchFamily="18" charset="0"/>
                <a:cs typeface="Times New Roman" pitchFamily="18" charset="0"/>
              </a:rPr>
              <a:t> trường hoang mạc</a:t>
            </a:r>
          </a:p>
          <a:p>
            <a:pPr marL="457200" indent="-457200" algn="just">
              <a:spcBef>
                <a:spcPct val="50000"/>
              </a:spcBef>
              <a:buFontTx/>
              <a:buChar char="-"/>
            </a:pPr>
            <a:endParaRPr lang="en-US" altLang="en-US" sz="3200" b="1" dirty="0" smtClean="0">
              <a:solidFill>
                <a:srgbClr val="0000FF"/>
              </a:solidFill>
              <a:latin typeface="Times New Roman" pitchFamily="18" charset="0"/>
              <a:cs typeface="Times New Roman" pitchFamily="18" charset="0"/>
            </a:endParaRP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219200"/>
            <a:ext cx="649288" cy="533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26113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816BB3-5874-4765-A9ED-F4B670C72B97}"/>
              </a:ext>
            </a:extLst>
          </p:cNvPr>
          <p:cNvPicPr>
            <a:picLocks noChangeAspect="1"/>
          </p:cNvPicPr>
          <p:nvPr/>
        </p:nvPicPr>
        <p:blipFill rotWithShape="1">
          <a:blip r:embed="rId2"/>
          <a:srcRect l="1821" t="3333" r="1112"/>
          <a:stretch/>
        </p:blipFill>
        <p:spPr>
          <a:xfrm>
            <a:off x="0" y="101600"/>
            <a:ext cx="9144000" cy="6629400"/>
          </a:xfrm>
          <a:prstGeom prst="rect">
            <a:avLst/>
          </a:prstGeom>
        </p:spPr>
      </p:pic>
    </p:spTree>
    <p:extLst>
      <p:ext uri="{BB962C8B-B14F-4D97-AF65-F5344CB8AC3E}">
        <p14:creationId xmlns:p14="http://schemas.microsoft.com/office/powerpoint/2010/main" val="35678489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09F3D2-E9C8-4E95-8681-B41B03A9E170}"/>
              </a:ext>
            </a:extLst>
          </p:cNvPr>
          <p:cNvSpPr/>
          <p:nvPr/>
        </p:nvSpPr>
        <p:spPr>
          <a:xfrm>
            <a:off x="114300" y="663207"/>
            <a:ext cx="9029700" cy="523220"/>
          </a:xfrm>
          <a:prstGeom prst="rect">
            <a:avLst/>
          </a:prstGeom>
        </p:spPr>
        <p:txBody>
          <a:bodyPr wrap="square">
            <a:spAutoFit/>
          </a:bodyPr>
          <a:lstStyle/>
          <a:p>
            <a:pPr algn="just"/>
            <a:r>
              <a:rPr lang="vi-VN" sz="2800" dirty="0">
                <a:solidFill>
                  <a:srgbClr val="FF0066"/>
                </a:solidFill>
                <a:latin typeface="+mn-lt"/>
                <a:cs typeface="Arial" panose="020B0604020202020204" pitchFamily="34" charset="0"/>
              </a:rPr>
              <a:t>Cho biểu đồ nhiệt độ, lượng mưa của hai trạm khí tượng sau:</a:t>
            </a:r>
          </a:p>
        </p:txBody>
      </p:sp>
      <p:grpSp>
        <p:nvGrpSpPr>
          <p:cNvPr id="6" name="Group 5">
            <a:extLst>
              <a:ext uri="{FF2B5EF4-FFF2-40B4-BE49-F238E27FC236}">
                <a16:creationId xmlns:a16="http://schemas.microsoft.com/office/drawing/2014/main" id="{6719A8DE-E114-4FF7-B126-F8736BC76AF6}"/>
              </a:ext>
            </a:extLst>
          </p:cNvPr>
          <p:cNvGrpSpPr/>
          <p:nvPr/>
        </p:nvGrpSpPr>
        <p:grpSpPr>
          <a:xfrm>
            <a:off x="304800" y="1247983"/>
            <a:ext cx="9067800" cy="2714417"/>
            <a:chOff x="1926216" y="994209"/>
            <a:chExt cx="8599879" cy="4551337"/>
          </a:xfrm>
        </p:grpSpPr>
        <p:pic>
          <p:nvPicPr>
            <p:cNvPr id="2" name="Picture 1">
              <a:extLst>
                <a:ext uri="{FF2B5EF4-FFF2-40B4-BE49-F238E27FC236}">
                  <a16:creationId xmlns:a16="http://schemas.microsoft.com/office/drawing/2014/main" id="{54AD4285-6073-48F1-9C81-E26DF799AD43}"/>
                </a:ext>
              </a:extLst>
            </p:cNvPr>
            <p:cNvPicPr>
              <a:picLocks noChangeAspect="1"/>
            </p:cNvPicPr>
            <p:nvPr/>
          </p:nvPicPr>
          <p:blipFill rotWithShape="1">
            <a:blip r:embed="rId2"/>
            <a:srcRect b="8974"/>
            <a:stretch/>
          </p:blipFill>
          <p:spPr>
            <a:xfrm>
              <a:off x="1926216" y="994209"/>
              <a:ext cx="8044279" cy="4088825"/>
            </a:xfrm>
            <a:prstGeom prst="rect">
              <a:avLst/>
            </a:prstGeom>
          </p:spPr>
        </p:pic>
        <p:sp>
          <p:nvSpPr>
            <p:cNvPr id="5" name="TextBox 4">
              <a:extLst>
                <a:ext uri="{FF2B5EF4-FFF2-40B4-BE49-F238E27FC236}">
                  <a16:creationId xmlns:a16="http://schemas.microsoft.com/office/drawing/2014/main" id="{FE0194E9-6049-4CCA-9C43-261FB3A2113D}"/>
                </a:ext>
              </a:extLst>
            </p:cNvPr>
            <p:cNvSpPr txBox="1"/>
            <p:nvPr/>
          </p:nvSpPr>
          <p:spPr>
            <a:xfrm>
              <a:off x="2287555" y="5051525"/>
              <a:ext cx="8238540" cy="494021"/>
            </a:xfrm>
            <a:prstGeom prst="rect">
              <a:avLst/>
            </a:prstGeom>
            <a:noFill/>
          </p:spPr>
          <p:txBody>
            <a:bodyPr wrap="square" rtlCol="0">
              <a:spAutoFit/>
            </a:bodyPr>
            <a:lstStyle/>
            <a:p>
              <a:r>
                <a:rPr lang="vi-VN" sz="2000" dirty="0">
                  <a:solidFill>
                    <a:srgbClr val="1503BD"/>
                  </a:solidFill>
                </a:rPr>
                <a:t>Hình </a:t>
              </a:r>
              <a:r>
                <a:rPr lang="vi-VN" sz="2000" dirty="0" smtClean="0">
                  <a:solidFill>
                    <a:srgbClr val="1503BD"/>
                  </a:solidFill>
                </a:rPr>
                <a:t>9.</a:t>
              </a:r>
              <a:r>
                <a:rPr lang="en-US" sz="2000" dirty="0" smtClean="0">
                  <a:solidFill>
                    <a:srgbClr val="1503BD"/>
                  </a:solidFill>
                </a:rPr>
                <a:t>4. </a:t>
              </a:r>
              <a:r>
                <a:rPr lang="vi-VN" sz="2000" dirty="0" smtClean="0">
                  <a:solidFill>
                    <a:srgbClr val="1503BD"/>
                  </a:solidFill>
                </a:rPr>
                <a:t> </a:t>
              </a:r>
              <a:r>
                <a:rPr lang="vi-VN" sz="2000" dirty="0">
                  <a:solidFill>
                    <a:srgbClr val="1503BD"/>
                  </a:solidFill>
                </a:rPr>
                <a:t>Biểu đồ nhiệt độ,lượng mưa hai trạm khí tượng của châu Phi</a:t>
              </a:r>
              <a:endParaRPr lang="en-US" sz="2000" dirty="0">
                <a:solidFill>
                  <a:srgbClr val="1503BD"/>
                </a:solidFill>
              </a:endParaRPr>
            </a:p>
          </p:txBody>
        </p:sp>
      </p:grpSp>
      <p:sp>
        <p:nvSpPr>
          <p:cNvPr id="7" name="Rectangle 6">
            <a:extLst>
              <a:ext uri="{FF2B5EF4-FFF2-40B4-BE49-F238E27FC236}">
                <a16:creationId xmlns:a16="http://schemas.microsoft.com/office/drawing/2014/main" id="{499AA908-B936-4774-9307-1E292356087B}"/>
              </a:ext>
            </a:extLst>
          </p:cNvPr>
          <p:cNvSpPr/>
          <p:nvPr/>
        </p:nvSpPr>
        <p:spPr>
          <a:xfrm>
            <a:off x="136071" y="4118789"/>
            <a:ext cx="8877300" cy="2739211"/>
          </a:xfrm>
          <a:prstGeom prst="rect">
            <a:avLst/>
          </a:prstGeom>
        </p:spPr>
        <p:txBody>
          <a:bodyPr wrap="square">
            <a:spAutoFit/>
          </a:bodyPr>
          <a:lstStyle/>
          <a:p>
            <a:pPr algn="just"/>
            <a:r>
              <a:rPr lang="vi-VN" sz="2400" dirty="0">
                <a:cs typeface="Times New Roman" panose="02020603050405020304" pitchFamily="18" charset="0"/>
              </a:rPr>
              <a:t>a. Dựa vào hình 9.2, cho biết hai trạm khí tượng trên thuộc đới khí hậu nào?</a:t>
            </a:r>
          </a:p>
          <a:p>
            <a:pPr algn="just"/>
            <a:r>
              <a:rPr lang="vi-VN" sz="2400" dirty="0">
                <a:cs typeface="Times New Roman" panose="02020603050405020304" pitchFamily="18" charset="0"/>
              </a:rPr>
              <a:t>b. Ở mỗi trạm khí tượng, em hãy cho biết:</a:t>
            </a:r>
          </a:p>
          <a:p>
            <a:pPr algn="just"/>
            <a:r>
              <a:rPr lang="vi-VN" sz="2400" dirty="0">
                <a:cs typeface="Times New Roman" panose="02020603050405020304" pitchFamily="18" charset="0"/>
              </a:rPr>
              <a:t>- Nhiệt độ tháng cao nhất, nhiệt độ tháng thấp nhất vào những tháng nào. </a:t>
            </a:r>
          </a:p>
          <a:p>
            <a:pPr algn="just"/>
            <a:r>
              <a:rPr lang="vi-VN" sz="2400" dirty="0">
                <a:cs typeface="Times New Roman" panose="02020603050405020304" pitchFamily="18" charset="0"/>
              </a:rPr>
              <a:t>- Tổng lượng mưa năm, tháng có lượng mưa cao nhất, tháng có lượng mưa thấp nhất.</a:t>
            </a:r>
            <a:endParaRPr lang="en-US" sz="2400" dirty="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3EE230F2-C12D-4766-B399-77009B93E17C}"/>
              </a:ext>
            </a:extLst>
          </p:cNvPr>
          <p:cNvSpPr/>
          <p:nvPr/>
        </p:nvSpPr>
        <p:spPr>
          <a:xfrm>
            <a:off x="3250868" y="33966"/>
            <a:ext cx="2921331" cy="62924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FF00"/>
                </a:solidFill>
                <a:latin typeface="Times New Roman" panose="02020603050405020304" pitchFamily="18" charset="0"/>
                <a:cs typeface="Times New Roman" panose="02020603050405020304" pitchFamily="18" charset="0"/>
              </a:rPr>
              <a:t>LUYỆN TẬP</a:t>
            </a:r>
          </a:p>
        </p:txBody>
      </p:sp>
    </p:spTree>
    <p:extLst>
      <p:ext uri="{BB962C8B-B14F-4D97-AF65-F5344CB8AC3E}">
        <p14:creationId xmlns:p14="http://schemas.microsoft.com/office/powerpoint/2010/main" val="29408406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2F3F6E1-0563-4D77-9F19-CE1BA9CF7C33}"/>
              </a:ext>
            </a:extLst>
          </p:cNvPr>
          <p:cNvGraphicFramePr>
            <a:graphicFrameLocks noGrp="1"/>
          </p:cNvGraphicFramePr>
          <p:nvPr>
            <p:extLst>
              <p:ext uri="{D42A27DB-BD31-4B8C-83A1-F6EECF244321}">
                <p14:modId xmlns:p14="http://schemas.microsoft.com/office/powerpoint/2010/main" val="982906558"/>
              </p:ext>
            </p:extLst>
          </p:nvPr>
        </p:nvGraphicFramePr>
        <p:xfrm>
          <a:off x="76201" y="580289"/>
          <a:ext cx="8915400" cy="6061811"/>
        </p:xfrm>
        <a:graphic>
          <a:graphicData uri="http://schemas.openxmlformats.org/drawingml/2006/table">
            <a:tbl>
              <a:tblPr firstRow="1" bandRow="1">
                <a:tableStyleId>{5C22544A-7EE6-4342-B048-85BDC9FD1C3A}</a:tableStyleId>
              </a:tblPr>
              <a:tblGrid>
                <a:gridCol w="3124199">
                  <a:extLst>
                    <a:ext uri="{9D8B030D-6E8A-4147-A177-3AD203B41FA5}">
                      <a16:colId xmlns:a16="http://schemas.microsoft.com/office/drawing/2014/main" val="217698564"/>
                    </a:ext>
                  </a:extLst>
                </a:gridCol>
                <a:gridCol w="2819401">
                  <a:extLst>
                    <a:ext uri="{9D8B030D-6E8A-4147-A177-3AD203B41FA5}">
                      <a16:colId xmlns:a16="http://schemas.microsoft.com/office/drawing/2014/main" val="1336465658"/>
                    </a:ext>
                  </a:extLst>
                </a:gridCol>
                <a:gridCol w="2971800">
                  <a:extLst>
                    <a:ext uri="{9D8B030D-6E8A-4147-A177-3AD203B41FA5}">
                      <a16:colId xmlns:a16="http://schemas.microsoft.com/office/drawing/2014/main" val="270692074"/>
                    </a:ext>
                  </a:extLst>
                </a:gridCol>
              </a:tblGrid>
              <a:tr h="849627">
                <a:tc>
                  <a:txBody>
                    <a:bodyPr/>
                    <a:lstStyle/>
                    <a:p>
                      <a:pPr algn="ctr" fontAlgn="t" latinLnBrk="0"/>
                      <a:r>
                        <a:rPr lang="en-US" sz="2800" b="1" dirty="0" err="1">
                          <a:solidFill>
                            <a:srgbClr val="FFFF00"/>
                          </a:solidFill>
                          <a:effectLst/>
                          <a:latin typeface="Times New Roman" panose="02020603050405020304" pitchFamily="18" charset="0"/>
                          <a:cs typeface="Times New Roman" panose="02020603050405020304" pitchFamily="18" charset="0"/>
                        </a:rPr>
                        <a:t>Tiêu</a:t>
                      </a:r>
                      <a:r>
                        <a:rPr lang="en-US" sz="2800" b="1" dirty="0">
                          <a:solidFill>
                            <a:srgbClr val="FFFF00"/>
                          </a:solidFill>
                          <a:effectLst/>
                          <a:latin typeface="Times New Roman" panose="02020603050405020304" pitchFamily="18" charset="0"/>
                          <a:cs typeface="Times New Roman" panose="02020603050405020304" pitchFamily="18" charset="0"/>
                        </a:rPr>
                        <a:t> </a:t>
                      </a:r>
                      <a:r>
                        <a:rPr lang="en-US" sz="2800" b="1" dirty="0" err="1">
                          <a:solidFill>
                            <a:srgbClr val="FFFF00"/>
                          </a:solidFill>
                          <a:effectLst/>
                          <a:latin typeface="Times New Roman" panose="02020603050405020304" pitchFamily="18" charset="0"/>
                          <a:cs typeface="Times New Roman" panose="02020603050405020304" pitchFamily="18" charset="0"/>
                        </a:rPr>
                        <a:t>chí</a:t>
                      </a:r>
                      <a:endParaRPr lang="en-US" sz="2800" b="0" dirty="0">
                        <a:solidFill>
                          <a:srgbClr val="FFFF00"/>
                        </a:solidFill>
                        <a:effectLst/>
                        <a:latin typeface="Times New Roman" panose="02020603050405020304" pitchFamily="18" charset="0"/>
                        <a:cs typeface="Times New Roman" panose="02020603050405020304" pitchFamily="18" charset="0"/>
                      </a:endParaRPr>
                    </a:p>
                  </a:txBody>
                  <a:tcPr marL="23813" marR="23813" marT="31750" marB="31750">
                    <a:solidFill>
                      <a:srgbClr val="00B050"/>
                    </a:solidFill>
                  </a:tcPr>
                </a:tc>
                <a:tc>
                  <a:txBody>
                    <a:bodyPr/>
                    <a:lstStyle/>
                    <a:p>
                      <a:pPr algn="ctr" fontAlgn="t" latinLnBrk="0"/>
                      <a:r>
                        <a:rPr lang="en-US" sz="2800" b="1">
                          <a:solidFill>
                            <a:srgbClr val="FFFF00"/>
                          </a:solidFill>
                          <a:effectLst/>
                          <a:latin typeface="Times New Roman" panose="02020603050405020304" pitchFamily="18" charset="0"/>
                          <a:cs typeface="Times New Roman" panose="02020603050405020304" pitchFamily="18" charset="0"/>
                        </a:rPr>
                        <a:t>Trạm Ba-ta</a:t>
                      </a:r>
                      <a:endParaRPr lang="en-US" sz="2800" b="0">
                        <a:solidFill>
                          <a:srgbClr val="FFFF00"/>
                        </a:solidFill>
                        <a:effectLst/>
                        <a:latin typeface="Times New Roman" panose="02020603050405020304" pitchFamily="18" charset="0"/>
                        <a:cs typeface="Times New Roman" panose="02020603050405020304" pitchFamily="18" charset="0"/>
                      </a:endParaRPr>
                    </a:p>
                  </a:txBody>
                  <a:tcPr marL="23813" marR="23813" marT="31750" marB="31750">
                    <a:solidFill>
                      <a:srgbClr val="00B050"/>
                    </a:solidFill>
                  </a:tcPr>
                </a:tc>
                <a:tc>
                  <a:txBody>
                    <a:bodyPr/>
                    <a:lstStyle/>
                    <a:p>
                      <a:pPr algn="ctr" fontAlgn="t" latinLnBrk="0"/>
                      <a:r>
                        <a:rPr lang="en-US" sz="2800" b="1">
                          <a:solidFill>
                            <a:srgbClr val="FFFF00"/>
                          </a:solidFill>
                          <a:effectLst/>
                          <a:latin typeface="Times New Roman" panose="02020603050405020304" pitchFamily="18" charset="0"/>
                          <a:cs typeface="Times New Roman" panose="02020603050405020304" pitchFamily="18" charset="0"/>
                        </a:rPr>
                        <a:t>Trạm Kêp-tao</a:t>
                      </a:r>
                      <a:endParaRPr lang="en-US" sz="2800" b="0">
                        <a:solidFill>
                          <a:srgbClr val="FFFF00"/>
                        </a:solidFill>
                        <a:effectLst/>
                        <a:latin typeface="Times New Roman" panose="02020603050405020304" pitchFamily="18" charset="0"/>
                        <a:cs typeface="Times New Roman" panose="02020603050405020304" pitchFamily="18" charset="0"/>
                      </a:endParaRPr>
                    </a:p>
                  </a:txBody>
                  <a:tcPr marL="23813" marR="23813" marT="31750" marB="31750">
                    <a:solidFill>
                      <a:srgbClr val="00B050"/>
                    </a:solidFill>
                  </a:tcPr>
                </a:tc>
                <a:extLst>
                  <a:ext uri="{0D108BD9-81ED-4DB2-BD59-A6C34878D82A}">
                    <a16:rowId xmlns:a16="http://schemas.microsoft.com/office/drawing/2014/main" val="1265846210"/>
                  </a:ext>
                </a:extLst>
              </a:tr>
              <a:tr h="627484">
                <a:tc>
                  <a:txBody>
                    <a:bodyPr/>
                    <a:lstStyle/>
                    <a:p>
                      <a:pPr algn="ctr" fontAlgn="t"/>
                      <a:r>
                        <a:rPr lang="en-US" sz="2800" b="0" dirty="0" err="1">
                          <a:solidFill>
                            <a:srgbClr val="1B04FA"/>
                          </a:solidFill>
                          <a:effectLst/>
                          <a:latin typeface="Times New Roman" panose="02020603050405020304" pitchFamily="18" charset="0"/>
                          <a:cs typeface="Times New Roman" panose="02020603050405020304" pitchFamily="18" charset="0"/>
                        </a:rPr>
                        <a:t>Nhiệt</a:t>
                      </a:r>
                      <a:r>
                        <a:rPr lang="en-US" sz="2800" b="0" dirty="0">
                          <a:solidFill>
                            <a:srgbClr val="1B04FA"/>
                          </a:solidFill>
                          <a:effectLst/>
                          <a:latin typeface="Times New Roman" panose="02020603050405020304" pitchFamily="18" charset="0"/>
                          <a:cs typeface="Times New Roman" panose="02020603050405020304" pitchFamily="18" charset="0"/>
                        </a:rPr>
                        <a:t> </a:t>
                      </a:r>
                      <a:r>
                        <a:rPr lang="en-US" sz="2800" b="0" dirty="0" err="1">
                          <a:solidFill>
                            <a:srgbClr val="1B04FA"/>
                          </a:solidFill>
                          <a:effectLst/>
                          <a:latin typeface="Times New Roman" panose="02020603050405020304" pitchFamily="18" charset="0"/>
                          <a:cs typeface="Times New Roman" panose="02020603050405020304" pitchFamily="18" charset="0"/>
                        </a:rPr>
                        <a:t>độ</a:t>
                      </a:r>
                      <a:endParaRPr lang="en-US" sz="2800" b="0" dirty="0">
                        <a:solidFill>
                          <a:srgbClr val="1B04FA"/>
                        </a:solidFill>
                        <a:effectLst/>
                        <a:latin typeface="Times New Roman" panose="02020603050405020304" pitchFamily="18" charset="0"/>
                        <a:cs typeface="Times New Roman" panose="02020603050405020304" pitchFamily="18" charset="0"/>
                      </a:endParaRPr>
                    </a:p>
                  </a:txBody>
                  <a:tcPr marL="23813" marR="23813" marT="31750" marB="31750">
                    <a:solidFill>
                      <a:srgbClr val="FCFEB0"/>
                    </a:solidFill>
                  </a:tcPr>
                </a:tc>
                <a:tc>
                  <a:txBody>
                    <a:bodyPr/>
                    <a:lstStyle/>
                    <a:p>
                      <a:pPr fontAlgn="t"/>
                      <a:r>
                        <a:rPr lang="en-US" sz="2800" b="0" dirty="0">
                          <a:solidFill>
                            <a:srgbClr val="1B04FA"/>
                          </a:solidFill>
                          <a:effectLst/>
                          <a:latin typeface="Times New Roman" panose="02020603050405020304" pitchFamily="18" charset="0"/>
                          <a:cs typeface="Times New Roman" panose="02020603050405020304" pitchFamily="18" charset="0"/>
                        </a:rPr>
                        <a:t> </a:t>
                      </a:r>
                    </a:p>
                  </a:txBody>
                  <a:tcPr marL="23813" marR="23813" marT="31750" marB="31750">
                    <a:solidFill>
                      <a:srgbClr val="FCFEB0"/>
                    </a:solidFill>
                  </a:tcPr>
                </a:tc>
                <a:tc>
                  <a:txBody>
                    <a:bodyPr/>
                    <a:lstStyle/>
                    <a:p>
                      <a:pPr fontAlgn="t"/>
                      <a:r>
                        <a:rPr lang="en-US" sz="2800" b="0">
                          <a:solidFill>
                            <a:srgbClr val="1B04FA"/>
                          </a:solidFill>
                          <a:effectLst/>
                          <a:latin typeface="Times New Roman" panose="02020603050405020304" pitchFamily="18" charset="0"/>
                          <a:cs typeface="Times New Roman" panose="02020603050405020304" pitchFamily="18" charset="0"/>
                        </a:rPr>
                        <a:t> </a:t>
                      </a:r>
                    </a:p>
                  </a:txBody>
                  <a:tcPr marL="23813" marR="23813" marT="31750" marB="31750">
                    <a:solidFill>
                      <a:srgbClr val="FCFEB0"/>
                    </a:solidFill>
                  </a:tcPr>
                </a:tc>
                <a:extLst>
                  <a:ext uri="{0D108BD9-81ED-4DB2-BD59-A6C34878D82A}">
                    <a16:rowId xmlns:a16="http://schemas.microsoft.com/office/drawing/2014/main" val="2865652765"/>
                  </a:ext>
                </a:extLst>
              </a:tr>
              <a:tr h="915691">
                <a:tc>
                  <a:txBody>
                    <a:bodyPr/>
                    <a:lstStyle/>
                    <a:p>
                      <a:pPr algn="ctr" fontAlgn="t"/>
                      <a:r>
                        <a:rPr lang="en-US" sz="2800" b="0">
                          <a:solidFill>
                            <a:srgbClr val="1B04FA"/>
                          </a:solidFill>
                          <a:effectLst/>
                          <a:latin typeface="Times New Roman" panose="02020603050405020304" pitchFamily="18" charset="0"/>
                          <a:cs typeface="Times New Roman" panose="02020603050405020304" pitchFamily="18" charset="0"/>
                        </a:rPr>
                        <a:t>Nhiệt độ tháng cao nhất</a:t>
                      </a:r>
                    </a:p>
                  </a:txBody>
                  <a:tcPr marL="23813" marR="23813" marT="31750" marB="31750">
                    <a:solidFill>
                      <a:schemeClr val="accent5">
                        <a:lumMod val="20000"/>
                        <a:lumOff val="80000"/>
                      </a:schemeClr>
                    </a:solidFill>
                  </a:tcPr>
                </a:tc>
                <a:tc>
                  <a:txBody>
                    <a:bodyPr/>
                    <a:lstStyle/>
                    <a:p>
                      <a:pPr fontAlgn="t"/>
                      <a:endParaRPr lang="en-US" sz="2800" b="0" dirty="0">
                        <a:solidFill>
                          <a:srgbClr val="1B04FA"/>
                        </a:solidFill>
                        <a:effectLst/>
                        <a:latin typeface="Times New Roman" panose="02020603050405020304" pitchFamily="18" charset="0"/>
                        <a:cs typeface="Times New Roman" panose="02020603050405020304" pitchFamily="18" charset="0"/>
                      </a:endParaRPr>
                    </a:p>
                  </a:txBody>
                  <a:tcPr marL="23813" marR="23813" marT="31750" marB="31750">
                    <a:solidFill>
                      <a:schemeClr val="accent5">
                        <a:lumMod val="20000"/>
                        <a:lumOff val="80000"/>
                      </a:schemeClr>
                    </a:solidFill>
                  </a:tcPr>
                </a:tc>
                <a:tc>
                  <a:txBody>
                    <a:bodyPr/>
                    <a:lstStyle/>
                    <a:p>
                      <a:pPr fontAlgn="t"/>
                      <a:endParaRPr lang="en-US" sz="2800" b="0">
                        <a:solidFill>
                          <a:srgbClr val="1B04FA"/>
                        </a:solidFill>
                        <a:effectLst/>
                        <a:latin typeface="Times New Roman" panose="02020603050405020304" pitchFamily="18" charset="0"/>
                        <a:cs typeface="Times New Roman" panose="02020603050405020304" pitchFamily="18" charset="0"/>
                      </a:endParaRPr>
                    </a:p>
                  </a:txBody>
                  <a:tcPr marL="23813" marR="23813" marT="31750" marB="31750">
                    <a:solidFill>
                      <a:schemeClr val="accent5">
                        <a:lumMod val="20000"/>
                        <a:lumOff val="80000"/>
                      </a:schemeClr>
                    </a:solidFill>
                  </a:tcPr>
                </a:tc>
                <a:extLst>
                  <a:ext uri="{0D108BD9-81ED-4DB2-BD59-A6C34878D82A}">
                    <a16:rowId xmlns:a16="http://schemas.microsoft.com/office/drawing/2014/main" val="435853548"/>
                  </a:ext>
                </a:extLst>
              </a:tr>
              <a:tr h="915691">
                <a:tc>
                  <a:txBody>
                    <a:bodyPr/>
                    <a:lstStyle/>
                    <a:p>
                      <a:pPr algn="ctr" fontAlgn="t"/>
                      <a:r>
                        <a:rPr lang="en-US" sz="2800" b="0">
                          <a:solidFill>
                            <a:srgbClr val="1B04FA"/>
                          </a:solidFill>
                          <a:effectLst/>
                          <a:latin typeface="Times New Roman" panose="02020603050405020304" pitchFamily="18" charset="0"/>
                          <a:cs typeface="Times New Roman" panose="02020603050405020304" pitchFamily="18" charset="0"/>
                        </a:rPr>
                        <a:t>Nhiệt độ tháng thấp nhất</a:t>
                      </a:r>
                    </a:p>
                  </a:txBody>
                  <a:tcPr marL="23813" marR="23813" marT="31750" marB="31750">
                    <a:solidFill>
                      <a:schemeClr val="accent2">
                        <a:lumMod val="20000"/>
                        <a:lumOff val="80000"/>
                      </a:schemeClr>
                    </a:solidFill>
                  </a:tcPr>
                </a:tc>
                <a:tc>
                  <a:txBody>
                    <a:bodyPr/>
                    <a:lstStyle/>
                    <a:p>
                      <a:pPr fontAlgn="t"/>
                      <a:endParaRPr lang="en-US" sz="2800" b="0" dirty="0">
                        <a:solidFill>
                          <a:srgbClr val="1B04FA"/>
                        </a:solidFill>
                        <a:effectLst/>
                        <a:latin typeface="Times New Roman" panose="02020603050405020304" pitchFamily="18" charset="0"/>
                        <a:cs typeface="Times New Roman" panose="02020603050405020304" pitchFamily="18" charset="0"/>
                      </a:endParaRPr>
                    </a:p>
                  </a:txBody>
                  <a:tcPr marL="23813" marR="23813" marT="31750" marB="31750">
                    <a:solidFill>
                      <a:schemeClr val="accent2">
                        <a:lumMod val="20000"/>
                        <a:lumOff val="80000"/>
                      </a:schemeClr>
                    </a:solidFill>
                  </a:tcPr>
                </a:tc>
                <a:tc>
                  <a:txBody>
                    <a:bodyPr/>
                    <a:lstStyle/>
                    <a:p>
                      <a:pPr fontAlgn="t"/>
                      <a:endParaRPr lang="en-US" sz="2800" b="0">
                        <a:solidFill>
                          <a:srgbClr val="1B04FA"/>
                        </a:solidFill>
                        <a:effectLst/>
                        <a:latin typeface="Times New Roman" panose="02020603050405020304" pitchFamily="18" charset="0"/>
                        <a:cs typeface="Times New Roman" panose="02020603050405020304" pitchFamily="18" charset="0"/>
                      </a:endParaRPr>
                    </a:p>
                  </a:txBody>
                  <a:tcPr marL="23813" marR="23813" marT="31750" marB="31750">
                    <a:solidFill>
                      <a:schemeClr val="accent2">
                        <a:lumMod val="20000"/>
                        <a:lumOff val="80000"/>
                      </a:schemeClr>
                    </a:solidFill>
                  </a:tcPr>
                </a:tc>
                <a:extLst>
                  <a:ext uri="{0D108BD9-81ED-4DB2-BD59-A6C34878D82A}">
                    <a16:rowId xmlns:a16="http://schemas.microsoft.com/office/drawing/2014/main" val="3849009622"/>
                  </a:ext>
                </a:extLst>
              </a:tr>
              <a:tr h="915691">
                <a:tc>
                  <a:txBody>
                    <a:bodyPr/>
                    <a:lstStyle/>
                    <a:p>
                      <a:pPr algn="ctr" fontAlgn="t"/>
                      <a:r>
                        <a:rPr lang="vi-VN" sz="2800" b="0">
                          <a:solidFill>
                            <a:srgbClr val="1B04FA"/>
                          </a:solidFill>
                          <a:effectLst/>
                          <a:latin typeface="Times New Roman" panose="02020603050405020304" pitchFamily="18" charset="0"/>
                          <a:cs typeface="Times New Roman" panose="02020603050405020304" pitchFamily="18" charset="0"/>
                        </a:rPr>
                        <a:t>Tổng lượng mưa năm</a:t>
                      </a:r>
                    </a:p>
                  </a:txBody>
                  <a:tcPr marL="23813" marR="23813" marT="31750" marB="31750"/>
                </a:tc>
                <a:tc>
                  <a:txBody>
                    <a:bodyPr/>
                    <a:lstStyle/>
                    <a:p>
                      <a:pPr fontAlgn="t"/>
                      <a:endParaRPr lang="en-US" sz="2800" b="0" dirty="0">
                        <a:solidFill>
                          <a:srgbClr val="1B04FA"/>
                        </a:solidFill>
                        <a:effectLst/>
                        <a:latin typeface="Times New Roman" panose="02020603050405020304" pitchFamily="18" charset="0"/>
                        <a:cs typeface="Times New Roman" panose="02020603050405020304" pitchFamily="18" charset="0"/>
                      </a:endParaRPr>
                    </a:p>
                  </a:txBody>
                  <a:tcPr marL="23813" marR="23813" marT="31750" marB="31750"/>
                </a:tc>
                <a:tc>
                  <a:txBody>
                    <a:bodyPr/>
                    <a:lstStyle/>
                    <a:p>
                      <a:pPr fontAlgn="t"/>
                      <a:endParaRPr lang="en-US" sz="2800" b="0" dirty="0">
                        <a:solidFill>
                          <a:srgbClr val="1B04FA"/>
                        </a:solidFill>
                        <a:effectLst/>
                        <a:latin typeface="Times New Roman" panose="02020603050405020304" pitchFamily="18" charset="0"/>
                        <a:cs typeface="Times New Roman" panose="02020603050405020304" pitchFamily="18" charset="0"/>
                      </a:endParaRPr>
                    </a:p>
                  </a:txBody>
                  <a:tcPr marL="23813" marR="23813" marT="31750" marB="31750"/>
                </a:tc>
                <a:extLst>
                  <a:ext uri="{0D108BD9-81ED-4DB2-BD59-A6C34878D82A}">
                    <a16:rowId xmlns:a16="http://schemas.microsoft.com/office/drawing/2014/main" val="2064475103"/>
                  </a:ext>
                </a:extLst>
              </a:tr>
              <a:tr h="915691">
                <a:tc>
                  <a:txBody>
                    <a:bodyPr/>
                    <a:lstStyle/>
                    <a:p>
                      <a:pPr algn="ctr" fontAlgn="t"/>
                      <a:r>
                        <a:rPr lang="vi-VN" sz="2800" b="0">
                          <a:solidFill>
                            <a:srgbClr val="1B04FA"/>
                          </a:solidFill>
                          <a:effectLst/>
                          <a:latin typeface="Times New Roman" panose="02020603050405020304" pitchFamily="18" charset="0"/>
                          <a:cs typeface="Times New Roman" panose="02020603050405020304" pitchFamily="18" charset="0"/>
                        </a:rPr>
                        <a:t>Tháng có lượng mưa cao nhất</a:t>
                      </a:r>
                    </a:p>
                  </a:txBody>
                  <a:tcPr marL="23813" marR="23813" marT="31750" marB="31750">
                    <a:solidFill>
                      <a:schemeClr val="accent4">
                        <a:lumMod val="20000"/>
                        <a:lumOff val="80000"/>
                      </a:schemeClr>
                    </a:solidFill>
                  </a:tcPr>
                </a:tc>
                <a:tc>
                  <a:txBody>
                    <a:bodyPr/>
                    <a:lstStyle/>
                    <a:p>
                      <a:pPr fontAlgn="t"/>
                      <a:endParaRPr lang="en-US" sz="2800" b="0">
                        <a:solidFill>
                          <a:srgbClr val="1B04FA"/>
                        </a:solidFill>
                        <a:effectLst/>
                        <a:latin typeface="Times New Roman" panose="02020603050405020304" pitchFamily="18" charset="0"/>
                        <a:cs typeface="Times New Roman" panose="02020603050405020304" pitchFamily="18" charset="0"/>
                      </a:endParaRPr>
                    </a:p>
                  </a:txBody>
                  <a:tcPr marL="23813" marR="23813" marT="31750" marB="31750">
                    <a:solidFill>
                      <a:schemeClr val="accent4">
                        <a:lumMod val="20000"/>
                        <a:lumOff val="80000"/>
                      </a:schemeClr>
                    </a:solidFill>
                  </a:tcPr>
                </a:tc>
                <a:tc>
                  <a:txBody>
                    <a:bodyPr/>
                    <a:lstStyle/>
                    <a:p>
                      <a:pPr fontAlgn="t"/>
                      <a:endParaRPr lang="en-US" sz="2800" b="0" dirty="0">
                        <a:solidFill>
                          <a:srgbClr val="1B04FA"/>
                        </a:solidFill>
                        <a:effectLst/>
                        <a:latin typeface="Times New Roman" panose="02020603050405020304" pitchFamily="18" charset="0"/>
                        <a:cs typeface="Times New Roman" panose="02020603050405020304" pitchFamily="18" charset="0"/>
                      </a:endParaRPr>
                    </a:p>
                  </a:txBody>
                  <a:tcPr marL="23813" marR="23813" marT="31750" marB="31750">
                    <a:solidFill>
                      <a:schemeClr val="accent4">
                        <a:lumMod val="20000"/>
                        <a:lumOff val="80000"/>
                      </a:schemeClr>
                    </a:solidFill>
                  </a:tcPr>
                </a:tc>
                <a:extLst>
                  <a:ext uri="{0D108BD9-81ED-4DB2-BD59-A6C34878D82A}">
                    <a16:rowId xmlns:a16="http://schemas.microsoft.com/office/drawing/2014/main" val="1523665567"/>
                  </a:ext>
                </a:extLst>
              </a:tr>
              <a:tr h="915691">
                <a:tc>
                  <a:txBody>
                    <a:bodyPr/>
                    <a:lstStyle/>
                    <a:p>
                      <a:pPr algn="ctr" fontAlgn="t"/>
                      <a:r>
                        <a:rPr lang="vi-VN" sz="2800" b="0">
                          <a:solidFill>
                            <a:srgbClr val="1B04FA"/>
                          </a:solidFill>
                          <a:effectLst/>
                          <a:latin typeface="Times New Roman" panose="02020603050405020304" pitchFamily="18" charset="0"/>
                          <a:cs typeface="Times New Roman" panose="02020603050405020304" pitchFamily="18" charset="0"/>
                        </a:rPr>
                        <a:t>Tháng có lượng mưa thấp nhất</a:t>
                      </a:r>
                    </a:p>
                  </a:txBody>
                  <a:tcPr marL="23813" marR="23813" marT="31750" marB="31750">
                    <a:solidFill>
                      <a:srgbClr val="FCFEB0"/>
                    </a:solidFill>
                  </a:tcPr>
                </a:tc>
                <a:tc>
                  <a:txBody>
                    <a:bodyPr/>
                    <a:lstStyle/>
                    <a:p>
                      <a:endParaRPr lang="en-US" sz="2800" b="0">
                        <a:solidFill>
                          <a:srgbClr val="1B04FA"/>
                        </a:solidFill>
                        <a:latin typeface="Times New Roman" panose="02020603050405020304" pitchFamily="18" charset="0"/>
                        <a:cs typeface="Times New Roman" panose="02020603050405020304" pitchFamily="18" charset="0"/>
                      </a:endParaRPr>
                    </a:p>
                  </a:txBody>
                  <a:tcPr marL="68580" marR="68580">
                    <a:solidFill>
                      <a:srgbClr val="FCFEB0"/>
                    </a:solidFill>
                  </a:tcPr>
                </a:tc>
                <a:tc>
                  <a:txBody>
                    <a:bodyPr/>
                    <a:lstStyle/>
                    <a:p>
                      <a:endParaRPr lang="en-US" sz="2800" b="0" dirty="0">
                        <a:solidFill>
                          <a:srgbClr val="1B04FA"/>
                        </a:solidFill>
                        <a:latin typeface="Times New Roman" panose="02020603050405020304" pitchFamily="18" charset="0"/>
                        <a:cs typeface="Times New Roman" panose="02020603050405020304" pitchFamily="18" charset="0"/>
                      </a:endParaRPr>
                    </a:p>
                  </a:txBody>
                  <a:tcPr marL="68580" marR="68580">
                    <a:solidFill>
                      <a:srgbClr val="FCFEB0"/>
                    </a:solidFill>
                  </a:tcPr>
                </a:tc>
                <a:extLst>
                  <a:ext uri="{0D108BD9-81ED-4DB2-BD59-A6C34878D82A}">
                    <a16:rowId xmlns:a16="http://schemas.microsoft.com/office/drawing/2014/main" val="1543770791"/>
                  </a:ext>
                </a:extLst>
              </a:tr>
            </a:tbl>
          </a:graphicData>
        </a:graphic>
      </p:graphicFrame>
      <p:sp>
        <p:nvSpPr>
          <p:cNvPr id="6" name="Rectangle 5">
            <a:extLst>
              <a:ext uri="{FF2B5EF4-FFF2-40B4-BE49-F238E27FC236}">
                <a16:creationId xmlns:a16="http://schemas.microsoft.com/office/drawing/2014/main" id="{C826DFFF-0854-4EF2-BDAF-CE33B7A5DC65}"/>
              </a:ext>
            </a:extLst>
          </p:cNvPr>
          <p:cNvSpPr/>
          <p:nvPr/>
        </p:nvSpPr>
        <p:spPr>
          <a:xfrm>
            <a:off x="1219200" y="0"/>
            <a:ext cx="7467600" cy="584775"/>
          </a:xfrm>
          <a:prstGeom prst="rect">
            <a:avLst/>
          </a:prstGeom>
        </p:spPr>
        <p:txBody>
          <a:bodyPr wrap="square">
            <a:spAutoFit/>
          </a:bodyPr>
          <a:lstStyle/>
          <a:p>
            <a:r>
              <a:rPr lang="vi-VN" sz="3200" dirty="0">
                <a:solidFill>
                  <a:srgbClr val="FF0066"/>
                </a:solidFill>
                <a:latin typeface="+mn-lt"/>
                <a:cs typeface="Arial" panose="020B0604020202020204" pitchFamily="34" charset="0"/>
              </a:rPr>
              <a:t>Nhiệt độ, lượng mưa tại các trạm khí </a:t>
            </a:r>
            <a:r>
              <a:rPr lang="vi-VN" sz="3200" dirty="0" smtClean="0">
                <a:solidFill>
                  <a:srgbClr val="FF0066"/>
                </a:solidFill>
                <a:latin typeface="+mn-lt"/>
                <a:cs typeface="Arial" panose="020B0604020202020204" pitchFamily="34" charset="0"/>
              </a:rPr>
              <a:t>tượng</a:t>
            </a:r>
            <a:endParaRPr lang="en-US" sz="3200" dirty="0">
              <a:solidFill>
                <a:srgbClr val="FF0066"/>
              </a:solidFill>
              <a:latin typeface="+mn-lt"/>
              <a:cs typeface="Arial" panose="020B0604020202020204" pitchFamily="34" charset="0"/>
            </a:endParaRPr>
          </a:p>
        </p:txBody>
      </p:sp>
    </p:spTree>
    <p:extLst>
      <p:ext uri="{BB962C8B-B14F-4D97-AF65-F5344CB8AC3E}">
        <p14:creationId xmlns:p14="http://schemas.microsoft.com/office/powerpoint/2010/main" val="34935673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09F3D2-E9C8-4E95-8681-B41B03A9E170}"/>
              </a:ext>
            </a:extLst>
          </p:cNvPr>
          <p:cNvSpPr/>
          <p:nvPr/>
        </p:nvSpPr>
        <p:spPr>
          <a:xfrm>
            <a:off x="114300" y="1"/>
            <a:ext cx="9029700" cy="1077218"/>
          </a:xfrm>
          <a:prstGeom prst="rect">
            <a:avLst/>
          </a:prstGeom>
        </p:spPr>
        <p:txBody>
          <a:bodyPr wrap="square">
            <a:spAutoFit/>
          </a:bodyPr>
          <a:lstStyle/>
          <a:p>
            <a:pPr algn="just"/>
            <a:r>
              <a:rPr lang="vi-VN" sz="3200" dirty="0">
                <a:solidFill>
                  <a:srgbClr val="FF0066"/>
                </a:solidFill>
                <a:latin typeface="+mn-lt"/>
                <a:cs typeface="Arial" panose="020B0604020202020204" pitchFamily="34" charset="0"/>
              </a:rPr>
              <a:t>Cho biểu đồ nhiệt độ, lượng mưa của hai trạm khí tượng sau:</a:t>
            </a:r>
          </a:p>
        </p:txBody>
      </p:sp>
      <p:grpSp>
        <p:nvGrpSpPr>
          <p:cNvPr id="6" name="Group 5">
            <a:extLst>
              <a:ext uri="{FF2B5EF4-FFF2-40B4-BE49-F238E27FC236}">
                <a16:creationId xmlns:a16="http://schemas.microsoft.com/office/drawing/2014/main" id="{6719A8DE-E114-4FF7-B126-F8736BC76AF6}"/>
              </a:ext>
            </a:extLst>
          </p:cNvPr>
          <p:cNvGrpSpPr/>
          <p:nvPr/>
        </p:nvGrpSpPr>
        <p:grpSpPr>
          <a:xfrm>
            <a:off x="0" y="761999"/>
            <a:ext cx="8991601" cy="3922787"/>
            <a:chOff x="1638710" y="584775"/>
            <a:chExt cx="8499653" cy="4843512"/>
          </a:xfrm>
        </p:grpSpPr>
        <p:pic>
          <p:nvPicPr>
            <p:cNvPr id="2" name="Picture 1">
              <a:extLst>
                <a:ext uri="{FF2B5EF4-FFF2-40B4-BE49-F238E27FC236}">
                  <a16:creationId xmlns:a16="http://schemas.microsoft.com/office/drawing/2014/main" id="{54AD4285-6073-48F1-9C81-E26DF799AD43}"/>
                </a:ext>
              </a:extLst>
            </p:cNvPr>
            <p:cNvPicPr>
              <a:picLocks noChangeAspect="1"/>
            </p:cNvPicPr>
            <p:nvPr/>
          </p:nvPicPr>
          <p:blipFill rotWithShape="1">
            <a:blip r:embed="rId3"/>
            <a:srcRect b="8974"/>
            <a:stretch/>
          </p:blipFill>
          <p:spPr>
            <a:xfrm>
              <a:off x="1899822" y="584775"/>
              <a:ext cx="8044278" cy="4088825"/>
            </a:xfrm>
            <a:prstGeom prst="rect">
              <a:avLst/>
            </a:prstGeom>
          </p:spPr>
        </p:pic>
        <p:sp>
          <p:nvSpPr>
            <p:cNvPr id="5" name="TextBox 4">
              <a:extLst>
                <a:ext uri="{FF2B5EF4-FFF2-40B4-BE49-F238E27FC236}">
                  <a16:creationId xmlns:a16="http://schemas.microsoft.com/office/drawing/2014/main" id="{FE0194E9-6049-4CCA-9C43-261FB3A2113D}"/>
                </a:ext>
              </a:extLst>
            </p:cNvPr>
            <p:cNvSpPr txBox="1"/>
            <p:nvPr/>
          </p:nvSpPr>
          <p:spPr>
            <a:xfrm>
              <a:off x="1638710" y="4858264"/>
              <a:ext cx="8499653" cy="570023"/>
            </a:xfrm>
            <a:prstGeom prst="rect">
              <a:avLst/>
            </a:prstGeom>
            <a:noFill/>
          </p:spPr>
          <p:txBody>
            <a:bodyPr wrap="square" rtlCol="0">
              <a:spAutoFit/>
            </a:bodyPr>
            <a:lstStyle/>
            <a:p>
              <a:r>
                <a:rPr lang="vi-VN" sz="2400" dirty="0">
                  <a:solidFill>
                    <a:srgbClr val="1503BD"/>
                  </a:solidFill>
                </a:rPr>
                <a:t>Hình </a:t>
              </a:r>
              <a:r>
                <a:rPr lang="vi-VN" sz="2400" dirty="0" smtClean="0">
                  <a:solidFill>
                    <a:srgbClr val="1503BD"/>
                  </a:solidFill>
                </a:rPr>
                <a:t>9.</a:t>
              </a:r>
              <a:r>
                <a:rPr lang="en-US" sz="2400" dirty="0" smtClean="0">
                  <a:solidFill>
                    <a:srgbClr val="1503BD"/>
                  </a:solidFill>
                </a:rPr>
                <a:t>4. </a:t>
              </a:r>
              <a:r>
                <a:rPr lang="vi-VN" sz="2400" dirty="0" smtClean="0">
                  <a:solidFill>
                    <a:srgbClr val="1503BD"/>
                  </a:solidFill>
                </a:rPr>
                <a:t> </a:t>
              </a:r>
              <a:r>
                <a:rPr lang="vi-VN" sz="2400" dirty="0">
                  <a:solidFill>
                    <a:srgbClr val="1503BD"/>
                  </a:solidFill>
                </a:rPr>
                <a:t>Biểu đồ nhiệt độ</a:t>
              </a:r>
              <a:r>
                <a:rPr lang="vi-VN" sz="2400" dirty="0" smtClean="0">
                  <a:solidFill>
                    <a:srgbClr val="1503BD"/>
                  </a:solidFill>
                </a:rPr>
                <a:t>,</a:t>
              </a:r>
              <a:r>
                <a:rPr lang="en-US" sz="2400" dirty="0" smtClean="0">
                  <a:solidFill>
                    <a:srgbClr val="1503BD"/>
                  </a:solidFill>
                </a:rPr>
                <a:t> </a:t>
              </a:r>
              <a:r>
                <a:rPr lang="vi-VN" sz="2400" dirty="0" smtClean="0">
                  <a:solidFill>
                    <a:srgbClr val="1503BD"/>
                  </a:solidFill>
                </a:rPr>
                <a:t>lượng </a:t>
              </a:r>
              <a:r>
                <a:rPr lang="vi-VN" sz="2400" dirty="0">
                  <a:solidFill>
                    <a:srgbClr val="1503BD"/>
                  </a:solidFill>
                </a:rPr>
                <a:t>mưa hai trạm khí tượng của châu Phi</a:t>
              </a:r>
              <a:endParaRPr lang="en-US" sz="2400" dirty="0">
                <a:solidFill>
                  <a:srgbClr val="1503BD"/>
                </a:solidFill>
              </a:endParaRPr>
            </a:p>
          </p:txBody>
        </p:sp>
      </p:grpSp>
      <p:sp>
        <p:nvSpPr>
          <p:cNvPr id="3" name="Rectangle 2">
            <a:extLst>
              <a:ext uri="{FF2B5EF4-FFF2-40B4-BE49-F238E27FC236}">
                <a16:creationId xmlns:a16="http://schemas.microsoft.com/office/drawing/2014/main" id="{FAE509A7-17EE-45CE-8E2E-7464CD6A56A5}"/>
              </a:ext>
            </a:extLst>
          </p:cNvPr>
          <p:cNvSpPr/>
          <p:nvPr/>
        </p:nvSpPr>
        <p:spPr>
          <a:xfrm>
            <a:off x="276225" y="4742018"/>
            <a:ext cx="8629650" cy="2062103"/>
          </a:xfrm>
          <a:prstGeom prst="rect">
            <a:avLst/>
          </a:prstGeom>
        </p:spPr>
        <p:txBody>
          <a:bodyPr wrap="square">
            <a:spAutoFit/>
          </a:bodyPr>
          <a:lstStyle/>
          <a:p>
            <a:pPr algn="just"/>
            <a:r>
              <a:rPr lang="vi-VN" sz="3200" dirty="0">
                <a:cs typeface="Times New Roman" panose="02020603050405020304" pitchFamily="18" charset="0"/>
              </a:rPr>
              <a:t>a. Trạm Ba-ta thuộc đới khí hậu xích đạo.</a:t>
            </a:r>
          </a:p>
          <a:p>
            <a:pPr algn="just"/>
            <a:r>
              <a:rPr lang="vi-VN" sz="3200" dirty="0">
                <a:cs typeface="Times New Roman" panose="02020603050405020304" pitchFamily="18" charset="0"/>
              </a:rPr>
              <a:t>- Trạm Kêp-tao thuộc đới khí hậu cận nhiệt.</a:t>
            </a:r>
          </a:p>
          <a:p>
            <a:pPr algn="just"/>
            <a:r>
              <a:rPr lang="vi-VN" sz="3200" dirty="0">
                <a:cs typeface="Times New Roman" panose="02020603050405020304" pitchFamily="18" charset="0"/>
              </a:rPr>
              <a:t>Nguyên nhân: nhiệt độ chênh lệch giữa mùa đông và mùa hạ lớn lượng mưa trung bình năm thấp.</a:t>
            </a:r>
            <a:endParaRPr lang="en-US" sz="3200" dirty="0">
              <a:cs typeface="Times New Roman" panose="02020603050405020304" pitchFamily="18" charset="0"/>
            </a:endParaRPr>
          </a:p>
        </p:txBody>
      </p:sp>
    </p:spTree>
    <p:extLst>
      <p:ext uri="{BB962C8B-B14F-4D97-AF65-F5344CB8AC3E}">
        <p14:creationId xmlns:p14="http://schemas.microsoft.com/office/powerpoint/2010/main" val="3228325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C85BD4F-1432-4894-BC63-7B7A1A971517}"/>
              </a:ext>
            </a:extLst>
          </p:cNvPr>
          <p:cNvSpPr txBox="1"/>
          <p:nvPr/>
        </p:nvSpPr>
        <p:spPr>
          <a:xfrm>
            <a:off x="35819" y="53009"/>
            <a:ext cx="3520890" cy="584775"/>
          </a:xfrm>
          <a:prstGeom prst="rect">
            <a:avLst/>
          </a:prstGeom>
          <a:noFill/>
          <a:ln w="6350">
            <a:noFill/>
            <a:prstDash val="sysDot"/>
          </a:ln>
        </p:spPr>
        <p:txBody>
          <a:bodyPr wrap="square" rtlCol="0">
            <a:spAutoFit/>
          </a:bodyPr>
          <a:lstStyle/>
          <a:p>
            <a:r>
              <a:rPr lang="en-US" sz="3200" b="1" dirty="0">
                <a:cs typeface="Times New Roman" pitchFamily="18" charset="0"/>
              </a:rPr>
              <a:t>c. </a:t>
            </a:r>
            <a:r>
              <a:rPr lang="en-US" sz="3200" b="1" dirty="0" err="1">
                <a:cs typeface="Times New Roman" pitchFamily="18" charset="0"/>
              </a:rPr>
              <a:t>Sông</a:t>
            </a:r>
            <a:r>
              <a:rPr lang="en-US" sz="3200" b="1" dirty="0" smtClean="0">
                <a:cs typeface="Times New Roman" pitchFamily="18" charset="0"/>
              </a:rPr>
              <a:t>, </a:t>
            </a:r>
            <a:r>
              <a:rPr lang="en-US" sz="3200" b="1" dirty="0" err="1" smtClean="0">
                <a:cs typeface="Times New Roman" pitchFamily="18" charset="0"/>
              </a:rPr>
              <a:t>hồ</a:t>
            </a:r>
            <a:endParaRPr lang="en-US" sz="3200" b="1" dirty="0">
              <a:cs typeface="Times New Roman" pitchFamily="18" charset="0"/>
            </a:endParaRPr>
          </a:p>
        </p:txBody>
      </p:sp>
      <p:grpSp>
        <p:nvGrpSpPr>
          <p:cNvPr id="4" name="Group 3">
            <a:extLst>
              <a:ext uri="{FF2B5EF4-FFF2-40B4-BE49-F238E27FC236}">
                <a16:creationId xmlns:a16="http://schemas.microsoft.com/office/drawing/2014/main" id="{778EDD77-CC70-449D-BEFB-2447DACAF121}"/>
              </a:ext>
            </a:extLst>
          </p:cNvPr>
          <p:cNvGrpSpPr/>
          <p:nvPr/>
        </p:nvGrpSpPr>
        <p:grpSpPr>
          <a:xfrm>
            <a:off x="5005525" y="130295"/>
            <a:ext cx="4334216" cy="6657745"/>
            <a:chOff x="6659102" y="53008"/>
            <a:chExt cx="5778955" cy="6657745"/>
          </a:xfrm>
        </p:grpSpPr>
        <p:pic>
          <p:nvPicPr>
            <p:cNvPr id="3" name="Picture 2">
              <a:extLst>
                <a:ext uri="{FF2B5EF4-FFF2-40B4-BE49-F238E27FC236}">
                  <a16:creationId xmlns:a16="http://schemas.microsoft.com/office/drawing/2014/main" id="{B737303B-1C7F-4C47-A3D9-7492C9F01E01}"/>
                </a:ext>
              </a:extLst>
            </p:cNvPr>
            <p:cNvPicPr>
              <a:picLocks noChangeAspect="1"/>
            </p:cNvPicPr>
            <p:nvPr/>
          </p:nvPicPr>
          <p:blipFill>
            <a:blip r:embed="rId3"/>
            <a:stretch>
              <a:fillRect/>
            </a:stretch>
          </p:blipFill>
          <p:spPr>
            <a:xfrm>
              <a:off x="6659102" y="53008"/>
              <a:ext cx="5485141" cy="6302697"/>
            </a:xfrm>
            <a:prstGeom prst="rect">
              <a:avLst/>
            </a:prstGeom>
          </p:spPr>
        </p:pic>
        <p:sp>
          <p:nvSpPr>
            <p:cNvPr id="14" name="TextBox 13">
              <a:extLst>
                <a:ext uri="{FF2B5EF4-FFF2-40B4-BE49-F238E27FC236}">
                  <a16:creationId xmlns:a16="http://schemas.microsoft.com/office/drawing/2014/main" id="{8F30211D-68EA-440B-8274-47D8521BC1EF}"/>
                </a:ext>
              </a:extLst>
            </p:cNvPr>
            <p:cNvSpPr txBox="1"/>
            <p:nvPr/>
          </p:nvSpPr>
          <p:spPr>
            <a:xfrm>
              <a:off x="6672747" y="6249088"/>
              <a:ext cx="5765310" cy="461665"/>
            </a:xfrm>
            <a:prstGeom prst="rect">
              <a:avLst/>
            </a:prstGeom>
            <a:noFill/>
          </p:spPr>
          <p:txBody>
            <a:bodyPr wrap="square" rtlCol="0">
              <a:spAutoFit/>
            </a:bodyPr>
            <a:lstStyle/>
            <a:p>
              <a:r>
                <a:rPr lang="en-US" sz="2000" dirty="0">
                  <a:solidFill>
                    <a:srgbClr val="1B04FA"/>
                  </a:solidFill>
                  <a:latin typeface="Arial" panose="020B0604020202020204" pitchFamily="34" charset="0"/>
                  <a:cs typeface="Arial" panose="020B0604020202020204" pitchFamily="34" charset="0"/>
                </a:rPr>
                <a:t> </a:t>
              </a:r>
              <a:r>
                <a:rPr lang="en-US" sz="2000" dirty="0" smtClean="0">
                  <a:solidFill>
                    <a:srgbClr val="1B04FA"/>
                  </a:solidFill>
                  <a:latin typeface="Arial" panose="020B0604020202020204" pitchFamily="34" charset="0"/>
                  <a:cs typeface="Arial" panose="020B0604020202020204" pitchFamily="34" charset="0"/>
                </a:rPr>
                <a:t>     </a:t>
              </a:r>
              <a:r>
                <a:rPr lang="en-US" sz="2400" dirty="0" err="1" smtClean="0">
                  <a:solidFill>
                    <a:srgbClr val="1B04FA"/>
                  </a:solidFill>
                  <a:cs typeface="Times New Roman" panose="02020603050405020304" pitchFamily="18" charset="0"/>
                </a:rPr>
                <a:t>Bản</a:t>
              </a:r>
              <a:r>
                <a:rPr lang="en-US" sz="2400" dirty="0" smtClean="0">
                  <a:solidFill>
                    <a:srgbClr val="1B04FA"/>
                  </a:solidFill>
                  <a:cs typeface="Times New Roman" panose="02020603050405020304" pitchFamily="18" charset="0"/>
                </a:rPr>
                <a:t> </a:t>
              </a:r>
              <a:r>
                <a:rPr lang="en-US" sz="2400" dirty="0" err="1" smtClean="0">
                  <a:solidFill>
                    <a:srgbClr val="1B04FA"/>
                  </a:solidFill>
                  <a:cs typeface="Times New Roman" panose="02020603050405020304" pitchFamily="18" charset="0"/>
                </a:rPr>
                <a:t>đồ</a:t>
              </a:r>
              <a:r>
                <a:rPr lang="en-US" sz="2400" dirty="0" smtClean="0">
                  <a:solidFill>
                    <a:srgbClr val="1B04FA"/>
                  </a:solidFill>
                  <a:cs typeface="Times New Roman" panose="02020603050405020304" pitchFamily="18" charset="0"/>
                </a:rPr>
                <a:t> </a:t>
              </a:r>
              <a:r>
                <a:rPr lang="vi-VN" sz="2400" dirty="0" smtClean="0">
                  <a:solidFill>
                    <a:srgbClr val="1B04FA"/>
                  </a:solidFill>
                  <a:cs typeface="Times New Roman" panose="02020603050405020304" pitchFamily="18" charset="0"/>
                </a:rPr>
                <a:t>tự nhiên </a:t>
              </a:r>
              <a:r>
                <a:rPr lang="en-US" sz="2400" dirty="0" err="1" smtClean="0">
                  <a:solidFill>
                    <a:srgbClr val="1B04FA"/>
                  </a:solidFill>
                  <a:cs typeface="Times New Roman" panose="02020603050405020304" pitchFamily="18" charset="0"/>
                </a:rPr>
                <a:t>châu</a:t>
              </a:r>
              <a:r>
                <a:rPr lang="en-US" sz="2400" dirty="0" smtClean="0">
                  <a:solidFill>
                    <a:srgbClr val="1B04FA"/>
                  </a:solidFill>
                  <a:cs typeface="Times New Roman" panose="02020603050405020304" pitchFamily="18" charset="0"/>
                </a:rPr>
                <a:t> Phi</a:t>
              </a:r>
              <a:endParaRPr lang="en-US" sz="2400" dirty="0">
                <a:solidFill>
                  <a:srgbClr val="1B04FA"/>
                </a:solidFill>
                <a:cs typeface="Times New Roman" panose="02020603050405020304" pitchFamily="18" charset="0"/>
              </a:endParaRPr>
            </a:p>
          </p:txBody>
        </p:sp>
      </p:grpSp>
      <p:sp>
        <p:nvSpPr>
          <p:cNvPr id="16" name="Rectangle 15">
            <a:extLst>
              <a:ext uri="{FF2B5EF4-FFF2-40B4-BE49-F238E27FC236}">
                <a16:creationId xmlns:a16="http://schemas.microsoft.com/office/drawing/2014/main" id="{C82331E2-4CBB-410F-819C-6D2541CE935E}"/>
              </a:ext>
            </a:extLst>
          </p:cNvPr>
          <p:cNvSpPr/>
          <p:nvPr/>
        </p:nvSpPr>
        <p:spPr>
          <a:xfrm>
            <a:off x="57251" y="762000"/>
            <a:ext cx="4958508" cy="5262979"/>
          </a:xfrm>
          <a:prstGeom prst="rect">
            <a:avLst/>
          </a:prstGeom>
          <a:ln>
            <a:solidFill>
              <a:srgbClr val="00B0F0"/>
            </a:solidFill>
            <a:prstDash val="sysDash"/>
          </a:ln>
        </p:spPr>
        <p:txBody>
          <a:bodyPr wrap="square">
            <a:spAutoFit/>
          </a:bodyPr>
          <a:lstStyle/>
          <a:p>
            <a:pPr algn="just">
              <a:lnSpc>
                <a:spcPct val="150000"/>
              </a:lnSpc>
            </a:pPr>
            <a:r>
              <a:rPr lang="en-US" sz="2800" dirty="0" smtClean="0">
                <a:solidFill>
                  <a:srgbClr val="3333CC"/>
                </a:solidFill>
                <a:cs typeface="Times New Roman" pitchFamily="18" charset="0"/>
              </a:rPr>
              <a:t> </a:t>
            </a:r>
            <a:r>
              <a:rPr lang="en-US" sz="2800" dirty="0" err="1" smtClean="0">
                <a:solidFill>
                  <a:srgbClr val="3333CC"/>
                </a:solidFill>
                <a:cs typeface="Times New Roman" pitchFamily="18" charset="0"/>
              </a:rPr>
              <a:t>Nhóm</a:t>
            </a:r>
            <a:r>
              <a:rPr lang="en-US" sz="2800" dirty="0" smtClean="0">
                <a:solidFill>
                  <a:srgbClr val="3333CC"/>
                </a:solidFill>
                <a:cs typeface="Times New Roman" pitchFamily="18" charset="0"/>
              </a:rPr>
              <a:t> 1+2: </a:t>
            </a:r>
            <a:r>
              <a:rPr lang="vi-VN" sz="2800" dirty="0" smtClean="0">
                <a:solidFill>
                  <a:srgbClr val="3333CC"/>
                </a:solidFill>
                <a:cs typeface="Times New Roman" pitchFamily="18" charset="0"/>
              </a:rPr>
              <a:t>Dựa </a:t>
            </a:r>
            <a:r>
              <a:rPr lang="vi-VN" sz="2800" dirty="0">
                <a:solidFill>
                  <a:srgbClr val="3333CC"/>
                </a:solidFill>
                <a:cs typeface="Times New Roman" pitchFamily="18" charset="0"/>
              </a:rPr>
              <a:t>vào hình 9.1 và thông tin trong bài, em </a:t>
            </a:r>
            <a:r>
              <a:rPr lang="vi-VN" sz="2800" dirty="0" smtClean="0">
                <a:solidFill>
                  <a:srgbClr val="3333CC"/>
                </a:solidFill>
                <a:cs typeface="Times New Roman" pitchFamily="18" charset="0"/>
              </a:rPr>
              <a:t>hãy</a:t>
            </a:r>
            <a:r>
              <a:rPr lang="vi-VN" sz="2800" dirty="0" smtClean="0">
                <a:solidFill>
                  <a:srgbClr val="0000FF"/>
                </a:solidFill>
                <a:cs typeface="Times New Roman" pitchFamily="18" charset="0"/>
              </a:rPr>
              <a:t>:</a:t>
            </a:r>
            <a:endParaRPr lang="vi-VN" sz="2800" dirty="0">
              <a:solidFill>
                <a:srgbClr val="0000FF"/>
              </a:solidFill>
              <a:cs typeface="Times New Roman" pitchFamily="18" charset="0"/>
            </a:endParaRPr>
          </a:p>
          <a:p>
            <a:pPr algn="just">
              <a:lnSpc>
                <a:spcPct val="150000"/>
              </a:lnSpc>
            </a:pPr>
            <a:r>
              <a:rPr lang="en-US" sz="2800" dirty="0" smtClean="0">
                <a:solidFill>
                  <a:srgbClr val="FF0066"/>
                </a:solidFill>
                <a:cs typeface="Times New Roman" pitchFamily="18" charset="0"/>
              </a:rPr>
              <a:t>- </a:t>
            </a:r>
            <a:r>
              <a:rPr lang="vi-VN" sz="2800" dirty="0" smtClean="0">
                <a:solidFill>
                  <a:srgbClr val="FF0066"/>
                </a:solidFill>
                <a:cs typeface="Times New Roman" pitchFamily="18" charset="0"/>
              </a:rPr>
              <a:t>Nêu </a:t>
            </a:r>
            <a:r>
              <a:rPr lang="vi-VN" sz="2800" dirty="0">
                <a:solidFill>
                  <a:srgbClr val="FF0066"/>
                </a:solidFill>
                <a:cs typeface="Times New Roman" pitchFamily="18" charset="0"/>
              </a:rPr>
              <a:t>tên các sông </a:t>
            </a:r>
            <a:r>
              <a:rPr lang="vi-VN" sz="2800" dirty="0" smtClean="0">
                <a:solidFill>
                  <a:srgbClr val="FF0066"/>
                </a:solidFill>
                <a:cs typeface="Times New Roman" pitchFamily="18" charset="0"/>
              </a:rPr>
              <a:t>chính </a:t>
            </a:r>
            <a:r>
              <a:rPr lang="vi-VN" sz="2800" dirty="0">
                <a:solidFill>
                  <a:srgbClr val="FF0066"/>
                </a:solidFill>
                <a:cs typeface="Times New Roman" pitchFamily="18" charset="0"/>
              </a:rPr>
              <a:t>ở châu </a:t>
            </a:r>
            <a:r>
              <a:rPr lang="vi-VN" sz="2800" dirty="0" smtClean="0">
                <a:solidFill>
                  <a:srgbClr val="FF0066"/>
                </a:solidFill>
                <a:cs typeface="Times New Roman" pitchFamily="18" charset="0"/>
              </a:rPr>
              <a:t>Phi</a:t>
            </a:r>
            <a:r>
              <a:rPr lang="en-US" sz="2800" dirty="0">
                <a:solidFill>
                  <a:srgbClr val="FF0066"/>
                </a:solidFill>
                <a:cs typeface="Times New Roman" pitchFamily="18" charset="0"/>
              </a:rPr>
              <a:t> </a:t>
            </a:r>
            <a:r>
              <a:rPr lang="en-US" sz="2800" dirty="0" err="1" smtClean="0">
                <a:solidFill>
                  <a:srgbClr val="FF0066"/>
                </a:solidFill>
                <a:cs typeface="Times New Roman" pitchFamily="18" charset="0"/>
              </a:rPr>
              <a:t>và</a:t>
            </a:r>
            <a:r>
              <a:rPr lang="en-US" sz="2800" dirty="0" smtClean="0">
                <a:solidFill>
                  <a:srgbClr val="FF0066"/>
                </a:solidFill>
                <a:cs typeface="Times New Roman" pitchFamily="18" charset="0"/>
              </a:rPr>
              <a:t> </a:t>
            </a:r>
            <a:r>
              <a:rPr lang="en-US" sz="2800" dirty="0" err="1" smtClean="0">
                <a:solidFill>
                  <a:srgbClr val="FF0066"/>
                </a:solidFill>
                <a:cs typeface="Times New Roman" pitchFamily="18" charset="0"/>
              </a:rPr>
              <a:t>cho</a:t>
            </a:r>
            <a:r>
              <a:rPr lang="en-US" sz="2800" dirty="0" smtClean="0">
                <a:solidFill>
                  <a:srgbClr val="FF0066"/>
                </a:solidFill>
                <a:cs typeface="Times New Roman" pitchFamily="18" charset="0"/>
              </a:rPr>
              <a:t> </a:t>
            </a:r>
            <a:r>
              <a:rPr lang="en-US" sz="2800" dirty="0" err="1" smtClean="0">
                <a:solidFill>
                  <a:srgbClr val="FF0066"/>
                </a:solidFill>
                <a:cs typeface="Times New Roman" pitchFamily="18" charset="0"/>
              </a:rPr>
              <a:t>biết</a:t>
            </a:r>
            <a:r>
              <a:rPr lang="en-US" sz="2800" dirty="0" smtClean="0">
                <a:solidFill>
                  <a:srgbClr val="FF0066"/>
                </a:solidFill>
                <a:cs typeface="Times New Roman" pitchFamily="18" charset="0"/>
              </a:rPr>
              <a:t> </a:t>
            </a:r>
            <a:r>
              <a:rPr lang="en-US" sz="2800" dirty="0" err="1" smtClean="0">
                <a:solidFill>
                  <a:srgbClr val="FF0066"/>
                </a:solidFill>
                <a:cs typeface="Times New Roman" pitchFamily="18" charset="0"/>
              </a:rPr>
              <a:t>các</a:t>
            </a:r>
            <a:r>
              <a:rPr lang="en-US" sz="2800" dirty="0" smtClean="0">
                <a:solidFill>
                  <a:srgbClr val="FF0066"/>
                </a:solidFill>
                <a:cs typeface="Times New Roman" pitchFamily="18" charset="0"/>
              </a:rPr>
              <a:t>  </a:t>
            </a:r>
            <a:r>
              <a:rPr lang="en-US" sz="2800" dirty="0" err="1" smtClean="0">
                <a:solidFill>
                  <a:srgbClr val="FF0066"/>
                </a:solidFill>
                <a:cs typeface="Times New Roman" pitchFamily="18" charset="0"/>
              </a:rPr>
              <a:t>sông</a:t>
            </a:r>
            <a:r>
              <a:rPr lang="en-US" sz="2800" dirty="0" smtClean="0">
                <a:solidFill>
                  <a:srgbClr val="FF0066"/>
                </a:solidFill>
                <a:cs typeface="Times New Roman" pitchFamily="18" charset="0"/>
              </a:rPr>
              <a:t> </a:t>
            </a:r>
            <a:r>
              <a:rPr lang="en-US" sz="2800" dirty="0" err="1" smtClean="0">
                <a:solidFill>
                  <a:srgbClr val="FF0066"/>
                </a:solidFill>
                <a:cs typeface="Times New Roman" pitchFamily="18" charset="0"/>
              </a:rPr>
              <a:t>này</a:t>
            </a:r>
            <a:r>
              <a:rPr lang="en-US" sz="2800" dirty="0" smtClean="0">
                <a:solidFill>
                  <a:srgbClr val="FF0066"/>
                </a:solidFill>
                <a:cs typeface="Times New Roman" pitchFamily="18" charset="0"/>
              </a:rPr>
              <a:t> </a:t>
            </a:r>
            <a:r>
              <a:rPr lang="en-US" sz="2800" dirty="0" err="1" smtClean="0">
                <a:solidFill>
                  <a:srgbClr val="FF0066"/>
                </a:solidFill>
                <a:cs typeface="Times New Roman" pitchFamily="18" charset="0"/>
              </a:rPr>
              <a:t>đổ</a:t>
            </a:r>
            <a:r>
              <a:rPr lang="en-US" sz="2800" dirty="0" smtClean="0">
                <a:solidFill>
                  <a:srgbClr val="FF0066"/>
                </a:solidFill>
                <a:cs typeface="Times New Roman" pitchFamily="18" charset="0"/>
              </a:rPr>
              <a:t> </a:t>
            </a:r>
            <a:r>
              <a:rPr lang="en-US" sz="2800" dirty="0" err="1" smtClean="0">
                <a:solidFill>
                  <a:srgbClr val="FF0066"/>
                </a:solidFill>
                <a:cs typeface="Times New Roman" pitchFamily="18" charset="0"/>
              </a:rPr>
              <a:t>vào</a:t>
            </a:r>
            <a:r>
              <a:rPr lang="en-US" sz="2800" dirty="0" smtClean="0">
                <a:solidFill>
                  <a:srgbClr val="FF0066"/>
                </a:solidFill>
                <a:cs typeface="Times New Roman" pitchFamily="18" charset="0"/>
              </a:rPr>
              <a:t> </a:t>
            </a:r>
            <a:r>
              <a:rPr lang="en-US" sz="2800" dirty="0" err="1" smtClean="0">
                <a:solidFill>
                  <a:srgbClr val="FF0066"/>
                </a:solidFill>
                <a:cs typeface="Times New Roman" pitchFamily="18" charset="0"/>
              </a:rPr>
              <a:t>các</a:t>
            </a:r>
            <a:r>
              <a:rPr lang="en-US" sz="2800" dirty="0" smtClean="0">
                <a:solidFill>
                  <a:srgbClr val="FF0066"/>
                </a:solidFill>
                <a:cs typeface="Times New Roman" pitchFamily="18" charset="0"/>
              </a:rPr>
              <a:t> </a:t>
            </a:r>
            <a:r>
              <a:rPr lang="en-US" sz="2800" dirty="0" err="1" smtClean="0">
                <a:solidFill>
                  <a:srgbClr val="FF0066"/>
                </a:solidFill>
                <a:cs typeface="Times New Roman" pitchFamily="18" charset="0"/>
              </a:rPr>
              <a:t>biển</a:t>
            </a:r>
            <a:r>
              <a:rPr lang="en-US" sz="2800" dirty="0" smtClean="0">
                <a:solidFill>
                  <a:srgbClr val="FF0066"/>
                </a:solidFill>
                <a:cs typeface="Times New Roman" pitchFamily="18" charset="0"/>
              </a:rPr>
              <a:t>, </a:t>
            </a:r>
            <a:r>
              <a:rPr lang="en-US" sz="2800" dirty="0" err="1" smtClean="0">
                <a:solidFill>
                  <a:srgbClr val="FF0066"/>
                </a:solidFill>
                <a:cs typeface="Times New Roman" pitchFamily="18" charset="0"/>
              </a:rPr>
              <a:t>vịnh</a:t>
            </a:r>
            <a:r>
              <a:rPr lang="en-US" sz="2800" dirty="0" smtClean="0">
                <a:solidFill>
                  <a:srgbClr val="FF0066"/>
                </a:solidFill>
                <a:cs typeface="Times New Roman" pitchFamily="18" charset="0"/>
              </a:rPr>
              <a:t> </a:t>
            </a:r>
            <a:r>
              <a:rPr lang="en-US" sz="2800" dirty="0" err="1" smtClean="0">
                <a:solidFill>
                  <a:srgbClr val="FF0066"/>
                </a:solidFill>
                <a:cs typeface="Times New Roman" pitchFamily="18" charset="0"/>
              </a:rPr>
              <a:t>biển</a:t>
            </a:r>
            <a:r>
              <a:rPr lang="en-US" sz="2800" dirty="0" smtClean="0">
                <a:solidFill>
                  <a:srgbClr val="FF0066"/>
                </a:solidFill>
                <a:cs typeface="Times New Roman" pitchFamily="18" charset="0"/>
              </a:rPr>
              <a:t> </a:t>
            </a:r>
            <a:r>
              <a:rPr lang="en-US" sz="2800" dirty="0" err="1" smtClean="0">
                <a:solidFill>
                  <a:srgbClr val="FF0066"/>
                </a:solidFill>
                <a:cs typeface="Times New Roman" pitchFamily="18" charset="0"/>
              </a:rPr>
              <a:t>và</a:t>
            </a:r>
            <a:r>
              <a:rPr lang="en-US" sz="2800" dirty="0" smtClean="0">
                <a:solidFill>
                  <a:srgbClr val="FF0066"/>
                </a:solidFill>
                <a:cs typeface="Times New Roman" pitchFamily="18" charset="0"/>
              </a:rPr>
              <a:t> </a:t>
            </a:r>
            <a:r>
              <a:rPr lang="en-US" sz="2800" dirty="0" err="1" smtClean="0">
                <a:solidFill>
                  <a:srgbClr val="FF0066"/>
                </a:solidFill>
                <a:cs typeface="Times New Roman" pitchFamily="18" charset="0"/>
              </a:rPr>
              <a:t>đại</a:t>
            </a:r>
            <a:r>
              <a:rPr lang="en-US" sz="2800" dirty="0" smtClean="0">
                <a:solidFill>
                  <a:srgbClr val="FF0066"/>
                </a:solidFill>
                <a:cs typeface="Times New Roman" pitchFamily="18" charset="0"/>
              </a:rPr>
              <a:t> </a:t>
            </a:r>
            <a:r>
              <a:rPr lang="en-US" sz="2800" dirty="0" err="1" smtClean="0">
                <a:solidFill>
                  <a:srgbClr val="FF0066"/>
                </a:solidFill>
                <a:cs typeface="Times New Roman" pitchFamily="18" charset="0"/>
              </a:rPr>
              <a:t>dương</a:t>
            </a:r>
            <a:r>
              <a:rPr lang="en-US" sz="2800" dirty="0" smtClean="0">
                <a:solidFill>
                  <a:srgbClr val="FF0066"/>
                </a:solidFill>
                <a:cs typeface="Times New Roman" pitchFamily="18" charset="0"/>
              </a:rPr>
              <a:t> </a:t>
            </a:r>
            <a:r>
              <a:rPr lang="en-US" sz="2800" dirty="0" err="1" smtClean="0">
                <a:solidFill>
                  <a:srgbClr val="FF0066"/>
                </a:solidFill>
                <a:cs typeface="Times New Roman" pitchFamily="18" charset="0"/>
              </a:rPr>
              <a:t>nào</a:t>
            </a:r>
            <a:r>
              <a:rPr lang="en-US" sz="2800" dirty="0" smtClean="0">
                <a:solidFill>
                  <a:srgbClr val="FF0066"/>
                </a:solidFill>
                <a:cs typeface="Times New Roman" pitchFamily="18" charset="0"/>
              </a:rPr>
              <a:t>?</a:t>
            </a:r>
          </a:p>
          <a:p>
            <a:pPr algn="just">
              <a:lnSpc>
                <a:spcPct val="150000"/>
              </a:lnSpc>
            </a:pPr>
            <a:r>
              <a:rPr lang="en-US" sz="2800" dirty="0" smtClean="0">
                <a:solidFill>
                  <a:srgbClr val="FF0066"/>
                </a:solidFill>
                <a:cs typeface="Times New Roman" pitchFamily="18" charset="0"/>
              </a:rPr>
              <a:t>- N</a:t>
            </a:r>
            <a:r>
              <a:rPr lang="vi-VN" sz="2800" dirty="0" smtClean="0">
                <a:solidFill>
                  <a:srgbClr val="FF0066"/>
                </a:solidFill>
                <a:cs typeface="Times New Roman" pitchFamily="18" charset="0"/>
              </a:rPr>
              <a:t>hận </a:t>
            </a:r>
            <a:r>
              <a:rPr lang="vi-VN" sz="2800" dirty="0">
                <a:solidFill>
                  <a:srgbClr val="FF0066"/>
                </a:solidFill>
                <a:cs typeface="Times New Roman" pitchFamily="18" charset="0"/>
              </a:rPr>
              <a:t>xét đặc điểm mạng lưới </a:t>
            </a:r>
            <a:r>
              <a:rPr lang="vi-VN" sz="2800" dirty="0" smtClean="0">
                <a:solidFill>
                  <a:srgbClr val="FF0066"/>
                </a:solidFill>
                <a:cs typeface="Times New Roman" pitchFamily="18" charset="0"/>
              </a:rPr>
              <a:t>s</a:t>
            </a:r>
            <a:r>
              <a:rPr lang="en-US" sz="2800" dirty="0">
                <a:solidFill>
                  <a:srgbClr val="FF0066"/>
                </a:solidFill>
                <a:cs typeface="Times New Roman" pitchFamily="18" charset="0"/>
              </a:rPr>
              <a:t>ô</a:t>
            </a:r>
            <a:r>
              <a:rPr lang="vi-VN" sz="2800" dirty="0" smtClean="0">
                <a:solidFill>
                  <a:srgbClr val="FF0066"/>
                </a:solidFill>
                <a:cs typeface="Times New Roman" pitchFamily="18" charset="0"/>
              </a:rPr>
              <a:t>ng</a:t>
            </a:r>
            <a:r>
              <a:rPr lang="en-US" sz="2800" dirty="0" smtClean="0">
                <a:solidFill>
                  <a:srgbClr val="FF0066"/>
                </a:solidFill>
                <a:cs typeface="Times New Roman" pitchFamily="18" charset="0"/>
              </a:rPr>
              <a:t> </a:t>
            </a:r>
            <a:r>
              <a:rPr lang="vi-VN" sz="2800" dirty="0" smtClean="0">
                <a:solidFill>
                  <a:srgbClr val="FF0066"/>
                </a:solidFill>
                <a:cs typeface="Times New Roman" pitchFamily="18" charset="0"/>
              </a:rPr>
              <a:t>ở </a:t>
            </a:r>
            <a:r>
              <a:rPr lang="vi-VN" sz="2800" dirty="0">
                <a:solidFill>
                  <a:srgbClr val="FF0066"/>
                </a:solidFill>
                <a:cs typeface="Times New Roman" pitchFamily="18" charset="0"/>
              </a:rPr>
              <a:t>châu </a:t>
            </a:r>
            <a:r>
              <a:rPr lang="vi-VN" sz="2800" dirty="0" smtClean="0">
                <a:solidFill>
                  <a:srgbClr val="FF0066"/>
                </a:solidFill>
                <a:cs typeface="Times New Roman" pitchFamily="18" charset="0"/>
              </a:rPr>
              <a:t>Phi</a:t>
            </a:r>
            <a:r>
              <a:rPr lang="en-US" sz="2800" dirty="0" smtClean="0">
                <a:solidFill>
                  <a:srgbClr val="FF0066"/>
                </a:solidFill>
                <a:cs typeface="Times New Roman" pitchFamily="18" charset="0"/>
              </a:rPr>
              <a:t>?</a:t>
            </a:r>
            <a:r>
              <a:rPr lang="vi-VN" sz="2800" dirty="0" smtClean="0">
                <a:solidFill>
                  <a:srgbClr val="FF0066"/>
                </a:solidFill>
                <a:cs typeface="Times New Roman" pitchFamily="18" charset="0"/>
              </a:rPr>
              <a:t> </a:t>
            </a:r>
            <a:endParaRPr lang="en-US" sz="2800" dirty="0">
              <a:solidFill>
                <a:srgbClr val="FF0066"/>
              </a:solidFill>
              <a:cs typeface="Times New Roman" pitchFamily="18" charset="0"/>
            </a:endParaRPr>
          </a:p>
        </p:txBody>
      </p:sp>
    </p:spTree>
    <p:extLst>
      <p:ext uri="{BB962C8B-B14F-4D97-AF65-F5344CB8AC3E}">
        <p14:creationId xmlns:p14="http://schemas.microsoft.com/office/powerpoint/2010/main" val="80159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2F3F6E1-0563-4D77-9F19-CE1BA9CF7C33}"/>
              </a:ext>
            </a:extLst>
          </p:cNvPr>
          <p:cNvGraphicFramePr>
            <a:graphicFrameLocks noGrp="1"/>
          </p:cNvGraphicFramePr>
          <p:nvPr>
            <p:extLst>
              <p:ext uri="{D42A27DB-BD31-4B8C-83A1-F6EECF244321}">
                <p14:modId xmlns:p14="http://schemas.microsoft.com/office/powerpoint/2010/main" val="2814674284"/>
              </p:ext>
            </p:extLst>
          </p:nvPr>
        </p:nvGraphicFramePr>
        <p:xfrm>
          <a:off x="238126" y="685799"/>
          <a:ext cx="8667750" cy="6190344"/>
        </p:xfrm>
        <a:graphic>
          <a:graphicData uri="http://schemas.openxmlformats.org/drawingml/2006/table">
            <a:tbl>
              <a:tblPr firstRow="1" bandRow="1">
                <a:tableStyleId>{5C22544A-7EE6-4342-B048-85BDC9FD1C3A}</a:tableStyleId>
              </a:tblPr>
              <a:tblGrid>
                <a:gridCol w="2889250">
                  <a:extLst>
                    <a:ext uri="{9D8B030D-6E8A-4147-A177-3AD203B41FA5}">
                      <a16:colId xmlns:a16="http://schemas.microsoft.com/office/drawing/2014/main" val="217698564"/>
                    </a:ext>
                  </a:extLst>
                </a:gridCol>
                <a:gridCol w="2889250">
                  <a:extLst>
                    <a:ext uri="{9D8B030D-6E8A-4147-A177-3AD203B41FA5}">
                      <a16:colId xmlns:a16="http://schemas.microsoft.com/office/drawing/2014/main" val="1336465658"/>
                    </a:ext>
                  </a:extLst>
                </a:gridCol>
                <a:gridCol w="2889250">
                  <a:extLst>
                    <a:ext uri="{9D8B030D-6E8A-4147-A177-3AD203B41FA5}">
                      <a16:colId xmlns:a16="http://schemas.microsoft.com/office/drawing/2014/main" val="270692074"/>
                    </a:ext>
                  </a:extLst>
                </a:gridCol>
              </a:tblGrid>
              <a:tr h="723901">
                <a:tc>
                  <a:txBody>
                    <a:bodyPr/>
                    <a:lstStyle/>
                    <a:p>
                      <a:pPr algn="ctr" fontAlgn="t" latinLnBrk="0"/>
                      <a:r>
                        <a:rPr lang="en-US" sz="3200" b="1">
                          <a:solidFill>
                            <a:srgbClr val="FFFF00"/>
                          </a:solidFill>
                          <a:effectLst/>
                          <a:latin typeface="Arial" panose="020B0604020202020204" pitchFamily="34" charset="0"/>
                          <a:cs typeface="Arial" panose="020B0604020202020204" pitchFamily="34" charset="0"/>
                        </a:rPr>
                        <a:t>Tiêu chí</a:t>
                      </a:r>
                      <a:endParaRPr lang="en-US" sz="3200" b="0">
                        <a:solidFill>
                          <a:srgbClr val="FFFF00"/>
                        </a:solidFill>
                        <a:effectLst/>
                        <a:latin typeface="Arial" panose="020B0604020202020204" pitchFamily="34" charset="0"/>
                        <a:cs typeface="Arial" panose="020B0604020202020204" pitchFamily="34" charset="0"/>
                      </a:endParaRPr>
                    </a:p>
                  </a:txBody>
                  <a:tcPr marL="23813" marR="23813" marT="31750" marB="31750">
                    <a:solidFill>
                      <a:srgbClr val="00B050"/>
                    </a:solidFill>
                  </a:tcPr>
                </a:tc>
                <a:tc>
                  <a:txBody>
                    <a:bodyPr/>
                    <a:lstStyle/>
                    <a:p>
                      <a:pPr algn="ctr" fontAlgn="t" latinLnBrk="0"/>
                      <a:r>
                        <a:rPr lang="en-US" sz="3200" b="1">
                          <a:solidFill>
                            <a:srgbClr val="FFFF00"/>
                          </a:solidFill>
                          <a:effectLst/>
                          <a:latin typeface="Arial" panose="020B0604020202020204" pitchFamily="34" charset="0"/>
                          <a:cs typeface="Arial" panose="020B0604020202020204" pitchFamily="34" charset="0"/>
                        </a:rPr>
                        <a:t>Trạm Ba-ta</a:t>
                      </a:r>
                      <a:endParaRPr lang="en-US" sz="3200" b="0">
                        <a:solidFill>
                          <a:srgbClr val="FFFF00"/>
                        </a:solidFill>
                        <a:effectLst/>
                        <a:latin typeface="Arial" panose="020B0604020202020204" pitchFamily="34" charset="0"/>
                        <a:cs typeface="Arial" panose="020B0604020202020204" pitchFamily="34" charset="0"/>
                      </a:endParaRPr>
                    </a:p>
                  </a:txBody>
                  <a:tcPr marL="23813" marR="23813" marT="31750" marB="31750">
                    <a:solidFill>
                      <a:srgbClr val="00B050"/>
                    </a:solidFill>
                  </a:tcPr>
                </a:tc>
                <a:tc>
                  <a:txBody>
                    <a:bodyPr/>
                    <a:lstStyle/>
                    <a:p>
                      <a:pPr algn="ctr" fontAlgn="t" latinLnBrk="0"/>
                      <a:r>
                        <a:rPr lang="en-US" sz="3200" b="1">
                          <a:solidFill>
                            <a:srgbClr val="FFFF00"/>
                          </a:solidFill>
                          <a:effectLst/>
                          <a:latin typeface="Arial" panose="020B0604020202020204" pitchFamily="34" charset="0"/>
                          <a:cs typeface="Arial" panose="020B0604020202020204" pitchFamily="34" charset="0"/>
                        </a:rPr>
                        <a:t>Trạm Kêp-tao</a:t>
                      </a:r>
                      <a:endParaRPr lang="en-US" sz="3200" b="0">
                        <a:solidFill>
                          <a:srgbClr val="FFFF00"/>
                        </a:solidFill>
                        <a:effectLst/>
                        <a:latin typeface="Arial" panose="020B0604020202020204" pitchFamily="34" charset="0"/>
                        <a:cs typeface="Arial" panose="020B0604020202020204" pitchFamily="34" charset="0"/>
                      </a:endParaRPr>
                    </a:p>
                  </a:txBody>
                  <a:tcPr marL="23813" marR="23813" marT="31750" marB="31750">
                    <a:solidFill>
                      <a:srgbClr val="00B050"/>
                    </a:solidFill>
                  </a:tcPr>
                </a:tc>
                <a:extLst>
                  <a:ext uri="{0D108BD9-81ED-4DB2-BD59-A6C34878D82A}">
                    <a16:rowId xmlns:a16="http://schemas.microsoft.com/office/drawing/2014/main" val="1265846210"/>
                  </a:ext>
                </a:extLst>
              </a:tr>
              <a:tr h="881743">
                <a:tc>
                  <a:txBody>
                    <a:bodyPr/>
                    <a:lstStyle/>
                    <a:p>
                      <a:pPr fontAlgn="t"/>
                      <a:r>
                        <a:rPr lang="en-US" sz="2800" b="0">
                          <a:solidFill>
                            <a:srgbClr val="1B04FA"/>
                          </a:solidFill>
                          <a:effectLst/>
                          <a:latin typeface="Arial" panose="020B0604020202020204" pitchFamily="34" charset="0"/>
                          <a:cs typeface="Arial" panose="020B0604020202020204" pitchFamily="34" charset="0"/>
                        </a:rPr>
                        <a:t>Nhiệt độ</a:t>
                      </a:r>
                    </a:p>
                  </a:txBody>
                  <a:tcPr marL="23813" marR="23813" marT="31750" marB="31750">
                    <a:solidFill>
                      <a:srgbClr val="FCFEB0"/>
                    </a:solidFill>
                  </a:tcPr>
                </a:tc>
                <a:tc>
                  <a:txBody>
                    <a:bodyPr/>
                    <a:lstStyle/>
                    <a:p>
                      <a:pPr fontAlgn="t"/>
                      <a:r>
                        <a:rPr lang="en-US" sz="2800" b="0">
                          <a:solidFill>
                            <a:srgbClr val="1B04FA"/>
                          </a:solidFill>
                          <a:effectLst/>
                          <a:latin typeface="Arial" panose="020B0604020202020204" pitchFamily="34" charset="0"/>
                          <a:cs typeface="Arial" panose="020B0604020202020204" pitchFamily="34" charset="0"/>
                        </a:rPr>
                        <a:t> </a:t>
                      </a:r>
                    </a:p>
                  </a:txBody>
                  <a:tcPr marL="23813" marR="23813" marT="31750" marB="31750">
                    <a:solidFill>
                      <a:srgbClr val="FCFEB0"/>
                    </a:solidFill>
                  </a:tcPr>
                </a:tc>
                <a:tc>
                  <a:txBody>
                    <a:bodyPr/>
                    <a:lstStyle/>
                    <a:p>
                      <a:pPr fontAlgn="t"/>
                      <a:r>
                        <a:rPr lang="en-US" sz="2800" b="0">
                          <a:solidFill>
                            <a:srgbClr val="1B04FA"/>
                          </a:solidFill>
                          <a:effectLst/>
                          <a:latin typeface="Arial" panose="020B0604020202020204" pitchFamily="34" charset="0"/>
                          <a:cs typeface="Arial" panose="020B0604020202020204" pitchFamily="34" charset="0"/>
                        </a:rPr>
                        <a:t> </a:t>
                      </a:r>
                    </a:p>
                  </a:txBody>
                  <a:tcPr marL="23813" marR="23813" marT="31750" marB="31750">
                    <a:solidFill>
                      <a:srgbClr val="FCFEB0"/>
                    </a:solidFill>
                  </a:tcPr>
                </a:tc>
                <a:extLst>
                  <a:ext uri="{0D108BD9-81ED-4DB2-BD59-A6C34878D82A}">
                    <a16:rowId xmlns:a16="http://schemas.microsoft.com/office/drawing/2014/main" val="2865652765"/>
                  </a:ext>
                </a:extLst>
              </a:tr>
              <a:tr h="881743">
                <a:tc>
                  <a:txBody>
                    <a:bodyPr/>
                    <a:lstStyle/>
                    <a:p>
                      <a:pPr fontAlgn="t"/>
                      <a:r>
                        <a:rPr lang="en-US" sz="2800" b="0">
                          <a:solidFill>
                            <a:srgbClr val="1B04FA"/>
                          </a:solidFill>
                          <a:effectLst/>
                          <a:latin typeface="Arial" panose="020B0604020202020204" pitchFamily="34" charset="0"/>
                          <a:cs typeface="Arial" panose="020B0604020202020204" pitchFamily="34" charset="0"/>
                        </a:rPr>
                        <a:t>Nhiệt độ tháng cao nhất</a:t>
                      </a:r>
                    </a:p>
                  </a:txBody>
                  <a:tcPr marL="23813" marR="23813" marT="31750" marB="31750">
                    <a:solidFill>
                      <a:schemeClr val="accent5">
                        <a:lumMod val="20000"/>
                        <a:lumOff val="80000"/>
                      </a:schemeClr>
                    </a:solidFill>
                  </a:tcPr>
                </a:tc>
                <a:tc>
                  <a:txBody>
                    <a:bodyPr/>
                    <a:lstStyle/>
                    <a:p>
                      <a:pPr algn="ctr" fontAlgn="t"/>
                      <a:r>
                        <a:rPr lang="vi-VN" sz="2800" b="0">
                          <a:solidFill>
                            <a:srgbClr val="1B04FA"/>
                          </a:solidFill>
                          <a:effectLst/>
                          <a:latin typeface="Arial" panose="020B0604020202020204" pitchFamily="34" charset="0"/>
                          <a:cs typeface="Arial" panose="020B0604020202020204" pitchFamily="34" charset="0"/>
                        </a:rPr>
                        <a:t>  </a:t>
                      </a:r>
                      <a:r>
                        <a:rPr lang="en-US" sz="2800" b="0">
                          <a:solidFill>
                            <a:srgbClr val="1B04FA"/>
                          </a:solidFill>
                          <a:effectLst/>
                          <a:latin typeface="Arial" panose="020B0604020202020204" pitchFamily="34" charset="0"/>
                          <a:cs typeface="Arial" panose="020B0604020202020204" pitchFamily="34" charset="0"/>
                        </a:rPr>
                        <a:t>26</a:t>
                      </a:r>
                      <a:r>
                        <a:rPr lang="en-US" sz="2800" b="0" baseline="30000">
                          <a:solidFill>
                            <a:srgbClr val="1B04FA"/>
                          </a:solidFill>
                          <a:effectLst/>
                          <a:latin typeface="Arial" panose="020B0604020202020204" pitchFamily="34" charset="0"/>
                          <a:cs typeface="Arial" panose="020B0604020202020204" pitchFamily="34" charset="0"/>
                        </a:rPr>
                        <a:t>o</a:t>
                      </a:r>
                      <a:r>
                        <a:rPr lang="en-US" sz="2800" b="0">
                          <a:solidFill>
                            <a:srgbClr val="1B04FA"/>
                          </a:solidFill>
                          <a:effectLst/>
                          <a:latin typeface="Arial" panose="020B0604020202020204" pitchFamily="34" charset="0"/>
                          <a:cs typeface="Arial" panose="020B0604020202020204" pitchFamily="34" charset="0"/>
                        </a:rPr>
                        <a:t>C (tháng 2)</a:t>
                      </a:r>
                    </a:p>
                  </a:txBody>
                  <a:tcPr marL="23813" marR="23813" marT="31750" marB="31750">
                    <a:solidFill>
                      <a:schemeClr val="accent5">
                        <a:lumMod val="20000"/>
                        <a:lumOff val="80000"/>
                      </a:schemeClr>
                    </a:solidFill>
                  </a:tcPr>
                </a:tc>
                <a:tc>
                  <a:txBody>
                    <a:bodyPr/>
                    <a:lstStyle/>
                    <a:p>
                      <a:pPr algn="ctr" fontAlgn="t"/>
                      <a:r>
                        <a:rPr lang="en-US" sz="2800" b="0">
                          <a:solidFill>
                            <a:srgbClr val="1B04FA"/>
                          </a:solidFill>
                          <a:effectLst/>
                          <a:latin typeface="Arial" panose="020B0604020202020204" pitchFamily="34" charset="0"/>
                          <a:cs typeface="Arial" panose="020B0604020202020204" pitchFamily="34" charset="0"/>
                        </a:rPr>
                        <a:t>20</a:t>
                      </a:r>
                      <a:r>
                        <a:rPr lang="en-US" sz="2800" b="0" baseline="30000">
                          <a:solidFill>
                            <a:srgbClr val="1B04FA"/>
                          </a:solidFill>
                          <a:effectLst/>
                          <a:latin typeface="Arial" panose="020B0604020202020204" pitchFamily="34" charset="0"/>
                          <a:cs typeface="Arial" panose="020B0604020202020204" pitchFamily="34" charset="0"/>
                        </a:rPr>
                        <a:t>o</a:t>
                      </a:r>
                      <a:r>
                        <a:rPr lang="en-US" sz="2800" b="0">
                          <a:solidFill>
                            <a:srgbClr val="1B04FA"/>
                          </a:solidFill>
                          <a:effectLst/>
                          <a:latin typeface="Arial" panose="020B0604020202020204" pitchFamily="34" charset="0"/>
                          <a:cs typeface="Arial" panose="020B0604020202020204" pitchFamily="34" charset="0"/>
                        </a:rPr>
                        <a:t>C (tháng 1, 2)</a:t>
                      </a:r>
                    </a:p>
                  </a:txBody>
                  <a:tcPr marL="23813" marR="23813" marT="31750" marB="31750">
                    <a:solidFill>
                      <a:schemeClr val="accent5">
                        <a:lumMod val="20000"/>
                        <a:lumOff val="80000"/>
                      </a:schemeClr>
                    </a:solidFill>
                  </a:tcPr>
                </a:tc>
                <a:extLst>
                  <a:ext uri="{0D108BD9-81ED-4DB2-BD59-A6C34878D82A}">
                    <a16:rowId xmlns:a16="http://schemas.microsoft.com/office/drawing/2014/main" val="435853548"/>
                  </a:ext>
                </a:extLst>
              </a:tr>
              <a:tr h="881743">
                <a:tc>
                  <a:txBody>
                    <a:bodyPr/>
                    <a:lstStyle/>
                    <a:p>
                      <a:pPr fontAlgn="t"/>
                      <a:r>
                        <a:rPr lang="en-US" sz="2800" b="0">
                          <a:solidFill>
                            <a:srgbClr val="1B04FA"/>
                          </a:solidFill>
                          <a:effectLst/>
                          <a:latin typeface="Arial" panose="020B0604020202020204" pitchFamily="34" charset="0"/>
                          <a:cs typeface="Arial" panose="020B0604020202020204" pitchFamily="34" charset="0"/>
                        </a:rPr>
                        <a:t>Nhiệt độ tháng thấp nhất</a:t>
                      </a:r>
                    </a:p>
                  </a:txBody>
                  <a:tcPr marL="23813" marR="23813" marT="31750" marB="31750">
                    <a:solidFill>
                      <a:schemeClr val="accent2">
                        <a:lumMod val="20000"/>
                        <a:lumOff val="80000"/>
                      </a:schemeClr>
                    </a:solidFill>
                  </a:tcPr>
                </a:tc>
                <a:tc>
                  <a:txBody>
                    <a:bodyPr/>
                    <a:lstStyle/>
                    <a:p>
                      <a:pPr algn="ctr" fontAlgn="t"/>
                      <a:r>
                        <a:rPr lang="en-US" sz="2800" b="0">
                          <a:solidFill>
                            <a:srgbClr val="1B04FA"/>
                          </a:solidFill>
                          <a:effectLst/>
                          <a:latin typeface="Arial" panose="020B0604020202020204" pitchFamily="34" charset="0"/>
                          <a:cs typeface="Arial" panose="020B0604020202020204" pitchFamily="34" charset="0"/>
                        </a:rPr>
                        <a:t>24</a:t>
                      </a:r>
                      <a:r>
                        <a:rPr lang="en-US" sz="2800" b="0" baseline="30000">
                          <a:solidFill>
                            <a:srgbClr val="1B04FA"/>
                          </a:solidFill>
                          <a:effectLst/>
                          <a:latin typeface="Arial" panose="020B0604020202020204" pitchFamily="34" charset="0"/>
                          <a:cs typeface="Arial" panose="020B0604020202020204" pitchFamily="34" charset="0"/>
                        </a:rPr>
                        <a:t>o</a:t>
                      </a:r>
                      <a:r>
                        <a:rPr lang="en-US" sz="2800" b="0">
                          <a:solidFill>
                            <a:srgbClr val="1B04FA"/>
                          </a:solidFill>
                          <a:effectLst/>
                          <a:latin typeface="Arial" panose="020B0604020202020204" pitchFamily="34" charset="0"/>
                          <a:cs typeface="Arial" panose="020B0604020202020204" pitchFamily="34" charset="0"/>
                        </a:rPr>
                        <a:t>C (tháng 7)</a:t>
                      </a:r>
                    </a:p>
                  </a:txBody>
                  <a:tcPr marL="23813" marR="23813" marT="31750" marB="31750">
                    <a:solidFill>
                      <a:schemeClr val="accent2">
                        <a:lumMod val="20000"/>
                        <a:lumOff val="80000"/>
                      </a:schemeClr>
                    </a:solidFill>
                  </a:tcPr>
                </a:tc>
                <a:tc>
                  <a:txBody>
                    <a:bodyPr/>
                    <a:lstStyle/>
                    <a:p>
                      <a:pPr algn="ctr" fontAlgn="t"/>
                      <a:r>
                        <a:rPr lang="en-US" sz="2800" b="0">
                          <a:solidFill>
                            <a:srgbClr val="1B04FA"/>
                          </a:solidFill>
                          <a:effectLst/>
                          <a:latin typeface="Arial" panose="020B0604020202020204" pitchFamily="34" charset="0"/>
                          <a:cs typeface="Arial" panose="020B0604020202020204" pitchFamily="34" charset="0"/>
                        </a:rPr>
                        <a:t>11</a:t>
                      </a:r>
                      <a:r>
                        <a:rPr lang="en-US" sz="2800" b="0" baseline="30000">
                          <a:solidFill>
                            <a:srgbClr val="1B04FA"/>
                          </a:solidFill>
                          <a:effectLst/>
                          <a:latin typeface="Arial" panose="020B0604020202020204" pitchFamily="34" charset="0"/>
                          <a:cs typeface="Arial" panose="020B0604020202020204" pitchFamily="34" charset="0"/>
                        </a:rPr>
                        <a:t>o</a:t>
                      </a:r>
                      <a:r>
                        <a:rPr lang="en-US" sz="2800" b="0">
                          <a:solidFill>
                            <a:srgbClr val="1B04FA"/>
                          </a:solidFill>
                          <a:effectLst/>
                          <a:latin typeface="Arial" panose="020B0604020202020204" pitchFamily="34" charset="0"/>
                          <a:cs typeface="Arial" panose="020B0604020202020204" pitchFamily="34" charset="0"/>
                        </a:rPr>
                        <a:t>C (tháng</a:t>
                      </a:r>
                      <a:r>
                        <a:rPr lang="vi-VN" sz="2800" b="0">
                          <a:solidFill>
                            <a:srgbClr val="1B04FA"/>
                          </a:solidFill>
                          <a:effectLst/>
                          <a:latin typeface="Arial" panose="020B0604020202020204" pitchFamily="34" charset="0"/>
                          <a:cs typeface="Arial" panose="020B0604020202020204" pitchFamily="34" charset="0"/>
                        </a:rPr>
                        <a:t> </a:t>
                      </a:r>
                      <a:r>
                        <a:rPr lang="en-US" sz="2800" b="0">
                          <a:solidFill>
                            <a:srgbClr val="1B04FA"/>
                          </a:solidFill>
                          <a:effectLst/>
                          <a:latin typeface="Arial" panose="020B0604020202020204" pitchFamily="34" charset="0"/>
                          <a:cs typeface="Arial" panose="020B0604020202020204" pitchFamily="34" charset="0"/>
                        </a:rPr>
                        <a:t> 7)</a:t>
                      </a:r>
                    </a:p>
                  </a:txBody>
                  <a:tcPr marL="23813" marR="23813" marT="31750" marB="31750">
                    <a:solidFill>
                      <a:schemeClr val="accent2">
                        <a:lumMod val="20000"/>
                        <a:lumOff val="80000"/>
                      </a:schemeClr>
                    </a:solidFill>
                  </a:tcPr>
                </a:tc>
                <a:extLst>
                  <a:ext uri="{0D108BD9-81ED-4DB2-BD59-A6C34878D82A}">
                    <a16:rowId xmlns:a16="http://schemas.microsoft.com/office/drawing/2014/main" val="3849009622"/>
                  </a:ext>
                </a:extLst>
              </a:tr>
              <a:tr h="881743">
                <a:tc>
                  <a:txBody>
                    <a:bodyPr/>
                    <a:lstStyle/>
                    <a:p>
                      <a:pPr fontAlgn="t"/>
                      <a:r>
                        <a:rPr lang="vi-VN" sz="2800" b="0" dirty="0">
                          <a:solidFill>
                            <a:srgbClr val="1B04FA"/>
                          </a:solidFill>
                          <a:effectLst/>
                          <a:latin typeface="Arial" panose="020B0604020202020204" pitchFamily="34" charset="0"/>
                          <a:cs typeface="Arial" panose="020B0604020202020204" pitchFamily="34" charset="0"/>
                        </a:rPr>
                        <a:t>Tổng lượng mưa năm</a:t>
                      </a:r>
                    </a:p>
                  </a:txBody>
                  <a:tcPr marL="23813" marR="23813" marT="31750" marB="31750"/>
                </a:tc>
                <a:tc>
                  <a:txBody>
                    <a:bodyPr/>
                    <a:lstStyle/>
                    <a:p>
                      <a:pPr algn="ctr" fontAlgn="t"/>
                      <a:r>
                        <a:rPr lang="en-US" sz="2800" b="0">
                          <a:solidFill>
                            <a:srgbClr val="1B04FA"/>
                          </a:solidFill>
                          <a:effectLst/>
                          <a:latin typeface="Arial" panose="020B0604020202020204" pitchFamily="34" charset="0"/>
                          <a:cs typeface="Arial" panose="020B0604020202020204" pitchFamily="34" charset="0"/>
                        </a:rPr>
                        <a:t>2 234 mm</a:t>
                      </a:r>
                    </a:p>
                  </a:txBody>
                  <a:tcPr marL="23813" marR="23813" marT="31750" marB="31750"/>
                </a:tc>
                <a:tc>
                  <a:txBody>
                    <a:bodyPr/>
                    <a:lstStyle/>
                    <a:p>
                      <a:pPr algn="ctr" fontAlgn="t"/>
                      <a:r>
                        <a:rPr lang="en-US" sz="2800" b="0">
                          <a:solidFill>
                            <a:srgbClr val="1B04FA"/>
                          </a:solidFill>
                          <a:effectLst/>
                          <a:latin typeface="Arial" panose="020B0604020202020204" pitchFamily="34" charset="0"/>
                          <a:cs typeface="Arial" panose="020B0604020202020204" pitchFamily="34" charset="0"/>
                        </a:rPr>
                        <a:t>615 mm</a:t>
                      </a:r>
                    </a:p>
                  </a:txBody>
                  <a:tcPr marL="23813" marR="23813" marT="31750" marB="31750"/>
                </a:tc>
                <a:extLst>
                  <a:ext uri="{0D108BD9-81ED-4DB2-BD59-A6C34878D82A}">
                    <a16:rowId xmlns:a16="http://schemas.microsoft.com/office/drawing/2014/main" val="2064475103"/>
                  </a:ext>
                </a:extLst>
              </a:tr>
              <a:tr h="881743">
                <a:tc>
                  <a:txBody>
                    <a:bodyPr/>
                    <a:lstStyle/>
                    <a:p>
                      <a:pPr fontAlgn="t"/>
                      <a:r>
                        <a:rPr lang="vi-VN" sz="2800" b="0">
                          <a:solidFill>
                            <a:srgbClr val="1B04FA"/>
                          </a:solidFill>
                          <a:effectLst/>
                          <a:latin typeface="Arial" panose="020B0604020202020204" pitchFamily="34" charset="0"/>
                          <a:cs typeface="Arial" panose="020B0604020202020204" pitchFamily="34" charset="0"/>
                        </a:rPr>
                        <a:t>Tháng có lượng mưa cao nhất</a:t>
                      </a:r>
                    </a:p>
                  </a:txBody>
                  <a:tcPr marL="23813" marR="23813" marT="31750" marB="31750">
                    <a:solidFill>
                      <a:schemeClr val="accent4">
                        <a:lumMod val="20000"/>
                        <a:lumOff val="80000"/>
                      </a:schemeClr>
                    </a:solidFill>
                  </a:tcPr>
                </a:tc>
                <a:tc>
                  <a:txBody>
                    <a:bodyPr/>
                    <a:lstStyle/>
                    <a:p>
                      <a:pPr algn="ctr" fontAlgn="t"/>
                      <a:r>
                        <a:rPr lang="en-US" sz="2800" b="0">
                          <a:solidFill>
                            <a:srgbClr val="1B04FA"/>
                          </a:solidFill>
                          <a:effectLst/>
                          <a:latin typeface="Arial" panose="020B0604020202020204" pitchFamily="34" charset="0"/>
                          <a:cs typeface="Arial" panose="020B0604020202020204" pitchFamily="34" charset="0"/>
                        </a:rPr>
                        <a:t>Tháng 10 (460 mm)</a:t>
                      </a:r>
                    </a:p>
                  </a:txBody>
                  <a:tcPr marL="23813" marR="23813" marT="31750" marB="31750">
                    <a:solidFill>
                      <a:schemeClr val="accent4">
                        <a:lumMod val="20000"/>
                        <a:lumOff val="80000"/>
                      </a:schemeClr>
                    </a:solidFill>
                  </a:tcPr>
                </a:tc>
                <a:tc>
                  <a:txBody>
                    <a:bodyPr/>
                    <a:lstStyle/>
                    <a:p>
                      <a:pPr algn="ctr" fontAlgn="t"/>
                      <a:r>
                        <a:rPr lang="en-US" sz="2800" b="0">
                          <a:solidFill>
                            <a:srgbClr val="1B04FA"/>
                          </a:solidFill>
                          <a:effectLst/>
                          <a:latin typeface="Arial" panose="020B0604020202020204" pitchFamily="34" charset="0"/>
                          <a:cs typeface="Arial" panose="020B0604020202020204" pitchFamily="34" charset="0"/>
                        </a:rPr>
                        <a:t>Tháng 6 (80 mm)</a:t>
                      </a:r>
                    </a:p>
                  </a:txBody>
                  <a:tcPr marL="23813" marR="23813" marT="31750" marB="31750">
                    <a:solidFill>
                      <a:schemeClr val="accent4">
                        <a:lumMod val="20000"/>
                        <a:lumOff val="80000"/>
                      </a:schemeClr>
                    </a:solidFill>
                  </a:tcPr>
                </a:tc>
                <a:extLst>
                  <a:ext uri="{0D108BD9-81ED-4DB2-BD59-A6C34878D82A}">
                    <a16:rowId xmlns:a16="http://schemas.microsoft.com/office/drawing/2014/main" val="1523665567"/>
                  </a:ext>
                </a:extLst>
              </a:tr>
              <a:tr h="881743">
                <a:tc>
                  <a:txBody>
                    <a:bodyPr/>
                    <a:lstStyle/>
                    <a:p>
                      <a:pPr fontAlgn="t"/>
                      <a:r>
                        <a:rPr lang="vi-VN" sz="2800" b="0">
                          <a:solidFill>
                            <a:srgbClr val="1B04FA"/>
                          </a:solidFill>
                          <a:effectLst/>
                          <a:latin typeface="Arial" panose="020B0604020202020204" pitchFamily="34" charset="0"/>
                          <a:cs typeface="Arial" panose="020B0604020202020204" pitchFamily="34" charset="0"/>
                        </a:rPr>
                        <a:t>Tháng có lượng mưa thấp nhất</a:t>
                      </a:r>
                    </a:p>
                  </a:txBody>
                  <a:tcPr marL="23813" marR="23813" marT="31750" marB="31750">
                    <a:solidFill>
                      <a:srgbClr val="FCFEB0"/>
                    </a:solidFill>
                  </a:tcPr>
                </a:tc>
                <a:tc>
                  <a:txBody>
                    <a:bodyPr/>
                    <a:lstStyle/>
                    <a:p>
                      <a:pPr algn="ctr" fontAlgn="t"/>
                      <a:r>
                        <a:rPr lang="en-US" sz="2800" b="0" i="0">
                          <a:solidFill>
                            <a:srgbClr val="1B04FA"/>
                          </a:solidFill>
                          <a:effectLst/>
                          <a:latin typeface="Arial" panose="020B0604020202020204" pitchFamily="34" charset="0"/>
                          <a:cs typeface="Arial" panose="020B0604020202020204" pitchFamily="34" charset="0"/>
                        </a:rPr>
                        <a:t>Tháng 7 (20 mm)</a:t>
                      </a:r>
                    </a:p>
                  </a:txBody>
                  <a:tcPr marL="23813" marR="23813" marT="31750" marB="31750">
                    <a:solidFill>
                      <a:srgbClr val="FCFEB0"/>
                    </a:solidFill>
                  </a:tcPr>
                </a:tc>
                <a:tc>
                  <a:txBody>
                    <a:bodyPr/>
                    <a:lstStyle/>
                    <a:p>
                      <a:pPr algn="ctr" fontAlgn="t"/>
                      <a:r>
                        <a:rPr lang="en-US" sz="2800" b="0" i="0" dirty="0" err="1">
                          <a:solidFill>
                            <a:srgbClr val="1B04FA"/>
                          </a:solidFill>
                          <a:effectLst/>
                          <a:latin typeface="Arial" panose="020B0604020202020204" pitchFamily="34" charset="0"/>
                          <a:cs typeface="Arial" panose="020B0604020202020204" pitchFamily="34" charset="0"/>
                        </a:rPr>
                        <a:t>Tháng</a:t>
                      </a:r>
                      <a:r>
                        <a:rPr lang="en-US" sz="2800" b="0" i="0" dirty="0">
                          <a:solidFill>
                            <a:srgbClr val="1B04FA"/>
                          </a:solidFill>
                          <a:effectLst/>
                          <a:latin typeface="Arial" panose="020B0604020202020204" pitchFamily="34" charset="0"/>
                          <a:cs typeface="Arial" panose="020B0604020202020204" pitchFamily="34" charset="0"/>
                        </a:rPr>
                        <a:t> 11 (30 mm)</a:t>
                      </a:r>
                    </a:p>
                  </a:txBody>
                  <a:tcPr marL="23813" marR="23813" marT="31750" marB="31750">
                    <a:solidFill>
                      <a:srgbClr val="FCFEB0"/>
                    </a:solidFill>
                  </a:tcPr>
                </a:tc>
                <a:extLst>
                  <a:ext uri="{0D108BD9-81ED-4DB2-BD59-A6C34878D82A}">
                    <a16:rowId xmlns:a16="http://schemas.microsoft.com/office/drawing/2014/main" val="1543770791"/>
                  </a:ext>
                </a:extLst>
              </a:tr>
            </a:tbl>
          </a:graphicData>
        </a:graphic>
      </p:graphicFrame>
      <p:sp>
        <p:nvSpPr>
          <p:cNvPr id="6" name="Rectangle 5">
            <a:extLst>
              <a:ext uri="{FF2B5EF4-FFF2-40B4-BE49-F238E27FC236}">
                <a16:creationId xmlns:a16="http://schemas.microsoft.com/office/drawing/2014/main" id="{C826DFFF-0854-4EF2-BDAF-CE33B7A5DC65}"/>
              </a:ext>
            </a:extLst>
          </p:cNvPr>
          <p:cNvSpPr/>
          <p:nvPr/>
        </p:nvSpPr>
        <p:spPr>
          <a:xfrm>
            <a:off x="1219200" y="1"/>
            <a:ext cx="7467600" cy="584775"/>
          </a:xfrm>
          <a:prstGeom prst="rect">
            <a:avLst/>
          </a:prstGeom>
        </p:spPr>
        <p:txBody>
          <a:bodyPr wrap="square">
            <a:spAutoFit/>
          </a:bodyPr>
          <a:lstStyle/>
          <a:p>
            <a:r>
              <a:rPr lang="vi-VN" sz="3200" dirty="0">
                <a:solidFill>
                  <a:srgbClr val="FF0066"/>
                </a:solidFill>
                <a:latin typeface="+mn-lt"/>
                <a:cs typeface="Arial" panose="020B0604020202020204" pitchFamily="34" charset="0"/>
              </a:rPr>
              <a:t>Nhiệt độ, lượng mưa tại các trạm khí tượng</a:t>
            </a:r>
            <a:endParaRPr lang="en-US" sz="3200" dirty="0">
              <a:solidFill>
                <a:srgbClr val="FF0066"/>
              </a:solidFill>
              <a:latin typeface="+mn-lt"/>
              <a:cs typeface="Arial" panose="020B0604020202020204" pitchFamily="34" charset="0"/>
            </a:endParaRPr>
          </a:p>
        </p:txBody>
      </p:sp>
    </p:spTree>
    <p:extLst>
      <p:ext uri="{BB962C8B-B14F-4D97-AF65-F5344CB8AC3E}">
        <p14:creationId xmlns:p14="http://schemas.microsoft.com/office/powerpoint/2010/main" val="19504475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40EC81-7265-491D-BE66-6347C5064D22}"/>
              </a:ext>
            </a:extLst>
          </p:cNvPr>
          <p:cNvSpPr/>
          <p:nvPr/>
        </p:nvSpPr>
        <p:spPr>
          <a:xfrm>
            <a:off x="209550" y="124936"/>
            <a:ext cx="4565701" cy="954107"/>
          </a:xfrm>
          <a:prstGeom prst="rect">
            <a:avLst/>
          </a:prstGeom>
          <a:ln>
            <a:solidFill>
              <a:srgbClr val="0070C0"/>
            </a:solidFill>
            <a:prstDash val="sysDash"/>
          </a:ln>
        </p:spPr>
        <p:txBody>
          <a:bodyPr wrap="square">
            <a:spAutoFit/>
          </a:bodyPr>
          <a:lstStyle/>
          <a:p>
            <a:pPr algn="ctr"/>
            <a:r>
              <a:rPr lang="vi-VN" sz="2800" dirty="0">
                <a:solidFill>
                  <a:srgbClr val="FF0000"/>
                </a:solidFill>
                <a:latin typeface="+mn-lt"/>
                <a:cs typeface="Arial" panose="020B0604020202020204" pitchFamily="34" charset="0"/>
              </a:rPr>
              <a:t>Vì sao mạng lưới sông, hồ ở châu Phi phân bố không đều?</a:t>
            </a:r>
            <a:endParaRPr lang="en-US" sz="2800" dirty="0">
              <a:solidFill>
                <a:srgbClr val="FF0000"/>
              </a:solidFill>
              <a:latin typeface="+mn-lt"/>
              <a:cs typeface="Arial" panose="020B0604020202020204" pitchFamily="34" charset="0"/>
            </a:endParaRPr>
          </a:p>
        </p:txBody>
      </p:sp>
      <p:grpSp>
        <p:nvGrpSpPr>
          <p:cNvPr id="5" name="Group 4">
            <a:extLst>
              <a:ext uri="{FF2B5EF4-FFF2-40B4-BE49-F238E27FC236}">
                <a16:creationId xmlns:a16="http://schemas.microsoft.com/office/drawing/2014/main" id="{5F04F8BB-BC5B-4FF4-8E8C-61A43BF0440A}"/>
              </a:ext>
            </a:extLst>
          </p:cNvPr>
          <p:cNvGrpSpPr/>
          <p:nvPr/>
        </p:nvGrpSpPr>
        <p:grpSpPr>
          <a:xfrm>
            <a:off x="4994327" y="14908"/>
            <a:ext cx="4113855" cy="6771357"/>
            <a:chOff x="6659102" y="14908"/>
            <a:chExt cx="5485140" cy="6771357"/>
          </a:xfrm>
        </p:grpSpPr>
        <p:pic>
          <p:nvPicPr>
            <p:cNvPr id="6" name="Picture 5">
              <a:extLst>
                <a:ext uri="{FF2B5EF4-FFF2-40B4-BE49-F238E27FC236}">
                  <a16:creationId xmlns:a16="http://schemas.microsoft.com/office/drawing/2014/main" id="{4BCA262C-A0C9-47F5-BA73-ACEA4CE809EE}"/>
                </a:ext>
              </a:extLst>
            </p:cNvPr>
            <p:cNvPicPr>
              <a:picLocks noChangeAspect="1"/>
            </p:cNvPicPr>
            <p:nvPr/>
          </p:nvPicPr>
          <p:blipFill>
            <a:blip r:embed="rId2"/>
            <a:stretch>
              <a:fillRect/>
            </a:stretch>
          </p:blipFill>
          <p:spPr>
            <a:xfrm>
              <a:off x="6659102" y="14908"/>
              <a:ext cx="5485140" cy="6309692"/>
            </a:xfrm>
            <a:prstGeom prst="rect">
              <a:avLst/>
            </a:prstGeom>
          </p:spPr>
        </p:pic>
        <p:sp>
          <p:nvSpPr>
            <p:cNvPr id="7" name="TextBox 6">
              <a:extLst>
                <a:ext uri="{FF2B5EF4-FFF2-40B4-BE49-F238E27FC236}">
                  <a16:creationId xmlns:a16="http://schemas.microsoft.com/office/drawing/2014/main" id="{AE294E7E-44A5-4629-8171-E11BE5C2089A}"/>
                </a:ext>
              </a:extLst>
            </p:cNvPr>
            <p:cNvSpPr txBox="1"/>
            <p:nvPr/>
          </p:nvSpPr>
          <p:spPr>
            <a:xfrm>
              <a:off x="6659102" y="6324600"/>
              <a:ext cx="5485140" cy="461665"/>
            </a:xfrm>
            <a:prstGeom prst="rect">
              <a:avLst/>
            </a:prstGeom>
            <a:solidFill>
              <a:schemeClr val="bg1"/>
            </a:solidFill>
          </p:spPr>
          <p:txBody>
            <a:bodyPr wrap="square" rtlCol="0">
              <a:spAutoFit/>
            </a:bodyPr>
            <a:lstStyle/>
            <a:p>
              <a:pPr algn="ctr"/>
              <a:r>
                <a:rPr lang="en-US" dirty="0" smtClean="0">
                  <a:solidFill>
                    <a:srgbClr val="1B04FA"/>
                  </a:solidFill>
                  <a:latin typeface="Arial" panose="020B0604020202020204" pitchFamily="34" charset="0"/>
                  <a:cs typeface="Arial" panose="020B0604020202020204" pitchFamily="34" charset="0"/>
                </a:rPr>
                <a:t> </a:t>
              </a:r>
              <a:r>
                <a:rPr lang="en-US" sz="2400" dirty="0">
                  <a:solidFill>
                    <a:srgbClr val="1B04FA"/>
                  </a:solidFill>
                  <a:cs typeface="Times New Roman" panose="02020603050405020304" pitchFamily="18" charset="0"/>
                </a:rPr>
                <a:t>Bản đồ </a:t>
              </a:r>
              <a:r>
                <a:rPr lang="vi-VN" sz="2400" dirty="0">
                  <a:solidFill>
                    <a:srgbClr val="1B04FA"/>
                  </a:solidFill>
                  <a:cs typeface="Times New Roman" panose="02020603050405020304" pitchFamily="18" charset="0"/>
                </a:rPr>
                <a:t>tự nhiên </a:t>
              </a:r>
              <a:r>
                <a:rPr lang="en-US" sz="2400" dirty="0">
                  <a:solidFill>
                    <a:srgbClr val="1B04FA"/>
                  </a:solidFill>
                  <a:cs typeface="Times New Roman" panose="02020603050405020304" pitchFamily="18" charset="0"/>
                </a:rPr>
                <a:t>châu Phi</a:t>
              </a:r>
            </a:p>
          </p:txBody>
        </p:sp>
      </p:grpSp>
      <p:sp>
        <p:nvSpPr>
          <p:cNvPr id="8" name="Rectangle 7">
            <a:extLst>
              <a:ext uri="{FF2B5EF4-FFF2-40B4-BE49-F238E27FC236}">
                <a16:creationId xmlns:a16="http://schemas.microsoft.com/office/drawing/2014/main" id="{949C61B8-29C7-4418-86E4-E8CF87C1EF94}"/>
              </a:ext>
            </a:extLst>
          </p:cNvPr>
          <p:cNvSpPr/>
          <p:nvPr/>
        </p:nvSpPr>
        <p:spPr>
          <a:xfrm>
            <a:off x="209550" y="1295400"/>
            <a:ext cx="4572000" cy="5262979"/>
          </a:xfrm>
          <a:prstGeom prst="rect">
            <a:avLst/>
          </a:prstGeom>
          <a:ln>
            <a:solidFill>
              <a:srgbClr val="0070C0"/>
            </a:solidFill>
            <a:prstDash val="sysDash"/>
          </a:ln>
        </p:spPr>
        <p:txBody>
          <a:bodyPr>
            <a:spAutoFit/>
          </a:bodyPr>
          <a:lstStyle/>
          <a:p>
            <a:pPr algn="just"/>
            <a:r>
              <a:rPr lang="vi-VN" sz="2800" dirty="0">
                <a:solidFill>
                  <a:srgbClr val="1503BD"/>
                </a:solidFill>
                <a:latin typeface="+mn-lt"/>
                <a:cs typeface="Arial" panose="020B0604020202020204" pitchFamily="34" charset="0"/>
              </a:rPr>
              <a:t>- Châu Phi có nhiệt độ trung bình cao nhất thế giới, thiên nhiên thuộc nhiều kiểu môi trường của đới nóng (xích đạo, nhiệt đới, hoang mạc và cận nhiệt) và mỗi kiểu môi trường lại có nhiệt độ và lượng mưa khác nhau.</a:t>
            </a:r>
          </a:p>
          <a:p>
            <a:pPr algn="just"/>
            <a:r>
              <a:rPr lang="vi-VN" sz="2800" dirty="0">
                <a:solidFill>
                  <a:srgbClr val="1503BD"/>
                </a:solidFill>
                <a:latin typeface="+mn-lt"/>
                <a:cs typeface="Arial" panose="020B0604020202020204" pitchFamily="34" charset="0"/>
              </a:rPr>
              <a:t>- Trong khi đó, lượng nước sông hồ chủ yếu phụ thuộc vào chế độ mưa =&gt; sông, ngòi phân bố không đều.</a:t>
            </a:r>
            <a:endParaRPr lang="en-US" sz="2800" dirty="0">
              <a:solidFill>
                <a:srgbClr val="1503BD"/>
              </a:solidFill>
              <a:latin typeface="+mn-lt"/>
              <a:cs typeface="Arial" panose="020B0604020202020204" pitchFamily="34" charset="0"/>
            </a:endParaRPr>
          </a:p>
        </p:txBody>
      </p:sp>
    </p:spTree>
    <p:extLst>
      <p:ext uri="{BB962C8B-B14F-4D97-AF65-F5344CB8AC3E}">
        <p14:creationId xmlns:p14="http://schemas.microsoft.com/office/powerpoint/2010/main" val="3013890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EAAF909-09B6-4F77-A107-4E80ACD6B788}"/>
              </a:ext>
            </a:extLst>
          </p:cNvPr>
          <p:cNvSpPr txBox="1"/>
          <p:nvPr/>
        </p:nvSpPr>
        <p:spPr>
          <a:xfrm>
            <a:off x="0" y="152400"/>
            <a:ext cx="8991600" cy="1754326"/>
          </a:xfrm>
          <a:prstGeom prst="rect">
            <a:avLst/>
          </a:prstGeom>
          <a:noFill/>
          <a:ln>
            <a:solidFill>
              <a:srgbClr val="0070C0"/>
            </a:solidFill>
            <a:prstDash val="sysDash"/>
          </a:ln>
        </p:spPr>
        <p:txBody>
          <a:bodyPr wrap="square" rtlCol="0">
            <a:spAutoFit/>
          </a:bodyPr>
          <a:lstStyle/>
          <a:p>
            <a:pPr algn="just"/>
            <a:r>
              <a:rPr lang="en-US" sz="3600" dirty="0" smtClean="0">
                <a:solidFill>
                  <a:srgbClr val="1503BD"/>
                </a:solidFill>
                <a:latin typeface="Arial" panose="020B0604020202020204" pitchFamily="34" charset="0"/>
                <a:cs typeface="Arial" panose="020B0604020202020204" pitchFamily="34" charset="0"/>
              </a:rPr>
              <a:t>    </a:t>
            </a:r>
            <a:r>
              <a:rPr lang="vi-VN" sz="3600" dirty="0" smtClean="0">
                <a:solidFill>
                  <a:srgbClr val="1503BD"/>
                </a:solidFill>
                <a:latin typeface="+mn-lt"/>
                <a:cs typeface="Arial" panose="020B0604020202020204" pitchFamily="34" charset="0"/>
              </a:rPr>
              <a:t>Em </a:t>
            </a:r>
            <a:r>
              <a:rPr lang="vi-VN" sz="3600" dirty="0">
                <a:solidFill>
                  <a:srgbClr val="1503BD"/>
                </a:solidFill>
                <a:latin typeface="+mn-lt"/>
                <a:cs typeface="Arial" panose="020B0604020202020204" pitchFamily="34" charset="0"/>
              </a:rPr>
              <a:t>hãy sưu tầm hình ảnh và viết đoạn văn (khoảng 150 chữ) giới thiệu một di sản thiên nhiên hoặc một vườn quốc gia ở châu Phi.</a:t>
            </a:r>
            <a:endParaRPr lang="en-US" sz="3600" dirty="0">
              <a:solidFill>
                <a:srgbClr val="1503BD"/>
              </a:solidFill>
              <a:latin typeface="+mn-lt"/>
              <a:cs typeface="Arial" panose="020B0604020202020204" pitchFamily="34" charset="0"/>
            </a:endParaRPr>
          </a:p>
        </p:txBody>
      </p:sp>
      <p:pic>
        <p:nvPicPr>
          <p:cNvPr id="1026" name="Picture 2">
            <a:extLst>
              <a:ext uri="{FF2B5EF4-FFF2-40B4-BE49-F238E27FC236}">
                <a16:creationId xmlns:a16="http://schemas.microsoft.com/office/drawing/2014/main" id="{3D9E10A1-5C8D-4BE4-8058-19E8FD24EF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108311"/>
            <a:ext cx="4419600" cy="38886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789EF94-6824-4AA8-9FEB-C359E930925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400" y="2108307"/>
            <a:ext cx="4267199" cy="388865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E5AB00D-C3C5-4368-B0E4-2A561C96BEFC}"/>
              </a:ext>
            </a:extLst>
          </p:cNvPr>
          <p:cNvSpPr/>
          <p:nvPr/>
        </p:nvSpPr>
        <p:spPr>
          <a:xfrm>
            <a:off x="3200399" y="6198548"/>
            <a:ext cx="3352801" cy="523220"/>
          </a:xfrm>
          <a:prstGeom prst="rect">
            <a:avLst/>
          </a:prstGeom>
        </p:spPr>
        <p:txBody>
          <a:bodyPr wrap="square">
            <a:spAutoFit/>
          </a:bodyPr>
          <a:lstStyle/>
          <a:p>
            <a:pPr algn="just"/>
            <a:r>
              <a:rPr lang="vi-VN" sz="2800" i="1" dirty="0">
                <a:cs typeface="Times New Roman" panose="02020603050405020304" pitchFamily="18" charset="0"/>
              </a:rPr>
              <a:t>Sếu vương miện xám</a:t>
            </a:r>
            <a:endParaRPr lang="en-US" sz="2800" dirty="0">
              <a:cs typeface="Times New Roman" panose="02020603050405020304" pitchFamily="18" charset="0"/>
            </a:endParaRPr>
          </a:p>
        </p:txBody>
      </p:sp>
    </p:spTree>
    <p:extLst>
      <p:ext uri="{BB962C8B-B14F-4D97-AF65-F5344CB8AC3E}">
        <p14:creationId xmlns:p14="http://schemas.microsoft.com/office/powerpoint/2010/main" val="379614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C85BD4F-1432-4894-BC63-7B7A1A971517}"/>
              </a:ext>
            </a:extLst>
          </p:cNvPr>
          <p:cNvSpPr txBox="1"/>
          <p:nvPr/>
        </p:nvSpPr>
        <p:spPr>
          <a:xfrm>
            <a:off x="35819" y="53009"/>
            <a:ext cx="3520890" cy="584775"/>
          </a:xfrm>
          <a:prstGeom prst="rect">
            <a:avLst/>
          </a:prstGeom>
          <a:noFill/>
          <a:ln w="6350">
            <a:noFill/>
            <a:prstDash val="sysDot"/>
          </a:ln>
        </p:spPr>
        <p:txBody>
          <a:bodyPr wrap="square" rtlCol="0">
            <a:spAutoFit/>
          </a:bodyPr>
          <a:lstStyle/>
          <a:p>
            <a:r>
              <a:rPr lang="en-US" sz="3200" b="1" dirty="0">
                <a:cs typeface="Times New Roman" pitchFamily="18" charset="0"/>
              </a:rPr>
              <a:t>c. </a:t>
            </a:r>
            <a:r>
              <a:rPr lang="en-US" sz="3200" b="1" dirty="0" err="1">
                <a:cs typeface="Times New Roman" pitchFamily="18" charset="0"/>
              </a:rPr>
              <a:t>Sông</a:t>
            </a:r>
            <a:r>
              <a:rPr lang="en-US" sz="3200" b="1" dirty="0" smtClean="0">
                <a:cs typeface="Times New Roman" pitchFamily="18" charset="0"/>
              </a:rPr>
              <a:t>, </a:t>
            </a:r>
            <a:r>
              <a:rPr lang="en-US" sz="3200" b="1" dirty="0" err="1" smtClean="0">
                <a:cs typeface="Times New Roman" pitchFamily="18" charset="0"/>
              </a:rPr>
              <a:t>hồ</a:t>
            </a:r>
            <a:endParaRPr lang="en-US" sz="3200" b="1" dirty="0">
              <a:cs typeface="Times New Roman" pitchFamily="18" charset="0"/>
            </a:endParaRPr>
          </a:p>
        </p:txBody>
      </p:sp>
      <p:grpSp>
        <p:nvGrpSpPr>
          <p:cNvPr id="4" name="Group 3">
            <a:extLst>
              <a:ext uri="{FF2B5EF4-FFF2-40B4-BE49-F238E27FC236}">
                <a16:creationId xmlns:a16="http://schemas.microsoft.com/office/drawing/2014/main" id="{778EDD77-CC70-449D-BEFB-2447DACAF121}"/>
              </a:ext>
            </a:extLst>
          </p:cNvPr>
          <p:cNvGrpSpPr/>
          <p:nvPr/>
        </p:nvGrpSpPr>
        <p:grpSpPr>
          <a:xfrm>
            <a:off x="5005525" y="130295"/>
            <a:ext cx="4113855" cy="6727705"/>
            <a:chOff x="6659102" y="53008"/>
            <a:chExt cx="5485140" cy="6727705"/>
          </a:xfrm>
        </p:grpSpPr>
        <p:pic>
          <p:nvPicPr>
            <p:cNvPr id="3" name="Picture 2">
              <a:extLst>
                <a:ext uri="{FF2B5EF4-FFF2-40B4-BE49-F238E27FC236}">
                  <a16:creationId xmlns:a16="http://schemas.microsoft.com/office/drawing/2014/main" id="{B737303B-1C7F-4C47-A3D9-7492C9F01E01}"/>
                </a:ext>
              </a:extLst>
            </p:cNvPr>
            <p:cNvPicPr>
              <a:picLocks noChangeAspect="1"/>
            </p:cNvPicPr>
            <p:nvPr/>
          </p:nvPicPr>
          <p:blipFill>
            <a:blip r:embed="rId3"/>
            <a:stretch>
              <a:fillRect/>
            </a:stretch>
          </p:blipFill>
          <p:spPr>
            <a:xfrm>
              <a:off x="6659102" y="53008"/>
              <a:ext cx="5485140" cy="6302697"/>
            </a:xfrm>
            <a:prstGeom prst="rect">
              <a:avLst/>
            </a:prstGeom>
          </p:spPr>
        </p:pic>
        <p:sp>
          <p:nvSpPr>
            <p:cNvPr id="14" name="TextBox 13">
              <a:extLst>
                <a:ext uri="{FF2B5EF4-FFF2-40B4-BE49-F238E27FC236}">
                  <a16:creationId xmlns:a16="http://schemas.microsoft.com/office/drawing/2014/main" id="{8F30211D-68EA-440B-8274-47D8521BC1EF}"/>
                </a:ext>
              </a:extLst>
            </p:cNvPr>
            <p:cNvSpPr txBox="1"/>
            <p:nvPr/>
          </p:nvSpPr>
          <p:spPr>
            <a:xfrm>
              <a:off x="7198670" y="6319048"/>
              <a:ext cx="4572000" cy="461665"/>
            </a:xfrm>
            <a:prstGeom prst="rect">
              <a:avLst/>
            </a:prstGeom>
            <a:noFill/>
          </p:spPr>
          <p:txBody>
            <a:bodyPr wrap="square" rtlCol="0">
              <a:spAutoFit/>
            </a:bodyPr>
            <a:lstStyle/>
            <a:p>
              <a:r>
                <a:rPr lang="en-US" sz="2400" dirty="0" err="1" smtClean="0">
                  <a:solidFill>
                    <a:srgbClr val="1B04FA"/>
                  </a:solidFill>
                  <a:cs typeface="Times New Roman" panose="02020603050405020304" pitchFamily="18" charset="0"/>
                </a:rPr>
                <a:t>Bản</a:t>
              </a:r>
              <a:r>
                <a:rPr lang="en-US" sz="2400" dirty="0" smtClean="0">
                  <a:solidFill>
                    <a:srgbClr val="1B04FA"/>
                  </a:solidFill>
                  <a:cs typeface="Times New Roman" panose="02020603050405020304" pitchFamily="18" charset="0"/>
                </a:rPr>
                <a:t> </a:t>
              </a:r>
              <a:r>
                <a:rPr lang="en-US" sz="2400" dirty="0">
                  <a:solidFill>
                    <a:srgbClr val="1B04FA"/>
                  </a:solidFill>
                  <a:cs typeface="Times New Roman" panose="02020603050405020304" pitchFamily="18" charset="0"/>
                </a:rPr>
                <a:t>đồ </a:t>
              </a:r>
              <a:r>
                <a:rPr lang="vi-VN" sz="2400" dirty="0">
                  <a:solidFill>
                    <a:srgbClr val="1B04FA"/>
                  </a:solidFill>
                  <a:cs typeface="Times New Roman" panose="02020603050405020304" pitchFamily="18" charset="0"/>
                </a:rPr>
                <a:t>tự nhiên </a:t>
              </a:r>
              <a:r>
                <a:rPr lang="en-US" sz="2400" dirty="0">
                  <a:solidFill>
                    <a:srgbClr val="1B04FA"/>
                  </a:solidFill>
                  <a:cs typeface="Times New Roman" panose="02020603050405020304" pitchFamily="18" charset="0"/>
                </a:rPr>
                <a:t>châu Phi</a:t>
              </a:r>
            </a:p>
          </p:txBody>
        </p:sp>
      </p:grpSp>
      <p:sp>
        <p:nvSpPr>
          <p:cNvPr id="16" name="Rectangle 15">
            <a:extLst>
              <a:ext uri="{FF2B5EF4-FFF2-40B4-BE49-F238E27FC236}">
                <a16:creationId xmlns:a16="http://schemas.microsoft.com/office/drawing/2014/main" id="{C82331E2-4CBB-410F-819C-6D2541CE935E}"/>
              </a:ext>
            </a:extLst>
          </p:cNvPr>
          <p:cNvSpPr/>
          <p:nvPr/>
        </p:nvSpPr>
        <p:spPr>
          <a:xfrm>
            <a:off x="57251" y="762000"/>
            <a:ext cx="4958508" cy="4616648"/>
          </a:xfrm>
          <a:prstGeom prst="rect">
            <a:avLst/>
          </a:prstGeom>
          <a:ln>
            <a:solidFill>
              <a:srgbClr val="00B0F0"/>
            </a:solidFill>
            <a:prstDash val="sysDash"/>
          </a:ln>
        </p:spPr>
        <p:txBody>
          <a:bodyPr wrap="square">
            <a:spAutoFit/>
          </a:bodyPr>
          <a:lstStyle/>
          <a:p>
            <a:pPr algn="just">
              <a:lnSpc>
                <a:spcPct val="150000"/>
              </a:lnSpc>
            </a:pPr>
            <a:r>
              <a:rPr lang="en-US" sz="2800" dirty="0" smtClean="0">
                <a:solidFill>
                  <a:srgbClr val="3333CC"/>
                </a:solidFill>
                <a:cs typeface="Times New Roman" pitchFamily="18" charset="0"/>
              </a:rPr>
              <a:t>  </a:t>
            </a:r>
            <a:r>
              <a:rPr lang="en-US" sz="2800" dirty="0" err="1" smtClean="0">
                <a:solidFill>
                  <a:srgbClr val="3333CC"/>
                </a:solidFill>
                <a:cs typeface="Times New Roman" pitchFamily="18" charset="0"/>
              </a:rPr>
              <a:t>Nhóm</a:t>
            </a:r>
            <a:r>
              <a:rPr lang="en-US" sz="2800" dirty="0" smtClean="0">
                <a:solidFill>
                  <a:srgbClr val="3333CC"/>
                </a:solidFill>
                <a:cs typeface="Times New Roman" pitchFamily="18" charset="0"/>
              </a:rPr>
              <a:t> 3+4: </a:t>
            </a:r>
            <a:r>
              <a:rPr lang="vi-VN" sz="2800" dirty="0" smtClean="0">
                <a:solidFill>
                  <a:srgbClr val="3333CC"/>
                </a:solidFill>
                <a:cs typeface="Times New Roman" pitchFamily="18" charset="0"/>
              </a:rPr>
              <a:t>Dựa </a:t>
            </a:r>
            <a:r>
              <a:rPr lang="vi-VN" sz="2800" dirty="0">
                <a:solidFill>
                  <a:srgbClr val="3333CC"/>
                </a:solidFill>
                <a:cs typeface="Times New Roman" pitchFamily="18" charset="0"/>
              </a:rPr>
              <a:t>vào hình 9.1 và thông tin trong bài, em </a:t>
            </a:r>
            <a:r>
              <a:rPr lang="vi-VN" sz="2800" dirty="0" smtClean="0">
                <a:solidFill>
                  <a:srgbClr val="3333CC"/>
                </a:solidFill>
                <a:cs typeface="Times New Roman" pitchFamily="18" charset="0"/>
              </a:rPr>
              <a:t>hãy</a:t>
            </a:r>
            <a:r>
              <a:rPr lang="vi-VN" sz="2800" dirty="0" smtClean="0">
                <a:solidFill>
                  <a:srgbClr val="0000FF"/>
                </a:solidFill>
                <a:cs typeface="Times New Roman" pitchFamily="18" charset="0"/>
              </a:rPr>
              <a:t>:</a:t>
            </a:r>
            <a:endParaRPr lang="vi-VN" sz="2800" dirty="0">
              <a:solidFill>
                <a:srgbClr val="0000FF"/>
              </a:solidFill>
              <a:cs typeface="Times New Roman" pitchFamily="18" charset="0"/>
            </a:endParaRPr>
          </a:p>
          <a:p>
            <a:pPr algn="just">
              <a:lnSpc>
                <a:spcPct val="150000"/>
              </a:lnSpc>
            </a:pPr>
            <a:r>
              <a:rPr lang="en-US" sz="2800" dirty="0" smtClean="0">
                <a:solidFill>
                  <a:srgbClr val="FF0066"/>
                </a:solidFill>
                <a:cs typeface="Times New Roman" pitchFamily="18" charset="0"/>
              </a:rPr>
              <a:t>- </a:t>
            </a:r>
            <a:r>
              <a:rPr lang="vi-VN" sz="2800" dirty="0" smtClean="0">
                <a:solidFill>
                  <a:srgbClr val="FF0066"/>
                </a:solidFill>
                <a:cs typeface="Times New Roman" pitchFamily="18" charset="0"/>
              </a:rPr>
              <a:t>Nêu </a:t>
            </a:r>
            <a:r>
              <a:rPr lang="vi-VN" sz="2800" dirty="0">
                <a:solidFill>
                  <a:srgbClr val="FF0066"/>
                </a:solidFill>
                <a:cs typeface="Times New Roman" pitchFamily="18" charset="0"/>
              </a:rPr>
              <a:t>tên </a:t>
            </a:r>
            <a:r>
              <a:rPr lang="vi-VN" sz="2800" dirty="0" smtClean="0">
                <a:solidFill>
                  <a:srgbClr val="FF0066"/>
                </a:solidFill>
                <a:cs typeface="Times New Roman" pitchFamily="18" charset="0"/>
              </a:rPr>
              <a:t>các </a:t>
            </a:r>
            <a:r>
              <a:rPr lang="vi-VN" sz="2800" dirty="0">
                <a:solidFill>
                  <a:srgbClr val="FF0066"/>
                </a:solidFill>
                <a:cs typeface="Times New Roman" pitchFamily="18" charset="0"/>
              </a:rPr>
              <a:t>hồ chính ở châu </a:t>
            </a:r>
            <a:r>
              <a:rPr lang="vi-VN" sz="2800" dirty="0" smtClean="0">
                <a:solidFill>
                  <a:srgbClr val="FF0066"/>
                </a:solidFill>
                <a:cs typeface="Times New Roman" pitchFamily="18" charset="0"/>
              </a:rPr>
              <a:t>Phi</a:t>
            </a:r>
            <a:r>
              <a:rPr lang="en-US" sz="2800" dirty="0" smtClean="0">
                <a:solidFill>
                  <a:srgbClr val="FF0066"/>
                </a:solidFill>
                <a:cs typeface="Times New Roman" pitchFamily="18" charset="0"/>
              </a:rPr>
              <a:t>? </a:t>
            </a:r>
            <a:r>
              <a:rPr lang="en-US" sz="2800" dirty="0" err="1" smtClean="0">
                <a:solidFill>
                  <a:srgbClr val="FF0066"/>
                </a:solidFill>
                <a:cs typeface="Times New Roman" pitchFamily="18" charset="0"/>
              </a:rPr>
              <a:t>Các</a:t>
            </a:r>
            <a:r>
              <a:rPr lang="en-US" sz="2800" dirty="0" smtClean="0">
                <a:solidFill>
                  <a:srgbClr val="FF0066"/>
                </a:solidFill>
                <a:cs typeface="Times New Roman" pitchFamily="18" charset="0"/>
              </a:rPr>
              <a:t> </a:t>
            </a:r>
            <a:r>
              <a:rPr lang="en-US" sz="2800" dirty="0" err="1" smtClean="0">
                <a:solidFill>
                  <a:srgbClr val="FF0066"/>
                </a:solidFill>
                <a:cs typeface="Times New Roman" pitchFamily="18" charset="0"/>
              </a:rPr>
              <a:t>hồ</a:t>
            </a:r>
            <a:r>
              <a:rPr lang="en-US" sz="2800" dirty="0" smtClean="0">
                <a:solidFill>
                  <a:srgbClr val="FF0066"/>
                </a:solidFill>
                <a:cs typeface="Times New Roman" pitchFamily="18" charset="0"/>
              </a:rPr>
              <a:t> </a:t>
            </a:r>
            <a:r>
              <a:rPr lang="en-US" sz="2800" dirty="0" err="1" smtClean="0">
                <a:solidFill>
                  <a:srgbClr val="FF0066"/>
                </a:solidFill>
                <a:cs typeface="Times New Roman" pitchFamily="18" charset="0"/>
              </a:rPr>
              <a:t>này</a:t>
            </a:r>
            <a:r>
              <a:rPr lang="en-US" sz="2800" dirty="0" smtClean="0">
                <a:solidFill>
                  <a:srgbClr val="FF0066"/>
                </a:solidFill>
                <a:cs typeface="Times New Roman" pitchFamily="18" charset="0"/>
              </a:rPr>
              <a:t> </a:t>
            </a:r>
            <a:r>
              <a:rPr lang="en-US" sz="2800" dirty="0" err="1" smtClean="0">
                <a:solidFill>
                  <a:srgbClr val="FF0066"/>
                </a:solidFill>
                <a:cs typeface="Times New Roman" pitchFamily="18" charset="0"/>
              </a:rPr>
              <a:t>phân</a:t>
            </a:r>
            <a:r>
              <a:rPr lang="en-US" sz="2800" dirty="0" smtClean="0">
                <a:solidFill>
                  <a:srgbClr val="FF0066"/>
                </a:solidFill>
                <a:cs typeface="Times New Roman" pitchFamily="18" charset="0"/>
              </a:rPr>
              <a:t> </a:t>
            </a:r>
            <a:r>
              <a:rPr lang="en-US" sz="2800" dirty="0" err="1" smtClean="0">
                <a:solidFill>
                  <a:srgbClr val="FF0066"/>
                </a:solidFill>
                <a:cs typeface="Times New Roman" pitchFamily="18" charset="0"/>
              </a:rPr>
              <a:t>bố</a:t>
            </a:r>
            <a:r>
              <a:rPr lang="en-US" sz="2800" dirty="0" smtClean="0">
                <a:solidFill>
                  <a:srgbClr val="FF0066"/>
                </a:solidFill>
                <a:cs typeface="Times New Roman" pitchFamily="18" charset="0"/>
              </a:rPr>
              <a:t> </a:t>
            </a:r>
            <a:r>
              <a:rPr lang="en-US" sz="2800" dirty="0" err="1" smtClean="0">
                <a:solidFill>
                  <a:srgbClr val="FF0066"/>
                </a:solidFill>
                <a:cs typeface="Times New Roman" pitchFamily="18" charset="0"/>
              </a:rPr>
              <a:t>chủ</a:t>
            </a:r>
            <a:r>
              <a:rPr lang="en-US" sz="2800" dirty="0" smtClean="0">
                <a:solidFill>
                  <a:srgbClr val="FF0066"/>
                </a:solidFill>
                <a:cs typeface="Times New Roman" pitchFamily="18" charset="0"/>
              </a:rPr>
              <a:t> </a:t>
            </a:r>
            <a:r>
              <a:rPr lang="en-US" sz="2800" dirty="0" err="1" smtClean="0">
                <a:solidFill>
                  <a:srgbClr val="FF0066"/>
                </a:solidFill>
                <a:cs typeface="Times New Roman" pitchFamily="18" charset="0"/>
              </a:rPr>
              <a:t>yếu</a:t>
            </a:r>
            <a:r>
              <a:rPr lang="en-US" sz="2800" dirty="0" smtClean="0">
                <a:solidFill>
                  <a:srgbClr val="FF0066"/>
                </a:solidFill>
                <a:cs typeface="Times New Roman" pitchFamily="18" charset="0"/>
              </a:rPr>
              <a:t> ở </a:t>
            </a:r>
            <a:r>
              <a:rPr lang="en-US" sz="2800" dirty="0" err="1" smtClean="0">
                <a:solidFill>
                  <a:srgbClr val="FF0066"/>
                </a:solidFill>
                <a:cs typeface="Times New Roman" pitchFamily="18" charset="0"/>
              </a:rPr>
              <a:t>khu</a:t>
            </a:r>
            <a:r>
              <a:rPr lang="en-US" sz="2800" dirty="0" smtClean="0">
                <a:solidFill>
                  <a:srgbClr val="FF0066"/>
                </a:solidFill>
                <a:cs typeface="Times New Roman" pitchFamily="18" charset="0"/>
              </a:rPr>
              <a:t> </a:t>
            </a:r>
            <a:r>
              <a:rPr lang="en-US" sz="2800" dirty="0" err="1" smtClean="0">
                <a:solidFill>
                  <a:srgbClr val="FF0066"/>
                </a:solidFill>
                <a:cs typeface="Times New Roman" pitchFamily="18" charset="0"/>
              </a:rPr>
              <a:t>vực</a:t>
            </a:r>
            <a:r>
              <a:rPr lang="en-US" sz="2800" dirty="0" smtClean="0">
                <a:solidFill>
                  <a:srgbClr val="FF0066"/>
                </a:solidFill>
                <a:cs typeface="Times New Roman" pitchFamily="18" charset="0"/>
              </a:rPr>
              <a:t> </a:t>
            </a:r>
            <a:r>
              <a:rPr lang="en-US" sz="2800" dirty="0" err="1" smtClean="0">
                <a:solidFill>
                  <a:srgbClr val="FF0066"/>
                </a:solidFill>
                <a:cs typeface="Times New Roman" pitchFamily="18" charset="0"/>
              </a:rPr>
              <a:t>nào</a:t>
            </a:r>
            <a:r>
              <a:rPr lang="en-US" sz="2800" dirty="0" smtClean="0">
                <a:solidFill>
                  <a:srgbClr val="FF0066"/>
                </a:solidFill>
                <a:cs typeface="Times New Roman" pitchFamily="18" charset="0"/>
              </a:rPr>
              <a:t> ở </a:t>
            </a:r>
            <a:r>
              <a:rPr lang="en-US" sz="2800" dirty="0" err="1" smtClean="0">
                <a:solidFill>
                  <a:srgbClr val="FF0066"/>
                </a:solidFill>
                <a:cs typeface="Times New Roman" pitchFamily="18" charset="0"/>
              </a:rPr>
              <a:t>châu</a:t>
            </a:r>
            <a:r>
              <a:rPr lang="en-US" sz="2800" dirty="0" smtClean="0">
                <a:solidFill>
                  <a:srgbClr val="FF0066"/>
                </a:solidFill>
                <a:cs typeface="Times New Roman" pitchFamily="18" charset="0"/>
              </a:rPr>
              <a:t> Phi?</a:t>
            </a:r>
          </a:p>
          <a:p>
            <a:pPr algn="just">
              <a:lnSpc>
                <a:spcPct val="150000"/>
              </a:lnSpc>
            </a:pPr>
            <a:r>
              <a:rPr lang="en-US" sz="2800" dirty="0" smtClean="0">
                <a:solidFill>
                  <a:srgbClr val="FF0066"/>
                </a:solidFill>
                <a:cs typeface="Times New Roman" pitchFamily="18" charset="0"/>
              </a:rPr>
              <a:t>- </a:t>
            </a:r>
            <a:r>
              <a:rPr lang="en-US" sz="2800" dirty="0" err="1" smtClean="0">
                <a:solidFill>
                  <a:srgbClr val="FF0066"/>
                </a:solidFill>
                <a:cs typeface="Times New Roman" pitchFamily="18" charset="0"/>
              </a:rPr>
              <a:t>Các</a:t>
            </a:r>
            <a:r>
              <a:rPr lang="en-US" sz="2800" dirty="0" smtClean="0">
                <a:solidFill>
                  <a:srgbClr val="FF0066"/>
                </a:solidFill>
                <a:cs typeface="Times New Roman" pitchFamily="18" charset="0"/>
              </a:rPr>
              <a:t> </a:t>
            </a:r>
            <a:r>
              <a:rPr lang="en-US" sz="2800" dirty="0" err="1" smtClean="0">
                <a:solidFill>
                  <a:srgbClr val="FF0066"/>
                </a:solidFill>
                <a:cs typeface="Times New Roman" pitchFamily="18" charset="0"/>
              </a:rPr>
              <a:t>hồ</a:t>
            </a:r>
            <a:r>
              <a:rPr lang="en-US" sz="2800" dirty="0" smtClean="0">
                <a:solidFill>
                  <a:srgbClr val="FF0066"/>
                </a:solidFill>
                <a:cs typeface="Times New Roman" pitchFamily="18" charset="0"/>
              </a:rPr>
              <a:t> </a:t>
            </a:r>
            <a:r>
              <a:rPr lang="en-US" sz="2800" dirty="0" err="1" smtClean="0">
                <a:solidFill>
                  <a:srgbClr val="FF0066"/>
                </a:solidFill>
                <a:cs typeface="Times New Roman" pitchFamily="18" charset="0"/>
              </a:rPr>
              <a:t>lớn</a:t>
            </a:r>
            <a:r>
              <a:rPr lang="en-US" sz="2800" dirty="0" smtClean="0">
                <a:solidFill>
                  <a:srgbClr val="FF0066"/>
                </a:solidFill>
                <a:cs typeface="Times New Roman" pitchFamily="18" charset="0"/>
              </a:rPr>
              <a:t> ở</a:t>
            </a:r>
            <a:r>
              <a:rPr lang="vi-VN" sz="2800" dirty="0" smtClean="0">
                <a:solidFill>
                  <a:srgbClr val="FF0066"/>
                </a:solidFill>
                <a:cs typeface="Times New Roman" pitchFamily="18" charset="0"/>
              </a:rPr>
              <a:t> </a:t>
            </a:r>
            <a:r>
              <a:rPr lang="vi-VN" sz="2800" dirty="0">
                <a:solidFill>
                  <a:srgbClr val="FF0066"/>
                </a:solidFill>
                <a:cs typeface="Times New Roman" pitchFamily="18" charset="0"/>
              </a:rPr>
              <a:t>châu Phi mang lại cho con người những giá trị nào?</a:t>
            </a:r>
            <a:endParaRPr lang="en-US" sz="2800" dirty="0">
              <a:solidFill>
                <a:srgbClr val="FF0066"/>
              </a:solidFill>
              <a:cs typeface="Times New Roman" pitchFamily="18" charset="0"/>
            </a:endParaRPr>
          </a:p>
        </p:txBody>
      </p:sp>
    </p:spTree>
    <p:extLst>
      <p:ext uri="{BB962C8B-B14F-4D97-AF65-F5344CB8AC3E}">
        <p14:creationId xmlns:p14="http://schemas.microsoft.com/office/powerpoint/2010/main" val="7442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1C2A440-97CB-4C53-A2E8-3153FFA6E28D}"/>
              </a:ext>
            </a:extLst>
          </p:cNvPr>
          <p:cNvPicPr>
            <a:picLocks noChangeAspect="1"/>
          </p:cNvPicPr>
          <p:nvPr/>
        </p:nvPicPr>
        <p:blipFill>
          <a:blip r:embed="rId2"/>
          <a:stretch>
            <a:fillRect/>
          </a:stretch>
        </p:blipFill>
        <p:spPr>
          <a:xfrm>
            <a:off x="8258039" y="104653"/>
            <a:ext cx="791018" cy="927925"/>
          </a:xfrm>
          <a:prstGeom prst="rect">
            <a:avLst/>
          </a:prstGeom>
        </p:spPr>
      </p:pic>
      <p:grpSp>
        <p:nvGrpSpPr>
          <p:cNvPr id="3" name="Group 2">
            <a:extLst>
              <a:ext uri="{FF2B5EF4-FFF2-40B4-BE49-F238E27FC236}">
                <a16:creationId xmlns:a16="http://schemas.microsoft.com/office/drawing/2014/main" id="{81A10123-0644-4204-A998-02CA493AF4D2}"/>
              </a:ext>
            </a:extLst>
          </p:cNvPr>
          <p:cNvGrpSpPr/>
          <p:nvPr/>
        </p:nvGrpSpPr>
        <p:grpSpPr>
          <a:xfrm>
            <a:off x="4994327" y="53009"/>
            <a:ext cx="4334216" cy="6786129"/>
            <a:chOff x="6659102" y="53008"/>
            <a:chExt cx="5778955" cy="6786129"/>
          </a:xfrm>
        </p:grpSpPr>
        <p:pic>
          <p:nvPicPr>
            <p:cNvPr id="4" name="Picture 3">
              <a:extLst>
                <a:ext uri="{FF2B5EF4-FFF2-40B4-BE49-F238E27FC236}">
                  <a16:creationId xmlns:a16="http://schemas.microsoft.com/office/drawing/2014/main" id="{07F9717B-641B-48D9-8161-47642E233E41}"/>
                </a:ext>
              </a:extLst>
            </p:cNvPr>
            <p:cNvPicPr>
              <a:picLocks noChangeAspect="1"/>
            </p:cNvPicPr>
            <p:nvPr/>
          </p:nvPicPr>
          <p:blipFill>
            <a:blip r:embed="rId3"/>
            <a:stretch>
              <a:fillRect/>
            </a:stretch>
          </p:blipFill>
          <p:spPr>
            <a:xfrm>
              <a:off x="6659102" y="53008"/>
              <a:ext cx="5485140" cy="6533530"/>
            </a:xfrm>
            <a:prstGeom prst="rect">
              <a:avLst/>
            </a:prstGeom>
          </p:spPr>
        </p:pic>
        <p:sp>
          <p:nvSpPr>
            <p:cNvPr id="5" name="TextBox 4">
              <a:extLst>
                <a:ext uri="{FF2B5EF4-FFF2-40B4-BE49-F238E27FC236}">
                  <a16:creationId xmlns:a16="http://schemas.microsoft.com/office/drawing/2014/main" id="{A43B93A6-8146-454B-B382-97EEED79A2B4}"/>
                </a:ext>
              </a:extLst>
            </p:cNvPr>
            <p:cNvSpPr txBox="1"/>
            <p:nvPr/>
          </p:nvSpPr>
          <p:spPr>
            <a:xfrm>
              <a:off x="6908799" y="6439027"/>
              <a:ext cx="5529258" cy="400110"/>
            </a:xfrm>
            <a:prstGeom prst="rect">
              <a:avLst/>
            </a:prstGeom>
            <a:noFill/>
          </p:spPr>
          <p:txBody>
            <a:bodyPr wrap="square" rtlCol="0">
              <a:spAutoFit/>
            </a:bodyPr>
            <a:lstStyle/>
            <a:p>
              <a:r>
                <a:rPr lang="en-US" sz="2000" dirty="0">
                  <a:solidFill>
                    <a:srgbClr val="1B04FA"/>
                  </a:solidFill>
                  <a:latin typeface="Arial" panose="020B0604020202020204" pitchFamily="34" charset="0"/>
                  <a:cs typeface="Arial" panose="020B0604020202020204" pitchFamily="34" charset="0"/>
                </a:rPr>
                <a:t> </a:t>
              </a:r>
              <a:r>
                <a:rPr lang="en-US" sz="2000" dirty="0" smtClean="0">
                  <a:solidFill>
                    <a:srgbClr val="1B04FA"/>
                  </a:solidFill>
                  <a:latin typeface="Arial" panose="020B0604020202020204" pitchFamily="34" charset="0"/>
                  <a:cs typeface="Arial" panose="020B0604020202020204" pitchFamily="34" charset="0"/>
                </a:rPr>
                <a:t>    </a:t>
              </a:r>
              <a:r>
                <a:rPr lang="en-US" sz="2000" dirty="0" err="1" smtClean="0">
                  <a:solidFill>
                    <a:srgbClr val="1B04FA"/>
                  </a:solidFill>
                  <a:cs typeface="Times New Roman" panose="02020603050405020304" pitchFamily="18" charset="0"/>
                </a:rPr>
                <a:t>Bản</a:t>
              </a:r>
              <a:r>
                <a:rPr lang="en-US" sz="2000" dirty="0" smtClean="0">
                  <a:solidFill>
                    <a:srgbClr val="1B04FA"/>
                  </a:solidFill>
                  <a:cs typeface="Times New Roman" panose="02020603050405020304" pitchFamily="18" charset="0"/>
                </a:rPr>
                <a:t> </a:t>
              </a:r>
              <a:r>
                <a:rPr lang="en-US" sz="2000" dirty="0">
                  <a:solidFill>
                    <a:srgbClr val="1B04FA"/>
                  </a:solidFill>
                  <a:cs typeface="Times New Roman" panose="02020603050405020304" pitchFamily="18" charset="0"/>
                </a:rPr>
                <a:t>đồ </a:t>
              </a:r>
              <a:r>
                <a:rPr lang="vi-VN" sz="2000" dirty="0">
                  <a:solidFill>
                    <a:srgbClr val="1B04FA"/>
                  </a:solidFill>
                  <a:cs typeface="Times New Roman" panose="02020603050405020304" pitchFamily="18" charset="0"/>
                </a:rPr>
                <a:t>tự nhiên </a:t>
              </a:r>
              <a:r>
                <a:rPr lang="en-US" sz="2000" dirty="0">
                  <a:solidFill>
                    <a:srgbClr val="1B04FA"/>
                  </a:solidFill>
                  <a:cs typeface="Times New Roman" panose="02020603050405020304" pitchFamily="18" charset="0"/>
                </a:rPr>
                <a:t>châu Phi</a:t>
              </a:r>
            </a:p>
          </p:txBody>
        </p:sp>
      </p:grpSp>
      <p:sp>
        <p:nvSpPr>
          <p:cNvPr id="6" name="Freeform: Shape 5">
            <a:extLst>
              <a:ext uri="{FF2B5EF4-FFF2-40B4-BE49-F238E27FC236}">
                <a16:creationId xmlns:a16="http://schemas.microsoft.com/office/drawing/2014/main" id="{6EBA800D-921D-4CCC-A4AA-355DA1313414}"/>
              </a:ext>
            </a:extLst>
          </p:cNvPr>
          <p:cNvSpPr/>
          <p:nvPr/>
        </p:nvSpPr>
        <p:spPr>
          <a:xfrm>
            <a:off x="7643300" y="1032578"/>
            <a:ext cx="204850" cy="1425825"/>
          </a:xfrm>
          <a:custGeom>
            <a:avLst/>
            <a:gdLst>
              <a:gd name="connsiteX0" fmla="*/ 0 w 273133"/>
              <a:gd name="connsiteY0" fmla="*/ 0 h 1425825"/>
              <a:gd name="connsiteX1" fmla="*/ 71252 w 273133"/>
              <a:gd name="connsiteY1" fmla="*/ 95002 h 1425825"/>
              <a:gd name="connsiteX2" fmla="*/ 95003 w 273133"/>
              <a:gd name="connsiteY2" fmla="*/ 178130 h 1425825"/>
              <a:gd name="connsiteX3" fmla="*/ 118753 w 273133"/>
              <a:gd name="connsiteY3" fmla="*/ 249382 h 1425825"/>
              <a:gd name="connsiteX4" fmla="*/ 154379 w 273133"/>
              <a:gd name="connsiteY4" fmla="*/ 296883 h 1425825"/>
              <a:gd name="connsiteX5" fmla="*/ 178130 w 273133"/>
              <a:gd name="connsiteY5" fmla="*/ 439387 h 1425825"/>
              <a:gd name="connsiteX6" fmla="*/ 201881 w 273133"/>
              <a:gd name="connsiteY6" fmla="*/ 475013 h 1425825"/>
              <a:gd name="connsiteX7" fmla="*/ 190005 w 273133"/>
              <a:gd name="connsiteY7" fmla="*/ 581891 h 1425825"/>
              <a:gd name="connsiteX8" fmla="*/ 154379 w 273133"/>
              <a:gd name="connsiteY8" fmla="*/ 593766 h 1425825"/>
              <a:gd name="connsiteX9" fmla="*/ 118753 w 273133"/>
              <a:gd name="connsiteY9" fmla="*/ 617517 h 1425825"/>
              <a:gd name="connsiteX10" fmla="*/ 106878 w 273133"/>
              <a:gd name="connsiteY10" fmla="*/ 653143 h 1425825"/>
              <a:gd name="connsiteX11" fmla="*/ 59377 w 273133"/>
              <a:gd name="connsiteY11" fmla="*/ 748145 h 1425825"/>
              <a:gd name="connsiteX12" fmla="*/ 142504 w 273133"/>
              <a:gd name="connsiteY12" fmla="*/ 878774 h 1425825"/>
              <a:gd name="connsiteX13" fmla="*/ 178130 w 273133"/>
              <a:gd name="connsiteY13" fmla="*/ 855023 h 1425825"/>
              <a:gd name="connsiteX14" fmla="*/ 190005 w 273133"/>
              <a:gd name="connsiteY14" fmla="*/ 819397 h 1425825"/>
              <a:gd name="connsiteX15" fmla="*/ 201881 w 273133"/>
              <a:gd name="connsiteY15" fmla="*/ 771896 h 1425825"/>
              <a:gd name="connsiteX16" fmla="*/ 273133 w 273133"/>
              <a:gd name="connsiteY16" fmla="*/ 819397 h 1425825"/>
              <a:gd name="connsiteX17" fmla="*/ 261257 w 273133"/>
              <a:gd name="connsiteY17" fmla="*/ 997527 h 1425825"/>
              <a:gd name="connsiteX18" fmla="*/ 237507 w 273133"/>
              <a:gd name="connsiteY18" fmla="*/ 1033153 h 1425825"/>
              <a:gd name="connsiteX19" fmla="*/ 225631 w 273133"/>
              <a:gd name="connsiteY19" fmla="*/ 1092530 h 1425825"/>
              <a:gd name="connsiteX20" fmla="*/ 213756 w 273133"/>
              <a:gd name="connsiteY20" fmla="*/ 1128156 h 1425825"/>
              <a:gd name="connsiteX21" fmla="*/ 201881 w 273133"/>
              <a:gd name="connsiteY21" fmla="*/ 1175657 h 1425825"/>
              <a:gd name="connsiteX22" fmla="*/ 213756 w 273133"/>
              <a:gd name="connsiteY22" fmla="*/ 1282535 h 1425825"/>
              <a:gd name="connsiteX23" fmla="*/ 261257 w 273133"/>
              <a:gd name="connsiteY23" fmla="*/ 1425039 h 1425825"/>
              <a:gd name="connsiteX24" fmla="*/ 273133 w 273133"/>
              <a:gd name="connsiteY24" fmla="*/ 1425039 h 142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3133" h="1425825">
                <a:moveTo>
                  <a:pt x="0" y="0"/>
                </a:moveTo>
                <a:cubicBezTo>
                  <a:pt x="11651" y="14563"/>
                  <a:pt x="58649" y="69797"/>
                  <a:pt x="71252" y="95002"/>
                </a:cubicBezTo>
                <a:cubicBezTo>
                  <a:pt x="81227" y="114952"/>
                  <a:pt x="89298" y="159113"/>
                  <a:pt x="95003" y="178130"/>
                </a:cubicBezTo>
                <a:cubicBezTo>
                  <a:pt x="102197" y="202110"/>
                  <a:pt x="103732" y="229354"/>
                  <a:pt x="118753" y="249382"/>
                </a:cubicBezTo>
                <a:lnTo>
                  <a:pt x="154379" y="296883"/>
                </a:lnTo>
                <a:cubicBezTo>
                  <a:pt x="158141" y="330740"/>
                  <a:pt x="158236" y="399599"/>
                  <a:pt x="178130" y="439387"/>
                </a:cubicBezTo>
                <a:cubicBezTo>
                  <a:pt x="184513" y="452153"/>
                  <a:pt x="193964" y="463138"/>
                  <a:pt x="201881" y="475013"/>
                </a:cubicBezTo>
                <a:cubicBezTo>
                  <a:pt x="210589" y="501139"/>
                  <a:pt x="239881" y="565266"/>
                  <a:pt x="190005" y="581891"/>
                </a:cubicBezTo>
                <a:lnTo>
                  <a:pt x="154379" y="593766"/>
                </a:lnTo>
                <a:cubicBezTo>
                  <a:pt x="142504" y="601683"/>
                  <a:pt x="127669" y="606372"/>
                  <a:pt x="118753" y="617517"/>
                </a:cubicBezTo>
                <a:cubicBezTo>
                  <a:pt x="110933" y="627292"/>
                  <a:pt x="111273" y="641422"/>
                  <a:pt x="106878" y="653143"/>
                </a:cubicBezTo>
                <a:cubicBezTo>
                  <a:pt x="81978" y="719543"/>
                  <a:pt x="92172" y="698952"/>
                  <a:pt x="59377" y="748145"/>
                </a:cubicBezTo>
                <a:cubicBezTo>
                  <a:pt x="70088" y="876676"/>
                  <a:pt x="25833" y="917664"/>
                  <a:pt x="142504" y="878774"/>
                </a:cubicBezTo>
                <a:cubicBezTo>
                  <a:pt x="156044" y="874261"/>
                  <a:pt x="166255" y="862940"/>
                  <a:pt x="178130" y="855023"/>
                </a:cubicBezTo>
                <a:cubicBezTo>
                  <a:pt x="182088" y="843148"/>
                  <a:pt x="186566" y="831433"/>
                  <a:pt x="190005" y="819397"/>
                </a:cubicBezTo>
                <a:cubicBezTo>
                  <a:pt x="194489" y="803704"/>
                  <a:pt x="185560" y="771896"/>
                  <a:pt x="201881" y="771896"/>
                </a:cubicBezTo>
                <a:cubicBezTo>
                  <a:pt x="230426" y="771896"/>
                  <a:pt x="273133" y="819397"/>
                  <a:pt x="273133" y="819397"/>
                </a:cubicBezTo>
                <a:cubicBezTo>
                  <a:pt x="269174" y="878774"/>
                  <a:pt x="271040" y="938828"/>
                  <a:pt x="261257" y="997527"/>
                </a:cubicBezTo>
                <a:cubicBezTo>
                  <a:pt x="258911" y="1011605"/>
                  <a:pt x="242518" y="1019789"/>
                  <a:pt x="237507" y="1033153"/>
                </a:cubicBezTo>
                <a:cubicBezTo>
                  <a:pt x="230420" y="1052052"/>
                  <a:pt x="230526" y="1072948"/>
                  <a:pt x="225631" y="1092530"/>
                </a:cubicBezTo>
                <a:cubicBezTo>
                  <a:pt x="222595" y="1104674"/>
                  <a:pt x="217195" y="1116120"/>
                  <a:pt x="213756" y="1128156"/>
                </a:cubicBezTo>
                <a:cubicBezTo>
                  <a:pt x="209272" y="1143849"/>
                  <a:pt x="205839" y="1159823"/>
                  <a:pt x="201881" y="1175657"/>
                </a:cubicBezTo>
                <a:cubicBezTo>
                  <a:pt x="205839" y="1211283"/>
                  <a:pt x="210004" y="1246887"/>
                  <a:pt x="213756" y="1282535"/>
                </a:cubicBezTo>
                <a:cubicBezTo>
                  <a:pt x="224242" y="1382156"/>
                  <a:pt x="193538" y="1391180"/>
                  <a:pt x="261257" y="1425039"/>
                </a:cubicBezTo>
                <a:cubicBezTo>
                  <a:pt x="264798" y="1426809"/>
                  <a:pt x="269174" y="1425039"/>
                  <a:pt x="273133" y="1425039"/>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EA03E8B-78C0-468C-A889-33C2D0ECE3EA}"/>
              </a:ext>
            </a:extLst>
          </p:cNvPr>
          <p:cNvSpPr/>
          <p:nvPr/>
        </p:nvSpPr>
        <p:spPr>
          <a:xfrm>
            <a:off x="221813" y="532376"/>
            <a:ext cx="4572000" cy="1569660"/>
          </a:xfrm>
          <a:prstGeom prst="rect">
            <a:avLst/>
          </a:prstGeom>
        </p:spPr>
        <p:txBody>
          <a:bodyPr>
            <a:spAutoFit/>
          </a:bodyPr>
          <a:lstStyle/>
          <a:p>
            <a:pPr algn="just"/>
            <a:r>
              <a:rPr lang="vi-VN" sz="3200" dirty="0">
                <a:solidFill>
                  <a:srgbClr val="3333CC"/>
                </a:solidFill>
                <a:latin typeface="+mn-lt"/>
                <a:cs typeface="Arial" panose="020B0604020202020204" pitchFamily="34" charset="0"/>
              </a:rPr>
              <a:t>+ Sông Nin: nằm ở phía đông bắc châu Phi, đổ ra biển Địa Trung Hải.</a:t>
            </a:r>
            <a:endParaRPr lang="en-US" sz="3200" dirty="0">
              <a:latin typeface="+mn-lt"/>
            </a:endParaRPr>
          </a:p>
        </p:txBody>
      </p:sp>
      <p:sp>
        <p:nvSpPr>
          <p:cNvPr id="9" name="TextBox 8">
            <a:extLst>
              <a:ext uri="{FF2B5EF4-FFF2-40B4-BE49-F238E27FC236}">
                <a16:creationId xmlns:a16="http://schemas.microsoft.com/office/drawing/2014/main" id="{D804C22C-6C7D-443A-8575-3A335A58C8C7}"/>
              </a:ext>
            </a:extLst>
          </p:cNvPr>
          <p:cNvSpPr txBox="1"/>
          <p:nvPr/>
        </p:nvSpPr>
        <p:spPr>
          <a:xfrm rot="5170316">
            <a:off x="6904411" y="1513778"/>
            <a:ext cx="1308701" cy="461665"/>
          </a:xfrm>
          <a:prstGeom prst="rect">
            <a:avLst/>
          </a:prstGeom>
          <a:noFill/>
        </p:spPr>
        <p:txBody>
          <a:bodyPr wrap="square" rtlCol="0">
            <a:spAutoFit/>
          </a:bodyPr>
          <a:lstStyle/>
          <a:p>
            <a:r>
              <a:rPr lang="vi-VN" sz="2400" dirty="0">
                <a:solidFill>
                  <a:srgbClr val="1B04FA"/>
                </a:solidFill>
                <a:latin typeface="+mn-lt"/>
              </a:rPr>
              <a:t>s. Nin</a:t>
            </a:r>
            <a:endParaRPr lang="en-US" sz="2400" dirty="0">
              <a:solidFill>
                <a:srgbClr val="1B04FA"/>
              </a:solidFill>
              <a:latin typeface="+mn-lt"/>
            </a:endParaRPr>
          </a:p>
        </p:txBody>
      </p:sp>
      <p:pic>
        <p:nvPicPr>
          <p:cNvPr id="10" name="Picture 2" descr="Sông Nile đổ ra biển nào?">
            <a:extLst>
              <a:ext uri="{FF2B5EF4-FFF2-40B4-BE49-F238E27FC236}">
                <a16:creationId xmlns:a16="http://schemas.microsoft.com/office/drawing/2014/main" id="{EF13C443-ED42-46BB-A58A-CD1E165679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211626"/>
            <a:ext cx="4936723" cy="462751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Sông Nin là gì 17 - Leafdesign.vn">
            <a:extLst>
              <a:ext uri="{FF2B5EF4-FFF2-40B4-BE49-F238E27FC236}">
                <a16:creationId xmlns:a16="http://schemas.microsoft.com/office/drawing/2014/main" id="{392F20C6-65CF-4DF5-9D21-252B9B1E4D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233396"/>
            <a:ext cx="4936723" cy="4507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9402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1C2A440-97CB-4C53-A2E8-3153FFA6E28D}"/>
              </a:ext>
            </a:extLst>
          </p:cNvPr>
          <p:cNvPicPr>
            <a:picLocks noChangeAspect="1"/>
          </p:cNvPicPr>
          <p:nvPr/>
        </p:nvPicPr>
        <p:blipFill>
          <a:blip r:embed="rId2"/>
          <a:stretch>
            <a:fillRect/>
          </a:stretch>
        </p:blipFill>
        <p:spPr>
          <a:xfrm>
            <a:off x="8258039" y="104653"/>
            <a:ext cx="791018" cy="927925"/>
          </a:xfrm>
          <a:prstGeom prst="rect">
            <a:avLst/>
          </a:prstGeom>
        </p:spPr>
      </p:pic>
      <p:grpSp>
        <p:nvGrpSpPr>
          <p:cNvPr id="3" name="Group 2">
            <a:extLst>
              <a:ext uri="{FF2B5EF4-FFF2-40B4-BE49-F238E27FC236}">
                <a16:creationId xmlns:a16="http://schemas.microsoft.com/office/drawing/2014/main" id="{81A10123-0644-4204-A998-02CA493AF4D2}"/>
              </a:ext>
            </a:extLst>
          </p:cNvPr>
          <p:cNvGrpSpPr/>
          <p:nvPr/>
        </p:nvGrpSpPr>
        <p:grpSpPr>
          <a:xfrm>
            <a:off x="4994327" y="53009"/>
            <a:ext cx="4334216" cy="6786129"/>
            <a:chOff x="6659102" y="53008"/>
            <a:chExt cx="5778955" cy="6786129"/>
          </a:xfrm>
        </p:grpSpPr>
        <p:pic>
          <p:nvPicPr>
            <p:cNvPr id="4" name="Picture 3">
              <a:extLst>
                <a:ext uri="{FF2B5EF4-FFF2-40B4-BE49-F238E27FC236}">
                  <a16:creationId xmlns:a16="http://schemas.microsoft.com/office/drawing/2014/main" id="{07F9717B-641B-48D9-8161-47642E233E41}"/>
                </a:ext>
              </a:extLst>
            </p:cNvPr>
            <p:cNvPicPr>
              <a:picLocks noChangeAspect="1"/>
            </p:cNvPicPr>
            <p:nvPr/>
          </p:nvPicPr>
          <p:blipFill>
            <a:blip r:embed="rId3"/>
            <a:stretch>
              <a:fillRect/>
            </a:stretch>
          </p:blipFill>
          <p:spPr>
            <a:xfrm>
              <a:off x="6659102" y="53008"/>
              <a:ext cx="5485140" cy="6533530"/>
            </a:xfrm>
            <a:prstGeom prst="rect">
              <a:avLst/>
            </a:prstGeom>
          </p:spPr>
        </p:pic>
        <p:sp>
          <p:nvSpPr>
            <p:cNvPr id="5" name="TextBox 4">
              <a:extLst>
                <a:ext uri="{FF2B5EF4-FFF2-40B4-BE49-F238E27FC236}">
                  <a16:creationId xmlns:a16="http://schemas.microsoft.com/office/drawing/2014/main" id="{A43B93A6-8146-454B-B382-97EEED79A2B4}"/>
                </a:ext>
              </a:extLst>
            </p:cNvPr>
            <p:cNvSpPr txBox="1"/>
            <p:nvPr/>
          </p:nvSpPr>
          <p:spPr>
            <a:xfrm>
              <a:off x="6659102" y="6439027"/>
              <a:ext cx="5778955" cy="400110"/>
            </a:xfrm>
            <a:prstGeom prst="rect">
              <a:avLst/>
            </a:prstGeom>
            <a:noFill/>
          </p:spPr>
          <p:txBody>
            <a:bodyPr wrap="square" rtlCol="0">
              <a:spAutoFit/>
            </a:bodyPr>
            <a:lstStyle/>
            <a:p>
              <a:pPr algn="ctr"/>
              <a:r>
                <a:rPr lang="en-US" sz="2000" dirty="0" err="1" smtClean="0">
                  <a:solidFill>
                    <a:srgbClr val="1B04FA"/>
                  </a:solidFill>
                  <a:cs typeface="Times New Roman" panose="02020603050405020304" pitchFamily="18" charset="0"/>
                </a:rPr>
                <a:t>Bản</a:t>
              </a:r>
              <a:r>
                <a:rPr lang="en-US" sz="2000" dirty="0" smtClean="0">
                  <a:solidFill>
                    <a:srgbClr val="1B04FA"/>
                  </a:solidFill>
                  <a:cs typeface="Times New Roman" panose="02020603050405020304" pitchFamily="18" charset="0"/>
                </a:rPr>
                <a:t> </a:t>
              </a:r>
              <a:r>
                <a:rPr lang="en-US" sz="2000" dirty="0">
                  <a:solidFill>
                    <a:srgbClr val="1B04FA"/>
                  </a:solidFill>
                  <a:cs typeface="Times New Roman" panose="02020603050405020304" pitchFamily="18" charset="0"/>
                </a:rPr>
                <a:t>đồ </a:t>
              </a:r>
              <a:r>
                <a:rPr lang="vi-VN" sz="2000" dirty="0">
                  <a:solidFill>
                    <a:srgbClr val="1B04FA"/>
                  </a:solidFill>
                  <a:cs typeface="Times New Roman" panose="02020603050405020304" pitchFamily="18" charset="0"/>
                </a:rPr>
                <a:t>tự nhiên </a:t>
              </a:r>
              <a:r>
                <a:rPr lang="en-US" sz="2000" dirty="0">
                  <a:solidFill>
                    <a:srgbClr val="1B04FA"/>
                  </a:solidFill>
                  <a:cs typeface="Times New Roman" panose="02020603050405020304" pitchFamily="18" charset="0"/>
                </a:rPr>
                <a:t>châu Phi</a:t>
              </a:r>
            </a:p>
          </p:txBody>
        </p:sp>
      </p:grpSp>
      <p:sp>
        <p:nvSpPr>
          <p:cNvPr id="6" name="Freeform: Shape 5">
            <a:extLst>
              <a:ext uri="{FF2B5EF4-FFF2-40B4-BE49-F238E27FC236}">
                <a16:creationId xmlns:a16="http://schemas.microsoft.com/office/drawing/2014/main" id="{6EBA800D-921D-4CCC-A4AA-355DA1313414}"/>
              </a:ext>
            </a:extLst>
          </p:cNvPr>
          <p:cNvSpPr/>
          <p:nvPr/>
        </p:nvSpPr>
        <p:spPr>
          <a:xfrm>
            <a:off x="7643300" y="1032578"/>
            <a:ext cx="204850" cy="1425825"/>
          </a:xfrm>
          <a:custGeom>
            <a:avLst/>
            <a:gdLst>
              <a:gd name="connsiteX0" fmla="*/ 0 w 273133"/>
              <a:gd name="connsiteY0" fmla="*/ 0 h 1425825"/>
              <a:gd name="connsiteX1" fmla="*/ 71252 w 273133"/>
              <a:gd name="connsiteY1" fmla="*/ 95002 h 1425825"/>
              <a:gd name="connsiteX2" fmla="*/ 95003 w 273133"/>
              <a:gd name="connsiteY2" fmla="*/ 178130 h 1425825"/>
              <a:gd name="connsiteX3" fmla="*/ 118753 w 273133"/>
              <a:gd name="connsiteY3" fmla="*/ 249382 h 1425825"/>
              <a:gd name="connsiteX4" fmla="*/ 154379 w 273133"/>
              <a:gd name="connsiteY4" fmla="*/ 296883 h 1425825"/>
              <a:gd name="connsiteX5" fmla="*/ 178130 w 273133"/>
              <a:gd name="connsiteY5" fmla="*/ 439387 h 1425825"/>
              <a:gd name="connsiteX6" fmla="*/ 201881 w 273133"/>
              <a:gd name="connsiteY6" fmla="*/ 475013 h 1425825"/>
              <a:gd name="connsiteX7" fmla="*/ 190005 w 273133"/>
              <a:gd name="connsiteY7" fmla="*/ 581891 h 1425825"/>
              <a:gd name="connsiteX8" fmla="*/ 154379 w 273133"/>
              <a:gd name="connsiteY8" fmla="*/ 593766 h 1425825"/>
              <a:gd name="connsiteX9" fmla="*/ 118753 w 273133"/>
              <a:gd name="connsiteY9" fmla="*/ 617517 h 1425825"/>
              <a:gd name="connsiteX10" fmla="*/ 106878 w 273133"/>
              <a:gd name="connsiteY10" fmla="*/ 653143 h 1425825"/>
              <a:gd name="connsiteX11" fmla="*/ 59377 w 273133"/>
              <a:gd name="connsiteY11" fmla="*/ 748145 h 1425825"/>
              <a:gd name="connsiteX12" fmla="*/ 142504 w 273133"/>
              <a:gd name="connsiteY12" fmla="*/ 878774 h 1425825"/>
              <a:gd name="connsiteX13" fmla="*/ 178130 w 273133"/>
              <a:gd name="connsiteY13" fmla="*/ 855023 h 1425825"/>
              <a:gd name="connsiteX14" fmla="*/ 190005 w 273133"/>
              <a:gd name="connsiteY14" fmla="*/ 819397 h 1425825"/>
              <a:gd name="connsiteX15" fmla="*/ 201881 w 273133"/>
              <a:gd name="connsiteY15" fmla="*/ 771896 h 1425825"/>
              <a:gd name="connsiteX16" fmla="*/ 273133 w 273133"/>
              <a:gd name="connsiteY16" fmla="*/ 819397 h 1425825"/>
              <a:gd name="connsiteX17" fmla="*/ 261257 w 273133"/>
              <a:gd name="connsiteY17" fmla="*/ 997527 h 1425825"/>
              <a:gd name="connsiteX18" fmla="*/ 237507 w 273133"/>
              <a:gd name="connsiteY18" fmla="*/ 1033153 h 1425825"/>
              <a:gd name="connsiteX19" fmla="*/ 225631 w 273133"/>
              <a:gd name="connsiteY19" fmla="*/ 1092530 h 1425825"/>
              <a:gd name="connsiteX20" fmla="*/ 213756 w 273133"/>
              <a:gd name="connsiteY20" fmla="*/ 1128156 h 1425825"/>
              <a:gd name="connsiteX21" fmla="*/ 201881 w 273133"/>
              <a:gd name="connsiteY21" fmla="*/ 1175657 h 1425825"/>
              <a:gd name="connsiteX22" fmla="*/ 213756 w 273133"/>
              <a:gd name="connsiteY22" fmla="*/ 1282535 h 1425825"/>
              <a:gd name="connsiteX23" fmla="*/ 261257 w 273133"/>
              <a:gd name="connsiteY23" fmla="*/ 1425039 h 1425825"/>
              <a:gd name="connsiteX24" fmla="*/ 273133 w 273133"/>
              <a:gd name="connsiteY24" fmla="*/ 1425039 h 142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3133" h="1425825">
                <a:moveTo>
                  <a:pt x="0" y="0"/>
                </a:moveTo>
                <a:cubicBezTo>
                  <a:pt x="11651" y="14563"/>
                  <a:pt x="58649" y="69797"/>
                  <a:pt x="71252" y="95002"/>
                </a:cubicBezTo>
                <a:cubicBezTo>
                  <a:pt x="81227" y="114952"/>
                  <a:pt x="89298" y="159113"/>
                  <a:pt x="95003" y="178130"/>
                </a:cubicBezTo>
                <a:cubicBezTo>
                  <a:pt x="102197" y="202110"/>
                  <a:pt x="103732" y="229354"/>
                  <a:pt x="118753" y="249382"/>
                </a:cubicBezTo>
                <a:lnTo>
                  <a:pt x="154379" y="296883"/>
                </a:lnTo>
                <a:cubicBezTo>
                  <a:pt x="158141" y="330740"/>
                  <a:pt x="158236" y="399599"/>
                  <a:pt x="178130" y="439387"/>
                </a:cubicBezTo>
                <a:cubicBezTo>
                  <a:pt x="184513" y="452153"/>
                  <a:pt x="193964" y="463138"/>
                  <a:pt x="201881" y="475013"/>
                </a:cubicBezTo>
                <a:cubicBezTo>
                  <a:pt x="210589" y="501139"/>
                  <a:pt x="239881" y="565266"/>
                  <a:pt x="190005" y="581891"/>
                </a:cubicBezTo>
                <a:lnTo>
                  <a:pt x="154379" y="593766"/>
                </a:lnTo>
                <a:cubicBezTo>
                  <a:pt x="142504" y="601683"/>
                  <a:pt x="127669" y="606372"/>
                  <a:pt x="118753" y="617517"/>
                </a:cubicBezTo>
                <a:cubicBezTo>
                  <a:pt x="110933" y="627292"/>
                  <a:pt x="111273" y="641422"/>
                  <a:pt x="106878" y="653143"/>
                </a:cubicBezTo>
                <a:cubicBezTo>
                  <a:pt x="81978" y="719543"/>
                  <a:pt x="92172" y="698952"/>
                  <a:pt x="59377" y="748145"/>
                </a:cubicBezTo>
                <a:cubicBezTo>
                  <a:pt x="70088" y="876676"/>
                  <a:pt x="25833" y="917664"/>
                  <a:pt x="142504" y="878774"/>
                </a:cubicBezTo>
                <a:cubicBezTo>
                  <a:pt x="156044" y="874261"/>
                  <a:pt x="166255" y="862940"/>
                  <a:pt x="178130" y="855023"/>
                </a:cubicBezTo>
                <a:cubicBezTo>
                  <a:pt x="182088" y="843148"/>
                  <a:pt x="186566" y="831433"/>
                  <a:pt x="190005" y="819397"/>
                </a:cubicBezTo>
                <a:cubicBezTo>
                  <a:pt x="194489" y="803704"/>
                  <a:pt x="185560" y="771896"/>
                  <a:pt x="201881" y="771896"/>
                </a:cubicBezTo>
                <a:cubicBezTo>
                  <a:pt x="230426" y="771896"/>
                  <a:pt x="273133" y="819397"/>
                  <a:pt x="273133" y="819397"/>
                </a:cubicBezTo>
                <a:cubicBezTo>
                  <a:pt x="269174" y="878774"/>
                  <a:pt x="271040" y="938828"/>
                  <a:pt x="261257" y="997527"/>
                </a:cubicBezTo>
                <a:cubicBezTo>
                  <a:pt x="258911" y="1011605"/>
                  <a:pt x="242518" y="1019789"/>
                  <a:pt x="237507" y="1033153"/>
                </a:cubicBezTo>
                <a:cubicBezTo>
                  <a:pt x="230420" y="1052052"/>
                  <a:pt x="230526" y="1072948"/>
                  <a:pt x="225631" y="1092530"/>
                </a:cubicBezTo>
                <a:cubicBezTo>
                  <a:pt x="222595" y="1104674"/>
                  <a:pt x="217195" y="1116120"/>
                  <a:pt x="213756" y="1128156"/>
                </a:cubicBezTo>
                <a:cubicBezTo>
                  <a:pt x="209272" y="1143849"/>
                  <a:pt x="205839" y="1159823"/>
                  <a:pt x="201881" y="1175657"/>
                </a:cubicBezTo>
                <a:cubicBezTo>
                  <a:pt x="205839" y="1211283"/>
                  <a:pt x="210004" y="1246887"/>
                  <a:pt x="213756" y="1282535"/>
                </a:cubicBezTo>
                <a:cubicBezTo>
                  <a:pt x="224242" y="1382156"/>
                  <a:pt x="193538" y="1391180"/>
                  <a:pt x="261257" y="1425039"/>
                </a:cubicBezTo>
                <a:cubicBezTo>
                  <a:pt x="264798" y="1426809"/>
                  <a:pt x="269174" y="1425039"/>
                  <a:pt x="273133" y="1425039"/>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804C22C-6C7D-443A-8575-3A335A58C8C7}"/>
              </a:ext>
            </a:extLst>
          </p:cNvPr>
          <p:cNvSpPr txBox="1"/>
          <p:nvPr/>
        </p:nvSpPr>
        <p:spPr>
          <a:xfrm rot="5170316">
            <a:off x="6936204" y="1514657"/>
            <a:ext cx="1308701" cy="461665"/>
          </a:xfrm>
          <a:prstGeom prst="rect">
            <a:avLst/>
          </a:prstGeom>
          <a:noFill/>
        </p:spPr>
        <p:txBody>
          <a:bodyPr wrap="square" rtlCol="0">
            <a:spAutoFit/>
          </a:bodyPr>
          <a:lstStyle/>
          <a:p>
            <a:r>
              <a:rPr lang="vi-VN" sz="2400" dirty="0">
                <a:solidFill>
                  <a:srgbClr val="1B04FA"/>
                </a:solidFill>
                <a:latin typeface="+mn-lt"/>
              </a:rPr>
              <a:t>s. Nin</a:t>
            </a:r>
            <a:endParaRPr lang="en-US" sz="2400" dirty="0">
              <a:solidFill>
                <a:srgbClr val="1B04FA"/>
              </a:solidFill>
              <a:latin typeface="+mn-lt"/>
            </a:endParaRPr>
          </a:p>
        </p:txBody>
      </p:sp>
      <p:sp>
        <p:nvSpPr>
          <p:cNvPr id="12" name="Freeform: Shape 11">
            <a:extLst>
              <a:ext uri="{FF2B5EF4-FFF2-40B4-BE49-F238E27FC236}">
                <a16:creationId xmlns:a16="http://schemas.microsoft.com/office/drawing/2014/main" id="{A5CB8977-B972-49E0-93FE-BAC20A77E6AB}"/>
              </a:ext>
            </a:extLst>
          </p:cNvPr>
          <p:cNvSpPr/>
          <p:nvPr/>
        </p:nvSpPr>
        <p:spPr>
          <a:xfrm>
            <a:off x="5851567" y="2113809"/>
            <a:ext cx="855056" cy="806841"/>
          </a:xfrm>
          <a:custGeom>
            <a:avLst/>
            <a:gdLst>
              <a:gd name="connsiteX0" fmla="*/ 0 w 1114805"/>
              <a:gd name="connsiteY0" fmla="*/ 463137 h 855023"/>
              <a:gd name="connsiteX1" fmla="*/ 59377 w 1114805"/>
              <a:gd name="connsiteY1" fmla="*/ 415636 h 855023"/>
              <a:gd name="connsiteX2" fmla="*/ 166255 w 1114805"/>
              <a:gd name="connsiteY2" fmla="*/ 380010 h 855023"/>
              <a:gd name="connsiteX3" fmla="*/ 201881 w 1114805"/>
              <a:gd name="connsiteY3" fmla="*/ 332509 h 855023"/>
              <a:gd name="connsiteX4" fmla="*/ 225631 w 1114805"/>
              <a:gd name="connsiteY4" fmla="*/ 296883 h 855023"/>
              <a:gd name="connsiteX5" fmla="*/ 296883 w 1114805"/>
              <a:gd name="connsiteY5" fmla="*/ 261257 h 855023"/>
              <a:gd name="connsiteX6" fmla="*/ 332509 w 1114805"/>
              <a:gd name="connsiteY6" fmla="*/ 237506 h 855023"/>
              <a:gd name="connsiteX7" fmla="*/ 415637 w 1114805"/>
              <a:gd name="connsiteY7" fmla="*/ 213756 h 855023"/>
              <a:gd name="connsiteX8" fmla="*/ 463138 w 1114805"/>
              <a:gd name="connsiteY8" fmla="*/ 142504 h 855023"/>
              <a:gd name="connsiteX9" fmla="*/ 498764 w 1114805"/>
              <a:gd name="connsiteY9" fmla="*/ 59376 h 855023"/>
              <a:gd name="connsiteX10" fmla="*/ 534390 w 1114805"/>
              <a:gd name="connsiteY10" fmla="*/ 23750 h 855023"/>
              <a:gd name="connsiteX11" fmla="*/ 629393 w 1114805"/>
              <a:gd name="connsiteY11" fmla="*/ 0 h 855023"/>
              <a:gd name="connsiteX12" fmla="*/ 736270 w 1114805"/>
              <a:gd name="connsiteY12" fmla="*/ 11875 h 855023"/>
              <a:gd name="connsiteX13" fmla="*/ 748146 w 1114805"/>
              <a:gd name="connsiteY13" fmla="*/ 47501 h 855023"/>
              <a:gd name="connsiteX14" fmla="*/ 760021 w 1114805"/>
              <a:gd name="connsiteY14" fmla="*/ 95002 h 855023"/>
              <a:gd name="connsiteX15" fmla="*/ 771896 w 1114805"/>
              <a:gd name="connsiteY15" fmla="*/ 130628 h 855023"/>
              <a:gd name="connsiteX16" fmla="*/ 783772 w 1114805"/>
              <a:gd name="connsiteY16" fmla="*/ 178130 h 855023"/>
              <a:gd name="connsiteX17" fmla="*/ 807522 w 1114805"/>
              <a:gd name="connsiteY17" fmla="*/ 249382 h 855023"/>
              <a:gd name="connsiteX18" fmla="*/ 819398 w 1114805"/>
              <a:gd name="connsiteY18" fmla="*/ 296883 h 855023"/>
              <a:gd name="connsiteX19" fmla="*/ 855024 w 1114805"/>
              <a:gd name="connsiteY19" fmla="*/ 308758 h 855023"/>
              <a:gd name="connsiteX20" fmla="*/ 926276 w 1114805"/>
              <a:gd name="connsiteY20" fmla="*/ 368135 h 855023"/>
              <a:gd name="connsiteX21" fmla="*/ 985652 w 1114805"/>
              <a:gd name="connsiteY21" fmla="*/ 439387 h 855023"/>
              <a:gd name="connsiteX22" fmla="*/ 1009403 w 1114805"/>
              <a:gd name="connsiteY22" fmla="*/ 534389 h 855023"/>
              <a:gd name="connsiteX23" fmla="*/ 1021278 w 1114805"/>
              <a:gd name="connsiteY23" fmla="*/ 570015 h 855023"/>
              <a:gd name="connsiteX24" fmla="*/ 1045029 w 1114805"/>
              <a:gd name="connsiteY24" fmla="*/ 605641 h 855023"/>
              <a:gd name="connsiteX25" fmla="*/ 1080655 w 1114805"/>
              <a:gd name="connsiteY25" fmla="*/ 629392 h 855023"/>
              <a:gd name="connsiteX26" fmla="*/ 1104406 w 1114805"/>
              <a:gd name="connsiteY26" fmla="*/ 855023 h 85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14805" h="855023">
                <a:moveTo>
                  <a:pt x="0" y="463137"/>
                </a:moveTo>
                <a:cubicBezTo>
                  <a:pt x="19792" y="447303"/>
                  <a:pt x="36302" y="426124"/>
                  <a:pt x="59377" y="415636"/>
                </a:cubicBezTo>
                <a:cubicBezTo>
                  <a:pt x="132360" y="382462"/>
                  <a:pt x="117914" y="428351"/>
                  <a:pt x="166255" y="380010"/>
                </a:cubicBezTo>
                <a:cubicBezTo>
                  <a:pt x="180250" y="366015"/>
                  <a:pt x="190377" y="348615"/>
                  <a:pt x="201881" y="332509"/>
                </a:cubicBezTo>
                <a:cubicBezTo>
                  <a:pt x="210177" y="320895"/>
                  <a:pt x="215539" y="306975"/>
                  <a:pt x="225631" y="296883"/>
                </a:cubicBezTo>
                <a:cubicBezTo>
                  <a:pt x="248652" y="273862"/>
                  <a:pt x="267907" y="270915"/>
                  <a:pt x="296883" y="261257"/>
                </a:cubicBezTo>
                <a:cubicBezTo>
                  <a:pt x="308758" y="253340"/>
                  <a:pt x="319743" y="243889"/>
                  <a:pt x="332509" y="237506"/>
                </a:cubicBezTo>
                <a:cubicBezTo>
                  <a:pt x="349545" y="228988"/>
                  <a:pt x="400418" y="217561"/>
                  <a:pt x="415637" y="213756"/>
                </a:cubicBezTo>
                <a:cubicBezTo>
                  <a:pt x="431471" y="190005"/>
                  <a:pt x="456215" y="170196"/>
                  <a:pt x="463138" y="142504"/>
                </a:cubicBezTo>
                <a:cubicBezTo>
                  <a:pt x="474456" y="97232"/>
                  <a:pt x="469474" y="94524"/>
                  <a:pt x="498764" y="59376"/>
                </a:cubicBezTo>
                <a:cubicBezTo>
                  <a:pt x="509515" y="46474"/>
                  <a:pt x="519101" y="30699"/>
                  <a:pt x="534390" y="23750"/>
                </a:cubicBezTo>
                <a:cubicBezTo>
                  <a:pt x="564106" y="10243"/>
                  <a:pt x="629393" y="0"/>
                  <a:pt x="629393" y="0"/>
                </a:cubicBezTo>
                <a:cubicBezTo>
                  <a:pt x="665019" y="3958"/>
                  <a:pt x="702989" y="-1437"/>
                  <a:pt x="736270" y="11875"/>
                </a:cubicBezTo>
                <a:cubicBezTo>
                  <a:pt x="747892" y="16524"/>
                  <a:pt x="744707" y="35465"/>
                  <a:pt x="748146" y="47501"/>
                </a:cubicBezTo>
                <a:cubicBezTo>
                  <a:pt x="752630" y="63194"/>
                  <a:pt x="755537" y="79309"/>
                  <a:pt x="760021" y="95002"/>
                </a:cubicBezTo>
                <a:cubicBezTo>
                  <a:pt x="763460" y="107038"/>
                  <a:pt x="768457" y="118592"/>
                  <a:pt x="771896" y="130628"/>
                </a:cubicBezTo>
                <a:cubicBezTo>
                  <a:pt x="776380" y="146321"/>
                  <a:pt x="779082" y="162497"/>
                  <a:pt x="783772" y="178130"/>
                </a:cubicBezTo>
                <a:cubicBezTo>
                  <a:pt x="790966" y="202110"/>
                  <a:pt x="801450" y="225094"/>
                  <a:pt x="807522" y="249382"/>
                </a:cubicBezTo>
                <a:cubicBezTo>
                  <a:pt x="811481" y="265216"/>
                  <a:pt x="809202" y="284139"/>
                  <a:pt x="819398" y="296883"/>
                </a:cubicBezTo>
                <a:cubicBezTo>
                  <a:pt x="827218" y="306658"/>
                  <a:pt x="843149" y="304800"/>
                  <a:pt x="855024" y="308758"/>
                </a:cubicBezTo>
                <a:cubicBezTo>
                  <a:pt x="959106" y="412840"/>
                  <a:pt x="827077" y="285469"/>
                  <a:pt x="926276" y="368135"/>
                </a:cubicBezTo>
                <a:cubicBezTo>
                  <a:pt x="960565" y="396710"/>
                  <a:pt x="962299" y="404356"/>
                  <a:pt x="985652" y="439387"/>
                </a:cubicBezTo>
                <a:cubicBezTo>
                  <a:pt x="993569" y="471054"/>
                  <a:pt x="999081" y="503422"/>
                  <a:pt x="1009403" y="534389"/>
                </a:cubicBezTo>
                <a:cubicBezTo>
                  <a:pt x="1013361" y="546264"/>
                  <a:pt x="1015680" y="558819"/>
                  <a:pt x="1021278" y="570015"/>
                </a:cubicBezTo>
                <a:cubicBezTo>
                  <a:pt x="1027661" y="582781"/>
                  <a:pt x="1034937" y="595549"/>
                  <a:pt x="1045029" y="605641"/>
                </a:cubicBezTo>
                <a:cubicBezTo>
                  <a:pt x="1055121" y="615733"/>
                  <a:pt x="1068780" y="621475"/>
                  <a:pt x="1080655" y="629392"/>
                </a:cubicBezTo>
                <a:cubicBezTo>
                  <a:pt x="1139538" y="717716"/>
                  <a:pt x="1104406" y="650746"/>
                  <a:pt x="1104406" y="855023"/>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56E0E10-C1E8-4986-8FCD-39F5332738B9}"/>
              </a:ext>
            </a:extLst>
          </p:cNvPr>
          <p:cNvSpPr/>
          <p:nvPr/>
        </p:nvSpPr>
        <p:spPr>
          <a:xfrm>
            <a:off x="5637811" y="2054431"/>
            <a:ext cx="258288" cy="498764"/>
          </a:xfrm>
          <a:custGeom>
            <a:avLst/>
            <a:gdLst>
              <a:gd name="connsiteX0" fmla="*/ 0 w 344384"/>
              <a:gd name="connsiteY0" fmla="*/ 130629 h 498764"/>
              <a:gd name="connsiteX1" fmla="*/ 83127 w 344384"/>
              <a:gd name="connsiteY1" fmla="*/ 23751 h 498764"/>
              <a:gd name="connsiteX2" fmla="*/ 118753 w 344384"/>
              <a:gd name="connsiteY2" fmla="*/ 0 h 498764"/>
              <a:gd name="connsiteX3" fmla="*/ 190005 w 344384"/>
              <a:gd name="connsiteY3" fmla="*/ 142504 h 498764"/>
              <a:gd name="connsiteX4" fmla="*/ 249381 w 344384"/>
              <a:gd name="connsiteY4" fmla="*/ 154379 h 498764"/>
              <a:gd name="connsiteX5" fmla="*/ 273132 w 344384"/>
              <a:gd name="connsiteY5" fmla="*/ 190005 h 498764"/>
              <a:gd name="connsiteX6" fmla="*/ 308758 w 344384"/>
              <a:gd name="connsiteY6" fmla="*/ 273133 h 498764"/>
              <a:gd name="connsiteX7" fmla="*/ 344384 w 344384"/>
              <a:gd name="connsiteY7" fmla="*/ 296883 h 498764"/>
              <a:gd name="connsiteX8" fmla="*/ 332509 w 344384"/>
              <a:gd name="connsiteY8" fmla="*/ 415637 h 498764"/>
              <a:gd name="connsiteX9" fmla="*/ 308758 w 344384"/>
              <a:gd name="connsiteY9" fmla="*/ 451263 h 498764"/>
              <a:gd name="connsiteX10" fmla="*/ 296883 w 344384"/>
              <a:gd name="connsiteY10" fmla="*/ 498764 h 498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4384" h="498764">
                <a:moveTo>
                  <a:pt x="0" y="130629"/>
                </a:moveTo>
                <a:cubicBezTo>
                  <a:pt x="17473" y="43261"/>
                  <a:pt x="-4919" y="82449"/>
                  <a:pt x="83127" y="23751"/>
                </a:cubicBezTo>
                <a:lnTo>
                  <a:pt x="118753" y="0"/>
                </a:lnTo>
                <a:cubicBezTo>
                  <a:pt x="126533" y="23340"/>
                  <a:pt x="157117" y="135926"/>
                  <a:pt x="190005" y="142504"/>
                </a:cubicBezTo>
                <a:lnTo>
                  <a:pt x="249381" y="154379"/>
                </a:lnTo>
                <a:cubicBezTo>
                  <a:pt x="257298" y="166254"/>
                  <a:pt x="267510" y="176887"/>
                  <a:pt x="273132" y="190005"/>
                </a:cubicBezTo>
                <a:cubicBezTo>
                  <a:pt x="293573" y="237701"/>
                  <a:pt x="271490" y="235865"/>
                  <a:pt x="308758" y="273133"/>
                </a:cubicBezTo>
                <a:cubicBezTo>
                  <a:pt x="318850" y="283225"/>
                  <a:pt x="332509" y="288966"/>
                  <a:pt x="344384" y="296883"/>
                </a:cubicBezTo>
                <a:cubicBezTo>
                  <a:pt x="340426" y="336468"/>
                  <a:pt x="341454" y="376874"/>
                  <a:pt x="332509" y="415637"/>
                </a:cubicBezTo>
                <a:cubicBezTo>
                  <a:pt x="329300" y="429544"/>
                  <a:pt x="315141" y="438497"/>
                  <a:pt x="308758" y="451263"/>
                </a:cubicBezTo>
                <a:cubicBezTo>
                  <a:pt x="295631" y="477516"/>
                  <a:pt x="296883" y="478522"/>
                  <a:pt x="296883" y="498764"/>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B002E3E-4D4C-47C2-A9D7-F78F755BBA3C}"/>
              </a:ext>
            </a:extLst>
          </p:cNvPr>
          <p:cNvSpPr txBox="1"/>
          <p:nvPr/>
        </p:nvSpPr>
        <p:spPr>
          <a:xfrm rot="3253511">
            <a:off x="6010040" y="2070382"/>
            <a:ext cx="1505664" cy="461665"/>
          </a:xfrm>
          <a:prstGeom prst="rect">
            <a:avLst/>
          </a:prstGeom>
          <a:noFill/>
        </p:spPr>
        <p:txBody>
          <a:bodyPr wrap="square" rtlCol="0">
            <a:spAutoFit/>
          </a:bodyPr>
          <a:lstStyle/>
          <a:p>
            <a:r>
              <a:rPr lang="vi-VN" sz="2400" dirty="0">
                <a:solidFill>
                  <a:srgbClr val="1B04FA"/>
                </a:solidFill>
                <a:latin typeface="+mn-lt"/>
              </a:rPr>
              <a:t>s. Ni- giê</a:t>
            </a:r>
            <a:endParaRPr lang="en-US" sz="2400" dirty="0">
              <a:solidFill>
                <a:srgbClr val="1B04FA"/>
              </a:solidFill>
              <a:latin typeface="+mn-lt"/>
            </a:endParaRPr>
          </a:p>
        </p:txBody>
      </p:sp>
      <p:sp>
        <p:nvSpPr>
          <p:cNvPr id="15" name="TextBox 14">
            <a:extLst>
              <a:ext uri="{FF2B5EF4-FFF2-40B4-BE49-F238E27FC236}">
                <a16:creationId xmlns:a16="http://schemas.microsoft.com/office/drawing/2014/main" id="{ECE19B3F-25F3-4E87-86AA-AB5F358187C2}"/>
              </a:ext>
            </a:extLst>
          </p:cNvPr>
          <p:cNvSpPr txBox="1"/>
          <p:nvPr/>
        </p:nvSpPr>
        <p:spPr>
          <a:xfrm rot="3602396">
            <a:off x="5050685" y="2025856"/>
            <a:ext cx="2003392" cy="461665"/>
          </a:xfrm>
          <a:prstGeom prst="rect">
            <a:avLst/>
          </a:prstGeom>
          <a:noFill/>
        </p:spPr>
        <p:txBody>
          <a:bodyPr wrap="square" rtlCol="0">
            <a:spAutoFit/>
          </a:bodyPr>
          <a:lstStyle/>
          <a:p>
            <a:r>
              <a:rPr lang="vi-VN" sz="2400" dirty="0">
                <a:solidFill>
                  <a:srgbClr val="1B04FA"/>
                </a:solidFill>
                <a:latin typeface="+mn-lt"/>
              </a:rPr>
              <a:t>s. Xê-nê-gan</a:t>
            </a:r>
            <a:endParaRPr lang="en-US" sz="2400" dirty="0">
              <a:solidFill>
                <a:srgbClr val="1B04FA"/>
              </a:solidFill>
              <a:latin typeface="+mn-lt"/>
            </a:endParaRPr>
          </a:p>
        </p:txBody>
      </p:sp>
      <p:sp>
        <p:nvSpPr>
          <p:cNvPr id="16" name="Rectangle 15">
            <a:extLst>
              <a:ext uri="{FF2B5EF4-FFF2-40B4-BE49-F238E27FC236}">
                <a16:creationId xmlns:a16="http://schemas.microsoft.com/office/drawing/2014/main" id="{AF466BC6-C9C6-4F03-8FDF-BEC7B5F4ED55}"/>
              </a:ext>
            </a:extLst>
          </p:cNvPr>
          <p:cNvSpPr/>
          <p:nvPr/>
        </p:nvSpPr>
        <p:spPr>
          <a:xfrm>
            <a:off x="31153" y="292357"/>
            <a:ext cx="4866072" cy="1569660"/>
          </a:xfrm>
          <a:prstGeom prst="rect">
            <a:avLst/>
          </a:prstGeom>
        </p:spPr>
        <p:txBody>
          <a:bodyPr wrap="square">
            <a:spAutoFit/>
          </a:bodyPr>
          <a:lstStyle/>
          <a:p>
            <a:pPr algn="just"/>
            <a:r>
              <a:rPr lang="vi-VN" sz="3200" dirty="0" smtClean="0">
                <a:solidFill>
                  <a:srgbClr val="3333CC"/>
                </a:solidFill>
                <a:latin typeface="+mn-lt"/>
                <a:cs typeface="Arial" panose="020B0604020202020204" pitchFamily="34" charset="0"/>
              </a:rPr>
              <a:t>Sông </a:t>
            </a:r>
            <a:r>
              <a:rPr lang="vi-VN" sz="3200" dirty="0">
                <a:solidFill>
                  <a:srgbClr val="3333CC"/>
                </a:solidFill>
                <a:latin typeface="+mn-lt"/>
                <a:cs typeface="Arial" panose="020B0604020202020204" pitchFamily="34" charset="0"/>
              </a:rPr>
              <a:t>Ni-giê và Xê-nê-gan: nằm ở phía tây bắc châu Phi, đổ ra vịnh </a:t>
            </a:r>
            <a:r>
              <a:rPr lang="vi-VN" sz="3200" dirty="0" smtClean="0">
                <a:solidFill>
                  <a:srgbClr val="3333CC"/>
                </a:solidFill>
                <a:latin typeface="+mn-lt"/>
                <a:cs typeface="Arial" panose="020B0604020202020204" pitchFamily="34" charset="0"/>
              </a:rPr>
              <a:t>Ghi-</a:t>
            </a:r>
            <a:r>
              <a:rPr lang="en-US" sz="3200" dirty="0" smtClean="0">
                <a:solidFill>
                  <a:srgbClr val="3333CC"/>
                </a:solidFill>
                <a:latin typeface="+mn-lt"/>
                <a:cs typeface="Arial" panose="020B0604020202020204" pitchFamily="34" charset="0"/>
              </a:rPr>
              <a:t> </a:t>
            </a:r>
            <a:r>
              <a:rPr lang="vi-VN" sz="3200" dirty="0" smtClean="0">
                <a:solidFill>
                  <a:srgbClr val="3333CC"/>
                </a:solidFill>
                <a:latin typeface="+mn-lt"/>
                <a:cs typeface="Arial" panose="020B0604020202020204" pitchFamily="34" charset="0"/>
              </a:rPr>
              <a:t>nê</a:t>
            </a:r>
            <a:r>
              <a:rPr lang="vi-VN" sz="3200" dirty="0">
                <a:solidFill>
                  <a:srgbClr val="3333CC"/>
                </a:solidFill>
                <a:latin typeface="+mn-lt"/>
                <a:cs typeface="Arial" panose="020B0604020202020204" pitchFamily="34" charset="0"/>
              </a:rPr>
              <a:t>.</a:t>
            </a:r>
            <a:endParaRPr lang="en-US" sz="3200" dirty="0">
              <a:latin typeface="+mn-lt"/>
            </a:endParaRPr>
          </a:p>
        </p:txBody>
      </p:sp>
      <p:pic>
        <p:nvPicPr>
          <p:cNvPr id="17" name="Picture 16">
            <a:extLst>
              <a:ext uri="{FF2B5EF4-FFF2-40B4-BE49-F238E27FC236}">
                <a16:creationId xmlns:a16="http://schemas.microsoft.com/office/drawing/2014/main" id="{B70D3794-5E85-4FF4-A8CF-7E38EA9668C4}"/>
              </a:ext>
            </a:extLst>
          </p:cNvPr>
          <p:cNvPicPr>
            <a:picLocks noChangeAspect="1"/>
          </p:cNvPicPr>
          <p:nvPr/>
        </p:nvPicPr>
        <p:blipFill>
          <a:blip r:embed="rId4"/>
          <a:stretch>
            <a:fillRect/>
          </a:stretch>
        </p:blipFill>
        <p:spPr>
          <a:xfrm>
            <a:off x="99911" y="2114236"/>
            <a:ext cx="4842349" cy="4724901"/>
          </a:xfrm>
          <a:prstGeom prst="rect">
            <a:avLst/>
          </a:prstGeom>
        </p:spPr>
      </p:pic>
    </p:spTree>
    <p:extLst>
      <p:ext uri="{BB962C8B-B14F-4D97-AF65-F5344CB8AC3E}">
        <p14:creationId xmlns:p14="http://schemas.microsoft.com/office/powerpoint/2010/main" val="2930235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up)">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1C2A440-97CB-4C53-A2E8-3153FFA6E28D}"/>
              </a:ext>
            </a:extLst>
          </p:cNvPr>
          <p:cNvPicPr>
            <a:picLocks noChangeAspect="1"/>
          </p:cNvPicPr>
          <p:nvPr/>
        </p:nvPicPr>
        <p:blipFill>
          <a:blip r:embed="rId2"/>
          <a:stretch>
            <a:fillRect/>
          </a:stretch>
        </p:blipFill>
        <p:spPr>
          <a:xfrm>
            <a:off x="8258039" y="104653"/>
            <a:ext cx="791018" cy="927925"/>
          </a:xfrm>
          <a:prstGeom prst="rect">
            <a:avLst/>
          </a:prstGeom>
        </p:spPr>
      </p:pic>
      <p:grpSp>
        <p:nvGrpSpPr>
          <p:cNvPr id="3" name="Group 2">
            <a:extLst>
              <a:ext uri="{FF2B5EF4-FFF2-40B4-BE49-F238E27FC236}">
                <a16:creationId xmlns:a16="http://schemas.microsoft.com/office/drawing/2014/main" id="{81A10123-0644-4204-A998-02CA493AF4D2}"/>
              </a:ext>
            </a:extLst>
          </p:cNvPr>
          <p:cNvGrpSpPr/>
          <p:nvPr/>
        </p:nvGrpSpPr>
        <p:grpSpPr>
          <a:xfrm>
            <a:off x="4960286" y="64511"/>
            <a:ext cx="4334216" cy="6786129"/>
            <a:chOff x="6659102" y="53008"/>
            <a:chExt cx="5778955" cy="6786129"/>
          </a:xfrm>
        </p:grpSpPr>
        <p:pic>
          <p:nvPicPr>
            <p:cNvPr id="4" name="Picture 3">
              <a:extLst>
                <a:ext uri="{FF2B5EF4-FFF2-40B4-BE49-F238E27FC236}">
                  <a16:creationId xmlns:a16="http://schemas.microsoft.com/office/drawing/2014/main" id="{07F9717B-641B-48D9-8161-47642E233E41}"/>
                </a:ext>
              </a:extLst>
            </p:cNvPr>
            <p:cNvPicPr>
              <a:picLocks noChangeAspect="1"/>
            </p:cNvPicPr>
            <p:nvPr/>
          </p:nvPicPr>
          <p:blipFill>
            <a:blip r:embed="rId3"/>
            <a:stretch>
              <a:fillRect/>
            </a:stretch>
          </p:blipFill>
          <p:spPr>
            <a:xfrm>
              <a:off x="6659102" y="53008"/>
              <a:ext cx="5485140" cy="6533530"/>
            </a:xfrm>
            <a:prstGeom prst="rect">
              <a:avLst/>
            </a:prstGeom>
          </p:spPr>
        </p:pic>
        <p:sp>
          <p:nvSpPr>
            <p:cNvPr id="5" name="TextBox 4">
              <a:extLst>
                <a:ext uri="{FF2B5EF4-FFF2-40B4-BE49-F238E27FC236}">
                  <a16:creationId xmlns:a16="http://schemas.microsoft.com/office/drawing/2014/main" id="{A43B93A6-8146-454B-B382-97EEED79A2B4}"/>
                </a:ext>
              </a:extLst>
            </p:cNvPr>
            <p:cNvSpPr txBox="1"/>
            <p:nvPr/>
          </p:nvSpPr>
          <p:spPr>
            <a:xfrm>
              <a:off x="6698759" y="6439027"/>
              <a:ext cx="5739298" cy="400110"/>
            </a:xfrm>
            <a:prstGeom prst="rect">
              <a:avLst/>
            </a:prstGeom>
            <a:noFill/>
          </p:spPr>
          <p:txBody>
            <a:bodyPr wrap="square" rtlCol="0">
              <a:spAutoFit/>
            </a:bodyPr>
            <a:lstStyle/>
            <a:p>
              <a:pPr algn="ctr"/>
              <a:r>
                <a:rPr lang="en-US" sz="2000" dirty="0" smtClean="0">
                  <a:solidFill>
                    <a:srgbClr val="1B04FA"/>
                  </a:solidFill>
                  <a:latin typeface="Arial" panose="020B0604020202020204" pitchFamily="34" charset="0"/>
                  <a:cs typeface="Arial" panose="020B0604020202020204" pitchFamily="34" charset="0"/>
                </a:rPr>
                <a:t> </a:t>
              </a:r>
              <a:r>
                <a:rPr lang="en-US" sz="2000" dirty="0" smtClean="0">
                  <a:solidFill>
                    <a:srgbClr val="1B04FA"/>
                  </a:solidFill>
                  <a:cs typeface="Times New Roman" panose="02020603050405020304" pitchFamily="18" charset="0"/>
                </a:rPr>
                <a:t>Bản </a:t>
              </a:r>
              <a:r>
                <a:rPr lang="en-US" sz="2000" dirty="0">
                  <a:solidFill>
                    <a:srgbClr val="1B04FA"/>
                  </a:solidFill>
                  <a:cs typeface="Times New Roman" panose="02020603050405020304" pitchFamily="18" charset="0"/>
                </a:rPr>
                <a:t>đồ </a:t>
              </a:r>
              <a:r>
                <a:rPr lang="vi-VN" sz="2000" dirty="0">
                  <a:solidFill>
                    <a:srgbClr val="1B04FA"/>
                  </a:solidFill>
                  <a:cs typeface="Times New Roman" panose="02020603050405020304" pitchFamily="18" charset="0"/>
                </a:rPr>
                <a:t>tự nhiên </a:t>
              </a:r>
              <a:r>
                <a:rPr lang="en-US" sz="2000" dirty="0">
                  <a:solidFill>
                    <a:srgbClr val="1B04FA"/>
                  </a:solidFill>
                  <a:cs typeface="Times New Roman" panose="02020603050405020304" pitchFamily="18" charset="0"/>
                </a:rPr>
                <a:t>châu Phi</a:t>
              </a:r>
            </a:p>
          </p:txBody>
        </p:sp>
      </p:grpSp>
      <p:sp>
        <p:nvSpPr>
          <p:cNvPr id="6" name="Freeform: Shape 5">
            <a:extLst>
              <a:ext uri="{FF2B5EF4-FFF2-40B4-BE49-F238E27FC236}">
                <a16:creationId xmlns:a16="http://schemas.microsoft.com/office/drawing/2014/main" id="{6EBA800D-921D-4CCC-A4AA-355DA1313414}"/>
              </a:ext>
            </a:extLst>
          </p:cNvPr>
          <p:cNvSpPr/>
          <p:nvPr/>
        </p:nvSpPr>
        <p:spPr>
          <a:xfrm>
            <a:off x="7643300" y="1032578"/>
            <a:ext cx="204850" cy="1425825"/>
          </a:xfrm>
          <a:custGeom>
            <a:avLst/>
            <a:gdLst>
              <a:gd name="connsiteX0" fmla="*/ 0 w 273133"/>
              <a:gd name="connsiteY0" fmla="*/ 0 h 1425825"/>
              <a:gd name="connsiteX1" fmla="*/ 71252 w 273133"/>
              <a:gd name="connsiteY1" fmla="*/ 95002 h 1425825"/>
              <a:gd name="connsiteX2" fmla="*/ 95003 w 273133"/>
              <a:gd name="connsiteY2" fmla="*/ 178130 h 1425825"/>
              <a:gd name="connsiteX3" fmla="*/ 118753 w 273133"/>
              <a:gd name="connsiteY3" fmla="*/ 249382 h 1425825"/>
              <a:gd name="connsiteX4" fmla="*/ 154379 w 273133"/>
              <a:gd name="connsiteY4" fmla="*/ 296883 h 1425825"/>
              <a:gd name="connsiteX5" fmla="*/ 178130 w 273133"/>
              <a:gd name="connsiteY5" fmla="*/ 439387 h 1425825"/>
              <a:gd name="connsiteX6" fmla="*/ 201881 w 273133"/>
              <a:gd name="connsiteY6" fmla="*/ 475013 h 1425825"/>
              <a:gd name="connsiteX7" fmla="*/ 190005 w 273133"/>
              <a:gd name="connsiteY7" fmla="*/ 581891 h 1425825"/>
              <a:gd name="connsiteX8" fmla="*/ 154379 w 273133"/>
              <a:gd name="connsiteY8" fmla="*/ 593766 h 1425825"/>
              <a:gd name="connsiteX9" fmla="*/ 118753 w 273133"/>
              <a:gd name="connsiteY9" fmla="*/ 617517 h 1425825"/>
              <a:gd name="connsiteX10" fmla="*/ 106878 w 273133"/>
              <a:gd name="connsiteY10" fmla="*/ 653143 h 1425825"/>
              <a:gd name="connsiteX11" fmla="*/ 59377 w 273133"/>
              <a:gd name="connsiteY11" fmla="*/ 748145 h 1425825"/>
              <a:gd name="connsiteX12" fmla="*/ 142504 w 273133"/>
              <a:gd name="connsiteY12" fmla="*/ 878774 h 1425825"/>
              <a:gd name="connsiteX13" fmla="*/ 178130 w 273133"/>
              <a:gd name="connsiteY13" fmla="*/ 855023 h 1425825"/>
              <a:gd name="connsiteX14" fmla="*/ 190005 w 273133"/>
              <a:gd name="connsiteY14" fmla="*/ 819397 h 1425825"/>
              <a:gd name="connsiteX15" fmla="*/ 201881 w 273133"/>
              <a:gd name="connsiteY15" fmla="*/ 771896 h 1425825"/>
              <a:gd name="connsiteX16" fmla="*/ 273133 w 273133"/>
              <a:gd name="connsiteY16" fmla="*/ 819397 h 1425825"/>
              <a:gd name="connsiteX17" fmla="*/ 261257 w 273133"/>
              <a:gd name="connsiteY17" fmla="*/ 997527 h 1425825"/>
              <a:gd name="connsiteX18" fmla="*/ 237507 w 273133"/>
              <a:gd name="connsiteY18" fmla="*/ 1033153 h 1425825"/>
              <a:gd name="connsiteX19" fmla="*/ 225631 w 273133"/>
              <a:gd name="connsiteY19" fmla="*/ 1092530 h 1425825"/>
              <a:gd name="connsiteX20" fmla="*/ 213756 w 273133"/>
              <a:gd name="connsiteY20" fmla="*/ 1128156 h 1425825"/>
              <a:gd name="connsiteX21" fmla="*/ 201881 w 273133"/>
              <a:gd name="connsiteY21" fmla="*/ 1175657 h 1425825"/>
              <a:gd name="connsiteX22" fmla="*/ 213756 w 273133"/>
              <a:gd name="connsiteY22" fmla="*/ 1282535 h 1425825"/>
              <a:gd name="connsiteX23" fmla="*/ 261257 w 273133"/>
              <a:gd name="connsiteY23" fmla="*/ 1425039 h 1425825"/>
              <a:gd name="connsiteX24" fmla="*/ 273133 w 273133"/>
              <a:gd name="connsiteY24" fmla="*/ 1425039 h 142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3133" h="1425825">
                <a:moveTo>
                  <a:pt x="0" y="0"/>
                </a:moveTo>
                <a:cubicBezTo>
                  <a:pt x="11651" y="14563"/>
                  <a:pt x="58649" y="69797"/>
                  <a:pt x="71252" y="95002"/>
                </a:cubicBezTo>
                <a:cubicBezTo>
                  <a:pt x="81227" y="114952"/>
                  <a:pt x="89298" y="159113"/>
                  <a:pt x="95003" y="178130"/>
                </a:cubicBezTo>
                <a:cubicBezTo>
                  <a:pt x="102197" y="202110"/>
                  <a:pt x="103732" y="229354"/>
                  <a:pt x="118753" y="249382"/>
                </a:cubicBezTo>
                <a:lnTo>
                  <a:pt x="154379" y="296883"/>
                </a:lnTo>
                <a:cubicBezTo>
                  <a:pt x="158141" y="330740"/>
                  <a:pt x="158236" y="399599"/>
                  <a:pt x="178130" y="439387"/>
                </a:cubicBezTo>
                <a:cubicBezTo>
                  <a:pt x="184513" y="452153"/>
                  <a:pt x="193964" y="463138"/>
                  <a:pt x="201881" y="475013"/>
                </a:cubicBezTo>
                <a:cubicBezTo>
                  <a:pt x="210589" y="501139"/>
                  <a:pt x="239881" y="565266"/>
                  <a:pt x="190005" y="581891"/>
                </a:cubicBezTo>
                <a:lnTo>
                  <a:pt x="154379" y="593766"/>
                </a:lnTo>
                <a:cubicBezTo>
                  <a:pt x="142504" y="601683"/>
                  <a:pt x="127669" y="606372"/>
                  <a:pt x="118753" y="617517"/>
                </a:cubicBezTo>
                <a:cubicBezTo>
                  <a:pt x="110933" y="627292"/>
                  <a:pt x="111273" y="641422"/>
                  <a:pt x="106878" y="653143"/>
                </a:cubicBezTo>
                <a:cubicBezTo>
                  <a:pt x="81978" y="719543"/>
                  <a:pt x="92172" y="698952"/>
                  <a:pt x="59377" y="748145"/>
                </a:cubicBezTo>
                <a:cubicBezTo>
                  <a:pt x="70088" y="876676"/>
                  <a:pt x="25833" y="917664"/>
                  <a:pt x="142504" y="878774"/>
                </a:cubicBezTo>
                <a:cubicBezTo>
                  <a:pt x="156044" y="874261"/>
                  <a:pt x="166255" y="862940"/>
                  <a:pt x="178130" y="855023"/>
                </a:cubicBezTo>
                <a:cubicBezTo>
                  <a:pt x="182088" y="843148"/>
                  <a:pt x="186566" y="831433"/>
                  <a:pt x="190005" y="819397"/>
                </a:cubicBezTo>
                <a:cubicBezTo>
                  <a:pt x="194489" y="803704"/>
                  <a:pt x="185560" y="771896"/>
                  <a:pt x="201881" y="771896"/>
                </a:cubicBezTo>
                <a:cubicBezTo>
                  <a:pt x="230426" y="771896"/>
                  <a:pt x="273133" y="819397"/>
                  <a:pt x="273133" y="819397"/>
                </a:cubicBezTo>
                <a:cubicBezTo>
                  <a:pt x="269174" y="878774"/>
                  <a:pt x="271040" y="938828"/>
                  <a:pt x="261257" y="997527"/>
                </a:cubicBezTo>
                <a:cubicBezTo>
                  <a:pt x="258911" y="1011605"/>
                  <a:pt x="242518" y="1019789"/>
                  <a:pt x="237507" y="1033153"/>
                </a:cubicBezTo>
                <a:cubicBezTo>
                  <a:pt x="230420" y="1052052"/>
                  <a:pt x="230526" y="1072948"/>
                  <a:pt x="225631" y="1092530"/>
                </a:cubicBezTo>
                <a:cubicBezTo>
                  <a:pt x="222595" y="1104674"/>
                  <a:pt x="217195" y="1116120"/>
                  <a:pt x="213756" y="1128156"/>
                </a:cubicBezTo>
                <a:cubicBezTo>
                  <a:pt x="209272" y="1143849"/>
                  <a:pt x="205839" y="1159823"/>
                  <a:pt x="201881" y="1175657"/>
                </a:cubicBezTo>
                <a:cubicBezTo>
                  <a:pt x="205839" y="1211283"/>
                  <a:pt x="210004" y="1246887"/>
                  <a:pt x="213756" y="1282535"/>
                </a:cubicBezTo>
                <a:cubicBezTo>
                  <a:pt x="224242" y="1382156"/>
                  <a:pt x="193538" y="1391180"/>
                  <a:pt x="261257" y="1425039"/>
                </a:cubicBezTo>
                <a:cubicBezTo>
                  <a:pt x="264798" y="1426809"/>
                  <a:pt x="269174" y="1425039"/>
                  <a:pt x="273133" y="1425039"/>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804C22C-6C7D-443A-8575-3A335A58C8C7}"/>
              </a:ext>
            </a:extLst>
          </p:cNvPr>
          <p:cNvSpPr txBox="1"/>
          <p:nvPr/>
        </p:nvSpPr>
        <p:spPr>
          <a:xfrm rot="5170316">
            <a:off x="6904411" y="1513778"/>
            <a:ext cx="1308701" cy="461665"/>
          </a:xfrm>
          <a:prstGeom prst="rect">
            <a:avLst/>
          </a:prstGeom>
          <a:noFill/>
        </p:spPr>
        <p:txBody>
          <a:bodyPr wrap="square" rtlCol="0">
            <a:spAutoFit/>
          </a:bodyPr>
          <a:lstStyle/>
          <a:p>
            <a:r>
              <a:rPr lang="vi-VN" sz="2400" dirty="0">
                <a:solidFill>
                  <a:srgbClr val="1B04FA"/>
                </a:solidFill>
                <a:latin typeface="+mn-lt"/>
              </a:rPr>
              <a:t>s. Nin</a:t>
            </a:r>
            <a:endParaRPr lang="en-US" sz="2400" dirty="0">
              <a:solidFill>
                <a:srgbClr val="1B04FA"/>
              </a:solidFill>
              <a:latin typeface="+mn-lt"/>
            </a:endParaRPr>
          </a:p>
        </p:txBody>
      </p:sp>
      <p:sp>
        <p:nvSpPr>
          <p:cNvPr id="12" name="Freeform: Shape 11">
            <a:extLst>
              <a:ext uri="{FF2B5EF4-FFF2-40B4-BE49-F238E27FC236}">
                <a16:creationId xmlns:a16="http://schemas.microsoft.com/office/drawing/2014/main" id="{A5CB8977-B972-49E0-93FE-BAC20A77E6AB}"/>
              </a:ext>
            </a:extLst>
          </p:cNvPr>
          <p:cNvSpPr/>
          <p:nvPr/>
        </p:nvSpPr>
        <p:spPr>
          <a:xfrm>
            <a:off x="5851567" y="2113809"/>
            <a:ext cx="855056" cy="806841"/>
          </a:xfrm>
          <a:custGeom>
            <a:avLst/>
            <a:gdLst>
              <a:gd name="connsiteX0" fmla="*/ 0 w 1114805"/>
              <a:gd name="connsiteY0" fmla="*/ 463137 h 855023"/>
              <a:gd name="connsiteX1" fmla="*/ 59377 w 1114805"/>
              <a:gd name="connsiteY1" fmla="*/ 415636 h 855023"/>
              <a:gd name="connsiteX2" fmla="*/ 166255 w 1114805"/>
              <a:gd name="connsiteY2" fmla="*/ 380010 h 855023"/>
              <a:gd name="connsiteX3" fmla="*/ 201881 w 1114805"/>
              <a:gd name="connsiteY3" fmla="*/ 332509 h 855023"/>
              <a:gd name="connsiteX4" fmla="*/ 225631 w 1114805"/>
              <a:gd name="connsiteY4" fmla="*/ 296883 h 855023"/>
              <a:gd name="connsiteX5" fmla="*/ 296883 w 1114805"/>
              <a:gd name="connsiteY5" fmla="*/ 261257 h 855023"/>
              <a:gd name="connsiteX6" fmla="*/ 332509 w 1114805"/>
              <a:gd name="connsiteY6" fmla="*/ 237506 h 855023"/>
              <a:gd name="connsiteX7" fmla="*/ 415637 w 1114805"/>
              <a:gd name="connsiteY7" fmla="*/ 213756 h 855023"/>
              <a:gd name="connsiteX8" fmla="*/ 463138 w 1114805"/>
              <a:gd name="connsiteY8" fmla="*/ 142504 h 855023"/>
              <a:gd name="connsiteX9" fmla="*/ 498764 w 1114805"/>
              <a:gd name="connsiteY9" fmla="*/ 59376 h 855023"/>
              <a:gd name="connsiteX10" fmla="*/ 534390 w 1114805"/>
              <a:gd name="connsiteY10" fmla="*/ 23750 h 855023"/>
              <a:gd name="connsiteX11" fmla="*/ 629393 w 1114805"/>
              <a:gd name="connsiteY11" fmla="*/ 0 h 855023"/>
              <a:gd name="connsiteX12" fmla="*/ 736270 w 1114805"/>
              <a:gd name="connsiteY12" fmla="*/ 11875 h 855023"/>
              <a:gd name="connsiteX13" fmla="*/ 748146 w 1114805"/>
              <a:gd name="connsiteY13" fmla="*/ 47501 h 855023"/>
              <a:gd name="connsiteX14" fmla="*/ 760021 w 1114805"/>
              <a:gd name="connsiteY14" fmla="*/ 95002 h 855023"/>
              <a:gd name="connsiteX15" fmla="*/ 771896 w 1114805"/>
              <a:gd name="connsiteY15" fmla="*/ 130628 h 855023"/>
              <a:gd name="connsiteX16" fmla="*/ 783772 w 1114805"/>
              <a:gd name="connsiteY16" fmla="*/ 178130 h 855023"/>
              <a:gd name="connsiteX17" fmla="*/ 807522 w 1114805"/>
              <a:gd name="connsiteY17" fmla="*/ 249382 h 855023"/>
              <a:gd name="connsiteX18" fmla="*/ 819398 w 1114805"/>
              <a:gd name="connsiteY18" fmla="*/ 296883 h 855023"/>
              <a:gd name="connsiteX19" fmla="*/ 855024 w 1114805"/>
              <a:gd name="connsiteY19" fmla="*/ 308758 h 855023"/>
              <a:gd name="connsiteX20" fmla="*/ 926276 w 1114805"/>
              <a:gd name="connsiteY20" fmla="*/ 368135 h 855023"/>
              <a:gd name="connsiteX21" fmla="*/ 985652 w 1114805"/>
              <a:gd name="connsiteY21" fmla="*/ 439387 h 855023"/>
              <a:gd name="connsiteX22" fmla="*/ 1009403 w 1114805"/>
              <a:gd name="connsiteY22" fmla="*/ 534389 h 855023"/>
              <a:gd name="connsiteX23" fmla="*/ 1021278 w 1114805"/>
              <a:gd name="connsiteY23" fmla="*/ 570015 h 855023"/>
              <a:gd name="connsiteX24" fmla="*/ 1045029 w 1114805"/>
              <a:gd name="connsiteY24" fmla="*/ 605641 h 855023"/>
              <a:gd name="connsiteX25" fmla="*/ 1080655 w 1114805"/>
              <a:gd name="connsiteY25" fmla="*/ 629392 h 855023"/>
              <a:gd name="connsiteX26" fmla="*/ 1104406 w 1114805"/>
              <a:gd name="connsiteY26" fmla="*/ 855023 h 85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14805" h="855023">
                <a:moveTo>
                  <a:pt x="0" y="463137"/>
                </a:moveTo>
                <a:cubicBezTo>
                  <a:pt x="19792" y="447303"/>
                  <a:pt x="36302" y="426124"/>
                  <a:pt x="59377" y="415636"/>
                </a:cubicBezTo>
                <a:cubicBezTo>
                  <a:pt x="132360" y="382462"/>
                  <a:pt x="117914" y="428351"/>
                  <a:pt x="166255" y="380010"/>
                </a:cubicBezTo>
                <a:cubicBezTo>
                  <a:pt x="180250" y="366015"/>
                  <a:pt x="190377" y="348615"/>
                  <a:pt x="201881" y="332509"/>
                </a:cubicBezTo>
                <a:cubicBezTo>
                  <a:pt x="210177" y="320895"/>
                  <a:pt x="215539" y="306975"/>
                  <a:pt x="225631" y="296883"/>
                </a:cubicBezTo>
                <a:cubicBezTo>
                  <a:pt x="248652" y="273862"/>
                  <a:pt x="267907" y="270915"/>
                  <a:pt x="296883" y="261257"/>
                </a:cubicBezTo>
                <a:cubicBezTo>
                  <a:pt x="308758" y="253340"/>
                  <a:pt x="319743" y="243889"/>
                  <a:pt x="332509" y="237506"/>
                </a:cubicBezTo>
                <a:cubicBezTo>
                  <a:pt x="349545" y="228988"/>
                  <a:pt x="400418" y="217561"/>
                  <a:pt x="415637" y="213756"/>
                </a:cubicBezTo>
                <a:cubicBezTo>
                  <a:pt x="431471" y="190005"/>
                  <a:pt x="456215" y="170196"/>
                  <a:pt x="463138" y="142504"/>
                </a:cubicBezTo>
                <a:cubicBezTo>
                  <a:pt x="474456" y="97232"/>
                  <a:pt x="469474" y="94524"/>
                  <a:pt x="498764" y="59376"/>
                </a:cubicBezTo>
                <a:cubicBezTo>
                  <a:pt x="509515" y="46474"/>
                  <a:pt x="519101" y="30699"/>
                  <a:pt x="534390" y="23750"/>
                </a:cubicBezTo>
                <a:cubicBezTo>
                  <a:pt x="564106" y="10243"/>
                  <a:pt x="629393" y="0"/>
                  <a:pt x="629393" y="0"/>
                </a:cubicBezTo>
                <a:cubicBezTo>
                  <a:pt x="665019" y="3958"/>
                  <a:pt x="702989" y="-1437"/>
                  <a:pt x="736270" y="11875"/>
                </a:cubicBezTo>
                <a:cubicBezTo>
                  <a:pt x="747892" y="16524"/>
                  <a:pt x="744707" y="35465"/>
                  <a:pt x="748146" y="47501"/>
                </a:cubicBezTo>
                <a:cubicBezTo>
                  <a:pt x="752630" y="63194"/>
                  <a:pt x="755537" y="79309"/>
                  <a:pt x="760021" y="95002"/>
                </a:cubicBezTo>
                <a:cubicBezTo>
                  <a:pt x="763460" y="107038"/>
                  <a:pt x="768457" y="118592"/>
                  <a:pt x="771896" y="130628"/>
                </a:cubicBezTo>
                <a:cubicBezTo>
                  <a:pt x="776380" y="146321"/>
                  <a:pt x="779082" y="162497"/>
                  <a:pt x="783772" y="178130"/>
                </a:cubicBezTo>
                <a:cubicBezTo>
                  <a:pt x="790966" y="202110"/>
                  <a:pt x="801450" y="225094"/>
                  <a:pt x="807522" y="249382"/>
                </a:cubicBezTo>
                <a:cubicBezTo>
                  <a:pt x="811481" y="265216"/>
                  <a:pt x="809202" y="284139"/>
                  <a:pt x="819398" y="296883"/>
                </a:cubicBezTo>
                <a:cubicBezTo>
                  <a:pt x="827218" y="306658"/>
                  <a:pt x="843149" y="304800"/>
                  <a:pt x="855024" y="308758"/>
                </a:cubicBezTo>
                <a:cubicBezTo>
                  <a:pt x="959106" y="412840"/>
                  <a:pt x="827077" y="285469"/>
                  <a:pt x="926276" y="368135"/>
                </a:cubicBezTo>
                <a:cubicBezTo>
                  <a:pt x="960565" y="396710"/>
                  <a:pt x="962299" y="404356"/>
                  <a:pt x="985652" y="439387"/>
                </a:cubicBezTo>
                <a:cubicBezTo>
                  <a:pt x="993569" y="471054"/>
                  <a:pt x="999081" y="503422"/>
                  <a:pt x="1009403" y="534389"/>
                </a:cubicBezTo>
                <a:cubicBezTo>
                  <a:pt x="1013361" y="546264"/>
                  <a:pt x="1015680" y="558819"/>
                  <a:pt x="1021278" y="570015"/>
                </a:cubicBezTo>
                <a:cubicBezTo>
                  <a:pt x="1027661" y="582781"/>
                  <a:pt x="1034937" y="595549"/>
                  <a:pt x="1045029" y="605641"/>
                </a:cubicBezTo>
                <a:cubicBezTo>
                  <a:pt x="1055121" y="615733"/>
                  <a:pt x="1068780" y="621475"/>
                  <a:pt x="1080655" y="629392"/>
                </a:cubicBezTo>
                <a:cubicBezTo>
                  <a:pt x="1139538" y="717716"/>
                  <a:pt x="1104406" y="650746"/>
                  <a:pt x="1104406" y="855023"/>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56E0E10-C1E8-4986-8FCD-39F5332738B9}"/>
              </a:ext>
            </a:extLst>
          </p:cNvPr>
          <p:cNvSpPr/>
          <p:nvPr/>
        </p:nvSpPr>
        <p:spPr>
          <a:xfrm>
            <a:off x="5637811" y="2054431"/>
            <a:ext cx="258288" cy="498764"/>
          </a:xfrm>
          <a:custGeom>
            <a:avLst/>
            <a:gdLst>
              <a:gd name="connsiteX0" fmla="*/ 0 w 344384"/>
              <a:gd name="connsiteY0" fmla="*/ 130629 h 498764"/>
              <a:gd name="connsiteX1" fmla="*/ 83127 w 344384"/>
              <a:gd name="connsiteY1" fmla="*/ 23751 h 498764"/>
              <a:gd name="connsiteX2" fmla="*/ 118753 w 344384"/>
              <a:gd name="connsiteY2" fmla="*/ 0 h 498764"/>
              <a:gd name="connsiteX3" fmla="*/ 190005 w 344384"/>
              <a:gd name="connsiteY3" fmla="*/ 142504 h 498764"/>
              <a:gd name="connsiteX4" fmla="*/ 249381 w 344384"/>
              <a:gd name="connsiteY4" fmla="*/ 154379 h 498764"/>
              <a:gd name="connsiteX5" fmla="*/ 273132 w 344384"/>
              <a:gd name="connsiteY5" fmla="*/ 190005 h 498764"/>
              <a:gd name="connsiteX6" fmla="*/ 308758 w 344384"/>
              <a:gd name="connsiteY6" fmla="*/ 273133 h 498764"/>
              <a:gd name="connsiteX7" fmla="*/ 344384 w 344384"/>
              <a:gd name="connsiteY7" fmla="*/ 296883 h 498764"/>
              <a:gd name="connsiteX8" fmla="*/ 332509 w 344384"/>
              <a:gd name="connsiteY8" fmla="*/ 415637 h 498764"/>
              <a:gd name="connsiteX9" fmla="*/ 308758 w 344384"/>
              <a:gd name="connsiteY9" fmla="*/ 451263 h 498764"/>
              <a:gd name="connsiteX10" fmla="*/ 296883 w 344384"/>
              <a:gd name="connsiteY10" fmla="*/ 498764 h 498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4384" h="498764">
                <a:moveTo>
                  <a:pt x="0" y="130629"/>
                </a:moveTo>
                <a:cubicBezTo>
                  <a:pt x="17473" y="43261"/>
                  <a:pt x="-4919" y="82449"/>
                  <a:pt x="83127" y="23751"/>
                </a:cubicBezTo>
                <a:lnTo>
                  <a:pt x="118753" y="0"/>
                </a:lnTo>
                <a:cubicBezTo>
                  <a:pt x="126533" y="23340"/>
                  <a:pt x="157117" y="135926"/>
                  <a:pt x="190005" y="142504"/>
                </a:cubicBezTo>
                <a:lnTo>
                  <a:pt x="249381" y="154379"/>
                </a:lnTo>
                <a:cubicBezTo>
                  <a:pt x="257298" y="166254"/>
                  <a:pt x="267510" y="176887"/>
                  <a:pt x="273132" y="190005"/>
                </a:cubicBezTo>
                <a:cubicBezTo>
                  <a:pt x="293573" y="237701"/>
                  <a:pt x="271490" y="235865"/>
                  <a:pt x="308758" y="273133"/>
                </a:cubicBezTo>
                <a:cubicBezTo>
                  <a:pt x="318850" y="283225"/>
                  <a:pt x="332509" y="288966"/>
                  <a:pt x="344384" y="296883"/>
                </a:cubicBezTo>
                <a:cubicBezTo>
                  <a:pt x="340426" y="336468"/>
                  <a:pt x="341454" y="376874"/>
                  <a:pt x="332509" y="415637"/>
                </a:cubicBezTo>
                <a:cubicBezTo>
                  <a:pt x="329300" y="429544"/>
                  <a:pt x="315141" y="438497"/>
                  <a:pt x="308758" y="451263"/>
                </a:cubicBezTo>
                <a:cubicBezTo>
                  <a:pt x="295631" y="477516"/>
                  <a:pt x="296883" y="478522"/>
                  <a:pt x="296883" y="498764"/>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B002E3E-4D4C-47C2-A9D7-F78F755BBA3C}"/>
              </a:ext>
            </a:extLst>
          </p:cNvPr>
          <p:cNvSpPr txBox="1"/>
          <p:nvPr/>
        </p:nvSpPr>
        <p:spPr>
          <a:xfrm rot="3253511">
            <a:off x="5879384" y="1953430"/>
            <a:ext cx="1721829" cy="461665"/>
          </a:xfrm>
          <a:prstGeom prst="rect">
            <a:avLst/>
          </a:prstGeom>
          <a:noFill/>
        </p:spPr>
        <p:txBody>
          <a:bodyPr wrap="square" rtlCol="0">
            <a:spAutoFit/>
          </a:bodyPr>
          <a:lstStyle/>
          <a:p>
            <a:r>
              <a:rPr lang="vi-VN" sz="2400" dirty="0">
                <a:solidFill>
                  <a:srgbClr val="1B04FA"/>
                </a:solidFill>
                <a:latin typeface="+mn-lt"/>
              </a:rPr>
              <a:t>s. Ni- giê</a:t>
            </a:r>
            <a:endParaRPr lang="en-US" sz="2400" dirty="0">
              <a:solidFill>
                <a:srgbClr val="1B04FA"/>
              </a:solidFill>
              <a:latin typeface="+mn-lt"/>
            </a:endParaRPr>
          </a:p>
        </p:txBody>
      </p:sp>
      <p:sp>
        <p:nvSpPr>
          <p:cNvPr id="15" name="TextBox 14">
            <a:extLst>
              <a:ext uri="{FF2B5EF4-FFF2-40B4-BE49-F238E27FC236}">
                <a16:creationId xmlns:a16="http://schemas.microsoft.com/office/drawing/2014/main" id="{ECE19B3F-25F3-4E87-86AA-AB5F358187C2}"/>
              </a:ext>
            </a:extLst>
          </p:cNvPr>
          <p:cNvSpPr txBox="1"/>
          <p:nvPr/>
        </p:nvSpPr>
        <p:spPr>
          <a:xfrm rot="3602396">
            <a:off x="5075468" y="1982964"/>
            <a:ext cx="1904378" cy="461665"/>
          </a:xfrm>
          <a:prstGeom prst="rect">
            <a:avLst/>
          </a:prstGeom>
          <a:noFill/>
        </p:spPr>
        <p:txBody>
          <a:bodyPr wrap="square" rtlCol="0">
            <a:spAutoFit/>
          </a:bodyPr>
          <a:lstStyle/>
          <a:p>
            <a:r>
              <a:rPr lang="vi-VN" sz="2400" dirty="0">
                <a:solidFill>
                  <a:srgbClr val="1B04FA"/>
                </a:solidFill>
                <a:latin typeface="+mn-lt"/>
              </a:rPr>
              <a:t>s. Xê-nê-gan</a:t>
            </a:r>
            <a:endParaRPr lang="en-US" sz="2400" dirty="0">
              <a:solidFill>
                <a:srgbClr val="1B04FA"/>
              </a:solidFill>
              <a:latin typeface="+mn-lt"/>
            </a:endParaRPr>
          </a:p>
        </p:txBody>
      </p:sp>
      <p:sp>
        <p:nvSpPr>
          <p:cNvPr id="8" name="Freeform: Shape 7">
            <a:extLst>
              <a:ext uri="{FF2B5EF4-FFF2-40B4-BE49-F238E27FC236}">
                <a16:creationId xmlns:a16="http://schemas.microsoft.com/office/drawing/2014/main" id="{5686503F-AA59-477B-8A34-7301031EC856}"/>
              </a:ext>
            </a:extLst>
          </p:cNvPr>
          <p:cNvSpPr/>
          <p:nvPr/>
        </p:nvSpPr>
        <p:spPr>
          <a:xfrm>
            <a:off x="6900863" y="2811907"/>
            <a:ext cx="857250" cy="645669"/>
          </a:xfrm>
          <a:custGeom>
            <a:avLst/>
            <a:gdLst>
              <a:gd name="connsiteX0" fmla="*/ 1143000 w 1143000"/>
              <a:gd name="connsiteY0" fmla="*/ 131319 h 645669"/>
              <a:gd name="connsiteX1" fmla="*/ 1014413 w 1143000"/>
              <a:gd name="connsiteY1" fmla="*/ 145607 h 645669"/>
              <a:gd name="connsiteX2" fmla="*/ 928688 w 1143000"/>
              <a:gd name="connsiteY2" fmla="*/ 117032 h 645669"/>
              <a:gd name="connsiteX3" fmla="*/ 871538 w 1143000"/>
              <a:gd name="connsiteY3" fmla="*/ 74169 h 645669"/>
              <a:gd name="connsiteX4" fmla="*/ 485775 w 1143000"/>
              <a:gd name="connsiteY4" fmla="*/ 31307 h 645669"/>
              <a:gd name="connsiteX5" fmla="*/ 328613 w 1143000"/>
              <a:gd name="connsiteY5" fmla="*/ 2732 h 645669"/>
              <a:gd name="connsiteX6" fmla="*/ 314325 w 1143000"/>
              <a:gd name="connsiteY6" fmla="*/ 45594 h 645669"/>
              <a:gd name="connsiteX7" fmla="*/ 300038 w 1143000"/>
              <a:gd name="connsiteY7" fmla="*/ 159894 h 645669"/>
              <a:gd name="connsiteX8" fmla="*/ 285750 w 1143000"/>
              <a:gd name="connsiteY8" fmla="*/ 202757 h 645669"/>
              <a:gd name="connsiteX9" fmla="*/ 242888 w 1143000"/>
              <a:gd name="connsiteY9" fmla="*/ 402782 h 645669"/>
              <a:gd name="connsiteX10" fmla="*/ 200025 w 1143000"/>
              <a:gd name="connsiteY10" fmla="*/ 459932 h 645669"/>
              <a:gd name="connsiteX11" fmla="*/ 128588 w 1143000"/>
              <a:gd name="connsiteY11" fmla="*/ 559944 h 645669"/>
              <a:gd name="connsiteX12" fmla="*/ 114300 w 1143000"/>
              <a:gd name="connsiteY12" fmla="*/ 602807 h 645669"/>
              <a:gd name="connsiteX13" fmla="*/ 71438 w 1143000"/>
              <a:gd name="connsiteY13" fmla="*/ 631382 h 645669"/>
              <a:gd name="connsiteX14" fmla="*/ 0 w 1143000"/>
              <a:gd name="connsiteY14" fmla="*/ 645669 h 64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645669">
                <a:moveTo>
                  <a:pt x="1143000" y="131319"/>
                </a:moveTo>
                <a:cubicBezTo>
                  <a:pt x="1060985" y="164125"/>
                  <a:pt x="1090584" y="168458"/>
                  <a:pt x="1014413" y="145607"/>
                </a:cubicBezTo>
                <a:cubicBezTo>
                  <a:pt x="985563" y="136952"/>
                  <a:pt x="928688" y="117032"/>
                  <a:pt x="928688" y="117032"/>
                </a:cubicBezTo>
                <a:cubicBezTo>
                  <a:pt x="909638" y="102744"/>
                  <a:pt x="894567" y="80229"/>
                  <a:pt x="871538" y="74169"/>
                </a:cubicBezTo>
                <a:cubicBezTo>
                  <a:pt x="796141" y="54328"/>
                  <a:pt x="573273" y="38598"/>
                  <a:pt x="485775" y="31307"/>
                </a:cubicBezTo>
                <a:cubicBezTo>
                  <a:pt x="438169" y="15438"/>
                  <a:pt x="377083" y="-8039"/>
                  <a:pt x="328613" y="2732"/>
                </a:cubicBezTo>
                <a:cubicBezTo>
                  <a:pt x="313911" y="5999"/>
                  <a:pt x="319088" y="31307"/>
                  <a:pt x="314325" y="45594"/>
                </a:cubicBezTo>
                <a:cubicBezTo>
                  <a:pt x="309563" y="83694"/>
                  <a:pt x="306907" y="122117"/>
                  <a:pt x="300038" y="159894"/>
                </a:cubicBezTo>
                <a:cubicBezTo>
                  <a:pt x="297344" y="174712"/>
                  <a:pt x="288444" y="187939"/>
                  <a:pt x="285750" y="202757"/>
                </a:cubicBezTo>
                <a:cubicBezTo>
                  <a:pt x="277674" y="247175"/>
                  <a:pt x="275802" y="358897"/>
                  <a:pt x="242888" y="402782"/>
                </a:cubicBezTo>
                <a:lnTo>
                  <a:pt x="200025" y="459932"/>
                </a:lnTo>
                <a:cubicBezTo>
                  <a:pt x="167744" y="556777"/>
                  <a:pt x="213336" y="441297"/>
                  <a:pt x="128588" y="559944"/>
                </a:cubicBezTo>
                <a:cubicBezTo>
                  <a:pt x="119834" y="572199"/>
                  <a:pt x="123708" y="591047"/>
                  <a:pt x="114300" y="602807"/>
                </a:cubicBezTo>
                <a:cubicBezTo>
                  <a:pt x="103573" y="616216"/>
                  <a:pt x="87516" y="625353"/>
                  <a:pt x="71438" y="631382"/>
                </a:cubicBezTo>
                <a:cubicBezTo>
                  <a:pt x="48700" y="639909"/>
                  <a:pt x="0" y="645669"/>
                  <a:pt x="0" y="645669"/>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501E38D0-DBDE-4FE7-96CD-D7E34CFB090F}"/>
              </a:ext>
            </a:extLst>
          </p:cNvPr>
          <p:cNvSpPr txBox="1"/>
          <p:nvPr/>
        </p:nvSpPr>
        <p:spPr>
          <a:xfrm rot="17723544">
            <a:off x="6088434" y="2532134"/>
            <a:ext cx="1707446" cy="461665"/>
          </a:xfrm>
          <a:prstGeom prst="rect">
            <a:avLst/>
          </a:prstGeom>
          <a:noFill/>
        </p:spPr>
        <p:txBody>
          <a:bodyPr wrap="square" rtlCol="0">
            <a:spAutoFit/>
          </a:bodyPr>
          <a:lstStyle/>
          <a:p>
            <a:r>
              <a:rPr lang="vi-VN" sz="2400" dirty="0">
                <a:solidFill>
                  <a:srgbClr val="1B04FA"/>
                </a:solidFill>
                <a:latin typeface="+mn-lt"/>
              </a:rPr>
              <a:t>s. Công Gô</a:t>
            </a:r>
            <a:endParaRPr lang="en-US" sz="2400" dirty="0">
              <a:solidFill>
                <a:srgbClr val="1B04FA"/>
              </a:solidFill>
              <a:latin typeface="+mn-lt"/>
            </a:endParaRPr>
          </a:p>
        </p:txBody>
      </p:sp>
      <p:sp>
        <p:nvSpPr>
          <p:cNvPr id="20" name="Rectangle 19">
            <a:extLst>
              <a:ext uri="{FF2B5EF4-FFF2-40B4-BE49-F238E27FC236}">
                <a16:creationId xmlns:a16="http://schemas.microsoft.com/office/drawing/2014/main" id="{B4DA8AD4-D133-4EEB-98AD-C60DBB633FC2}"/>
              </a:ext>
            </a:extLst>
          </p:cNvPr>
          <p:cNvSpPr/>
          <p:nvPr/>
        </p:nvSpPr>
        <p:spPr>
          <a:xfrm>
            <a:off x="65102" y="138254"/>
            <a:ext cx="4958967" cy="1015663"/>
          </a:xfrm>
          <a:prstGeom prst="rect">
            <a:avLst/>
          </a:prstGeom>
        </p:spPr>
        <p:txBody>
          <a:bodyPr wrap="square">
            <a:spAutoFit/>
          </a:bodyPr>
          <a:lstStyle/>
          <a:p>
            <a:r>
              <a:rPr lang="vi-VN" sz="3000" dirty="0">
                <a:solidFill>
                  <a:srgbClr val="1B04FA"/>
                </a:solidFill>
                <a:latin typeface="+mn-lt"/>
                <a:cs typeface="Arial" panose="020B0604020202020204" pitchFamily="34" charset="0"/>
              </a:rPr>
              <a:t>+ Sông Công-gô: </a:t>
            </a:r>
            <a:r>
              <a:rPr lang="vi-VN" sz="3000" dirty="0" smtClean="0">
                <a:solidFill>
                  <a:srgbClr val="1B04FA"/>
                </a:solidFill>
                <a:latin typeface="+mn-lt"/>
                <a:cs typeface="Arial" panose="020B0604020202020204" pitchFamily="34" charset="0"/>
              </a:rPr>
              <a:t>n</a:t>
            </a:r>
            <a:r>
              <a:rPr lang="en-US" sz="3000" dirty="0" smtClean="0">
                <a:solidFill>
                  <a:srgbClr val="1B04FA"/>
                </a:solidFill>
                <a:latin typeface="+mn-lt"/>
                <a:cs typeface="Arial" panose="020B0604020202020204" pitchFamily="34" charset="0"/>
              </a:rPr>
              <a:t>ằ</a:t>
            </a:r>
            <a:r>
              <a:rPr lang="vi-VN" sz="3000" dirty="0" smtClean="0">
                <a:solidFill>
                  <a:srgbClr val="1B04FA"/>
                </a:solidFill>
                <a:latin typeface="+mn-lt"/>
                <a:cs typeface="Arial" panose="020B0604020202020204" pitchFamily="34" charset="0"/>
              </a:rPr>
              <a:t>m </a:t>
            </a:r>
            <a:r>
              <a:rPr lang="vi-VN" sz="3000" dirty="0">
                <a:solidFill>
                  <a:srgbClr val="1B04FA"/>
                </a:solidFill>
                <a:latin typeface="+mn-lt"/>
                <a:cs typeface="Arial" panose="020B0604020202020204" pitchFamily="34" charset="0"/>
              </a:rPr>
              <a:t>ở Trung Phi, đổ ra Đại Tây Dương.</a:t>
            </a:r>
            <a:endParaRPr lang="en-US" sz="3000" dirty="0">
              <a:solidFill>
                <a:srgbClr val="1B04FA"/>
              </a:solidFill>
              <a:latin typeface="+mn-lt"/>
            </a:endParaRPr>
          </a:p>
        </p:txBody>
      </p:sp>
      <p:sp>
        <p:nvSpPr>
          <p:cNvPr id="22" name="Rectangle 21">
            <a:extLst>
              <a:ext uri="{FF2B5EF4-FFF2-40B4-BE49-F238E27FC236}">
                <a16:creationId xmlns:a16="http://schemas.microsoft.com/office/drawing/2014/main" id="{D75B4A21-0548-4B81-86F5-AAD2A6125EA7}"/>
              </a:ext>
            </a:extLst>
          </p:cNvPr>
          <p:cNvSpPr/>
          <p:nvPr/>
        </p:nvSpPr>
        <p:spPr>
          <a:xfrm>
            <a:off x="63504" y="4168630"/>
            <a:ext cx="4911654" cy="2677656"/>
          </a:xfrm>
          <a:prstGeom prst="rect">
            <a:avLst/>
          </a:prstGeom>
          <a:ln>
            <a:solidFill>
              <a:schemeClr val="accent1"/>
            </a:solidFill>
            <a:prstDash val="sysDash"/>
          </a:ln>
        </p:spPr>
        <p:txBody>
          <a:bodyPr wrap="square">
            <a:spAutoFit/>
          </a:bodyPr>
          <a:lstStyle/>
          <a:p>
            <a:pPr algn="just"/>
            <a:r>
              <a:rPr lang="vi-VN" sz="2800" i="1" dirty="0" smtClean="0">
                <a:solidFill>
                  <a:srgbClr val="FF0066"/>
                </a:solidFill>
                <a:cs typeface="Times New Roman" panose="02020603050405020304" pitchFamily="18" charset="0"/>
              </a:rPr>
              <a:t>C</a:t>
            </a:r>
            <a:r>
              <a:rPr lang="en-US" sz="2800" i="1" dirty="0">
                <a:solidFill>
                  <a:srgbClr val="FF0066"/>
                </a:solidFill>
                <a:cs typeface="Times New Roman" panose="02020603050405020304" pitchFamily="18" charset="0"/>
              </a:rPr>
              <a:t>ô</a:t>
            </a:r>
            <a:r>
              <a:rPr lang="vi-VN" sz="2800" i="1" dirty="0" smtClean="0">
                <a:solidFill>
                  <a:srgbClr val="FF0066"/>
                </a:solidFill>
                <a:cs typeface="Times New Roman" panose="02020603050405020304" pitchFamily="18" charset="0"/>
              </a:rPr>
              <a:t>n</a:t>
            </a:r>
            <a:r>
              <a:rPr lang="en-US" sz="2800" i="1" dirty="0" smtClean="0">
                <a:solidFill>
                  <a:srgbClr val="FF0066"/>
                </a:solidFill>
                <a:cs typeface="Times New Roman" panose="02020603050405020304" pitchFamily="18" charset="0"/>
              </a:rPr>
              <a:t>g</a:t>
            </a:r>
            <a:r>
              <a:rPr lang="vi-VN" sz="2800" i="1" dirty="0" smtClean="0">
                <a:solidFill>
                  <a:srgbClr val="FF0066"/>
                </a:solidFill>
                <a:cs typeface="Times New Roman" panose="02020603050405020304" pitchFamily="18" charset="0"/>
              </a:rPr>
              <a:t>-g</a:t>
            </a:r>
            <a:r>
              <a:rPr lang="en-US" sz="2800" i="1" dirty="0">
                <a:solidFill>
                  <a:srgbClr val="FF0066"/>
                </a:solidFill>
                <a:cs typeface="Times New Roman" panose="02020603050405020304" pitchFamily="18" charset="0"/>
              </a:rPr>
              <a:t>ô</a:t>
            </a:r>
            <a:r>
              <a:rPr lang="vi-VN" sz="2800" i="1" dirty="0" smtClean="0">
                <a:solidFill>
                  <a:srgbClr val="FF0066"/>
                </a:solidFill>
                <a:cs typeface="Times New Roman" panose="02020603050405020304" pitchFamily="18" charset="0"/>
              </a:rPr>
              <a:t> </a:t>
            </a:r>
            <a:r>
              <a:rPr lang="vi-VN" sz="2800" i="1" dirty="0">
                <a:solidFill>
                  <a:srgbClr val="FF0066"/>
                </a:solidFill>
                <a:cs typeface="Times New Roman" panose="02020603050405020304" pitchFamily="18" charset="0"/>
              </a:rPr>
              <a:t>là con sông ở miền Tây Trung Phi, dài thứ 2 ở châu Phi (sau sông Nile) và là một trong những con sông dài nhất thế giới</a:t>
            </a:r>
            <a:r>
              <a:rPr lang="en-US" sz="2800" i="1" dirty="0" smtClean="0">
                <a:solidFill>
                  <a:srgbClr val="FF0066"/>
                </a:solidFill>
                <a:cs typeface="Times New Roman" panose="02020603050405020304" pitchFamily="18" charset="0"/>
              </a:rPr>
              <a:t>, </a:t>
            </a:r>
            <a:r>
              <a:rPr lang="vi-VN" sz="2800" i="1" dirty="0" smtClean="0">
                <a:solidFill>
                  <a:srgbClr val="FF0066"/>
                </a:solidFill>
                <a:cs typeface="Times New Roman" panose="02020603050405020304" pitchFamily="18" charset="0"/>
              </a:rPr>
              <a:t>có </a:t>
            </a:r>
            <a:r>
              <a:rPr lang="vi-VN" sz="2800" i="1" dirty="0">
                <a:solidFill>
                  <a:srgbClr val="FF0066"/>
                </a:solidFill>
                <a:cs typeface="Times New Roman" panose="02020603050405020304" pitchFamily="18" charset="0"/>
              </a:rPr>
              <a:t>lưu vực và lượng nước lớn nhất thế giới.</a:t>
            </a:r>
            <a:endParaRPr lang="en-US" sz="2800" i="1" dirty="0">
              <a:solidFill>
                <a:srgbClr val="FF0066"/>
              </a:solidFill>
              <a:cs typeface="Times New Roman" panose="02020603050405020304" pitchFamily="18" charset="0"/>
            </a:endParaRPr>
          </a:p>
        </p:txBody>
      </p:sp>
      <p:pic>
        <p:nvPicPr>
          <p:cNvPr id="23" name="Picture 22">
            <a:extLst>
              <a:ext uri="{FF2B5EF4-FFF2-40B4-BE49-F238E27FC236}">
                <a16:creationId xmlns:a16="http://schemas.microsoft.com/office/drawing/2014/main" id="{67D46AE2-0CD8-4BB6-AF29-EEAB5990E4B1}"/>
              </a:ext>
            </a:extLst>
          </p:cNvPr>
          <p:cNvPicPr>
            <a:picLocks noChangeAspect="1"/>
          </p:cNvPicPr>
          <p:nvPr/>
        </p:nvPicPr>
        <p:blipFill rotWithShape="1">
          <a:blip r:embed="rId4"/>
          <a:srcRect l="1142" r="1461"/>
          <a:stretch/>
        </p:blipFill>
        <p:spPr>
          <a:xfrm>
            <a:off x="214996" y="1076308"/>
            <a:ext cx="4612037" cy="3092322"/>
          </a:xfrm>
          <a:prstGeom prst="rect">
            <a:avLst/>
          </a:prstGeom>
        </p:spPr>
      </p:pic>
      <p:pic>
        <p:nvPicPr>
          <p:cNvPr id="24" name="Picture 23">
            <a:extLst>
              <a:ext uri="{FF2B5EF4-FFF2-40B4-BE49-F238E27FC236}">
                <a16:creationId xmlns:a16="http://schemas.microsoft.com/office/drawing/2014/main" id="{2219D363-D6CF-4472-92BC-B00C1D9A978F}"/>
              </a:ext>
            </a:extLst>
          </p:cNvPr>
          <p:cNvPicPr>
            <a:picLocks noChangeAspect="1"/>
          </p:cNvPicPr>
          <p:nvPr/>
        </p:nvPicPr>
        <p:blipFill>
          <a:blip r:embed="rId5"/>
          <a:stretch>
            <a:fillRect/>
          </a:stretch>
        </p:blipFill>
        <p:spPr>
          <a:xfrm>
            <a:off x="65103" y="1054349"/>
            <a:ext cx="5010366" cy="3114281"/>
          </a:xfrm>
          <a:prstGeom prst="rect">
            <a:avLst/>
          </a:prstGeom>
        </p:spPr>
      </p:pic>
    </p:spTree>
    <p:extLst>
      <p:ext uri="{BB962C8B-B14F-4D97-AF65-F5344CB8AC3E}">
        <p14:creationId xmlns:p14="http://schemas.microsoft.com/office/powerpoint/2010/main" val="4125374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arn(inVertical)">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barn(inVertical)">
                                      <p:cBhvr>
                                        <p:cTn id="21" dur="500"/>
                                        <p:tgtEl>
                                          <p:spTgt spid="23"/>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arn(inVertical)">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barn(inVertical)">
                                      <p:cBhvr>
                                        <p:cTn id="2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p:bldP spid="20" grpId="0"/>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1C2A440-97CB-4C53-A2E8-3153FFA6E28D}"/>
              </a:ext>
            </a:extLst>
          </p:cNvPr>
          <p:cNvPicPr>
            <a:picLocks noChangeAspect="1"/>
          </p:cNvPicPr>
          <p:nvPr/>
        </p:nvPicPr>
        <p:blipFill>
          <a:blip r:embed="rId2"/>
          <a:stretch>
            <a:fillRect/>
          </a:stretch>
        </p:blipFill>
        <p:spPr>
          <a:xfrm>
            <a:off x="8258039" y="104653"/>
            <a:ext cx="791018" cy="927925"/>
          </a:xfrm>
          <a:prstGeom prst="rect">
            <a:avLst/>
          </a:prstGeom>
        </p:spPr>
      </p:pic>
      <p:grpSp>
        <p:nvGrpSpPr>
          <p:cNvPr id="3" name="Group 2">
            <a:extLst>
              <a:ext uri="{FF2B5EF4-FFF2-40B4-BE49-F238E27FC236}">
                <a16:creationId xmlns:a16="http://schemas.microsoft.com/office/drawing/2014/main" id="{81A10123-0644-4204-A998-02CA493AF4D2}"/>
              </a:ext>
            </a:extLst>
          </p:cNvPr>
          <p:cNvGrpSpPr/>
          <p:nvPr/>
        </p:nvGrpSpPr>
        <p:grpSpPr>
          <a:xfrm>
            <a:off x="5079205" y="112879"/>
            <a:ext cx="4334216" cy="6786129"/>
            <a:chOff x="6659102" y="53008"/>
            <a:chExt cx="5778955" cy="6786129"/>
          </a:xfrm>
        </p:grpSpPr>
        <p:pic>
          <p:nvPicPr>
            <p:cNvPr id="4" name="Picture 3">
              <a:extLst>
                <a:ext uri="{FF2B5EF4-FFF2-40B4-BE49-F238E27FC236}">
                  <a16:creationId xmlns:a16="http://schemas.microsoft.com/office/drawing/2014/main" id="{07F9717B-641B-48D9-8161-47642E233E41}"/>
                </a:ext>
              </a:extLst>
            </p:cNvPr>
            <p:cNvPicPr>
              <a:picLocks noChangeAspect="1"/>
            </p:cNvPicPr>
            <p:nvPr/>
          </p:nvPicPr>
          <p:blipFill>
            <a:blip r:embed="rId3"/>
            <a:stretch>
              <a:fillRect/>
            </a:stretch>
          </p:blipFill>
          <p:spPr>
            <a:xfrm>
              <a:off x="6659102" y="53008"/>
              <a:ext cx="5485140" cy="6533530"/>
            </a:xfrm>
            <a:prstGeom prst="rect">
              <a:avLst/>
            </a:prstGeom>
          </p:spPr>
        </p:pic>
        <p:sp>
          <p:nvSpPr>
            <p:cNvPr id="5" name="TextBox 4">
              <a:extLst>
                <a:ext uri="{FF2B5EF4-FFF2-40B4-BE49-F238E27FC236}">
                  <a16:creationId xmlns:a16="http://schemas.microsoft.com/office/drawing/2014/main" id="{A43B93A6-8146-454B-B382-97EEED79A2B4}"/>
                </a:ext>
              </a:extLst>
            </p:cNvPr>
            <p:cNvSpPr txBox="1"/>
            <p:nvPr/>
          </p:nvSpPr>
          <p:spPr>
            <a:xfrm>
              <a:off x="6772273" y="6439027"/>
              <a:ext cx="5665784" cy="400110"/>
            </a:xfrm>
            <a:prstGeom prst="rect">
              <a:avLst/>
            </a:prstGeom>
            <a:noFill/>
          </p:spPr>
          <p:txBody>
            <a:bodyPr wrap="square" rtlCol="0">
              <a:spAutoFit/>
            </a:bodyPr>
            <a:lstStyle/>
            <a:p>
              <a:pPr algn="ctr"/>
              <a:r>
                <a:rPr lang="en-US" sz="2000" dirty="0" smtClean="0">
                  <a:solidFill>
                    <a:srgbClr val="1B04FA"/>
                  </a:solidFill>
                  <a:latin typeface="Arial" panose="020B0604020202020204" pitchFamily="34" charset="0"/>
                  <a:cs typeface="Arial" panose="020B0604020202020204" pitchFamily="34" charset="0"/>
                </a:rPr>
                <a:t> </a:t>
              </a:r>
              <a:r>
                <a:rPr lang="en-US" sz="2000" dirty="0" smtClean="0">
                  <a:solidFill>
                    <a:srgbClr val="1B04FA"/>
                  </a:solidFill>
                  <a:cs typeface="Times New Roman" panose="02020603050405020304" pitchFamily="18" charset="0"/>
                </a:rPr>
                <a:t>Bản </a:t>
              </a:r>
              <a:r>
                <a:rPr lang="en-US" sz="2000" dirty="0">
                  <a:solidFill>
                    <a:srgbClr val="1B04FA"/>
                  </a:solidFill>
                  <a:cs typeface="Times New Roman" panose="02020603050405020304" pitchFamily="18" charset="0"/>
                </a:rPr>
                <a:t>đồ </a:t>
              </a:r>
              <a:r>
                <a:rPr lang="vi-VN" sz="2000" dirty="0">
                  <a:solidFill>
                    <a:srgbClr val="1B04FA"/>
                  </a:solidFill>
                  <a:cs typeface="Times New Roman" panose="02020603050405020304" pitchFamily="18" charset="0"/>
                </a:rPr>
                <a:t>tự nhiên </a:t>
              </a:r>
              <a:r>
                <a:rPr lang="en-US" sz="2000" dirty="0">
                  <a:solidFill>
                    <a:srgbClr val="1B04FA"/>
                  </a:solidFill>
                  <a:cs typeface="Times New Roman" panose="02020603050405020304" pitchFamily="18" charset="0"/>
                </a:rPr>
                <a:t>châu Phi</a:t>
              </a:r>
            </a:p>
          </p:txBody>
        </p:sp>
      </p:grpSp>
      <p:sp>
        <p:nvSpPr>
          <p:cNvPr id="6" name="Freeform: Shape 5">
            <a:extLst>
              <a:ext uri="{FF2B5EF4-FFF2-40B4-BE49-F238E27FC236}">
                <a16:creationId xmlns:a16="http://schemas.microsoft.com/office/drawing/2014/main" id="{6EBA800D-921D-4CCC-A4AA-355DA1313414}"/>
              </a:ext>
            </a:extLst>
          </p:cNvPr>
          <p:cNvSpPr/>
          <p:nvPr/>
        </p:nvSpPr>
        <p:spPr>
          <a:xfrm>
            <a:off x="7643300" y="1032578"/>
            <a:ext cx="204850" cy="1425825"/>
          </a:xfrm>
          <a:custGeom>
            <a:avLst/>
            <a:gdLst>
              <a:gd name="connsiteX0" fmla="*/ 0 w 273133"/>
              <a:gd name="connsiteY0" fmla="*/ 0 h 1425825"/>
              <a:gd name="connsiteX1" fmla="*/ 71252 w 273133"/>
              <a:gd name="connsiteY1" fmla="*/ 95002 h 1425825"/>
              <a:gd name="connsiteX2" fmla="*/ 95003 w 273133"/>
              <a:gd name="connsiteY2" fmla="*/ 178130 h 1425825"/>
              <a:gd name="connsiteX3" fmla="*/ 118753 w 273133"/>
              <a:gd name="connsiteY3" fmla="*/ 249382 h 1425825"/>
              <a:gd name="connsiteX4" fmla="*/ 154379 w 273133"/>
              <a:gd name="connsiteY4" fmla="*/ 296883 h 1425825"/>
              <a:gd name="connsiteX5" fmla="*/ 178130 w 273133"/>
              <a:gd name="connsiteY5" fmla="*/ 439387 h 1425825"/>
              <a:gd name="connsiteX6" fmla="*/ 201881 w 273133"/>
              <a:gd name="connsiteY6" fmla="*/ 475013 h 1425825"/>
              <a:gd name="connsiteX7" fmla="*/ 190005 w 273133"/>
              <a:gd name="connsiteY7" fmla="*/ 581891 h 1425825"/>
              <a:gd name="connsiteX8" fmla="*/ 154379 w 273133"/>
              <a:gd name="connsiteY8" fmla="*/ 593766 h 1425825"/>
              <a:gd name="connsiteX9" fmla="*/ 118753 w 273133"/>
              <a:gd name="connsiteY9" fmla="*/ 617517 h 1425825"/>
              <a:gd name="connsiteX10" fmla="*/ 106878 w 273133"/>
              <a:gd name="connsiteY10" fmla="*/ 653143 h 1425825"/>
              <a:gd name="connsiteX11" fmla="*/ 59377 w 273133"/>
              <a:gd name="connsiteY11" fmla="*/ 748145 h 1425825"/>
              <a:gd name="connsiteX12" fmla="*/ 142504 w 273133"/>
              <a:gd name="connsiteY12" fmla="*/ 878774 h 1425825"/>
              <a:gd name="connsiteX13" fmla="*/ 178130 w 273133"/>
              <a:gd name="connsiteY13" fmla="*/ 855023 h 1425825"/>
              <a:gd name="connsiteX14" fmla="*/ 190005 w 273133"/>
              <a:gd name="connsiteY14" fmla="*/ 819397 h 1425825"/>
              <a:gd name="connsiteX15" fmla="*/ 201881 w 273133"/>
              <a:gd name="connsiteY15" fmla="*/ 771896 h 1425825"/>
              <a:gd name="connsiteX16" fmla="*/ 273133 w 273133"/>
              <a:gd name="connsiteY16" fmla="*/ 819397 h 1425825"/>
              <a:gd name="connsiteX17" fmla="*/ 261257 w 273133"/>
              <a:gd name="connsiteY17" fmla="*/ 997527 h 1425825"/>
              <a:gd name="connsiteX18" fmla="*/ 237507 w 273133"/>
              <a:gd name="connsiteY18" fmla="*/ 1033153 h 1425825"/>
              <a:gd name="connsiteX19" fmla="*/ 225631 w 273133"/>
              <a:gd name="connsiteY19" fmla="*/ 1092530 h 1425825"/>
              <a:gd name="connsiteX20" fmla="*/ 213756 w 273133"/>
              <a:gd name="connsiteY20" fmla="*/ 1128156 h 1425825"/>
              <a:gd name="connsiteX21" fmla="*/ 201881 w 273133"/>
              <a:gd name="connsiteY21" fmla="*/ 1175657 h 1425825"/>
              <a:gd name="connsiteX22" fmla="*/ 213756 w 273133"/>
              <a:gd name="connsiteY22" fmla="*/ 1282535 h 1425825"/>
              <a:gd name="connsiteX23" fmla="*/ 261257 w 273133"/>
              <a:gd name="connsiteY23" fmla="*/ 1425039 h 1425825"/>
              <a:gd name="connsiteX24" fmla="*/ 273133 w 273133"/>
              <a:gd name="connsiteY24" fmla="*/ 1425039 h 142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3133" h="1425825">
                <a:moveTo>
                  <a:pt x="0" y="0"/>
                </a:moveTo>
                <a:cubicBezTo>
                  <a:pt x="11651" y="14563"/>
                  <a:pt x="58649" y="69797"/>
                  <a:pt x="71252" y="95002"/>
                </a:cubicBezTo>
                <a:cubicBezTo>
                  <a:pt x="81227" y="114952"/>
                  <a:pt x="89298" y="159113"/>
                  <a:pt x="95003" y="178130"/>
                </a:cubicBezTo>
                <a:cubicBezTo>
                  <a:pt x="102197" y="202110"/>
                  <a:pt x="103732" y="229354"/>
                  <a:pt x="118753" y="249382"/>
                </a:cubicBezTo>
                <a:lnTo>
                  <a:pt x="154379" y="296883"/>
                </a:lnTo>
                <a:cubicBezTo>
                  <a:pt x="158141" y="330740"/>
                  <a:pt x="158236" y="399599"/>
                  <a:pt x="178130" y="439387"/>
                </a:cubicBezTo>
                <a:cubicBezTo>
                  <a:pt x="184513" y="452153"/>
                  <a:pt x="193964" y="463138"/>
                  <a:pt x="201881" y="475013"/>
                </a:cubicBezTo>
                <a:cubicBezTo>
                  <a:pt x="210589" y="501139"/>
                  <a:pt x="239881" y="565266"/>
                  <a:pt x="190005" y="581891"/>
                </a:cubicBezTo>
                <a:lnTo>
                  <a:pt x="154379" y="593766"/>
                </a:lnTo>
                <a:cubicBezTo>
                  <a:pt x="142504" y="601683"/>
                  <a:pt x="127669" y="606372"/>
                  <a:pt x="118753" y="617517"/>
                </a:cubicBezTo>
                <a:cubicBezTo>
                  <a:pt x="110933" y="627292"/>
                  <a:pt x="111273" y="641422"/>
                  <a:pt x="106878" y="653143"/>
                </a:cubicBezTo>
                <a:cubicBezTo>
                  <a:pt x="81978" y="719543"/>
                  <a:pt x="92172" y="698952"/>
                  <a:pt x="59377" y="748145"/>
                </a:cubicBezTo>
                <a:cubicBezTo>
                  <a:pt x="70088" y="876676"/>
                  <a:pt x="25833" y="917664"/>
                  <a:pt x="142504" y="878774"/>
                </a:cubicBezTo>
                <a:cubicBezTo>
                  <a:pt x="156044" y="874261"/>
                  <a:pt x="166255" y="862940"/>
                  <a:pt x="178130" y="855023"/>
                </a:cubicBezTo>
                <a:cubicBezTo>
                  <a:pt x="182088" y="843148"/>
                  <a:pt x="186566" y="831433"/>
                  <a:pt x="190005" y="819397"/>
                </a:cubicBezTo>
                <a:cubicBezTo>
                  <a:pt x="194489" y="803704"/>
                  <a:pt x="185560" y="771896"/>
                  <a:pt x="201881" y="771896"/>
                </a:cubicBezTo>
                <a:cubicBezTo>
                  <a:pt x="230426" y="771896"/>
                  <a:pt x="273133" y="819397"/>
                  <a:pt x="273133" y="819397"/>
                </a:cubicBezTo>
                <a:cubicBezTo>
                  <a:pt x="269174" y="878774"/>
                  <a:pt x="271040" y="938828"/>
                  <a:pt x="261257" y="997527"/>
                </a:cubicBezTo>
                <a:cubicBezTo>
                  <a:pt x="258911" y="1011605"/>
                  <a:pt x="242518" y="1019789"/>
                  <a:pt x="237507" y="1033153"/>
                </a:cubicBezTo>
                <a:cubicBezTo>
                  <a:pt x="230420" y="1052052"/>
                  <a:pt x="230526" y="1072948"/>
                  <a:pt x="225631" y="1092530"/>
                </a:cubicBezTo>
                <a:cubicBezTo>
                  <a:pt x="222595" y="1104674"/>
                  <a:pt x="217195" y="1116120"/>
                  <a:pt x="213756" y="1128156"/>
                </a:cubicBezTo>
                <a:cubicBezTo>
                  <a:pt x="209272" y="1143849"/>
                  <a:pt x="205839" y="1159823"/>
                  <a:pt x="201881" y="1175657"/>
                </a:cubicBezTo>
                <a:cubicBezTo>
                  <a:pt x="205839" y="1211283"/>
                  <a:pt x="210004" y="1246887"/>
                  <a:pt x="213756" y="1282535"/>
                </a:cubicBezTo>
                <a:cubicBezTo>
                  <a:pt x="224242" y="1382156"/>
                  <a:pt x="193538" y="1391180"/>
                  <a:pt x="261257" y="1425039"/>
                </a:cubicBezTo>
                <a:cubicBezTo>
                  <a:pt x="264798" y="1426809"/>
                  <a:pt x="269174" y="1425039"/>
                  <a:pt x="273133" y="1425039"/>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804C22C-6C7D-443A-8575-3A335A58C8C7}"/>
              </a:ext>
            </a:extLst>
          </p:cNvPr>
          <p:cNvSpPr txBox="1"/>
          <p:nvPr/>
        </p:nvSpPr>
        <p:spPr>
          <a:xfrm rot="5170316">
            <a:off x="6872375" y="1483814"/>
            <a:ext cx="1368764" cy="461665"/>
          </a:xfrm>
          <a:prstGeom prst="rect">
            <a:avLst/>
          </a:prstGeom>
          <a:noFill/>
        </p:spPr>
        <p:txBody>
          <a:bodyPr wrap="square" rtlCol="0">
            <a:spAutoFit/>
          </a:bodyPr>
          <a:lstStyle/>
          <a:p>
            <a:r>
              <a:rPr lang="vi-VN" sz="2400" dirty="0">
                <a:solidFill>
                  <a:srgbClr val="1B04FA"/>
                </a:solidFill>
                <a:latin typeface="+mn-lt"/>
              </a:rPr>
              <a:t>s. Nin</a:t>
            </a:r>
            <a:endParaRPr lang="en-US" sz="2400" dirty="0">
              <a:solidFill>
                <a:srgbClr val="1B04FA"/>
              </a:solidFill>
              <a:latin typeface="+mn-lt"/>
            </a:endParaRPr>
          </a:p>
        </p:txBody>
      </p:sp>
      <p:sp>
        <p:nvSpPr>
          <p:cNvPr id="12" name="Freeform: Shape 11">
            <a:extLst>
              <a:ext uri="{FF2B5EF4-FFF2-40B4-BE49-F238E27FC236}">
                <a16:creationId xmlns:a16="http://schemas.microsoft.com/office/drawing/2014/main" id="{A5CB8977-B972-49E0-93FE-BAC20A77E6AB}"/>
              </a:ext>
            </a:extLst>
          </p:cNvPr>
          <p:cNvSpPr/>
          <p:nvPr/>
        </p:nvSpPr>
        <p:spPr>
          <a:xfrm>
            <a:off x="5851567" y="2113809"/>
            <a:ext cx="855056" cy="806841"/>
          </a:xfrm>
          <a:custGeom>
            <a:avLst/>
            <a:gdLst>
              <a:gd name="connsiteX0" fmla="*/ 0 w 1114805"/>
              <a:gd name="connsiteY0" fmla="*/ 463137 h 855023"/>
              <a:gd name="connsiteX1" fmla="*/ 59377 w 1114805"/>
              <a:gd name="connsiteY1" fmla="*/ 415636 h 855023"/>
              <a:gd name="connsiteX2" fmla="*/ 166255 w 1114805"/>
              <a:gd name="connsiteY2" fmla="*/ 380010 h 855023"/>
              <a:gd name="connsiteX3" fmla="*/ 201881 w 1114805"/>
              <a:gd name="connsiteY3" fmla="*/ 332509 h 855023"/>
              <a:gd name="connsiteX4" fmla="*/ 225631 w 1114805"/>
              <a:gd name="connsiteY4" fmla="*/ 296883 h 855023"/>
              <a:gd name="connsiteX5" fmla="*/ 296883 w 1114805"/>
              <a:gd name="connsiteY5" fmla="*/ 261257 h 855023"/>
              <a:gd name="connsiteX6" fmla="*/ 332509 w 1114805"/>
              <a:gd name="connsiteY6" fmla="*/ 237506 h 855023"/>
              <a:gd name="connsiteX7" fmla="*/ 415637 w 1114805"/>
              <a:gd name="connsiteY7" fmla="*/ 213756 h 855023"/>
              <a:gd name="connsiteX8" fmla="*/ 463138 w 1114805"/>
              <a:gd name="connsiteY8" fmla="*/ 142504 h 855023"/>
              <a:gd name="connsiteX9" fmla="*/ 498764 w 1114805"/>
              <a:gd name="connsiteY9" fmla="*/ 59376 h 855023"/>
              <a:gd name="connsiteX10" fmla="*/ 534390 w 1114805"/>
              <a:gd name="connsiteY10" fmla="*/ 23750 h 855023"/>
              <a:gd name="connsiteX11" fmla="*/ 629393 w 1114805"/>
              <a:gd name="connsiteY11" fmla="*/ 0 h 855023"/>
              <a:gd name="connsiteX12" fmla="*/ 736270 w 1114805"/>
              <a:gd name="connsiteY12" fmla="*/ 11875 h 855023"/>
              <a:gd name="connsiteX13" fmla="*/ 748146 w 1114805"/>
              <a:gd name="connsiteY13" fmla="*/ 47501 h 855023"/>
              <a:gd name="connsiteX14" fmla="*/ 760021 w 1114805"/>
              <a:gd name="connsiteY14" fmla="*/ 95002 h 855023"/>
              <a:gd name="connsiteX15" fmla="*/ 771896 w 1114805"/>
              <a:gd name="connsiteY15" fmla="*/ 130628 h 855023"/>
              <a:gd name="connsiteX16" fmla="*/ 783772 w 1114805"/>
              <a:gd name="connsiteY16" fmla="*/ 178130 h 855023"/>
              <a:gd name="connsiteX17" fmla="*/ 807522 w 1114805"/>
              <a:gd name="connsiteY17" fmla="*/ 249382 h 855023"/>
              <a:gd name="connsiteX18" fmla="*/ 819398 w 1114805"/>
              <a:gd name="connsiteY18" fmla="*/ 296883 h 855023"/>
              <a:gd name="connsiteX19" fmla="*/ 855024 w 1114805"/>
              <a:gd name="connsiteY19" fmla="*/ 308758 h 855023"/>
              <a:gd name="connsiteX20" fmla="*/ 926276 w 1114805"/>
              <a:gd name="connsiteY20" fmla="*/ 368135 h 855023"/>
              <a:gd name="connsiteX21" fmla="*/ 985652 w 1114805"/>
              <a:gd name="connsiteY21" fmla="*/ 439387 h 855023"/>
              <a:gd name="connsiteX22" fmla="*/ 1009403 w 1114805"/>
              <a:gd name="connsiteY22" fmla="*/ 534389 h 855023"/>
              <a:gd name="connsiteX23" fmla="*/ 1021278 w 1114805"/>
              <a:gd name="connsiteY23" fmla="*/ 570015 h 855023"/>
              <a:gd name="connsiteX24" fmla="*/ 1045029 w 1114805"/>
              <a:gd name="connsiteY24" fmla="*/ 605641 h 855023"/>
              <a:gd name="connsiteX25" fmla="*/ 1080655 w 1114805"/>
              <a:gd name="connsiteY25" fmla="*/ 629392 h 855023"/>
              <a:gd name="connsiteX26" fmla="*/ 1104406 w 1114805"/>
              <a:gd name="connsiteY26" fmla="*/ 855023 h 85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14805" h="855023">
                <a:moveTo>
                  <a:pt x="0" y="463137"/>
                </a:moveTo>
                <a:cubicBezTo>
                  <a:pt x="19792" y="447303"/>
                  <a:pt x="36302" y="426124"/>
                  <a:pt x="59377" y="415636"/>
                </a:cubicBezTo>
                <a:cubicBezTo>
                  <a:pt x="132360" y="382462"/>
                  <a:pt x="117914" y="428351"/>
                  <a:pt x="166255" y="380010"/>
                </a:cubicBezTo>
                <a:cubicBezTo>
                  <a:pt x="180250" y="366015"/>
                  <a:pt x="190377" y="348615"/>
                  <a:pt x="201881" y="332509"/>
                </a:cubicBezTo>
                <a:cubicBezTo>
                  <a:pt x="210177" y="320895"/>
                  <a:pt x="215539" y="306975"/>
                  <a:pt x="225631" y="296883"/>
                </a:cubicBezTo>
                <a:cubicBezTo>
                  <a:pt x="248652" y="273862"/>
                  <a:pt x="267907" y="270915"/>
                  <a:pt x="296883" y="261257"/>
                </a:cubicBezTo>
                <a:cubicBezTo>
                  <a:pt x="308758" y="253340"/>
                  <a:pt x="319743" y="243889"/>
                  <a:pt x="332509" y="237506"/>
                </a:cubicBezTo>
                <a:cubicBezTo>
                  <a:pt x="349545" y="228988"/>
                  <a:pt x="400418" y="217561"/>
                  <a:pt x="415637" y="213756"/>
                </a:cubicBezTo>
                <a:cubicBezTo>
                  <a:pt x="431471" y="190005"/>
                  <a:pt x="456215" y="170196"/>
                  <a:pt x="463138" y="142504"/>
                </a:cubicBezTo>
                <a:cubicBezTo>
                  <a:pt x="474456" y="97232"/>
                  <a:pt x="469474" y="94524"/>
                  <a:pt x="498764" y="59376"/>
                </a:cubicBezTo>
                <a:cubicBezTo>
                  <a:pt x="509515" y="46474"/>
                  <a:pt x="519101" y="30699"/>
                  <a:pt x="534390" y="23750"/>
                </a:cubicBezTo>
                <a:cubicBezTo>
                  <a:pt x="564106" y="10243"/>
                  <a:pt x="629393" y="0"/>
                  <a:pt x="629393" y="0"/>
                </a:cubicBezTo>
                <a:cubicBezTo>
                  <a:pt x="665019" y="3958"/>
                  <a:pt x="702989" y="-1437"/>
                  <a:pt x="736270" y="11875"/>
                </a:cubicBezTo>
                <a:cubicBezTo>
                  <a:pt x="747892" y="16524"/>
                  <a:pt x="744707" y="35465"/>
                  <a:pt x="748146" y="47501"/>
                </a:cubicBezTo>
                <a:cubicBezTo>
                  <a:pt x="752630" y="63194"/>
                  <a:pt x="755537" y="79309"/>
                  <a:pt x="760021" y="95002"/>
                </a:cubicBezTo>
                <a:cubicBezTo>
                  <a:pt x="763460" y="107038"/>
                  <a:pt x="768457" y="118592"/>
                  <a:pt x="771896" y="130628"/>
                </a:cubicBezTo>
                <a:cubicBezTo>
                  <a:pt x="776380" y="146321"/>
                  <a:pt x="779082" y="162497"/>
                  <a:pt x="783772" y="178130"/>
                </a:cubicBezTo>
                <a:cubicBezTo>
                  <a:pt x="790966" y="202110"/>
                  <a:pt x="801450" y="225094"/>
                  <a:pt x="807522" y="249382"/>
                </a:cubicBezTo>
                <a:cubicBezTo>
                  <a:pt x="811481" y="265216"/>
                  <a:pt x="809202" y="284139"/>
                  <a:pt x="819398" y="296883"/>
                </a:cubicBezTo>
                <a:cubicBezTo>
                  <a:pt x="827218" y="306658"/>
                  <a:pt x="843149" y="304800"/>
                  <a:pt x="855024" y="308758"/>
                </a:cubicBezTo>
                <a:cubicBezTo>
                  <a:pt x="959106" y="412840"/>
                  <a:pt x="827077" y="285469"/>
                  <a:pt x="926276" y="368135"/>
                </a:cubicBezTo>
                <a:cubicBezTo>
                  <a:pt x="960565" y="396710"/>
                  <a:pt x="962299" y="404356"/>
                  <a:pt x="985652" y="439387"/>
                </a:cubicBezTo>
                <a:cubicBezTo>
                  <a:pt x="993569" y="471054"/>
                  <a:pt x="999081" y="503422"/>
                  <a:pt x="1009403" y="534389"/>
                </a:cubicBezTo>
                <a:cubicBezTo>
                  <a:pt x="1013361" y="546264"/>
                  <a:pt x="1015680" y="558819"/>
                  <a:pt x="1021278" y="570015"/>
                </a:cubicBezTo>
                <a:cubicBezTo>
                  <a:pt x="1027661" y="582781"/>
                  <a:pt x="1034937" y="595549"/>
                  <a:pt x="1045029" y="605641"/>
                </a:cubicBezTo>
                <a:cubicBezTo>
                  <a:pt x="1055121" y="615733"/>
                  <a:pt x="1068780" y="621475"/>
                  <a:pt x="1080655" y="629392"/>
                </a:cubicBezTo>
                <a:cubicBezTo>
                  <a:pt x="1139538" y="717716"/>
                  <a:pt x="1104406" y="650746"/>
                  <a:pt x="1104406" y="855023"/>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56E0E10-C1E8-4986-8FCD-39F5332738B9}"/>
              </a:ext>
            </a:extLst>
          </p:cNvPr>
          <p:cNvSpPr/>
          <p:nvPr/>
        </p:nvSpPr>
        <p:spPr>
          <a:xfrm>
            <a:off x="5637811" y="2054431"/>
            <a:ext cx="258288" cy="498764"/>
          </a:xfrm>
          <a:custGeom>
            <a:avLst/>
            <a:gdLst>
              <a:gd name="connsiteX0" fmla="*/ 0 w 344384"/>
              <a:gd name="connsiteY0" fmla="*/ 130629 h 498764"/>
              <a:gd name="connsiteX1" fmla="*/ 83127 w 344384"/>
              <a:gd name="connsiteY1" fmla="*/ 23751 h 498764"/>
              <a:gd name="connsiteX2" fmla="*/ 118753 w 344384"/>
              <a:gd name="connsiteY2" fmla="*/ 0 h 498764"/>
              <a:gd name="connsiteX3" fmla="*/ 190005 w 344384"/>
              <a:gd name="connsiteY3" fmla="*/ 142504 h 498764"/>
              <a:gd name="connsiteX4" fmla="*/ 249381 w 344384"/>
              <a:gd name="connsiteY4" fmla="*/ 154379 h 498764"/>
              <a:gd name="connsiteX5" fmla="*/ 273132 w 344384"/>
              <a:gd name="connsiteY5" fmla="*/ 190005 h 498764"/>
              <a:gd name="connsiteX6" fmla="*/ 308758 w 344384"/>
              <a:gd name="connsiteY6" fmla="*/ 273133 h 498764"/>
              <a:gd name="connsiteX7" fmla="*/ 344384 w 344384"/>
              <a:gd name="connsiteY7" fmla="*/ 296883 h 498764"/>
              <a:gd name="connsiteX8" fmla="*/ 332509 w 344384"/>
              <a:gd name="connsiteY8" fmla="*/ 415637 h 498764"/>
              <a:gd name="connsiteX9" fmla="*/ 308758 w 344384"/>
              <a:gd name="connsiteY9" fmla="*/ 451263 h 498764"/>
              <a:gd name="connsiteX10" fmla="*/ 296883 w 344384"/>
              <a:gd name="connsiteY10" fmla="*/ 498764 h 498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4384" h="498764">
                <a:moveTo>
                  <a:pt x="0" y="130629"/>
                </a:moveTo>
                <a:cubicBezTo>
                  <a:pt x="17473" y="43261"/>
                  <a:pt x="-4919" y="82449"/>
                  <a:pt x="83127" y="23751"/>
                </a:cubicBezTo>
                <a:lnTo>
                  <a:pt x="118753" y="0"/>
                </a:lnTo>
                <a:cubicBezTo>
                  <a:pt x="126533" y="23340"/>
                  <a:pt x="157117" y="135926"/>
                  <a:pt x="190005" y="142504"/>
                </a:cubicBezTo>
                <a:lnTo>
                  <a:pt x="249381" y="154379"/>
                </a:lnTo>
                <a:cubicBezTo>
                  <a:pt x="257298" y="166254"/>
                  <a:pt x="267510" y="176887"/>
                  <a:pt x="273132" y="190005"/>
                </a:cubicBezTo>
                <a:cubicBezTo>
                  <a:pt x="293573" y="237701"/>
                  <a:pt x="271490" y="235865"/>
                  <a:pt x="308758" y="273133"/>
                </a:cubicBezTo>
                <a:cubicBezTo>
                  <a:pt x="318850" y="283225"/>
                  <a:pt x="332509" y="288966"/>
                  <a:pt x="344384" y="296883"/>
                </a:cubicBezTo>
                <a:cubicBezTo>
                  <a:pt x="340426" y="336468"/>
                  <a:pt x="341454" y="376874"/>
                  <a:pt x="332509" y="415637"/>
                </a:cubicBezTo>
                <a:cubicBezTo>
                  <a:pt x="329300" y="429544"/>
                  <a:pt x="315141" y="438497"/>
                  <a:pt x="308758" y="451263"/>
                </a:cubicBezTo>
                <a:cubicBezTo>
                  <a:pt x="295631" y="477516"/>
                  <a:pt x="296883" y="478522"/>
                  <a:pt x="296883" y="498764"/>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B002E3E-4D4C-47C2-A9D7-F78F755BBA3C}"/>
              </a:ext>
            </a:extLst>
          </p:cNvPr>
          <p:cNvSpPr txBox="1"/>
          <p:nvPr/>
        </p:nvSpPr>
        <p:spPr>
          <a:xfrm rot="3253511">
            <a:off x="5908187" y="1950196"/>
            <a:ext cx="1536168" cy="461665"/>
          </a:xfrm>
          <a:prstGeom prst="rect">
            <a:avLst/>
          </a:prstGeom>
          <a:noFill/>
        </p:spPr>
        <p:txBody>
          <a:bodyPr wrap="square" rtlCol="0">
            <a:spAutoFit/>
          </a:bodyPr>
          <a:lstStyle/>
          <a:p>
            <a:r>
              <a:rPr lang="vi-VN" sz="2400" dirty="0">
                <a:solidFill>
                  <a:srgbClr val="1B04FA"/>
                </a:solidFill>
                <a:latin typeface="+mn-lt"/>
              </a:rPr>
              <a:t>s. Ni- giê</a:t>
            </a:r>
            <a:endParaRPr lang="en-US" sz="2400" dirty="0">
              <a:solidFill>
                <a:srgbClr val="1B04FA"/>
              </a:solidFill>
              <a:latin typeface="+mn-lt"/>
            </a:endParaRPr>
          </a:p>
        </p:txBody>
      </p:sp>
      <p:sp>
        <p:nvSpPr>
          <p:cNvPr id="15" name="TextBox 14">
            <a:extLst>
              <a:ext uri="{FF2B5EF4-FFF2-40B4-BE49-F238E27FC236}">
                <a16:creationId xmlns:a16="http://schemas.microsoft.com/office/drawing/2014/main" id="{ECE19B3F-25F3-4E87-86AA-AB5F358187C2}"/>
              </a:ext>
            </a:extLst>
          </p:cNvPr>
          <p:cNvSpPr txBox="1"/>
          <p:nvPr/>
        </p:nvSpPr>
        <p:spPr>
          <a:xfrm rot="3602396">
            <a:off x="5057252" y="2014491"/>
            <a:ext cx="1977156" cy="461665"/>
          </a:xfrm>
          <a:prstGeom prst="rect">
            <a:avLst/>
          </a:prstGeom>
          <a:noFill/>
        </p:spPr>
        <p:txBody>
          <a:bodyPr wrap="square" rtlCol="0">
            <a:spAutoFit/>
          </a:bodyPr>
          <a:lstStyle/>
          <a:p>
            <a:r>
              <a:rPr lang="vi-VN" sz="2400" dirty="0">
                <a:solidFill>
                  <a:srgbClr val="1B04FA"/>
                </a:solidFill>
                <a:latin typeface="+mn-lt"/>
              </a:rPr>
              <a:t>s. Xê-nê-gan</a:t>
            </a:r>
            <a:endParaRPr lang="en-US" sz="2400" dirty="0">
              <a:solidFill>
                <a:srgbClr val="1B04FA"/>
              </a:solidFill>
              <a:latin typeface="+mn-lt"/>
            </a:endParaRPr>
          </a:p>
        </p:txBody>
      </p:sp>
      <p:sp>
        <p:nvSpPr>
          <p:cNvPr id="8" name="Freeform: Shape 7">
            <a:extLst>
              <a:ext uri="{FF2B5EF4-FFF2-40B4-BE49-F238E27FC236}">
                <a16:creationId xmlns:a16="http://schemas.microsoft.com/office/drawing/2014/main" id="{5686503F-AA59-477B-8A34-7301031EC856}"/>
              </a:ext>
            </a:extLst>
          </p:cNvPr>
          <p:cNvSpPr/>
          <p:nvPr/>
        </p:nvSpPr>
        <p:spPr>
          <a:xfrm>
            <a:off x="6900863" y="2811907"/>
            <a:ext cx="857250" cy="645669"/>
          </a:xfrm>
          <a:custGeom>
            <a:avLst/>
            <a:gdLst>
              <a:gd name="connsiteX0" fmla="*/ 1143000 w 1143000"/>
              <a:gd name="connsiteY0" fmla="*/ 131319 h 645669"/>
              <a:gd name="connsiteX1" fmla="*/ 1014413 w 1143000"/>
              <a:gd name="connsiteY1" fmla="*/ 145607 h 645669"/>
              <a:gd name="connsiteX2" fmla="*/ 928688 w 1143000"/>
              <a:gd name="connsiteY2" fmla="*/ 117032 h 645669"/>
              <a:gd name="connsiteX3" fmla="*/ 871538 w 1143000"/>
              <a:gd name="connsiteY3" fmla="*/ 74169 h 645669"/>
              <a:gd name="connsiteX4" fmla="*/ 485775 w 1143000"/>
              <a:gd name="connsiteY4" fmla="*/ 31307 h 645669"/>
              <a:gd name="connsiteX5" fmla="*/ 328613 w 1143000"/>
              <a:gd name="connsiteY5" fmla="*/ 2732 h 645669"/>
              <a:gd name="connsiteX6" fmla="*/ 314325 w 1143000"/>
              <a:gd name="connsiteY6" fmla="*/ 45594 h 645669"/>
              <a:gd name="connsiteX7" fmla="*/ 300038 w 1143000"/>
              <a:gd name="connsiteY7" fmla="*/ 159894 h 645669"/>
              <a:gd name="connsiteX8" fmla="*/ 285750 w 1143000"/>
              <a:gd name="connsiteY8" fmla="*/ 202757 h 645669"/>
              <a:gd name="connsiteX9" fmla="*/ 242888 w 1143000"/>
              <a:gd name="connsiteY9" fmla="*/ 402782 h 645669"/>
              <a:gd name="connsiteX10" fmla="*/ 200025 w 1143000"/>
              <a:gd name="connsiteY10" fmla="*/ 459932 h 645669"/>
              <a:gd name="connsiteX11" fmla="*/ 128588 w 1143000"/>
              <a:gd name="connsiteY11" fmla="*/ 559944 h 645669"/>
              <a:gd name="connsiteX12" fmla="*/ 114300 w 1143000"/>
              <a:gd name="connsiteY12" fmla="*/ 602807 h 645669"/>
              <a:gd name="connsiteX13" fmla="*/ 71438 w 1143000"/>
              <a:gd name="connsiteY13" fmla="*/ 631382 h 645669"/>
              <a:gd name="connsiteX14" fmla="*/ 0 w 1143000"/>
              <a:gd name="connsiteY14" fmla="*/ 645669 h 64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645669">
                <a:moveTo>
                  <a:pt x="1143000" y="131319"/>
                </a:moveTo>
                <a:cubicBezTo>
                  <a:pt x="1060985" y="164125"/>
                  <a:pt x="1090584" y="168458"/>
                  <a:pt x="1014413" y="145607"/>
                </a:cubicBezTo>
                <a:cubicBezTo>
                  <a:pt x="985563" y="136952"/>
                  <a:pt x="928688" y="117032"/>
                  <a:pt x="928688" y="117032"/>
                </a:cubicBezTo>
                <a:cubicBezTo>
                  <a:pt x="909638" y="102744"/>
                  <a:pt x="894567" y="80229"/>
                  <a:pt x="871538" y="74169"/>
                </a:cubicBezTo>
                <a:cubicBezTo>
                  <a:pt x="796141" y="54328"/>
                  <a:pt x="573273" y="38598"/>
                  <a:pt x="485775" y="31307"/>
                </a:cubicBezTo>
                <a:cubicBezTo>
                  <a:pt x="438169" y="15438"/>
                  <a:pt x="377083" y="-8039"/>
                  <a:pt x="328613" y="2732"/>
                </a:cubicBezTo>
                <a:cubicBezTo>
                  <a:pt x="313911" y="5999"/>
                  <a:pt x="319088" y="31307"/>
                  <a:pt x="314325" y="45594"/>
                </a:cubicBezTo>
                <a:cubicBezTo>
                  <a:pt x="309563" y="83694"/>
                  <a:pt x="306907" y="122117"/>
                  <a:pt x="300038" y="159894"/>
                </a:cubicBezTo>
                <a:cubicBezTo>
                  <a:pt x="297344" y="174712"/>
                  <a:pt x="288444" y="187939"/>
                  <a:pt x="285750" y="202757"/>
                </a:cubicBezTo>
                <a:cubicBezTo>
                  <a:pt x="277674" y="247175"/>
                  <a:pt x="275802" y="358897"/>
                  <a:pt x="242888" y="402782"/>
                </a:cubicBezTo>
                <a:lnTo>
                  <a:pt x="200025" y="459932"/>
                </a:lnTo>
                <a:cubicBezTo>
                  <a:pt x="167744" y="556777"/>
                  <a:pt x="213336" y="441297"/>
                  <a:pt x="128588" y="559944"/>
                </a:cubicBezTo>
                <a:cubicBezTo>
                  <a:pt x="119834" y="572199"/>
                  <a:pt x="123708" y="591047"/>
                  <a:pt x="114300" y="602807"/>
                </a:cubicBezTo>
                <a:cubicBezTo>
                  <a:pt x="103573" y="616216"/>
                  <a:pt x="87516" y="625353"/>
                  <a:pt x="71438" y="631382"/>
                </a:cubicBezTo>
                <a:cubicBezTo>
                  <a:pt x="48700" y="639909"/>
                  <a:pt x="0" y="645669"/>
                  <a:pt x="0" y="645669"/>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501E38D0-DBDE-4FE7-96CD-D7E34CFB090F}"/>
              </a:ext>
            </a:extLst>
          </p:cNvPr>
          <p:cNvSpPr txBox="1"/>
          <p:nvPr/>
        </p:nvSpPr>
        <p:spPr>
          <a:xfrm rot="17723544">
            <a:off x="6342071" y="2325637"/>
            <a:ext cx="1581509" cy="461665"/>
          </a:xfrm>
          <a:prstGeom prst="rect">
            <a:avLst/>
          </a:prstGeom>
          <a:noFill/>
        </p:spPr>
        <p:txBody>
          <a:bodyPr wrap="square" rtlCol="0">
            <a:spAutoFit/>
          </a:bodyPr>
          <a:lstStyle/>
          <a:p>
            <a:r>
              <a:rPr lang="vi-VN" sz="2400" dirty="0">
                <a:solidFill>
                  <a:srgbClr val="1B04FA"/>
                </a:solidFill>
                <a:latin typeface="+mn-lt"/>
              </a:rPr>
              <a:t>s. Công Gô</a:t>
            </a:r>
            <a:endParaRPr lang="en-US" sz="2400" dirty="0">
              <a:solidFill>
                <a:srgbClr val="1B04FA"/>
              </a:solidFill>
              <a:latin typeface="+mn-lt"/>
            </a:endParaRPr>
          </a:p>
        </p:txBody>
      </p:sp>
      <p:sp>
        <p:nvSpPr>
          <p:cNvPr id="18" name="Freeform: Shape 17">
            <a:extLst>
              <a:ext uri="{FF2B5EF4-FFF2-40B4-BE49-F238E27FC236}">
                <a16:creationId xmlns:a16="http://schemas.microsoft.com/office/drawing/2014/main" id="{3BBCC5B2-2410-49D5-A4A8-5F95B9E99338}"/>
              </a:ext>
            </a:extLst>
          </p:cNvPr>
          <p:cNvSpPr/>
          <p:nvPr/>
        </p:nvSpPr>
        <p:spPr>
          <a:xfrm>
            <a:off x="7443878" y="4110716"/>
            <a:ext cx="561109" cy="225631"/>
          </a:xfrm>
          <a:custGeom>
            <a:avLst/>
            <a:gdLst>
              <a:gd name="connsiteX0" fmla="*/ 748145 w 748145"/>
              <a:gd name="connsiteY0" fmla="*/ 225631 h 225631"/>
              <a:gd name="connsiteX1" fmla="*/ 688769 w 748145"/>
              <a:gd name="connsiteY1" fmla="*/ 190005 h 225631"/>
              <a:gd name="connsiteX2" fmla="*/ 641267 w 748145"/>
              <a:gd name="connsiteY2" fmla="*/ 83127 h 225631"/>
              <a:gd name="connsiteX3" fmla="*/ 558140 w 748145"/>
              <a:gd name="connsiteY3" fmla="*/ 11875 h 225631"/>
              <a:gd name="connsiteX4" fmla="*/ 522514 w 748145"/>
              <a:gd name="connsiteY4" fmla="*/ 0 h 225631"/>
              <a:gd name="connsiteX5" fmla="*/ 308758 w 748145"/>
              <a:gd name="connsiteY5" fmla="*/ 11875 h 225631"/>
              <a:gd name="connsiteX6" fmla="*/ 273132 w 748145"/>
              <a:gd name="connsiteY6" fmla="*/ 35626 h 225631"/>
              <a:gd name="connsiteX7" fmla="*/ 237506 w 748145"/>
              <a:gd name="connsiteY7" fmla="*/ 71252 h 225631"/>
              <a:gd name="connsiteX8" fmla="*/ 201880 w 748145"/>
              <a:gd name="connsiteY8" fmla="*/ 95002 h 225631"/>
              <a:gd name="connsiteX9" fmla="*/ 166254 w 748145"/>
              <a:gd name="connsiteY9" fmla="*/ 130628 h 225631"/>
              <a:gd name="connsiteX10" fmla="*/ 130628 w 748145"/>
              <a:gd name="connsiteY10" fmla="*/ 142504 h 225631"/>
              <a:gd name="connsiteX11" fmla="*/ 83127 w 748145"/>
              <a:gd name="connsiteY11" fmla="*/ 154379 h 225631"/>
              <a:gd name="connsiteX12" fmla="*/ 23750 w 748145"/>
              <a:gd name="connsiteY12" fmla="*/ 166254 h 225631"/>
              <a:gd name="connsiteX13" fmla="*/ 0 w 748145"/>
              <a:gd name="connsiteY13" fmla="*/ 178130 h 225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8145" h="225631">
                <a:moveTo>
                  <a:pt x="748145" y="225631"/>
                </a:moveTo>
                <a:cubicBezTo>
                  <a:pt x="728353" y="213756"/>
                  <a:pt x="706294" y="205026"/>
                  <a:pt x="688769" y="190005"/>
                </a:cubicBezTo>
                <a:cubicBezTo>
                  <a:pt x="594915" y="109558"/>
                  <a:pt x="768140" y="210000"/>
                  <a:pt x="641267" y="83127"/>
                </a:cubicBezTo>
                <a:cubicBezTo>
                  <a:pt x="612050" y="53910"/>
                  <a:pt x="594311" y="29960"/>
                  <a:pt x="558140" y="11875"/>
                </a:cubicBezTo>
                <a:cubicBezTo>
                  <a:pt x="546944" y="6277"/>
                  <a:pt x="534389" y="3958"/>
                  <a:pt x="522514" y="0"/>
                </a:cubicBezTo>
                <a:cubicBezTo>
                  <a:pt x="451262" y="3958"/>
                  <a:pt x="379403" y="1783"/>
                  <a:pt x="308758" y="11875"/>
                </a:cubicBezTo>
                <a:cubicBezTo>
                  <a:pt x="294629" y="13893"/>
                  <a:pt x="284096" y="26489"/>
                  <a:pt x="273132" y="35626"/>
                </a:cubicBezTo>
                <a:cubicBezTo>
                  <a:pt x="260230" y="46377"/>
                  <a:pt x="250408" y="60501"/>
                  <a:pt x="237506" y="71252"/>
                </a:cubicBezTo>
                <a:cubicBezTo>
                  <a:pt x="226542" y="80389"/>
                  <a:pt x="212844" y="85865"/>
                  <a:pt x="201880" y="95002"/>
                </a:cubicBezTo>
                <a:cubicBezTo>
                  <a:pt x="188978" y="105753"/>
                  <a:pt x="180228" y="121312"/>
                  <a:pt x="166254" y="130628"/>
                </a:cubicBezTo>
                <a:cubicBezTo>
                  <a:pt x="155839" y="137572"/>
                  <a:pt x="142664" y="139065"/>
                  <a:pt x="130628" y="142504"/>
                </a:cubicBezTo>
                <a:cubicBezTo>
                  <a:pt x="114935" y="146988"/>
                  <a:pt x="99059" y="150839"/>
                  <a:pt x="83127" y="154379"/>
                </a:cubicBezTo>
                <a:cubicBezTo>
                  <a:pt x="63423" y="158757"/>
                  <a:pt x="43158" y="160709"/>
                  <a:pt x="23750" y="166254"/>
                </a:cubicBezTo>
                <a:cubicBezTo>
                  <a:pt x="15239" y="168686"/>
                  <a:pt x="7917" y="174171"/>
                  <a:pt x="0" y="178130"/>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7894A44-6D12-4713-A636-8D9E2587D5A7}"/>
              </a:ext>
            </a:extLst>
          </p:cNvPr>
          <p:cNvSpPr txBox="1"/>
          <p:nvPr/>
        </p:nvSpPr>
        <p:spPr>
          <a:xfrm>
            <a:off x="6900863" y="3802510"/>
            <a:ext cx="2148193" cy="461665"/>
          </a:xfrm>
          <a:prstGeom prst="rect">
            <a:avLst/>
          </a:prstGeom>
          <a:noFill/>
        </p:spPr>
        <p:txBody>
          <a:bodyPr wrap="square" rtlCol="0">
            <a:spAutoFit/>
          </a:bodyPr>
          <a:lstStyle/>
          <a:p>
            <a:r>
              <a:rPr lang="vi-VN" sz="2400" dirty="0">
                <a:solidFill>
                  <a:srgbClr val="1B04FA"/>
                </a:solidFill>
                <a:cs typeface="Times New Roman" panose="02020603050405020304" pitchFamily="18" charset="0"/>
              </a:rPr>
              <a:t>s. Dăm-be-đi</a:t>
            </a:r>
            <a:endParaRPr lang="en-US" sz="2400" dirty="0">
              <a:solidFill>
                <a:srgbClr val="1B04FA"/>
              </a:solidFill>
              <a:cs typeface="Times New Roman" panose="02020603050405020304" pitchFamily="18" charset="0"/>
            </a:endParaRPr>
          </a:p>
        </p:txBody>
      </p:sp>
      <p:sp>
        <p:nvSpPr>
          <p:cNvPr id="25" name="Rectangle 24">
            <a:extLst>
              <a:ext uri="{FF2B5EF4-FFF2-40B4-BE49-F238E27FC236}">
                <a16:creationId xmlns:a16="http://schemas.microsoft.com/office/drawing/2014/main" id="{B702B66A-41A4-42E3-ADFA-11ADB91F9E29}"/>
              </a:ext>
            </a:extLst>
          </p:cNvPr>
          <p:cNvSpPr/>
          <p:nvPr/>
        </p:nvSpPr>
        <p:spPr>
          <a:xfrm>
            <a:off x="0" y="-45660"/>
            <a:ext cx="5079205" cy="1569660"/>
          </a:xfrm>
          <a:prstGeom prst="rect">
            <a:avLst/>
          </a:prstGeom>
        </p:spPr>
        <p:txBody>
          <a:bodyPr wrap="square">
            <a:spAutoFit/>
          </a:bodyPr>
          <a:lstStyle/>
          <a:p>
            <a:pPr algn="just"/>
            <a:r>
              <a:rPr lang="vi-VN" sz="3200" dirty="0">
                <a:solidFill>
                  <a:srgbClr val="3333CC"/>
                </a:solidFill>
                <a:latin typeface="+mn-lt"/>
                <a:cs typeface="Arial" panose="020B0604020202020204" pitchFamily="34" charset="0"/>
              </a:rPr>
              <a:t>+ Sông Dăm-be-đi: nằm ở Nam Phi, đổ ra Ấn Độ Dương.</a:t>
            </a:r>
            <a:endParaRPr lang="en-US" sz="3200" dirty="0">
              <a:latin typeface="+mn-lt"/>
            </a:endParaRPr>
          </a:p>
        </p:txBody>
      </p:sp>
      <p:sp>
        <p:nvSpPr>
          <p:cNvPr id="27" name="Rectangle 26">
            <a:extLst>
              <a:ext uri="{FF2B5EF4-FFF2-40B4-BE49-F238E27FC236}">
                <a16:creationId xmlns:a16="http://schemas.microsoft.com/office/drawing/2014/main" id="{75284368-0561-4A6C-815A-056257B6279F}"/>
              </a:ext>
            </a:extLst>
          </p:cNvPr>
          <p:cNvSpPr/>
          <p:nvPr/>
        </p:nvSpPr>
        <p:spPr>
          <a:xfrm>
            <a:off x="129056" y="5782017"/>
            <a:ext cx="4528487" cy="954107"/>
          </a:xfrm>
          <a:prstGeom prst="rect">
            <a:avLst/>
          </a:prstGeom>
          <a:ln>
            <a:solidFill>
              <a:schemeClr val="accent1"/>
            </a:solidFill>
            <a:prstDash val="sysDash"/>
          </a:ln>
        </p:spPr>
        <p:txBody>
          <a:bodyPr wrap="square">
            <a:spAutoFit/>
          </a:bodyPr>
          <a:lstStyle/>
          <a:p>
            <a:pPr algn="ctr"/>
            <a:r>
              <a:rPr lang="vi-VN" sz="2800" dirty="0">
                <a:solidFill>
                  <a:srgbClr val="FF0066"/>
                </a:solidFill>
                <a:cs typeface="Arial" panose="020B0604020202020204" pitchFamily="34" charset="0"/>
              </a:rPr>
              <a:t>S. Dăm-be-đi </a:t>
            </a:r>
            <a:r>
              <a:rPr lang="en-US" sz="2800" dirty="0">
                <a:solidFill>
                  <a:srgbClr val="FF0066"/>
                </a:solidFill>
                <a:cs typeface="Arial" panose="020B0604020202020204" pitchFamily="34" charset="0"/>
              </a:rPr>
              <a:t> </a:t>
            </a:r>
            <a:r>
              <a:rPr lang="vi-VN" sz="2800" dirty="0">
                <a:solidFill>
                  <a:srgbClr val="FF0066"/>
                </a:solidFill>
              </a:rPr>
              <a:t>dài thứ </a:t>
            </a:r>
            <a:r>
              <a:rPr lang="en-US" sz="2800" dirty="0">
                <a:solidFill>
                  <a:srgbClr val="FF0066"/>
                </a:solidFill>
              </a:rPr>
              <a:t>4 </a:t>
            </a:r>
            <a:r>
              <a:rPr lang="vi-VN" sz="2800" dirty="0">
                <a:solidFill>
                  <a:srgbClr val="FF0066"/>
                </a:solidFill>
              </a:rPr>
              <a:t>ở châu Phi</a:t>
            </a:r>
            <a:endParaRPr lang="en-US" sz="2800" dirty="0">
              <a:solidFill>
                <a:srgbClr val="FF0066"/>
              </a:solidFill>
            </a:endParaRPr>
          </a:p>
        </p:txBody>
      </p:sp>
      <p:pic>
        <p:nvPicPr>
          <p:cNvPr id="28" name="Picture 27" descr="A picture containing mountain, nature, sky, outdoor&#10;&#10;Description automatically generated">
            <a:extLst>
              <a:ext uri="{FF2B5EF4-FFF2-40B4-BE49-F238E27FC236}">
                <a16:creationId xmlns:a16="http://schemas.microsoft.com/office/drawing/2014/main" id="{2235A560-7412-4830-8E7C-E0FC412B7C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929" y="1655973"/>
            <a:ext cx="4349200" cy="3850854"/>
          </a:xfrm>
          <a:prstGeom prst="rect">
            <a:avLst/>
          </a:prstGeom>
        </p:spPr>
      </p:pic>
      <p:pic>
        <p:nvPicPr>
          <p:cNvPr id="29" name="Picture 4" descr="Hùng vĩ dòng sông Zambezi">
            <a:extLst>
              <a:ext uri="{FF2B5EF4-FFF2-40B4-BE49-F238E27FC236}">
                <a16:creationId xmlns:a16="http://schemas.microsoft.com/office/drawing/2014/main" id="{0B9FE78E-E59D-4D59-9A42-ABDE2F6EEA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056" y="1472357"/>
            <a:ext cx="4572000" cy="4067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32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barn(inVertical)">
                                      <p:cBhvr>
                                        <p:cTn id="22" dur="500"/>
                                        <p:tgtEl>
                                          <p:spTgt spid="2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barn(inVertical)">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barn(inVertical)">
                                      <p:cBhvr>
                                        <p:cTn id="3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p:bldP spid="25" grpId="0"/>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C85BD4F-1432-4894-BC63-7B7A1A971517}"/>
              </a:ext>
            </a:extLst>
          </p:cNvPr>
          <p:cNvSpPr txBox="1"/>
          <p:nvPr/>
        </p:nvSpPr>
        <p:spPr>
          <a:xfrm>
            <a:off x="57251" y="340657"/>
            <a:ext cx="3520890" cy="584775"/>
          </a:xfrm>
          <a:prstGeom prst="rect">
            <a:avLst/>
          </a:prstGeom>
          <a:noFill/>
          <a:ln w="6350">
            <a:noFill/>
            <a:prstDash val="sysDot"/>
          </a:ln>
        </p:spPr>
        <p:txBody>
          <a:bodyPr wrap="square" rtlCol="0">
            <a:spAutoFit/>
          </a:bodyPr>
          <a:lstStyle/>
          <a:p>
            <a:r>
              <a:rPr lang="en-US" sz="3200" b="1" dirty="0">
                <a:cs typeface="Times New Roman" pitchFamily="18" charset="0"/>
              </a:rPr>
              <a:t>c. </a:t>
            </a:r>
            <a:r>
              <a:rPr lang="en-US" sz="3200" b="1" dirty="0" err="1">
                <a:cs typeface="Times New Roman" pitchFamily="18" charset="0"/>
              </a:rPr>
              <a:t>Sông</a:t>
            </a:r>
            <a:r>
              <a:rPr lang="en-US" sz="3200" b="1" dirty="0" smtClean="0">
                <a:cs typeface="Times New Roman" pitchFamily="18" charset="0"/>
              </a:rPr>
              <a:t>, </a:t>
            </a:r>
            <a:r>
              <a:rPr lang="en-US" sz="3200" b="1" dirty="0" err="1" smtClean="0">
                <a:cs typeface="Times New Roman" pitchFamily="18" charset="0"/>
              </a:rPr>
              <a:t>hồ</a:t>
            </a:r>
            <a:endParaRPr lang="en-US" sz="3200" b="1" dirty="0">
              <a:cs typeface="Times New Roman" pitchFamily="18" charset="0"/>
            </a:endParaRPr>
          </a:p>
        </p:txBody>
      </p:sp>
      <p:grpSp>
        <p:nvGrpSpPr>
          <p:cNvPr id="4" name="Group 3">
            <a:extLst>
              <a:ext uri="{FF2B5EF4-FFF2-40B4-BE49-F238E27FC236}">
                <a16:creationId xmlns:a16="http://schemas.microsoft.com/office/drawing/2014/main" id="{778EDD77-CC70-449D-BEFB-2447DACAF121}"/>
              </a:ext>
            </a:extLst>
          </p:cNvPr>
          <p:cNvGrpSpPr/>
          <p:nvPr/>
        </p:nvGrpSpPr>
        <p:grpSpPr>
          <a:xfrm>
            <a:off x="5005525" y="130295"/>
            <a:ext cx="4334216" cy="6657745"/>
            <a:chOff x="6659102" y="53008"/>
            <a:chExt cx="5778955" cy="6657745"/>
          </a:xfrm>
        </p:grpSpPr>
        <p:pic>
          <p:nvPicPr>
            <p:cNvPr id="3" name="Picture 2">
              <a:extLst>
                <a:ext uri="{FF2B5EF4-FFF2-40B4-BE49-F238E27FC236}">
                  <a16:creationId xmlns:a16="http://schemas.microsoft.com/office/drawing/2014/main" id="{B737303B-1C7F-4C47-A3D9-7492C9F01E01}"/>
                </a:ext>
              </a:extLst>
            </p:cNvPr>
            <p:cNvPicPr>
              <a:picLocks noChangeAspect="1"/>
            </p:cNvPicPr>
            <p:nvPr/>
          </p:nvPicPr>
          <p:blipFill>
            <a:blip r:embed="rId3"/>
            <a:stretch>
              <a:fillRect/>
            </a:stretch>
          </p:blipFill>
          <p:spPr>
            <a:xfrm>
              <a:off x="6659102" y="53008"/>
              <a:ext cx="5485141" cy="6302697"/>
            </a:xfrm>
            <a:prstGeom prst="rect">
              <a:avLst/>
            </a:prstGeom>
          </p:spPr>
        </p:pic>
        <p:sp>
          <p:nvSpPr>
            <p:cNvPr id="14" name="TextBox 13">
              <a:extLst>
                <a:ext uri="{FF2B5EF4-FFF2-40B4-BE49-F238E27FC236}">
                  <a16:creationId xmlns:a16="http://schemas.microsoft.com/office/drawing/2014/main" id="{8F30211D-68EA-440B-8274-47D8521BC1EF}"/>
                </a:ext>
              </a:extLst>
            </p:cNvPr>
            <p:cNvSpPr txBox="1"/>
            <p:nvPr/>
          </p:nvSpPr>
          <p:spPr>
            <a:xfrm>
              <a:off x="6672747" y="6249088"/>
              <a:ext cx="5765310" cy="461665"/>
            </a:xfrm>
            <a:prstGeom prst="rect">
              <a:avLst/>
            </a:prstGeom>
            <a:noFill/>
          </p:spPr>
          <p:txBody>
            <a:bodyPr wrap="square" rtlCol="0">
              <a:spAutoFit/>
            </a:bodyPr>
            <a:lstStyle/>
            <a:p>
              <a:r>
                <a:rPr lang="en-US" sz="2000" dirty="0">
                  <a:solidFill>
                    <a:srgbClr val="1B04FA"/>
                  </a:solidFill>
                  <a:latin typeface="Arial" panose="020B0604020202020204" pitchFamily="34" charset="0"/>
                  <a:cs typeface="Arial" panose="020B0604020202020204" pitchFamily="34" charset="0"/>
                </a:rPr>
                <a:t> </a:t>
              </a:r>
              <a:r>
                <a:rPr lang="en-US" sz="2000" dirty="0" smtClean="0">
                  <a:solidFill>
                    <a:srgbClr val="1B04FA"/>
                  </a:solidFill>
                  <a:latin typeface="Arial" panose="020B0604020202020204" pitchFamily="34" charset="0"/>
                  <a:cs typeface="Arial" panose="020B0604020202020204" pitchFamily="34" charset="0"/>
                </a:rPr>
                <a:t>     </a:t>
              </a:r>
              <a:r>
                <a:rPr lang="en-US" sz="2400" dirty="0" err="1" smtClean="0">
                  <a:solidFill>
                    <a:srgbClr val="1B04FA"/>
                  </a:solidFill>
                  <a:cs typeface="Times New Roman" panose="02020603050405020304" pitchFamily="18" charset="0"/>
                </a:rPr>
                <a:t>Bản</a:t>
              </a:r>
              <a:r>
                <a:rPr lang="en-US" sz="2400" dirty="0" smtClean="0">
                  <a:solidFill>
                    <a:srgbClr val="1B04FA"/>
                  </a:solidFill>
                  <a:cs typeface="Times New Roman" panose="02020603050405020304" pitchFamily="18" charset="0"/>
                </a:rPr>
                <a:t> </a:t>
              </a:r>
              <a:r>
                <a:rPr lang="en-US" sz="2400" dirty="0" err="1" smtClean="0">
                  <a:solidFill>
                    <a:srgbClr val="1B04FA"/>
                  </a:solidFill>
                  <a:cs typeface="Times New Roman" panose="02020603050405020304" pitchFamily="18" charset="0"/>
                </a:rPr>
                <a:t>đồ</a:t>
              </a:r>
              <a:r>
                <a:rPr lang="en-US" sz="2400" dirty="0" smtClean="0">
                  <a:solidFill>
                    <a:srgbClr val="1B04FA"/>
                  </a:solidFill>
                  <a:cs typeface="Times New Roman" panose="02020603050405020304" pitchFamily="18" charset="0"/>
                </a:rPr>
                <a:t> </a:t>
              </a:r>
              <a:r>
                <a:rPr lang="vi-VN" sz="2400" dirty="0" smtClean="0">
                  <a:solidFill>
                    <a:srgbClr val="1B04FA"/>
                  </a:solidFill>
                  <a:cs typeface="Times New Roman" panose="02020603050405020304" pitchFamily="18" charset="0"/>
                </a:rPr>
                <a:t>tự nhiên </a:t>
              </a:r>
              <a:r>
                <a:rPr lang="en-US" sz="2400" dirty="0" err="1" smtClean="0">
                  <a:solidFill>
                    <a:srgbClr val="1B04FA"/>
                  </a:solidFill>
                  <a:cs typeface="Times New Roman" panose="02020603050405020304" pitchFamily="18" charset="0"/>
                </a:rPr>
                <a:t>châu</a:t>
              </a:r>
              <a:r>
                <a:rPr lang="en-US" sz="2400" dirty="0" smtClean="0">
                  <a:solidFill>
                    <a:srgbClr val="1B04FA"/>
                  </a:solidFill>
                  <a:cs typeface="Times New Roman" panose="02020603050405020304" pitchFamily="18" charset="0"/>
                </a:rPr>
                <a:t> Phi</a:t>
              </a:r>
              <a:endParaRPr lang="en-US" sz="2400" dirty="0">
                <a:solidFill>
                  <a:srgbClr val="1B04FA"/>
                </a:solidFill>
                <a:cs typeface="Times New Roman" panose="02020603050405020304" pitchFamily="18" charset="0"/>
              </a:endParaRPr>
            </a:p>
          </p:txBody>
        </p:sp>
      </p:grpSp>
      <p:sp>
        <p:nvSpPr>
          <p:cNvPr id="16" name="Rectangle 15">
            <a:extLst>
              <a:ext uri="{FF2B5EF4-FFF2-40B4-BE49-F238E27FC236}">
                <a16:creationId xmlns:a16="http://schemas.microsoft.com/office/drawing/2014/main" id="{C82331E2-4CBB-410F-819C-6D2541CE935E}"/>
              </a:ext>
            </a:extLst>
          </p:cNvPr>
          <p:cNvSpPr/>
          <p:nvPr/>
        </p:nvSpPr>
        <p:spPr>
          <a:xfrm>
            <a:off x="57251" y="1066800"/>
            <a:ext cx="4958508" cy="1307537"/>
          </a:xfrm>
          <a:prstGeom prst="rect">
            <a:avLst/>
          </a:prstGeom>
          <a:ln>
            <a:solidFill>
              <a:srgbClr val="00B0F0"/>
            </a:solidFill>
            <a:prstDash val="sysDash"/>
          </a:ln>
        </p:spPr>
        <p:txBody>
          <a:bodyPr wrap="square">
            <a:spAutoFit/>
          </a:bodyPr>
          <a:lstStyle/>
          <a:p>
            <a:pPr algn="just">
              <a:lnSpc>
                <a:spcPct val="150000"/>
              </a:lnSpc>
            </a:pPr>
            <a:r>
              <a:rPr lang="en-US" sz="2800" dirty="0" smtClean="0">
                <a:solidFill>
                  <a:srgbClr val="FF0066"/>
                </a:solidFill>
                <a:cs typeface="Times New Roman" pitchFamily="18" charset="0"/>
              </a:rPr>
              <a:t>- N</a:t>
            </a:r>
            <a:r>
              <a:rPr lang="vi-VN" sz="2800" dirty="0" smtClean="0">
                <a:solidFill>
                  <a:srgbClr val="FF0066"/>
                </a:solidFill>
                <a:cs typeface="Times New Roman" pitchFamily="18" charset="0"/>
              </a:rPr>
              <a:t>hận </a:t>
            </a:r>
            <a:r>
              <a:rPr lang="vi-VN" sz="2800" dirty="0">
                <a:solidFill>
                  <a:srgbClr val="FF0066"/>
                </a:solidFill>
                <a:cs typeface="Times New Roman" pitchFamily="18" charset="0"/>
              </a:rPr>
              <a:t>xét đặc điểm mạng lưới </a:t>
            </a:r>
            <a:r>
              <a:rPr lang="vi-VN" sz="2800" dirty="0" smtClean="0">
                <a:solidFill>
                  <a:srgbClr val="FF0066"/>
                </a:solidFill>
                <a:cs typeface="Times New Roman" pitchFamily="18" charset="0"/>
              </a:rPr>
              <a:t>s</a:t>
            </a:r>
            <a:r>
              <a:rPr lang="en-US" sz="2800" dirty="0">
                <a:solidFill>
                  <a:srgbClr val="FF0066"/>
                </a:solidFill>
                <a:cs typeface="Times New Roman" pitchFamily="18" charset="0"/>
              </a:rPr>
              <a:t>ô</a:t>
            </a:r>
            <a:r>
              <a:rPr lang="vi-VN" sz="2800" dirty="0" smtClean="0">
                <a:solidFill>
                  <a:srgbClr val="FF0066"/>
                </a:solidFill>
                <a:cs typeface="Times New Roman" pitchFamily="18" charset="0"/>
              </a:rPr>
              <a:t>ng</a:t>
            </a:r>
            <a:r>
              <a:rPr lang="en-US" sz="2800" dirty="0" smtClean="0">
                <a:solidFill>
                  <a:srgbClr val="FF0066"/>
                </a:solidFill>
                <a:cs typeface="Times New Roman" pitchFamily="18" charset="0"/>
              </a:rPr>
              <a:t> </a:t>
            </a:r>
            <a:r>
              <a:rPr lang="vi-VN" sz="2800" dirty="0" smtClean="0">
                <a:solidFill>
                  <a:srgbClr val="FF0066"/>
                </a:solidFill>
                <a:cs typeface="Times New Roman" pitchFamily="18" charset="0"/>
              </a:rPr>
              <a:t>ở </a:t>
            </a:r>
            <a:r>
              <a:rPr lang="vi-VN" sz="2800" dirty="0">
                <a:solidFill>
                  <a:srgbClr val="FF0066"/>
                </a:solidFill>
                <a:cs typeface="Times New Roman" pitchFamily="18" charset="0"/>
              </a:rPr>
              <a:t>châu </a:t>
            </a:r>
            <a:r>
              <a:rPr lang="vi-VN" sz="2800" dirty="0" smtClean="0">
                <a:solidFill>
                  <a:srgbClr val="FF0066"/>
                </a:solidFill>
                <a:cs typeface="Times New Roman" pitchFamily="18" charset="0"/>
              </a:rPr>
              <a:t>Phi</a:t>
            </a:r>
            <a:r>
              <a:rPr lang="en-US" sz="2800" dirty="0" smtClean="0">
                <a:solidFill>
                  <a:srgbClr val="FF0066"/>
                </a:solidFill>
                <a:cs typeface="Times New Roman" pitchFamily="18" charset="0"/>
              </a:rPr>
              <a:t>?</a:t>
            </a:r>
            <a:r>
              <a:rPr lang="vi-VN" sz="2800" dirty="0" smtClean="0">
                <a:solidFill>
                  <a:srgbClr val="FF0066"/>
                </a:solidFill>
                <a:cs typeface="Times New Roman" pitchFamily="18" charset="0"/>
              </a:rPr>
              <a:t> </a:t>
            </a:r>
            <a:endParaRPr lang="en-US" sz="2800" dirty="0">
              <a:solidFill>
                <a:srgbClr val="FF0066"/>
              </a:solidFill>
              <a:cs typeface="Times New Roman" pitchFamily="18" charset="0"/>
            </a:endParaRPr>
          </a:p>
        </p:txBody>
      </p:sp>
      <p:sp>
        <p:nvSpPr>
          <p:cNvPr id="7" name="Rectangle 6">
            <a:extLst>
              <a:ext uri="{FF2B5EF4-FFF2-40B4-BE49-F238E27FC236}">
                <a16:creationId xmlns:a16="http://schemas.microsoft.com/office/drawing/2014/main" id="{C82331E2-4CBB-410F-819C-6D2541CE935E}"/>
              </a:ext>
            </a:extLst>
          </p:cNvPr>
          <p:cNvSpPr/>
          <p:nvPr/>
        </p:nvSpPr>
        <p:spPr>
          <a:xfrm>
            <a:off x="-13952" y="2657073"/>
            <a:ext cx="4958508" cy="1384995"/>
          </a:xfrm>
          <a:prstGeom prst="rect">
            <a:avLst/>
          </a:prstGeom>
          <a:ln>
            <a:solidFill>
              <a:srgbClr val="00B0F0"/>
            </a:solidFill>
            <a:prstDash val="sysDash"/>
          </a:ln>
        </p:spPr>
        <p:txBody>
          <a:bodyPr wrap="square">
            <a:spAutoFit/>
          </a:bodyPr>
          <a:lstStyle/>
          <a:p>
            <a:pPr algn="just">
              <a:lnSpc>
                <a:spcPct val="150000"/>
              </a:lnSpc>
            </a:pPr>
            <a:r>
              <a:rPr lang="en-US" sz="2800" dirty="0" smtClean="0">
                <a:solidFill>
                  <a:srgbClr val="FF0066"/>
                </a:solidFill>
                <a:cs typeface="Times New Roman" pitchFamily="18" charset="0"/>
              </a:rPr>
              <a:t>M</a:t>
            </a:r>
            <a:r>
              <a:rPr lang="vi-VN" sz="2800" dirty="0" smtClean="0">
                <a:solidFill>
                  <a:srgbClr val="FF0066"/>
                </a:solidFill>
                <a:cs typeface="Times New Roman" pitchFamily="18" charset="0"/>
              </a:rPr>
              <a:t>ạng </a:t>
            </a:r>
            <a:r>
              <a:rPr lang="vi-VN" sz="2800" dirty="0">
                <a:solidFill>
                  <a:srgbClr val="FF0066"/>
                </a:solidFill>
                <a:cs typeface="Times New Roman" pitchFamily="18" charset="0"/>
              </a:rPr>
              <a:t>lưới </a:t>
            </a:r>
            <a:r>
              <a:rPr lang="vi-VN" sz="2800" dirty="0" smtClean="0">
                <a:solidFill>
                  <a:srgbClr val="FF0066"/>
                </a:solidFill>
                <a:cs typeface="Times New Roman" pitchFamily="18" charset="0"/>
              </a:rPr>
              <a:t>s</a:t>
            </a:r>
            <a:r>
              <a:rPr lang="en-US" sz="2800" dirty="0">
                <a:solidFill>
                  <a:srgbClr val="FF0066"/>
                </a:solidFill>
                <a:cs typeface="Times New Roman" pitchFamily="18" charset="0"/>
              </a:rPr>
              <a:t>ô</a:t>
            </a:r>
            <a:r>
              <a:rPr lang="vi-VN" sz="2800" dirty="0" smtClean="0">
                <a:solidFill>
                  <a:srgbClr val="FF0066"/>
                </a:solidFill>
                <a:cs typeface="Times New Roman" pitchFamily="18" charset="0"/>
              </a:rPr>
              <a:t>ng</a:t>
            </a:r>
            <a:r>
              <a:rPr lang="en-US" sz="2800" dirty="0" smtClean="0">
                <a:solidFill>
                  <a:srgbClr val="FF0066"/>
                </a:solidFill>
                <a:cs typeface="Times New Roman" pitchFamily="18" charset="0"/>
              </a:rPr>
              <a:t> </a:t>
            </a:r>
            <a:r>
              <a:rPr lang="en-US" sz="2800" dirty="0" err="1" smtClean="0">
                <a:solidFill>
                  <a:srgbClr val="FF0066"/>
                </a:solidFill>
                <a:cs typeface="Times New Roman" pitchFamily="18" charset="0"/>
              </a:rPr>
              <a:t>ngòi</a:t>
            </a:r>
            <a:r>
              <a:rPr lang="en-US" sz="2800" dirty="0" smtClean="0">
                <a:solidFill>
                  <a:srgbClr val="FF0066"/>
                </a:solidFill>
                <a:cs typeface="Times New Roman" pitchFamily="18" charset="0"/>
              </a:rPr>
              <a:t> </a:t>
            </a:r>
            <a:r>
              <a:rPr lang="en-US" sz="2800" dirty="0" err="1" smtClean="0">
                <a:solidFill>
                  <a:srgbClr val="FF0066"/>
                </a:solidFill>
                <a:cs typeface="Times New Roman" pitchFamily="18" charset="0"/>
              </a:rPr>
              <a:t>phân</a:t>
            </a:r>
            <a:r>
              <a:rPr lang="en-US" sz="2800" dirty="0" smtClean="0">
                <a:solidFill>
                  <a:srgbClr val="FF0066"/>
                </a:solidFill>
                <a:cs typeface="Times New Roman" pitchFamily="18" charset="0"/>
              </a:rPr>
              <a:t> </a:t>
            </a:r>
            <a:r>
              <a:rPr lang="en-US" sz="2800" dirty="0" err="1" smtClean="0">
                <a:solidFill>
                  <a:srgbClr val="FF0066"/>
                </a:solidFill>
                <a:cs typeface="Times New Roman" pitchFamily="18" charset="0"/>
              </a:rPr>
              <a:t>bố</a:t>
            </a:r>
            <a:r>
              <a:rPr lang="en-US" sz="2800" dirty="0" smtClean="0">
                <a:solidFill>
                  <a:srgbClr val="FF0066"/>
                </a:solidFill>
                <a:cs typeface="Times New Roman" pitchFamily="18" charset="0"/>
              </a:rPr>
              <a:t> </a:t>
            </a:r>
            <a:r>
              <a:rPr lang="en-US" sz="2800" dirty="0" err="1" smtClean="0">
                <a:solidFill>
                  <a:srgbClr val="FF0066"/>
                </a:solidFill>
                <a:cs typeface="Times New Roman" pitchFamily="18" charset="0"/>
              </a:rPr>
              <a:t>không</a:t>
            </a:r>
            <a:r>
              <a:rPr lang="en-US" sz="2800" dirty="0" smtClean="0">
                <a:solidFill>
                  <a:srgbClr val="FF0066"/>
                </a:solidFill>
                <a:cs typeface="Times New Roman" pitchFamily="18" charset="0"/>
              </a:rPr>
              <a:t> </a:t>
            </a:r>
            <a:r>
              <a:rPr lang="en-US" sz="2800" dirty="0" err="1" smtClean="0">
                <a:solidFill>
                  <a:srgbClr val="FF0066"/>
                </a:solidFill>
                <a:cs typeface="Times New Roman" pitchFamily="18" charset="0"/>
              </a:rPr>
              <a:t>đều</a:t>
            </a:r>
            <a:r>
              <a:rPr lang="en-US" sz="2800" dirty="0" smtClean="0">
                <a:solidFill>
                  <a:srgbClr val="FF0066"/>
                </a:solidFill>
                <a:cs typeface="Times New Roman" pitchFamily="18" charset="0"/>
              </a:rPr>
              <a:t>.</a:t>
            </a:r>
            <a:r>
              <a:rPr lang="vi-VN" sz="2800" dirty="0" smtClean="0">
                <a:solidFill>
                  <a:srgbClr val="FF0066"/>
                </a:solidFill>
                <a:cs typeface="Times New Roman" pitchFamily="18" charset="0"/>
              </a:rPr>
              <a:t> </a:t>
            </a:r>
            <a:endParaRPr lang="en-US" sz="2800" dirty="0">
              <a:solidFill>
                <a:srgbClr val="FF0066"/>
              </a:solidFill>
              <a:cs typeface="Times New Roman" pitchFamily="18" charset="0"/>
            </a:endParaRPr>
          </a:p>
        </p:txBody>
      </p:sp>
    </p:spTree>
    <p:extLst>
      <p:ext uri="{BB962C8B-B14F-4D97-AF65-F5344CB8AC3E}">
        <p14:creationId xmlns:p14="http://schemas.microsoft.com/office/powerpoint/2010/main" val="3298206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7"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5100</TotalTime>
  <Words>1678</Words>
  <Application>Microsoft Office PowerPoint</Application>
  <PresentationFormat>On-screen Show (4:3)</PresentationFormat>
  <Paragraphs>173</Paragraphs>
  <Slides>32</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Batang</vt:lpstr>
      <vt:lpstr>Arial</vt:lpstr>
      <vt:lpstr>Calibri</vt:lpstr>
      <vt:lpstr>Cambria</vt:lpstr>
      <vt:lpstr>Constantia</vt:lpstr>
      <vt:lpstr>Times New Roman</vt:lpstr>
      <vt:lpstr>Wingdings</vt:lpstr>
      <vt:lpstr>Wingdings 2</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thcshh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THCS HONG HA</dc:creator>
  <cp:lastModifiedBy>Admin</cp:lastModifiedBy>
  <cp:revision>792</cp:revision>
  <dcterms:created xsi:type="dcterms:W3CDTF">2008-11-22T15:09:34Z</dcterms:created>
  <dcterms:modified xsi:type="dcterms:W3CDTF">2025-01-13T15:25:49Z</dcterms:modified>
</cp:coreProperties>
</file>