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343" r:id="rId2"/>
    <p:sldId id="295" r:id="rId3"/>
    <p:sldId id="347" r:id="rId4"/>
    <p:sldId id="297" r:id="rId5"/>
    <p:sldId id="348" r:id="rId6"/>
    <p:sldId id="350" r:id="rId7"/>
    <p:sldId id="353" r:id="rId8"/>
    <p:sldId id="352" r:id="rId9"/>
    <p:sldId id="351" r:id="rId10"/>
    <p:sldId id="359" r:id="rId11"/>
    <p:sldId id="360" r:id="rId12"/>
    <p:sldId id="361" r:id="rId13"/>
    <p:sldId id="355" r:id="rId14"/>
    <p:sldId id="356" r:id="rId15"/>
    <p:sldId id="357" r:id="rId16"/>
    <p:sldId id="299" r:id="rId17"/>
    <p:sldId id="324" r:id="rId18"/>
    <p:sldId id="362" r:id="rId19"/>
    <p:sldId id="363" r:id="rId20"/>
    <p:sldId id="325" r:id="rId21"/>
    <p:sldId id="326" r:id="rId22"/>
    <p:sldId id="364" r:id="rId23"/>
    <p:sldId id="327" r:id="rId24"/>
    <p:sldId id="328" r:id="rId25"/>
    <p:sldId id="367" r:id="rId26"/>
    <p:sldId id="365" r:id="rId27"/>
    <p:sldId id="329" r:id="rId28"/>
    <p:sldId id="330" r:id="rId29"/>
    <p:sldId id="345" r:id="rId30"/>
    <p:sldId id="344" r:id="rId3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074A9D-D03A-43E0-B668-FF3A980E1D59}" v="242" dt="2022-11-20T06:53:13.4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7"/>
    <p:restoredTop sz="94666"/>
  </p:normalViewPr>
  <p:slideViewPr>
    <p:cSldViewPr snapToGrid="0" showGuides="1">
      <p:cViewPr varScale="1">
        <p:scale>
          <a:sx n="74" d="100"/>
          <a:sy n="74" d="100"/>
        </p:scale>
        <p:origin x="186" y="60"/>
      </p:cViewPr>
      <p:guideLst>
        <p:guide orient="horz" pos="218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3"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A7808B-EFE4-B141-AB7D-A94995AD67CB}" type="datetimeFigureOut">
              <a:rPr lang="x-none" smtClean="0"/>
              <a:pPr/>
              <a:t>16/2/2025</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429E25-A5B8-A24C-BB25-901E2AEF3A9A}" type="slidenum">
              <a:rPr lang="x-none" smtClean="0"/>
              <a:pPr/>
              <a:t>‹#›</a:t>
            </a:fld>
            <a:endParaRPr lang="x-none"/>
          </a:p>
        </p:txBody>
      </p:sp>
    </p:spTree>
    <p:extLst>
      <p:ext uri="{BB962C8B-B14F-4D97-AF65-F5344CB8AC3E}">
        <p14:creationId xmlns:p14="http://schemas.microsoft.com/office/powerpoint/2010/main" val="43742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8ffaa46f62_1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g28ffaa46f62_1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0987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28ffaa46f62_1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g28ffaa46f62_1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1840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A9C92-8FB9-B0C1-1FCE-CD533BE3A1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62842ECD-F860-87C8-A498-188B650D4D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C337B82A-B59D-2104-06EF-942EB882B975}"/>
              </a:ext>
            </a:extLst>
          </p:cNvPr>
          <p:cNvSpPr>
            <a:spLocks noGrp="1"/>
          </p:cNvSpPr>
          <p:nvPr>
            <p:ph type="dt" sz="half" idx="10"/>
          </p:nvPr>
        </p:nvSpPr>
        <p:spPr/>
        <p:txBody>
          <a:bodyPr/>
          <a:lstStyle/>
          <a:p>
            <a:fld id="{F241029F-9717-ED40-ABA1-B98A2F89972B}" type="datetimeFigureOut">
              <a:rPr lang="x-none" smtClean="0"/>
              <a:pPr/>
              <a:t>16/2/2025</a:t>
            </a:fld>
            <a:endParaRPr lang="x-none"/>
          </a:p>
        </p:txBody>
      </p:sp>
      <p:sp>
        <p:nvSpPr>
          <p:cNvPr id="5" name="Footer Placeholder 4">
            <a:extLst>
              <a:ext uri="{FF2B5EF4-FFF2-40B4-BE49-F238E27FC236}">
                <a16:creationId xmlns:a16="http://schemas.microsoft.com/office/drawing/2014/main" id="{877FACAC-813F-79C9-15B4-082F2008B82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392ED7F-D6AB-90FF-2F85-DEE69614B6AA}"/>
              </a:ext>
            </a:extLst>
          </p:cNvPr>
          <p:cNvSpPr>
            <a:spLocks noGrp="1"/>
          </p:cNvSpPr>
          <p:nvPr>
            <p:ph type="sldNum" sz="quarter" idx="12"/>
          </p:nvPr>
        </p:nvSpPr>
        <p:spPr/>
        <p:txBody>
          <a:bodyPr/>
          <a:lstStyle/>
          <a:p>
            <a:fld id="{2AAB2B87-FBF3-2C4F-BE9C-59A58A53D97D}" type="slidenum">
              <a:rPr lang="x-none" smtClean="0"/>
              <a:pPr/>
              <a:t>‹#›</a:t>
            </a:fld>
            <a:endParaRPr lang="x-none"/>
          </a:p>
        </p:txBody>
      </p:sp>
    </p:spTree>
    <p:extLst>
      <p:ext uri="{BB962C8B-B14F-4D97-AF65-F5344CB8AC3E}">
        <p14:creationId xmlns:p14="http://schemas.microsoft.com/office/powerpoint/2010/main" val="509801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EDAEF-2740-A156-6E5F-65D6F6DCAB16}"/>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D9A8B67D-14C2-4BB0-4A4D-DEC08900E1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7DE0A6B8-DC97-EA45-0F15-7AAD6574EE9F}"/>
              </a:ext>
            </a:extLst>
          </p:cNvPr>
          <p:cNvSpPr>
            <a:spLocks noGrp="1"/>
          </p:cNvSpPr>
          <p:nvPr>
            <p:ph type="dt" sz="half" idx="10"/>
          </p:nvPr>
        </p:nvSpPr>
        <p:spPr/>
        <p:txBody>
          <a:bodyPr/>
          <a:lstStyle/>
          <a:p>
            <a:fld id="{F241029F-9717-ED40-ABA1-B98A2F89972B}" type="datetimeFigureOut">
              <a:rPr lang="x-none" smtClean="0"/>
              <a:pPr/>
              <a:t>16/2/2025</a:t>
            </a:fld>
            <a:endParaRPr lang="x-none"/>
          </a:p>
        </p:txBody>
      </p:sp>
      <p:sp>
        <p:nvSpPr>
          <p:cNvPr id="5" name="Footer Placeholder 4">
            <a:extLst>
              <a:ext uri="{FF2B5EF4-FFF2-40B4-BE49-F238E27FC236}">
                <a16:creationId xmlns:a16="http://schemas.microsoft.com/office/drawing/2014/main" id="{FD33FD7A-FF8F-F639-6CBA-24A4CDC68C1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983B65FE-C4FD-2FFC-27E5-9A2D7C37AF8D}"/>
              </a:ext>
            </a:extLst>
          </p:cNvPr>
          <p:cNvSpPr>
            <a:spLocks noGrp="1"/>
          </p:cNvSpPr>
          <p:nvPr>
            <p:ph type="sldNum" sz="quarter" idx="12"/>
          </p:nvPr>
        </p:nvSpPr>
        <p:spPr/>
        <p:txBody>
          <a:bodyPr/>
          <a:lstStyle/>
          <a:p>
            <a:fld id="{2AAB2B87-FBF3-2C4F-BE9C-59A58A53D97D}" type="slidenum">
              <a:rPr lang="x-none" smtClean="0"/>
              <a:pPr/>
              <a:t>‹#›</a:t>
            </a:fld>
            <a:endParaRPr lang="x-none"/>
          </a:p>
        </p:txBody>
      </p:sp>
    </p:spTree>
    <p:extLst>
      <p:ext uri="{BB962C8B-B14F-4D97-AF65-F5344CB8AC3E}">
        <p14:creationId xmlns:p14="http://schemas.microsoft.com/office/powerpoint/2010/main" val="2713289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64BC53-D7CC-7D39-4C3A-282CD87F0E5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F55D4250-07DD-2B7B-9685-020299A0AF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9372EE87-915A-DF2D-B032-85ED0AAB5CE6}"/>
              </a:ext>
            </a:extLst>
          </p:cNvPr>
          <p:cNvSpPr>
            <a:spLocks noGrp="1"/>
          </p:cNvSpPr>
          <p:nvPr>
            <p:ph type="dt" sz="half" idx="10"/>
          </p:nvPr>
        </p:nvSpPr>
        <p:spPr/>
        <p:txBody>
          <a:bodyPr/>
          <a:lstStyle/>
          <a:p>
            <a:fld id="{F241029F-9717-ED40-ABA1-B98A2F89972B}" type="datetimeFigureOut">
              <a:rPr lang="x-none" smtClean="0"/>
              <a:pPr/>
              <a:t>16/2/2025</a:t>
            </a:fld>
            <a:endParaRPr lang="x-none"/>
          </a:p>
        </p:txBody>
      </p:sp>
      <p:sp>
        <p:nvSpPr>
          <p:cNvPr id="5" name="Footer Placeholder 4">
            <a:extLst>
              <a:ext uri="{FF2B5EF4-FFF2-40B4-BE49-F238E27FC236}">
                <a16:creationId xmlns:a16="http://schemas.microsoft.com/office/drawing/2014/main" id="{A4F213E3-4E4D-85F5-839C-0E6D28E850C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9258151-4768-312E-6180-6BDA98CF156A}"/>
              </a:ext>
            </a:extLst>
          </p:cNvPr>
          <p:cNvSpPr>
            <a:spLocks noGrp="1"/>
          </p:cNvSpPr>
          <p:nvPr>
            <p:ph type="sldNum" sz="quarter" idx="12"/>
          </p:nvPr>
        </p:nvSpPr>
        <p:spPr/>
        <p:txBody>
          <a:bodyPr/>
          <a:lstStyle/>
          <a:p>
            <a:fld id="{2AAB2B87-FBF3-2C4F-BE9C-59A58A53D97D}" type="slidenum">
              <a:rPr lang="x-none" smtClean="0"/>
              <a:pPr/>
              <a:t>‹#›</a:t>
            </a:fld>
            <a:endParaRPr lang="x-none"/>
          </a:p>
        </p:txBody>
      </p:sp>
    </p:spTree>
    <p:extLst>
      <p:ext uri="{BB962C8B-B14F-4D97-AF65-F5344CB8AC3E}">
        <p14:creationId xmlns:p14="http://schemas.microsoft.com/office/powerpoint/2010/main" val="3215816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48622-C009-CB82-9125-05E3A4B415AD}"/>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53E4D73F-6821-2837-FC72-431CCA12D7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DF0F529-F82C-2A55-42F7-0C68A6B02D06}"/>
              </a:ext>
            </a:extLst>
          </p:cNvPr>
          <p:cNvSpPr>
            <a:spLocks noGrp="1"/>
          </p:cNvSpPr>
          <p:nvPr>
            <p:ph type="dt" sz="half" idx="10"/>
          </p:nvPr>
        </p:nvSpPr>
        <p:spPr/>
        <p:txBody>
          <a:bodyPr/>
          <a:lstStyle/>
          <a:p>
            <a:fld id="{F241029F-9717-ED40-ABA1-B98A2F89972B}" type="datetimeFigureOut">
              <a:rPr lang="x-none" smtClean="0"/>
              <a:pPr/>
              <a:t>16/2/2025</a:t>
            </a:fld>
            <a:endParaRPr lang="x-none"/>
          </a:p>
        </p:txBody>
      </p:sp>
      <p:sp>
        <p:nvSpPr>
          <p:cNvPr id="5" name="Footer Placeholder 4">
            <a:extLst>
              <a:ext uri="{FF2B5EF4-FFF2-40B4-BE49-F238E27FC236}">
                <a16:creationId xmlns:a16="http://schemas.microsoft.com/office/drawing/2014/main" id="{BB483ABD-3AEF-017E-9DB5-0357052F36D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DB4A1A18-1A18-8FF2-AB42-A36C62909BD3}"/>
              </a:ext>
            </a:extLst>
          </p:cNvPr>
          <p:cNvSpPr>
            <a:spLocks noGrp="1"/>
          </p:cNvSpPr>
          <p:nvPr>
            <p:ph type="sldNum" sz="quarter" idx="12"/>
          </p:nvPr>
        </p:nvSpPr>
        <p:spPr/>
        <p:txBody>
          <a:bodyPr/>
          <a:lstStyle/>
          <a:p>
            <a:fld id="{2AAB2B87-FBF3-2C4F-BE9C-59A58A53D97D}" type="slidenum">
              <a:rPr lang="x-none" smtClean="0"/>
              <a:pPr/>
              <a:t>‹#›</a:t>
            </a:fld>
            <a:endParaRPr lang="x-none"/>
          </a:p>
        </p:txBody>
      </p:sp>
    </p:spTree>
    <p:extLst>
      <p:ext uri="{BB962C8B-B14F-4D97-AF65-F5344CB8AC3E}">
        <p14:creationId xmlns:p14="http://schemas.microsoft.com/office/powerpoint/2010/main" val="694160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E09B7-2070-B157-2C47-96A121DD76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C0E9E092-1AE5-DCCF-CB59-561548E28B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87DAE6-42F7-ECCD-C69B-BEB2A7EB61FE}"/>
              </a:ext>
            </a:extLst>
          </p:cNvPr>
          <p:cNvSpPr>
            <a:spLocks noGrp="1"/>
          </p:cNvSpPr>
          <p:nvPr>
            <p:ph type="dt" sz="half" idx="10"/>
          </p:nvPr>
        </p:nvSpPr>
        <p:spPr/>
        <p:txBody>
          <a:bodyPr/>
          <a:lstStyle/>
          <a:p>
            <a:fld id="{F241029F-9717-ED40-ABA1-B98A2F89972B}" type="datetimeFigureOut">
              <a:rPr lang="x-none" smtClean="0"/>
              <a:pPr/>
              <a:t>16/2/2025</a:t>
            </a:fld>
            <a:endParaRPr lang="x-none"/>
          </a:p>
        </p:txBody>
      </p:sp>
      <p:sp>
        <p:nvSpPr>
          <p:cNvPr id="5" name="Footer Placeholder 4">
            <a:extLst>
              <a:ext uri="{FF2B5EF4-FFF2-40B4-BE49-F238E27FC236}">
                <a16:creationId xmlns:a16="http://schemas.microsoft.com/office/drawing/2014/main" id="{269D992A-9234-3546-2EB9-B2C620FE82D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31B85C4C-084C-420D-1D05-9A8E531B128E}"/>
              </a:ext>
            </a:extLst>
          </p:cNvPr>
          <p:cNvSpPr>
            <a:spLocks noGrp="1"/>
          </p:cNvSpPr>
          <p:nvPr>
            <p:ph type="sldNum" sz="quarter" idx="12"/>
          </p:nvPr>
        </p:nvSpPr>
        <p:spPr/>
        <p:txBody>
          <a:bodyPr/>
          <a:lstStyle/>
          <a:p>
            <a:fld id="{2AAB2B87-FBF3-2C4F-BE9C-59A58A53D97D}" type="slidenum">
              <a:rPr lang="x-none" smtClean="0"/>
              <a:pPr/>
              <a:t>‹#›</a:t>
            </a:fld>
            <a:endParaRPr lang="x-none"/>
          </a:p>
        </p:txBody>
      </p:sp>
    </p:spTree>
    <p:extLst>
      <p:ext uri="{BB962C8B-B14F-4D97-AF65-F5344CB8AC3E}">
        <p14:creationId xmlns:p14="http://schemas.microsoft.com/office/powerpoint/2010/main" val="2009100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D18FF-FEE8-349C-378D-DAD94AC74C8F}"/>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6C4A6C1F-9B99-C678-EFB0-37296C3E30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CE575EE1-B7E9-11B7-FB8B-25E680DB10F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26EC323C-63A3-1925-C228-1A49027A6183}"/>
              </a:ext>
            </a:extLst>
          </p:cNvPr>
          <p:cNvSpPr>
            <a:spLocks noGrp="1"/>
          </p:cNvSpPr>
          <p:nvPr>
            <p:ph type="dt" sz="half" idx="10"/>
          </p:nvPr>
        </p:nvSpPr>
        <p:spPr/>
        <p:txBody>
          <a:bodyPr/>
          <a:lstStyle/>
          <a:p>
            <a:fld id="{F241029F-9717-ED40-ABA1-B98A2F89972B}" type="datetimeFigureOut">
              <a:rPr lang="x-none" smtClean="0"/>
              <a:pPr/>
              <a:t>16/2/2025</a:t>
            </a:fld>
            <a:endParaRPr lang="x-none"/>
          </a:p>
        </p:txBody>
      </p:sp>
      <p:sp>
        <p:nvSpPr>
          <p:cNvPr id="6" name="Footer Placeholder 5">
            <a:extLst>
              <a:ext uri="{FF2B5EF4-FFF2-40B4-BE49-F238E27FC236}">
                <a16:creationId xmlns:a16="http://schemas.microsoft.com/office/drawing/2014/main" id="{C70479D1-BDCC-5F48-DC93-045AD3653AE4}"/>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2A0F1DB5-B332-AE0E-D343-8D6173310A02}"/>
              </a:ext>
            </a:extLst>
          </p:cNvPr>
          <p:cNvSpPr>
            <a:spLocks noGrp="1"/>
          </p:cNvSpPr>
          <p:nvPr>
            <p:ph type="sldNum" sz="quarter" idx="12"/>
          </p:nvPr>
        </p:nvSpPr>
        <p:spPr/>
        <p:txBody>
          <a:bodyPr/>
          <a:lstStyle/>
          <a:p>
            <a:fld id="{2AAB2B87-FBF3-2C4F-BE9C-59A58A53D97D}" type="slidenum">
              <a:rPr lang="x-none" smtClean="0"/>
              <a:pPr/>
              <a:t>‹#›</a:t>
            </a:fld>
            <a:endParaRPr lang="x-none"/>
          </a:p>
        </p:txBody>
      </p:sp>
    </p:spTree>
    <p:extLst>
      <p:ext uri="{BB962C8B-B14F-4D97-AF65-F5344CB8AC3E}">
        <p14:creationId xmlns:p14="http://schemas.microsoft.com/office/powerpoint/2010/main" val="1757813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FA6D8-EABA-9D79-801F-974AE0A8D06C}"/>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7C29E975-8193-A24A-1876-75DF029791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8A4E3A-68D0-2E4D-2A28-9BF6AFE789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13CBEFC3-7790-2A93-829D-A3EDD86AE5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64101D-8A9B-8A41-E4FF-AB012F58E7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8F7EE2D4-D615-79D1-F321-5BE967FC10F9}"/>
              </a:ext>
            </a:extLst>
          </p:cNvPr>
          <p:cNvSpPr>
            <a:spLocks noGrp="1"/>
          </p:cNvSpPr>
          <p:nvPr>
            <p:ph type="dt" sz="half" idx="10"/>
          </p:nvPr>
        </p:nvSpPr>
        <p:spPr/>
        <p:txBody>
          <a:bodyPr/>
          <a:lstStyle/>
          <a:p>
            <a:fld id="{F241029F-9717-ED40-ABA1-B98A2F89972B}" type="datetimeFigureOut">
              <a:rPr lang="x-none" smtClean="0"/>
              <a:pPr/>
              <a:t>16/2/2025</a:t>
            </a:fld>
            <a:endParaRPr lang="x-none"/>
          </a:p>
        </p:txBody>
      </p:sp>
      <p:sp>
        <p:nvSpPr>
          <p:cNvPr id="8" name="Footer Placeholder 7">
            <a:extLst>
              <a:ext uri="{FF2B5EF4-FFF2-40B4-BE49-F238E27FC236}">
                <a16:creationId xmlns:a16="http://schemas.microsoft.com/office/drawing/2014/main" id="{44D32951-7A1D-CE61-B9F2-F3339826CD85}"/>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CE19456A-FA11-055C-AC22-5A0DCD10F35F}"/>
              </a:ext>
            </a:extLst>
          </p:cNvPr>
          <p:cNvSpPr>
            <a:spLocks noGrp="1"/>
          </p:cNvSpPr>
          <p:nvPr>
            <p:ph type="sldNum" sz="quarter" idx="12"/>
          </p:nvPr>
        </p:nvSpPr>
        <p:spPr/>
        <p:txBody>
          <a:bodyPr/>
          <a:lstStyle/>
          <a:p>
            <a:fld id="{2AAB2B87-FBF3-2C4F-BE9C-59A58A53D97D}" type="slidenum">
              <a:rPr lang="x-none" smtClean="0"/>
              <a:pPr/>
              <a:t>‹#›</a:t>
            </a:fld>
            <a:endParaRPr lang="x-none"/>
          </a:p>
        </p:txBody>
      </p:sp>
    </p:spTree>
    <p:extLst>
      <p:ext uri="{BB962C8B-B14F-4D97-AF65-F5344CB8AC3E}">
        <p14:creationId xmlns:p14="http://schemas.microsoft.com/office/powerpoint/2010/main" val="148860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88E9C-1366-64FF-3254-E5E06DB328ED}"/>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933684B3-AFE2-B39E-D58B-AAC27B128F6D}"/>
              </a:ext>
            </a:extLst>
          </p:cNvPr>
          <p:cNvSpPr>
            <a:spLocks noGrp="1"/>
          </p:cNvSpPr>
          <p:nvPr>
            <p:ph type="dt" sz="half" idx="10"/>
          </p:nvPr>
        </p:nvSpPr>
        <p:spPr/>
        <p:txBody>
          <a:bodyPr/>
          <a:lstStyle/>
          <a:p>
            <a:fld id="{F241029F-9717-ED40-ABA1-B98A2F89972B}" type="datetimeFigureOut">
              <a:rPr lang="x-none" smtClean="0"/>
              <a:pPr/>
              <a:t>16/2/2025</a:t>
            </a:fld>
            <a:endParaRPr lang="x-none"/>
          </a:p>
        </p:txBody>
      </p:sp>
      <p:sp>
        <p:nvSpPr>
          <p:cNvPr id="4" name="Footer Placeholder 3">
            <a:extLst>
              <a:ext uri="{FF2B5EF4-FFF2-40B4-BE49-F238E27FC236}">
                <a16:creationId xmlns:a16="http://schemas.microsoft.com/office/drawing/2014/main" id="{101D2A71-29CB-7766-850F-F8C50CAF69A0}"/>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C45171AA-621C-3C1C-830B-124378D49075}"/>
              </a:ext>
            </a:extLst>
          </p:cNvPr>
          <p:cNvSpPr>
            <a:spLocks noGrp="1"/>
          </p:cNvSpPr>
          <p:nvPr>
            <p:ph type="sldNum" sz="quarter" idx="12"/>
          </p:nvPr>
        </p:nvSpPr>
        <p:spPr/>
        <p:txBody>
          <a:bodyPr/>
          <a:lstStyle/>
          <a:p>
            <a:fld id="{2AAB2B87-FBF3-2C4F-BE9C-59A58A53D97D}" type="slidenum">
              <a:rPr lang="x-none" smtClean="0"/>
              <a:pPr/>
              <a:t>‹#›</a:t>
            </a:fld>
            <a:endParaRPr lang="x-none"/>
          </a:p>
        </p:txBody>
      </p:sp>
    </p:spTree>
    <p:extLst>
      <p:ext uri="{BB962C8B-B14F-4D97-AF65-F5344CB8AC3E}">
        <p14:creationId xmlns:p14="http://schemas.microsoft.com/office/powerpoint/2010/main" val="147150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DD6D95-69B6-A29D-B194-333F5E558D91}"/>
              </a:ext>
            </a:extLst>
          </p:cNvPr>
          <p:cNvSpPr>
            <a:spLocks noGrp="1"/>
          </p:cNvSpPr>
          <p:nvPr>
            <p:ph type="dt" sz="half" idx="10"/>
          </p:nvPr>
        </p:nvSpPr>
        <p:spPr/>
        <p:txBody>
          <a:bodyPr/>
          <a:lstStyle/>
          <a:p>
            <a:fld id="{F241029F-9717-ED40-ABA1-B98A2F89972B}" type="datetimeFigureOut">
              <a:rPr lang="x-none" smtClean="0"/>
              <a:pPr/>
              <a:t>16/2/2025</a:t>
            </a:fld>
            <a:endParaRPr lang="x-none"/>
          </a:p>
        </p:txBody>
      </p:sp>
      <p:sp>
        <p:nvSpPr>
          <p:cNvPr id="3" name="Footer Placeholder 2">
            <a:extLst>
              <a:ext uri="{FF2B5EF4-FFF2-40B4-BE49-F238E27FC236}">
                <a16:creationId xmlns:a16="http://schemas.microsoft.com/office/drawing/2014/main" id="{A5CF9D56-BF2C-03D6-9752-7786EC9274D3}"/>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6FE0F7C0-9140-4732-6EA0-6AB083D3C2FD}"/>
              </a:ext>
            </a:extLst>
          </p:cNvPr>
          <p:cNvSpPr>
            <a:spLocks noGrp="1"/>
          </p:cNvSpPr>
          <p:nvPr>
            <p:ph type="sldNum" sz="quarter" idx="12"/>
          </p:nvPr>
        </p:nvSpPr>
        <p:spPr/>
        <p:txBody>
          <a:bodyPr/>
          <a:lstStyle/>
          <a:p>
            <a:fld id="{2AAB2B87-FBF3-2C4F-BE9C-59A58A53D97D}" type="slidenum">
              <a:rPr lang="x-none" smtClean="0"/>
              <a:pPr/>
              <a:t>‹#›</a:t>
            </a:fld>
            <a:endParaRPr lang="x-none"/>
          </a:p>
        </p:txBody>
      </p:sp>
    </p:spTree>
    <p:extLst>
      <p:ext uri="{BB962C8B-B14F-4D97-AF65-F5344CB8AC3E}">
        <p14:creationId xmlns:p14="http://schemas.microsoft.com/office/powerpoint/2010/main" val="1771392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75E57-0BED-5178-C213-4DE27E0703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03351E6B-0601-75F5-F4CB-070C2BAEE8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2D1AE274-2ECC-197F-B139-3A6D120E79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1101F3-C9EB-8912-AEBA-F762EDE5C24C}"/>
              </a:ext>
            </a:extLst>
          </p:cNvPr>
          <p:cNvSpPr>
            <a:spLocks noGrp="1"/>
          </p:cNvSpPr>
          <p:nvPr>
            <p:ph type="dt" sz="half" idx="10"/>
          </p:nvPr>
        </p:nvSpPr>
        <p:spPr/>
        <p:txBody>
          <a:bodyPr/>
          <a:lstStyle/>
          <a:p>
            <a:fld id="{F241029F-9717-ED40-ABA1-B98A2F89972B}" type="datetimeFigureOut">
              <a:rPr lang="x-none" smtClean="0"/>
              <a:pPr/>
              <a:t>16/2/2025</a:t>
            </a:fld>
            <a:endParaRPr lang="x-none"/>
          </a:p>
        </p:txBody>
      </p:sp>
      <p:sp>
        <p:nvSpPr>
          <p:cNvPr id="6" name="Footer Placeholder 5">
            <a:extLst>
              <a:ext uri="{FF2B5EF4-FFF2-40B4-BE49-F238E27FC236}">
                <a16:creationId xmlns:a16="http://schemas.microsoft.com/office/drawing/2014/main" id="{E4E0699E-A179-ADB6-2515-EC7A1A813514}"/>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E469FDF0-C68A-1B4C-B510-C26B4B8ECF2B}"/>
              </a:ext>
            </a:extLst>
          </p:cNvPr>
          <p:cNvSpPr>
            <a:spLocks noGrp="1"/>
          </p:cNvSpPr>
          <p:nvPr>
            <p:ph type="sldNum" sz="quarter" idx="12"/>
          </p:nvPr>
        </p:nvSpPr>
        <p:spPr/>
        <p:txBody>
          <a:bodyPr/>
          <a:lstStyle/>
          <a:p>
            <a:fld id="{2AAB2B87-FBF3-2C4F-BE9C-59A58A53D97D}" type="slidenum">
              <a:rPr lang="x-none" smtClean="0"/>
              <a:pPr/>
              <a:t>‹#›</a:t>
            </a:fld>
            <a:endParaRPr lang="x-none"/>
          </a:p>
        </p:txBody>
      </p:sp>
    </p:spTree>
    <p:extLst>
      <p:ext uri="{BB962C8B-B14F-4D97-AF65-F5344CB8AC3E}">
        <p14:creationId xmlns:p14="http://schemas.microsoft.com/office/powerpoint/2010/main" val="1495448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69BB4-326B-D43D-6AD5-8B5FC7F628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28F611C6-5722-3096-23B8-E87E296521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2F0588AC-911A-7702-944E-2505FC2CA3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BBA3AB-74BE-F743-4D8A-1F9DE7A84678}"/>
              </a:ext>
            </a:extLst>
          </p:cNvPr>
          <p:cNvSpPr>
            <a:spLocks noGrp="1"/>
          </p:cNvSpPr>
          <p:nvPr>
            <p:ph type="dt" sz="half" idx="10"/>
          </p:nvPr>
        </p:nvSpPr>
        <p:spPr/>
        <p:txBody>
          <a:bodyPr/>
          <a:lstStyle/>
          <a:p>
            <a:fld id="{F241029F-9717-ED40-ABA1-B98A2F89972B}" type="datetimeFigureOut">
              <a:rPr lang="x-none" smtClean="0"/>
              <a:pPr/>
              <a:t>16/2/2025</a:t>
            </a:fld>
            <a:endParaRPr lang="x-none"/>
          </a:p>
        </p:txBody>
      </p:sp>
      <p:sp>
        <p:nvSpPr>
          <p:cNvPr id="6" name="Footer Placeholder 5">
            <a:extLst>
              <a:ext uri="{FF2B5EF4-FFF2-40B4-BE49-F238E27FC236}">
                <a16:creationId xmlns:a16="http://schemas.microsoft.com/office/drawing/2014/main" id="{53FA11D2-AB28-F2F4-52C4-2F2359CA7EDD}"/>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886A006E-57F8-8F58-5AD6-8E449CF16D95}"/>
              </a:ext>
            </a:extLst>
          </p:cNvPr>
          <p:cNvSpPr>
            <a:spLocks noGrp="1"/>
          </p:cNvSpPr>
          <p:nvPr>
            <p:ph type="sldNum" sz="quarter" idx="12"/>
          </p:nvPr>
        </p:nvSpPr>
        <p:spPr/>
        <p:txBody>
          <a:bodyPr/>
          <a:lstStyle/>
          <a:p>
            <a:fld id="{2AAB2B87-FBF3-2C4F-BE9C-59A58A53D97D}" type="slidenum">
              <a:rPr lang="x-none" smtClean="0"/>
              <a:pPr/>
              <a:t>‹#›</a:t>
            </a:fld>
            <a:endParaRPr lang="x-none"/>
          </a:p>
        </p:txBody>
      </p:sp>
    </p:spTree>
    <p:extLst>
      <p:ext uri="{BB962C8B-B14F-4D97-AF65-F5344CB8AC3E}">
        <p14:creationId xmlns:p14="http://schemas.microsoft.com/office/powerpoint/2010/main" val="126950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0BAE0F-9743-4F09-5D07-6397185EA9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660D8ABD-0062-F460-6ABF-D4605F5E8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5C6EAC06-98ED-F76B-8C4C-C4641DFEBB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1029F-9717-ED40-ABA1-B98A2F89972B}" type="datetimeFigureOut">
              <a:rPr lang="x-none" smtClean="0"/>
              <a:pPr/>
              <a:t>16/2/2025</a:t>
            </a:fld>
            <a:endParaRPr lang="x-none"/>
          </a:p>
        </p:txBody>
      </p:sp>
      <p:sp>
        <p:nvSpPr>
          <p:cNvPr id="5" name="Footer Placeholder 4">
            <a:extLst>
              <a:ext uri="{FF2B5EF4-FFF2-40B4-BE49-F238E27FC236}">
                <a16:creationId xmlns:a16="http://schemas.microsoft.com/office/drawing/2014/main" id="{3327A8AD-905A-47B5-2B2E-D820497661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FB778D6B-0BD0-DF89-9738-416523F582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AB2B87-FBF3-2C4F-BE9C-59A58A53D97D}" type="slidenum">
              <a:rPr lang="x-none" smtClean="0"/>
              <a:pPr/>
              <a:t>‹#›</a:t>
            </a:fld>
            <a:endParaRPr lang="x-none"/>
          </a:p>
        </p:txBody>
      </p:sp>
    </p:spTree>
    <p:extLst>
      <p:ext uri="{BB962C8B-B14F-4D97-AF65-F5344CB8AC3E}">
        <p14:creationId xmlns:p14="http://schemas.microsoft.com/office/powerpoint/2010/main" val="3773778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vi.wikipedia.org/wiki/Nelson_Mandela#cite_note-nobel-1" TargetMode="External"/><Relationship Id="rId13" Type="http://schemas.openxmlformats.org/officeDocument/2006/relationships/hyperlink" Target="https://vi.wikipedia.org/wiki/Apartheid" TargetMode="External"/><Relationship Id="rId18" Type="http://schemas.openxmlformats.org/officeDocument/2006/relationships/hyperlink" Target="https://vi.wikipedia.org/wiki/%C4%90%E1%BA%A3o_Robben" TargetMode="External"/><Relationship Id="rId3" Type="http://schemas.openxmlformats.org/officeDocument/2006/relationships/hyperlink" Target="https://vi.wikipedia.org/wiki/Tr%E1%BB%A3_gi%C3%BAp:IPA" TargetMode="External"/><Relationship Id="rId7" Type="http://schemas.openxmlformats.org/officeDocument/2006/relationships/hyperlink" Target="https://vi.wikipedia.org/wiki/2013" TargetMode="External"/><Relationship Id="rId12" Type="http://schemas.openxmlformats.org/officeDocument/2006/relationships/hyperlink" Target="https://vi.wikipedia.org/wiki/Ph%E1%BB%95_th%C3%B4ng_%C4%91%E1%BA%A7u_phi%E1%BA%BFu" TargetMode="External"/><Relationship Id="rId17" Type="http://schemas.openxmlformats.org/officeDocument/2006/relationships/hyperlink" Target="https://vi.wikipedia.org/wiki/T%C3%B9_chung_th%C3%A2n" TargetMode="External"/><Relationship Id="rId2" Type="http://schemas.openxmlformats.org/officeDocument/2006/relationships/hyperlink" Target="https://vi.wikipedia.org/wiki/Ti%E1%BA%BFng_Xhosa" TargetMode="External"/><Relationship Id="rId16" Type="http://schemas.openxmlformats.org/officeDocument/2006/relationships/hyperlink" Target="https://vi.wikipedia.org/w/index.php?title=Ph%C3%A1_ho%E1%BA%A1i_ch%C3%ADnh_tr%E1%BB%8B&amp;action=edit&amp;redlink=1" TargetMode="External"/><Relationship Id="rId1" Type="http://schemas.openxmlformats.org/officeDocument/2006/relationships/slideLayout" Target="../slideLayouts/slideLayout2.xml"/><Relationship Id="rId6" Type="http://schemas.openxmlformats.org/officeDocument/2006/relationships/hyperlink" Target="https://vi.wikipedia.org/wiki/5_th%C3%A1ng_12" TargetMode="External"/><Relationship Id="rId11" Type="http://schemas.openxmlformats.org/officeDocument/2006/relationships/hyperlink" Target="https://vi.wikipedia.org/wiki/D%C3%A2n_ch%E1%BB%A7" TargetMode="External"/><Relationship Id="rId5" Type="http://schemas.openxmlformats.org/officeDocument/2006/relationships/hyperlink" Target="https://vi.wikipedia.org/wiki/1918" TargetMode="External"/><Relationship Id="rId15" Type="http://schemas.openxmlformats.org/officeDocument/2006/relationships/hyperlink" Target="https://vi.wikipedia.org/wiki/%C4%90%E1%BA%A1i_h%E1%BB%99i_D%C3%A2n_t%E1%BB%99c_Phi" TargetMode="External"/><Relationship Id="rId10" Type="http://schemas.openxmlformats.org/officeDocument/2006/relationships/hyperlink" Target="https://vi.wikipedia.org/wiki/B%E1%BA%A7u_c%E1%BB%AD" TargetMode="External"/><Relationship Id="rId4" Type="http://schemas.openxmlformats.org/officeDocument/2006/relationships/hyperlink" Target="https://vi.wikipedia.org/wiki/18_th%C3%A1ng_7" TargetMode="External"/><Relationship Id="rId9" Type="http://schemas.openxmlformats.org/officeDocument/2006/relationships/hyperlink" Target="https://vi.wikipedia.org/wiki/T%E1%BB%95ng_th%E1%BB%91ng_Nam_Phi" TargetMode="External"/><Relationship Id="rId14" Type="http://schemas.openxmlformats.org/officeDocument/2006/relationships/hyperlink" Target="https://vi.wikipedia.org/w/index.php?title=Umkhonto_we_Sizwe&amp;action=edit&amp;redlink=1"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vi.wikipedia.org/wiki/C%E1%BB%99ng_h%C3%B2a_Nam_Phi" TargetMode="External"/><Relationship Id="rId2" Type="http://schemas.openxmlformats.org/officeDocument/2006/relationships/hyperlink" Target="https://vi.wikipedia.org/wiki/L%C3%A3nh_t%E1%BB%A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D8B09-2E0A-FEA0-DA96-26512997A2A4}"/>
              </a:ext>
            </a:extLst>
          </p:cNvPr>
          <p:cNvSpPr>
            <a:spLocks noGrp="1"/>
          </p:cNvSpPr>
          <p:nvPr>
            <p:ph type="ctrTitle"/>
          </p:nvPr>
        </p:nvSpPr>
        <p:spPr>
          <a:xfrm>
            <a:off x="0" y="1"/>
            <a:ext cx="12046688" cy="1805650"/>
          </a:xfrm>
        </p:spPr>
        <p:txBody>
          <a:bodyPr>
            <a:noAutofit/>
          </a:bodyPr>
          <a:lstStyle/>
          <a:p>
            <a:r>
              <a:rPr lang="en-US" sz="4800" dirty="0" smtClean="0">
                <a:effectLst/>
                <a:latin typeface="Times New Roman" pitchFamily="18" charset="0"/>
                <a:ea typeface="Calibri" panose="020F0502020204030204" pitchFamily="34" charset="0"/>
                <a:cs typeface="Times New Roman" pitchFamily="18" charset="0"/>
              </a:rPr>
              <a:t>TIẾT </a:t>
            </a:r>
            <a:r>
              <a:rPr lang="en-US" sz="4800" dirty="0" smtClean="0">
                <a:effectLst/>
                <a:latin typeface="Times New Roman" pitchFamily="18" charset="0"/>
                <a:ea typeface="Calibri" panose="020F0502020204030204" pitchFamily="34" charset="0"/>
                <a:cs typeface="Times New Roman" pitchFamily="18" charset="0"/>
              </a:rPr>
              <a:t>26 - </a:t>
            </a:r>
            <a:r>
              <a:rPr lang="en-US" sz="4800" dirty="0" smtClean="0">
                <a:effectLst/>
                <a:latin typeface="Times New Roman" pitchFamily="18" charset="0"/>
                <a:ea typeface="Calibri" panose="020F0502020204030204" pitchFamily="34" charset="0"/>
                <a:cs typeface="Times New Roman" pitchFamily="18" charset="0"/>
              </a:rPr>
              <a:t>BÀI 12. THỰC HÀNH: </a:t>
            </a:r>
            <a:r>
              <a:rPr lang="en-US" sz="4800" dirty="0" smtClean="0">
                <a:latin typeface="Times New Roman" pitchFamily="18" charset="0"/>
                <a:cs typeface="Times New Roman" pitchFamily="18" charset="0"/>
              </a:rPr>
              <a:t>SƯU TẦM TƯ LIỆU VỀ CỘNG HÒA NAM PHI</a:t>
            </a:r>
            <a:endParaRPr lang="en-US" sz="4800" dirty="0">
              <a:latin typeface="Times New Roman" pitchFamily="18" charset="0"/>
              <a:cs typeface="Times New Roman" pitchFamily="18" charset="0"/>
            </a:endParaRPr>
          </a:p>
        </p:txBody>
      </p:sp>
      <p:pic>
        <p:nvPicPr>
          <p:cNvPr id="39938" name="Picture 2" descr="c"/>
          <p:cNvPicPr>
            <a:picLocks noChangeAspect="1" noChangeArrowheads="1"/>
          </p:cNvPicPr>
          <p:nvPr/>
        </p:nvPicPr>
        <p:blipFill>
          <a:blip r:embed="rId2"/>
          <a:srcRect/>
          <a:stretch>
            <a:fillRect/>
          </a:stretch>
        </p:blipFill>
        <p:spPr bwMode="auto">
          <a:xfrm>
            <a:off x="0" y="1853878"/>
            <a:ext cx="12192000" cy="5004122"/>
          </a:xfrm>
          <a:prstGeom prst="rect">
            <a:avLst/>
          </a:prstGeom>
          <a:noFill/>
        </p:spPr>
      </p:pic>
    </p:spTree>
    <p:extLst>
      <p:ext uri="{BB962C8B-B14F-4D97-AF65-F5344CB8AC3E}">
        <p14:creationId xmlns:p14="http://schemas.microsoft.com/office/powerpoint/2010/main" val="2872250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0">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5323"/>
          </a:xfrm>
          <a:prstGeom prst="rect">
            <a:avLst/>
          </a:prstGeom>
        </p:spPr>
      </p:pic>
    </p:spTree>
    <p:extLst>
      <p:ext uri="{BB962C8B-B14F-4D97-AF65-F5344CB8AC3E}">
        <p14:creationId xmlns:p14="http://schemas.microsoft.com/office/powerpoint/2010/main" val="1044813037"/>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2"/>
          <p:cNvSpPr/>
          <p:nvPr/>
        </p:nvSpPr>
        <p:spPr>
          <a:xfrm>
            <a:off x="-489534" y="-2724833"/>
            <a:ext cx="14863539" cy="11695064"/>
          </a:xfrm>
          <a:custGeom>
            <a:avLst/>
            <a:gdLst/>
            <a:ahLst/>
            <a:cxnLst/>
            <a:rect l="l" t="t" r="r" b="b"/>
            <a:pathLst>
              <a:path w="20643803" h="16243144" extrusionOk="0">
                <a:moveTo>
                  <a:pt x="0" y="0"/>
                </a:moveTo>
                <a:lnTo>
                  <a:pt x="20643803" y="0"/>
                </a:lnTo>
                <a:lnTo>
                  <a:pt x="20643803" y="16243144"/>
                </a:lnTo>
                <a:lnTo>
                  <a:pt x="0" y="16243144"/>
                </a:lnTo>
                <a:lnTo>
                  <a:pt x="0" y="0"/>
                </a:lnTo>
                <a:close/>
              </a:path>
            </a:pathLst>
          </a:custGeom>
          <a:blipFill rotWithShape="1">
            <a:blip r:embed="rId5">
              <a:alphaModFix amt="21000"/>
            </a:blip>
            <a:stretch>
              <a:fillRect l="-829" t="-19359" b="-19359"/>
            </a:stretch>
          </a:blipFill>
          <a:ln>
            <a:noFill/>
          </a:ln>
        </p:spPr>
        <p:txBody>
          <a:bodyPr/>
          <a:lstStyle/>
          <a:p>
            <a:endParaRPr lang="vi-VN" sz="2400"/>
          </a:p>
        </p:txBody>
      </p:sp>
      <p:sp>
        <p:nvSpPr>
          <p:cNvPr id="86" name="Google Shape;86;p12"/>
          <p:cNvSpPr/>
          <p:nvPr/>
        </p:nvSpPr>
        <p:spPr>
          <a:xfrm rot="2952029">
            <a:off x="8913069" y="4851247"/>
            <a:ext cx="1957728" cy="3189781"/>
          </a:xfrm>
          <a:custGeom>
            <a:avLst/>
            <a:gdLst/>
            <a:ahLst/>
            <a:cxnLst/>
            <a:rect l="l" t="t" r="r" b="b"/>
            <a:pathLst>
              <a:path w="2936592" h="4784671" extrusionOk="0">
                <a:moveTo>
                  <a:pt x="0" y="0"/>
                </a:moveTo>
                <a:lnTo>
                  <a:pt x="2936592" y="0"/>
                </a:lnTo>
                <a:lnTo>
                  <a:pt x="2936592" y="4784671"/>
                </a:lnTo>
                <a:lnTo>
                  <a:pt x="0" y="4784671"/>
                </a:lnTo>
                <a:lnTo>
                  <a:pt x="0" y="0"/>
                </a:lnTo>
                <a:close/>
              </a:path>
            </a:pathLst>
          </a:custGeom>
          <a:blipFill rotWithShape="1">
            <a:blip r:embed="rId6">
              <a:alphaModFix/>
            </a:blip>
            <a:stretch>
              <a:fillRect/>
            </a:stretch>
          </a:blipFill>
          <a:ln>
            <a:noFill/>
          </a:ln>
        </p:spPr>
        <p:txBody>
          <a:bodyPr/>
          <a:lstStyle/>
          <a:p>
            <a:endParaRPr lang="vi-VN" sz="2400"/>
          </a:p>
        </p:txBody>
      </p:sp>
      <p:sp>
        <p:nvSpPr>
          <p:cNvPr id="87" name="Google Shape;87;p12"/>
          <p:cNvSpPr/>
          <p:nvPr/>
        </p:nvSpPr>
        <p:spPr>
          <a:xfrm rot="-1827509">
            <a:off x="10231062" y="-685800"/>
            <a:ext cx="2039956" cy="2042509"/>
          </a:xfrm>
          <a:custGeom>
            <a:avLst/>
            <a:gdLst/>
            <a:ahLst/>
            <a:cxnLst/>
            <a:rect l="l" t="t" r="r" b="b"/>
            <a:pathLst>
              <a:path w="3059934" h="3063764" extrusionOk="0">
                <a:moveTo>
                  <a:pt x="0" y="0"/>
                </a:moveTo>
                <a:lnTo>
                  <a:pt x="3059934" y="0"/>
                </a:lnTo>
                <a:lnTo>
                  <a:pt x="3059934" y="3063764"/>
                </a:lnTo>
                <a:lnTo>
                  <a:pt x="0" y="3063764"/>
                </a:lnTo>
                <a:lnTo>
                  <a:pt x="0" y="0"/>
                </a:lnTo>
                <a:close/>
              </a:path>
            </a:pathLst>
          </a:custGeom>
          <a:blipFill rotWithShape="1">
            <a:blip r:embed="rId7">
              <a:alphaModFix/>
            </a:blip>
            <a:stretch>
              <a:fillRect/>
            </a:stretch>
          </a:blipFill>
          <a:ln>
            <a:noFill/>
          </a:ln>
        </p:spPr>
        <p:txBody>
          <a:bodyPr/>
          <a:lstStyle/>
          <a:p>
            <a:endParaRPr lang="vi-VN" sz="2400"/>
          </a:p>
        </p:txBody>
      </p:sp>
      <p:sp>
        <p:nvSpPr>
          <p:cNvPr id="88" name="Google Shape;88;p12"/>
          <p:cNvSpPr/>
          <p:nvPr/>
        </p:nvSpPr>
        <p:spPr>
          <a:xfrm rot="5400000">
            <a:off x="1423526" y="-1578208"/>
            <a:ext cx="480548" cy="3955523"/>
          </a:xfrm>
          <a:custGeom>
            <a:avLst/>
            <a:gdLst/>
            <a:ahLst/>
            <a:cxnLst/>
            <a:rect l="l" t="t" r="r" b="b"/>
            <a:pathLst>
              <a:path w="452628" h="4114800" extrusionOk="0">
                <a:moveTo>
                  <a:pt x="0" y="0"/>
                </a:moveTo>
                <a:lnTo>
                  <a:pt x="452628" y="0"/>
                </a:lnTo>
                <a:lnTo>
                  <a:pt x="452628" y="4114800"/>
                </a:lnTo>
                <a:lnTo>
                  <a:pt x="0" y="4114800"/>
                </a:lnTo>
                <a:lnTo>
                  <a:pt x="0" y="0"/>
                </a:lnTo>
                <a:close/>
              </a:path>
            </a:pathLst>
          </a:custGeom>
          <a:blipFill rotWithShape="1">
            <a:blip r:embed="rId8">
              <a:alphaModFix/>
            </a:blip>
            <a:stretch>
              <a:fillRect/>
            </a:stretch>
          </a:blipFill>
          <a:ln>
            <a:noFill/>
          </a:ln>
        </p:spPr>
        <p:txBody>
          <a:bodyPr/>
          <a:lstStyle/>
          <a:p>
            <a:endParaRPr lang="vi-VN" sz="2400"/>
          </a:p>
        </p:txBody>
      </p:sp>
      <p:sp>
        <p:nvSpPr>
          <p:cNvPr id="6" name="Content Placeholder 2">
            <a:extLst>
              <a:ext uri="{FF2B5EF4-FFF2-40B4-BE49-F238E27FC236}">
                <a16:creationId xmlns:a16="http://schemas.microsoft.com/office/drawing/2014/main" id="{4800A765-B74B-1433-DD10-D6BD99727D36}"/>
              </a:ext>
            </a:extLst>
          </p:cNvPr>
          <p:cNvSpPr txBox="1">
            <a:spLocks/>
          </p:cNvSpPr>
          <p:nvPr/>
        </p:nvSpPr>
        <p:spPr bwMode="auto">
          <a:xfrm>
            <a:off x="548834" y="2107299"/>
            <a:ext cx="11547460" cy="4415247"/>
          </a:xfrm>
          <a:prstGeom prst="rect">
            <a:avLst/>
          </a:prstGeom>
          <a:noFill/>
          <a:ln w="9525">
            <a:noFill/>
            <a:prstDash val="lgDashDot"/>
            <a:miter lim="800000"/>
            <a:headEnd/>
            <a:tailEnd/>
          </a:ln>
          <a:extLst>
            <a:ext uri="{909E8E84-426E-40DD-AFC4-6F175D3DCCD1}">
              <a14:hiddenFill xmlns:a14="http://schemas.microsoft.com/office/drawing/2010/main">
                <a:solidFill>
                  <a:srgbClr val="FFFFFF"/>
                </a:solidFill>
              </a14:hiddenFill>
            </a:ext>
          </a:extLst>
        </p:spPr>
        <p:txBody>
          <a:bodyPr/>
          <a:lstStyle>
            <a:lvl1pPr>
              <a:buClr>
                <a:srgbClr val="000000"/>
              </a:buClr>
              <a:buFont typeface="Arial" panose="020B0604020202020204" pitchFamily="34" charset="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Tx/>
            </a:pPr>
            <a:endParaRPr lang="en-US" altLang="en-US" sz="2667" dirty="0">
              <a:solidFill>
                <a:srgbClr val="0070C0"/>
              </a:solidFill>
              <a:latin typeface="Times New Roman" panose="02020603050405020304" pitchFamily="18" charset="0"/>
              <a:cs typeface="Times New Roman" panose="02020603050405020304" pitchFamily="18" charset="0"/>
            </a:endParaRPr>
          </a:p>
          <a:p>
            <a:pPr>
              <a:spcBef>
                <a:spcPct val="0"/>
              </a:spcBef>
              <a:defRPr/>
            </a:pPr>
            <a:endParaRPr lang="en-US" altLang="en-US" sz="2667" b="1" dirty="0">
              <a:latin typeface="Times New Roman" panose="02020603050405020304" pitchFamily="18" charset="0"/>
              <a:cs typeface="Times New Roman" panose="02020603050405020304" pitchFamily="18" charset="0"/>
            </a:endParaRPr>
          </a:p>
          <a:p>
            <a:pPr>
              <a:spcBef>
                <a:spcPct val="0"/>
              </a:spcBef>
              <a:defRPr/>
            </a:pPr>
            <a:endParaRPr lang="en-US" altLang="en-US" sz="2667" dirty="0">
              <a:solidFill>
                <a:srgbClr val="0070C0"/>
              </a:solidFill>
              <a:latin typeface="Times New Roman" panose="02020603050405020304" pitchFamily="18" charset="0"/>
              <a:cs typeface="Times New Roman" panose="02020603050405020304" pitchFamily="18" charset="0"/>
            </a:endParaRPr>
          </a:p>
          <a:p>
            <a:pPr marL="457189" indent="-457189">
              <a:spcBef>
                <a:spcPct val="20000"/>
              </a:spcBef>
              <a:buClrTx/>
              <a:buFont typeface="Wingdings" panose="05000000000000000000" pitchFamily="2" charset="2"/>
              <a:buChar char="à"/>
            </a:pPr>
            <a:endParaRPr lang="en-US" altLang="en-US" sz="2667" dirty="0">
              <a:solidFill>
                <a:schemeClr val="tx1"/>
              </a:solidFill>
              <a:latin typeface="Times New Roman" panose="02020603050405020304" pitchFamily="18" charset="0"/>
              <a:cs typeface="Times New Roman" panose="02020603050405020304" pitchFamily="18" charset="0"/>
            </a:endParaRPr>
          </a:p>
        </p:txBody>
      </p:sp>
      <p:pic>
        <p:nvPicPr>
          <p:cNvPr id="2" name="nhạc 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0" y="1"/>
            <a:ext cx="12192000" cy="6858000"/>
          </a:xfrm>
          <a:prstGeom prst="rect">
            <a:avLst/>
          </a:prstGeom>
        </p:spPr>
      </p:pic>
    </p:spTree>
    <p:extLst>
      <p:ext uri="{BB962C8B-B14F-4D97-AF65-F5344CB8AC3E}">
        <p14:creationId xmlns:p14="http://schemas.microsoft.com/office/powerpoint/2010/main" val="37200138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100000">
                <p:cTn id="7"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4720" y="1389289"/>
            <a:ext cx="10498667" cy="4524315"/>
          </a:xfrm>
          <a:prstGeom prst="rect">
            <a:avLst/>
          </a:prstGeom>
        </p:spPr>
        <p:txBody>
          <a:bodyPr wrap="square">
            <a:spAutoFit/>
          </a:bodyPr>
          <a:lstStyle/>
          <a:p>
            <a:r>
              <a:rPr lang="vi-VN" sz="3200" dirty="0">
                <a:latin typeface="Times New Roman" panose="02020603050405020304" pitchFamily="18" charset="0"/>
                <a:ea typeface="DFKai-SB" panose="03000509000000000000" pitchFamily="65" charset="-120"/>
                <a:cs typeface="Times New Roman" panose="02020603050405020304" pitchFamily="18" charset="0"/>
              </a:rPr>
              <a:t>Trước thế kỷ 17, lãnh thổ Nam Phi chỉ có người gốc Phi sinh sống. Sau đó Hà Lan biến Nam Phi trở thành thuộc địa Kếp vào năm 1662. Đến thé kỷ 19, Nam Phi thành thuộc địa của Anh. Năm 1910, các vùng lãnh thổ thuộc Nam Phi và xứ Kếp hợp nhất thành Liên bang Nam Phi. Năm 1961, nước này tuyên bố rút khỏi Liên hiệp Anh và tuyên bố thành lập nước Cộng hòa Nam Phi. Có thể thấy, để có tên trên bản đồ và trở thành nước Cộng hòa Nam Phi như hôm nay, Nam Phi đã trải qua những giai đoạn như sau:</a:t>
            </a:r>
            <a:endParaRPr lang="en-US" sz="3200" dirty="0">
              <a:latin typeface="DFKai-SB" panose="03000509000000000000" pitchFamily="65" charset="-120"/>
              <a:ea typeface="DFKai-SB" panose="03000509000000000000" pitchFamily="65" charset="-12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429808" y="584808"/>
            <a:ext cx="11274513" cy="5901440"/>
          </a:xfrm>
          <a:prstGeom prst="rect">
            <a:avLst/>
          </a:prstGeom>
        </p:spPr>
      </p:pic>
      <p:pic>
        <p:nvPicPr>
          <p:cNvPr id="4" name="Picture 3"/>
          <p:cNvPicPr>
            <a:picLocks noChangeAspect="1"/>
          </p:cNvPicPr>
          <p:nvPr/>
        </p:nvPicPr>
        <p:blipFill>
          <a:blip r:embed="rId3"/>
          <a:stretch>
            <a:fillRect/>
          </a:stretch>
        </p:blipFill>
        <p:spPr>
          <a:xfrm>
            <a:off x="433493" y="715004"/>
            <a:ext cx="11270827" cy="5903661"/>
          </a:xfrm>
          <a:prstGeom prst="rect">
            <a:avLst/>
          </a:prstGeom>
        </p:spPr>
      </p:pic>
      <p:sp>
        <p:nvSpPr>
          <p:cNvPr id="5" name="Rectangle 4"/>
          <p:cNvSpPr/>
          <p:nvPr/>
        </p:nvSpPr>
        <p:spPr>
          <a:xfrm>
            <a:off x="546797" y="350973"/>
            <a:ext cx="11366161" cy="4565417"/>
          </a:xfrm>
          <a:prstGeom prst="rect">
            <a:avLst/>
          </a:prstGeom>
        </p:spPr>
        <p:txBody>
          <a:bodyPr wrap="square">
            <a:spAutoFit/>
          </a:bodyPr>
          <a:lstStyle/>
          <a:p>
            <a:r>
              <a:rPr lang="en-US" sz="3467"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nước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a:t>
            </a:r>
            <a:r>
              <a:rPr lang="en-US" sz="3200" b="1" dirty="0" err="1" smtClean="0">
                <a:latin typeface="Times New Roman" panose="02020603050405020304" pitchFamily="18" charset="0"/>
                <a:cs typeface="Times New Roman" panose="02020603050405020304" pitchFamily="18" charset="0"/>
              </a:rPr>
              <a:t>òa</a:t>
            </a: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Nam </a:t>
            </a:r>
            <a:r>
              <a:rPr lang="en-US" sz="3200" b="1" dirty="0" smtClean="0">
                <a:latin typeface="Times New Roman" panose="02020603050405020304" pitchFamily="18" charset="0"/>
                <a:cs typeface="Times New Roman" panose="02020603050405020304" pitchFamily="18" charset="0"/>
              </a:rPr>
              <a:t>Phi:</a:t>
            </a:r>
            <a:endParaRPr lang="en-US" sz="3200" b="1"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Trước thế kỷ 17, lãnh thổ Nam Phi chỉ có người gốc Phi sinh sống. Sau đó Hà Lan biến Nam Phi trở thành thuộc địa Kếp vào năm 1662. Đến th</a:t>
            </a:r>
            <a:r>
              <a:rPr lang="en-US" sz="3200" dirty="0">
                <a:latin typeface="Times New Roman" panose="02020603050405020304" pitchFamily="18" charset="0"/>
                <a:cs typeface="Times New Roman" panose="02020603050405020304" pitchFamily="18" charset="0"/>
              </a:rPr>
              <a:t>ế</a:t>
            </a:r>
            <a:r>
              <a:rPr lang="vi-VN" sz="3200" dirty="0">
                <a:latin typeface="Times New Roman" panose="02020603050405020304" pitchFamily="18" charset="0"/>
                <a:cs typeface="Times New Roman" panose="02020603050405020304" pitchFamily="18" charset="0"/>
              </a:rPr>
              <a:t> kỷ 19, Nam Phi thành thuộc địa của Anh. Năm 1910, các vùng lãnh thổ thuộc Nam Phi và xứ Kếp hợp nhất thành Liên </a:t>
            </a:r>
            <a:r>
              <a:rPr lang="en-US" sz="3200" dirty="0">
                <a:latin typeface="Times New Roman" panose="02020603050405020304" pitchFamily="18" charset="0"/>
                <a:cs typeface="Times New Roman" panose="02020603050405020304" pitchFamily="18" charset="0"/>
              </a:rPr>
              <a:t>B</a:t>
            </a:r>
            <a:r>
              <a:rPr lang="vi-VN" sz="3200" dirty="0">
                <a:latin typeface="Times New Roman" panose="02020603050405020304" pitchFamily="18" charset="0"/>
                <a:cs typeface="Times New Roman" panose="02020603050405020304" pitchFamily="18" charset="0"/>
              </a:rPr>
              <a:t>ang Nam Phi. Năm 1961, nước này tuyên bố rút khỏi Liên hiệp Anh và tuyên bố thành lập nước Cộng hòa Nam Phi. Có thể thấy, để có tên trên bản đồ và trở thành nước Cộng hòa Nam Phi như hôm nay, Nam Phi đã trải qua những giai đoạn như sau:</a:t>
            </a:r>
          </a:p>
        </p:txBody>
      </p:sp>
    </p:spTree>
    <p:extLst>
      <p:ext uri="{BB962C8B-B14F-4D97-AF65-F5344CB8AC3E}">
        <p14:creationId xmlns:p14="http://schemas.microsoft.com/office/powerpoint/2010/main" val="12513799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1">
            <a:extLst>
              <a:ext uri="{FF2B5EF4-FFF2-40B4-BE49-F238E27FC236}">
                <a16:creationId xmlns:a16="http://schemas.microsoft.com/office/drawing/2014/main" id="{D687F06D-43D3-D180-C151-15F8F573CAE7}"/>
              </a:ext>
            </a:extLst>
          </p:cNvPr>
          <p:cNvSpPr txBox="1"/>
          <p:nvPr/>
        </p:nvSpPr>
        <p:spPr>
          <a:xfrm>
            <a:off x="-115643" y="397687"/>
            <a:ext cx="8371000" cy="646331"/>
          </a:xfrm>
          <a:prstGeom prst="rect">
            <a:avLst/>
          </a:prstGeom>
          <a:noFill/>
        </p:spPr>
        <p:txBody>
          <a:bodyPr wrap="square">
            <a:spAutoFit/>
          </a:bodyPr>
          <a:lstStyle/>
          <a:p>
            <a:pPr eaLnBrk="1" hangingPunct="1">
              <a:buClrTx/>
            </a:pPr>
            <a:r>
              <a:rPr lang="en-US" altLang="en-US" sz="2400" b="1" i="1" dirty="0">
                <a:latin typeface="Times New Roman" panose="02020603050405020304" pitchFamily="18" charset="0"/>
                <a:cs typeface="Times New Roman" panose="02020603050405020304" pitchFamily="18" charset="0"/>
              </a:rPr>
              <a:t>        </a:t>
            </a:r>
            <a:r>
              <a:rPr lang="en-US" altLang="en-US" sz="3600" b="1" i="1" dirty="0">
                <a:latin typeface="Times New Roman" panose="02020603050405020304" pitchFamily="18" charset="0"/>
                <a:cs typeface="Times New Roman" panose="02020603050405020304" pitchFamily="18" charset="0"/>
              </a:rPr>
              <a:t>2</a:t>
            </a:r>
            <a:r>
              <a:rPr lang="en-US" altLang="en-US" sz="3600" b="1" i="1" dirty="0" smtClean="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Thành</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lập</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nước</a:t>
            </a:r>
            <a:r>
              <a:rPr lang="en-US" altLang="en-US" sz="3600" b="1" i="1" dirty="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C</a:t>
            </a:r>
            <a:r>
              <a:rPr lang="en-US" altLang="en-US" sz="3600" b="1" i="1" dirty="0" err="1" smtClean="0">
                <a:latin typeface="Times New Roman" panose="02020603050405020304" pitchFamily="18" charset="0"/>
                <a:cs typeface="Times New Roman" panose="02020603050405020304" pitchFamily="18" charset="0"/>
              </a:rPr>
              <a:t>ộng</a:t>
            </a:r>
            <a:r>
              <a:rPr lang="en-US" altLang="en-US" sz="3600" b="1" i="1" dirty="0" smtClean="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hòa</a:t>
            </a:r>
            <a:r>
              <a:rPr lang="en-US" altLang="en-US" sz="3600" b="1" i="1" dirty="0">
                <a:latin typeface="Times New Roman" panose="02020603050405020304" pitchFamily="18" charset="0"/>
                <a:cs typeface="Times New Roman" panose="02020603050405020304" pitchFamily="18" charset="0"/>
              </a:rPr>
              <a:t> Nam Phi</a:t>
            </a:r>
          </a:p>
        </p:txBody>
      </p:sp>
      <p:sp>
        <p:nvSpPr>
          <p:cNvPr id="3" name="Rectangle 2"/>
          <p:cNvSpPr/>
          <p:nvPr/>
        </p:nvSpPr>
        <p:spPr>
          <a:xfrm>
            <a:off x="148135" y="1044018"/>
            <a:ext cx="11803460" cy="4031873"/>
          </a:xfrm>
          <a:prstGeom prst="rect">
            <a:avLst/>
          </a:prstGeom>
        </p:spPr>
        <p:txBody>
          <a:bodyPr wrap="square">
            <a:spAutoFit/>
          </a:bodyPr>
          <a:lstStyle/>
          <a:p>
            <a:r>
              <a:rPr lang="en-US" sz="2667"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Giai đoạn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thành</a:t>
            </a:r>
            <a:r>
              <a:rPr lang="vi-VN" sz="3200" dirty="0">
                <a:latin typeface="Times New Roman" panose="02020603050405020304" pitchFamily="18" charset="0"/>
                <a:cs typeface="Times New Roman" panose="02020603050405020304" pitchFamily="18" charset="0"/>
              </a:rPr>
              <a:t> thuộc địa của Hà Lan:</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Ở giai đoạn này thì Nam Phi là một khu vực mới được những nhà hàng hải khai phá đầu tiên và đặt tên cho mũi đảo nơi đây là Cape (Kếp). Và nơi đây dần được người Hà Lan định cư và sinh sống. Ở khu vực này thường xuyên diễn ra những cuộc tranh giành lợi ích và đất đai ở khu vực biên giới. Những người Hà Lan sống ở </a:t>
            </a:r>
            <a:r>
              <a:rPr lang="vi-VN" sz="3200" dirty="0" smtClean="0">
                <a:latin typeface="Times New Roman" panose="02020603050405020304" pitchFamily="18" charset="0"/>
                <a:cs typeface="Times New Roman" panose="02020603050405020304" pitchFamily="18" charset="0"/>
              </a:rPr>
              <a:t>khu </a:t>
            </a:r>
            <a:r>
              <a:rPr lang="vi-VN" sz="3200" dirty="0">
                <a:latin typeface="Times New Roman" panose="02020603050405020304" pitchFamily="18" charset="0"/>
                <a:cs typeface="Times New Roman" panose="02020603050405020304" pitchFamily="18" charset="0"/>
              </a:rPr>
              <a:t>vực này là những người vua chúa bị trục xuất nên nơi đây thường mua nô lệ </a:t>
            </a:r>
            <a:r>
              <a:rPr lang="vi-VN" sz="3200" dirty="0" smtClean="0">
                <a:latin typeface="Times New Roman" panose="02020603050405020304" pitchFamily="18" charset="0"/>
                <a:cs typeface="Times New Roman" panose="02020603050405020304" pitchFamily="18" charset="0"/>
              </a:rPr>
              <a:t>để </a:t>
            </a:r>
            <a:r>
              <a:rPr lang="vi-VN" sz="3200" dirty="0">
                <a:latin typeface="Times New Roman" panose="02020603050405020304" pitchFamily="18" charset="0"/>
                <a:cs typeface="Times New Roman" panose="02020603050405020304" pitchFamily="18" charset="0"/>
              </a:rPr>
              <a:t>phục tùng.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621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7882" y="422228"/>
            <a:ext cx="11445025" cy="5509200"/>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Giai đoạn thành thuộc địa của Anh:</a:t>
            </a:r>
            <a:endParaRPr lang="en-US" sz="3200" b="1"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Vào năm 1795 thì Vương Quốc Anh đã nắm quyền kiểm soát vùng Mũi Hảo Vọng nhằm ngăn chúng không rơi vào tay người Pháp. Đến năm 1803 lại được trả cho Hà Lan, nhưng ngay sau đó Công ty Đông Ấn Hà Lan tuyên bố phá sản, người Anh đã sáp nhập thuộc địa Cape vào năm 1806. Nơi đây vẫn diễn ra những cuộc chiến tranh biên giới</a:t>
            </a:r>
            <a:r>
              <a:rPr lang="vi-VN" sz="32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Đến </a:t>
            </a:r>
            <a:r>
              <a:rPr lang="vi-VN" sz="3200" dirty="0">
                <a:latin typeface="Times New Roman" panose="02020603050405020304" pitchFamily="18" charset="0"/>
                <a:cs typeface="Times New Roman" panose="02020603050405020304" pitchFamily="18" charset="0"/>
              </a:rPr>
              <a:t>khoảng năm 1867 và năm 1886 thì khu vực Nam Phi đã phát hiện ra kim cương và Vàng nên nơi đây bị ảnh hưởng bởi làn sóng nhập cư vô cùng mạnh mẽ. Người Boer ở nơi đây đã trải qua hai lần chiến tranh với người Anh nhưng vẫn thất bại và Nam </a:t>
            </a:r>
            <a:r>
              <a:rPr lang="en-US" sz="3200" dirty="0" smtClean="0">
                <a:latin typeface="Times New Roman" panose="02020603050405020304" pitchFamily="18" charset="0"/>
                <a:cs typeface="Times New Roman" panose="02020603050405020304" pitchFamily="18" charset="0"/>
              </a:rPr>
              <a:t>P</a:t>
            </a:r>
            <a:r>
              <a:rPr lang="vi-VN" sz="3200" dirty="0" smtClean="0">
                <a:latin typeface="Times New Roman" panose="02020603050405020304" pitchFamily="18" charset="0"/>
                <a:cs typeface="Times New Roman" panose="02020603050405020304" pitchFamily="18" charset="0"/>
              </a:rPr>
              <a:t>hi </a:t>
            </a:r>
            <a:r>
              <a:rPr lang="vi-VN" sz="3200" dirty="0">
                <a:latin typeface="Times New Roman" panose="02020603050405020304" pitchFamily="18" charset="0"/>
                <a:cs typeface="Times New Roman" panose="02020603050405020304" pitchFamily="18" charset="0"/>
              </a:rPr>
              <a:t>đã thuộc về Anh.</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337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940" y="363633"/>
            <a:ext cx="11784170" cy="2862322"/>
          </a:xfrm>
          <a:prstGeom prst="rect">
            <a:avLst/>
          </a:prstGeom>
          <a:noFill/>
        </p:spPr>
        <p:txBody>
          <a:bodyPr wrap="square" rtlCol="0">
            <a:spAutoFit/>
          </a:bodyPr>
          <a:lstStyle/>
          <a:p>
            <a:r>
              <a:rPr lang="en-US" sz="3600" dirty="0">
                <a:latin typeface="DFKai-SB" panose="03000509000000000000" pitchFamily="65" charset="-120"/>
                <a:ea typeface="DFKai-SB" panose="03000509000000000000" pitchFamily="65" charset="-120"/>
              </a:rPr>
              <a:t>    </a:t>
            </a:r>
            <a:r>
              <a:rPr lang="vi-VN" sz="3600" dirty="0">
                <a:latin typeface="+mj-lt"/>
                <a:ea typeface="DFKai-SB" panose="03000509000000000000" pitchFamily="65" charset="-120"/>
              </a:rPr>
              <a:t>Giai đoạn Liên minh Nam Phi</a:t>
            </a:r>
            <a:r>
              <a:rPr lang="en-US" sz="3600" dirty="0">
                <a:latin typeface="+mj-lt"/>
                <a:ea typeface="DFKai-SB" panose="03000509000000000000" pitchFamily="65" charset="-120"/>
              </a:rPr>
              <a:t> s</a:t>
            </a:r>
            <a:r>
              <a:rPr lang="vi-VN" sz="3600" dirty="0">
                <a:latin typeface="+mj-lt"/>
                <a:ea typeface="DFKai-SB" panose="03000509000000000000" pitchFamily="65" charset="-120"/>
              </a:rPr>
              <a:t>au </a:t>
            </a:r>
            <a:r>
              <a:rPr lang="vi-VN" sz="3600" dirty="0" smtClean="0">
                <a:latin typeface="+mj-lt"/>
                <a:ea typeface="DFKai-SB" panose="03000509000000000000" pitchFamily="65" charset="-120"/>
              </a:rPr>
              <a:t>nhiều </a:t>
            </a:r>
            <a:r>
              <a:rPr lang="vi-VN" sz="3600" dirty="0">
                <a:latin typeface="+mj-lt"/>
                <a:ea typeface="DFKai-SB" panose="03000509000000000000" pitchFamily="65" charset="-120"/>
              </a:rPr>
              <a:t>năm đàm phán thì Liên minh Nam </a:t>
            </a:r>
            <a:r>
              <a:rPr lang="en-US" sz="3600" dirty="0" smtClean="0">
                <a:latin typeface="Times New Roman" panose="02020603050405020304" pitchFamily="18" charset="0"/>
                <a:ea typeface="DFKai-SB" panose="03000509000000000000" pitchFamily="65" charset="-120"/>
                <a:cs typeface="Times New Roman" panose="02020603050405020304" pitchFamily="18" charset="0"/>
              </a:rPr>
              <a:t>P</a:t>
            </a:r>
            <a:r>
              <a:rPr lang="vi-VN" sz="3600" dirty="0">
                <a:latin typeface="Times New Roman" panose="02020603050405020304" pitchFamily="18" charset="0"/>
                <a:ea typeface="DFKai-SB" panose="03000509000000000000" pitchFamily="65" charset="-120"/>
                <a:cs typeface="Times New Roman" panose="02020603050405020304" pitchFamily="18" charset="0"/>
              </a:rPr>
              <a:t>hi </a:t>
            </a:r>
            <a:r>
              <a:rPr lang="vi-VN" sz="3600" dirty="0">
                <a:latin typeface="+mj-lt"/>
                <a:ea typeface="DFKai-SB" panose="03000509000000000000" pitchFamily="65" charset="-120"/>
              </a:rPr>
              <a:t>được thành lập từ các thuộc địa Cape và Natal, cộng hoà thuộc Bang Orange Free, Transvaal. Liên minh Nam Phi được thành lập đã trở thành một vùng lãnh thổ tự trị trong </a:t>
            </a:r>
            <a:r>
              <a:rPr lang="vi-VN" sz="3600" dirty="0" smtClean="0">
                <a:latin typeface="+mj-lt"/>
                <a:ea typeface="DFKai-SB" panose="03000509000000000000" pitchFamily="65" charset="-120"/>
              </a:rPr>
              <a:t>khối</a:t>
            </a:r>
            <a:r>
              <a:rPr lang="en-US" sz="3600" dirty="0" smtClean="0">
                <a:latin typeface="+mj-lt"/>
                <a:ea typeface="DFKai-SB" panose="03000509000000000000" pitchFamily="65" charset="-120"/>
              </a:rPr>
              <a:t> </a:t>
            </a:r>
            <a:r>
              <a:rPr lang="vi-VN" sz="3600" dirty="0">
                <a:latin typeface="+mj-lt"/>
                <a:ea typeface="DFKai-SB" panose="03000509000000000000" pitchFamily="65" charset="-120"/>
              </a:rPr>
              <a:t>Liên </a:t>
            </a:r>
            <a:r>
              <a:rPr lang="en-US" sz="3600" dirty="0">
                <a:latin typeface="Times New Roman" panose="02020603050405020304" pitchFamily="18" charset="0"/>
                <a:ea typeface="DFKai-SB" panose="03000509000000000000" pitchFamily="65" charset="-120"/>
                <a:cs typeface="Times New Roman" panose="02020603050405020304" pitchFamily="18" charset="0"/>
              </a:rPr>
              <a:t>H</a:t>
            </a:r>
            <a:r>
              <a:rPr lang="vi-VN" sz="3600" dirty="0">
                <a:latin typeface="Times New Roman" panose="02020603050405020304" pitchFamily="18" charset="0"/>
                <a:ea typeface="DFKai-SB" panose="03000509000000000000" pitchFamily="65" charset="-120"/>
                <a:cs typeface="Times New Roman" panose="02020603050405020304" pitchFamily="18" charset="0"/>
              </a:rPr>
              <a:t>iệp </a:t>
            </a:r>
            <a:r>
              <a:rPr lang="vi-VN" sz="3600" dirty="0" smtClean="0">
                <a:latin typeface="+mj-lt"/>
                <a:ea typeface="DFKai-SB" panose="03000509000000000000" pitchFamily="65" charset="-120"/>
              </a:rPr>
              <a:t>Anh</a:t>
            </a:r>
            <a:r>
              <a:rPr lang="en-US" sz="3600" dirty="0" smtClean="0">
                <a:latin typeface="+mj-lt"/>
                <a:ea typeface="DFKai-SB" panose="03000509000000000000" pitchFamily="65" charset="-120"/>
              </a:rPr>
              <a:t>.</a:t>
            </a:r>
            <a:endParaRPr lang="en-US" sz="3600" dirty="0">
              <a:latin typeface="+mj-lt"/>
              <a:ea typeface="DFKai-SB" panose="03000509000000000000" pitchFamily="65" charset="-120"/>
            </a:endParaRPr>
          </a:p>
        </p:txBody>
      </p:sp>
    </p:spTree>
    <p:extLst>
      <p:ext uri="{BB962C8B-B14F-4D97-AF65-F5344CB8AC3E}">
        <p14:creationId xmlns:p14="http://schemas.microsoft.com/office/powerpoint/2010/main" val="204485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8351" y="3091319"/>
            <a:ext cx="11496122" cy="2554545"/>
          </a:xfrm>
          <a:prstGeom prst="rect">
            <a:avLst/>
          </a:prstGeom>
        </p:spPr>
        <p:txBody>
          <a:bodyPr wrap="square">
            <a:spAutoFit/>
          </a:bodyPr>
          <a:lstStyle/>
          <a:p>
            <a:r>
              <a:rPr lang="vi-VN" sz="3200" dirty="0" smtClean="0">
                <a:latin typeface="+mj-lt"/>
              </a:rPr>
              <a:t>- Dưới sự lãnh đạo của tổ chức "Đại hội dân tộc Phi" (ANC), người da đen đã bền bỉ tiến hành cuộc đấu tranh đòi thủ tiêu chế độ phân biệt chủng tộc.</a:t>
            </a:r>
          </a:p>
          <a:p>
            <a:r>
              <a:rPr lang="vi-VN" sz="3200" dirty="0" smtClean="0">
                <a:latin typeface="+mj-lt"/>
              </a:rPr>
              <a:t>- Cộng đồng quốc tế, kể cả Liên hợp quốc đã lên án gay gắt chủ nghĩa A-pác-thai, ủng hộ cuộc đấu tranh của người da đen.</a:t>
            </a:r>
          </a:p>
        </p:txBody>
      </p:sp>
      <p:sp>
        <p:nvSpPr>
          <p:cNvPr id="8" name="Rectangle 7"/>
          <p:cNvSpPr/>
          <p:nvPr/>
        </p:nvSpPr>
        <p:spPr>
          <a:xfrm>
            <a:off x="1936214" y="65144"/>
            <a:ext cx="9258304" cy="646331"/>
          </a:xfrm>
          <a:prstGeom prst="rect">
            <a:avLst/>
          </a:prstGeom>
        </p:spPr>
        <p:txBody>
          <a:bodyPr wrap="none">
            <a:spAutoFit/>
          </a:bodyPr>
          <a:lstStyle/>
          <a:p>
            <a:r>
              <a:rPr lang="vi-VN" sz="3600" dirty="0" smtClean="0">
                <a:latin typeface="+mj-lt"/>
              </a:rPr>
              <a:t>BÃI BỎ CHẾ ĐỘ A-PÁC-THAI (APARTHEID)</a:t>
            </a:r>
          </a:p>
        </p:txBody>
      </p:sp>
      <p:sp>
        <p:nvSpPr>
          <p:cNvPr id="9" name="Rectangle 8"/>
          <p:cNvSpPr/>
          <p:nvPr/>
        </p:nvSpPr>
        <p:spPr>
          <a:xfrm>
            <a:off x="353331" y="668402"/>
            <a:ext cx="4719562" cy="646331"/>
          </a:xfrm>
          <a:prstGeom prst="rect">
            <a:avLst/>
          </a:prstGeom>
        </p:spPr>
        <p:txBody>
          <a:bodyPr wrap="none">
            <a:spAutoFit/>
          </a:bodyPr>
          <a:lstStyle/>
          <a:p>
            <a:r>
              <a:rPr lang="vi-VN" sz="3600" b="1" dirty="0" smtClean="0">
                <a:latin typeface="+mj-lt"/>
              </a:rPr>
              <a:t>1. Khái quát về sự kiện</a:t>
            </a:r>
          </a:p>
        </p:txBody>
      </p:sp>
      <p:sp>
        <p:nvSpPr>
          <p:cNvPr id="10" name="Rectangle 9"/>
          <p:cNvSpPr/>
          <p:nvPr/>
        </p:nvSpPr>
        <p:spPr>
          <a:xfrm>
            <a:off x="533394" y="1181359"/>
            <a:ext cx="2160143" cy="584775"/>
          </a:xfrm>
          <a:prstGeom prst="rect">
            <a:avLst/>
          </a:prstGeom>
        </p:spPr>
        <p:txBody>
          <a:bodyPr wrap="none">
            <a:spAutoFit/>
          </a:bodyPr>
          <a:lstStyle/>
          <a:p>
            <a:r>
              <a:rPr lang="vi-VN" sz="3200" dirty="0" smtClean="0">
                <a:latin typeface="+mj-lt"/>
              </a:rPr>
              <a:t>a. Thời gian</a:t>
            </a:r>
          </a:p>
        </p:txBody>
      </p:sp>
      <p:sp>
        <p:nvSpPr>
          <p:cNvPr id="12" name="Rectangle 11"/>
          <p:cNvSpPr/>
          <p:nvPr/>
        </p:nvSpPr>
        <p:spPr>
          <a:xfrm>
            <a:off x="583580" y="1667328"/>
            <a:ext cx="11158654" cy="1077218"/>
          </a:xfrm>
          <a:prstGeom prst="rect">
            <a:avLst/>
          </a:prstGeom>
        </p:spPr>
        <p:txBody>
          <a:bodyPr wrap="square">
            <a:spAutoFit/>
          </a:bodyPr>
          <a:lstStyle/>
          <a:p>
            <a:r>
              <a:rPr lang="vi-VN" sz="3200" dirty="0" smtClean="0">
                <a:latin typeface="+mj-lt"/>
              </a:rPr>
              <a:t>Tháng 12/1993, chính quyền của người da trắng Nam Phi đã tuyên bố xóa bỏ "Chế độ A-pác-thai".</a:t>
            </a:r>
          </a:p>
        </p:txBody>
      </p:sp>
      <p:sp>
        <p:nvSpPr>
          <p:cNvPr id="13" name="Rectangle 12"/>
          <p:cNvSpPr/>
          <p:nvPr/>
        </p:nvSpPr>
        <p:spPr>
          <a:xfrm>
            <a:off x="584230" y="2575260"/>
            <a:ext cx="5144357" cy="584775"/>
          </a:xfrm>
          <a:prstGeom prst="rect">
            <a:avLst/>
          </a:prstGeom>
        </p:spPr>
        <p:txBody>
          <a:bodyPr wrap="none">
            <a:spAutoFit/>
          </a:bodyPr>
          <a:lstStyle/>
          <a:p>
            <a:r>
              <a:rPr lang="vi-VN" sz="3200" i="1" dirty="0" smtClean="0">
                <a:latin typeface="+mj-lt"/>
              </a:rPr>
              <a:t>b. Bối cảnh ra đời của sự kiện</a:t>
            </a:r>
            <a:endParaRPr lang="vi-VN" sz="3200" dirty="0" smtClean="0">
              <a:latin typeface="+mj-lt"/>
            </a:endParaRPr>
          </a:p>
        </p:txBody>
      </p:sp>
      <p:pic>
        <p:nvPicPr>
          <p:cNvPr id="1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078" y="2250880"/>
            <a:ext cx="649288"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2813" y="5242283"/>
            <a:ext cx="649288"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211142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heckerboard(across)">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37532" y="646772"/>
            <a:ext cx="12054468" cy="584775"/>
          </a:xfrm>
          <a:prstGeom prst="rect">
            <a:avLst/>
          </a:prstGeom>
        </p:spPr>
        <p:txBody>
          <a:bodyPr wrap="square">
            <a:spAutoFit/>
          </a:bodyPr>
          <a:lstStyle/>
          <a:p>
            <a:r>
              <a:rPr lang="vi-VN" sz="3200" dirty="0" smtClean="0">
                <a:latin typeface="+mj-lt"/>
              </a:rPr>
              <a:t>- "Chế độ A-pác-thai" được xóa bỏ</a:t>
            </a:r>
            <a:r>
              <a:rPr lang="vi-VN" sz="3200" dirty="0" smtClean="0">
                <a:latin typeface="+mj-lt"/>
              </a:rPr>
              <a:t>.</a:t>
            </a:r>
            <a:endParaRPr lang="vi-VN" sz="3200" dirty="0" smtClean="0">
              <a:latin typeface="+mj-lt"/>
            </a:endParaRPr>
          </a:p>
        </p:txBody>
      </p:sp>
      <p:sp>
        <p:nvSpPr>
          <p:cNvPr id="6" name="Rectangle 5"/>
          <p:cNvSpPr/>
          <p:nvPr/>
        </p:nvSpPr>
        <p:spPr>
          <a:xfrm>
            <a:off x="0" y="0"/>
            <a:ext cx="5365571" cy="584775"/>
          </a:xfrm>
          <a:prstGeom prst="rect">
            <a:avLst/>
          </a:prstGeom>
        </p:spPr>
        <p:txBody>
          <a:bodyPr wrap="none">
            <a:spAutoFit/>
          </a:bodyPr>
          <a:lstStyle/>
          <a:p>
            <a:r>
              <a:rPr lang="vi-VN" sz="3200" b="1" dirty="0" smtClean="0">
                <a:latin typeface="+mj-lt"/>
              </a:rPr>
              <a:t>2. Nội dung chính của sự kiện</a:t>
            </a:r>
          </a:p>
        </p:txBody>
      </p:sp>
      <p:sp>
        <p:nvSpPr>
          <p:cNvPr id="7" name="Rectangle 6"/>
          <p:cNvSpPr/>
          <p:nvPr/>
        </p:nvSpPr>
        <p:spPr>
          <a:xfrm>
            <a:off x="0" y="4804276"/>
            <a:ext cx="11548946" cy="1569660"/>
          </a:xfrm>
          <a:prstGeom prst="rect">
            <a:avLst/>
          </a:prstGeom>
        </p:spPr>
        <p:txBody>
          <a:bodyPr wrap="square">
            <a:spAutoFit/>
          </a:bodyPr>
          <a:lstStyle/>
          <a:p>
            <a:r>
              <a:rPr lang="vi-VN" sz="3200" dirty="0" smtClean="0">
                <a:latin typeface="+mj-lt"/>
              </a:rPr>
              <a:t>- Chế độ phân biệt chủng tộc vĩnh viễn bị xoá bỏ ngay tại sào huyệt cuối cùng của nó sau hơn ba thế kỉ tồn tại.</a:t>
            </a:r>
          </a:p>
          <a:p>
            <a:r>
              <a:rPr lang="vi-VN" sz="3200" dirty="0" smtClean="0">
                <a:latin typeface="+mj-lt"/>
              </a:rPr>
              <a:t>- Nhân dân Nam Phi bắt tay vào công cuộc xây dựng đất nước.</a:t>
            </a:r>
          </a:p>
        </p:txBody>
      </p:sp>
      <p:sp>
        <p:nvSpPr>
          <p:cNvPr id="9" name="Rectangle 8"/>
          <p:cNvSpPr/>
          <p:nvPr/>
        </p:nvSpPr>
        <p:spPr>
          <a:xfrm>
            <a:off x="137532" y="4095750"/>
            <a:ext cx="9541395" cy="646331"/>
          </a:xfrm>
          <a:prstGeom prst="rect">
            <a:avLst/>
          </a:prstGeom>
        </p:spPr>
        <p:txBody>
          <a:bodyPr wrap="none">
            <a:spAutoFit/>
          </a:bodyPr>
          <a:lstStyle/>
          <a:p>
            <a:r>
              <a:rPr lang="vi-VN" sz="3600" b="1" dirty="0" smtClean="0">
                <a:latin typeface="+mj-lt"/>
              </a:rPr>
              <a:t>3. Ý nghĩa chính trị, kinh tế - xã hội của sự kiện</a:t>
            </a:r>
          </a:p>
        </p:txBody>
      </p:sp>
      <p:pic>
        <p:nvPicPr>
          <p:cNvPr id="35842" name="Picture 2" descr="https://tulieuvankien.dangcongsan.vn/Uploads/2018/7/5/12/mandela-portrait-up.jpg"/>
          <p:cNvPicPr>
            <a:picLocks noChangeAspect="1" noChangeArrowheads="1"/>
          </p:cNvPicPr>
          <p:nvPr/>
        </p:nvPicPr>
        <p:blipFill>
          <a:blip r:embed="rId2"/>
          <a:srcRect/>
          <a:stretch>
            <a:fillRect/>
          </a:stretch>
        </p:blipFill>
        <p:spPr bwMode="auto">
          <a:xfrm>
            <a:off x="8234704" y="0"/>
            <a:ext cx="3810000" cy="4095750"/>
          </a:xfrm>
          <a:prstGeom prst="rect">
            <a:avLst/>
          </a:prstGeom>
          <a:noFill/>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2937" y="760144"/>
            <a:ext cx="649288"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2964" y="6015015"/>
            <a:ext cx="649288"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4525645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5842"/>
                                        </p:tgtEl>
                                        <p:attrNameLst>
                                          <p:attrName>style.visibility</p:attrName>
                                        </p:attrNameLst>
                                      </p:cBhvr>
                                      <p:to>
                                        <p:strVal val="visible"/>
                                      </p:to>
                                    </p:set>
                                    <p:animEffect transition="in" filter="box(in)">
                                      <p:cBhvr>
                                        <p:cTn id="17" dur="500"/>
                                        <p:tgtEl>
                                          <p:spTgt spid="3584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198438"/>
            <a:ext cx="10515600" cy="973540"/>
          </a:xfrm>
        </p:spPr>
        <p:txBody>
          <a:bodyPr>
            <a:normAutofit fontScale="90000"/>
          </a:bodyPr>
          <a:lstStyle/>
          <a:p>
            <a:r>
              <a:rPr lang="en-US" b="1" dirty="0" smtClean="0">
                <a:latin typeface="Times New Roman" panose="02020603050405020304" pitchFamily="18" charset="0"/>
                <a:ea typeface="#9Slide03 Roboto Medium" panose="020B0604020202020204" charset="0"/>
                <a:cs typeface="Times New Roman" panose="02020603050405020304" pitchFamily="18" charset="0"/>
              </a:rPr>
              <a:t>3. </a:t>
            </a:r>
            <a:r>
              <a:rPr lang="en-US" b="1" dirty="0" err="1" smtClean="0">
                <a:latin typeface="Times New Roman" panose="02020603050405020304" pitchFamily="18" charset="0"/>
                <a:ea typeface="#9Slide03 Roboto Medium" panose="020B0604020202020204" charset="0"/>
                <a:cs typeface="Times New Roman" panose="02020603050405020304" pitchFamily="18" charset="0"/>
              </a:rPr>
              <a:t>Tổng</a:t>
            </a:r>
            <a:r>
              <a:rPr lang="en-US" b="1" dirty="0" smtClean="0">
                <a:latin typeface="Times New Roman" panose="02020603050405020304" pitchFamily="18" charset="0"/>
                <a:ea typeface="#9Slide03 Roboto Medium" panose="020B0604020202020204" charset="0"/>
                <a:cs typeface="Times New Roman" panose="02020603050405020304" pitchFamily="18" charset="0"/>
              </a:rPr>
              <a:t> </a:t>
            </a:r>
            <a:r>
              <a:rPr lang="en-US" b="1" dirty="0" err="1" smtClean="0">
                <a:latin typeface="Times New Roman" panose="02020603050405020304" pitchFamily="18" charset="0"/>
                <a:ea typeface="#9Slide03 Roboto Medium" panose="020B0604020202020204" charset="0"/>
                <a:cs typeface="Times New Roman" panose="02020603050405020304" pitchFamily="18" charset="0"/>
              </a:rPr>
              <a:t>thống</a:t>
            </a:r>
            <a:r>
              <a:rPr lang="en-US" b="1" dirty="0" smtClean="0">
                <a:latin typeface="Times New Roman" panose="02020603050405020304" pitchFamily="18" charset="0"/>
                <a:ea typeface="#9Slide03 Roboto Medium" panose="020B0604020202020204" charset="0"/>
                <a:cs typeface="Times New Roman" panose="02020603050405020304" pitchFamily="18" charset="0"/>
              </a:rPr>
              <a:t> da </a:t>
            </a:r>
            <a:r>
              <a:rPr lang="en-US" b="1" dirty="0" err="1" smtClean="0">
                <a:latin typeface="Times New Roman" panose="02020603050405020304" pitchFamily="18" charset="0"/>
                <a:ea typeface="#9Slide03 Roboto Medium" panose="020B0604020202020204" charset="0"/>
                <a:cs typeface="Times New Roman" panose="02020603050405020304" pitchFamily="18" charset="0"/>
              </a:rPr>
              <a:t>màu</a:t>
            </a:r>
            <a:r>
              <a:rPr lang="en-US" b="1" dirty="0" smtClean="0">
                <a:latin typeface="Times New Roman" panose="02020603050405020304" pitchFamily="18" charset="0"/>
                <a:ea typeface="#9Slide03 Roboto Medium" panose="020B0604020202020204" charset="0"/>
                <a:cs typeface="Times New Roman" panose="02020603050405020304" pitchFamily="18" charset="0"/>
              </a:rPr>
              <a:t> </a:t>
            </a:r>
            <a:r>
              <a:rPr lang="en-US" b="1" dirty="0" err="1" smtClean="0">
                <a:latin typeface="Times New Roman" panose="02020603050405020304" pitchFamily="18" charset="0"/>
                <a:ea typeface="#9Slide03 Roboto Medium" panose="020B0604020202020204" charset="0"/>
                <a:cs typeface="Times New Roman" panose="02020603050405020304" pitchFamily="18" charset="0"/>
              </a:rPr>
              <a:t>đầu</a:t>
            </a:r>
            <a:r>
              <a:rPr lang="en-US" b="1" dirty="0" smtClean="0">
                <a:latin typeface="Times New Roman" panose="02020603050405020304" pitchFamily="18" charset="0"/>
                <a:ea typeface="#9Slide03 Roboto Medium" panose="020B0604020202020204" charset="0"/>
                <a:cs typeface="Times New Roman" panose="02020603050405020304" pitchFamily="18" charset="0"/>
              </a:rPr>
              <a:t> </a:t>
            </a:r>
            <a:r>
              <a:rPr lang="en-US" b="1" dirty="0" err="1" smtClean="0">
                <a:latin typeface="Times New Roman" panose="02020603050405020304" pitchFamily="18" charset="0"/>
                <a:ea typeface="#9Slide03 Roboto Medium" panose="020B0604020202020204" charset="0"/>
                <a:cs typeface="Times New Roman" panose="02020603050405020304" pitchFamily="18" charset="0"/>
              </a:rPr>
              <a:t>tiên</a:t>
            </a:r>
            <a:r>
              <a:rPr lang="en-US" b="1" dirty="0" smtClean="0">
                <a:latin typeface="Times New Roman" panose="02020603050405020304" pitchFamily="18" charset="0"/>
                <a:ea typeface="#9Slide03 Roboto Medium" panose="020B0604020202020204" charset="0"/>
                <a:cs typeface="Times New Roman" panose="02020603050405020304" pitchFamily="18" charset="0"/>
              </a:rPr>
              <a:t> ở CH Nam Phi.</a:t>
            </a:r>
            <a:endParaRPr lang="en-US" b="1" dirty="0">
              <a:latin typeface="Times New Roman" panose="02020603050405020304" pitchFamily="18" charset="0"/>
              <a:ea typeface="#9Slide03 Roboto Medium" panose="020B0604020202020204" charset="0"/>
              <a:cs typeface="Times New Roman" panose="02020603050405020304" pitchFamily="18" charset="0"/>
            </a:endParaRPr>
          </a:p>
        </p:txBody>
      </p:sp>
      <p:sp>
        <p:nvSpPr>
          <p:cNvPr id="3" name="Content Placeholder 2"/>
          <p:cNvSpPr>
            <a:spLocks noGrp="1"/>
          </p:cNvSpPr>
          <p:nvPr>
            <p:ph idx="1"/>
          </p:nvPr>
        </p:nvSpPr>
        <p:spPr>
          <a:xfrm>
            <a:off x="304800" y="1171978"/>
            <a:ext cx="11480800" cy="4525963"/>
          </a:xfrm>
        </p:spPr>
        <p:txBody>
          <a:bodyPr>
            <a:noAutofit/>
          </a:bodyPr>
          <a:lstStyle/>
          <a:p>
            <a:pPr marL="0" indent="0" algn="just">
              <a:buNone/>
            </a:pPr>
            <a:r>
              <a:rPr lang="vi-VN" sz="3200" dirty="0">
                <a:latin typeface="+mj-lt"/>
              </a:rPr>
              <a:t>Nelson Rolihlahla Mandela (tên phiên âm: Nen-xơn Man-đê-la, phát âm </a:t>
            </a:r>
            <a:r>
              <a:rPr lang="vi-VN" sz="3200" dirty="0">
                <a:latin typeface="+mj-lt"/>
                <a:hlinkClick r:id="rId2" tooltip="Tiếng Xhosa"/>
              </a:rPr>
              <a:t>tiếng Xhosa</a:t>
            </a:r>
            <a:r>
              <a:rPr lang="vi-VN" sz="3200" dirty="0">
                <a:latin typeface="+mj-lt"/>
              </a:rPr>
              <a:t>: </a:t>
            </a:r>
            <a:r>
              <a:rPr lang="vi-VN" sz="3200" dirty="0">
                <a:latin typeface="+mj-lt"/>
                <a:hlinkClick r:id="rId3" tooltip="Trợ giúp:IPA"/>
              </a:rPr>
              <a:t>[xoˈliɬaɬa manˈdeːla]</a:t>
            </a:r>
            <a:r>
              <a:rPr lang="vi-VN" sz="3200" dirty="0">
                <a:latin typeface="+mj-lt"/>
              </a:rPr>
              <a:t>), </a:t>
            </a:r>
            <a:r>
              <a:rPr lang="vi-VN" sz="3200" dirty="0">
                <a:latin typeface="+mj-lt"/>
                <a:hlinkClick r:id="rId4" tooltip="18 tháng 7"/>
              </a:rPr>
              <a:t>18 tháng 7</a:t>
            </a:r>
            <a:r>
              <a:rPr lang="vi-VN" sz="3200" dirty="0">
                <a:latin typeface="+mj-lt"/>
              </a:rPr>
              <a:t> năm </a:t>
            </a:r>
            <a:r>
              <a:rPr lang="vi-VN" sz="3200" dirty="0">
                <a:latin typeface="+mj-lt"/>
                <a:hlinkClick r:id="rId5" tooltip="1918"/>
              </a:rPr>
              <a:t>1918</a:t>
            </a:r>
            <a:r>
              <a:rPr lang="vi-VN" sz="3200" dirty="0">
                <a:latin typeface="+mj-lt"/>
              </a:rPr>
              <a:t> – </a:t>
            </a:r>
            <a:r>
              <a:rPr lang="vi-VN" sz="3200" dirty="0">
                <a:latin typeface="+mj-lt"/>
                <a:hlinkClick r:id="rId6" tooltip="5 tháng 12"/>
              </a:rPr>
              <a:t>5 tháng 12</a:t>
            </a:r>
            <a:r>
              <a:rPr lang="vi-VN" sz="3200" dirty="0">
                <a:latin typeface="+mj-lt"/>
              </a:rPr>
              <a:t> năm </a:t>
            </a:r>
            <a:r>
              <a:rPr lang="vi-VN" sz="3200" dirty="0">
                <a:latin typeface="+mj-lt"/>
                <a:hlinkClick r:id="rId7" tooltip="2013"/>
              </a:rPr>
              <a:t>2013</a:t>
            </a:r>
            <a:r>
              <a:rPr lang="vi-VN" sz="3200" dirty="0">
                <a:latin typeface="+mj-lt"/>
              </a:rPr>
              <a:t>)</a:t>
            </a:r>
            <a:r>
              <a:rPr lang="vi-VN" sz="3200" baseline="30000" dirty="0">
                <a:latin typeface="+mj-lt"/>
                <a:hlinkClick r:id="rId8"/>
              </a:rPr>
              <a:t>[1]</a:t>
            </a:r>
            <a:r>
              <a:rPr lang="vi-VN" sz="3200" dirty="0">
                <a:latin typeface="+mj-lt"/>
              </a:rPr>
              <a:t> là </a:t>
            </a:r>
            <a:r>
              <a:rPr lang="vi-VN" sz="3200" dirty="0">
                <a:latin typeface="+mj-lt"/>
                <a:hlinkClick r:id="rId9" tooltip="Tổng thống Nam Phi"/>
              </a:rPr>
              <a:t>Tổng thống da màu đầu tiên của Nam Phi</a:t>
            </a:r>
            <a:r>
              <a:rPr lang="vi-VN" sz="3200" dirty="0">
                <a:latin typeface="+mj-lt"/>
              </a:rPr>
              <a:t> từ năm 1994 đến năm 1999 và là tổng thống Nam Phi đầu tiên được </a:t>
            </a:r>
            <a:r>
              <a:rPr lang="vi-VN" sz="3200" dirty="0">
                <a:latin typeface="+mj-lt"/>
                <a:hlinkClick r:id="rId10" tooltip="Bầu cử"/>
              </a:rPr>
              <a:t>bầu cử</a:t>
            </a:r>
            <a:r>
              <a:rPr lang="vi-VN" sz="3200" dirty="0">
                <a:latin typeface="+mj-lt"/>
              </a:rPr>
              <a:t> </a:t>
            </a:r>
            <a:r>
              <a:rPr lang="vi-VN" sz="3200" dirty="0">
                <a:latin typeface="+mj-lt"/>
                <a:hlinkClick r:id="rId11" tooltip="Dân chủ"/>
              </a:rPr>
              <a:t>dân chủ</a:t>
            </a:r>
            <a:r>
              <a:rPr lang="vi-VN" sz="3200" dirty="0">
                <a:latin typeface="+mj-lt"/>
              </a:rPr>
              <a:t> theo phương thức </a:t>
            </a:r>
            <a:r>
              <a:rPr lang="vi-VN" sz="3200" dirty="0">
                <a:latin typeface="+mj-lt"/>
                <a:hlinkClick r:id="rId12" tooltip="Phổ thông đầu phiếu"/>
              </a:rPr>
              <a:t>phổ thông đầu phiếu</a:t>
            </a:r>
            <a:r>
              <a:rPr lang="vi-VN" sz="3200" dirty="0">
                <a:latin typeface="+mj-lt"/>
              </a:rPr>
              <a:t>. Trước khi trở thành tổng thống, Mandela là nhà hoạt động chống </a:t>
            </a:r>
            <a:r>
              <a:rPr lang="vi-VN" sz="3200" dirty="0">
                <a:latin typeface="+mj-lt"/>
                <a:hlinkClick r:id="rId13" tooltip="Apartheid"/>
              </a:rPr>
              <a:t>chủ nghĩa apartheid</a:t>
            </a:r>
            <a:r>
              <a:rPr lang="vi-VN" sz="3200" dirty="0">
                <a:latin typeface="+mj-lt"/>
              </a:rPr>
              <a:t> (chủ nghĩa phân biệt chủng tộc), và là người đứng đầu </a:t>
            </a:r>
            <a:r>
              <a:rPr lang="vi-VN" sz="3200" dirty="0">
                <a:latin typeface="+mj-lt"/>
                <a:hlinkClick r:id="rId14" tooltip="Umkhonto we Sizwe (trang không tồn tại)"/>
              </a:rPr>
              <a:t>Umkhonto we Sizwe</a:t>
            </a:r>
            <a:r>
              <a:rPr lang="vi-VN" sz="3200" dirty="0">
                <a:latin typeface="+mj-lt"/>
              </a:rPr>
              <a:t>, phái vũ trang của Đảng </a:t>
            </a:r>
            <a:r>
              <a:rPr lang="vi-VN" sz="3200" dirty="0">
                <a:latin typeface="+mj-lt"/>
                <a:hlinkClick r:id="rId15" tooltip="Đại hội Dân tộc Phi"/>
              </a:rPr>
              <a:t>Đại hội Dân tộc Phi</a:t>
            </a:r>
            <a:r>
              <a:rPr lang="vi-VN" sz="3200" dirty="0">
                <a:latin typeface="+mj-lt"/>
              </a:rPr>
              <a:t> (ANC). Vào năm 1962 ông bị bắt giữ và bị buộc tội </a:t>
            </a:r>
            <a:r>
              <a:rPr lang="vi-VN" sz="3200" dirty="0">
                <a:latin typeface="+mj-lt"/>
                <a:hlinkClick r:id="rId16" tooltip="Phá hoại chính trị (trang không tồn tại)"/>
              </a:rPr>
              <a:t>phá hoại chính trị</a:t>
            </a:r>
            <a:r>
              <a:rPr lang="vi-VN" sz="3200" dirty="0">
                <a:latin typeface="+mj-lt"/>
              </a:rPr>
              <a:t> cùng các tội danh khác và bị tuyên án </a:t>
            </a:r>
            <a:r>
              <a:rPr lang="vi-VN" sz="3200" dirty="0">
                <a:latin typeface="+mj-lt"/>
                <a:hlinkClick r:id="rId17" tooltip="Tù chung thân"/>
              </a:rPr>
              <a:t>tù chung thân</a:t>
            </a:r>
            <a:r>
              <a:rPr lang="vi-VN" sz="3200" dirty="0">
                <a:latin typeface="+mj-lt"/>
              </a:rPr>
              <a:t>. Mandela đã trải qua 27 năm trong tù, phần lớn thời gian ở tại </a:t>
            </a:r>
            <a:r>
              <a:rPr lang="vi-VN" sz="3200" dirty="0">
                <a:latin typeface="+mj-lt"/>
                <a:hlinkClick r:id="rId18" tooltip="Đảo Robben"/>
              </a:rPr>
              <a:t>Đảo Robben</a:t>
            </a:r>
            <a:r>
              <a:rPr lang="vi-VN" sz="3200" dirty="0">
                <a:latin typeface="+mj-lt"/>
              </a:rPr>
              <a:t>. </a:t>
            </a:r>
            <a:endParaRPr lang="en-US" sz="3200" dirty="0">
              <a:latin typeface="+mj-lt"/>
            </a:endParaRPr>
          </a:p>
        </p:txBody>
      </p:sp>
    </p:spTree>
    <p:extLst>
      <p:ext uri="{BB962C8B-B14F-4D97-AF65-F5344CB8AC3E}">
        <p14:creationId xmlns:p14="http://schemas.microsoft.com/office/powerpoint/2010/main" val="26763220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85" y="408906"/>
            <a:ext cx="10972800" cy="3029754"/>
          </a:xfrm>
        </p:spPr>
        <p:txBody>
          <a:bodyPr>
            <a:normAutofit lnSpcReduction="10000"/>
          </a:bodyPr>
          <a:lstStyle/>
          <a:p>
            <a:pPr marL="0" indent="0" algn="just">
              <a:buNone/>
            </a:pPr>
            <a:r>
              <a:rPr lang="vi-VN" sz="3200" dirty="0" smtClean="0">
                <a:latin typeface="+mj-lt"/>
              </a:rPr>
              <a:t>Sau khi được trả tự do vào ngày 11 tháng 2 năm 1990, Mandela đã lãnh đạo đảng của ông trong cuộc thương nghị để tiến tới một nền dân chủ đa sắc tộc vào năm 1994. Trong nhiệm kỳ tổng thống của mình từ năm 1994 đến 1999, Mandela thường ưu tiên cho vấn đề hòa giải dân tộc. Ông là </a:t>
            </a:r>
            <a:r>
              <a:rPr lang="vi-VN" sz="3200" dirty="0" smtClean="0">
                <a:latin typeface="+mj-lt"/>
                <a:hlinkClick r:id="rId2" tooltip="Lãnh tụ"/>
              </a:rPr>
              <a:t>lãnh tụ</a:t>
            </a:r>
            <a:r>
              <a:rPr lang="vi-VN" sz="3200" dirty="0" smtClean="0">
                <a:latin typeface="+mj-lt"/>
              </a:rPr>
              <a:t> của </a:t>
            </a:r>
            <a:r>
              <a:rPr lang="vi-VN" sz="3200" dirty="0" smtClean="0">
                <a:latin typeface="+mj-lt"/>
                <a:hlinkClick r:id="rId3" tooltip="Cộng hòa Nam Phi"/>
              </a:rPr>
              <a:t>Cộng hòa Nam Phi</a:t>
            </a:r>
            <a:r>
              <a:rPr lang="vi-VN" sz="3200" dirty="0" smtClean="0">
                <a:latin typeface="+mj-lt"/>
              </a:rPr>
              <a:t> và được coi là một trong những người có ảnh hưởng nhất trong lịch sử đất nước này.</a:t>
            </a:r>
          </a:p>
        </p:txBody>
      </p:sp>
    </p:spTree>
    <p:extLst>
      <p:ext uri="{BB962C8B-B14F-4D97-AF65-F5344CB8AC3E}">
        <p14:creationId xmlns:p14="http://schemas.microsoft.com/office/powerpoint/2010/main" val="118191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531" y="210741"/>
            <a:ext cx="11627006" cy="4524315"/>
          </a:xfrm>
          <a:prstGeom prst="rect">
            <a:avLst/>
          </a:prstGeom>
        </p:spPr>
        <p:txBody>
          <a:bodyPr wrap="square">
            <a:spAutoFit/>
          </a:bodyPr>
          <a:lstStyle/>
          <a:p>
            <a:r>
              <a:rPr lang="vi-VN" sz="3600" dirty="0" smtClean="0">
                <a:latin typeface="+mj-lt"/>
              </a:rPr>
              <a:t>Đề bài</a:t>
            </a:r>
          </a:p>
          <a:p>
            <a:r>
              <a:rPr lang="vi-VN" sz="3600" dirty="0" smtClean="0">
                <a:latin typeface="+mj-lt"/>
              </a:rPr>
              <a:t>Lựa chọn một trong những nội dung về sự kiện lịch sử của Cộng hòa Nam Phi sau đây:</a:t>
            </a:r>
          </a:p>
          <a:p>
            <a:r>
              <a:rPr lang="vi-VN" sz="3600" dirty="0" smtClean="0">
                <a:latin typeface="+mj-lt"/>
              </a:rPr>
              <a:t>1. Giành độc lập, tách khỏi khối Liên hiệp Anh và thành lập nước Cộng hòa Nam Phi.</a:t>
            </a:r>
          </a:p>
          <a:p>
            <a:r>
              <a:rPr lang="vi-VN" sz="3600" dirty="0" smtClean="0">
                <a:latin typeface="+mj-lt"/>
              </a:rPr>
              <a:t>2. Bãi bỏ chế độ A-pác-thai (Apartheid).</a:t>
            </a:r>
          </a:p>
          <a:p>
            <a:r>
              <a:rPr lang="vi-VN" sz="3600" dirty="0" smtClean="0">
                <a:latin typeface="+mj-lt"/>
              </a:rPr>
              <a:t>3. Lần bầu cử đa chủng tộc đầu tiên </a:t>
            </a:r>
            <a:r>
              <a:rPr lang="en-US" sz="3600" dirty="0" smtClean="0">
                <a:latin typeface="+mj-lt"/>
                <a:cs typeface="Times New Roman" panose="02020603050405020304" pitchFamily="18" charset="0"/>
              </a:rPr>
              <a:t>ở</a:t>
            </a:r>
            <a:r>
              <a:rPr lang="en-US" sz="3600" dirty="0" smtClean="0">
                <a:latin typeface="+mj-lt"/>
              </a:rPr>
              <a:t> </a:t>
            </a:r>
            <a:r>
              <a:rPr lang="vi-VN" sz="3600" dirty="0" smtClean="0">
                <a:latin typeface="+mj-lt"/>
              </a:rPr>
              <a:t>Cộng hòa Nam Phi.</a:t>
            </a:r>
          </a:p>
          <a:p>
            <a:r>
              <a:rPr lang="vi-VN" sz="3600" dirty="0" smtClean="0">
                <a:latin typeface="+mj-lt"/>
              </a:rPr>
              <a:t>4. Tổng thống da màu đầu tiên ở Cộng hòa Nam Phi.</a:t>
            </a:r>
          </a:p>
        </p:txBody>
      </p:sp>
    </p:spTree>
    <p:extLst>
      <p:ext uri="{BB962C8B-B14F-4D97-AF65-F5344CB8AC3E}">
        <p14:creationId xmlns:p14="http://schemas.microsoft.com/office/powerpoint/2010/main" val="3314707706"/>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570097" y="0"/>
            <a:ext cx="9010159" cy="584775"/>
          </a:xfrm>
          <a:prstGeom prst="rect">
            <a:avLst/>
          </a:prstGeom>
        </p:spPr>
        <p:txBody>
          <a:bodyPr wrap="none">
            <a:spAutoFit/>
          </a:bodyPr>
          <a:lstStyle/>
          <a:p>
            <a:pPr algn="ctr"/>
            <a:r>
              <a:rPr lang="en-US" sz="3200" b="1" dirty="0" smtClean="0">
                <a:latin typeface="Times New Roman" pitchFamily="18" charset="0"/>
                <a:cs typeface="Times New Roman" pitchFamily="18" charset="0"/>
              </a:rPr>
              <a:t>TÌM HIỂU ĐÔI NÉT VỀ  CỘNG HÒA NAM PHI</a:t>
            </a:r>
            <a:endParaRPr lang="en-US" sz="3200" b="1" dirty="0">
              <a:latin typeface="Times New Roman" pitchFamily="18" charset="0"/>
              <a:cs typeface="Times New Roman" pitchFamily="18" charset="0"/>
            </a:endParaRPr>
          </a:p>
        </p:txBody>
      </p:sp>
      <p:sp>
        <p:nvSpPr>
          <p:cNvPr id="6" name="Rectangle 5"/>
          <p:cNvSpPr/>
          <p:nvPr/>
        </p:nvSpPr>
        <p:spPr>
          <a:xfrm>
            <a:off x="0" y="738663"/>
            <a:ext cx="12037671" cy="3046988"/>
          </a:xfrm>
          <a:prstGeom prst="rect">
            <a:avLst/>
          </a:prstGeom>
        </p:spPr>
        <p:txBody>
          <a:bodyPr wrap="square">
            <a:spAutoFit/>
          </a:bodyPr>
          <a:lstStyle/>
          <a:p>
            <a:pPr fontAlgn="base"/>
            <a:r>
              <a:rPr lang="vi-VN" sz="3200" b="1" dirty="0" smtClean="0">
                <a:latin typeface="+mj-lt"/>
              </a:rPr>
              <a:t>Vị trí địa lý</a:t>
            </a:r>
            <a:r>
              <a:rPr lang="vi-VN" sz="3200" dirty="0" smtClean="0">
                <a:latin typeface="+mj-lt"/>
              </a:rPr>
              <a:t>: Nằm ở cực nam châu Phi, giáp Na-mi-bi-a, Bốt-xoa-na, Dim-ba-bu-ê, Mô-dăm-bích, Xoa-di-len, Lê-xô-thô, Ấn Độ Dương và Đại Tây Dương. Bờ biển dài 3000 km. Tọa độ: 29</a:t>
            </a:r>
            <a:r>
              <a:rPr lang="vi-VN" sz="3200" baseline="30000" dirty="0" smtClean="0">
                <a:latin typeface="+mj-lt"/>
              </a:rPr>
              <a:t>o</a:t>
            </a:r>
            <a:r>
              <a:rPr lang="vi-VN" sz="3200" dirty="0" smtClean="0">
                <a:latin typeface="+mj-lt"/>
              </a:rPr>
              <a:t>00 vĩ nam, 24</a:t>
            </a:r>
            <a:r>
              <a:rPr lang="vi-VN" sz="3200" baseline="30000" dirty="0" smtClean="0">
                <a:latin typeface="+mj-lt"/>
              </a:rPr>
              <a:t>o</a:t>
            </a:r>
            <a:r>
              <a:rPr lang="vi-VN" sz="3200" dirty="0" smtClean="0">
                <a:latin typeface="+mj-lt"/>
              </a:rPr>
              <a:t>00 kinh đông.</a:t>
            </a:r>
            <a:r>
              <a:rPr lang="en-US" sz="3200" dirty="0" smtClean="0">
                <a:latin typeface="+mj-lt"/>
              </a:rPr>
              <a:t> </a:t>
            </a:r>
          </a:p>
          <a:p>
            <a:pPr fontAlgn="base"/>
            <a:r>
              <a:rPr lang="vi-VN" sz="3200" b="1" dirty="0" smtClean="0">
                <a:latin typeface="+mj-lt"/>
              </a:rPr>
              <a:t>Diện tích:</a:t>
            </a:r>
            <a:r>
              <a:rPr lang="vi-VN" sz="3200" dirty="0" smtClean="0">
                <a:latin typeface="+mj-lt"/>
              </a:rPr>
              <a:t> 1.219.900 km2</a:t>
            </a:r>
          </a:p>
          <a:p>
            <a:pPr fontAlgn="base"/>
            <a:r>
              <a:rPr lang="vi-VN" sz="3200" b="1" dirty="0" smtClean="0">
                <a:latin typeface="+mj-lt"/>
              </a:rPr>
              <a:t>Thủ đô</a:t>
            </a:r>
            <a:r>
              <a:rPr lang="vi-VN" sz="3200" dirty="0" smtClean="0">
                <a:latin typeface="+mj-lt"/>
              </a:rPr>
              <a:t>: Prê-tô-ria (Pretoria)</a:t>
            </a:r>
            <a:endParaRPr lang="vi-VN" sz="3200" dirty="0">
              <a:latin typeface="+mj-lt"/>
            </a:endParaRPr>
          </a:p>
        </p:txBody>
      </p:sp>
    </p:spTree>
    <p:extLst>
      <p:ext uri="{BB962C8B-B14F-4D97-AF65-F5344CB8AC3E}">
        <p14:creationId xmlns:p14="http://schemas.microsoft.com/office/powerpoint/2010/main" val="1967743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73488" y="347730"/>
            <a:ext cx="11417202" cy="5509200"/>
          </a:xfrm>
          <a:prstGeom prst="rect">
            <a:avLst/>
          </a:prstGeom>
        </p:spPr>
        <p:txBody>
          <a:bodyPr wrap="square">
            <a:spAutoFit/>
          </a:bodyPr>
          <a:lstStyle/>
          <a:p>
            <a:pPr fontAlgn="base"/>
            <a:r>
              <a:rPr lang="vi-VN" sz="3200" b="1" dirty="0" smtClean="0">
                <a:latin typeface="+mj-lt"/>
              </a:rPr>
              <a:t>Quốc khánh</a:t>
            </a:r>
            <a:r>
              <a:rPr lang="vi-VN" sz="3200" dirty="0" smtClean="0">
                <a:latin typeface="+mj-lt"/>
              </a:rPr>
              <a:t>: 27/4 (1994)</a:t>
            </a:r>
          </a:p>
          <a:p>
            <a:pPr fontAlgn="base"/>
            <a:r>
              <a:rPr lang="vi-VN" sz="3200" b="1" dirty="0" smtClean="0">
                <a:latin typeface="+mj-lt"/>
              </a:rPr>
              <a:t>Tổ chức nhà nước:</a:t>
            </a:r>
            <a:endParaRPr lang="vi-VN" sz="3200" dirty="0" smtClean="0">
              <a:latin typeface="+mj-lt"/>
            </a:endParaRPr>
          </a:p>
          <a:p>
            <a:pPr fontAlgn="base"/>
            <a:r>
              <a:rPr lang="vi-VN" sz="3200" i="1" dirty="0" smtClean="0">
                <a:latin typeface="+mj-lt"/>
              </a:rPr>
              <a:t>Chính thể</a:t>
            </a:r>
            <a:r>
              <a:rPr lang="vi-VN" sz="3200" dirty="0" smtClean="0">
                <a:latin typeface="+mj-lt"/>
              </a:rPr>
              <a:t>: Cộng hòa.</a:t>
            </a:r>
          </a:p>
          <a:p>
            <a:pPr fontAlgn="base"/>
            <a:r>
              <a:rPr lang="vi-VN" sz="3200" i="1" dirty="0" smtClean="0">
                <a:latin typeface="+mj-lt"/>
              </a:rPr>
              <a:t>Các khu vực hành chính:</a:t>
            </a:r>
            <a:r>
              <a:rPr lang="vi-VN" sz="3200" dirty="0" smtClean="0">
                <a:latin typeface="+mj-lt"/>
              </a:rPr>
              <a:t> 9 tỉnh: Eastern Cape, Free State, Gauteng, KwaZulu-Natal, Mpumalanga, North-West, Northern Cape, Northern Provinve, Western Cape.</a:t>
            </a:r>
          </a:p>
          <a:p>
            <a:pPr fontAlgn="base"/>
            <a:r>
              <a:rPr lang="vi-VN" sz="3200" i="1" dirty="0" smtClean="0">
                <a:latin typeface="+mj-lt"/>
              </a:rPr>
              <a:t>Hiến pháp</a:t>
            </a:r>
            <a:r>
              <a:rPr lang="vi-VN" sz="3200" dirty="0" smtClean="0">
                <a:latin typeface="+mj-lt"/>
              </a:rPr>
              <a:t>: Có hiệu lực ngày 3/2/1997.</a:t>
            </a:r>
          </a:p>
          <a:p>
            <a:pPr fontAlgn="base"/>
            <a:r>
              <a:rPr lang="vi-VN" sz="3200" i="1" dirty="0" smtClean="0">
                <a:latin typeface="+mj-lt"/>
              </a:rPr>
              <a:t>Cơ quan hành pháp:</a:t>
            </a:r>
            <a:endParaRPr lang="vi-VN" sz="3200" dirty="0" smtClean="0">
              <a:latin typeface="+mj-lt"/>
            </a:endParaRPr>
          </a:p>
          <a:p>
            <a:pPr fontAlgn="base"/>
            <a:r>
              <a:rPr lang="vi-VN" sz="3200" dirty="0" smtClean="0">
                <a:latin typeface="+mj-lt"/>
              </a:rPr>
              <a:t>Đứng đầu Nhà nước và Chính phủ: Tổng thống.</a:t>
            </a:r>
          </a:p>
          <a:p>
            <a:pPr fontAlgn="base"/>
            <a:r>
              <a:rPr lang="vi-VN" sz="3200" dirty="0" smtClean="0">
                <a:latin typeface="+mj-lt"/>
              </a:rPr>
              <a:t>Bầu cử: Tổng thống và các Phó Tổng thống do Quốc hội bầu, nhiệm kỳ 5 năm.</a:t>
            </a:r>
            <a:endParaRPr lang="vi-VN" sz="3200" dirty="0">
              <a:latin typeface="+mj-lt"/>
            </a:endParaRPr>
          </a:p>
        </p:txBody>
      </p:sp>
    </p:spTree>
    <p:extLst>
      <p:ext uri="{BB962C8B-B14F-4D97-AF65-F5344CB8AC3E}">
        <p14:creationId xmlns:p14="http://schemas.microsoft.com/office/powerpoint/2010/main" val="106228683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0152" y="260229"/>
            <a:ext cx="11951594" cy="5509200"/>
          </a:xfrm>
          <a:prstGeom prst="rect">
            <a:avLst/>
          </a:prstGeom>
        </p:spPr>
        <p:txBody>
          <a:bodyPr wrap="square">
            <a:spAutoFit/>
          </a:bodyPr>
          <a:lstStyle/>
          <a:p>
            <a:pPr fontAlgn="base"/>
            <a:r>
              <a:rPr lang="vi-VN" sz="3200" i="1" dirty="0" smtClean="0">
                <a:latin typeface="+mj-lt"/>
              </a:rPr>
              <a:t>Cơ quan lập pháp</a:t>
            </a:r>
            <a:r>
              <a:rPr lang="vi-VN" sz="3200" dirty="0" smtClean="0">
                <a:latin typeface="+mj-lt"/>
              </a:rPr>
              <a:t>: Quốc hội (400 ghế; được bầu theo phổ thông đầu phiếu theo hệ thống đại diện tỷ lệ, nhiệm kỳ 5 năm) và Hội đồng quốc gia của các tỉnh (90 ghế, mỗi hội đồng lập pháp tỉnh bầu 10 người, nhiệm kỳ 5 năm).</a:t>
            </a:r>
          </a:p>
          <a:p>
            <a:pPr fontAlgn="base"/>
            <a:r>
              <a:rPr lang="vi-VN" sz="3200" i="1" dirty="0" smtClean="0">
                <a:latin typeface="+mj-lt"/>
              </a:rPr>
              <a:t>Cơ quan tư pháp</a:t>
            </a:r>
            <a:r>
              <a:rPr lang="vi-VN" sz="3200" dirty="0" smtClean="0">
                <a:latin typeface="+mj-lt"/>
              </a:rPr>
              <a:t>: Tòa án Hiến pháp; Tòa án thượng thẩm tối cao, các tòa án cấp cao.</a:t>
            </a:r>
          </a:p>
          <a:p>
            <a:pPr fontAlgn="base"/>
            <a:r>
              <a:rPr lang="vi-VN" sz="3200" i="1" dirty="0" smtClean="0">
                <a:latin typeface="+mj-lt"/>
              </a:rPr>
              <a:t>Chế độ bầu cử</a:t>
            </a:r>
            <a:r>
              <a:rPr lang="vi-VN" sz="3200" dirty="0" smtClean="0">
                <a:latin typeface="+mj-lt"/>
              </a:rPr>
              <a:t>: Từ 18 tuổi trở lên, phổ thông đầu phiếu.</a:t>
            </a:r>
          </a:p>
          <a:p>
            <a:pPr fontAlgn="base"/>
            <a:r>
              <a:rPr lang="vi-VN" sz="3200" dirty="0" smtClean="0">
                <a:latin typeface="+mj-lt"/>
              </a:rPr>
              <a:t>Các đảng phái chính: Đảng Dân chủ Thiên chúa giáo châu Phi (ACDP); Đại hội Dân tộc Phi (ANC); Đảng Dân chủ; Đảng Dân tộc (hiện nay là Đảng Dân tộc mới) (NP); Đại hội liên Phi; Phong trào dân tộc thống nhất, v.v..</a:t>
            </a:r>
            <a:endParaRPr lang="vi-VN" sz="3200" dirty="0">
              <a:latin typeface="+mj-lt"/>
            </a:endParaRPr>
          </a:p>
        </p:txBody>
      </p:sp>
    </p:spTree>
    <p:extLst>
      <p:ext uri="{BB962C8B-B14F-4D97-AF65-F5344CB8AC3E}">
        <p14:creationId xmlns:p14="http://schemas.microsoft.com/office/powerpoint/2010/main" val="310666411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247" y="259697"/>
            <a:ext cx="11825741" cy="5693866"/>
          </a:xfrm>
          <a:prstGeom prst="rect">
            <a:avLst/>
          </a:prstGeom>
        </p:spPr>
        <p:txBody>
          <a:bodyPr wrap="square">
            <a:spAutoFit/>
          </a:bodyPr>
          <a:lstStyle/>
          <a:p>
            <a:pPr fontAlgn="base"/>
            <a:r>
              <a:rPr lang="vi-VN" sz="2800" b="1" dirty="0" smtClean="0">
                <a:latin typeface="+mj-lt"/>
              </a:rPr>
              <a:t>Khí hậu</a:t>
            </a:r>
            <a:r>
              <a:rPr lang="vi-VN" sz="2800" dirty="0" smtClean="0">
                <a:latin typeface="+mj-lt"/>
              </a:rPr>
              <a:t>: Phần lớn là bán khô cằn; cận nhiệt đới dọc theo bờ biển phía đông; nhiều nắng nhiệt độ chệnh lệnh ngày và đêm cao. Nhiệt độ trung bình hằng tháng: 12 – 23</a:t>
            </a:r>
            <a:r>
              <a:rPr lang="vi-VN" sz="2800" baseline="30000" dirty="0" smtClean="0">
                <a:latin typeface="+mj-lt"/>
              </a:rPr>
              <a:t>o</a:t>
            </a:r>
            <a:r>
              <a:rPr lang="vi-VN" sz="2800" dirty="0" smtClean="0">
                <a:latin typeface="+mj-lt"/>
              </a:rPr>
              <a:t>C. Lượng mưa trung bình: 60 mm đến 2.000 mm.</a:t>
            </a:r>
          </a:p>
          <a:p>
            <a:pPr fontAlgn="base"/>
            <a:r>
              <a:rPr lang="vi-VN" sz="2800" b="1" dirty="0" smtClean="0">
                <a:latin typeface="+mj-lt"/>
              </a:rPr>
              <a:t>Địa hình</a:t>
            </a:r>
            <a:r>
              <a:rPr lang="vi-VN" sz="2800" dirty="0" smtClean="0">
                <a:latin typeface="+mj-lt"/>
              </a:rPr>
              <a:t>: Bên trong là cao nguyên rộng lớn, bao quanh là đồi và đồng bằng hẹp ven biển.</a:t>
            </a:r>
          </a:p>
          <a:p>
            <a:pPr fontAlgn="base"/>
            <a:r>
              <a:rPr lang="vi-VN" sz="2800" b="1" dirty="0" smtClean="0">
                <a:latin typeface="+mj-lt"/>
              </a:rPr>
              <a:t>Tài nguyên thiên nhiên</a:t>
            </a:r>
            <a:r>
              <a:rPr lang="vi-VN" sz="2800" dirty="0" smtClean="0">
                <a:latin typeface="+mj-lt"/>
              </a:rPr>
              <a:t>: Vàng, crôm, ăngtimoan, than đá, quặng sắt, mangan, niken, phốt phát, thiếc, uranium, kim cương, đồng, muối, khí tự nhiên, v.v..</a:t>
            </a:r>
          </a:p>
          <a:p>
            <a:pPr fontAlgn="base"/>
            <a:r>
              <a:rPr lang="vi-VN" sz="2800" b="1" dirty="0" smtClean="0">
                <a:latin typeface="+mj-lt"/>
              </a:rPr>
              <a:t>Dân số</a:t>
            </a:r>
            <a:r>
              <a:rPr lang="vi-VN" sz="2800" dirty="0" smtClean="0">
                <a:latin typeface="+mj-lt"/>
              </a:rPr>
              <a:t>: 52.982.000 người (ước tính tháng 2013)</a:t>
            </a:r>
          </a:p>
          <a:p>
            <a:pPr fontAlgn="base"/>
            <a:r>
              <a:rPr lang="vi-VN" sz="2800" b="1" dirty="0" smtClean="0">
                <a:latin typeface="+mj-lt"/>
              </a:rPr>
              <a:t>Các dân tộc</a:t>
            </a:r>
            <a:r>
              <a:rPr lang="vi-VN" sz="2800" dirty="0" smtClean="0">
                <a:latin typeface="+mj-lt"/>
              </a:rPr>
              <a:t>: Người da đen (75, 2%); da trắng (13,6%); da màu (8,6%); Ấn Độ (2,6%).</a:t>
            </a:r>
          </a:p>
          <a:p>
            <a:pPr fontAlgn="base"/>
            <a:r>
              <a:rPr lang="vi-VN" sz="2800" b="1" dirty="0" smtClean="0">
                <a:latin typeface="+mj-lt"/>
              </a:rPr>
              <a:t>Ngôn ngữ chính</a:t>
            </a:r>
            <a:r>
              <a:rPr lang="vi-VN" sz="2800" dirty="0" smtClean="0">
                <a:latin typeface="+mj-lt"/>
              </a:rPr>
              <a:t>: Tiếng Afrikaan, tiếng Anh. Các thổ ngữ cũng được sử dụng.</a:t>
            </a:r>
          </a:p>
          <a:p>
            <a:pPr fontAlgn="base"/>
            <a:r>
              <a:rPr lang="vi-VN" sz="2800" b="1" dirty="0" smtClean="0">
                <a:latin typeface="+mj-lt"/>
              </a:rPr>
              <a:t>Tôn giáo</a:t>
            </a:r>
            <a:r>
              <a:rPr lang="vi-VN" sz="2800" dirty="0" smtClean="0">
                <a:latin typeface="+mj-lt"/>
              </a:rPr>
              <a:t>: Đạo Thiên chúa (68%), đạo Hồi (2%), đạo Hin-đu (1,5%), tín ngưỡng truyền thống (28,5%).</a:t>
            </a:r>
            <a:endParaRPr lang="vi-VN" sz="2800" dirty="0">
              <a:latin typeface="+mj-lt"/>
            </a:endParaRPr>
          </a:p>
        </p:txBody>
      </p:sp>
    </p:spTree>
    <p:extLst>
      <p:ext uri="{BB962C8B-B14F-4D97-AF65-F5344CB8AC3E}">
        <p14:creationId xmlns:p14="http://schemas.microsoft.com/office/powerpoint/2010/main" val="3969682834"/>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547" y="103031"/>
            <a:ext cx="11837044" cy="5509200"/>
          </a:xfrm>
          <a:prstGeom prst="rect">
            <a:avLst/>
          </a:prstGeom>
        </p:spPr>
        <p:txBody>
          <a:bodyPr wrap="square">
            <a:spAutoFit/>
          </a:bodyPr>
          <a:lstStyle/>
          <a:p>
            <a:pPr fontAlgn="base"/>
            <a:r>
              <a:rPr lang="vi-VN" sz="3200" b="1" dirty="0" smtClean="0">
                <a:latin typeface="+mj-lt"/>
              </a:rPr>
              <a:t>Kinh tế:</a:t>
            </a:r>
            <a:endParaRPr lang="vi-VN" sz="3200" dirty="0" smtClean="0">
              <a:latin typeface="+mj-lt"/>
            </a:endParaRPr>
          </a:p>
          <a:p>
            <a:pPr fontAlgn="base"/>
            <a:r>
              <a:rPr lang="vi-VN" sz="3200" i="1" dirty="0" smtClean="0">
                <a:latin typeface="+mj-lt"/>
              </a:rPr>
              <a:t>Tổng quan</a:t>
            </a:r>
            <a:r>
              <a:rPr lang="vi-VN" sz="3200" dirty="0" smtClean="0">
                <a:latin typeface="+mj-lt"/>
              </a:rPr>
              <a:t>: Với nguồn tài nguyên thiên nhiên phong phú, tiềm năng kinh tế lớn, có công nghiệp, nông nghiệp phát triển, khoa học kỹ thuật và công nghệ tiên tiến, Nam Phi là một nước phát triển nhất ở châu Phi. GDP của Nam Phi chiếm 1/3 GDP của toàn châu lục, là nước xuất khẩu vàng lớn nhất thế giới và là đầu tàu thúc đẩy sự phát triển của 14 nước miền Nam châu Phi. </a:t>
            </a:r>
            <a:r>
              <a:rPr lang="vi-VN" sz="3200" i="1" dirty="0" smtClean="0">
                <a:latin typeface="+mj-lt"/>
              </a:rPr>
              <a:t>Sản </a:t>
            </a:r>
            <a:r>
              <a:rPr lang="vi-VN" sz="3200" i="1" dirty="0" smtClean="0">
                <a:latin typeface="+mj-lt"/>
              </a:rPr>
              <a:t>phẩm công nghiệp</a:t>
            </a:r>
            <a:r>
              <a:rPr lang="vi-VN" sz="3200" dirty="0" smtClean="0">
                <a:latin typeface="+mj-lt"/>
              </a:rPr>
              <a:t>: Platin, vàng, crôm (hàng đầu thế giới), ô tô, máy móc, hàng dệt, sắt và thép, hóa chất, phân hoá học, thực phẩm, v.v..</a:t>
            </a:r>
          </a:p>
          <a:p>
            <a:pPr fontAlgn="base"/>
            <a:r>
              <a:rPr lang="vi-VN" sz="3200" i="1" dirty="0" smtClean="0">
                <a:latin typeface="+mj-lt"/>
              </a:rPr>
              <a:t>Sản phẩm nông nghiệp</a:t>
            </a:r>
            <a:r>
              <a:rPr lang="vi-VN" sz="3200" dirty="0" smtClean="0">
                <a:latin typeface="+mj-lt"/>
              </a:rPr>
              <a:t>: Ngô, lúa mì, mía, hoa quả, rau; thịt bò, gia cầm, thịt cừu; len; các sản phẩm sữa.</a:t>
            </a:r>
            <a:endParaRPr lang="vi-VN" sz="3200" dirty="0">
              <a:latin typeface="+mj-lt"/>
            </a:endParaRPr>
          </a:p>
        </p:txBody>
      </p:sp>
    </p:spTree>
    <p:extLst>
      <p:ext uri="{BB962C8B-B14F-4D97-AF65-F5344CB8AC3E}">
        <p14:creationId xmlns:p14="http://schemas.microsoft.com/office/powerpoint/2010/main" val="3401581048"/>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202" y="298742"/>
            <a:ext cx="11478228" cy="5016758"/>
          </a:xfrm>
          <a:prstGeom prst="rect">
            <a:avLst/>
          </a:prstGeom>
        </p:spPr>
        <p:txBody>
          <a:bodyPr wrap="square">
            <a:spAutoFit/>
          </a:bodyPr>
          <a:lstStyle/>
          <a:p>
            <a:pPr fontAlgn="base"/>
            <a:r>
              <a:rPr lang="vi-VN" sz="3200" b="1" dirty="0" smtClean="0">
                <a:latin typeface="+mj-lt"/>
              </a:rPr>
              <a:t>Văn hoá</a:t>
            </a:r>
            <a:r>
              <a:rPr lang="vi-VN" sz="3200" dirty="0" smtClean="0">
                <a:latin typeface="+mj-lt"/>
              </a:rPr>
              <a:t>: Nam Phi được mệnh danh là "đất nước cầu vồng" vì đây là một đất nước đa chủng tộc cũng như mang nhiều dấu ấn văn hóa rất phong phú và đặc sắc, bao gồm khoảng 20 sắc dân cùng chung sống. Tại Nam Phi tồn tại 11 ngôn ngữ chính thức và 8 ngôn ngữ không chính thức.</a:t>
            </a:r>
          </a:p>
          <a:p>
            <a:pPr fontAlgn="base"/>
            <a:r>
              <a:rPr lang="vi-VN" sz="3200" dirty="0" smtClean="0">
                <a:latin typeface="+mj-lt"/>
              </a:rPr>
              <a:t>Đến Nam Phi, bạn có thể bắt gặp người da trắng (có nguồn gốc từ châu Âu) và người da màu (người dân bản địa và dân nhập cư gốc Ấn). Chính điều này đã làm cho Nam Phi trở thành một quốc gia mà ở đó là sự hòa quyện giữa văn hóa châu Phi, châu Á và văn minh phương Tây</a:t>
            </a:r>
            <a:r>
              <a:rPr lang="vi-VN" sz="3200" dirty="0" smtClean="0">
                <a:latin typeface="+mj-lt"/>
              </a:rPr>
              <a:t>.</a:t>
            </a:r>
            <a:endParaRPr lang="vi-VN" sz="3200" dirty="0" smtClean="0">
              <a:latin typeface="+mj-lt"/>
            </a:endParaRPr>
          </a:p>
        </p:txBody>
      </p:sp>
    </p:spTree>
    <p:extLst>
      <p:ext uri="{BB962C8B-B14F-4D97-AF65-F5344CB8AC3E}">
        <p14:creationId xmlns:p14="http://schemas.microsoft.com/office/powerpoint/2010/main" val="24199596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3870" y="388895"/>
            <a:ext cx="11478228" cy="2062103"/>
          </a:xfrm>
          <a:prstGeom prst="rect">
            <a:avLst/>
          </a:prstGeom>
        </p:spPr>
        <p:txBody>
          <a:bodyPr wrap="square">
            <a:spAutoFit/>
          </a:bodyPr>
          <a:lstStyle/>
          <a:p>
            <a:pPr fontAlgn="base"/>
            <a:r>
              <a:rPr lang="vi-VN" sz="3200" b="1" dirty="0" smtClean="0">
                <a:latin typeface="+mj-lt"/>
              </a:rPr>
              <a:t>Giáo </a:t>
            </a:r>
            <a:r>
              <a:rPr lang="vi-VN" sz="3200" b="1" dirty="0" smtClean="0">
                <a:latin typeface="+mj-lt"/>
              </a:rPr>
              <a:t>dục</a:t>
            </a:r>
            <a:r>
              <a:rPr lang="vi-VN" sz="3200" dirty="0" smtClean="0">
                <a:latin typeface="+mj-lt"/>
              </a:rPr>
              <a:t>: Hiện nay, sự phân biệt đối xử trong giáo dục đã được xoá bỏ. Người da đen được giảng dạy bằng ngôn ngữ bản xứ của họ cho đến năm lớp 7, sau đó là sự lựa chọn giữa tiếng Anh và tiếng Afrikaan để tiếp tục học tập. Có 19 trường đại học ở Nam Phi.</a:t>
            </a:r>
            <a:endParaRPr lang="vi-VN" sz="3200" dirty="0">
              <a:latin typeface="+mj-lt"/>
            </a:endParaRPr>
          </a:p>
        </p:txBody>
      </p:sp>
      <p:sp>
        <p:nvSpPr>
          <p:cNvPr id="4" name="Rectangle 3"/>
          <p:cNvSpPr/>
          <p:nvPr/>
        </p:nvSpPr>
        <p:spPr>
          <a:xfrm>
            <a:off x="353870" y="2560532"/>
            <a:ext cx="11304607" cy="3046988"/>
          </a:xfrm>
          <a:prstGeom prst="rect">
            <a:avLst/>
          </a:prstGeom>
        </p:spPr>
        <p:txBody>
          <a:bodyPr wrap="square">
            <a:spAutoFit/>
          </a:bodyPr>
          <a:lstStyle/>
          <a:p>
            <a:pPr fontAlgn="base"/>
            <a:r>
              <a:rPr lang="vi-VN" sz="3200" b="1" dirty="0" smtClean="0">
                <a:latin typeface="+mj-lt"/>
              </a:rPr>
              <a:t>Các thành phố lớn</a:t>
            </a:r>
            <a:r>
              <a:rPr lang="vi-VN" sz="3200" dirty="0" smtClean="0">
                <a:latin typeface="+mj-lt"/>
              </a:rPr>
              <a:t>: Cape Town, Johannesburg, Durban, Port Elizabeth...</a:t>
            </a:r>
          </a:p>
          <a:p>
            <a:pPr fontAlgn="base"/>
            <a:r>
              <a:rPr lang="vi-VN" sz="3200" b="1" dirty="0" smtClean="0">
                <a:latin typeface="+mj-lt"/>
              </a:rPr>
              <a:t>Đơn vị tiền tệ</a:t>
            </a:r>
            <a:r>
              <a:rPr lang="vi-VN" sz="3200" dirty="0" smtClean="0">
                <a:latin typeface="+mj-lt"/>
              </a:rPr>
              <a:t>: rand (R); 1 R = 100 cent</a:t>
            </a:r>
          </a:p>
          <a:p>
            <a:pPr fontAlgn="base"/>
            <a:r>
              <a:rPr lang="vi-VN" sz="3200" b="1" dirty="0" smtClean="0">
                <a:latin typeface="+mj-lt"/>
              </a:rPr>
              <a:t>Danh lam thắng cảnh</a:t>
            </a:r>
            <a:r>
              <a:rPr lang="vi-VN" sz="3200" dirty="0" smtClean="0">
                <a:latin typeface="+mj-lt"/>
              </a:rPr>
              <a:t>: Prê-tô-ri-a, Cape Town, Công viên quốc gia Cru-gơ, Công viên rắn ở Durban, Viện Bảo tàng Hải dương học ở Port Elizabeth, Viện Bảo tàng châu Phi ở Johannesburg, v.v..</a:t>
            </a:r>
            <a:endParaRPr lang="vi-VN" sz="3200" dirty="0">
              <a:latin typeface="+mj-lt"/>
            </a:endParaRPr>
          </a:p>
        </p:txBody>
      </p:sp>
    </p:spTree>
    <p:extLst>
      <p:ext uri="{BB962C8B-B14F-4D97-AF65-F5344CB8AC3E}">
        <p14:creationId xmlns:p14="http://schemas.microsoft.com/office/powerpoint/2010/main" val="2197163267"/>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202" y="298742"/>
            <a:ext cx="11478228" cy="4154984"/>
          </a:xfrm>
          <a:prstGeom prst="rect">
            <a:avLst/>
          </a:prstGeom>
        </p:spPr>
        <p:txBody>
          <a:bodyPr wrap="square">
            <a:spAutoFit/>
          </a:bodyPr>
          <a:lstStyle/>
          <a:p>
            <a:pPr fontAlgn="base"/>
            <a:r>
              <a:rPr lang="vi-VN" sz="2400" b="1" dirty="0" smtClean="0">
                <a:latin typeface="+mj-lt"/>
              </a:rPr>
              <a:t>Văn hoá</a:t>
            </a:r>
            <a:r>
              <a:rPr lang="vi-VN" sz="2400" dirty="0" smtClean="0">
                <a:latin typeface="+mj-lt"/>
              </a:rPr>
              <a:t>: Nam Phi được mệnh danh là "đất nước cầu vồng" vì đây là một đất nước đa chủng tộc cũng như mang nhiều dấu ấn văn hóa rất phong phú và đặc sắc, bao gồm khoảng 20 sắc dân cùng chung sống. Tại Nam Phi tồn tại 11 ngôn ngữ chính thức và 8 ngôn ngữ không chính thức.</a:t>
            </a:r>
          </a:p>
          <a:p>
            <a:pPr fontAlgn="base"/>
            <a:r>
              <a:rPr lang="vi-VN" sz="2400" dirty="0" smtClean="0">
                <a:latin typeface="+mj-lt"/>
              </a:rPr>
              <a:t>Đến Nam Phi, bạn có thể bắt gặp người da trắng (có nguồn gốc từ châu Âu) và người da màu (người dân bản địa và dân nhập cư gốc Ấn). Chính điều này đã làm cho Nam Phi trở thành một quốc gia mà ở đó là sự hòa quyện giữa văn hóa châu Phi, châu Á và văn minh phương Tây.</a:t>
            </a:r>
          </a:p>
          <a:p>
            <a:pPr fontAlgn="base"/>
            <a:r>
              <a:rPr lang="vi-VN" sz="2400" b="1" dirty="0" smtClean="0">
                <a:latin typeface="+mj-lt"/>
              </a:rPr>
              <a:t>Giáo dục</a:t>
            </a:r>
            <a:r>
              <a:rPr lang="vi-VN" sz="2400" dirty="0" smtClean="0">
                <a:latin typeface="+mj-lt"/>
              </a:rPr>
              <a:t>: Hiện nay, sự phân biệt đối xử trong giáo dục đã được xoá bỏ. Người da đen được giảng dạy bằng ngôn ngữ bản xứ của họ cho đến năm lớp 7, sau đó là sự lựa chọn giữa tiếng Anh và tiếng Afrikaan để tiếp tục học tập. Có 19 trường đại học ở Nam Phi.</a:t>
            </a:r>
            <a:endParaRPr lang="vi-VN" sz="2400" dirty="0">
              <a:latin typeface="+mj-lt"/>
            </a:endParaRPr>
          </a:p>
        </p:txBody>
      </p:sp>
      <p:sp>
        <p:nvSpPr>
          <p:cNvPr id="4" name="Rectangle 3"/>
          <p:cNvSpPr/>
          <p:nvPr/>
        </p:nvSpPr>
        <p:spPr>
          <a:xfrm>
            <a:off x="212202" y="4453726"/>
            <a:ext cx="11304607" cy="1938992"/>
          </a:xfrm>
          <a:prstGeom prst="rect">
            <a:avLst/>
          </a:prstGeom>
        </p:spPr>
        <p:txBody>
          <a:bodyPr wrap="square">
            <a:spAutoFit/>
          </a:bodyPr>
          <a:lstStyle/>
          <a:p>
            <a:pPr fontAlgn="base"/>
            <a:r>
              <a:rPr lang="vi-VN" sz="2400" b="1" dirty="0" smtClean="0">
                <a:latin typeface="+mj-lt"/>
              </a:rPr>
              <a:t>Các thành phố lớn</a:t>
            </a:r>
            <a:r>
              <a:rPr lang="vi-VN" sz="2400" dirty="0" smtClean="0">
                <a:latin typeface="+mj-lt"/>
              </a:rPr>
              <a:t>: Cape Town, Johannesburg, Durban, Port Elizabeth...</a:t>
            </a:r>
          </a:p>
          <a:p>
            <a:pPr fontAlgn="base"/>
            <a:r>
              <a:rPr lang="vi-VN" sz="2400" b="1" dirty="0" smtClean="0">
                <a:latin typeface="+mj-lt"/>
              </a:rPr>
              <a:t>Đơn vị tiền tệ</a:t>
            </a:r>
            <a:r>
              <a:rPr lang="vi-VN" sz="2400" dirty="0" smtClean="0">
                <a:latin typeface="+mj-lt"/>
              </a:rPr>
              <a:t>: rand (R); 1 R = 100 cent</a:t>
            </a:r>
          </a:p>
          <a:p>
            <a:pPr fontAlgn="base"/>
            <a:r>
              <a:rPr lang="vi-VN" sz="2400" b="1" dirty="0" smtClean="0">
                <a:latin typeface="+mj-lt"/>
              </a:rPr>
              <a:t>Danh lam thắng cảnh</a:t>
            </a:r>
            <a:r>
              <a:rPr lang="vi-VN" sz="2400" dirty="0" smtClean="0">
                <a:latin typeface="+mj-lt"/>
              </a:rPr>
              <a:t>: Prê-tô-ri-a, Cape Town, Công viên quốc gia Cru-gơ, Công viên rắn ở Durban, Viện Bảo tàng Hải dương học ở Port Elizabeth, Viện Bảo tàng châu Phi ở Johannesburg, v.v..</a:t>
            </a:r>
            <a:endParaRPr lang="vi-VN" sz="2400" dirty="0">
              <a:latin typeface="+mj-lt"/>
            </a:endParaRPr>
          </a:p>
        </p:txBody>
      </p:sp>
    </p:spTree>
    <p:extLst>
      <p:ext uri="{BB962C8B-B14F-4D97-AF65-F5344CB8AC3E}">
        <p14:creationId xmlns:p14="http://schemas.microsoft.com/office/powerpoint/2010/main" val="3537128479"/>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Đội tuyển nữ Nam Phi"/>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Tree>
    <p:extLst>
      <p:ext uri="{BB962C8B-B14F-4D97-AF65-F5344CB8AC3E}">
        <p14:creationId xmlns:p14="http://schemas.microsoft.com/office/powerpoint/2010/main" val="4004285052"/>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4274" name="Picture 2" descr="Đội tuyển nữ Nam Phi"/>
          <p:cNvPicPr>
            <a:picLocks noChangeAspect="1" noChangeArrowheads="1"/>
          </p:cNvPicPr>
          <p:nvPr/>
        </p:nvPicPr>
        <p:blipFill>
          <a:blip r:embed="rId2"/>
          <a:srcRect/>
          <a:stretch>
            <a:fillRect/>
          </a:stretch>
        </p:blipFill>
        <p:spPr bwMode="auto">
          <a:xfrm>
            <a:off x="0" y="0"/>
            <a:ext cx="12192000" cy="685338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54332" y="471462"/>
            <a:ext cx="8317653" cy="913007"/>
          </a:xfrm>
          <a:prstGeom prst="rect">
            <a:avLst/>
          </a:prstGeom>
          <a:noFill/>
        </p:spPr>
        <p:txBody>
          <a:bodyPr wrap="square" rtlCol="0">
            <a:spAutoFit/>
          </a:bodyPr>
          <a:lstStyle/>
          <a:p>
            <a:r>
              <a:rPr lang="en-US" sz="5333" dirty="0">
                <a:latin typeface="Batang" panose="02030600000101010101" pitchFamily="18" charset="-127"/>
                <a:ea typeface="Batang" panose="02030600000101010101" pitchFamily="18" charset="-127"/>
              </a:rPr>
              <a:t>       </a:t>
            </a:r>
            <a:r>
              <a:rPr lang="en-US" sz="4000" dirty="0" err="1">
                <a:latin typeface="Times New Roman" panose="02020603050405020304" pitchFamily="18" charset="0"/>
                <a:ea typeface="Batang" panose="02030600000101010101" pitchFamily="18" charset="-127"/>
                <a:cs typeface="Times New Roman" panose="02020603050405020304" pitchFamily="18" charset="0"/>
              </a:rPr>
              <a:t>Gồm</a:t>
            </a:r>
            <a:r>
              <a:rPr lang="en-US" sz="4000" dirty="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a:latin typeface="Times New Roman" panose="02020603050405020304" pitchFamily="18" charset="0"/>
                <a:ea typeface="Batang" panose="02030600000101010101" pitchFamily="18" charset="-127"/>
                <a:cs typeface="Times New Roman" panose="02020603050405020304" pitchFamily="18" charset="0"/>
              </a:rPr>
              <a:t>có</a:t>
            </a:r>
            <a:r>
              <a:rPr lang="en-US" sz="4000" dirty="0">
                <a:latin typeface="Times New Roman" panose="02020603050405020304" pitchFamily="18" charset="0"/>
                <a:ea typeface="Batang" panose="02030600000101010101" pitchFamily="18" charset="-127"/>
                <a:cs typeface="Times New Roman" panose="02020603050405020304" pitchFamily="18" charset="0"/>
              </a:rPr>
              <a:t> 2 </a:t>
            </a:r>
            <a:r>
              <a:rPr lang="en-US" sz="4000" dirty="0" err="1">
                <a:latin typeface="Times New Roman" panose="02020603050405020304" pitchFamily="18" charset="0"/>
                <a:ea typeface="Batang" panose="02030600000101010101" pitchFamily="18" charset="-127"/>
                <a:cs typeface="Times New Roman" panose="02020603050405020304" pitchFamily="18" charset="0"/>
              </a:rPr>
              <a:t>phần</a:t>
            </a:r>
            <a:endParaRPr lang="en-US" sz="4000" dirty="0">
              <a:latin typeface="Times New Roman" panose="02020603050405020304" pitchFamily="18" charset="0"/>
              <a:ea typeface="Batang" panose="02030600000101010101" pitchFamily="18" charset="-127"/>
              <a:cs typeface="Times New Roman" panose="02020603050405020304" pitchFamily="18" charset="0"/>
            </a:endParaRPr>
          </a:p>
        </p:txBody>
      </p:sp>
      <p:sp>
        <p:nvSpPr>
          <p:cNvPr id="5" name="TextBox 4"/>
          <p:cNvSpPr txBox="1"/>
          <p:nvPr/>
        </p:nvSpPr>
        <p:spPr>
          <a:xfrm>
            <a:off x="476519" y="2301915"/>
            <a:ext cx="5490484" cy="1323439"/>
          </a:xfrm>
          <a:prstGeom prst="rect">
            <a:avLst/>
          </a:prstGeom>
          <a:noFill/>
        </p:spPr>
        <p:txBody>
          <a:bodyPr wrap="square" rtlCol="0">
            <a:spAutoFit/>
          </a:bodyPr>
          <a:lstStyle/>
          <a:p>
            <a:r>
              <a:rPr lang="en-US" sz="4000" dirty="0" err="1">
                <a:latin typeface="Times New Roman" panose="02020603050405020304" pitchFamily="18" charset="0"/>
                <a:ea typeface="Batang" panose="02030600000101010101" pitchFamily="18" charset="-127"/>
                <a:cs typeface="Times New Roman" panose="02020603050405020304" pitchFamily="18" charset="0"/>
              </a:rPr>
              <a:t>Giành</a:t>
            </a:r>
            <a:r>
              <a:rPr lang="en-US" sz="4000" dirty="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a:latin typeface="Times New Roman" panose="02020603050405020304" pitchFamily="18" charset="0"/>
                <a:ea typeface="Batang" panose="02030600000101010101" pitchFamily="18" charset="-127"/>
                <a:cs typeface="Times New Roman" panose="02020603050405020304" pitchFamily="18" charset="0"/>
              </a:rPr>
              <a:t>độc</a:t>
            </a:r>
            <a:r>
              <a:rPr lang="en-US" sz="4000" dirty="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smtClean="0">
                <a:latin typeface="Times New Roman" panose="02020603050405020304" pitchFamily="18" charset="0"/>
                <a:ea typeface="Batang" panose="02030600000101010101" pitchFamily="18" charset="-127"/>
                <a:cs typeface="Times New Roman" panose="02020603050405020304" pitchFamily="18" charset="0"/>
              </a:rPr>
              <a:t>lập</a:t>
            </a:r>
            <a:r>
              <a:rPr lang="en-US" sz="40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a:latin typeface="Times New Roman" panose="02020603050405020304" pitchFamily="18" charset="0"/>
                <a:ea typeface="Batang" panose="02030600000101010101" pitchFamily="18" charset="-127"/>
                <a:cs typeface="Times New Roman" panose="02020603050405020304" pitchFamily="18" charset="0"/>
              </a:rPr>
              <a:t>tách</a:t>
            </a:r>
            <a:r>
              <a:rPr lang="en-US" sz="4000" dirty="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a:latin typeface="Times New Roman" panose="02020603050405020304" pitchFamily="18" charset="0"/>
                <a:ea typeface="Batang" panose="02030600000101010101" pitchFamily="18" charset="-127"/>
                <a:cs typeface="Times New Roman" panose="02020603050405020304" pitchFamily="18" charset="0"/>
              </a:rPr>
              <a:t>khỏi</a:t>
            </a:r>
            <a:r>
              <a:rPr lang="en-US" sz="4000" dirty="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smtClean="0">
                <a:latin typeface="Times New Roman" panose="02020603050405020304" pitchFamily="18" charset="0"/>
                <a:ea typeface="Batang" panose="02030600000101010101" pitchFamily="18" charset="-127"/>
                <a:cs typeface="Times New Roman" panose="02020603050405020304" pitchFamily="18" charset="0"/>
              </a:rPr>
              <a:t>khối</a:t>
            </a:r>
            <a:r>
              <a:rPr lang="en-US" sz="40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smtClean="0">
                <a:latin typeface="Times New Roman" panose="02020603050405020304" pitchFamily="18" charset="0"/>
                <a:ea typeface="Batang" panose="02030600000101010101" pitchFamily="18" charset="-127"/>
                <a:cs typeface="Times New Roman" panose="02020603050405020304" pitchFamily="18" charset="0"/>
              </a:rPr>
              <a:t>liên</a:t>
            </a:r>
            <a:r>
              <a:rPr lang="en-US" sz="40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a:latin typeface="Times New Roman" panose="02020603050405020304" pitchFamily="18" charset="0"/>
                <a:ea typeface="Batang" panose="02030600000101010101" pitchFamily="18" charset="-127"/>
                <a:cs typeface="Times New Roman" panose="02020603050405020304" pitchFamily="18" charset="0"/>
              </a:rPr>
              <a:t>hiệp</a:t>
            </a:r>
            <a:r>
              <a:rPr lang="en-US" sz="4000" dirty="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a:latin typeface="Times New Roman" panose="02020603050405020304" pitchFamily="18" charset="0"/>
                <a:ea typeface="Batang" panose="02030600000101010101" pitchFamily="18" charset="-127"/>
                <a:cs typeface="Times New Roman" panose="02020603050405020304" pitchFamily="18" charset="0"/>
              </a:rPr>
              <a:t>Anh</a:t>
            </a:r>
            <a:endParaRPr lang="en-US" sz="4000" dirty="0">
              <a:latin typeface="Times New Roman" panose="02020603050405020304" pitchFamily="18" charset="0"/>
              <a:ea typeface="Batang" panose="02030600000101010101" pitchFamily="18" charset="-127"/>
              <a:cs typeface="Times New Roman" panose="02020603050405020304" pitchFamily="18" charset="0"/>
            </a:endParaRPr>
          </a:p>
        </p:txBody>
      </p:sp>
      <p:sp>
        <p:nvSpPr>
          <p:cNvPr id="6" name="TextBox 5"/>
          <p:cNvSpPr txBox="1"/>
          <p:nvPr/>
        </p:nvSpPr>
        <p:spPr>
          <a:xfrm>
            <a:off x="7320613" y="2301915"/>
            <a:ext cx="4362027" cy="1323439"/>
          </a:xfrm>
          <a:prstGeom prst="rect">
            <a:avLst/>
          </a:prstGeom>
          <a:noFill/>
        </p:spPr>
        <p:txBody>
          <a:bodyPr wrap="square" rtlCol="0">
            <a:spAutoFit/>
          </a:bodyPr>
          <a:lstStyle/>
          <a:p>
            <a:r>
              <a:rPr lang="en-US" sz="4000" dirty="0" err="1">
                <a:latin typeface="Times New Roman" panose="02020603050405020304" pitchFamily="18" charset="0"/>
                <a:ea typeface="Batang" panose="02030600000101010101" pitchFamily="18" charset="-127"/>
                <a:cs typeface="Times New Roman" panose="02020603050405020304" pitchFamily="18" charset="0"/>
              </a:rPr>
              <a:t>Thành</a:t>
            </a:r>
            <a:r>
              <a:rPr lang="en-US" sz="4000" dirty="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a:latin typeface="Times New Roman" panose="02020603050405020304" pitchFamily="18" charset="0"/>
                <a:ea typeface="Batang" panose="02030600000101010101" pitchFamily="18" charset="-127"/>
                <a:cs typeface="Times New Roman" panose="02020603050405020304" pitchFamily="18" charset="0"/>
              </a:rPr>
              <a:t>lập</a:t>
            </a:r>
            <a:r>
              <a:rPr lang="en-US" sz="4000" dirty="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a:latin typeface="Times New Roman" panose="02020603050405020304" pitchFamily="18" charset="0"/>
                <a:ea typeface="Batang" panose="02030600000101010101" pitchFamily="18" charset="-127"/>
                <a:cs typeface="Times New Roman" panose="02020603050405020304" pitchFamily="18" charset="0"/>
              </a:rPr>
              <a:t>nước</a:t>
            </a:r>
            <a:r>
              <a:rPr lang="en-US" sz="4000" dirty="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smtClean="0">
                <a:latin typeface="Times New Roman" panose="02020603050405020304" pitchFamily="18" charset="0"/>
                <a:ea typeface="Batang" panose="02030600000101010101" pitchFamily="18" charset="-127"/>
                <a:cs typeface="Times New Roman" panose="02020603050405020304" pitchFamily="18" charset="0"/>
              </a:rPr>
              <a:t>Cộng</a:t>
            </a:r>
            <a:r>
              <a:rPr lang="en-US" sz="40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4000" dirty="0" err="1">
                <a:latin typeface="Times New Roman" panose="02020603050405020304" pitchFamily="18" charset="0"/>
                <a:ea typeface="Batang" panose="02030600000101010101" pitchFamily="18" charset="-127"/>
                <a:cs typeface="Times New Roman" panose="02020603050405020304" pitchFamily="18" charset="0"/>
              </a:rPr>
              <a:t>hòa</a:t>
            </a:r>
            <a:r>
              <a:rPr lang="en-US" sz="4000" dirty="0">
                <a:latin typeface="Times New Roman" panose="02020603050405020304" pitchFamily="18" charset="0"/>
                <a:ea typeface="Batang" panose="02030600000101010101" pitchFamily="18" charset="-127"/>
                <a:cs typeface="Times New Roman" panose="02020603050405020304" pitchFamily="18" charset="0"/>
              </a:rPr>
              <a:t> Nam </a:t>
            </a:r>
            <a:r>
              <a:rPr lang="en-US" sz="4000" dirty="0" smtClean="0">
                <a:latin typeface="Times New Roman" panose="02020603050405020304" pitchFamily="18" charset="0"/>
                <a:ea typeface="Batang" panose="02030600000101010101" pitchFamily="18" charset="-127"/>
                <a:cs typeface="Times New Roman" panose="02020603050405020304" pitchFamily="18" charset="0"/>
              </a:rPr>
              <a:t>Phi.</a:t>
            </a:r>
            <a:endParaRPr lang="en-US" sz="4000" dirty="0">
              <a:latin typeface="Times New Roman" panose="02020603050405020304" pitchFamily="18" charset="0"/>
              <a:ea typeface="Batang" panose="02030600000101010101" pitchFamily="18" charset="-127"/>
              <a:cs typeface="Times New Roman" panose="02020603050405020304" pitchFamily="18" charset="0"/>
            </a:endParaRPr>
          </a:p>
        </p:txBody>
      </p:sp>
    </p:spTree>
    <p:extLst>
      <p:ext uri="{BB962C8B-B14F-4D97-AF65-F5344CB8AC3E}">
        <p14:creationId xmlns:p14="http://schemas.microsoft.com/office/powerpoint/2010/main" val="415301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7" name="Picture 4" descr="Tổng hợp 50 mẫu phông nền powerpoint chuyên nghiệp | ADV Solutions"/>
          <p:cNvPicPr>
            <a:picLocks noChangeAspect="1"/>
          </p:cNvPicPr>
          <p:nvPr/>
        </p:nvPicPr>
        <p:blipFill>
          <a:blip r:embed="rId2"/>
          <a:stretch>
            <a:fillRect/>
          </a:stretch>
        </p:blipFill>
        <p:spPr>
          <a:xfrm>
            <a:off x="0" y="0"/>
            <a:ext cx="12192000" cy="6858000"/>
          </a:xfrm>
          <a:prstGeom prst="rect">
            <a:avLst/>
          </a:prstGeom>
          <a:noFill/>
          <a:ln w="9525">
            <a:noFill/>
          </a:ln>
        </p:spPr>
      </p:pic>
      <p:sp>
        <p:nvSpPr>
          <p:cNvPr id="4" name="Rectangle 3"/>
          <p:cNvSpPr/>
          <p:nvPr/>
        </p:nvSpPr>
        <p:spPr>
          <a:xfrm>
            <a:off x="2060575" y="2135188"/>
            <a:ext cx="8070850" cy="1938338"/>
          </a:xfrm>
          <a:prstGeom prst="rect">
            <a:avLst/>
          </a:prstGeom>
          <a:noFill/>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6000" i="0" u="none" strike="noStrike" kern="1200" cap="none" spc="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rPr>
              <a:t>Chúc</a:t>
            </a:r>
            <a:r>
              <a:rPr kumimoji="0" lang="en-US" sz="6000"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rPr>
              <a:t> </a:t>
            </a:r>
            <a:r>
              <a:rPr kumimoji="0" lang="en-US" sz="6000" i="0" u="none" strike="noStrike" kern="1200" cap="none" spc="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rPr>
              <a:t>các</a:t>
            </a:r>
            <a:r>
              <a:rPr kumimoji="0" lang="en-US" sz="6000"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rPr>
              <a:t> </a:t>
            </a:r>
            <a:r>
              <a:rPr kumimoji="0" lang="en-US" sz="6000" i="0" u="none" strike="noStrike" kern="1200" cap="none" spc="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rPr>
              <a:t>em</a:t>
            </a:r>
            <a:endParaRPr kumimoji="0" lang="en-US" sz="6000"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defRPr/>
            </a:pPr>
            <a:r>
              <a:rPr kumimoji="0" lang="en-US" sz="6000"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rPr>
              <a:t> </a:t>
            </a:r>
            <a:r>
              <a:rPr kumimoji="0" lang="en-US" sz="6000" i="0" u="none" strike="noStrike" kern="1200" cap="none" spc="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rPr>
              <a:t>chăm</a:t>
            </a:r>
            <a:r>
              <a:rPr kumimoji="0" lang="en-US" sz="6000"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rPr>
              <a:t> </a:t>
            </a:r>
            <a:r>
              <a:rPr kumimoji="0" lang="en-US" sz="6000" i="0" u="none" strike="noStrike" kern="1200" cap="none" spc="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rPr>
              <a:t>ngoan</a:t>
            </a:r>
            <a:r>
              <a:rPr kumimoji="0" lang="en-US" sz="6000"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rPr>
              <a:t>, </a:t>
            </a:r>
            <a:r>
              <a:rPr kumimoji="0" lang="en-US" sz="6000" i="0" u="none" strike="noStrike" kern="1200" cap="none" spc="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rPr>
              <a:t>học</a:t>
            </a:r>
            <a:r>
              <a:rPr kumimoji="0" lang="en-US" sz="6000"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rPr>
              <a:t> </a:t>
            </a:r>
            <a:r>
              <a:rPr kumimoji="0" lang="en-US" sz="6000" i="0" u="none" strike="noStrike" kern="1200" cap="none" spc="0" normalizeH="0" baseline="0" noProof="0" dirty="0" err="1">
                <a:ln w="0"/>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rPr>
              <a:t>giỏi</a:t>
            </a:r>
            <a:r>
              <a:rPr kumimoji="0" lang="en-US" sz="6000" i="0" u="none" strike="noStrike" kern="1200" cap="none" spc="0" normalizeH="0" baseline="0" noProof="0" dirty="0">
                <a:ln w="0"/>
                <a:effectLst>
                  <a:outerShdw blurRad="38100" dist="25400" dir="5400000" algn="ctr" rotWithShape="0">
                    <a:srgbClr val="6E747A">
                      <a:alpha val="43000"/>
                    </a:srgbClr>
                  </a:outerShdw>
                </a:effectLst>
                <a:uLnTx/>
                <a:uFillTx/>
                <a:latin typeface="Times New Roman" panose="02020603050405020304" pitchFamily="18" charset="0"/>
                <a:cs typeface="Times New Roman" panose="02020603050405020304" pitchFamily="18" charset="0"/>
              </a:rPr>
              <a:t>.</a:t>
            </a:r>
          </a:p>
        </p:txBody>
      </p:sp>
    </p:spTree>
  </p:cSld>
  <p:clrMapOvr>
    <a:masterClrMapping/>
  </p:clrMapOvr>
  <p:transition spd="slow" advClick="0" advTm="30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60196" y="234175"/>
            <a:ext cx="10021228" cy="3970318"/>
          </a:xfrm>
          <a:prstGeom prst="rect">
            <a:avLst/>
          </a:prstGeom>
        </p:spPr>
        <p:txBody>
          <a:bodyPr wrap="square">
            <a:spAutoFit/>
          </a:bodyPr>
          <a:lstStyle/>
          <a:p>
            <a:r>
              <a:rPr lang="vi-VN" sz="3600" dirty="0" smtClean="0">
                <a:latin typeface="+mj-lt"/>
              </a:rPr>
              <a:t>Gợi ý nội dung báo cáo:</a:t>
            </a:r>
          </a:p>
          <a:p>
            <a:r>
              <a:rPr lang="vi-VN" sz="3600" b="1" dirty="0" smtClean="0">
                <a:latin typeface="+mj-lt"/>
              </a:rPr>
              <a:t>TÊN SỰ KIỆN</a:t>
            </a:r>
            <a:endParaRPr lang="vi-VN" sz="3600" dirty="0" smtClean="0">
              <a:latin typeface="+mj-lt"/>
            </a:endParaRPr>
          </a:p>
          <a:p>
            <a:r>
              <a:rPr lang="vi-VN" sz="3600" dirty="0" smtClean="0">
                <a:latin typeface="+mj-lt"/>
              </a:rPr>
              <a:t>1. Khái quát về sự kiện</a:t>
            </a:r>
          </a:p>
          <a:p>
            <a:r>
              <a:rPr lang="vi-VN" sz="3600" dirty="0" smtClean="0">
                <a:latin typeface="+mj-lt"/>
              </a:rPr>
              <a:t>a. Thời gian, địa điểm xảy ra sự kiện.</a:t>
            </a:r>
          </a:p>
          <a:p>
            <a:r>
              <a:rPr lang="vi-VN" sz="3600" dirty="0" smtClean="0">
                <a:latin typeface="+mj-lt"/>
              </a:rPr>
              <a:t>b. Bối cảnh ra đời của sự kiện.</a:t>
            </a:r>
          </a:p>
          <a:p>
            <a:r>
              <a:rPr lang="vi-VN" sz="3600" dirty="0" smtClean="0">
                <a:latin typeface="+mj-lt"/>
              </a:rPr>
              <a:t>2. Nội dung chính của sự kiện</a:t>
            </a:r>
          </a:p>
          <a:p>
            <a:r>
              <a:rPr lang="vi-VN" sz="3600" dirty="0" smtClean="0">
                <a:latin typeface="+mj-lt"/>
              </a:rPr>
              <a:t>3. Ý nghĩa chính trị, kinh tế - xã hội của sự kiện</a:t>
            </a:r>
          </a:p>
        </p:txBody>
      </p:sp>
    </p:spTree>
    <p:extLst>
      <p:ext uri="{BB962C8B-B14F-4D97-AF65-F5344CB8AC3E}">
        <p14:creationId xmlns:p14="http://schemas.microsoft.com/office/powerpoint/2010/main" val="957408448"/>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1820" y="453229"/>
            <a:ext cx="9442033" cy="646331"/>
          </a:xfrm>
          <a:prstGeom prst="rect">
            <a:avLst/>
          </a:prstGeom>
          <a:noFill/>
        </p:spPr>
        <p:txBody>
          <a:bodyPr wrap="square" rtlCol="0">
            <a:spAutoFit/>
          </a:bodyPr>
          <a:lstStyle/>
          <a:p>
            <a:r>
              <a:rPr lang="en-US" sz="3600" b="1" dirty="0" smtClean="0">
                <a:latin typeface="Times New Roman" panose="02020603050405020304" pitchFamily="18" charset="0"/>
                <a:ea typeface="DFKai-SB" panose="03000509000000000000" pitchFamily="65" charset="-120"/>
                <a:cs typeface="Times New Roman" panose="02020603050405020304" pitchFamily="18" charset="0"/>
              </a:rPr>
              <a:t>1. </a:t>
            </a:r>
            <a:r>
              <a:rPr lang="en-US" sz="3600" b="1" dirty="0" err="1" smtClean="0">
                <a:latin typeface="Times New Roman" panose="02020603050405020304" pitchFamily="18" charset="0"/>
                <a:ea typeface="DFKai-SB" panose="03000509000000000000" pitchFamily="65" charset="-120"/>
                <a:cs typeface="Times New Roman" panose="02020603050405020304" pitchFamily="18" charset="0"/>
              </a:rPr>
              <a:t>Giành</a:t>
            </a:r>
            <a:r>
              <a:rPr lang="en-US" sz="3600" b="1"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sz="3600" b="1" dirty="0" err="1">
                <a:latin typeface="Times New Roman" panose="02020603050405020304" pitchFamily="18" charset="0"/>
                <a:ea typeface="DFKai-SB" panose="03000509000000000000" pitchFamily="65" charset="-120"/>
                <a:cs typeface="Times New Roman" panose="02020603050405020304" pitchFamily="18" charset="0"/>
              </a:rPr>
              <a:t>độc</a:t>
            </a:r>
            <a:r>
              <a:rPr lang="en-US" sz="3600" b="1" dirty="0">
                <a:latin typeface="Times New Roman" panose="02020603050405020304" pitchFamily="18" charset="0"/>
                <a:ea typeface="DFKai-SB" panose="03000509000000000000" pitchFamily="65" charset="-120"/>
                <a:cs typeface="Times New Roman" panose="02020603050405020304" pitchFamily="18" charset="0"/>
              </a:rPr>
              <a:t> </a:t>
            </a:r>
            <a:r>
              <a:rPr lang="en-US" sz="3600" b="1" dirty="0" err="1" smtClean="0">
                <a:latin typeface="Times New Roman" panose="02020603050405020304" pitchFamily="18" charset="0"/>
                <a:ea typeface="DFKai-SB" panose="03000509000000000000" pitchFamily="65" charset="-120"/>
                <a:cs typeface="Times New Roman" panose="02020603050405020304" pitchFamily="18" charset="0"/>
              </a:rPr>
              <a:t>lập</a:t>
            </a:r>
            <a:r>
              <a:rPr lang="en-US" sz="3600" b="1"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sz="3600" b="1" dirty="0" err="1" smtClean="0">
                <a:latin typeface="Times New Roman" panose="02020603050405020304" pitchFamily="18" charset="0"/>
                <a:ea typeface="DFKai-SB" panose="03000509000000000000" pitchFamily="65" charset="-120"/>
                <a:cs typeface="Times New Roman" panose="02020603050405020304" pitchFamily="18" charset="0"/>
              </a:rPr>
              <a:t>tách</a:t>
            </a:r>
            <a:r>
              <a:rPr lang="en-US" sz="3600" b="1"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sz="3600" b="1" dirty="0" err="1">
                <a:latin typeface="Times New Roman" panose="02020603050405020304" pitchFamily="18" charset="0"/>
                <a:ea typeface="DFKai-SB" panose="03000509000000000000" pitchFamily="65" charset="-120"/>
                <a:cs typeface="Times New Roman" panose="02020603050405020304" pitchFamily="18" charset="0"/>
              </a:rPr>
              <a:t>khỏi</a:t>
            </a:r>
            <a:r>
              <a:rPr lang="en-US" sz="3600" b="1" dirty="0">
                <a:latin typeface="Times New Roman" panose="02020603050405020304" pitchFamily="18" charset="0"/>
                <a:ea typeface="DFKai-SB" panose="03000509000000000000" pitchFamily="65" charset="-120"/>
                <a:cs typeface="Times New Roman" panose="02020603050405020304" pitchFamily="18" charset="0"/>
              </a:rPr>
              <a:t> </a:t>
            </a:r>
            <a:r>
              <a:rPr lang="en-US" sz="3600" b="1" dirty="0" err="1" smtClean="0">
                <a:latin typeface="Times New Roman" panose="02020603050405020304" pitchFamily="18" charset="0"/>
                <a:ea typeface="DFKai-SB" panose="03000509000000000000" pitchFamily="65" charset="-120"/>
                <a:cs typeface="Times New Roman" panose="02020603050405020304" pitchFamily="18" charset="0"/>
              </a:rPr>
              <a:t>khối</a:t>
            </a:r>
            <a:r>
              <a:rPr lang="en-US" sz="3600" b="1"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sz="3600" b="1" dirty="0" err="1" smtClean="0">
                <a:latin typeface="Times New Roman" panose="02020603050405020304" pitchFamily="18" charset="0"/>
                <a:ea typeface="DFKai-SB" panose="03000509000000000000" pitchFamily="65" charset="-120"/>
                <a:cs typeface="Times New Roman" panose="02020603050405020304" pitchFamily="18" charset="0"/>
              </a:rPr>
              <a:t>Liên</a:t>
            </a:r>
            <a:r>
              <a:rPr lang="en-US" sz="3600" b="1"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sz="3600" b="1" dirty="0" err="1" smtClean="0">
                <a:latin typeface="Times New Roman" panose="02020603050405020304" pitchFamily="18" charset="0"/>
                <a:ea typeface="DFKai-SB" panose="03000509000000000000" pitchFamily="65" charset="-120"/>
                <a:cs typeface="Times New Roman" panose="02020603050405020304" pitchFamily="18" charset="0"/>
              </a:rPr>
              <a:t>hiệp</a:t>
            </a:r>
            <a:r>
              <a:rPr lang="en-US" sz="3600" b="1"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sz="3600" b="1" dirty="0" err="1">
                <a:latin typeface="Times New Roman" panose="02020603050405020304" pitchFamily="18" charset="0"/>
                <a:ea typeface="DFKai-SB" panose="03000509000000000000" pitchFamily="65" charset="-120"/>
                <a:cs typeface="Times New Roman" panose="02020603050405020304" pitchFamily="18" charset="0"/>
              </a:rPr>
              <a:t>Anh</a:t>
            </a:r>
            <a:endParaRPr lang="en-US" sz="3600" b="1" dirty="0">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82236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5A932DDC-6FA6-8F45-479A-C86AA82CA940}"/>
              </a:ext>
            </a:extLst>
          </p:cNvPr>
          <p:cNvSpPr/>
          <p:nvPr/>
        </p:nvSpPr>
        <p:spPr>
          <a:xfrm>
            <a:off x="3866148" y="-673767"/>
            <a:ext cx="8895344" cy="7740220"/>
          </a:xfrm>
          <a:prstGeom prst="roundRect">
            <a:avLst>
              <a:gd name="adj" fmla="val 0"/>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2400"/>
          </a:p>
        </p:txBody>
      </p:sp>
      <p:sp>
        <p:nvSpPr>
          <p:cNvPr id="4" name="TextBox 3"/>
          <p:cNvSpPr txBox="1"/>
          <p:nvPr/>
        </p:nvSpPr>
        <p:spPr>
          <a:xfrm>
            <a:off x="269829" y="137507"/>
            <a:ext cx="5216571" cy="646331"/>
          </a:xfrm>
          <a:prstGeom prst="rect">
            <a:avLst/>
          </a:prstGeom>
          <a:noFill/>
        </p:spPr>
        <p:txBody>
          <a:bodyPr wrap="square" rtlCol="0">
            <a:spAutoFit/>
          </a:bodyPr>
          <a:lstStyle/>
          <a:p>
            <a:r>
              <a:rPr lang="en-US" sz="3600" b="1" dirty="0" smtClean="0">
                <a:latin typeface="Times New Roman" panose="02020603050405020304" pitchFamily="18" charset="0"/>
                <a:ea typeface="Batang" panose="02030600000101010101" pitchFamily="18" charset="-127"/>
                <a:cs typeface="Times New Roman" panose="02020603050405020304" pitchFamily="18" charset="0"/>
              </a:rPr>
              <a:t>1. </a:t>
            </a:r>
            <a:r>
              <a:rPr lang="en-US" sz="3600" b="1" dirty="0" err="1" smtClean="0">
                <a:latin typeface="Times New Roman" panose="02020603050405020304" pitchFamily="18" charset="0"/>
                <a:ea typeface="Batang" panose="02030600000101010101" pitchFamily="18" charset="-127"/>
                <a:cs typeface="Times New Roman" panose="02020603050405020304" pitchFamily="18" charset="0"/>
              </a:rPr>
              <a:t>Khái</a:t>
            </a:r>
            <a:r>
              <a:rPr lang="en-US" sz="3600" b="1"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3600" b="1" dirty="0" err="1">
                <a:latin typeface="Times New Roman" panose="02020603050405020304" pitchFamily="18" charset="0"/>
                <a:ea typeface="Batang" panose="02030600000101010101" pitchFamily="18" charset="-127"/>
                <a:cs typeface="Times New Roman" panose="02020603050405020304" pitchFamily="18" charset="0"/>
              </a:rPr>
              <a:t>quát</a:t>
            </a:r>
            <a:r>
              <a:rPr lang="en-US" sz="3600" b="1" dirty="0">
                <a:latin typeface="Times New Roman" panose="02020603050405020304" pitchFamily="18" charset="0"/>
                <a:ea typeface="Batang" panose="02030600000101010101" pitchFamily="18" charset="-127"/>
                <a:cs typeface="Times New Roman" panose="02020603050405020304" pitchFamily="18" charset="0"/>
              </a:rPr>
              <a:t> </a:t>
            </a:r>
            <a:r>
              <a:rPr lang="en-US" sz="3600" b="1" dirty="0" err="1">
                <a:latin typeface="Times New Roman" panose="02020603050405020304" pitchFamily="18" charset="0"/>
                <a:ea typeface="Batang" panose="02030600000101010101" pitchFamily="18" charset="-127"/>
                <a:cs typeface="Times New Roman" panose="02020603050405020304" pitchFamily="18" charset="0"/>
              </a:rPr>
              <a:t>về</a:t>
            </a:r>
            <a:r>
              <a:rPr lang="en-US" sz="3600" b="1" dirty="0">
                <a:latin typeface="Times New Roman" panose="02020603050405020304" pitchFamily="18" charset="0"/>
                <a:ea typeface="Batang" panose="02030600000101010101" pitchFamily="18" charset="-127"/>
                <a:cs typeface="Times New Roman" panose="02020603050405020304" pitchFamily="18" charset="0"/>
              </a:rPr>
              <a:t> </a:t>
            </a:r>
            <a:r>
              <a:rPr lang="en-US" sz="3600" b="1" dirty="0" err="1">
                <a:latin typeface="Times New Roman" panose="02020603050405020304" pitchFamily="18" charset="0"/>
                <a:ea typeface="Batang" panose="02030600000101010101" pitchFamily="18" charset="-127"/>
                <a:cs typeface="Times New Roman" panose="02020603050405020304" pitchFamily="18" charset="0"/>
              </a:rPr>
              <a:t>sự</a:t>
            </a:r>
            <a:r>
              <a:rPr lang="en-US" sz="3600" b="1" dirty="0">
                <a:latin typeface="Times New Roman" panose="02020603050405020304" pitchFamily="18" charset="0"/>
                <a:ea typeface="Batang" panose="02030600000101010101" pitchFamily="18" charset="-127"/>
                <a:cs typeface="Times New Roman" panose="02020603050405020304" pitchFamily="18" charset="0"/>
              </a:rPr>
              <a:t> </a:t>
            </a:r>
            <a:r>
              <a:rPr lang="en-US" sz="3600" b="1" dirty="0" err="1">
                <a:latin typeface="Times New Roman" panose="02020603050405020304" pitchFamily="18" charset="0"/>
                <a:ea typeface="Batang" panose="02030600000101010101" pitchFamily="18" charset="-127"/>
                <a:cs typeface="Times New Roman" panose="02020603050405020304" pitchFamily="18" charset="0"/>
              </a:rPr>
              <a:t>kiện</a:t>
            </a:r>
            <a:endParaRPr lang="en-US" sz="3600" b="1" dirty="0">
              <a:latin typeface="Times New Roman" panose="02020603050405020304" pitchFamily="18" charset="0"/>
              <a:ea typeface="Batang" panose="02030600000101010101" pitchFamily="18" charset="-127"/>
              <a:cs typeface="Times New Roman" panose="02020603050405020304" pitchFamily="18" charset="0"/>
            </a:endParaRPr>
          </a:p>
        </p:txBody>
      </p:sp>
      <p:sp>
        <p:nvSpPr>
          <p:cNvPr id="7" name="TextBox 6"/>
          <p:cNvSpPr txBox="1"/>
          <p:nvPr/>
        </p:nvSpPr>
        <p:spPr>
          <a:xfrm>
            <a:off x="359981" y="897087"/>
            <a:ext cx="4836160" cy="584775"/>
          </a:xfrm>
          <a:prstGeom prst="rect">
            <a:avLst/>
          </a:prstGeom>
          <a:noFill/>
        </p:spPr>
        <p:txBody>
          <a:bodyPr wrap="square" rtlCol="0">
            <a:spAutoFit/>
          </a:bodyPr>
          <a:lstStyle/>
          <a:p>
            <a:r>
              <a:rPr lang="en-US" sz="3200" dirty="0" smtClean="0">
                <a:latin typeface="Times New Roman" panose="02020603050405020304" pitchFamily="18" charset="0"/>
                <a:ea typeface="Batang" panose="02030600000101010101" pitchFamily="18" charset="-127"/>
                <a:cs typeface="Times New Roman" panose="02020603050405020304" pitchFamily="18" charset="0"/>
              </a:rPr>
              <a:t>a. </a:t>
            </a:r>
            <a:r>
              <a:rPr lang="en-US" sz="3200" dirty="0" err="1" smtClean="0">
                <a:latin typeface="Times New Roman" panose="02020603050405020304" pitchFamily="18" charset="0"/>
                <a:ea typeface="Batang" panose="02030600000101010101" pitchFamily="18" charset="-127"/>
                <a:cs typeface="Times New Roman" panose="02020603050405020304" pitchFamily="18" charset="0"/>
              </a:rPr>
              <a:t>Thời</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smtClean="0">
                <a:latin typeface="Times New Roman" panose="02020603050405020304" pitchFamily="18" charset="0"/>
                <a:ea typeface="Batang" panose="02030600000101010101" pitchFamily="18" charset="-127"/>
                <a:cs typeface="Times New Roman" panose="02020603050405020304" pitchFamily="18" charset="0"/>
              </a:rPr>
              <a:t>gian</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a:latin typeface="Times New Roman" panose="02020603050405020304" pitchFamily="18" charset="0"/>
                <a:ea typeface="Batang" panose="02030600000101010101" pitchFamily="18" charset="-127"/>
                <a:cs typeface="Times New Roman" panose="02020603050405020304" pitchFamily="18" charset="0"/>
              </a:rPr>
              <a:t>năm</a:t>
            </a:r>
            <a:r>
              <a:rPr lang="en-US" sz="3200" dirty="0">
                <a:latin typeface="Times New Roman" panose="02020603050405020304" pitchFamily="18" charset="0"/>
                <a:ea typeface="Batang" panose="02030600000101010101" pitchFamily="18" charset="-127"/>
                <a:cs typeface="Times New Roman" panose="02020603050405020304" pitchFamily="18" charset="0"/>
              </a:rPr>
              <a:t> 1961</a:t>
            </a:r>
          </a:p>
        </p:txBody>
      </p:sp>
      <p:sp>
        <p:nvSpPr>
          <p:cNvPr id="8" name="TextBox 7"/>
          <p:cNvSpPr txBox="1"/>
          <p:nvPr/>
        </p:nvSpPr>
        <p:spPr>
          <a:xfrm>
            <a:off x="359981" y="1595112"/>
            <a:ext cx="12158284" cy="5016758"/>
          </a:xfrm>
          <a:prstGeom prst="rect">
            <a:avLst/>
          </a:prstGeom>
          <a:noFill/>
        </p:spPr>
        <p:txBody>
          <a:bodyPr wrap="square" rtlCol="0">
            <a:spAutoFit/>
          </a:bodyPr>
          <a:lstStyle/>
          <a:p>
            <a:r>
              <a:rPr lang="en-US" sz="3200" dirty="0" smtClean="0">
                <a:latin typeface="Times New Roman" panose="02020603050405020304" pitchFamily="18" charset="0"/>
                <a:ea typeface="Batang" panose="02030600000101010101" pitchFamily="18" charset="-127"/>
                <a:cs typeface="Times New Roman" panose="02020603050405020304" pitchFamily="18" charset="0"/>
              </a:rPr>
              <a:t>b. </a:t>
            </a:r>
            <a:r>
              <a:rPr lang="en-US" sz="3200" dirty="0" err="1" smtClean="0">
                <a:latin typeface="Times New Roman" panose="02020603050405020304" pitchFamily="18" charset="0"/>
                <a:ea typeface="Batang" panose="02030600000101010101" pitchFamily="18" charset="-127"/>
                <a:cs typeface="Times New Roman" panose="02020603050405020304" pitchFamily="18" charset="0"/>
              </a:rPr>
              <a:t>Bối</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a:latin typeface="Times New Roman" panose="02020603050405020304" pitchFamily="18" charset="0"/>
                <a:ea typeface="Batang" panose="02030600000101010101" pitchFamily="18" charset="-127"/>
                <a:cs typeface="Times New Roman" panose="02020603050405020304" pitchFamily="18" charset="0"/>
              </a:rPr>
              <a:t>cảnh</a:t>
            </a:r>
            <a:r>
              <a:rPr lang="en-US" sz="3200" dirty="0">
                <a:latin typeface="Times New Roman" panose="02020603050405020304" pitchFamily="18" charset="0"/>
                <a:ea typeface="Batang" panose="02030600000101010101" pitchFamily="18" charset="-127"/>
                <a:cs typeface="Times New Roman" panose="02020603050405020304" pitchFamily="18" charset="0"/>
              </a:rPr>
              <a:t>:</a:t>
            </a:r>
          </a:p>
          <a:p>
            <a:r>
              <a:rPr lang="vi-VN" sz="3200" dirty="0" smtClean="0">
                <a:latin typeface="Times New Roman" panose="02020603050405020304" pitchFamily="18" charset="0"/>
                <a:ea typeface="Batang" panose="02030600000101010101" pitchFamily="18" charset="-127"/>
                <a:cs typeface="Times New Roman" panose="02020603050405020304" pitchFamily="18" charset="0"/>
              </a:rPr>
              <a:t>-</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T</a:t>
            </a:r>
            <a:r>
              <a:rPr lang="vi-VN" sz="3200" dirty="0">
                <a:latin typeface="Times New Roman" panose="02020603050405020304" pitchFamily="18" charset="0"/>
                <a:ea typeface="Batang" panose="02030600000101010101" pitchFamily="18" charset="-127"/>
                <a:cs typeface="Times New Roman" panose="02020603050405020304" pitchFamily="18" charset="0"/>
              </a:rPr>
              <a:t>rước thế kỷ XVII trên lãnh thổ </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N</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am </a:t>
            </a:r>
            <a:r>
              <a:rPr lang="en-US" sz="3200" dirty="0">
                <a:latin typeface="Times New Roman" panose="02020603050405020304" pitchFamily="18" charset="0"/>
                <a:ea typeface="Batang" panose="02030600000101010101" pitchFamily="18" charset="-127"/>
                <a:cs typeface="Times New Roman" panose="02020603050405020304" pitchFamily="18" charset="0"/>
              </a:rPr>
              <a:t>P</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hi </a:t>
            </a:r>
            <a:r>
              <a:rPr lang="vi-VN" sz="3200" dirty="0">
                <a:latin typeface="Times New Roman" panose="02020603050405020304" pitchFamily="18" charset="0"/>
                <a:ea typeface="Batang" panose="02030600000101010101" pitchFamily="18" charset="-127"/>
                <a:cs typeface="Times New Roman" panose="02020603050405020304" pitchFamily="18" charset="0"/>
              </a:rPr>
              <a:t>có người </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P</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hi </a:t>
            </a:r>
            <a:r>
              <a:rPr lang="vi-VN" sz="3200" dirty="0">
                <a:latin typeface="Times New Roman" panose="02020603050405020304" pitchFamily="18" charset="0"/>
                <a:ea typeface="Batang" panose="02030600000101010101" pitchFamily="18" charset="-127"/>
                <a:cs typeface="Times New Roman" panose="02020603050405020304" pitchFamily="18" charset="0"/>
              </a:rPr>
              <a:t>sinh sống.</a:t>
            </a:r>
          </a:p>
          <a:p>
            <a:r>
              <a:rPr lang="vi-VN" sz="3200" dirty="0" smtClean="0">
                <a:latin typeface="Times New Roman" panose="02020603050405020304" pitchFamily="18" charset="0"/>
                <a:ea typeface="Batang" panose="02030600000101010101" pitchFamily="18" charset="-127"/>
                <a:cs typeface="Times New Roman" panose="02020603050405020304" pitchFamily="18" charset="0"/>
              </a:rPr>
              <a:t>-</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S</a:t>
            </a:r>
            <a:r>
              <a:rPr lang="vi-VN" sz="3200" dirty="0">
                <a:latin typeface="Times New Roman" panose="02020603050405020304" pitchFamily="18" charset="0"/>
                <a:ea typeface="Batang" panose="02030600000101010101" pitchFamily="18" charset="-127"/>
                <a:cs typeface="Times New Roman" panose="02020603050405020304" pitchFamily="18" charset="0"/>
              </a:rPr>
              <a:t>au đó người </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H</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à </a:t>
            </a:r>
            <a:r>
              <a:rPr lang="en-US" sz="3200" dirty="0">
                <a:latin typeface="Times New Roman" panose="02020603050405020304" pitchFamily="18" charset="0"/>
                <a:ea typeface="Batang" panose="02030600000101010101" pitchFamily="18" charset="-127"/>
                <a:cs typeface="Times New Roman" panose="02020603050405020304" pitchFamily="18" charset="0"/>
              </a:rPr>
              <a:t>L</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an </a:t>
            </a:r>
            <a:r>
              <a:rPr lang="vi-VN" sz="3200" dirty="0">
                <a:latin typeface="Times New Roman" panose="02020603050405020304" pitchFamily="18" charset="0"/>
                <a:ea typeface="Batang" panose="02030600000101010101" pitchFamily="18" charset="-127"/>
                <a:cs typeface="Times New Roman" panose="02020603050405020304" pitchFamily="18" charset="0"/>
              </a:rPr>
              <a:t>lập ra xứ thuộc địa kếp vào năm </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1662</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a:t>
            </a:r>
            <a:endParaRPr lang="vi-VN" sz="3200" dirty="0">
              <a:latin typeface="Times New Roman" panose="02020603050405020304" pitchFamily="18" charset="0"/>
              <a:ea typeface="Batang" panose="02030600000101010101" pitchFamily="18" charset="-127"/>
              <a:cs typeface="Times New Roman" panose="02020603050405020304" pitchFamily="18" charset="0"/>
            </a:endParaRPr>
          </a:p>
          <a:p>
            <a:r>
              <a:rPr lang="vi-VN" sz="3200" dirty="0" smtClean="0">
                <a:latin typeface="Times New Roman" panose="02020603050405020304" pitchFamily="18" charset="0"/>
                <a:ea typeface="Batang" panose="02030600000101010101" pitchFamily="18" charset="-127"/>
                <a:cs typeface="Times New Roman" panose="02020603050405020304" pitchFamily="18" charset="0"/>
              </a:rPr>
              <a:t>-</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Đ</a:t>
            </a:r>
            <a:r>
              <a:rPr lang="vi-VN" sz="3200" dirty="0">
                <a:latin typeface="Times New Roman" panose="02020603050405020304" pitchFamily="18" charset="0"/>
                <a:ea typeface="Batang" panose="02030600000101010101" pitchFamily="18" charset="-127"/>
                <a:cs typeface="Times New Roman" panose="02020603050405020304" pitchFamily="18" charset="0"/>
              </a:rPr>
              <a:t>ầu thế kỷ XIX</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3200" dirty="0">
                <a:latin typeface="Times New Roman" panose="02020603050405020304" pitchFamily="18" charset="0"/>
                <a:ea typeface="Batang" panose="02030600000101010101" pitchFamily="18" charset="-127"/>
                <a:cs typeface="Times New Roman" panose="02020603050405020304" pitchFamily="18" charset="0"/>
              </a:rPr>
              <a:t>A</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nh </a:t>
            </a:r>
            <a:r>
              <a:rPr lang="vi-VN" sz="3200" dirty="0">
                <a:latin typeface="Times New Roman" panose="02020603050405020304" pitchFamily="18" charset="0"/>
                <a:ea typeface="Batang" panose="02030600000101010101" pitchFamily="18" charset="-127"/>
                <a:cs typeface="Times New Roman" panose="02020603050405020304" pitchFamily="18" charset="0"/>
              </a:rPr>
              <a:t>chiếm thuộc địa này</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N</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ăm </a:t>
            </a:r>
            <a:r>
              <a:rPr lang="vi-VN" sz="3200" dirty="0">
                <a:latin typeface="Times New Roman" panose="02020603050405020304" pitchFamily="18" charset="0"/>
                <a:ea typeface="Batang" panose="02030600000101010101" pitchFamily="18" charset="-127"/>
                <a:cs typeface="Times New Roman" panose="02020603050405020304" pitchFamily="18" charset="0"/>
              </a:rPr>
              <a:t>1843</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3200" dirty="0">
                <a:latin typeface="Times New Roman" panose="02020603050405020304" pitchFamily="18" charset="0"/>
                <a:ea typeface="Batang" panose="02030600000101010101" pitchFamily="18" charset="-127"/>
                <a:cs typeface="Times New Roman" panose="02020603050405020304" pitchFamily="18" charset="0"/>
              </a:rPr>
              <a:t>A</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nh </a:t>
            </a:r>
            <a:r>
              <a:rPr lang="vi-VN" sz="3200" dirty="0">
                <a:latin typeface="Times New Roman" panose="02020603050405020304" pitchFamily="18" charset="0"/>
                <a:ea typeface="Batang" panose="02030600000101010101" pitchFamily="18" charset="-127"/>
                <a:cs typeface="Times New Roman" panose="02020603050405020304" pitchFamily="18" charset="0"/>
              </a:rPr>
              <a:t>thôn tính Na-Tan và sau chiến tranh </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Bô-ê</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a:t>
            </a:r>
            <a:r>
              <a:rPr lang="vi-VN" sz="3200" dirty="0">
                <a:latin typeface="Times New Roman" panose="02020603050405020304" pitchFamily="18" charset="0"/>
                <a:ea typeface="Batang" panose="02030600000101010101" pitchFamily="18" charset="-127"/>
                <a:cs typeface="Times New Roman" panose="02020603050405020304" pitchFamily="18" charset="0"/>
              </a:rPr>
              <a:t>1899-1902</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A</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nh </a:t>
            </a:r>
            <a:r>
              <a:rPr lang="vi-VN" sz="3200" dirty="0">
                <a:latin typeface="Times New Roman" panose="02020603050405020304" pitchFamily="18" charset="0"/>
                <a:ea typeface="Batang" panose="02030600000101010101" pitchFamily="18" charset="-127"/>
                <a:cs typeface="Times New Roman" panose="02020603050405020304" pitchFamily="18" charset="0"/>
              </a:rPr>
              <a:t>chiếm thêm Tô-ran-xơ-van và O-ran-giép.</a:t>
            </a:r>
          </a:p>
          <a:p>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N</a:t>
            </a:r>
            <a:r>
              <a:rPr lang="vi-VN" sz="3200" dirty="0">
                <a:latin typeface="Times New Roman" panose="02020603050405020304" pitchFamily="18" charset="0"/>
                <a:ea typeface="Batang" panose="02030600000101010101" pitchFamily="18" charset="-127"/>
                <a:cs typeface="Times New Roman" panose="02020603050405020304" pitchFamily="18" charset="0"/>
              </a:rPr>
              <a:t>ăm 1910</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các </a:t>
            </a:r>
            <a:r>
              <a:rPr lang="vi-VN" sz="3200" dirty="0">
                <a:latin typeface="Times New Roman" panose="02020603050405020304" pitchFamily="18" charset="0"/>
                <a:ea typeface="Batang" panose="02030600000101010101" pitchFamily="18" charset="-127"/>
                <a:cs typeface="Times New Roman" panose="02020603050405020304" pitchFamily="18" charset="0"/>
              </a:rPr>
              <a:t>lãnh thổ này và xứ kếp hợp kết thành liên bang </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N</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am </a:t>
            </a:r>
            <a:r>
              <a:rPr lang="en-US" sz="3200" dirty="0">
                <a:latin typeface="Times New Roman" panose="02020603050405020304" pitchFamily="18" charset="0"/>
                <a:ea typeface="Batang" panose="02030600000101010101" pitchFamily="18" charset="-127"/>
                <a:cs typeface="Times New Roman" panose="02020603050405020304" pitchFamily="18" charset="0"/>
              </a:rPr>
              <a:t>P</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hi</a:t>
            </a:r>
            <a:r>
              <a:rPr lang="vi-VN" sz="3200" dirty="0">
                <a:latin typeface="Times New Roman" panose="02020603050405020304" pitchFamily="18" charset="0"/>
                <a:ea typeface="Batang" panose="02030600000101010101" pitchFamily="18" charset="-127"/>
                <a:cs typeface="Times New Roman" panose="02020603050405020304" pitchFamily="18" charset="0"/>
              </a:rPr>
              <a:t>.</a:t>
            </a:r>
          </a:p>
          <a:p>
            <a:r>
              <a:rPr lang="vi-VN" sz="3200" dirty="0" smtClean="0">
                <a:latin typeface="Times New Roman" panose="02020603050405020304" pitchFamily="18" charset="0"/>
                <a:ea typeface="Batang" panose="02030600000101010101" pitchFamily="18" charset="-127"/>
                <a:cs typeface="Times New Roman" panose="02020603050405020304" pitchFamily="18" charset="0"/>
              </a:rPr>
              <a:t>-</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N</a:t>
            </a:r>
            <a:r>
              <a:rPr lang="vi-VN" sz="3200" dirty="0">
                <a:latin typeface="Times New Roman" panose="02020603050405020304" pitchFamily="18" charset="0"/>
                <a:ea typeface="Batang" panose="02030600000101010101" pitchFamily="18" charset="-127"/>
                <a:cs typeface="Times New Roman" panose="02020603050405020304" pitchFamily="18" charset="0"/>
              </a:rPr>
              <a:t>ăm 1961</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nước </a:t>
            </a:r>
            <a:r>
              <a:rPr lang="vi-VN" sz="3200" dirty="0">
                <a:latin typeface="Times New Roman" panose="02020603050405020304" pitchFamily="18" charset="0"/>
                <a:ea typeface="Batang" panose="02030600000101010101" pitchFamily="18" charset="-127"/>
                <a:cs typeface="Times New Roman" panose="02020603050405020304" pitchFamily="18" charset="0"/>
              </a:rPr>
              <a:t>này tuyên bố rút khỏi liên hiệp </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A</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nh </a:t>
            </a:r>
            <a:r>
              <a:rPr lang="vi-VN" sz="3200" dirty="0">
                <a:latin typeface="Times New Roman" panose="02020603050405020304" pitchFamily="18" charset="0"/>
                <a:ea typeface="Batang" panose="02030600000101010101" pitchFamily="18" charset="-127"/>
                <a:cs typeface="Times New Roman" panose="02020603050405020304" pitchFamily="18" charset="0"/>
              </a:rPr>
              <a:t>và tuyên bố thành lập nước </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C</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ộng </a:t>
            </a:r>
            <a:r>
              <a:rPr lang="vi-VN" sz="3200" dirty="0">
                <a:latin typeface="Times New Roman" panose="02020603050405020304" pitchFamily="18" charset="0"/>
                <a:ea typeface="Batang" panose="02030600000101010101" pitchFamily="18" charset="-127"/>
                <a:cs typeface="Times New Roman" panose="02020603050405020304" pitchFamily="18" charset="0"/>
              </a:rPr>
              <a:t>hoà </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N</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am </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P</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hi</a:t>
            </a:r>
            <a:r>
              <a:rPr lang="en-US" sz="3200" dirty="0">
                <a:latin typeface="Times New Roman" panose="02020603050405020304" pitchFamily="18" charset="0"/>
                <a:ea typeface="Batang" panose="02030600000101010101" pitchFamily="18" charset="-127"/>
                <a:cs typeface="Times New Roman" panose="02020603050405020304" pitchFamily="18" charset="0"/>
              </a:rPr>
              <a:t>.</a:t>
            </a:r>
            <a:endParaRPr lang="vi-VN" sz="3200" dirty="0">
              <a:latin typeface="Times New Roman" panose="02020603050405020304" pitchFamily="18" charset="0"/>
              <a:ea typeface="Batang" panose="02030600000101010101" pitchFamily="18" charset="-127"/>
              <a:cs typeface="Times New Roman" panose="02020603050405020304" pitchFamily="18" charset="0"/>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2925" y="931150"/>
            <a:ext cx="649288"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658" y="6147296"/>
            <a:ext cx="649288"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6282026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0152" y="344026"/>
            <a:ext cx="11998817" cy="1569660"/>
          </a:xfrm>
          <a:prstGeom prst="rect">
            <a:avLst/>
          </a:prstGeom>
          <a:noFill/>
        </p:spPr>
        <p:txBody>
          <a:bodyPr wrap="square" rtlCol="0">
            <a:spAutoFit/>
          </a:bodyPr>
          <a:lstStyle/>
          <a:p>
            <a:r>
              <a:rPr lang="en-US" sz="3200" b="1" dirty="0" smtClean="0">
                <a:latin typeface="Times New Roman" panose="02020603050405020304" pitchFamily="18" charset="0"/>
                <a:ea typeface="Batang" panose="02030600000101010101" pitchFamily="18" charset="-127"/>
                <a:cs typeface="Times New Roman" panose="02020603050405020304" pitchFamily="18" charset="0"/>
              </a:rPr>
              <a:t>2. </a:t>
            </a:r>
            <a:r>
              <a:rPr lang="en-US" sz="3200" b="1" dirty="0" err="1" smtClean="0">
                <a:latin typeface="Times New Roman" panose="02020603050405020304" pitchFamily="18" charset="0"/>
                <a:ea typeface="Batang" panose="02030600000101010101" pitchFamily="18" charset="-127"/>
                <a:cs typeface="Times New Roman" panose="02020603050405020304" pitchFamily="18" charset="0"/>
              </a:rPr>
              <a:t>Nội</a:t>
            </a:r>
            <a:r>
              <a:rPr lang="en-US" sz="3200" b="1"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3200" b="1" dirty="0">
                <a:latin typeface="Times New Roman" panose="02020603050405020304" pitchFamily="18" charset="0"/>
                <a:ea typeface="Batang" panose="02030600000101010101" pitchFamily="18" charset="-127"/>
                <a:cs typeface="Times New Roman" panose="02020603050405020304" pitchFamily="18" charset="0"/>
              </a:rPr>
              <a:t>dung</a:t>
            </a:r>
          </a:p>
          <a:p>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smtClean="0">
                <a:latin typeface="Times New Roman" panose="02020603050405020304" pitchFamily="18" charset="0"/>
                <a:ea typeface="Batang" panose="02030600000101010101" pitchFamily="18" charset="-127"/>
                <a:cs typeface="Times New Roman" panose="02020603050405020304" pitchFamily="18" charset="0"/>
              </a:rPr>
              <a:t>Rút</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a:latin typeface="Times New Roman" panose="02020603050405020304" pitchFamily="18" charset="0"/>
                <a:ea typeface="Batang" panose="02030600000101010101" pitchFamily="18" charset="-127"/>
                <a:cs typeface="Times New Roman" panose="02020603050405020304" pitchFamily="18" charset="0"/>
              </a:rPr>
              <a:t>khỏi</a:t>
            </a:r>
            <a:r>
              <a:rPr lang="en-US" sz="3200" dirty="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a:latin typeface="Times New Roman" panose="02020603050405020304" pitchFamily="18" charset="0"/>
                <a:ea typeface="Batang" panose="02030600000101010101" pitchFamily="18" charset="-127"/>
                <a:cs typeface="Times New Roman" panose="02020603050405020304" pitchFamily="18" charset="0"/>
              </a:rPr>
              <a:t>liên</a:t>
            </a:r>
            <a:r>
              <a:rPr lang="en-US" sz="3200" dirty="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a:latin typeface="Times New Roman" panose="02020603050405020304" pitchFamily="18" charset="0"/>
                <a:ea typeface="Batang" panose="02030600000101010101" pitchFamily="18" charset="-127"/>
                <a:cs typeface="Times New Roman" panose="02020603050405020304" pitchFamily="18" charset="0"/>
              </a:rPr>
              <a:t>hiệp</a:t>
            </a:r>
            <a:r>
              <a:rPr lang="en-US" sz="3200" dirty="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a:latin typeface="Times New Roman" panose="02020603050405020304" pitchFamily="18" charset="0"/>
                <a:ea typeface="Batang" panose="02030600000101010101" pitchFamily="18" charset="-127"/>
                <a:cs typeface="Times New Roman" panose="02020603050405020304" pitchFamily="18" charset="0"/>
              </a:rPr>
              <a:t>A</a:t>
            </a:r>
            <a:r>
              <a:rPr lang="en-US" sz="3200" dirty="0" err="1" smtClean="0">
                <a:latin typeface="Times New Roman" panose="02020603050405020304" pitchFamily="18" charset="0"/>
                <a:ea typeface="Batang" panose="02030600000101010101" pitchFamily="18" charset="-127"/>
                <a:cs typeface="Times New Roman" panose="02020603050405020304" pitchFamily="18" charset="0"/>
              </a:rPr>
              <a:t>nh</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smtClean="0">
                <a:latin typeface="Times New Roman" panose="02020603050405020304" pitchFamily="18" charset="0"/>
                <a:ea typeface="Batang" panose="02030600000101010101" pitchFamily="18" charset="-127"/>
                <a:cs typeface="Times New Roman" panose="02020603050405020304" pitchFamily="18" charset="0"/>
              </a:rPr>
              <a:t>không</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a:latin typeface="Times New Roman" panose="02020603050405020304" pitchFamily="18" charset="0"/>
                <a:ea typeface="Batang" panose="02030600000101010101" pitchFamily="18" charset="-127"/>
                <a:cs typeface="Times New Roman" panose="02020603050405020304" pitchFamily="18" charset="0"/>
              </a:rPr>
              <a:t>còn</a:t>
            </a:r>
            <a:r>
              <a:rPr lang="en-US" sz="3200" dirty="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a:latin typeface="Times New Roman" panose="02020603050405020304" pitchFamily="18" charset="0"/>
                <a:ea typeface="Batang" panose="02030600000101010101" pitchFamily="18" charset="-127"/>
                <a:cs typeface="Times New Roman" panose="02020603050405020304" pitchFamily="18" charset="0"/>
              </a:rPr>
              <a:t>phụ</a:t>
            </a:r>
            <a:r>
              <a:rPr lang="en-US" sz="3200" dirty="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a:latin typeface="Times New Roman" panose="02020603050405020304" pitchFamily="18" charset="0"/>
                <a:ea typeface="Batang" panose="02030600000101010101" pitchFamily="18" charset="-127"/>
                <a:cs typeface="Times New Roman" panose="02020603050405020304" pitchFamily="18" charset="0"/>
              </a:rPr>
              <a:t>thuộc</a:t>
            </a:r>
            <a:r>
              <a:rPr lang="en-US" sz="3200" dirty="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a:latin typeface="Times New Roman" panose="02020603050405020304" pitchFamily="18" charset="0"/>
                <a:ea typeface="Batang" panose="02030600000101010101" pitchFamily="18" charset="-127"/>
                <a:cs typeface="Times New Roman" panose="02020603050405020304" pitchFamily="18" charset="0"/>
              </a:rPr>
              <a:t>vào</a:t>
            </a:r>
            <a:r>
              <a:rPr lang="en-US" sz="3200" dirty="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a:latin typeface="Times New Roman" panose="02020603050405020304" pitchFamily="18" charset="0"/>
                <a:ea typeface="Batang" panose="02030600000101010101" pitchFamily="18" charset="-127"/>
                <a:cs typeface="Times New Roman" panose="02020603050405020304" pitchFamily="18" charset="0"/>
              </a:rPr>
              <a:t>sự</a:t>
            </a:r>
            <a:r>
              <a:rPr lang="en-US" sz="3200" dirty="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a:latin typeface="Times New Roman" panose="02020603050405020304" pitchFamily="18" charset="0"/>
                <a:ea typeface="Batang" panose="02030600000101010101" pitchFamily="18" charset="-127"/>
                <a:cs typeface="Times New Roman" panose="02020603050405020304" pitchFamily="18" charset="0"/>
              </a:rPr>
              <a:t>kèm</a:t>
            </a:r>
            <a:r>
              <a:rPr lang="en-US" sz="3200" dirty="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a:latin typeface="Times New Roman" panose="02020603050405020304" pitchFamily="18" charset="0"/>
                <a:ea typeface="Batang" panose="02030600000101010101" pitchFamily="18" charset="-127"/>
                <a:cs typeface="Times New Roman" panose="02020603050405020304" pitchFamily="18" charset="0"/>
              </a:rPr>
              <a:t>cặp</a:t>
            </a:r>
            <a:r>
              <a:rPr lang="en-US" sz="3200" dirty="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a:latin typeface="Times New Roman" panose="02020603050405020304" pitchFamily="18" charset="0"/>
                <a:ea typeface="Batang" panose="02030600000101010101" pitchFamily="18" charset="-127"/>
                <a:cs typeface="Times New Roman" panose="02020603050405020304" pitchFamily="18" charset="0"/>
              </a:rPr>
              <a:t>của</a:t>
            </a:r>
            <a:r>
              <a:rPr lang="en-US" sz="3200" dirty="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smtClean="0">
                <a:latin typeface="Times New Roman" panose="02020603050405020304" pitchFamily="18" charset="0"/>
                <a:ea typeface="Batang" panose="02030600000101010101" pitchFamily="18" charset="-127"/>
                <a:cs typeface="Times New Roman" panose="02020603050405020304" pitchFamily="18" charset="0"/>
              </a:rPr>
              <a:t>Anh</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a:t>
            </a:r>
            <a:endParaRPr lang="en-US" sz="3200" dirty="0">
              <a:latin typeface="Times New Roman" panose="02020603050405020304" pitchFamily="18" charset="0"/>
              <a:ea typeface="Batang" panose="02030600000101010101" pitchFamily="18" charset="-127"/>
              <a:cs typeface="Times New Roman" panose="02020603050405020304" pitchFamily="18" charset="0"/>
            </a:endParaRPr>
          </a:p>
          <a:p>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smtClean="0">
                <a:latin typeface="Times New Roman" panose="02020603050405020304" pitchFamily="18" charset="0"/>
                <a:ea typeface="Batang" panose="02030600000101010101" pitchFamily="18" charset="-127"/>
                <a:cs typeface="Times New Roman" panose="02020603050405020304" pitchFamily="18" charset="0"/>
              </a:rPr>
              <a:t>Lập</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a:latin typeface="Times New Roman" panose="02020603050405020304" pitchFamily="18" charset="0"/>
                <a:ea typeface="Batang" panose="02030600000101010101" pitchFamily="18" charset="-127"/>
                <a:cs typeface="Times New Roman" panose="02020603050405020304" pitchFamily="18" charset="0"/>
              </a:rPr>
              <a:t>nên</a:t>
            </a:r>
            <a:r>
              <a:rPr lang="en-US" sz="3200" dirty="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a:latin typeface="Times New Roman" panose="02020603050405020304" pitchFamily="18" charset="0"/>
                <a:ea typeface="Batang" panose="02030600000101010101" pitchFamily="18" charset="-127"/>
                <a:cs typeface="Times New Roman" panose="02020603050405020304" pitchFamily="18" charset="0"/>
              </a:rPr>
              <a:t>chính</a:t>
            </a:r>
            <a:r>
              <a:rPr lang="en-US" sz="3200" dirty="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a:latin typeface="Times New Roman" panose="02020603050405020304" pitchFamily="18" charset="0"/>
                <a:ea typeface="Batang" panose="02030600000101010101" pitchFamily="18" charset="-127"/>
                <a:cs typeface="Times New Roman" panose="02020603050405020304" pitchFamily="18" charset="0"/>
              </a:rPr>
              <a:t>quyền</a:t>
            </a:r>
            <a:r>
              <a:rPr lang="en-US" sz="3200" dirty="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a:latin typeface="Times New Roman" panose="02020603050405020304" pitchFamily="18" charset="0"/>
                <a:ea typeface="Batang" panose="02030600000101010101" pitchFamily="18" charset="-127"/>
                <a:cs typeface="Times New Roman" panose="02020603050405020304" pitchFamily="18" charset="0"/>
              </a:rPr>
              <a:t>riêng</a:t>
            </a:r>
            <a:r>
              <a:rPr lang="en-US" sz="3200" dirty="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a:latin typeface="Times New Roman" panose="02020603050405020304" pitchFamily="18" charset="0"/>
                <a:ea typeface="Batang" panose="02030600000101010101" pitchFamily="18" charset="-127"/>
                <a:cs typeface="Times New Roman" panose="02020603050405020304" pitchFamily="18" charset="0"/>
              </a:rPr>
              <a:t>của</a:t>
            </a:r>
            <a:r>
              <a:rPr lang="en-US" sz="3200" dirty="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smtClean="0">
                <a:latin typeface="Times New Roman" panose="02020603050405020304" pitchFamily="18" charset="0"/>
                <a:ea typeface="Batang" panose="02030600000101010101" pitchFamily="18" charset="-127"/>
                <a:cs typeface="Times New Roman" panose="02020603050405020304" pitchFamily="18" charset="0"/>
              </a:rPr>
              <a:t>mình</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a:t>
            </a:r>
            <a:endParaRPr lang="en-US" sz="3200" dirty="0">
              <a:latin typeface="Times New Roman" panose="02020603050405020304" pitchFamily="18" charset="0"/>
              <a:ea typeface="Batang" panose="02030600000101010101" pitchFamily="18" charset="-127"/>
              <a:cs typeface="Times New Roman" panose="02020603050405020304"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5" y="344026"/>
            <a:ext cx="649288" cy="533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7422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4699" y="385328"/>
            <a:ext cx="11745532" cy="3046988"/>
          </a:xfrm>
          <a:prstGeom prst="rect">
            <a:avLst/>
          </a:prstGeom>
          <a:noFill/>
        </p:spPr>
        <p:txBody>
          <a:bodyPr wrap="square" rtlCol="0">
            <a:spAutoFit/>
          </a:bodyPr>
          <a:lstStyle/>
          <a:p>
            <a:r>
              <a:rPr lang="vi-VN" sz="3200" b="1" dirty="0">
                <a:latin typeface="+mj-lt"/>
                <a:ea typeface="Batang" panose="02030600000101010101" pitchFamily="18" charset="-127"/>
              </a:rPr>
              <a:t>3</a:t>
            </a:r>
            <a:r>
              <a:rPr lang="en-US" sz="3200" b="1" dirty="0" smtClean="0">
                <a:latin typeface="+mj-lt"/>
                <a:ea typeface="Batang" panose="02030600000101010101" pitchFamily="18" charset="-127"/>
                <a:cs typeface="Times New Roman" panose="02020603050405020304" pitchFamily="18" charset="0"/>
              </a:rPr>
              <a:t>. </a:t>
            </a:r>
            <a:r>
              <a:rPr lang="en-US" sz="3200" b="1" dirty="0" smtClean="0">
                <a:latin typeface="Times New Roman" panose="02020603050405020304" pitchFamily="18" charset="0"/>
                <a:ea typeface="Batang" panose="02030600000101010101" pitchFamily="18" charset="-127"/>
                <a:cs typeface="Times New Roman" panose="02020603050405020304" pitchFamily="18" charset="0"/>
              </a:rPr>
              <a:t>Ý</a:t>
            </a:r>
            <a:r>
              <a:rPr lang="vi-VN" sz="3200" b="1" dirty="0" smtClean="0">
                <a:latin typeface="+mj-lt"/>
                <a:ea typeface="Batang" panose="02030600000101010101" pitchFamily="18" charset="-127"/>
                <a:cs typeface="Times New Roman" panose="02020603050405020304" pitchFamily="18" charset="0"/>
              </a:rPr>
              <a:t> </a:t>
            </a:r>
            <a:r>
              <a:rPr lang="vi-VN" sz="3200" b="1" dirty="0">
                <a:latin typeface="+mj-lt"/>
                <a:ea typeface="Batang" panose="02030600000101010101" pitchFamily="18" charset="-127"/>
              </a:rPr>
              <a:t>nghĩa:</a:t>
            </a:r>
          </a:p>
          <a:p>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smtClean="0">
                <a:latin typeface="Times New Roman" panose="02020603050405020304" pitchFamily="18" charset="0"/>
                <a:ea typeface="Batang" panose="02030600000101010101" pitchFamily="18" charset="-127"/>
                <a:cs typeface="Times New Roman" panose="02020603050405020304" pitchFamily="18" charset="0"/>
              </a:rPr>
              <a:t>Giành</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vi-VN" sz="3200" dirty="0">
                <a:latin typeface="Times New Roman" panose="02020603050405020304" pitchFamily="18" charset="0"/>
                <a:ea typeface="Batang" panose="02030600000101010101" pitchFamily="18" charset="-127"/>
                <a:cs typeface="Times New Roman" panose="02020603050405020304" pitchFamily="18" charset="0"/>
              </a:rPr>
              <a:t>được độc lập và tự do cho </a:t>
            </a:r>
            <a:r>
              <a:rPr lang="en-US" sz="3200" dirty="0">
                <a:latin typeface="Times New Roman" panose="02020603050405020304" pitchFamily="18" charset="0"/>
                <a:ea typeface="Batang" panose="02030600000101010101" pitchFamily="18" charset="-127"/>
                <a:cs typeface="Times New Roman" panose="02020603050405020304" pitchFamily="18" charset="0"/>
              </a:rPr>
              <a:t>N</a:t>
            </a:r>
            <a:r>
              <a:rPr lang="vi-VN" sz="3200" dirty="0">
                <a:latin typeface="Times New Roman" panose="02020603050405020304" pitchFamily="18" charset="0"/>
                <a:ea typeface="Batang" panose="02030600000101010101" pitchFamily="18" charset="-127"/>
                <a:cs typeface="Times New Roman" panose="02020603050405020304" pitchFamily="18" charset="0"/>
              </a:rPr>
              <a:t>am </a:t>
            </a:r>
            <a:r>
              <a:rPr lang="en-US" sz="3200" dirty="0">
                <a:latin typeface="Times New Roman" panose="02020603050405020304" pitchFamily="18" charset="0"/>
                <a:ea typeface="Batang" panose="02030600000101010101" pitchFamily="18" charset="-127"/>
                <a:cs typeface="Times New Roman" panose="02020603050405020304" pitchFamily="18" charset="0"/>
              </a:rPr>
              <a:t>P</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hi</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 </a:t>
            </a:r>
            <a:endParaRPr lang="vi-VN" sz="3200" dirty="0">
              <a:latin typeface="Times New Roman" panose="02020603050405020304" pitchFamily="18" charset="0"/>
              <a:ea typeface="Batang" panose="02030600000101010101" pitchFamily="18" charset="-127"/>
              <a:cs typeface="Times New Roman" panose="02020603050405020304" pitchFamily="18" charset="0"/>
            </a:endParaRPr>
          </a:p>
          <a:p>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en-US" sz="3200" dirty="0" err="1" smtClean="0">
                <a:latin typeface="Times New Roman" panose="02020603050405020304" pitchFamily="18" charset="0"/>
                <a:ea typeface="Batang" panose="02030600000101010101" pitchFamily="18" charset="-127"/>
                <a:cs typeface="Times New Roman" panose="02020603050405020304" pitchFamily="18" charset="0"/>
              </a:rPr>
              <a:t>Có</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vi-VN" sz="3200" dirty="0">
                <a:latin typeface="Times New Roman" panose="02020603050405020304" pitchFamily="18" charset="0"/>
                <a:ea typeface="Batang" panose="02030600000101010101" pitchFamily="18" charset="-127"/>
                <a:cs typeface="Times New Roman" panose="02020603050405020304" pitchFamily="18" charset="0"/>
              </a:rPr>
              <a:t>được chính quyền </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riêng,</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 </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thoát </a:t>
            </a:r>
            <a:r>
              <a:rPr lang="vi-VN" sz="3200" dirty="0">
                <a:latin typeface="Times New Roman" panose="02020603050405020304" pitchFamily="18" charset="0"/>
                <a:ea typeface="Batang" panose="02030600000101010101" pitchFamily="18" charset="-127"/>
                <a:cs typeface="Times New Roman" panose="02020603050405020304" pitchFamily="18" charset="0"/>
              </a:rPr>
              <a:t>khỏi sự khống chế của liên hiệp </a:t>
            </a:r>
            <a:r>
              <a:rPr lang="en-US" sz="3200" dirty="0">
                <a:latin typeface="Times New Roman" panose="02020603050405020304" pitchFamily="18" charset="0"/>
                <a:ea typeface="Batang" panose="02030600000101010101" pitchFamily="18" charset="-127"/>
                <a:cs typeface="Times New Roman" panose="02020603050405020304" pitchFamily="18" charset="0"/>
              </a:rPr>
              <a:t>A</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nh</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 </a:t>
            </a:r>
            <a:endParaRPr lang="vi-VN" sz="3200" dirty="0">
              <a:latin typeface="Times New Roman" panose="02020603050405020304" pitchFamily="18" charset="0"/>
              <a:ea typeface="Batang" panose="02030600000101010101" pitchFamily="18" charset="-127"/>
              <a:cs typeface="Times New Roman" panose="02020603050405020304" pitchFamily="18" charset="0"/>
            </a:endParaRPr>
          </a:p>
          <a:p>
            <a:r>
              <a:rPr lang="en-US" sz="3200" dirty="0">
                <a:latin typeface="Times New Roman" panose="02020603050405020304" pitchFamily="18" charset="0"/>
                <a:ea typeface="Batang" panose="02030600000101010101" pitchFamily="18" charset="-127"/>
                <a:cs typeface="Times New Roman" panose="02020603050405020304" pitchFamily="18" charset="0"/>
              </a:rPr>
              <a:t>-</a:t>
            </a:r>
            <a:r>
              <a:rPr lang="en-US" sz="3200" dirty="0" err="1">
                <a:latin typeface="Times New Roman" panose="02020603050405020304" pitchFamily="18" charset="0"/>
                <a:ea typeface="Batang" panose="02030600000101010101" pitchFamily="18" charset="-127"/>
                <a:cs typeface="Times New Roman" panose="02020603050405020304" pitchFamily="18" charset="0"/>
              </a:rPr>
              <a:t>Tạo</a:t>
            </a:r>
            <a:r>
              <a:rPr lang="en-US" sz="3200" dirty="0">
                <a:latin typeface="Times New Roman" panose="02020603050405020304" pitchFamily="18" charset="0"/>
                <a:ea typeface="Batang" panose="02030600000101010101" pitchFamily="18" charset="-127"/>
                <a:cs typeface="Times New Roman" panose="02020603050405020304" pitchFamily="18" charset="0"/>
              </a:rPr>
              <a:t> </a:t>
            </a:r>
            <a:r>
              <a:rPr lang="vi-VN" sz="3200" dirty="0">
                <a:latin typeface="Times New Roman" panose="02020603050405020304" pitchFamily="18" charset="0"/>
                <a:ea typeface="Batang" panose="02030600000101010101" pitchFamily="18" charset="-127"/>
                <a:cs typeface="Times New Roman" panose="02020603050405020304" pitchFamily="18" charset="0"/>
              </a:rPr>
              <a:t>tiền đề cho những cuộc đấu tranh trong tương lai như việc loại bỏ chế độ A-pác-thai phân biệt chủng </a:t>
            </a:r>
            <a:r>
              <a:rPr lang="vi-VN" sz="3200" dirty="0" smtClean="0">
                <a:latin typeface="Times New Roman" panose="02020603050405020304" pitchFamily="18" charset="0"/>
                <a:ea typeface="Batang" panose="02030600000101010101" pitchFamily="18" charset="-127"/>
                <a:cs typeface="Times New Roman" panose="02020603050405020304" pitchFamily="18" charset="0"/>
              </a:rPr>
              <a:t>tộc</a:t>
            </a:r>
            <a:r>
              <a:rPr lang="en-US" sz="3200" dirty="0" smtClean="0">
                <a:latin typeface="Times New Roman" panose="02020603050405020304" pitchFamily="18" charset="0"/>
                <a:ea typeface="Batang" panose="02030600000101010101" pitchFamily="18" charset="-127"/>
                <a:cs typeface="Times New Roman" panose="02020603050405020304" pitchFamily="18" charset="0"/>
              </a:rPr>
              <a:t>.</a:t>
            </a:r>
            <a:endParaRPr lang="vi-VN" sz="3200" dirty="0">
              <a:latin typeface="Times New Roman" panose="02020603050405020304" pitchFamily="18" charset="0"/>
              <a:ea typeface="Batang" panose="02030600000101010101" pitchFamily="18" charset="-127"/>
              <a:cs typeface="Times New Roman" panose="02020603050405020304" pitchFamily="18"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457" y="502275"/>
            <a:ext cx="649288" cy="49534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92152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3012" y="528653"/>
            <a:ext cx="8344747" cy="646331"/>
          </a:xfrm>
          <a:prstGeom prst="rect">
            <a:avLst/>
          </a:prstGeom>
          <a:noFill/>
        </p:spPr>
        <p:txBody>
          <a:bodyPr wrap="square" rtlCol="0">
            <a:spAutoFit/>
          </a:bodyPr>
          <a:lstStyle/>
          <a:p>
            <a:r>
              <a:rPr lang="en-US" sz="3600" b="1" dirty="0" smtClean="0">
                <a:latin typeface="Times New Roman" panose="02020603050405020304" pitchFamily="18" charset="0"/>
                <a:ea typeface="DFKai-SB" panose="03000509000000000000" pitchFamily="65" charset="-120"/>
                <a:cs typeface="Times New Roman" panose="02020603050405020304" pitchFamily="18" charset="0"/>
              </a:rPr>
              <a:t>2</a:t>
            </a:r>
            <a:r>
              <a:rPr lang="en-US" sz="3600" b="1"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sz="3600" b="1" dirty="0" err="1" smtClean="0">
                <a:latin typeface="Times New Roman" panose="02020603050405020304" pitchFamily="18" charset="0"/>
                <a:ea typeface="DFKai-SB" panose="03000509000000000000" pitchFamily="65" charset="-120"/>
                <a:cs typeface="Times New Roman" panose="02020603050405020304" pitchFamily="18" charset="0"/>
              </a:rPr>
              <a:t>Thành</a:t>
            </a:r>
            <a:r>
              <a:rPr lang="en-US" sz="3600" b="1"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sz="3600" b="1" dirty="0" err="1">
                <a:latin typeface="Times New Roman" panose="02020603050405020304" pitchFamily="18" charset="0"/>
                <a:ea typeface="DFKai-SB" panose="03000509000000000000" pitchFamily="65" charset="-120"/>
                <a:cs typeface="Times New Roman" panose="02020603050405020304" pitchFamily="18" charset="0"/>
              </a:rPr>
              <a:t>lập</a:t>
            </a:r>
            <a:r>
              <a:rPr lang="en-US" sz="3600" b="1" dirty="0">
                <a:latin typeface="Times New Roman" panose="02020603050405020304" pitchFamily="18" charset="0"/>
                <a:ea typeface="DFKai-SB" panose="03000509000000000000" pitchFamily="65" charset="-120"/>
                <a:cs typeface="Times New Roman" panose="02020603050405020304" pitchFamily="18" charset="0"/>
              </a:rPr>
              <a:t> </a:t>
            </a:r>
            <a:r>
              <a:rPr lang="en-US" sz="3600" b="1" dirty="0" err="1">
                <a:latin typeface="Times New Roman" panose="02020603050405020304" pitchFamily="18" charset="0"/>
                <a:ea typeface="DFKai-SB" panose="03000509000000000000" pitchFamily="65" charset="-120"/>
                <a:cs typeface="Times New Roman" panose="02020603050405020304" pitchFamily="18" charset="0"/>
              </a:rPr>
              <a:t>nước</a:t>
            </a:r>
            <a:r>
              <a:rPr lang="en-US" sz="3600" b="1" dirty="0">
                <a:latin typeface="Times New Roman" panose="02020603050405020304" pitchFamily="18" charset="0"/>
                <a:ea typeface="DFKai-SB" panose="03000509000000000000" pitchFamily="65" charset="-120"/>
                <a:cs typeface="Times New Roman" panose="02020603050405020304" pitchFamily="18" charset="0"/>
              </a:rPr>
              <a:t> </a:t>
            </a:r>
            <a:r>
              <a:rPr lang="en-US" sz="3600" b="1" dirty="0" err="1">
                <a:latin typeface="Times New Roman" panose="02020603050405020304" pitchFamily="18" charset="0"/>
                <a:ea typeface="DFKai-SB" panose="03000509000000000000" pitchFamily="65" charset="-120"/>
                <a:cs typeface="Times New Roman" panose="02020603050405020304" pitchFamily="18" charset="0"/>
              </a:rPr>
              <a:t>Cộng</a:t>
            </a:r>
            <a:r>
              <a:rPr lang="en-US" sz="3600" b="1" dirty="0">
                <a:latin typeface="Times New Roman" panose="02020603050405020304" pitchFamily="18" charset="0"/>
                <a:ea typeface="DFKai-SB" panose="03000509000000000000" pitchFamily="65" charset="-120"/>
                <a:cs typeface="Times New Roman" panose="02020603050405020304" pitchFamily="18" charset="0"/>
              </a:rPr>
              <a:t> </a:t>
            </a:r>
            <a:r>
              <a:rPr lang="en-US" sz="3600" b="1" dirty="0" err="1" smtClean="0">
                <a:latin typeface="Times New Roman" panose="02020603050405020304" pitchFamily="18" charset="0"/>
                <a:ea typeface="DFKai-SB" panose="03000509000000000000" pitchFamily="65" charset="-120"/>
                <a:cs typeface="Times New Roman" panose="02020603050405020304" pitchFamily="18" charset="0"/>
              </a:rPr>
              <a:t>hòa</a:t>
            </a:r>
            <a:r>
              <a:rPr lang="en-US" sz="3600" b="1" dirty="0" smtClean="0">
                <a:latin typeface="Times New Roman" panose="02020603050405020304" pitchFamily="18" charset="0"/>
                <a:ea typeface="DFKai-SB" panose="03000509000000000000" pitchFamily="65" charset="-120"/>
                <a:cs typeface="Times New Roman" panose="02020603050405020304" pitchFamily="18" charset="0"/>
              </a:rPr>
              <a:t> </a:t>
            </a:r>
            <a:r>
              <a:rPr lang="en-US" sz="3600" b="1" dirty="0">
                <a:latin typeface="Times New Roman" panose="02020603050405020304" pitchFamily="18" charset="0"/>
                <a:ea typeface="DFKai-SB" panose="03000509000000000000" pitchFamily="65" charset="-120"/>
                <a:cs typeface="Times New Roman" panose="02020603050405020304" pitchFamily="18" charset="0"/>
              </a:rPr>
              <a:t>Nam Phi</a:t>
            </a:r>
          </a:p>
        </p:txBody>
      </p:sp>
    </p:spTree>
    <p:extLst>
      <p:ext uri="{BB962C8B-B14F-4D97-AF65-F5344CB8AC3E}">
        <p14:creationId xmlns:p14="http://schemas.microsoft.com/office/powerpoint/2010/main" val="43670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TotalTime>
  <Words>2459</Words>
  <Application>Microsoft Office PowerPoint</Application>
  <PresentationFormat>Widescreen</PresentationFormat>
  <Paragraphs>100</Paragraphs>
  <Slides>30</Slides>
  <Notes>2</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Batang</vt:lpstr>
      <vt:lpstr>DFKai-SB</vt:lpstr>
      <vt:lpstr>#9Slide03 Roboto Medium</vt:lpstr>
      <vt:lpstr>Arial</vt:lpstr>
      <vt:lpstr>Calibri</vt:lpstr>
      <vt:lpstr>Calibri Light</vt:lpstr>
      <vt:lpstr>Times New Roman</vt:lpstr>
      <vt:lpstr>Wingdings</vt:lpstr>
      <vt:lpstr>Office Theme</vt:lpstr>
      <vt:lpstr>TIẾT 26 - BÀI 12. THỰC HÀNH: SƯU TẦM TƯ LIỆU VỀ CỘNG HÒA NAM PHI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Tổng thống da màu đầu tiên ở CH Nam Phi.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Công Nguyễn</dc:creator>
  <cp:lastModifiedBy>Admin</cp:lastModifiedBy>
  <cp:revision>109</cp:revision>
  <dcterms:created xsi:type="dcterms:W3CDTF">2022-10-13T07:06:59Z</dcterms:created>
  <dcterms:modified xsi:type="dcterms:W3CDTF">2025-02-16T15:01:46Z</dcterms:modified>
</cp:coreProperties>
</file>