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3"/>
  </p:notesMasterIdLst>
  <p:sldIdLst>
    <p:sldId id="320" r:id="rId2"/>
    <p:sldId id="283" r:id="rId3"/>
    <p:sldId id="266" r:id="rId4"/>
    <p:sldId id="317" r:id="rId5"/>
    <p:sldId id="267" r:id="rId6"/>
    <p:sldId id="296" r:id="rId7"/>
    <p:sldId id="273" r:id="rId8"/>
    <p:sldId id="299" r:id="rId9"/>
    <p:sldId id="298" r:id="rId10"/>
    <p:sldId id="269" r:id="rId11"/>
    <p:sldId id="286" r:id="rId12"/>
    <p:sldId id="276" r:id="rId13"/>
    <p:sldId id="306" r:id="rId14"/>
    <p:sldId id="305" r:id="rId15"/>
    <p:sldId id="319" r:id="rId16"/>
    <p:sldId id="295" r:id="rId17"/>
    <p:sldId id="312" r:id="rId18"/>
    <p:sldId id="259" r:id="rId19"/>
    <p:sldId id="287" r:id="rId20"/>
    <p:sldId id="288" r:id="rId21"/>
    <p:sldId id="309" r:id="rId22"/>
    <p:sldId id="314" r:id="rId23"/>
    <p:sldId id="310" r:id="rId24"/>
    <p:sldId id="316" r:id="rId25"/>
    <p:sldId id="315" r:id="rId26"/>
    <p:sldId id="318" r:id="rId27"/>
    <p:sldId id="291" r:id="rId28"/>
    <p:sldId id="292" r:id="rId29"/>
    <p:sldId id="285" r:id="rId30"/>
    <p:sldId id="280" r:id="rId31"/>
    <p:sldId id="262"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8D2C9A-AA46-4804-8796-B69A4509584B}">
          <p14:sldIdLst>
            <p14:sldId id="320"/>
            <p14:sldId id="283"/>
            <p14:sldId id="266"/>
            <p14:sldId id="317"/>
          </p14:sldIdLst>
        </p14:section>
        <p14:section name="Untitled Section" id="{65055FC2-9816-4F75-8F06-A7D9172BD682}">
          <p14:sldIdLst>
            <p14:sldId id="267"/>
            <p14:sldId id="296"/>
            <p14:sldId id="273"/>
            <p14:sldId id="299"/>
            <p14:sldId id="298"/>
            <p14:sldId id="269"/>
            <p14:sldId id="286"/>
            <p14:sldId id="276"/>
            <p14:sldId id="306"/>
            <p14:sldId id="305"/>
            <p14:sldId id="319"/>
            <p14:sldId id="295"/>
            <p14:sldId id="312"/>
            <p14:sldId id="259"/>
            <p14:sldId id="287"/>
            <p14:sldId id="288"/>
            <p14:sldId id="309"/>
            <p14:sldId id="314"/>
            <p14:sldId id="310"/>
            <p14:sldId id="316"/>
            <p14:sldId id="315"/>
            <p14:sldId id="318"/>
            <p14:sldId id="291"/>
            <p14:sldId id="292"/>
            <p14:sldId id="285"/>
            <p14:sldId id="280"/>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24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3016F-9B80-4CEF-BDDC-F9D4EAE8A62E}" type="datetimeFigureOut">
              <a:rPr lang="vi-VN" smtClean="0"/>
              <a:t>20/04/2025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87A9C-A1AF-4905-9D61-A82221EB86EB}" type="slidenum">
              <a:rPr lang="vi-VN" smtClean="0"/>
              <a:t>‹#›</a:t>
            </a:fld>
            <a:endParaRPr lang="vi-VN"/>
          </a:p>
        </p:txBody>
      </p:sp>
    </p:spTree>
    <p:extLst>
      <p:ext uri="{BB962C8B-B14F-4D97-AF65-F5344CB8AC3E}">
        <p14:creationId xmlns:p14="http://schemas.microsoft.com/office/powerpoint/2010/main" val="241613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33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14</a:t>
            </a:fld>
            <a:endParaRPr lang="en-US" altLang="en-US"/>
          </a:p>
        </p:txBody>
      </p:sp>
    </p:spTree>
    <p:extLst>
      <p:ext uri="{BB962C8B-B14F-4D97-AF65-F5344CB8AC3E}">
        <p14:creationId xmlns:p14="http://schemas.microsoft.com/office/powerpoint/2010/main" val="79418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23</a:t>
            </a:fld>
            <a:endParaRPr lang="en-US" altLang="en-US"/>
          </a:p>
        </p:txBody>
      </p:sp>
    </p:spTree>
    <p:extLst>
      <p:ext uri="{BB962C8B-B14F-4D97-AF65-F5344CB8AC3E}">
        <p14:creationId xmlns:p14="http://schemas.microsoft.com/office/powerpoint/2010/main" val="156823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24</a:t>
            </a:fld>
            <a:endParaRPr lang="en-US" altLang="en-US"/>
          </a:p>
        </p:txBody>
      </p:sp>
    </p:spTree>
    <p:extLst>
      <p:ext uri="{BB962C8B-B14F-4D97-AF65-F5344CB8AC3E}">
        <p14:creationId xmlns:p14="http://schemas.microsoft.com/office/powerpoint/2010/main" val="398259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25</a:t>
            </a:fld>
            <a:endParaRPr lang="en-US" altLang="en-US"/>
          </a:p>
        </p:txBody>
      </p:sp>
    </p:spTree>
    <p:extLst>
      <p:ext uri="{BB962C8B-B14F-4D97-AF65-F5344CB8AC3E}">
        <p14:creationId xmlns:p14="http://schemas.microsoft.com/office/powerpoint/2010/main" val="170934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26</a:t>
            </a:fld>
            <a:endParaRPr lang="en-US" altLang="en-US"/>
          </a:p>
        </p:txBody>
      </p:sp>
    </p:spTree>
    <p:extLst>
      <p:ext uri="{BB962C8B-B14F-4D97-AF65-F5344CB8AC3E}">
        <p14:creationId xmlns:p14="http://schemas.microsoft.com/office/powerpoint/2010/main" val="181066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01331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29</a:t>
            </a:fld>
            <a:endParaRPr lang="en-US" altLang="en-US"/>
          </a:p>
        </p:txBody>
      </p:sp>
    </p:spTree>
    <p:extLst>
      <p:ext uri="{BB962C8B-B14F-4D97-AF65-F5344CB8AC3E}">
        <p14:creationId xmlns:p14="http://schemas.microsoft.com/office/powerpoint/2010/main" val="345870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a:p>
        </p:txBody>
      </p:sp>
    </p:spTree>
    <p:extLst>
      <p:ext uri="{BB962C8B-B14F-4D97-AF65-F5344CB8AC3E}">
        <p14:creationId xmlns:p14="http://schemas.microsoft.com/office/powerpoint/2010/main" val="240373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a:p>
        </p:txBody>
      </p:sp>
    </p:spTree>
    <p:extLst>
      <p:ext uri="{BB962C8B-B14F-4D97-AF65-F5344CB8AC3E}">
        <p14:creationId xmlns:p14="http://schemas.microsoft.com/office/powerpoint/2010/main" val="103646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a:p>
        </p:txBody>
      </p:sp>
    </p:spTree>
    <p:extLst>
      <p:ext uri="{BB962C8B-B14F-4D97-AF65-F5344CB8AC3E}">
        <p14:creationId xmlns:p14="http://schemas.microsoft.com/office/powerpoint/2010/main" val="387362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7</a:t>
            </a:fld>
            <a:endParaRPr lang="en-US" altLang="en-US"/>
          </a:p>
        </p:txBody>
      </p:sp>
    </p:spTree>
    <p:extLst>
      <p:ext uri="{BB962C8B-B14F-4D97-AF65-F5344CB8AC3E}">
        <p14:creationId xmlns:p14="http://schemas.microsoft.com/office/powerpoint/2010/main" val="314183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8</a:t>
            </a:fld>
            <a:endParaRPr lang="en-US" altLang="en-US"/>
          </a:p>
        </p:txBody>
      </p:sp>
    </p:spTree>
    <p:extLst>
      <p:ext uri="{BB962C8B-B14F-4D97-AF65-F5344CB8AC3E}">
        <p14:creationId xmlns:p14="http://schemas.microsoft.com/office/powerpoint/2010/main" val="205663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57048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12</a:t>
            </a:fld>
            <a:endParaRPr lang="en-US" altLang="en-US"/>
          </a:p>
        </p:txBody>
      </p:sp>
    </p:spTree>
    <p:extLst>
      <p:ext uri="{BB962C8B-B14F-4D97-AF65-F5344CB8AC3E}">
        <p14:creationId xmlns:p14="http://schemas.microsoft.com/office/powerpoint/2010/main" val="298410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4121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54712C-C237-4C99-B447-C84920243BFC}" type="datetimeFigureOut">
              <a:rPr lang="vi-VN" smtClean="0"/>
              <a:t>20/04/2025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308725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4712C-C237-4C99-B447-C84920243BFC}" type="datetimeFigureOut">
              <a:rPr lang="vi-VN" smtClean="0"/>
              <a:t>20/04/2025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15089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4712C-C237-4C99-B447-C84920243BFC}" type="datetimeFigureOut">
              <a:rPr lang="vi-VN" smtClean="0"/>
              <a:t>20/04/2025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32941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4712C-C237-4C99-B447-C84920243BFC}" type="datetimeFigureOut">
              <a:rPr lang="vi-VN" smtClean="0"/>
              <a:t>20/04/2025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96538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168629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54712C-C237-4C99-B447-C84920243BFC}" type="datetimeFigureOut">
              <a:rPr lang="vi-VN" smtClean="0"/>
              <a:t>20/04/2025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14844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54712C-C237-4C99-B447-C84920243BFC}" type="datetimeFigureOut">
              <a:rPr lang="vi-VN" smtClean="0"/>
              <a:t>20/04/2025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115422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54712C-C237-4C99-B447-C84920243BFC}" type="datetimeFigureOut">
              <a:rPr lang="vi-VN" smtClean="0"/>
              <a:t>20/04/2025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425387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4712C-C237-4C99-B447-C84920243BFC}" type="datetimeFigureOut">
              <a:rPr lang="vi-VN" smtClean="0"/>
              <a:t>20/04/2025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63124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54712C-C237-4C99-B447-C84920243BFC}" type="datetimeFigureOut">
              <a:rPr lang="vi-VN" smtClean="0"/>
              <a:t>20/04/2025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94705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54712C-C237-4C99-B447-C84920243BFC}" type="datetimeFigureOut">
              <a:rPr lang="vi-VN" smtClean="0"/>
              <a:t>20/04/2025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91803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4712C-C237-4C99-B447-C84920243BFC}" type="datetimeFigureOut">
              <a:rPr lang="vi-VN" smtClean="0"/>
              <a:t>20/04/2025</a:t>
            </a:fld>
            <a:endParaRPr lang="vi-VN"/>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34D1F-534B-4827-AE84-2B96BE815398}" type="slidenum">
              <a:rPr lang="vi-VN" smtClean="0"/>
              <a:t>‹#›</a:t>
            </a:fld>
            <a:endParaRPr lang="vi-VN"/>
          </a:p>
        </p:txBody>
      </p:sp>
    </p:spTree>
    <p:extLst>
      <p:ext uri="{BB962C8B-B14F-4D97-AF65-F5344CB8AC3E}">
        <p14:creationId xmlns:p14="http://schemas.microsoft.com/office/powerpoint/2010/main" val="34255816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oleObject" Target="../embeddings/oleObject1.bin"/><Relationship Id="rId7" Type="http://schemas.openxmlformats.org/officeDocument/2006/relationships/image" Target="../media/image4.gif"/><Relationship Id="rId12" Type="http://schemas.openxmlformats.org/officeDocument/2006/relationships/image" Target="../media/image6.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file:///K:\Linh\Copy%20of%20KIMLOA~2.ppt" TargetMode="External"/><Relationship Id="rId11" Type="http://schemas.openxmlformats.org/officeDocument/2006/relationships/image" Target="../media/image2.wmf"/><Relationship Id="rId5" Type="http://schemas.openxmlformats.org/officeDocument/2006/relationships/image" Target="../media/image3.gif"/><Relationship Id="rId10" Type="http://schemas.openxmlformats.org/officeDocument/2006/relationships/oleObject" Target="../embeddings/oleObject2.bin"/><Relationship Id="rId4" Type="http://schemas.openxmlformats.org/officeDocument/2006/relationships/image" Target="../media/image1.wmf"/><Relationship Id="rId9" Type="http://schemas.openxmlformats.org/officeDocument/2006/relationships/hyperlink" Target="file:///G:\truong-lang-toi.mi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5"/>
          <p:cNvGraphicFramePr>
            <a:graphicFrameLocks noChangeAspect="1"/>
          </p:cNvGraphicFramePr>
          <p:nvPr>
            <p:extLst>
              <p:ext uri="{D42A27DB-BD31-4B8C-83A1-F6EECF244321}">
                <p14:modId xmlns:p14="http://schemas.microsoft.com/office/powerpoint/2010/main" val="2125165987"/>
              </p:ext>
            </p:extLst>
          </p:nvPr>
        </p:nvGraphicFramePr>
        <p:xfrm>
          <a:off x="8875713" y="3322640"/>
          <a:ext cx="2819400" cy="3370263"/>
        </p:xfrm>
        <a:graphic>
          <a:graphicData uri="http://schemas.openxmlformats.org/presentationml/2006/ole">
            <mc:AlternateContent xmlns:mc="http://schemas.openxmlformats.org/markup-compatibility/2006">
              <mc:Choice xmlns:v="urn:schemas-microsoft-com:vml" Requires="v">
                <p:oleObj spid="_x0000_s1086" name="Clip" r:id="rId3" imgW="1999793" imgH="1831543" progId="MS_ClipArt_Gallery.5">
                  <p:embed/>
                </p:oleObj>
              </mc:Choice>
              <mc:Fallback>
                <p:oleObj name="Clip" r:id="rId3" imgW="1999793" imgH="1831543" progId="MS_ClipArt_Gallery.5">
                  <p:embed/>
                  <p:pic>
                    <p:nvPicPr>
                      <p:cNvPr id="3074"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713" y="3322640"/>
                        <a:ext cx="28194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Picture 4" descr="LLGLOBE"/>
          <p:cNvPicPr>
            <a:picLocks noChangeAspect="1" noChangeArrowheads="1" noCrop="1"/>
          </p:cNvPicPr>
          <p:nvPr/>
        </p:nvPicPr>
        <p:blipFill>
          <a:blip r:embed="rId5">
            <a:lum bright="-28000" contrast="-4000"/>
            <a:extLst>
              <a:ext uri="{28A0092B-C50C-407E-A947-70E740481C1C}">
                <a14:useLocalDpi xmlns:a14="http://schemas.microsoft.com/office/drawing/2010/main" val="0"/>
              </a:ext>
            </a:extLst>
          </a:blip>
          <a:srcRect/>
          <a:stretch>
            <a:fillRect/>
          </a:stretch>
        </p:blipFill>
        <p:spPr bwMode="auto">
          <a:xfrm>
            <a:off x="3884613" y="79375"/>
            <a:ext cx="2514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3">
            <a:hlinkClick r:id="rId6" action="ppaction://hlinkpres?slideindex=1&amp;slidetitle="/>
          </p:cNvPr>
          <p:cNvSpPr txBox="1">
            <a:spLocks noChangeArrowheads="1"/>
          </p:cNvSpPr>
          <p:nvPr/>
        </p:nvSpPr>
        <p:spPr bwMode="auto">
          <a:xfrm>
            <a:off x="1828800" y="2217739"/>
            <a:ext cx="8077200" cy="297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94" tIns="44147" rIns="88294" bIns="441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35000"/>
              </a:lnSpc>
              <a:spcBef>
                <a:spcPct val="145000"/>
              </a:spcBef>
              <a:spcAft>
                <a:spcPct val="50000"/>
              </a:spcAft>
            </a:pP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400" dirty="0">
                <a:latin typeface="Times New Roman" panose="02020603050405020304" pitchFamily="18" charset="0"/>
                <a:cs typeface="Times New Roman" panose="02020603050405020304" pitchFamily="18" charset="0"/>
              </a:rPr>
              <a:t>CHÀO MỪNG CÁC EM ĐẾN VỚI GIỜ HỌC ĐỊA LÍ</a:t>
            </a:r>
          </a:p>
          <a:p>
            <a:pPr algn="ctr">
              <a:spcBef>
                <a:spcPct val="50000"/>
              </a:spcBef>
            </a:pPr>
            <a:endParaRPr lang="en-US" altLang="en-US" sz="3100" b="1" i="1" dirty="0">
              <a:latin typeface="Times New Roman" panose="02020603050405020304" pitchFamily="18" charset="0"/>
              <a:cs typeface="Times New Roman" panose="02020603050405020304" pitchFamily="18" charset="0"/>
            </a:endParaRPr>
          </a:p>
        </p:txBody>
      </p:sp>
      <p:pic>
        <p:nvPicPr>
          <p:cNvPr id="3077" name="Picture 13" descr="BLC0B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8700" y="4246564"/>
            <a:ext cx="229552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9" descr="thin bar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2347784" y="6477000"/>
            <a:ext cx="6872416" cy="9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9" name="Object 16">
            <a:hlinkClick r:id="rId9" action="ppaction://program"/>
          </p:cNvPr>
          <p:cNvGraphicFramePr>
            <a:graphicFrameLocks noChangeAspect="1"/>
          </p:cNvGraphicFramePr>
          <p:nvPr>
            <p:extLst>
              <p:ext uri="{D42A27DB-BD31-4B8C-83A1-F6EECF244321}">
                <p14:modId xmlns:p14="http://schemas.microsoft.com/office/powerpoint/2010/main" val="1911800423"/>
              </p:ext>
            </p:extLst>
          </p:nvPr>
        </p:nvGraphicFramePr>
        <p:xfrm>
          <a:off x="558393" y="278673"/>
          <a:ext cx="2116138" cy="2108200"/>
        </p:xfrm>
        <a:graphic>
          <a:graphicData uri="http://schemas.openxmlformats.org/presentationml/2006/ole">
            <mc:AlternateContent xmlns:mc="http://schemas.openxmlformats.org/markup-compatibility/2006">
              <mc:Choice xmlns:v="urn:schemas-microsoft-com:vml" Requires="v">
                <p:oleObj spid="_x0000_s1087" name="Clip" r:id="rId10" imgW="1278331" imgH="1273759" progId="MS_ClipArt_Gallery.2">
                  <p:embed/>
                </p:oleObj>
              </mc:Choice>
              <mc:Fallback>
                <p:oleObj name="Clip" r:id="rId10" imgW="1278331" imgH="1273759" progId="MS_ClipArt_Gallery.2">
                  <p:embed/>
                  <p:pic>
                    <p:nvPicPr>
                      <p:cNvPr id="3079" name="Object 16">
                        <a:hlinkClick r:id="rId9" action="ppaction://program"/>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393" y="278673"/>
                        <a:ext cx="2116138"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80" name="Picture 16" descr="CHIM(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620000" y="1300164"/>
            <a:ext cx="1981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CHIM(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553200" y="725489"/>
            <a:ext cx="1981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6" descr="CHIM(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04213" y="266701"/>
            <a:ext cx="1981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6" descr="CHIM(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67800" y="1144589"/>
            <a:ext cx="1981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70707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 y="-129582"/>
            <a:ext cx="10139955" cy="830997"/>
          </a:xfrm>
          <a:prstGeom prst="rect">
            <a:avLst/>
          </a:prstGeom>
          <a:noFill/>
        </p:spPr>
        <p:txBody>
          <a:bodyPr wrap="square">
            <a:spAutoFit/>
          </a:bodyPr>
          <a:lstStyle/>
          <a:p>
            <a:pPr>
              <a:lnSpc>
                <a:spcPct val="150000"/>
              </a:lnSpc>
              <a:defRPr/>
            </a:pPr>
            <a:r>
              <a:rPr lang="vi-VN" sz="3200" dirty="0">
                <a:latin typeface="+mj-lt"/>
              </a:rPr>
              <a:t>1. Phương thức khai thác và sử dụng tài nguyên khoáng </a:t>
            </a:r>
            <a:r>
              <a:rPr lang="vi-VN" sz="3200" dirty="0" smtClean="0">
                <a:latin typeface="+mj-lt"/>
              </a:rPr>
              <a:t>sản</a:t>
            </a:r>
            <a:endParaRPr lang="vi-VN" sz="3200" dirty="0">
              <a:latin typeface="+mj-lt"/>
            </a:endParaRPr>
          </a:p>
        </p:txBody>
      </p:sp>
      <p:sp>
        <p:nvSpPr>
          <p:cNvPr id="9" name="Rectangle 8"/>
          <p:cNvSpPr/>
          <p:nvPr/>
        </p:nvSpPr>
        <p:spPr>
          <a:xfrm>
            <a:off x="91440" y="531856"/>
            <a:ext cx="9641049" cy="547650"/>
          </a:xfrm>
          <a:prstGeom prst="rect">
            <a:avLst/>
          </a:prstGeom>
        </p:spPr>
        <p:txBody>
          <a:bodyPr wrap="square">
            <a:spAutoFit/>
          </a:bodyPr>
          <a:lstStyle/>
          <a:p>
            <a:pPr algn="just">
              <a:lnSpc>
                <a:spcPct val="115000"/>
              </a:lnSpc>
              <a:spcAft>
                <a:spcPts val="1000"/>
              </a:spcAft>
            </a:pPr>
            <a:r>
              <a:rPr lang="vi-VN"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Cách sử dụng nguồn tài nguyên khoáng sản của Ô-xtrây-li-a:</a:t>
            </a:r>
            <a:endParaRPr lang="vi-VN" sz="2800" dirty="0">
              <a:ea typeface="Arial" panose="020B0604020202020204" pitchFamily="34" charset="0"/>
              <a:cs typeface="Times New Roman" panose="02020603050405020304" pitchFamily="18" charset="0"/>
            </a:endParaRPr>
          </a:p>
        </p:txBody>
      </p:sp>
      <p:grpSp>
        <p:nvGrpSpPr>
          <p:cNvPr id="13" name="Group 12"/>
          <p:cNvGrpSpPr/>
          <p:nvPr/>
        </p:nvGrpSpPr>
        <p:grpSpPr>
          <a:xfrm>
            <a:off x="0" y="3126259"/>
            <a:ext cx="12047837" cy="3732854"/>
            <a:chOff x="0" y="3272256"/>
            <a:chExt cx="7891984" cy="3579297"/>
          </a:xfrm>
        </p:grpSpPr>
        <p:pic>
          <p:nvPicPr>
            <p:cNvPr id="5" name="Picture 4"/>
            <p:cNvPicPr>
              <a:picLocks noChangeAspect="1"/>
            </p:cNvPicPr>
            <p:nvPr/>
          </p:nvPicPr>
          <p:blipFill>
            <a:blip r:embed="rId3"/>
            <a:stretch>
              <a:fillRect/>
            </a:stretch>
          </p:blipFill>
          <p:spPr>
            <a:xfrm>
              <a:off x="0" y="3272256"/>
              <a:ext cx="3982417" cy="3089355"/>
            </a:xfrm>
            <a:prstGeom prst="rect">
              <a:avLst/>
            </a:prstGeom>
          </p:spPr>
        </p:pic>
        <p:pic>
          <p:nvPicPr>
            <p:cNvPr id="6" name="Picture 5"/>
            <p:cNvPicPr>
              <a:picLocks noChangeAspect="1"/>
            </p:cNvPicPr>
            <p:nvPr/>
          </p:nvPicPr>
          <p:blipFill>
            <a:blip r:embed="rId4"/>
            <a:stretch>
              <a:fillRect/>
            </a:stretch>
          </p:blipFill>
          <p:spPr>
            <a:xfrm>
              <a:off x="4047138" y="3272257"/>
              <a:ext cx="3844846" cy="3089354"/>
            </a:xfrm>
            <a:prstGeom prst="rect">
              <a:avLst/>
            </a:prstGeom>
          </p:spPr>
        </p:pic>
        <p:sp>
          <p:nvSpPr>
            <p:cNvPr id="12" name="Rectangle 11"/>
            <p:cNvSpPr/>
            <p:nvPr/>
          </p:nvSpPr>
          <p:spPr>
            <a:xfrm>
              <a:off x="445189" y="6349857"/>
              <a:ext cx="7341569" cy="501696"/>
            </a:xfrm>
            <a:prstGeom prst="rect">
              <a:avLst/>
            </a:prstGeom>
          </p:spPr>
          <p:txBody>
            <a:bodyPr wrap="square">
              <a:spAutoFit/>
            </a:bodyPr>
            <a:lstStyle/>
            <a:p>
              <a:r>
                <a:rPr lang="vi-VN" sz="2800" i="1" dirty="0" smtClean="0">
                  <a:latin typeface="+mj-lt"/>
                </a:rPr>
                <a:t>Sử</a:t>
              </a:r>
              <a:r>
                <a:rPr lang="vi-VN" sz="2800" i="1" dirty="0" smtClean="0">
                  <a:solidFill>
                    <a:srgbClr val="0000FF"/>
                  </a:solidFill>
                  <a:latin typeface="+mj-lt"/>
                </a:rPr>
                <a:t> </a:t>
              </a:r>
              <a:r>
                <a:rPr lang="vi-VN" sz="2800" i="1" dirty="0" smtClean="0">
                  <a:latin typeface="+mj-lt"/>
                </a:rPr>
                <a:t>dụn</a:t>
              </a:r>
              <a:r>
                <a:rPr lang="en-US" sz="2800" i="1" dirty="0" smtClean="0">
                  <a:latin typeface="Times New Roman" panose="02020603050405020304" pitchFamily="18" charset="0"/>
                  <a:cs typeface="Times New Roman" panose="02020603050405020304" pitchFamily="18" charset="0"/>
                </a:rPr>
                <a:t>g</a:t>
              </a:r>
              <a:r>
                <a:rPr lang="vi-VN" sz="2800" i="1" dirty="0" smtClean="0">
                  <a:latin typeface="+mj-lt"/>
                </a:rPr>
                <a:t> Rô-bốt và áp </a:t>
              </a:r>
              <a:r>
                <a:rPr lang="vi-VN" sz="2800" i="1" dirty="0">
                  <a:latin typeface="+mj-lt"/>
                </a:rPr>
                <a:t>dụng công nghệ hiện </a:t>
              </a:r>
              <a:r>
                <a:rPr lang="vi-VN" sz="2800" i="1" dirty="0" smtClean="0">
                  <a:latin typeface="+mj-lt"/>
                </a:rPr>
                <a:t>đại trong khai thác dầu khí, than</a:t>
              </a:r>
              <a:endParaRPr lang="vi-VN" sz="2800" dirty="0">
                <a:latin typeface="+mj-lt"/>
              </a:endParaRPr>
            </a:p>
          </p:txBody>
        </p:sp>
      </p:grpSp>
      <p:sp>
        <p:nvSpPr>
          <p:cNvPr id="14" name="Rectangle 13"/>
          <p:cNvSpPr/>
          <p:nvPr/>
        </p:nvSpPr>
        <p:spPr>
          <a:xfrm>
            <a:off x="91440" y="971598"/>
            <a:ext cx="11795760" cy="1083374"/>
          </a:xfrm>
          <a:prstGeom prst="rect">
            <a:avLst/>
          </a:prstGeom>
        </p:spPr>
        <p:txBody>
          <a:bodyPr wrap="square">
            <a:spAutoFit/>
          </a:bodyPr>
          <a:lstStyle/>
          <a:p>
            <a:pPr algn="just">
              <a:lnSpc>
                <a:spcPct val="115000"/>
              </a:lnSpc>
              <a:spcAft>
                <a:spcPts val="1000"/>
              </a:spcAft>
            </a:pPr>
            <a:r>
              <a:rPr lang="vi-VN"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Ô-xtrây-li-a đã và đang tiến hành khai thác khoáng sản một cách hiệu quả nhờ áp dụng các phương pháp khai thác tiên tiến theo tiêu chuẩn quốc </a:t>
            </a:r>
            <a:r>
              <a:rPr lang="vi-VN" sz="2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a typeface="Arial" panose="020B0604020202020204" pitchFamily="34" charset="0"/>
              <a:cs typeface="Times New Roman" panose="02020603050405020304" pitchFamily="18" charset="0"/>
            </a:endParaRPr>
          </a:p>
        </p:txBody>
      </p:sp>
      <p:sp>
        <p:nvSpPr>
          <p:cNvPr id="15" name="Rectangle 14"/>
          <p:cNvSpPr/>
          <p:nvPr/>
        </p:nvSpPr>
        <p:spPr>
          <a:xfrm>
            <a:off x="91440" y="2054972"/>
            <a:ext cx="11956397" cy="954107"/>
          </a:xfrm>
          <a:prstGeom prst="rect">
            <a:avLst/>
          </a:prstGeom>
        </p:spPr>
        <p:txBody>
          <a:bodyPr wrap="square">
            <a:spAutoFit/>
          </a:bodyPr>
          <a:lstStyle/>
          <a:p>
            <a:r>
              <a:rPr lang="vi-VN" sz="2800" dirty="0">
                <a:solidFill>
                  <a:srgbClr val="333333"/>
                </a:solidFill>
                <a:latin typeface="Times New Roman" panose="02020603050405020304" pitchFamily="18" charset="0"/>
                <a:ea typeface="Times New Roman" panose="02020603050405020304" pitchFamily="18" charset="0"/>
              </a:rPr>
              <a:t>+ Đặc biệt, Ô-xtrây-li-a đã thành công trong việc kết hợp hài hoà các vấn đề bảo vệ môi trường, trách nhiệm xã hội và hiệu quả thương mại.</a:t>
            </a:r>
            <a:endParaRPr lang="vi-VN" sz="2800" dirty="0"/>
          </a:p>
        </p:txBody>
      </p:sp>
    </p:spTree>
    <p:extLst>
      <p:ext uri="{BB962C8B-B14F-4D97-AF65-F5344CB8AC3E}">
        <p14:creationId xmlns:p14="http://schemas.microsoft.com/office/powerpoint/2010/main" val="13551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95406" y="863605"/>
            <a:ext cx="6496594" cy="5907897"/>
          </a:xfrm>
          <a:prstGeom prst="rect">
            <a:avLst/>
          </a:prstGeom>
        </p:spPr>
      </p:pic>
      <p:sp>
        <p:nvSpPr>
          <p:cNvPr id="7" name="Rectangle 6"/>
          <p:cNvSpPr/>
          <p:nvPr/>
        </p:nvSpPr>
        <p:spPr>
          <a:xfrm>
            <a:off x="384800" y="38483"/>
            <a:ext cx="8872750" cy="584775"/>
          </a:xfrm>
          <a:prstGeom prst="rect">
            <a:avLst/>
          </a:prstGeom>
        </p:spPr>
        <p:txBody>
          <a:bodyPr wrap="none">
            <a:spAutoFit/>
          </a:bodyPr>
          <a:lstStyle/>
          <a:p>
            <a:pPr fontAlgn="base"/>
            <a:r>
              <a:rPr lang="vi-VN" sz="3200" dirty="0">
                <a:latin typeface="+mj-lt"/>
              </a:rPr>
              <a:t>Cảnh khai thác vàng ở mỏ lộ thiên lớn nhất Australia</a:t>
            </a:r>
            <a:endParaRPr lang="vi-VN" sz="3200" i="0" dirty="0">
              <a:effectLst/>
              <a:latin typeface="+mj-lt"/>
            </a:endParaRPr>
          </a:p>
        </p:txBody>
      </p:sp>
      <p:pic>
        <p:nvPicPr>
          <p:cNvPr id="8" name="Picture 7"/>
          <p:cNvPicPr>
            <a:picLocks noChangeAspect="1"/>
          </p:cNvPicPr>
          <p:nvPr/>
        </p:nvPicPr>
        <p:blipFill>
          <a:blip r:embed="rId3"/>
          <a:stretch>
            <a:fillRect/>
          </a:stretch>
        </p:blipFill>
        <p:spPr>
          <a:xfrm>
            <a:off x="5695406" y="882897"/>
            <a:ext cx="6496594" cy="5888605"/>
          </a:xfrm>
          <a:prstGeom prst="rect">
            <a:avLst/>
          </a:prstGeom>
        </p:spPr>
      </p:pic>
      <p:pic>
        <p:nvPicPr>
          <p:cNvPr id="9" name="Picture 8"/>
          <p:cNvPicPr>
            <a:picLocks noChangeAspect="1"/>
          </p:cNvPicPr>
          <p:nvPr/>
        </p:nvPicPr>
        <p:blipFill>
          <a:blip r:embed="rId4"/>
          <a:stretch>
            <a:fillRect/>
          </a:stretch>
        </p:blipFill>
        <p:spPr>
          <a:xfrm>
            <a:off x="5695406" y="863605"/>
            <a:ext cx="6496594" cy="5907897"/>
          </a:xfrm>
          <a:prstGeom prst="rect">
            <a:avLst/>
          </a:prstGeom>
        </p:spPr>
      </p:pic>
      <p:sp>
        <p:nvSpPr>
          <p:cNvPr id="10" name="Rectangle 9"/>
          <p:cNvSpPr/>
          <p:nvPr/>
        </p:nvSpPr>
        <p:spPr>
          <a:xfrm>
            <a:off x="98854" y="1090568"/>
            <a:ext cx="5695406" cy="3046988"/>
          </a:xfrm>
          <a:prstGeom prst="rect">
            <a:avLst/>
          </a:prstGeom>
        </p:spPr>
        <p:txBody>
          <a:bodyPr wrap="square">
            <a:spAutoFit/>
          </a:bodyPr>
          <a:lstStyle/>
          <a:p>
            <a:r>
              <a:rPr lang="vi-VN" sz="3200" i="1" dirty="0">
                <a:latin typeface="Times New Roman" panose="02020603050405020304" pitchFamily="18" charset="0"/>
                <a:cs typeface="Times New Roman" panose="02020603050405020304" pitchFamily="18" charset="0"/>
              </a:rPr>
              <a:t>Công nhân tại Super Pit, mỏ vàng lộ thiên lớn nhất Australia, dùng thuốc nổ phá đá rồi tách vàng khỏi lớp đá và tạp chất, đóng góp hàng triệu USD mỗi ngày cho xứ sở chuột túi</a:t>
            </a:r>
            <a:r>
              <a:rPr lang="vi-VN" sz="3200" i="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09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0" cy="6857999"/>
          </a:xfrm>
          <a:prstGeom prst="rect">
            <a:avLst/>
          </a:prstGeom>
        </p:spPr>
      </p:pic>
      <p:pic>
        <p:nvPicPr>
          <p:cNvPr id="12" name="Picture 11"/>
          <p:cNvPicPr>
            <a:picLocks noChangeAspect="1"/>
          </p:cNvPicPr>
          <p:nvPr/>
        </p:nvPicPr>
        <p:blipFill>
          <a:blip r:embed="rId4"/>
          <a:stretch>
            <a:fillRect/>
          </a:stretch>
        </p:blipFill>
        <p:spPr>
          <a:xfrm>
            <a:off x="0" y="1240971"/>
            <a:ext cx="12192001" cy="5617027"/>
          </a:xfrm>
          <a:prstGeom prst="rect">
            <a:avLst/>
          </a:prstGeom>
        </p:spPr>
      </p:pic>
      <p:pic>
        <p:nvPicPr>
          <p:cNvPr id="13" name="Picture 12"/>
          <p:cNvPicPr>
            <a:picLocks noChangeAspect="1"/>
          </p:cNvPicPr>
          <p:nvPr/>
        </p:nvPicPr>
        <p:blipFill>
          <a:blip r:embed="rId5"/>
          <a:stretch>
            <a:fillRect/>
          </a:stretch>
        </p:blipFill>
        <p:spPr>
          <a:xfrm>
            <a:off x="0" y="1240970"/>
            <a:ext cx="12191999" cy="5617030"/>
          </a:xfrm>
          <a:prstGeom prst="rect">
            <a:avLst/>
          </a:prstGeom>
        </p:spPr>
      </p:pic>
    </p:spTree>
    <p:extLst>
      <p:ext uri="{BB962C8B-B14F-4D97-AF65-F5344CB8AC3E}">
        <p14:creationId xmlns:p14="http://schemas.microsoft.com/office/powerpoint/2010/main" val="18368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95852" y="218775"/>
            <a:ext cx="6163590" cy="6478588"/>
          </a:xfrm>
          <a:prstGeom prst="rect">
            <a:avLst/>
          </a:prstGeom>
        </p:spPr>
      </p:pic>
      <p:sp>
        <p:nvSpPr>
          <p:cNvPr id="9" name="TextBox 8"/>
          <p:cNvSpPr txBox="1"/>
          <p:nvPr/>
        </p:nvSpPr>
        <p:spPr>
          <a:xfrm>
            <a:off x="100191" y="218775"/>
            <a:ext cx="5658884" cy="5201424"/>
          </a:xfrm>
          <a:prstGeom prst="rect">
            <a:avLst/>
          </a:prstGeom>
          <a:noFill/>
        </p:spPr>
        <p:txBody>
          <a:bodyPr wrap="square" rtlCol="0">
            <a:spAutoFit/>
          </a:bodyPr>
          <a:lstStyle/>
          <a:p>
            <a:r>
              <a:rPr lang="en-US" sz="2800" b="1" dirty="0" smtClean="0">
                <a:latin typeface="Times New Roman" panose="02020603050405020304" pitchFamily="18" charset="0"/>
                <a:ea typeface="Arial" panose="020B0604020202020204" pitchFamily="34" charset="0"/>
                <a:cs typeface="Times New Roman" panose="02020603050405020304" pitchFamily="18" charset="0"/>
              </a:rPr>
              <a:t>2. </a:t>
            </a:r>
            <a:r>
              <a:rPr lang="en-US" sz="2800" b="1" dirty="0">
                <a:latin typeface="Times New Roman" panose="02020603050405020304" pitchFamily="18" charset="0"/>
                <a:ea typeface="Arial" panose="020B0604020202020204" pitchFamily="34" charset="0"/>
                <a:cs typeface="Times New Roman" panose="02020603050405020304" pitchFamily="18" charset="0"/>
              </a:rPr>
              <a:t>P</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hương </a:t>
            </a:r>
            <a:r>
              <a:rPr lang="vi-VN" sz="2800" b="1" dirty="0">
                <a:latin typeface="Times New Roman" panose="02020603050405020304" pitchFamily="18" charset="0"/>
                <a:ea typeface="Arial" panose="020B0604020202020204" pitchFamily="34" charset="0"/>
                <a:cs typeface="Times New Roman" panose="02020603050405020304" pitchFamily="18" charset="0"/>
              </a:rPr>
              <a:t>thức khai thác, sử dụng và bảo vệ tài nguyên sinh vật.</a:t>
            </a:r>
            <a:endParaRPr lang="vi-VN" sz="2800" b="1" dirty="0">
              <a:ea typeface="Arial" panose="020B0604020202020204" pitchFamily="34" charset="0"/>
              <a:cs typeface="Times New Roman" panose="02020603050405020304" pitchFamily="18" charset="0"/>
            </a:endParaRPr>
          </a:p>
          <a:p>
            <a:r>
              <a:rPr lang="en-US" sz="2400" dirty="0" smtClean="0">
                <a:solidFill>
                  <a:srgbClr val="FF0000"/>
                </a:solidFill>
                <a:latin typeface="Times New Roman" pitchFamily="18" charset="0"/>
                <a:cs typeface="Times New Roman" pitchFamily="18" charset="0"/>
              </a:rPr>
              <a:t>          PHIẾU </a:t>
            </a:r>
            <a:r>
              <a:rPr lang="en-US" sz="2400" dirty="0">
                <a:solidFill>
                  <a:srgbClr val="FF0000"/>
                </a:solidFill>
                <a:latin typeface="Times New Roman" pitchFamily="18" charset="0"/>
                <a:cs typeface="Times New Roman" pitchFamily="18" charset="0"/>
              </a:rPr>
              <a:t>HỌC TẬP SỐ 2 (4 </a:t>
            </a:r>
            <a:r>
              <a:rPr lang="en-US" sz="2400" dirty="0" err="1" smtClean="0">
                <a:solidFill>
                  <a:srgbClr val="FF0000"/>
                </a:solidFill>
                <a:latin typeface="Times New Roman" pitchFamily="18" charset="0"/>
                <a:cs typeface="Times New Roman" pitchFamily="18" charset="0"/>
              </a:rPr>
              <a:t>phút</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a:p>
            <a:r>
              <a:rPr lang="vi-VN" sz="2400" dirty="0" smtClean="0">
                <a:latin typeface="Times New Roman" panose="02020603050405020304" pitchFamily="18" charset="0"/>
                <a:cs typeface="Times New Roman" panose="02020603050405020304" pitchFamily="18" charset="0"/>
              </a:rPr>
              <a:t>Dựa </a:t>
            </a:r>
            <a:r>
              <a:rPr lang="vi-VN" sz="2400" dirty="0">
                <a:latin typeface="Times New Roman" panose="02020603050405020304" pitchFamily="18" charset="0"/>
                <a:cs typeface="Times New Roman" panose="02020603050405020304" pitchFamily="18" charset="0"/>
              </a:rPr>
              <a:t>vào bảng số liệu và thông tin trong bài, em hãy:</a:t>
            </a:r>
          </a:p>
          <a:p>
            <a:r>
              <a:rPr lang="vi-VN" sz="2400" dirty="0">
                <a:latin typeface="Times New Roman" panose="02020603050405020304" pitchFamily="18" charset="0"/>
                <a:cs typeface="Times New Roman" panose="02020603050405020304" pitchFamily="18" charset="0"/>
              </a:rPr>
              <a:t>+ Nhận xét sự biến động diện tích rừng của </a:t>
            </a:r>
            <a:r>
              <a:rPr lang="vi-VN" sz="2400" dirty="0" smtClean="0">
                <a:latin typeface="Times New Roman" panose="02020603050405020304" pitchFamily="18" charset="0"/>
                <a:cs typeface="Times New Roman" panose="02020603050405020304" pitchFamily="18" charset="0"/>
              </a:rPr>
              <a:t>Ô</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trong giai đoạn 1990-2020</a:t>
            </a:r>
            <a:r>
              <a:rPr lang="vi-VN" sz="2400" dirty="0" smtClean="0">
                <a:latin typeface="Times New Roman" panose="02020603050405020304" pitchFamily="18" charset="0"/>
                <a:cs typeface="Times New Roman" panose="02020603050405020304" pitchFamily="18" charset="0"/>
              </a:rPr>
              <a:t>.</a:t>
            </a:r>
          </a:p>
          <a:p>
            <a:endParaRPr lang="vi-VN" sz="2000" dirty="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 biết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thực hiện những biện pháp nào để bảo vệ tài nguyên sinh vật? </a:t>
            </a:r>
          </a:p>
        </p:txBody>
      </p:sp>
      <p:pic>
        <p:nvPicPr>
          <p:cNvPr id="10" name="Picture 9"/>
          <p:cNvPicPr>
            <a:picLocks noChangeAspect="1"/>
          </p:cNvPicPr>
          <p:nvPr/>
        </p:nvPicPr>
        <p:blipFill>
          <a:blip r:embed="rId4"/>
          <a:stretch>
            <a:fillRect/>
          </a:stretch>
        </p:blipFill>
        <p:spPr>
          <a:xfrm>
            <a:off x="0" y="3426637"/>
            <a:ext cx="5859267" cy="1017982"/>
          </a:xfrm>
          <a:prstGeom prst="rect">
            <a:avLst/>
          </a:prstGeom>
        </p:spPr>
      </p:pic>
    </p:spTree>
    <p:extLst>
      <p:ext uri="{BB962C8B-B14F-4D97-AF65-F5344CB8AC3E}">
        <p14:creationId xmlns:p14="http://schemas.microsoft.com/office/powerpoint/2010/main" val="542481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8282" y="263307"/>
            <a:ext cx="11775987" cy="1738487"/>
          </a:xfrm>
          <a:prstGeom prst="rect">
            <a:avLst/>
          </a:prstGeom>
        </p:spPr>
      </p:pic>
      <p:sp>
        <p:nvSpPr>
          <p:cNvPr id="8" name="TextBox 7"/>
          <p:cNvSpPr txBox="1"/>
          <p:nvPr/>
        </p:nvSpPr>
        <p:spPr>
          <a:xfrm>
            <a:off x="148282" y="2001794"/>
            <a:ext cx="11899556" cy="1384995"/>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Dựa </a:t>
            </a:r>
            <a:r>
              <a:rPr lang="vi-VN" sz="2800" dirty="0">
                <a:latin typeface="Times New Roman" panose="02020603050405020304" pitchFamily="18" charset="0"/>
                <a:cs typeface="Times New Roman" panose="02020603050405020304" pitchFamily="18" charset="0"/>
              </a:rPr>
              <a:t>vào bảng số liệu và thông tin trong bài, em hãy:</a:t>
            </a:r>
          </a:p>
          <a:p>
            <a:r>
              <a:rPr lang="vi-VN" sz="2800" dirty="0">
                <a:latin typeface="Times New Roman" panose="02020603050405020304" pitchFamily="18" charset="0"/>
                <a:cs typeface="Times New Roman" panose="02020603050405020304" pitchFamily="18" charset="0"/>
              </a:rPr>
              <a:t>+ Nhận xét sự biến động diện tích rừng của </a:t>
            </a:r>
            <a:r>
              <a:rPr lang="vi-VN" sz="2800" dirty="0" smtClean="0">
                <a:latin typeface="Times New Roman" panose="02020603050405020304" pitchFamily="18" charset="0"/>
                <a:cs typeface="Times New Roman" panose="02020603050405020304" pitchFamily="18" charset="0"/>
              </a:rPr>
              <a:t>Ô</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xtrây-li-a </a:t>
            </a:r>
            <a:r>
              <a:rPr lang="vi-VN" sz="2800" dirty="0">
                <a:latin typeface="Times New Roman" panose="02020603050405020304" pitchFamily="18" charset="0"/>
                <a:cs typeface="Times New Roman" panose="02020603050405020304" pitchFamily="18" charset="0"/>
              </a:rPr>
              <a:t>trong giai đoạn </a:t>
            </a:r>
            <a:r>
              <a:rPr lang="vi-VN" sz="2800" dirty="0" smtClean="0">
                <a:latin typeface="Times New Roman" panose="02020603050405020304" pitchFamily="18" charset="0"/>
                <a:cs typeface="Times New Roman" panose="02020603050405020304" pitchFamily="18" charset="0"/>
              </a:rPr>
              <a:t>1990</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2020.</a:t>
            </a:r>
          </a:p>
        </p:txBody>
      </p:sp>
      <p:sp>
        <p:nvSpPr>
          <p:cNvPr id="9" name="Rectangle 8"/>
          <p:cNvSpPr/>
          <p:nvPr/>
        </p:nvSpPr>
        <p:spPr>
          <a:xfrm>
            <a:off x="148282" y="3376488"/>
            <a:ext cx="11899556" cy="3108543"/>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 Sự biến động diện tích rừng của Ô-xtrây-li-a trong giai đoạn 1990 – 2020:</a:t>
            </a:r>
          </a:p>
          <a:p>
            <a:pPr algn="just"/>
            <a:r>
              <a:rPr lang="vi-VN" sz="2800" dirty="0">
                <a:latin typeface="Times New Roman" panose="02020603050405020304" pitchFamily="18" charset="0"/>
                <a:cs typeface="Times New Roman" panose="02020603050405020304" pitchFamily="18" charset="0"/>
              </a:rPr>
              <a:t>+ Diện tích rừng của Ô-xtrây-li-a trong giai đoạn 1990 – 2010 có xu hướng giảm, từ 133,8 triệu ha năm 1990 xuống 129,5 triệu ha năm 2010 (giảm 4,3 triệu ha).</a:t>
            </a:r>
          </a:p>
          <a:p>
            <a:pPr algn="just"/>
            <a:r>
              <a:rPr lang="vi-VN" sz="2800" dirty="0">
                <a:latin typeface="Times New Roman" panose="02020603050405020304" pitchFamily="18" charset="0"/>
                <a:cs typeface="Times New Roman" panose="02020603050405020304" pitchFamily="18" charset="0"/>
              </a:rPr>
              <a:t>+ Từ năm 2010 đến năm 2020, rừng được phục hồi, diện tích rừng từ 129,5 triệu ha năm 2010 tăng lên 134 triệu ha năm </a:t>
            </a:r>
            <a:r>
              <a:rPr lang="vi-VN" sz="2800" dirty="0" smtClean="0">
                <a:latin typeface="Times New Roman" panose="02020603050405020304" pitchFamily="18" charset="0"/>
                <a:cs typeface="Times New Roman" panose="02020603050405020304" pitchFamily="18" charset="0"/>
              </a:rPr>
              <a:t>2020 (tăng 4,5 triệu ha), chỉ trong vòng 10 năm số diện tích rừng được phục hồi lớn hơn diện tích rừng bị suy giảm trong 20 năm trước đó.</a:t>
            </a:r>
          </a:p>
        </p:txBody>
      </p:sp>
    </p:spTree>
    <p:extLst>
      <p:ext uri="{BB962C8B-B14F-4D97-AF65-F5344CB8AC3E}">
        <p14:creationId xmlns:p14="http://schemas.microsoft.com/office/powerpoint/2010/main" val="41114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198" y="847165"/>
            <a:ext cx="3252651" cy="2635622"/>
          </a:xfrm>
          <a:prstGeom prst="rect">
            <a:avLst/>
          </a:prstGeom>
        </p:spPr>
      </p:pic>
      <p:sp>
        <p:nvSpPr>
          <p:cNvPr id="9" name="TextBox 8"/>
          <p:cNvSpPr txBox="1"/>
          <p:nvPr/>
        </p:nvSpPr>
        <p:spPr>
          <a:xfrm>
            <a:off x="2413519" y="89812"/>
            <a:ext cx="8721400"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TÀI NGUYÊN SINH VẬT Ở Ô-XTRÂY-LI-A</a:t>
            </a:r>
            <a:endParaRPr lang="vi-VN"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329849" y="867280"/>
            <a:ext cx="3864890" cy="2595390"/>
          </a:xfrm>
          <a:prstGeom prst="rect">
            <a:avLst/>
          </a:prstGeom>
        </p:spPr>
      </p:pic>
      <p:pic>
        <p:nvPicPr>
          <p:cNvPr id="11" name="Picture 10"/>
          <p:cNvPicPr>
            <a:picLocks noChangeAspect="1"/>
          </p:cNvPicPr>
          <p:nvPr/>
        </p:nvPicPr>
        <p:blipFill>
          <a:blip r:embed="rId4"/>
          <a:stretch>
            <a:fillRect/>
          </a:stretch>
        </p:blipFill>
        <p:spPr>
          <a:xfrm>
            <a:off x="7301193" y="847165"/>
            <a:ext cx="4890807" cy="2635622"/>
          </a:xfrm>
          <a:prstGeom prst="rect">
            <a:avLst/>
          </a:prstGeom>
        </p:spPr>
      </p:pic>
      <p:pic>
        <p:nvPicPr>
          <p:cNvPr id="4" name="Picture 3"/>
          <p:cNvPicPr>
            <a:picLocks noChangeAspect="1"/>
          </p:cNvPicPr>
          <p:nvPr/>
        </p:nvPicPr>
        <p:blipFill>
          <a:blip r:embed="rId5"/>
          <a:stretch>
            <a:fillRect/>
          </a:stretch>
        </p:blipFill>
        <p:spPr>
          <a:xfrm>
            <a:off x="39125" y="3462669"/>
            <a:ext cx="4534794" cy="3375215"/>
          </a:xfrm>
          <a:prstGeom prst="rect">
            <a:avLst/>
          </a:prstGeom>
        </p:spPr>
      </p:pic>
      <p:sp>
        <p:nvSpPr>
          <p:cNvPr id="6" name="Rectangle 5"/>
          <p:cNvSpPr/>
          <p:nvPr/>
        </p:nvSpPr>
        <p:spPr>
          <a:xfrm>
            <a:off x="168046" y="6247171"/>
            <a:ext cx="2735044" cy="523220"/>
          </a:xfrm>
          <a:prstGeom prst="rect">
            <a:avLst/>
          </a:prstGeom>
        </p:spPr>
        <p:txBody>
          <a:bodyPr wrap="none">
            <a:spAutoFit/>
          </a:bodyPr>
          <a:lstStyle/>
          <a:p>
            <a:r>
              <a:rPr lang="vi-VN" sz="2800" i="1" dirty="0" smtClean="0">
                <a:latin typeface="+mj-lt"/>
              </a:rPr>
              <a:t>Chuột túi Quokka</a:t>
            </a:r>
            <a:endParaRPr lang="vi-VN" sz="2800" dirty="0">
              <a:latin typeface="+mj-lt"/>
            </a:endParaRPr>
          </a:p>
        </p:txBody>
      </p:sp>
      <p:pic>
        <p:nvPicPr>
          <p:cNvPr id="7" name="Picture 6"/>
          <p:cNvPicPr>
            <a:picLocks noChangeAspect="1"/>
          </p:cNvPicPr>
          <p:nvPr/>
        </p:nvPicPr>
        <p:blipFill>
          <a:blip r:embed="rId6"/>
          <a:stretch>
            <a:fillRect/>
          </a:stretch>
        </p:blipFill>
        <p:spPr>
          <a:xfrm>
            <a:off x="8373291" y="3482784"/>
            <a:ext cx="3818709" cy="3375216"/>
          </a:xfrm>
          <a:prstGeom prst="rect">
            <a:avLst/>
          </a:prstGeom>
        </p:spPr>
      </p:pic>
      <p:sp>
        <p:nvSpPr>
          <p:cNvPr id="10" name="Rectangle 9"/>
          <p:cNvSpPr/>
          <p:nvPr/>
        </p:nvSpPr>
        <p:spPr>
          <a:xfrm>
            <a:off x="8373291" y="6213194"/>
            <a:ext cx="2525756" cy="523220"/>
          </a:xfrm>
          <a:prstGeom prst="rect">
            <a:avLst/>
          </a:prstGeom>
        </p:spPr>
        <p:txBody>
          <a:bodyPr wrap="none">
            <a:spAutoFit/>
          </a:bodyPr>
          <a:lstStyle/>
          <a:p>
            <a:r>
              <a:rPr lang="vi-VN" sz="2800" i="1" dirty="0">
                <a:solidFill>
                  <a:srgbClr val="333333"/>
                </a:solidFill>
                <a:latin typeface="+mj-lt"/>
              </a:rPr>
              <a:t>Gấu túi Wombat</a:t>
            </a:r>
            <a:endParaRPr lang="vi-VN" sz="2800" dirty="0">
              <a:latin typeface="+mj-lt"/>
            </a:endParaRPr>
          </a:p>
        </p:txBody>
      </p:sp>
      <p:pic>
        <p:nvPicPr>
          <p:cNvPr id="1026" name="Picture 2" descr="Những loài động vật siêu đáng yêu chỉ có thể tìm thấy ở Úc - Hình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3919" y="3462670"/>
            <a:ext cx="3599839" cy="33752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559789" y="6179354"/>
            <a:ext cx="1720343" cy="523220"/>
          </a:xfrm>
          <a:prstGeom prst="rect">
            <a:avLst/>
          </a:prstGeom>
        </p:spPr>
        <p:txBody>
          <a:bodyPr wrap="none">
            <a:spAutoFit/>
          </a:bodyPr>
          <a:lstStyle/>
          <a:p>
            <a:r>
              <a:rPr lang="vi-VN" sz="2800" i="1" dirty="0">
                <a:solidFill>
                  <a:srgbClr val="FF0000"/>
                </a:solidFill>
                <a:latin typeface="+mj-lt"/>
              </a:rPr>
              <a:t>Thú mỏ vịt</a:t>
            </a:r>
            <a:endParaRPr lang="vi-VN" sz="2800" dirty="0">
              <a:solidFill>
                <a:srgbClr val="FF0000"/>
              </a:solidFill>
              <a:latin typeface="+mj-lt"/>
            </a:endParaRPr>
          </a:p>
        </p:txBody>
      </p:sp>
    </p:spTree>
    <p:extLst>
      <p:ext uri="{BB962C8B-B14F-4D97-AF65-F5344CB8AC3E}">
        <p14:creationId xmlns:p14="http://schemas.microsoft.com/office/powerpoint/2010/main" val="3663927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352" y="160639"/>
            <a:ext cx="11874844" cy="4831492"/>
          </a:xfrm>
          <a:prstGeom prst="rect">
            <a:avLst/>
          </a:prstGeom>
        </p:spPr>
      </p:pic>
      <p:sp>
        <p:nvSpPr>
          <p:cNvPr id="3" name="Rectangle 19"/>
          <p:cNvSpPr>
            <a:spLocks noChangeArrowheads="1"/>
          </p:cNvSpPr>
          <p:nvPr/>
        </p:nvSpPr>
        <p:spPr bwMode="auto">
          <a:xfrm>
            <a:off x="2122274" y="5272654"/>
            <a:ext cx="8001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ts val="2000"/>
              </a:lnSpc>
              <a:spcAft>
                <a:spcPts val="0"/>
              </a:spcAft>
              <a:buNone/>
            </a:pPr>
            <a:r>
              <a:rPr lang="vi-VN"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Ô- </a:t>
            </a:r>
            <a:r>
              <a:rPr lang="vi-VN" sz="3200" dirty="0">
                <a:latin typeface="Times New Roman" panose="02020603050405020304" pitchFamily="18" charset="0"/>
                <a:ea typeface="Arial" panose="020B0604020202020204" pitchFamily="34" charset="0"/>
                <a:cs typeface="Times New Roman" panose="02020603050405020304" pitchFamily="18" charset="0"/>
              </a:rPr>
              <a:t>xtrây-li-a có tài nguyên sinh vật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phong</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phú</a:t>
            </a:r>
            <a:endParaRPr lang="vi-VN" altLang="en-US" sz="3200" dirty="0">
              <a:solidFill>
                <a:srgbClr val="000000"/>
              </a:solidFill>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85352" y="5058131"/>
            <a:ext cx="11874844" cy="978729"/>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vi-VN" sz="3200" dirty="0">
                <a:latin typeface="Times New Roman" panose="02020603050405020304" pitchFamily="18" charset="0"/>
                <a:ea typeface="Arial" panose="020B0604020202020204" pitchFamily="34" charset="0"/>
                <a:cs typeface="Times New Roman" panose="02020603050405020304" pitchFamily="18" charset="0"/>
              </a:rPr>
              <a:t>* Thực trạng: Số lượng các loài động thực vật hoang dã, nhất là các loài đặc hữu đang suy giảm đáng kể</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400" dirty="0">
              <a:ea typeface="Arial" panose="020B0604020202020204" pitchFamily="34" charset="0"/>
              <a:cs typeface="Times New Roman" panose="02020603050405020304" pitchFamily="18" charset="0"/>
            </a:endParaRPr>
          </a:p>
        </p:txBody>
      </p:sp>
      <p:sp>
        <p:nvSpPr>
          <p:cNvPr id="6" name="Text Box 2"/>
          <p:cNvSpPr txBox="1">
            <a:spLocks noChangeArrowheads="1"/>
          </p:cNvSpPr>
          <p:nvPr/>
        </p:nvSpPr>
        <p:spPr bwMode="auto">
          <a:xfrm>
            <a:off x="185352" y="5058131"/>
            <a:ext cx="11874844" cy="1146596"/>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ts val="2000"/>
              </a:lnSpc>
              <a:spcAft>
                <a:spcPts val="0"/>
              </a:spcAft>
              <a:buNone/>
            </a:pPr>
            <a:r>
              <a:rPr lang="en-US" dirty="0" smtClean="0">
                <a:latin typeface="Times New Roman" panose="02020603050405020304" pitchFamily="18" charset="0"/>
                <a:ea typeface="Arial" panose="020B0604020202020204" pitchFamily="34" charset="0"/>
                <a:cs typeface="Times New Roman" panose="02020603050405020304" pitchFamily="18" charset="0"/>
              </a:rPr>
              <a:t>*</a:t>
            </a:r>
            <a:r>
              <a:rPr lang="vi-VN" dirty="0">
                <a:latin typeface="Times New Roman" panose="02020603050405020304" pitchFamily="18" charset="0"/>
                <a:ea typeface="Arial" panose="020B0604020202020204" pitchFamily="34" charset="0"/>
                <a:cs typeface="Times New Roman" panose="02020603050405020304" pitchFamily="18" charset="0"/>
              </a:rPr>
              <a:t>Nguyên nhân: </a:t>
            </a:r>
            <a:endParaRPr lang="en-US" dirty="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buNone/>
            </a:pPr>
            <a:r>
              <a:rPr lang="vi-VN" dirty="0">
                <a:latin typeface="Times New Roman" panose="02020603050405020304" pitchFamily="18" charset="0"/>
                <a:ea typeface="Arial" panose="020B0604020202020204" pitchFamily="34" charset="0"/>
                <a:cs typeface="Times New Roman" panose="02020603050405020304" pitchFamily="18" charset="0"/>
              </a:rPr>
              <a: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Khí hậu khô hạn</a:t>
            </a:r>
            <a:r>
              <a:rPr lang="vi-VN" dirty="0" smtClean="0">
                <a:latin typeface="Times New Roman" panose="02020603050405020304" pitchFamily="18" charset="0"/>
                <a:ea typeface="Arial" panose="020B0604020202020204" pitchFamily="34" charset="0"/>
                <a:cs typeface="Times New Roman" panose="02020603050405020304" pitchFamily="18" charset="0"/>
              </a:rPr>
              <a:t>.</a:t>
            </a:r>
            <a:endParaRPr lang="vi-VN" dirty="0">
              <a:ea typeface="Arial" panose="020B0604020202020204" pitchFamily="34" charset="0"/>
              <a:cs typeface="Times New Roman" panose="02020603050405020304" pitchFamily="18" charset="0"/>
            </a:endParaRPr>
          </a:p>
          <a:p>
            <a:pPr algn="just">
              <a:lnSpc>
                <a:spcPts val="2000"/>
              </a:lnSpc>
              <a:spcAft>
                <a:spcPts val="0"/>
              </a:spcAft>
              <a:buNone/>
            </a:pPr>
            <a:r>
              <a:rPr lang="vi-VN" dirty="0">
                <a:latin typeface="Times New Roman" panose="02020603050405020304" pitchFamily="18" charset="0"/>
                <a:ea typeface="Arial" panose="020B0604020202020204" pitchFamily="34" charset="0"/>
                <a:cs typeface="Times New Roman" panose="02020603050405020304" pitchFamily="18" charset="0"/>
              </a:rPr>
              <a:t>+ Biến đổi khí hậu làm cho cháy rừng gia tăng</a:t>
            </a:r>
            <a:r>
              <a:rPr lang="vi-VN" dirty="0" smtClean="0">
                <a:latin typeface="Times New Roman" panose="02020603050405020304" pitchFamily="18" charset="0"/>
                <a:ea typeface="Arial" panose="020B0604020202020204" pitchFamily="34" charset="0"/>
                <a:cs typeface="Times New Roman" panose="02020603050405020304" pitchFamily="18" charset="0"/>
              </a:rPr>
              <a:t>.</a:t>
            </a:r>
            <a:endParaRPr lang="vi-VN" dirty="0">
              <a:ea typeface="Arial" panose="020B0604020202020204" pitchFamily="34" charset="0"/>
              <a:cs typeface="Times New Roman" panose="02020603050405020304" pitchFamily="18" charset="0"/>
            </a:endParaRPr>
          </a:p>
        </p:txBody>
      </p:sp>
      <p:sp>
        <p:nvSpPr>
          <p:cNvPr id="7" name="Text Box 2"/>
          <p:cNvSpPr txBox="1">
            <a:spLocks noChangeArrowheads="1"/>
          </p:cNvSpPr>
          <p:nvPr/>
        </p:nvSpPr>
        <p:spPr bwMode="auto">
          <a:xfrm>
            <a:off x="185352" y="5046310"/>
            <a:ext cx="11874844" cy="1637371"/>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ts val="2000"/>
              </a:lnSpc>
              <a:spcAft>
                <a:spcPts val="0"/>
              </a:spcAft>
              <a:buNone/>
            </a:pPr>
            <a:r>
              <a:rPr lang="vi-VN" dirty="0">
                <a:latin typeface="Times New Roman" panose="02020603050405020304" pitchFamily="18" charset="0"/>
                <a:ea typeface="Arial" panose="020B0604020202020204" pitchFamily="34" charset="0"/>
                <a:cs typeface="Times New Roman" panose="02020603050405020304" pitchFamily="18" charset="0"/>
              </a:rPr>
              <a: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Biện pháp: </a:t>
            </a:r>
            <a:endParaRPr lang="en-US" dirty="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buNone/>
            </a:pPr>
            <a:r>
              <a:rPr lang="vi-VN" dirty="0" smtClean="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Phát triển các khu bảo tồn thiên nhiên, công viên biển, vườn quốc gia…</a:t>
            </a:r>
            <a:endParaRPr lang="vi-VN" sz="2000" dirty="0">
              <a:ea typeface="Arial" panose="020B0604020202020204" pitchFamily="34" charset="0"/>
              <a:cs typeface="Times New Roman" panose="02020603050405020304" pitchFamily="18" charset="0"/>
            </a:endParaRPr>
          </a:p>
          <a:p>
            <a:pPr>
              <a:buNone/>
            </a:pPr>
            <a:r>
              <a:rPr lang="vi-VN" dirty="0">
                <a:latin typeface="Times New Roman" panose="02020603050405020304" pitchFamily="18" charset="0"/>
                <a:ea typeface="Arial" panose="020B0604020202020204" pitchFamily="34" charset="0"/>
              </a:rPr>
              <a:t>+ Đưa ra các chiến lược bảo tồn các quần thể sinh vật và cảnh quan bản địa, góp phần quan trọng duy trì tính đa dạng của tài nguyên sinh vật quốc gia</a:t>
            </a:r>
            <a:r>
              <a:rPr lang="vi-VN" dirty="0" smtClean="0">
                <a:latin typeface="Times New Roman" panose="02020603050405020304" pitchFamily="18" charset="0"/>
                <a:ea typeface="Arial" panose="020B0604020202020204" pitchFamily="34" charset="0"/>
              </a:rPr>
              <a:t>.</a:t>
            </a:r>
            <a:endParaRPr lang="vi-VN" dirty="0"/>
          </a:p>
        </p:txBody>
      </p:sp>
    </p:spTree>
    <p:extLst>
      <p:ext uri="{BB962C8B-B14F-4D97-AF65-F5344CB8AC3E}">
        <p14:creationId xmlns:p14="http://schemas.microsoft.com/office/powerpoint/2010/main" val="22580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352" y="160639"/>
            <a:ext cx="11874844" cy="4831492"/>
          </a:xfrm>
          <a:prstGeom prst="rect">
            <a:avLst/>
          </a:prstGeom>
        </p:spPr>
      </p:pic>
      <p:sp>
        <p:nvSpPr>
          <p:cNvPr id="3" name="Rectangle 19"/>
          <p:cNvSpPr>
            <a:spLocks noChangeArrowheads="1"/>
          </p:cNvSpPr>
          <p:nvPr/>
        </p:nvSpPr>
        <p:spPr bwMode="auto">
          <a:xfrm>
            <a:off x="2122274" y="5272654"/>
            <a:ext cx="8001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ts val="2000"/>
              </a:lnSpc>
              <a:spcAft>
                <a:spcPts val="0"/>
              </a:spcAft>
              <a:buNone/>
            </a:pPr>
            <a:r>
              <a:rPr lang="vi-VN"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Ô- </a:t>
            </a:r>
            <a:r>
              <a:rPr lang="vi-VN" sz="3200" dirty="0">
                <a:latin typeface="Times New Roman" panose="02020603050405020304" pitchFamily="18" charset="0"/>
                <a:ea typeface="Arial" panose="020B0604020202020204" pitchFamily="34" charset="0"/>
                <a:cs typeface="Times New Roman" panose="02020603050405020304" pitchFamily="18" charset="0"/>
              </a:rPr>
              <a:t>xtrây-li-a có tài nguyên sinh vật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phong</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phú</a:t>
            </a:r>
            <a:endParaRPr lang="vi-VN" altLang="en-US" sz="3200" dirty="0">
              <a:solidFill>
                <a:srgbClr val="000000"/>
              </a:solidFill>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85352" y="5058131"/>
            <a:ext cx="11874844" cy="978729"/>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vi-VN" sz="3200" dirty="0">
                <a:latin typeface="Times New Roman" panose="02020603050405020304" pitchFamily="18" charset="0"/>
                <a:ea typeface="Arial" panose="020B0604020202020204" pitchFamily="34" charset="0"/>
                <a:cs typeface="Times New Roman" panose="02020603050405020304" pitchFamily="18" charset="0"/>
              </a:rPr>
              <a:t>* Thực trạng: Số lượng các loài động thực vật hoang dã, nhất là các loài đặc hữu đang suy giảm đáng kể</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400" dirty="0">
              <a:ea typeface="Arial" panose="020B0604020202020204" pitchFamily="34" charset="0"/>
              <a:cs typeface="Times New Roman" panose="02020603050405020304" pitchFamily="18" charset="0"/>
            </a:endParaRPr>
          </a:p>
        </p:txBody>
      </p:sp>
      <p:sp>
        <p:nvSpPr>
          <p:cNvPr id="6" name="Text Box 2"/>
          <p:cNvSpPr txBox="1">
            <a:spLocks noChangeArrowheads="1"/>
          </p:cNvSpPr>
          <p:nvPr/>
        </p:nvSpPr>
        <p:spPr bwMode="auto">
          <a:xfrm>
            <a:off x="185352" y="5058131"/>
            <a:ext cx="11874844" cy="1146596"/>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ts val="2000"/>
              </a:lnSpc>
              <a:spcAft>
                <a:spcPts val="0"/>
              </a:spcAft>
              <a:buNone/>
            </a:pPr>
            <a:r>
              <a:rPr lang="en-US" dirty="0" smtClean="0">
                <a:latin typeface="Times New Roman" panose="02020603050405020304" pitchFamily="18" charset="0"/>
                <a:ea typeface="Arial" panose="020B0604020202020204" pitchFamily="34" charset="0"/>
                <a:cs typeface="Times New Roman" panose="02020603050405020304" pitchFamily="18" charset="0"/>
              </a:rPr>
              <a:t>*</a:t>
            </a:r>
            <a:r>
              <a:rPr lang="vi-VN" dirty="0">
                <a:latin typeface="Times New Roman" panose="02020603050405020304" pitchFamily="18" charset="0"/>
                <a:ea typeface="Arial" panose="020B0604020202020204" pitchFamily="34" charset="0"/>
                <a:cs typeface="Times New Roman" panose="02020603050405020304" pitchFamily="18" charset="0"/>
              </a:rPr>
              <a:t>Nguyên nhân: </a:t>
            </a:r>
            <a:endParaRPr lang="en-US" dirty="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buNone/>
            </a:pPr>
            <a:r>
              <a:rPr lang="vi-VN" dirty="0">
                <a:latin typeface="Times New Roman" panose="02020603050405020304" pitchFamily="18" charset="0"/>
                <a:ea typeface="Arial" panose="020B0604020202020204" pitchFamily="34" charset="0"/>
                <a:cs typeface="Times New Roman" panose="02020603050405020304" pitchFamily="18" charset="0"/>
              </a:rPr>
              <a: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Khí hậu khô hạn</a:t>
            </a:r>
            <a:r>
              <a:rPr lang="vi-VN" dirty="0" smtClean="0">
                <a:latin typeface="Times New Roman" panose="02020603050405020304" pitchFamily="18" charset="0"/>
                <a:ea typeface="Arial" panose="020B0604020202020204" pitchFamily="34" charset="0"/>
                <a:cs typeface="Times New Roman" panose="02020603050405020304" pitchFamily="18" charset="0"/>
              </a:rPr>
              <a:t>.</a:t>
            </a:r>
            <a:endParaRPr lang="vi-VN" dirty="0">
              <a:ea typeface="Arial" panose="020B0604020202020204" pitchFamily="34" charset="0"/>
              <a:cs typeface="Times New Roman" panose="02020603050405020304" pitchFamily="18" charset="0"/>
            </a:endParaRPr>
          </a:p>
          <a:p>
            <a:pPr algn="just">
              <a:lnSpc>
                <a:spcPts val="2000"/>
              </a:lnSpc>
              <a:spcAft>
                <a:spcPts val="0"/>
              </a:spcAft>
              <a:buNone/>
            </a:pPr>
            <a:r>
              <a:rPr lang="vi-VN" dirty="0">
                <a:latin typeface="Times New Roman" panose="02020603050405020304" pitchFamily="18" charset="0"/>
                <a:ea typeface="Arial" panose="020B0604020202020204" pitchFamily="34" charset="0"/>
                <a:cs typeface="Times New Roman" panose="02020603050405020304" pitchFamily="18" charset="0"/>
              </a:rPr>
              <a:t>+ Biến đổi khí hậu làm cho cháy rừng gia tăng</a:t>
            </a:r>
            <a:r>
              <a:rPr lang="vi-VN" dirty="0" smtClean="0">
                <a:latin typeface="Times New Roman" panose="02020603050405020304" pitchFamily="18" charset="0"/>
                <a:ea typeface="Arial" panose="020B0604020202020204" pitchFamily="34" charset="0"/>
                <a:cs typeface="Times New Roman" panose="02020603050405020304" pitchFamily="18" charset="0"/>
              </a:rPr>
              <a:t>.</a:t>
            </a:r>
            <a:endParaRPr lang="vi-VN"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369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1366"/>
            <a:ext cx="12192000" cy="5142170"/>
          </a:xfrm>
          <a:prstGeom prst="rect">
            <a:avLst/>
          </a:prstGeom>
        </p:spPr>
      </p:pic>
      <p:sp>
        <p:nvSpPr>
          <p:cNvPr id="3" name="Rectangle 2"/>
          <p:cNvSpPr/>
          <p:nvPr/>
        </p:nvSpPr>
        <p:spPr>
          <a:xfrm>
            <a:off x="1" y="5802069"/>
            <a:ext cx="12191999" cy="830997"/>
          </a:xfrm>
          <a:prstGeom prst="rect">
            <a:avLst/>
          </a:prstGeom>
        </p:spPr>
        <p:txBody>
          <a:bodyPr wrap="square">
            <a:spAutoFit/>
          </a:bodyPr>
          <a:lstStyle/>
          <a:p>
            <a:pPr algn="ctr"/>
            <a:r>
              <a:rPr lang="vi-VN" sz="2400" i="1" dirty="0">
                <a:latin typeface="+mj-lt"/>
              </a:rPr>
              <a:t>Với Australia, </a:t>
            </a:r>
            <a:r>
              <a:rPr lang="vi-VN" sz="2400" i="1" dirty="0" smtClean="0">
                <a:latin typeface="+mj-lt"/>
              </a:rPr>
              <a:t>năm 2021 nước </a:t>
            </a:r>
            <a:r>
              <a:rPr lang="vi-VN" sz="2400" i="1" dirty="0">
                <a:latin typeface="+mj-lt"/>
              </a:rPr>
              <a:t>này </a:t>
            </a:r>
            <a:r>
              <a:rPr lang="vi-VN" sz="2400" i="1" dirty="0" smtClean="0">
                <a:latin typeface="+mj-lt"/>
              </a:rPr>
              <a:t> phải </a:t>
            </a:r>
            <a:r>
              <a:rPr lang="vi-VN" sz="2400" i="1" dirty="0">
                <a:latin typeface="+mj-lt"/>
              </a:rPr>
              <a:t>hứng chịu sự tàn phá khủng khiếp của đợt cháy rừng lớn khiến ít nhất nửa tỷ động vật hoang dã và gia súc của nông dân chết cháy.</a:t>
            </a:r>
            <a:endParaRPr lang="vi-VN" sz="2400" dirty="0">
              <a:latin typeface="+mj-lt"/>
            </a:endParaRPr>
          </a:p>
        </p:txBody>
      </p:sp>
      <p:sp>
        <p:nvSpPr>
          <p:cNvPr id="18" name="Rectangle 17"/>
          <p:cNvSpPr/>
          <p:nvPr/>
        </p:nvSpPr>
        <p:spPr>
          <a:xfrm>
            <a:off x="1826620" y="107334"/>
            <a:ext cx="8538760" cy="523220"/>
          </a:xfrm>
          <a:prstGeom prst="rect">
            <a:avLst/>
          </a:prstGeom>
        </p:spPr>
        <p:txBody>
          <a:bodyPr wrap="square">
            <a:spAutoFit/>
          </a:bodyPr>
          <a:lstStyle/>
          <a:p>
            <a:r>
              <a:rPr lang="vi-VN" sz="2800" i="1" dirty="0" smtClean="0">
                <a:latin typeface="+mj-lt"/>
              </a:rPr>
              <a:t>CHÁY RỪNG Ở  Ô- XTRÂY</a:t>
            </a:r>
            <a:r>
              <a:rPr lang="en-US" sz="2800" i="1" dirty="0" smtClean="0">
                <a:latin typeface="+mj-lt"/>
              </a:rPr>
              <a:t>-</a:t>
            </a:r>
            <a:r>
              <a:rPr lang="vi-VN" sz="2800" i="1" dirty="0" smtClean="0">
                <a:latin typeface="+mj-lt"/>
              </a:rPr>
              <a:t>LI-A – NĂM 2021.</a:t>
            </a:r>
            <a:endParaRPr lang="vi-VN" sz="2800" dirty="0">
              <a:latin typeface="+mj-lt"/>
            </a:endParaRPr>
          </a:p>
        </p:txBody>
      </p:sp>
    </p:spTree>
    <p:extLst>
      <p:ext uri="{BB962C8B-B14F-4D97-AF65-F5344CB8AC3E}">
        <p14:creationId xmlns:p14="http://schemas.microsoft.com/office/powerpoint/2010/main" val="12958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55272"/>
            <a:ext cx="12192000" cy="5851738"/>
          </a:xfrm>
          <a:prstGeom prst="rect">
            <a:avLst/>
          </a:prstGeom>
        </p:spPr>
      </p:pic>
      <p:sp>
        <p:nvSpPr>
          <p:cNvPr id="11" name="Rectangle 10"/>
          <p:cNvSpPr/>
          <p:nvPr/>
        </p:nvSpPr>
        <p:spPr>
          <a:xfrm>
            <a:off x="135924" y="5842898"/>
            <a:ext cx="12056076" cy="830997"/>
          </a:xfrm>
          <a:prstGeom prst="rect">
            <a:avLst/>
          </a:prstGeom>
        </p:spPr>
        <p:txBody>
          <a:bodyPr wrap="square">
            <a:spAutoFit/>
          </a:bodyPr>
          <a:lstStyle/>
          <a:p>
            <a:r>
              <a:rPr lang="vi-VN" sz="2400" i="1" dirty="0">
                <a:solidFill>
                  <a:srgbClr val="000000"/>
                </a:solidFill>
                <a:latin typeface="+mj-lt"/>
              </a:rPr>
              <a:t>Theo </a:t>
            </a:r>
            <a:r>
              <a:rPr lang="vi-VN" sz="2400" i="1" dirty="0" smtClean="0">
                <a:solidFill>
                  <a:srgbClr val="000000"/>
                </a:solidFill>
                <a:latin typeface="+mj-lt"/>
              </a:rPr>
              <a:t>đài,</a:t>
            </a:r>
            <a:r>
              <a:rPr lang="en-US" sz="2400" i="1" dirty="0" smtClean="0">
                <a:solidFill>
                  <a:srgbClr val="000000"/>
                </a:solidFill>
                <a:latin typeface="+mj-lt"/>
              </a:rPr>
              <a:t> </a:t>
            </a:r>
            <a:r>
              <a:rPr lang="vi-VN" sz="2400" i="1" dirty="0" smtClean="0">
                <a:solidFill>
                  <a:srgbClr val="000000"/>
                </a:solidFill>
                <a:latin typeface="+mj-lt"/>
              </a:rPr>
              <a:t>đợt </a:t>
            </a:r>
            <a:r>
              <a:rPr lang="vi-VN" sz="2400" i="1" dirty="0">
                <a:solidFill>
                  <a:srgbClr val="000000"/>
                </a:solidFill>
                <a:latin typeface="+mj-lt"/>
              </a:rPr>
              <a:t>cháy rừng năm nay đã biến một khu vực rộng lớn ở miền Nam Australia trở thành vùng đất chết, quét sạch nửa tỷ động vật bao gồm các loài có vú, bò sát và chim.</a:t>
            </a:r>
            <a:endParaRPr lang="vi-VN" sz="2400" dirty="0">
              <a:latin typeface="+mj-lt"/>
            </a:endParaRPr>
          </a:p>
        </p:txBody>
      </p:sp>
      <p:sp>
        <p:nvSpPr>
          <p:cNvPr id="18" name="Rectangle 17"/>
          <p:cNvSpPr/>
          <p:nvPr/>
        </p:nvSpPr>
        <p:spPr>
          <a:xfrm>
            <a:off x="2558431" y="0"/>
            <a:ext cx="8538760" cy="523220"/>
          </a:xfrm>
          <a:prstGeom prst="rect">
            <a:avLst/>
          </a:prstGeom>
        </p:spPr>
        <p:txBody>
          <a:bodyPr wrap="square">
            <a:spAutoFit/>
          </a:bodyPr>
          <a:lstStyle/>
          <a:p>
            <a:r>
              <a:rPr lang="vi-VN" sz="2800" i="1" dirty="0" smtClean="0">
                <a:latin typeface="+mj-lt"/>
              </a:rPr>
              <a:t>CHÁY RỪNG Ở  Ô-XTRÂY</a:t>
            </a:r>
            <a:r>
              <a:rPr lang="en-US" sz="2800" i="1" dirty="0" smtClean="0">
                <a:latin typeface="+mj-lt"/>
              </a:rPr>
              <a:t>-</a:t>
            </a:r>
            <a:r>
              <a:rPr lang="vi-VN" sz="2800" i="1" dirty="0" smtClean="0">
                <a:latin typeface="+mj-lt"/>
              </a:rPr>
              <a:t>LI-A</a:t>
            </a:r>
            <a:r>
              <a:rPr lang="en-US" sz="2800" i="1" dirty="0" smtClean="0">
                <a:latin typeface="+mj-lt"/>
              </a:rPr>
              <a:t>-</a:t>
            </a:r>
            <a:r>
              <a:rPr lang="vi-VN" sz="2800" i="1" dirty="0" smtClean="0">
                <a:latin typeface="+mj-lt"/>
              </a:rPr>
              <a:t>NĂM 2021.</a:t>
            </a:r>
            <a:endParaRPr lang="vi-VN" sz="2800" dirty="0">
              <a:latin typeface="+mj-lt"/>
            </a:endParaRPr>
          </a:p>
        </p:txBody>
      </p:sp>
    </p:spTree>
    <p:extLst>
      <p:ext uri="{BB962C8B-B14F-4D97-AF65-F5344CB8AC3E}">
        <p14:creationId xmlns:p14="http://schemas.microsoft.com/office/powerpoint/2010/main" val="915633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6717"/>
            <a:ext cx="12318274" cy="1743379"/>
          </a:xfrm>
          <a:prstGeom prst="rect">
            <a:avLst/>
          </a:prstGeom>
          <a:noFill/>
        </p:spPr>
        <p:txBody>
          <a:bodyPr wrap="square" lIns="80598" tIns="40299" rIns="80598" bIns="40299">
            <a:spAutoFit/>
          </a:bodyPr>
          <a:lstStyle/>
          <a:p>
            <a:pPr algn="ctr">
              <a:defRPr/>
            </a:pPr>
            <a:r>
              <a:rPr lang="en-US" sz="3600" dirty="0" err="1" smtClean="0">
                <a:ln w="6600">
                  <a:solidFill>
                    <a:schemeClr val="accent2"/>
                  </a:solidFill>
                  <a:prstDash val="solid"/>
                </a:ln>
                <a:effectLst>
                  <a:outerShdw dist="38100" dir="2700000" algn="tl" rotWithShape="0">
                    <a:schemeClr val="accent2"/>
                  </a:outerShdw>
                </a:effectLst>
                <a:latin typeface="Times New Roman" panose="02020603050405020304" pitchFamily="18" charset="0"/>
                <a:cs typeface="Times New Roman" panose="02020603050405020304" pitchFamily="18" charset="0"/>
              </a:rPr>
              <a:t>Tiết</a:t>
            </a:r>
            <a:r>
              <a:rPr lang="en-US" sz="3600" dirty="0" smtClean="0">
                <a:ln w="6600">
                  <a:solidFill>
                    <a:schemeClr val="accent2"/>
                  </a:solidFill>
                  <a:prstDash val="solid"/>
                </a:ln>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3600" dirty="0" smtClean="0">
                <a:ln w="6600">
                  <a:solidFill>
                    <a:schemeClr val="accent2"/>
                  </a:solidFill>
                  <a:prstDash val="solid"/>
                </a:ln>
                <a:effectLst>
                  <a:outerShdw dist="38100" dir="2700000" algn="tl" rotWithShape="0">
                    <a:schemeClr val="accent2"/>
                  </a:outerShdw>
                </a:effectLst>
                <a:latin typeface="Times New Roman" panose="02020603050405020304" pitchFamily="18" charset="0"/>
                <a:cs typeface="Times New Roman" panose="02020603050405020304" pitchFamily="18" charset="0"/>
              </a:rPr>
              <a:t>45+46 </a:t>
            </a:r>
            <a:r>
              <a:rPr lang="en-US" sz="3600" dirty="0" smtClean="0">
                <a:ln w="6600">
                  <a:solidFill>
                    <a:schemeClr val="accent2"/>
                  </a:solidFill>
                  <a:prstDash val="solid"/>
                </a:ln>
                <a:effectLst>
                  <a:outerShdw dist="38100" dir="2700000" algn="tl" rotWithShape="0">
                    <a:schemeClr val="accent2"/>
                  </a:outerShdw>
                </a:effectLst>
                <a:latin typeface="Times New Roman" panose="02020603050405020304" pitchFamily="18" charset="0"/>
                <a:cs typeface="Times New Roman" panose="02020603050405020304" pitchFamily="18" charset="0"/>
              </a:rPr>
              <a:t>- BÀI 21. PHƯƠNG THỨC CON NGƯỜI KHAI THÁC, SỬ DỤNG VÀ BẢO VỆ THIÊN NHIÊN Ở Ô-XTRÂY-LI-A </a:t>
            </a:r>
            <a:endParaRPr lang="en-US" sz="3600" dirty="0">
              <a:ln w="6600">
                <a:solidFill>
                  <a:schemeClr val="accent2"/>
                </a:solidFill>
                <a:prstDash val="solid"/>
              </a:ln>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796771"/>
            <a:ext cx="12192000" cy="6101394"/>
            <a:chOff x="0" y="1854925"/>
            <a:chExt cx="12192000" cy="5036226"/>
          </a:xfrm>
        </p:grpSpPr>
        <p:pic>
          <p:nvPicPr>
            <p:cNvPr id="2050" name="Picture 2" descr="https://cdn.baogiaothong.vn/upload/images/2020-1/article_img/2020-01-06/chay-rung-o-autralia-13-1578293114-width960height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4925"/>
              <a:ext cx="12191998" cy="43503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1442" y="6205228"/>
              <a:ext cx="12100558" cy="685923"/>
            </a:xfrm>
            <a:prstGeom prst="rect">
              <a:avLst/>
            </a:prstGeom>
          </p:spPr>
          <p:txBody>
            <a:bodyPr wrap="square">
              <a:spAutoFit/>
            </a:bodyPr>
            <a:lstStyle/>
            <a:p>
              <a:r>
                <a:rPr lang="vi-VN" sz="2400" i="1" dirty="0">
                  <a:latin typeface="+mj-lt"/>
                </a:rPr>
                <a:t>Một bầy cừu nuôi chết sạch chỉ còn lại vài con thưa thớt nhưng bị bỏng nặng đang cố gắng sinh tồn.</a:t>
              </a:r>
              <a:endParaRPr lang="vi-VN" sz="2400" dirty="0">
                <a:latin typeface="+mj-lt"/>
              </a:endParaRPr>
            </a:p>
          </p:txBody>
        </p:sp>
      </p:grpSp>
      <p:sp>
        <p:nvSpPr>
          <p:cNvPr id="18" name="Rectangle 17"/>
          <p:cNvSpPr/>
          <p:nvPr/>
        </p:nvSpPr>
        <p:spPr>
          <a:xfrm>
            <a:off x="2163015" y="273551"/>
            <a:ext cx="8538760" cy="523220"/>
          </a:xfrm>
          <a:prstGeom prst="rect">
            <a:avLst/>
          </a:prstGeom>
        </p:spPr>
        <p:txBody>
          <a:bodyPr wrap="square">
            <a:spAutoFit/>
          </a:bodyPr>
          <a:lstStyle/>
          <a:p>
            <a:r>
              <a:rPr lang="vi-VN" sz="2800" i="1" dirty="0" smtClean="0">
                <a:latin typeface="+mj-lt"/>
              </a:rPr>
              <a:t>CHÁY RỪNG Ở  Ô-XTRÂY</a:t>
            </a:r>
            <a:r>
              <a:rPr lang="en-US" sz="2800" i="1" dirty="0" smtClean="0">
                <a:latin typeface="+mj-lt"/>
              </a:rPr>
              <a:t>-</a:t>
            </a:r>
            <a:r>
              <a:rPr lang="vi-VN" sz="2800" i="1" dirty="0" smtClean="0">
                <a:latin typeface="+mj-lt"/>
              </a:rPr>
              <a:t>LI-A</a:t>
            </a:r>
            <a:r>
              <a:rPr lang="en-US" sz="2800" i="1" dirty="0" smtClean="0">
                <a:latin typeface="+mj-lt"/>
              </a:rPr>
              <a:t>-</a:t>
            </a:r>
            <a:r>
              <a:rPr lang="vi-VN" sz="2800" i="1" dirty="0" smtClean="0">
                <a:latin typeface="+mj-lt"/>
              </a:rPr>
              <a:t>NĂM 2021.</a:t>
            </a:r>
            <a:endParaRPr lang="vi-VN" sz="2800" dirty="0">
              <a:latin typeface="+mj-lt"/>
            </a:endParaRPr>
          </a:p>
        </p:txBody>
      </p:sp>
    </p:spTree>
    <p:extLst>
      <p:ext uri="{BB962C8B-B14F-4D97-AF65-F5344CB8AC3E}">
        <p14:creationId xmlns:p14="http://schemas.microsoft.com/office/powerpoint/2010/main" val="526404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935" y="138878"/>
            <a:ext cx="8538760" cy="523220"/>
          </a:xfrm>
          <a:prstGeom prst="rect">
            <a:avLst/>
          </a:prstGeom>
        </p:spPr>
        <p:txBody>
          <a:bodyPr wrap="square">
            <a:spAutoFit/>
          </a:bodyPr>
          <a:lstStyle/>
          <a:p>
            <a:r>
              <a:rPr lang="vi-VN" sz="2800" i="1" dirty="0" smtClean="0">
                <a:latin typeface="+mj-lt"/>
              </a:rPr>
              <a:t>CHÁY RỪNG Ở  Ô-XTRÂY</a:t>
            </a:r>
            <a:r>
              <a:rPr lang="en-US" sz="2800" i="1" dirty="0" smtClean="0">
                <a:latin typeface="+mj-lt"/>
              </a:rPr>
              <a:t>-</a:t>
            </a:r>
            <a:r>
              <a:rPr lang="vi-VN" sz="2800" i="1" dirty="0" smtClean="0">
                <a:latin typeface="+mj-lt"/>
              </a:rPr>
              <a:t>LI-A</a:t>
            </a:r>
            <a:r>
              <a:rPr lang="en-US" sz="2800" i="1" dirty="0" smtClean="0">
                <a:latin typeface="+mj-lt"/>
              </a:rPr>
              <a:t>. </a:t>
            </a:r>
            <a:r>
              <a:rPr lang="vi-VN" sz="2800" i="1" dirty="0" smtClean="0">
                <a:latin typeface="+mj-lt"/>
              </a:rPr>
              <a:t>NĂM 2021.</a:t>
            </a:r>
            <a:endParaRPr lang="vi-VN" sz="2800" dirty="0">
              <a:latin typeface="+mj-lt"/>
            </a:endParaRPr>
          </a:p>
        </p:txBody>
      </p:sp>
      <p:pic>
        <p:nvPicPr>
          <p:cNvPr id="5" name="Picture 4" descr="https://cdn.baogiaothong.vn/upload/images/2020-1/article_img/2020-01-06/chay-rung-o-autralia-38-1578293115-width933height5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36" y="835093"/>
            <a:ext cx="11898859" cy="53432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29049" y="6227805"/>
            <a:ext cx="11071654" cy="461665"/>
          </a:xfrm>
          <a:prstGeom prst="rect">
            <a:avLst/>
          </a:prstGeom>
        </p:spPr>
        <p:txBody>
          <a:bodyPr wrap="square">
            <a:spAutoFit/>
          </a:bodyPr>
          <a:lstStyle/>
          <a:p>
            <a:r>
              <a:rPr lang="vi-VN" sz="2400" i="1" dirty="0">
                <a:latin typeface="+mj-lt"/>
              </a:rPr>
              <a:t>Một bãi biển đã trở thành nơi trú ẩn tạm thời để tránh lửa cho cả người và động vật.</a:t>
            </a:r>
            <a:endParaRPr lang="vi-VN" sz="2400" dirty="0">
              <a:latin typeface="+mj-lt"/>
            </a:endParaRPr>
          </a:p>
        </p:txBody>
      </p:sp>
    </p:spTree>
    <p:extLst>
      <p:ext uri="{BB962C8B-B14F-4D97-AF65-F5344CB8AC3E}">
        <p14:creationId xmlns:p14="http://schemas.microsoft.com/office/powerpoint/2010/main" val="4263137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730" y="300830"/>
            <a:ext cx="11979946"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Cho biết </a:t>
            </a:r>
            <a:r>
              <a:rPr lang="en-US" sz="2400" dirty="0">
                <a:latin typeface="Times New Roman" panose="02020603050405020304" pitchFamily="18" charset="0"/>
                <a:cs typeface="Times New Roman" panose="02020603050405020304" pitchFamily="18" charset="0"/>
              </a:rPr>
              <a:t>Ô-</a:t>
            </a:r>
            <a:r>
              <a:rPr lang="vi-VN" sz="2400" dirty="0">
                <a:latin typeface="Times New Roman" panose="02020603050405020304" pitchFamily="18" charset="0"/>
                <a:cs typeface="Times New Roman" panose="02020603050405020304" pitchFamily="18" charset="0"/>
              </a:rPr>
              <a:t>xtrây-li-a thực hiện những biện pháp nào để bảo vệ tài nguyên sinh vật? </a:t>
            </a:r>
          </a:p>
        </p:txBody>
      </p:sp>
      <p:grpSp>
        <p:nvGrpSpPr>
          <p:cNvPr id="5" name="Group 4"/>
          <p:cNvGrpSpPr/>
          <p:nvPr/>
        </p:nvGrpSpPr>
        <p:grpSpPr>
          <a:xfrm>
            <a:off x="5995486" y="1131827"/>
            <a:ext cx="6196514" cy="5599379"/>
            <a:chOff x="6606793" y="704871"/>
            <a:chExt cx="6608226" cy="6281452"/>
          </a:xfrm>
        </p:grpSpPr>
        <p:pic>
          <p:nvPicPr>
            <p:cNvPr id="6" name="Picture 5"/>
            <p:cNvPicPr>
              <a:picLocks noChangeAspect="1"/>
            </p:cNvPicPr>
            <p:nvPr/>
          </p:nvPicPr>
          <p:blipFill>
            <a:blip r:embed="rId2"/>
            <a:stretch>
              <a:fillRect/>
            </a:stretch>
          </p:blipFill>
          <p:spPr>
            <a:xfrm>
              <a:off x="6606793" y="704871"/>
              <a:ext cx="6608224" cy="5271014"/>
            </a:xfrm>
            <a:prstGeom prst="rect">
              <a:avLst/>
            </a:prstGeom>
          </p:spPr>
        </p:pic>
        <p:sp>
          <p:nvSpPr>
            <p:cNvPr id="7" name="Rectangle 6"/>
            <p:cNvSpPr/>
            <p:nvPr/>
          </p:nvSpPr>
          <p:spPr>
            <a:xfrm>
              <a:off x="7021465" y="6104554"/>
              <a:ext cx="6193554" cy="881769"/>
            </a:xfrm>
            <a:prstGeom prst="rect">
              <a:avLst/>
            </a:prstGeom>
          </p:spPr>
          <p:txBody>
            <a:bodyPr wrap="square">
              <a:spAutoFit/>
            </a:bodyPr>
            <a:lstStyle/>
            <a:p>
              <a:r>
                <a:rPr lang="vi-VN" sz="2400" dirty="0">
                  <a:latin typeface="+mj-lt"/>
                </a:rPr>
                <a:t>Vườn Umpherston Sinkhole, Mt Gambier, Nam Úc</a:t>
              </a:r>
            </a:p>
          </p:txBody>
        </p:sp>
      </p:grpSp>
      <p:grpSp>
        <p:nvGrpSpPr>
          <p:cNvPr id="8" name="Group 7"/>
          <p:cNvGrpSpPr/>
          <p:nvPr/>
        </p:nvGrpSpPr>
        <p:grpSpPr>
          <a:xfrm>
            <a:off x="210064" y="1131827"/>
            <a:ext cx="5785422" cy="5478118"/>
            <a:chOff x="0" y="699302"/>
            <a:chExt cx="6616673" cy="6798032"/>
          </a:xfrm>
        </p:grpSpPr>
        <p:pic>
          <p:nvPicPr>
            <p:cNvPr id="9" name="Picture 8"/>
            <p:cNvPicPr>
              <a:picLocks noChangeAspect="1"/>
            </p:cNvPicPr>
            <p:nvPr/>
          </p:nvPicPr>
          <p:blipFill>
            <a:blip r:embed="rId3"/>
            <a:stretch>
              <a:fillRect/>
            </a:stretch>
          </p:blipFill>
          <p:spPr>
            <a:xfrm>
              <a:off x="0" y="699302"/>
              <a:ext cx="6444275" cy="5766812"/>
            </a:xfrm>
            <a:prstGeom prst="rect">
              <a:avLst/>
            </a:prstGeom>
          </p:spPr>
        </p:pic>
        <p:sp>
          <p:nvSpPr>
            <p:cNvPr id="10" name="Rectangle 9"/>
            <p:cNvSpPr/>
            <p:nvPr/>
          </p:nvSpPr>
          <p:spPr>
            <a:xfrm>
              <a:off x="0" y="6466114"/>
              <a:ext cx="6616673" cy="1031220"/>
            </a:xfrm>
            <a:prstGeom prst="rect">
              <a:avLst/>
            </a:prstGeom>
          </p:spPr>
          <p:txBody>
            <a:bodyPr wrap="square">
              <a:spAutoFit/>
            </a:bodyPr>
            <a:lstStyle/>
            <a:p>
              <a:r>
                <a:rPr lang="vi-VN" sz="2400" dirty="0">
                  <a:latin typeface="+mj-lt"/>
                </a:rPr>
                <a:t>Vách đá Sea Cliffs, Công viên quốc gia Tasman, Tasmania</a:t>
              </a:r>
            </a:p>
          </p:txBody>
        </p:sp>
      </p:grpSp>
      <p:pic>
        <p:nvPicPr>
          <p:cNvPr id="11" name="Picture 10"/>
          <p:cNvPicPr>
            <a:picLocks noChangeAspect="1"/>
          </p:cNvPicPr>
          <p:nvPr/>
        </p:nvPicPr>
        <p:blipFill>
          <a:blip r:embed="rId4"/>
          <a:stretch>
            <a:fillRect/>
          </a:stretch>
        </p:blipFill>
        <p:spPr>
          <a:xfrm>
            <a:off x="17417" y="1131827"/>
            <a:ext cx="12174583" cy="5714999"/>
          </a:xfrm>
          <a:prstGeom prst="rect">
            <a:avLst/>
          </a:prstGeom>
        </p:spPr>
      </p:pic>
      <p:pic>
        <p:nvPicPr>
          <p:cNvPr id="12" name="Picture 11"/>
          <p:cNvPicPr>
            <a:picLocks noChangeAspect="1"/>
          </p:cNvPicPr>
          <p:nvPr/>
        </p:nvPicPr>
        <p:blipFill>
          <a:blip r:embed="rId5"/>
          <a:stretch>
            <a:fillRect/>
          </a:stretch>
        </p:blipFill>
        <p:spPr>
          <a:xfrm>
            <a:off x="0" y="1070376"/>
            <a:ext cx="12191998" cy="5660829"/>
          </a:xfrm>
          <a:prstGeom prst="rect">
            <a:avLst/>
          </a:prstGeom>
        </p:spPr>
      </p:pic>
      <p:sp>
        <p:nvSpPr>
          <p:cNvPr id="13" name="Text Box 2"/>
          <p:cNvSpPr txBox="1">
            <a:spLocks noChangeArrowheads="1"/>
          </p:cNvSpPr>
          <p:nvPr/>
        </p:nvSpPr>
        <p:spPr bwMode="auto">
          <a:xfrm>
            <a:off x="76599" y="300829"/>
            <a:ext cx="11983596" cy="535531"/>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en-US" sz="3200" dirty="0">
                <a:latin typeface="Times New Roman" panose="02020603050405020304" pitchFamily="18" charset="0"/>
                <a:ea typeface="Arial" panose="020B0604020202020204" pitchFamily="34" charset="0"/>
                <a:cs typeface="Times New Roman" panose="02020603050405020304" pitchFamily="18" charset="0"/>
              </a:rPr>
              <a:t>+</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Xây </a:t>
            </a:r>
            <a:r>
              <a:rPr lang="vi-VN" sz="3200" dirty="0">
                <a:latin typeface="Times New Roman" panose="02020603050405020304" pitchFamily="18" charset="0"/>
                <a:ea typeface="Arial" panose="020B0604020202020204" pitchFamily="34" charset="0"/>
                <a:cs typeface="Times New Roman" panose="02020603050405020304" pitchFamily="18" charset="0"/>
              </a:rPr>
              <a:t>dựng các khu bảo tồn thiên nhiên, công viên biển, vườn quốc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a:t>
            </a:r>
            <a:endParaRPr lang="vi-VN" sz="3200" dirty="0"/>
          </a:p>
        </p:txBody>
      </p:sp>
      <p:sp>
        <p:nvSpPr>
          <p:cNvPr id="14" name="Text Box 2"/>
          <p:cNvSpPr txBox="1">
            <a:spLocks noChangeArrowheads="1"/>
          </p:cNvSpPr>
          <p:nvPr/>
        </p:nvSpPr>
        <p:spPr bwMode="auto">
          <a:xfrm>
            <a:off x="76599" y="134629"/>
            <a:ext cx="11983596" cy="867930"/>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vi-VN" dirty="0" smtClean="0">
                <a:latin typeface="Times New Roman" panose="02020603050405020304" pitchFamily="18" charset="0"/>
                <a:ea typeface="Arial" panose="020B0604020202020204" pitchFamily="34" charset="0"/>
              </a:rPr>
              <a:t>+ </a:t>
            </a:r>
            <a:r>
              <a:rPr lang="vi-VN" dirty="0">
                <a:latin typeface="Times New Roman" panose="02020603050405020304" pitchFamily="18" charset="0"/>
                <a:ea typeface="Arial" panose="020B0604020202020204" pitchFamily="34" charset="0"/>
              </a:rPr>
              <a:t>Đưa ra các chiến lược bảo tồn các quần thể sinh vật và cảnh quan bản địa, góp phần quan trọng duy trì tính đa dạng của tài nguyên sinh vật quốc gia</a:t>
            </a:r>
            <a:r>
              <a:rPr lang="vi-VN" dirty="0" smtClean="0">
                <a:latin typeface="Times New Roman" panose="02020603050405020304" pitchFamily="18" charset="0"/>
                <a:ea typeface="Arial" panose="020B0604020202020204" pitchFamily="34" charset="0"/>
              </a:rPr>
              <a:t>.</a:t>
            </a:r>
            <a:endParaRPr lang="vi-VN" dirty="0"/>
          </a:p>
        </p:txBody>
      </p:sp>
    </p:spTree>
    <p:extLst>
      <p:ext uri="{BB962C8B-B14F-4D97-AF65-F5344CB8AC3E}">
        <p14:creationId xmlns:p14="http://schemas.microsoft.com/office/powerpoint/2010/main" val="79600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906" y="256977"/>
            <a:ext cx="11547231" cy="624851"/>
          </a:xfrm>
          <a:prstGeom prst="rect">
            <a:avLst/>
          </a:prstGeom>
        </p:spPr>
        <p:txBody>
          <a:bodyPr wrap="square">
            <a:spAutoFit/>
          </a:bodyPr>
          <a:lstStyle/>
          <a:p>
            <a:pPr>
              <a:lnSpc>
                <a:spcPts val="2000"/>
              </a:lnSpc>
              <a:spcAft>
                <a:spcPts val="0"/>
              </a:spcAft>
            </a:pPr>
            <a:endParaRPr lang="en-US" sz="2800" b="1" dirty="0" smtClean="0">
              <a:latin typeface="Times New Roman" panose="02020603050405020304" pitchFamily="18" charset="0"/>
              <a:ea typeface="Arial" panose="020B0604020202020204" pitchFamily="34" charset="0"/>
              <a:cs typeface="Times New Roman" panose="02020603050405020304" pitchFamily="18" charset="0"/>
            </a:endParaRPr>
          </a:p>
          <a:p>
            <a:pPr>
              <a:lnSpc>
                <a:spcPts val="2000"/>
              </a:lnSpc>
              <a:spcAft>
                <a:spcPts val="0"/>
              </a:spcAft>
            </a:pPr>
            <a:r>
              <a:rPr lang="en-US" sz="2800" b="1"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b="1" dirty="0">
                <a:latin typeface="Times New Roman" panose="02020603050405020304" pitchFamily="18" charset="0"/>
                <a:ea typeface="Arial" panose="020B0604020202020204" pitchFamily="34" charset="0"/>
                <a:cs typeface="Times New Roman" panose="02020603050405020304" pitchFamily="18" charset="0"/>
              </a:rPr>
              <a:t>. P</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hương </a:t>
            </a:r>
            <a:r>
              <a:rPr lang="vi-VN" sz="2800" b="1" dirty="0">
                <a:latin typeface="Times New Roman" panose="02020603050405020304" pitchFamily="18" charset="0"/>
                <a:ea typeface="Arial" panose="020B0604020202020204" pitchFamily="34" charset="0"/>
                <a:cs typeface="Times New Roman" panose="02020603050405020304" pitchFamily="18" charset="0"/>
              </a:rPr>
              <a:t>thức khai thác, sử dụng và bảo vệ tài nguyên sinh </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vật</a:t>
            </a:r>
            <a:endParaRPr lang="vi-VN" sz="2000" b="1" dirty="0">
              <a:ea typeface="Arial" panose="020B0604020202020204" pitchFamily="34" charset="0"/>
              <a:cs typeface="Times New Roman" panose="02020603050405020304" pitchFamily="18" charset="0"/>
            </a:endParaRPr>
          </a:p>
        </p:txBody>
      </p:sp>
      <p:sp>
        <p:nvSpPr>
          <p:cNvPr id="2" name="Rectangle 1"/>
          <p:cNvSpPr/>
          <p:nvPr/>
        </p:nvSpPr>
        <p:spPr>
          <a:xfrm>
            <a:off x="257906" y="741715"/>
            <a:ext cx="11887200" cy="4893647"/>
          </a:xfrm>
          <a:prstGeom prst="rect">
            <a:avLst/>
          </a:prstGeom>
        </p:spPr>
        <p:txBody>
          <a:bodyPr wrap="square">
            <a:spAutoFit/>
          </a:bodyPr>
          <a:lstStyle/>
          <a:p>
            <a:pPr algn="just">
              <a:lnSpc>
                <a:spcPts val="2000"/>
              </a:lnSpc>
              <a:spcAft>
                <a:spcPts val="0"/>
              </a:spcAft>
            </a:pPr>
            <a:endParaRPr lang="en-US" sz="28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sz="28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Ô- xtrây-li-a có tài nguyên sinh vật phong phú.</a:t>
            </a:r>
            <a:endParaRPr lang="vi-VN" sz="2000" dirty="0">
              <a:ea typeface="Arial" panose="020B0604020202020204" pitchFamily="34" charset="0"/>
              <a:cs typeface="Times New Roman" panose="02020603050405020304" pitchFamily="18" charset="0"/>
            </a:endParaRPr>
          </a:p>
          <a:p>
            <a:pPr algn="just">
              <a:spcAft>
                <a:spcPts val="0"/>
              </a:spcAft>
            </a:pP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 </a:t>
            </a:r>
            <a:r>
              <a:rPr lang="vi-VN" sz="2800" b="1" dirty="0">
                <a:latin typeface="Times New Roman" panose="02020603050405020304" pitchFamily="18" charset="0"/>
                <a:ea typeface="Arial" panose="020B0604020202020204" pitchFamily="34" charset="0"/>
                <a:cs typeface="Times New Roman" panose="02020603050405020304" pitchFamily="18" charset="0"/>
              </a:rPr>
              <a:t>Thực trạng: </a:t>
            </a:r>
            <a:r>
              <a:rPr lang="vi-VN" sz="2800" dirty="0">
                <a:latin typeface="Times New Roman" panose="02020603050405020304" pitchFamily="18" charset="0"/>
                <a:ea typeface="Arial" panose="020B0604020202020204" pitchFamily="34" charset="0"/>
                <a:cs typeface="Times New Roman" panose="02020603050405020304" pitchFamily="18" charset="0"/>
              </a:rPr>
              <a:t>Số lượng các loài động thực vật hoang dã, nhất là các loài đặc hữu đang suy giảm đáng kể.</a:t>
            </a:r>
            <a:endParaRPr lang="vi-VN" sz="2000" dirty="0">
              <a:ea typeface="Arial" panose="020B0604020202020204" pitchFamily="34" charset="0"/>
              <a:cs typeface="Times New Roman" panose="02020603050405020304" pitchFamily="18" charset="0"/>
            </a:endParaRPr>
          </a:p>
          <a:p>
            <a:pPr algn="just">
              <a:lnSpc>
                <a:spcPts val="2000"/>
              </a:lnSpc>
              <a:spcAft>
                <a:spcPts val="0"/>
              </a:spcAft>
            </a:pPr>
            <a:endParaRPr lang="vi-VN" sz="28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en-US" sz="2800" b="1" dirty="0" smtClean="0">
                <a:latin typeface="Times New Roman" panose="02020603050405020304" pitchFamily="18" charset="0"/>
                <a:ea typeface="Arial" panose="020B0604020202020204" pitchFamily="34" charset="0"/>
                <a:cs typeface="Times New Roman" panose="02020603050405020304" pitchFamily="18" charset="0"/>
              </a:rPr>
              <a:t>*</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Nguyên </a:t>
            </a:r>
            <a:r>
              <a:rPr lang="vi-VN" sz="2800" b="1" dirty="0">
                <a:latin typeface="Times New Roman" panose="02020603050405020304" pitchFamily="18" charset="0"/>
                <a:ea typeface="Arial" panose="020B0604020202020204" pitchFamily="34" charset="0"/>
                <a:cs typeface="Times New Roman" panose="02020603050405020304" pitchFamily="18" charset="0"/>
              </a:rPr>
              <a:t>nhân</a:t>
            </a:r>
            <a:r>
              <a:rPr lang="vi-VN"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smtClean="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ts val="2000"/>
              </a:lnSpc>
              <a:spcAft>
                <a:spcPts val="0"/>
              </a:spcAft>
              <a:buFont typeface="Arial" charset="0"/>
              <a:buChar char="•"/>
            </a:pPr>
            <a:endParaRPr lang="en-US" sz="28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sz="28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Khí </a:t>
            </a:r>
            <a:r>
              <a:rPr lang="vi-VN" sz="2800" dirty="0">
                <a:latin typeface="Times New Roman" panose="02020603050405020304" pitchFamily="18" charset="0"/>
                <a:ea typeface="Arial" panose="020B0604020202020204" pitchFamily="34" charset="0"/>
                <a:cs typeface="Times New Roman" panose="02020603050405020304" pitchFamily="18" charset="0"/>
              </a:rPr>
              <a:t>hậu khô hạn</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8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endParaRPr lang="vi-VN" sz="2000" dirty="0">
              <a:ea typeface="Arial" panose="020B0604020202020204" pitchFamily="34" charset="0"/>
              <a:cs typeface="Times New Roman" panose="02020603050405020304" pitchFamily="18" charset="0"/>
            </a:endParaRPr>
          </a:p>
          <a:p>
            <a:pPr algn="just">
              <a:lnSpc>
                <a:spcPts val="2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 Biến đổi khí hậu làm cho cháy rừng gia tăng.</a:t>
            </a:r>
            <a:endParaRPr lang="vi-VN" sz="2000" dirty="0">
              <a:ea typeface="Arial" panose="020B0604020202020204" pitchFamily="34" charset="0"/>
              <a:cs typeface="Times New Roman" panose="02020603050405020304" pitchFamily="18" charset="0"/>
            </a:endParaRPr>
          </a:p>
          <a:p>
            <a:pPr algn="just">
              <a:lnSpc>
                <a:spcPts val="2000"/>
              </a:lnSpc>
              <a:spcAft>
                <a:spcPts val="0"/>
              </a:spcAft>
            </a:pPr>
            <a:endParaRPr lang="vi-VN" sz="2800" b="1"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latin typeface="Times New Roman" panose="02020603050405020304" pitchFamily="18" charset="0"/>
                <a:ea typeface="Arial" panose="020B0604020202020204" pitchFamily="34" charset="0"/>
                <a:cs typeface="Times New Roman" panose="02020603050405020304" pitchFamily="18" charset="0"/>
              </a:rPr>
              <a:t> </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Biện </a:t>
            </a:r>
            <a:r>
              <a:rPr lang="vi-VN" sz="2800" b="1" dirty="0">
                <a:latin typeface="Times New Roman" panose="02020603050405020304" pitchFamily="18" charset="0"/>
                <a:ea typeface="Arial" panose="020B0604020202020204" pitchFamily="34" charset="0"/>
                <a:cs typeface="Times New Roman" panose="02020603050405020304" pitchFamily="18" charset="0"/>
              </a:rPr>
              <a:t>pháp: </a:t>
            </a:r>
            <a:endParaRPr lang="en-US" sz="2800" b="1"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endParaRPr lang="vi-VN" sz="2000" dirty="0">
              <a:ea typeface="Arial" panose="020B0604020202020204" pitchFamily="34" charset="0"/>
              <a:cs typeface="Times New Roman" panose="02020603050405020304" pitchFamily="18" charset="0"/>
            </a:endParaRPr>
          </a:p>
          <a:p>
            <a:pPr algn="just">
              <a:lnSpc>
                <a:spcPts val="2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 Phát triển các khu bảo tồn thiên nhiên, công viên biển, vườn quốc gia…</a:t>
            </a:r>
            <a:endParaRPr lang="vi-VN" sz="2000" dirty="0">
              <a:ea typeface="Arial" panose="020B0604020202020204" pitchFamily="34" charset="0"/>
              <a:cs typeface="Times New Roman" panose="02020603050405020304" pitchFamily="18" charset="0"/>
            </a:endParaRPr>
          </a:p>
          <a:p>
            <a:r>
              <a:rPr lang="vi-VN" sz="2800" dirty="0">
                <a:latin typeface="Times New Roman" panose="02020603050405020304" pitchFamily="18" charset="0"/>
                <a:ea typeface="Arial" panose="020B0604020202020204" pitchFamily="34" charset="0"/>
              </a:rPr>
              <a:t>+ Đưa ra các chiến lược bảo tồn các quần thể sinh vật và cảnh quan bản địa, góp phần quan trọng duy trì tính đa dạng của tài nguyên sinh vật quốc gia.</a:t>
            </a:r>
            <a:endParaRPr lang="vi-VN" sz="28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108" y="569402"/>
            <a:ext cx="649288"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49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circle(in)">
                                      <p:cBhvr>
                                        <p:cTn id="36" dur="2000"/>
                                        <p:tgtEl>
                                          <p:spTgt spid="2">
                                            <p:txEl>
                                              <p:pRg st="10" end="10"/>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circle(in)">
                                      <p:cBhvr>
                                        <p:cTn id="39" dur="2000"/>
                                        <p:tgtEl>
                                          <p:spTgt spid="2">
                                            <p:txEl>
                                              <p:pRg st="12" end="12"/>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circle(in)">
                                      <p:cBhvr>
                                        <p:cTn id="42" dur="2000"/>
                                        <p:tgtEl>
                                          <p:spTgt spid="2">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3569" y="898170"/>
            <a:ext cx="11948982" cy="5876834"/>
            <a:chOff x="0" y="1684274"/>
            <a:chExt cx="12191999" cy="5173726"/>
          </a:xfrm>
        </p:grpSpPr>
        <p:sp>
          <p:nvSpPr>
            <p:cNvPr id="8" name="Rectangle 7"/>
            <p:cNvSpPr/>
            <p:nvPr/>
          </p:nvSpPr>
          <p:spPr>
            <a:xfrm>
              <a:off x="0" y="1684274"/>
              <a:ext cx="12191999" cy="517372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000" dirty="0">
                <a:solidFill>
                  <a:srgbClr val="FF0000"/>
                </a:solidFill>
              </a:endParaRPr>
            </a:p>
          </p:txBody>
        </p:sp>
        <p:sp>
          <p:nvSpPr>
            <p:cNvPr id="9" name="TextBox 8"/>
            <p:cNvSpPr txBox="1"/>
            <p:nvPr/>
          </p:nvSpPr>
          <p:spPr>
            <a:xfrm>
              <a:off x="91440" y="5333898"/>
              <a:ext cx="11924048" cy="1219293"/>
            </a:xfrm>
            <a:prstGeom prst="rect">
              <a:avLst/>
            </a:prstGeom>
            <a:noFill/>
          </p:spPr>
          <p:txBody>
            <a:bodyPr wrap="square" rtlCol="0">
              <a:spAutoFit/>
            </a:bodyPr>
            <a:lstStyle/>
            <a:p>
              <a:pPr marL="347345" indent="-347345"/>
              <a:r>
                <a:rPr lang="vi-VN" sz="2800" b="1" i="1" dirty="0" smtClean="0">
                  <a:solidFill>
                    <a:srgbClr val="FF0000"/>
                  </a:solidFill>
                  <a:latin typeface="Times New Roman" panose="02020603050405020304" pitchFamily="18" charset="0"/>
                  <a:cs typeface="Times New Roman" panose="02020603050405020304" pitchFamily="18" charset="0"/>
                </a:rPr>
                <a:t>Nhóm </a:t>
              </a:r>
              <a:r>
                <a:rPr lang="en-US" sz="2800" b="1" i="1" dirty="0">
                  <a:solidFill>
                    <a:srgbClr val="FF0000"/>
                  </a:solidFill>
                  <a:latin typeface="Times New Roman" panose="02020603050405020304" pitchFamily="18" charset="0"/>
                  <a:cs typeface="Times New Roman" panose="02020603050405020304" pitchFamily="18" charset="0"/>
                </a:rPr>
                <a:t>3</a:t>
              </a:r>
              <a:r>
                <a:rPr lang="vi-VN" sz="2800" b="1" i="1" dirty="0" smtClean="0">
                  <a:solidFill>
                    <a:srgbClr val="FF0000"/>
                  </a:solidFill>
                  <a:latin typeface="Times New Roman" panose="02020603050405020304" pitchFamily="18" charset="0"/>
                  <a:cs typeface="Times New Roman" panose="02020603050405020304" pitchFamily="18" charset="0"/>
                </a:rPr>
                <a:t>: Hoàn thành phiếu học tập số </a:t>
              </a:r>
              <a:r>
                <a:rPr lang="vi-VN" sz="2800" b="1" i="1" dirty="0" smtClean="0">
                  <a:solidFill>
                    <a:srgbClr val="FF0000"/>
                  </a:solidFill>
                  <a:latin typeface="+mj-lt"/>
                  <a:cs typeface="Times New Roman" panose="02020603050405020304" pitchFamily="18" charset="0"/>
                </a:rPr>
                <a:t>3</a:t>
              </a:r>
              <a:endParaRPr lang="en-US" sz="2800" b="1" i="1" dirty="0" smtClean="0">
                <a:solidFill>
                  <a:srgbClr val="FF0000"/>
                </a:solidFill>
                <a:latin typeface="+mj-lt"/>
                <a:cs typeface="Times New Roman" panose="02020603050405020304" pitchFamily="18" charset="0"/>
              </a:endParaRPr>
            </a:p>
            <a:p>
              <a:pPr marL="347345" indent="-347345"/>
              <a:r>
                <a:rPr lang="vi-VN" sz="2800" dirty="0" smtClean="0">
                  <a:latin typeface="+mj-lt"/>
                </a:rPr>
                <a:t>Dựa </a:t>
              </a:r>
              <a:r>
                <a:rPr lang="vi-VN" sz="2800" dirty="0">
                  <a:latin typeface="+mj-lt"/>
                </a:rPr>
                <a:t>vào thông tin trong </a:t>
              </a:r>
              <a:r>
                <a:rPr lang="vi-VN" sz="2800" dirty="0" smtClean="0">
                  <a:latin typeface="+mj-lt"/>
                </a:rPr>
                <a:t>bài,</a:t>
              </a:r>
              <a:r>
                <a:rPr lang="en-US" sz="2800" dirty="0" smtClean="0">
                  <a:latin typeface="+mj-lt"/>
                </a:rPr>
                <a:t> </a:t>
              </a:r>
              <a:r>
                <a:rPr lang="vi-VN" sz="2800" dirty="0" smtClean="0">
                  <a:latin typeface="+mj-lt"/>
                </a:rPr>
                <a:t>em </a:t>
              </a:r>
              <a:r>
                <a:rPr lang="vi-VN" sz="2800" dirty="0">
                  <a:latin typeface="+mj-lt"/>
                </a:rPr>
                <a:t>hãy phân tích những </a:t>
              </a:r>
              <a:r>
                <a:rPr lang="vi-VN" sz="2800" dirty="0" smtClean="0">
                  <a:latin typeface="+mj-lt"/>
                </a:rPr>
                <a:t>biện</a:t>
              </a:r>
              <a:r>
                <a:rPr lang="en-US" sz="2800" dirty="0" smtClean="0">
                  <a:latin typeface="+mj-lt"/>
                </a:rPr>
                <a:t> </a:t>
              </a:r>
              <a:r>
                <a:rPr lang="vi-VN" sz="2800" dirty="0" smtClean="0">
                  <a:latin typeface="+mj-lt"/>
                </a:rPr>
                <a:t>pháp </a:t>
              </a:r>
              <a:r>
                <a:rPr lang="vi-VN" sz="2800" dirty="0">
                  <a:latin typeface="+mj-lt"/>
                </a:rPr>
                <a:t>khai thác, sử dụng và bảo </a:t>
              </a:r>
              <a:r>
                <a:rPr lang="vi-VN" sz="2800" dirty="0" smtClean="0">
                  <a:latin typeface="+mj-lt"/>
                </a:rPr>
                <a:t>vệ </a:t>
              </a:r>
              <a:r>
                <a:rPr lang="vi-VN" sz="2800" dirty="0">
                  <a:latin typeface="+mj-lt"/>
                </a:rPr>
                <a:t>nguồn tài nguyên đất của </a:t>
              </a:r>
              <a:r>
                <a:rPr lang="vi-VN" sz="2800" dirty="0" smtClean="0">
                  <a:latin typeface="+mj-lt"/>
                </a:rPr>
                <a:t>Ô-</a:t>
              </a:r>
              <a:r>
                <a:rPr lang="en-US" sz="2800" dirty="0">
                  <a:latin typeface="Times New Roman" panose="02020603050405020304" pitchFamily="18" charset="0"/>
                  <a:cs typeface="Times New Roman" panose="02020603050405020304" pitchFamily="18" charset="0"/>
                </a:rPr>
                <a:t>x</a:t>
              </a:r>
              <a:r>
                <a:rPr lang="vi-VN" sz="2800" dirty="0" smtClean="0">
                  <a:latin typeface="+mj-lt"/>
                </a:rPr>
                <a:t>tr</a:t>
              </a:r>
              <a:r>
                <a:rPr lang="en-US" sz="2800" dirty="0">
                  <a:latin typeface="Times New Roman" panose="02020603050405020304" pitchFamily="18" charset="0"/>
                  <a:cs typeface="Times New Roman" panose="02020603050405020304" pitchFamily="18" charset="0"/>
                </a:rPr>
                <a:t>â</a:t>
              </a:r>
              <a:r>
                <a:rPr lang="vi-VN" sz="2800" dirty="0" smtClean="0">
                  <a:latin typeface="+mj-lt"/>
                </a:rPr>
                <a:t>y-</a:t>
              </a:r>
              <a:r>
                <a:rPr lang="en-US" sz="2800" dirty="0" smtClean="0">
                  <a:latin typeface="Times New Roman" panose="02020603050405020304" pitchFamily="18" charset="0"/>
                  <a:cs typeface="Times New Roman" panose="02020603050405020304" pitchFamily="18" charset="0"/>
                </a:rPr>
                <a:t>l</a:t>
              </a:r>
              <a:r>
                <a:rPr lang="vi-VN" sz="2800" dirty="0" smtClean="0">
                  <a:latin typeface="+mj-lt"/>
                </a:rPr>
                <a:t>i-</a:t>
              </a:r>
              <a:r>
                <a:rPr lang="en-US" sz="2800" dirty="0" smtClean="0">
                  <a:latin typeface="Times New Roman" panose="02020603050405020304" pitchFamily="18" charset="0"/>
                  <a:cs typeface="Times New Roman" panose="02020603050405020304" pitchFamily="18" charset="0"/>
                </a:rPr>
                <a:t>a</a:t>
              </a:r>
              <a:r>
                <a:rPr lang="vi-VN" sz="2800" dirty="0" smtClean="0">
                  <a:latin typeface="+mj-lt"/>
                </a:rPr>
                <a:t> </a:t>
              </a:r>
              <a:r>
                <a:rPr lang="vi-VN" sz="2800" dirty="0">
                  <a:latin typeface="+mj-lt"/>
                </a:rPr>
                <a:t>. </a:t>
              </a:r>
            </a:p>
          </p:txBody>
        </p:sp>
        <p:sp>
          <p:nvSpPr>
            <p:cNvPr id="15" name="TextBox 14"/>
            <p:cNvSpPr txBox="1"/>
            <p:nvPr/>
          </p:nvSpPr>
          <p:spPr>
            <a:xfrm>
              <a:off x="78376" y="3153056"/>
              <a:ext cx="12035244" cy="2248917"/>
            </a:xfrm>
            <a:prstGeom prst="rect">
              <a:avLst/>
            </a:prstGeom>
            <a:noFill/>
          </p:spPr>
          <p:txBody>
            <a:bodyPr wrap="square" rtlCol="0">
              <a:spAutoFit/>
            </a:bodyPr>
            <a:lstStyle/>
            <a:p>
              <a:r>
                <a:rPr lang="vi-VN" sz="2800" b="1" i="1" dirty="0">
                  <a:solidFill>
                    <a:srgbClr val="FF0000"/>
                  </a:solidFill>
                  <a:latin typeface="Times New Roman" panose="02020603050405020304" pitchFamily="18" charset="0"/>
                  <a:cs typeface="Times New Roman" panose="02020603050405020304" pitchFamily="18" charset="0"/>
                </a:rPr>
                <a:t>Nhóm </a:t>
              </a:r>
              <a:r>
                <a:rPr lang="vi-VN" sz="2800" b="1" i="1" dirty="0" smtClean="0">
                  <a:solidFill>
                    <a:srgbClr val="FF0000"/>
                  </a:solidFill>
                  <a:latin typeface="Times New Roman" panose="02020603050405020304" pitchFamily="18" charset="0"/>
                  <a:cs typeface="Times New Roman" panose="02020603050405020304" pitchFamily="18" charset="0"/>
                </a:rPr>
                <a:t>2: </a:t>
              </a:r>
              <a:r>
                <a:rPr lang="vi-VN" sz="2800" b="1" i="1" dirty="0">
                  <a:solidFill>
                    <a:srgbClr val="FF0000"/>
                  </a:solidFill>
                  <a:latin typeface="Times New Roman" panose="02020603050405020304" pitchFamily="18" charset="0"/>
                  <a:cs typeface="Times New Roman" panose="02020603050405020304" pitchFamily="18" charset="0"/>
                </a:rPr>
                <a:t>Hoàn thành phiếu học tập số </a:t>
              </a:r>
              <a:r>
                <a:rPr lang="vi-VN" sz="2800" b="1" i="1" dirty="0" smtClean="0">
                  <a:solidFill>
                    <a:srgbClr val="FF0000"/>
                  </a:solidFill>
                  <a:latin typeface="Times New Roman" panose="02020603050405020304" pitchFamily="18" charset="0"/>
                  <a:cs typeface="Times New Roman" panose="02020603050405020304" pitchFamily="18" charset="0"/>
                </a:rPr>
                <a:t>2</a:t>
              </a:r>
            </a:p>
            <a:p>
              <a:r>
                <a:rPr lang="vi-VN" sz="2400" dirty="0">
                  <a:latin typeface="Times New Roman" panose="02020603050405020304" pitchFamily="18" charset="0"/>
                  <a:cs typeface="Times New Roman" panose="02020603050405020304" pitchFamily="18" charset="0"/>
                </a:rPr>
                <a:t>Dựa vào bảng số liệu và thông tin trong bài, em hãy:</a:t>
              </a:r>
            </a:p>
            <a:p>
              <a:r>
                <a:rPr lang="vi-VN" sz="2400" dirty="0">
                  <a:latin typeface="Times New Roman" panose="02020603050405020304" pitchFamily="18" charset="0"/>
                  <a:cs typeface="Times New Roman" panose="02020603050405020304" pitchFamily="18" charset="0"/>
                </a:rPr>
                <a:t>+ Nhận xét sự biến động diện tích rừng của </a:t>
              </a:r>
              <a:r>
                <a:rPr lang="vi-VN" sz="2400" dirty="0" smtClean="0">
                  <a:latin typeface="Times New Roman" panose="02020603050405020304" pitchFamily="18" charset="0"/>
                  <a:cs typeface="Times New Roman" panose="02020603050405020304" pitchFamily="18" charset="0"/>
                </a:rPr>
                <a:t>Ô</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trong giai đoạn 1990-2020</a:t>
              </a:r>
              <a:r>
                <a:rPr lang="vi-VN" sz="2400" dirty="0" smtClean="0">
                  <a:latin typeface="Times New Roman" panose="02020603050405020304" pitchFamily="18" charset="0"/>
                  <a:cs typeface="Times New Roman" panose="02020603050405020304" pitchFamily="18" charset="0"/>
                </a:rPr>
                <a:t>.</a:t>
              </a:r>
            </a:p>
            <a:p>
              <a:endParaRPr lang="vi-VN" sz="2000" dirty="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 biết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thực hiện những biện pháp nào để bảo vệ tài nguyên sinh vật? </a:t>
              </a:r>
            </a:p>
          </p:txBody>
        </p:sp>
        <p:pic>
          <p:nvPicPr>
            <p:cNvPr id="19" name="Picture 18"/>
            <p:cNvPicPr>
              <a:picLocks noChangeAspect="1"/>
            </p:cNvPicPr>
            <p:nvPr/>
          </p:nvPicPr>
          <p:blipFill>
            <a:blip r:embed="rId3"/>
            <a:stretch>
              <a:fillRect/>
            </a:stretch>
          </p:blipFill>
          <p:spPr>
            <a:xfrm>
              <a:off x="1628501" y="4157525"/>
              <a:ext cx="8948057" cy="896190"/>
            </a:xfrm>
            <a:prstGeom prst="rect">
              <a:avLst/>
            </a:prstGeom>
          </p:spPr>
        </p:pic>
        <p:sp>
          <p:nvSpPr>
            <p:cNvPr id="21" name="TextBox 20"/>
            <p:cNvSpPr txBox="1"/>
            <p:nvPr/>
          </p:nvSpPr>
          <p:spPr>
            <a:xfrm>
              <a:off x="91439" y="1782463"/>
              <a:ext cx="12022182" cy="1436056"/>
            </a:xfrm>
            <a:prstGeom prst="rect">
              <a:avLst/>
            </a:prstGeom>
            <a:noFill/>
          </p:spPr>
          <p:txBody>
            <a:bodyPr wrap="square" rtlCol="0">
              <a:spAutoFit/>
            </a:bodyPr>
            <a:lstStyle/>
            <a:p>
              <a:r>
                <a:rPr lang="vi-VN" sz="2800" b="1" i="1" dirty="0" smtClean="0">
                  <a:solidFill>
                    <a:srgbClr val="FF0000"/>
                  </a:solidFill>
                  <a:latin typeface="Times New Roman" panose="02020603050405020304" pitchFamily="18" charset="0"/>
                  <a:cs typeface="Times New Roman" panose="02020603050405020304" pitchFamily="18" charset="0"/>
                </a:rPr>
                <a:t>Nhóm 1: Hoàn thành phiếu học tập số 1</a:t>
              </a:r>
            </a:p>
            <a:p>
              <a:pPr lvl="0"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Quan sát dựa vào hình 21, thông tin trong SGK, hãy:</a:t>
              </a:r>
              <a:endParaRPr lang="vi-VN" altLang="vi-VN"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 Kể tên và xác định các loại khoáng sản chính được khai thác ở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Ô</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li-a.</a:t>
              </a:r>
            </a:p>
            <a:p>
              <a:pPr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 Cho biết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Ô</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li-a </a:t>
              </a:r>
              <a:r>
                <a:rPr lang="vi-VN" altLang="vi-VN" sz="2400" dirty="0">
                  <a:latin typeface="Times New Roman" panose="02020603050405020304" pitchFamily="18" charset="0"/>
                  <a:ea typeface="Arial" panose="020B0604020202020204" pitchFamily="34" charset="0"/>
                  <a:cs typeface="Times New Roman" panose="02020603050405020304" pitchFamily="18" charset="0"/>
                </a:rPr>
                <a:t>đã </a:t>
              </a:r>
              <a:r>
                <a:rPr lang="en-US" altLang="vi-VN" sz="2400" dirty="0">
                  <a:latin typeface="Times New Roman" panose="02020603050405020304" pitchFamily="18" charset="0"/>
                  <a:ea typeface="Arial" panose="020B0604020202020204" pitchFamily="34" charset="0"/>
                  <a:cs typeface="Times New Roman" panose="02020603050405020304" pitchFamily="18" charset="0"/>
                </a:rPr>
                <a:t>khai </a:t>
              </a:r>
              <a:r>
                <a:rPr lang="en-US" altLang="vi-VN" sz="2400" dirty="0" err="1">
                  <a:latin typeface="Times New Roman" panose="02020603050405020304" pitchFamily="18" charset="0"/>
                  <a:ea typeface="Arial" panose="020B0604020202020204" pitchFamily="34" charset="0"/>
                  <a:cs typeface="Times New Roman" panose="02020603050405020304" pitchFamily="18" charset="0"/>
                </a:rPr>
                <a:t>thác</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sử </a:t>
              </a:r>
              <a:r>
                <a:rPr lang="vi-VN" altLang="vi-VN" sz="2400" dirty="0">
                  <a:latin typeface="Times New Roman" panose="02020603050405020304" pitchFamily="18" charset="0"/>
                  <a:ea typeface="Arial" panose="020B0604020202020204" pitchFamily="34" charset="0"/>
                  <a:cs typeface="Times New Roman" panose="02020603050405020304" pitchFamily="18" charset="0"/>
                </a:rPr>
                <a:t>dụng các loại tài nguyên khoáng sản như thế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nào?</a:t>
              </a:r>
              <a:endParaRPr lang="vi-VN" altLang="vi-VN" sz="2400"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2912311" y="138564"/>
            <a:ext cx="5551714" cy="584775"/>
          </a:xfrm>
          <a:prstGeom prst="rect">
            <a:avLst/>
          </a:prstGeom>
          <a:noFill/>
        </p:spPr>
        <p:txBody>
          <a:bodyPr wrap="square" lIns="91440" tIns="45720" rIns="91440" bIns="45720">
            <a:spAutoFit/>
          </a:bodyPr>
          <a:lstStyle/>
          <a:p>
            <a:pPr algn="ctr"/>
            <a:r>
              <a:rPr lang="en-US" sz="3200"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Thảo luận nhóm (4 phút)</a:t>
            </a:r>
            <a:endParaRPr lang="en-US" sz="320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4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168" y="0"/>
            <a:ext cx="11491784" cy="741998"/>
          </a:xfrm>
          <a:prstGeom prst="rect">
            <a:avLst/>
          </a:prstGeom>
          <a:noFill/>
        </p:spPr>
        <p:txBody>
          <a:bodyPr wrap="square">
            <a:spAutoFit/>
          </a:bodyPr>
          <a:lstStyle/>
          <a:p>
            <a:pPr>
              <a:lnSpc>
                <a:spcPct val="150000"/>
              </a:lnSpc>
              <a:defRPr/>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3. </a:t>
            </a:r>
            <a:r>
              <a:rPr lang="en-US" sz="3200" dirty="0">
                <a:latin typeface="Times New Roman" panose="02020603050405020304" pitchFamily="18" charset="0"/>
                <a:ea typeface="Arial" panose="020B0604020202020204" pitchFamily="34" charset="0"/>
                <a:cs typeface="Times New Roman" panose="02020603050405020304" pitchFamily="18" charset="0"/>
              </a:rPr>
              <a:t>P</a:t>
            </a:r>
            <a:r>
              <a:rPr lang="vi-VN" sz="3200"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đất</a:t>
            </a:r>
            <a:endParaRPr lang="vi-VN" sz="2400" dirty="0">
              <a:ea typeface="Arial" panose="020B0604020202020204" pitchFamily="34" charset="0"/>
              <a:cs typeface="Times New Roman" panose="02020603050405020304" pitchFamily="18" charset="0"/>
            </a:endParaRPr>
          </a:p>
        </p:txBody>
      </p:sp>
      <p:sp>
        <p:nvSpPr>
          <p:cNvPr id="14" name="TextBox 13"/>
          <p:cNvSpPr txBox="1"/>
          <p:nvPr/>
        </p:nvSpPr>
        <p:spPr>
          <a:xfrm>
            <a:off x="1039074" y="807840"/>
            <a:ext cx="4820193" cy="461665"/>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solidFill>
                  <a:srgbClr val="FF0000"/>
                </a:solidFill>
                <a:latin typeface="Times New Roman" pitchFamily="18" charset="0"/>
                <a:cs typeface="Times New Roman" pitchFamily="18" charset="0"/>
              </a:rPr>
              <a:t>PHIẾU HỌC TẬP </a:t>
            </a:r>
            <a:r>
              <a:rPr lang="en-US" sz="2400" dirty="0" smtClean="0">
                <a:solidFill>
                  <a:srgbClr val="FF0000"/>
                </a:solidFill>
                <a:latin typeface="Times New Roman" pitchFamily="18" charset="0"/>
                <a:cs typeface="Times New Roman" pitchFamily="18" charset="0"/>
              </a:rPr>
              <a:t>SỐ 3 (4 </a:t>
            </a:r>
            <a:r>
              <a:rPr lang="en-US" sz="2400" dirty="0">
                <a:solidFill>
                  <a:srgbClr val="FF0000"/>
                </a:solidFill>
                <a:latin typeface="Times New Roman" pitchFamily="18" charset="0"/>
                <a:cs typeface="Times New Roman" pitchFamily="18" charset="0"/>
              </a:rPr>
              <a:t>phút )</a:t>
            </a:r>
          </a:p>
        </p:txBody>
      </p:sp>
      <p:sp>
        <p:nvSpPr>
          <p:cNvPr id="5" name="Rectangle 1"/>
          <p:cNvSpPr>
            <a:spLocks noChangeArrowheads="1"/>
          </p:cNvSpPr>
          <p:nvPr/>
        </p:nvSpPr>
        <p:spPr bwMode="auto">
          <a:xfrm>
            <a:off x="0" y="1678872"/>
            <a:ext cx="668771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vi-VN" sz="2800" dirty="0">
                <a:latin typeface="+mj-lt"/>
              </a:rPr>
              <a:t>Dựa vào thông tin trong bài,</a:t>
            </a:r>
            <a:r>
              <a:rPr lang="en-US" sz="2800" dirty="0">
                <a:latin typeface="+mj-lt"/>
              </a:rPr>
              <a:t> </a:t>
            </a:r>
            <a:r>
              <a:rPr lang="vi-VN" sz="2800" dirty="0">
                <a:latin typeface="+mj-lt"/>
              </a:rPr>
              <a:t>em hãy phân tích những biện</a:t>
            </a:r>
            <a:r>
              <a:rPr lang="en-US" sz="2800" dirty="0">
                <a:latin typeface="+mj-lt"/>
              </a:rPr>
              <a:t> </a:t>
            </a:r>
            <a:r>
              <a:rPr lang="vi-VN" sz="2800" dirty="0">
                <a:latin typeface="+mj-lt"/>
              </a:rPr>
              <a:t>pháp khai thác, sử dụng và bảo vệ nguồn tài nguyên đất của Ô-</a:t>
            </a:r>
            <a:r>
              <a:rPr lang="en-US" sz="2800" dirty="0">
                <a:latin typeface="Times New Roman" panose="02020603050405020304" pitchFamily="18" charset="0"/>
                <a:cs typeface="Times New Roman" panose="02020603050405020304" pitchFamily="18" charset="0"/>
              </a:rPr>
              <a:t>x</a:t>
            </a:r>
            <a:r>
              <a:rPr lang="vi-VN" sz="2800" dirty="0">
                <a:latin typeface="Times New Roman" panose="02020603050405020304" pitchFamily="18" charset="0"/>
                <a:cs typeface="Times New Roman" panose="02020603050405020304" pitchFamily="18" charset="0"/>
              </a:rPr>
              <a:t>tr</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y-</a:t>
            </a:r>
            <a:r>
              <a:rPr lang="en-US" sz="2800" dirty="0">
                <a:latin typeface="Times New Roman" panose="02020603050405020304" pitchFamily="18" charset="0"/>
                <a:cs typeface="Times New Roman" panose="02020603050405020304" pitchFamily="18" charset="0"/>
              </a:rPr>
              <a:t>l</a:t>
            </a:r>
            <a:r>
              <a:rPr lang="vi-VN" sz="2800"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a:t>
            </a:r>
            <a:endParaRPr lang="vi-VN" sz="2800" dirty="0">
              <a:latin typeface="+mj-lt"/>
            </a:endParaRPr>
          </a:p>
        </p:txBody>
      </p:sp>
      <p:pic>
        <p:nvPicPr>
          <p:cNvPr id="8" name="Picture 7"/>
          <p:cNvPicPr>
            <a:picLocks noChangeAspect="1"/>
          </p:cNvPicPr>
          <p:nvPr/>
        </p:nvPicPr>
        <p:blipFill>
          <a:blip r:embed="rId3"/>
          <a:stretch>
            <a:fillRect/>
          </a:stretch>
        </p:blipFill>
        <p:spPr>
          <a:xfrm>
            <a:off x="6843877" y="807840"/>
            <a:ext cx="5198333" cy="5914236"/>
          </a:xfrm>
          <a:prstGeom prst="rect">
            <a:avLst/>
          </a:prstGeom>
        </p:spPr>
      </p:pic>
    </p:spTree>
    <p:extLst>
      <p:ext uri="{BB962C8B-B14F-4D97-AF65-F5344CB8AC3E}">
        <p14:creationId xmlns:p14="http://schemas.microsoft.com/office/powerpoint/2010/main" val="17859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274" y="298799"/>
            <a:ext cx="9918100" cy="380361"/>
          </a:xfrm>
          <a:prstGeom prst="rect">
            <a:avLst/>
          </a:prstGeom>
        </p:spPr>
        <p:txBody>
          <a:bodyPr wrap="none">
            <a:spAutoFit/>
          </a:bodyPr>
          <a:lstStyle/>
          <a:p>
            <a:pPr algn="just">
              <a:lnSpc>
                <a:spcPts val="2000"/>
              </a:lnSpc>
              <a:spcAft>
                <a:spcPts val="0"/>
              </a:spcAft>
            </a:pPr>
            <a:r>
              <a:rPr lang="en-US" sz="3200" dirty="0">
                <a:latin typeface="Times New Roman" panose="02020603050405020304" pitchFamily="18" charset="0"/>
                <a:ea typeface="Arial" panose="020B0604020202020204" pitchFamily="34" charset="0"/>
                <a:cs typeface="Times New Roman" panose="02020603050405020304" pitchFamily="18" charset="0"/>
              </a:rPr>
              <a:t>3. P</a:t>
            </a:r>
            <a:r>
              <a:rPr lang="vi-VN" sz="3200"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sz="3200" dirty="0">
              <a:ea typeface="Arial" panose="020B0604020202020204" pitchFamily="34" charset="0"/>
              <a:cs typeface="Times New Roman" panose="02020603050405020304" pitchFamily="18" charset="0"/>
            </a:endParaRPr>
          </a:p>
        </p:txBody>
      </p:sp>
      <p:grpSp>
        <p:nvGrpSpPr>
          <p:cNvPr id="23" name="Group 22"/>
          <p:cNvGrpSpPr/>
          <p:nvPr/>
        </p:nvGrpSpPr>
        <p:grpSpPr>
          <a:xfrm>
            <a:off x="6557786" y="693964"/>
            <a:ext cx="5634214" cy="6028113"/>
            <a:chOff x="6557786" y="693964"/>
            <a:chExt cx="5634214" cy="6028113"/>
          </a:xfrm>
        </p:grpSpPr>
        <p:pic>
          <p:nvPicPr>
            <p:cNvPr id="18" name="Picture 17"/>
            <p:cNvPicPr>
              <a:picLocks noChangeAspect="1"/>
            </p:cNvPicPr>
            <p:nvPr/>
          </p:nvPicPr>
          <p:blipFill>
            <a:blip r:embed="rId3"/>
            <a:stretch>
              <a:fillRect/>
            </a:stretch>
          </p:blipFill>
          <p:spPr>
            <a:xfrm>
              <a:off x="6582814" y="693964"/>
              <a:ext cx="5609186" cy="2706613"/>
            </a:xfrm>
            <a:prstGeom prst="rect">
              <a:avLst/>
            </a:prstGeom>
          </p:spPr>
        </p:pic>
        <p:pic>
          <p:nvPicPr>
            <p:cNvPr id="19" name="Picture 18"/>
            <p:cNvPicPr>
              <a:picLocks noChangeAspect="1"/>
            </p:cNvPicPr>
            <p:nvPr/>
          </p:nvPicPr>
          <p:blipFill>
            <a:blip r:embed="rId4"/>
            <a:stretch>
              <a:fillRect/>
            </a:stretch>
          </p:blipFill>
          <p:spPr>
            <a:xfrm>
              <a:off x="6557786" y="3841529"/>
              <a:ext cx="5634213" cy="2880548"/>
            </a:xfrm>
            <a:prstGeom prst="rect">
              <a:avLst/>
            </a:prstGeom>
          </p:spPr>
        </p:pic>
        <p:sp>
          <p:nvSpPr>
            <p:cNvPr id="22" name="Rectangle 21"/>
            <p:cNvSpPr/>
            <p:nvPr/>
          </p:nvSpPr>
          <p:spPr>
            <a:xfrm>
              <a:off x="6557786" y="3383454"/>
              <a:ext cx="2767849" cy="41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mj-lt"/>
                </a:rPr>
                <a:t>Đất đai khô cằn</a:t>
              </a:r>
              <a:endParaRPr lang="vi-VN" sz="2400" dirty="0">
                <a:latin typeface="+mj-lt"/>
              </a:endParaRPr>
            </a:p>
          </p:txBody>
        </p:sp>
      </p:grpSp>
      <p:grpSp>
        <p:nvGrpSpPr>
          <p:cNvPr id="28" name="Group 27"/>
          <p:cNvGrpSpPr/>
          <p:nvPr/>
        </p:nvGrpSpPr>
        <p:grpSpPr>
          <a:xfrm>
            <a:off x="6541248" y="731787"/>
            <a:ext cx="5667287" cy="5978685"/>
            <a:chOff x="6549740" y="693964"/>
            <a:chExt cx="5667287" cy="6210619"/>
          </a:xfrm>
        </p:grpSpPr>
        <p:pic>
          <p:nvPicPr>
            <p:cNvPr id="24" name="Picture 23"/>
            <p:cNvPicPr>
              <a:picLocks noChangeAspect="1"/>
            </p:cNvPicPr>
            <p:nvPr/>
          </p:nvPicPr>
          <p:blipFill>
            <a:blip r:embed="rId5"/>
            <a:stretch>
              <a:fillRect/>
            </a:stretch>
          </p:blipFill>
          <p:spPr>
            <a:xfrm>
              <a:off x="6549888" y="693964"/>
              <a:ext cx="5642112" cy="2248539"/>
            </a:xfrm>
            <a:prstGeom prst="rect">
              <a:avLst/>
            </a:prstGeom>
          </p:spPr>
        </p:pic>
        <p:pic>
          <p:nvPicPr>
            <p:cNvPr id="25" name="Picture 24"/>
            <p:cNvPicPr>
              <a:picLocks noChangeAspect="1"/>
            </p:cNvPicPr>
            <p:nvPr/>
          </p:nvPicPr>
          <p:blipFill>
            <a:blip r:embed="rId6"/>
            <a:stretch>
              <a:fillRect/>
            </a:stretch>
          </p:blipFill>
          <p:spPr>
            <a:xfrm>
              <a:off x="6549740" y="2956421"/>
              <a:ext cx="5667287" cy="2425476"/>
            </a:xfrm>
            <a:prstGeom prst="rect">
              <a:avLst/>
            </a:prstGeom>
          </p:spPr>
        </p:pic>
        <p:pic>
          <p:nvPicPr>
            <p:cNvPr id="27" name="Picture 26"/>
            <p:cNvPicPr>
              <a:picLocks noChangeAspect="1"/>
            </p:cNvPicPr>
            <p:nvPr/>
          </p:nvPicPr>
          <p:blipFill>
            <a:blip r:embed="rId7"/>
            <a:stretch>
              <a:fillRect/>
            </a:stretch>
          </p:blipFill>
          <p:spPr>
            <a:xfrm>
              <a:off x="6557786" y="5440185"/>
              <a:ext cx="5634213" cy="1464398"/>
            </a:xfrm>
            <a:prstGeom prst="rect">
              <a:avLst/>
            </a:prstGeom>
          </p:spPr>
        </p:pic>
      </p:grpSp>
      <p:grpSp>
        <p:nvGrpSpPr>
          <p:cNvPr id="31" name="Group 30"/>
          <p:cNvGrpSpPr/>
          <p:nvPr/>
        </p:nvGrpSpPr>
        <p:grpSpPr>
          <a:xfrm>
            <a:off x="6558007" y="739418"/>
            <a:ext cx="5642259" cy="6032656"/>
            <a:chOff x="6557786" y="693964"/>
            <a:chExt cx="5642259" cy="6210619"/>
          </a:xfrm>
        </p:grpSpPr>
        <p:pic>
          <p:nvPicPr>
            <p:cNvPr id="29" name="Picture 28"/>
            <p:cNvPicPr>
              <a:picLocks noChangeAspect="1"/>
            </p:cNvPicPr>
            <p:nvPr/>
          </p:nvPicPr>
          <p:blipFill>
            <a:blip r:embed="rId8"/>
            <a:stretch>
              <a:fillRect/>
            </a:stretch>
          </p:blipFill>
          <p:spPr>
            <a:xfrm>
              <a:off x="6557786" y="693964"/>
              <a:ext cx="5642259" cy="6210619"/>
            </a:xfrm>
            <a:prstGeom prst="rect">
              <a:avLst/>
            </a:prstGeom>
          </p:spPr>
        </p:pic>
        <p:sp>
          <p:nvSpPr>
            <p:cNvPr id="30" name="TextBox 29"/>
            <p:cNvSpPr txBox="1"/>
            <p:nvPr/>
          </p:nvSpPr>
          <p:spPr>
            <a:xfrm>
              <a:off x="6974837" y="6379499"/>
              <a:ext cx="1933303" cy="461665"/>
            </a:xfrm>
            <a:prstGeom prst="rect">
              <a:avLst/>
            </a:prstGeom>
            <a:noFill/>
          </p:spPr>
          <p:txBody>
            <a:bodyPr wrap="square" rtlCol="0">
              <a:spAutoFit/>
            </a:bodyPr>
            <a:lstStyle/>
            <a:p>
              <a:r>
                <a:rPr lang="vi-VN" sz="2400" dirty="0" smtClean="0">
                  <a:latin typeface="+mj-lt"/>
                </a:rPr>
                <a:t>Chăm sóc đất</a:t>
              </a:r>
              <a:endParaRPr lang="vi-VN" sz="2400" dirty="0">
                <a:latin typeface="+mj-lt"/>
              </a:endParaRPr>
            </a:p>
          </p:txBody>
        </p:sp>
      </p:grpSp>
      <p:sp>
        <p:nvSpPr>
          <p:cNvPr id="26" name="TextBox 13"/>
          <p:cNvSpPr txBox="1"/>
          <p:nvPr/>
        </p:nvSpPr>
        <p:spPr>
          <a:xfrm>
            <a:off x="939291" y="739418"/>
            <a:ext cx="5436722" cy="523220"/>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spcAft>
                <a:spcPts val="0"/>
              </a:spcAft>
            </a:pPr>
            <a:r>
              <a:rPr lang="en-US" sz="2800" kern="1200" dirty="0">
                <a:solidFill>
                  <a:srgbClr val="FF0000"/>
                </a:solidFill>
                <a:effectLst/>
                <a:latin typeface="Times New Roman" panose="02020603050405020304" pitchFamily="18" charset="0"/>
                <a:ea typeface="Times New Roman" panose="02020603050405020304" pitchFamily="18" charset="0"/>
              </a:rPr>
              <a:t>PHIẾU HỌC TẬP SỐ 3 ( 4 phút )</a:t>
            </a:r>
            <a:endParaRPr lang="vi-VN" sz="2800" dirty="0">
              <a:effectLst/>
              <a:latin typeface="Times New Roman" panose="02020603050405020304" pitchFamily="18" charset="0"/>
              <a:ea typeface="Times New Roman" panose="02020603050405020304" pitchFamily="18" charset="0"/>
            </a:endParaRPr>
          </a:p>
        </p:txBody>
      </p:sp>
      <p:sp>
        <p:nvSpPr>
          <p:cNvPr id="32" name="Rectangle 31"/>
          <p:cNvSpPr/>
          <p:nvPr/>
        </p:nvSpPr>
        <p:spPr>
          <a:xfrm>
            <a:off x="178274" y="1480677"/>
            <a:ext cx="6197739" cy="2677656"/>
          </a:xfrm>
          <a:prstGeom prst="rect">
            <a:avLst/>
          </a:prstGeom>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Do nguồn nước hạn chế, phần lớn diện tích đất thường bị khô hạn, kém màu mỡ, Ô-xtrây-li-a chú trọng phát triển ngành chăn nuôi gia súc (đặc biệt là cừu). Các loại cây chịu hạn được trồng theo hình thức quảng canh.</a:t>
            </a:r>
            <a:endParaRPr lang="vi-VN" sz="2800" dirty="0">
              <a:latin typeface="Times New Roman" panose="02020603050405020304" pitchFamily="18" charset="0"/>
              <a:cs typeface="Times New Roman" panose="02020603050405020304" pitchFamily="18" charset="0"/>
            </a:endParaRPr>
          </a:p>
        </p:txBody>
      </p:sp>
      <p:sp>
        <p:nvSpPr>
          <p:cNvPr id="33" name="Rectangle 32"/>
          <p:cNvSpPr/>
          <p:nvPr/>
        </p:nvSpPr>
        <p:spPr>
          <a:xfrm>
            <a:off x="220875" y="4044421"/>
            <a:ext cx="6214276" cy="2677656"/>
          </a:xfrm>
          <a:prstGeom prst="rect">
            <a:avLst/>
          </a:prstGeom>
        </p:spPr>
        <p:txBody>
          <a:bodyPr wrap="square">
            <a:spAutoFit/>
          </a:bodyPr>
          <a:lstStyle/>
          <a:p>
            <a:r>
              <a:rPr lang="vi-VN" sz="2800" dirty="0">
                <a:solidFill>
                  <a:srgbClr val="333333"/>
                </a:solidFill>
                <a:latin typeface="Times New Roman" panose="02020603050405020304" pitchFamily="18" charset="0"/>
                <a:cs typeface="Times New Roman" panose="02020603050405020304" pitchFamily="18" charset="0"/>
              </a:rPr>
              <a:t>- Vì đất dễ bị suy thoái do phải sử dụng nhiều phân bón vô cơ để thay thế, từ năm 1989,Ô-xtrây-li-a triển khai Chương trình quốc gia về chăm sóc đất để thúc đẩy các phương pháp canh tác mới, phủ xanh đất trống, phổ biến các giải pháp kĩ thuật,...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5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ircle(in)">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 calcmode="lin" valueType="num">
                                      <p:cBhvr additive="base">
                                        <p:cTn id="2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barn(inVertical)">
                                      <p:cBhvr>
                                        <p:cTn id="2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698" y="345151"/>
            <a:ext cx="7973658" cy="356444"/>
          </a:xfrm>
          <a:prstGeom prst="rect">
            <a:avLst/>
          </a:prstGeom>
        </p:spPr>
        <p:txBody>
          <a:bodyPr wrap="none">
            <a:spAutoFit/>
          </a:bodyPr>
          <a:lstStyle/>
          <a:p>
            <a:pPr algn="just">
              <a:lnSpc>
                <a:spcPts val="2000"/>
              </a:lnSpc>
              <a:spcAft>
                <a:spcPts val="0"/>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3. P</a:t>
            </a:r>
            <a:r>
              <a:rPr lang="vi-VN" sz="2400" b="1"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dirty="0">
              <a:ea typeface="Arial" panose="020B0604020202020204" pitchFamily="34" charset="0"/>
              <a:cs typeface="Times New Roman" panose="02020603050405020304" pitchFamily="18" charset="0"/>
            </a:endParaRPr>
          </a:p>
        </p:txBody>
      </p:sp>
      <p:grpSp>
        <p:nvGrpSpPr>
          <p:cNvPr id="23" name="Group 22"/>
          <p:cNvGrpSpPr/>
          <p:nvPr/>
        </p:nvGrpSpPr>
        <p:grpSpPr>
          <a:xfrm>
            <a:off x="6557786" y="693964"/>
            <a:ext cx="5634214" cy="6164035"/>
            <a:chOff x="6557786" y="693964"/>
            <a:chExt cx="5634214" cy="6164035"/>
          </a:xfrm>
        </p:grpSpPr>
        <p:pic>
          <p:nvPicPr>
            <p:cNvPr id="18" name="Picture 17"/>
            <p:cNvPicPr>
              <a:picLocks noChangeAspect="1"/>
            </p:cNvPicPr>
            <p:nvPr/>
          </p:nvPicPr>
          <p:blipFill>
            <a:blip r:embed="rId3"/>
            <a:stretch>
              <a:fillRect/>
            </a:stretch>
          </p:blipFill>
          <p:spPr>
            <a:xfrm>
              <a:off x="6582814" y="693964"/>
              <a:ext cx="5609186" cy="2706613"/>
            </a:xfrm>
            <a:prstGeom prst="rect">
              <a:avLst/>
            </a:prstGeom>
          </p:spPr>
        </p:pic>
        <p:pic>
          <p:nvPicPr>
            <p:cNvPr id="19" name="Picture 18"/>
            <p:cNvPicPr>
              <a:picLocks noChangeAspect="1"/>
            </p:cNvPicPr>
            <p:nvPr/>
          </p:nvPicPr>
          <p:blipFill>
            <a:blip r:embed="rId4"/>
            <a:stretch>
              <a:fillRect/>
            </a:stretch>
          </p:blipFill>
          <p:spPr>
            <a:xfrm>
              <a:off x="6557786" y="3841528"/>
              <a:ext cx="5634213" cy="3016471"/>
            </a:xfrm>
            <a:prstGeom prst="rect">
              <a:avLst/>
            </a:prstGeom>
          </p:spPr>
        </p:pic>
        <p:sp>
          <p:nvSpPr>
            <p:cNvPr id="22" name="Rectangle 21"/>
            <p:cNvSpPr/>
            <p:nvPr/>
          </p:nvSpPr>
          <p:spPr>
            <a:xfrm>
              <a:off x="6557786" y="3383454"/>
              <a:ext cx="2767849" cy="41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Đất đai khô cằn</a:t>
              </a:r>
              <a:endParaRPr lang="vi-VN" dirty="0"/>
            </a:p>
          </p:txBody>
        </p:sp>
      </p:grpSp>
      <p:grpSp>
        <p:nvGrpSpPr>
          <p:cNvPr id="28" name="Group 27"/>
          <p:cNvGrpSpPr/>
          <p:nvPr/>
        </p:nvGrpSpPr>
        <p:grpSpPr>
          <a:xfrm>
            <a:off x="6549740" y="693964"/>
            <a:ext cx="5667287" cy="6210619"/>
            <a:chOff x="6549740" y="693964"/>
            <a:chExt cx="5667287" cy="6210619"/>
          </a:xfrm>
        </p:grpSpPr>
        <p:pic>
          <p:nvPicPr>
            <p:cNvPr id="24" name="Picture 23"/>
            <p:cNvPicPr>
              <a:picLocks noChangeAspect="1"/>
            </p:cNvPicPr>
            <p:nvPr/>
          </p:nvPicPr>
          <p:blipFill>
            <a:blip r:embed="rId5"/>
            <a:stretch>
              <a:fillRect/>
            </a:stretch>
          </p:blipFill>
          <p:spPr>
            <a:xfrm>
              <a:off x="6549888" y="693964"/>
              <a:ext cx="5642112" cy="2248539"/>
            </a:xfrm>
            <a:prstGeom prst="rect">
              <a:avLst/>
            </a:prstGeom>
          </p:spPr>
        </p:pic>
        <p:pic>
          <p:nvPicPr>
            <p:cNvPr id="25" name="Picture 24"/>
            <p:cNvPicPr>
              <a:picLocks noChangeAspect="1"/>
            </p:cNvPicPr>
            <p:nvPr/>
          </p:nvPicPr>
          <p:blipFill>
            <a:blip r:embed="rId6"/>
            <a:stretch>
              <a:fillRect/>
            </a:stretch>
          </p:blipFill>
          <p:spPr>
            <a:xfrm>
              <a:off x="6549740" y="2956421"/>
              <a:ext cx="5667287" cy="2425476"/>
            </a:xfrm>
            <a:prstGeom prst="rect">
              <a:avLst/>
            </a:prstGeom>
          </p:spPr>
        </p:pic>
        <p:pic>
          <p:nvPicPr>
            <p:cNvPr id="27" name="Picture 26"/>
            <p:cNvPicPr>
              <a:picLocks noChangeAspect="1"/>
            </p:cNvPicPr>
            <p:nvPr/>
          </p:nvPicPr>
          <p:blipFill>
            <a:blip r:embed="rId7"/>
            <a:stretch>
              <a:fillRect/>
            </a:stretch>
          </p:blipFill>
          <p:spPr>
            <a:xfrm>
              <a:off x="6557786" y="5440185"/>
              <a:ext cx="5634213" cy="1464398"/>
            </a:xfrm>
            <a:prstGeom prst="rect">
              <a:avLst/>
            </a:prstGeom>
          </p:spPr>
        </p:pic>
      </p:grpSp>
      <p:grpSp>
        <p:nvGrpSpPr>
          <p:cNvPr id="31" name="Group 30"/>
          <p:cNvGrpSpPr/>
          <p:nvPr/>
        </p:nvGrpSpPr>
        <p:grpSpPr>
          <a:xfrm>
            <a:off x="6521280" y="693964"/>
            <a:ext cx="5678765" cy="6298991"/>
            <a:chOff x="6521280" y="693964"/>
            <a:chExt cx="5678765" cy="6298991"/>
          </a:xfrm>
        </p:grpSpPr>
        <p:pic>
          <p:nvPicPr>
            <p:cNvPr id="29" name="Picture 28"/>
            <p:cNvPicPr>
              <a:picLocks noChangeAspect="1"/>
            </p:cNvPicPr>
            <p:nvPr/>
          </p:nvPicPr>
          <p:blipFill>
            <a:blip r:embed="rId8"/>
            <a:stretch>
              <a:fillRect/>
            </a:stretch>
          </p:blipFill>
          <p:spPr>
            <a:xfrm>
              <a:off x="6557786" y="693964"/>
              <a:ext cx="5642259" cy="6210619"/>
            </a:xfrm>
            <a:prstGeom prst="rect">
              <a:avLst/>
            </a:prstGeom>
          </p:spPr>
        </p:pic>
        <p:sp>
          <p:nvSpPr>
            <p:cNvPr id="30" name="TextBox 29"/>
            <p:cNvSpPr txBox="1"/>
            <p:nvPr/>
          </p:nvSpPr>
          <p:spPr>
            <a:xfrm>
              <a:off x="6521280" y="6623623"/>
              <a:ext cx="1933303" cy="369332"/>
            </a:xfrm>
            <a:prstGeom prst="rect">
              <a:avLst/>
            </a:prstGeom>
            <a:noFill/>
          </p:spPr>
          <p:txBody>
            <a:bodyPr wrap="square" rtlCol="0">
              <a:spAutoFit/>
            </a:bodyPr>
            <a:lstStyle/>
            <a:p>
              <a:r>
                <a:rPr lang="vi-VN" b="1" dirty="0" smtClean="0">
                  <a:solidFill>
                    <a:srgbClr val="FFFF00"/>
                  </a:solidFill>
                </a:rPr>
                <a:t>Chăm sóc đất</a:t>
              </a:r>
              <a:endParaRPr lang="vi-VN" b="1" dirty="0">
                <a:solidFill>
                  <a:srgbClr val="FFFF00"/>
                </a:solidFill>
              </a:endParaRPr>
            </a:p>
          </p:txBody>
        </p:sp>
      </p:grpSp>
      <p:sp>
        <p:nvSpPr>
          <p:cNvPr id="26" name="TextBox 13"/>
          <p:cNvSpPr txBox="1"/>
          <p:nvPr/>
        </p:nvSpPr>
        <p:spPr>
          <a:xfrm>
            <a:off x="280013" y="879712"/>
            <a:ext cx="3997236" cy="400110"/>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spcAft>
                <a:spcPts val="0"/>
              </a:spcAft>
            </a:pPr>
            <a:r>
              <a:rPr lang="en-US" sz="2000" b="1" kern="1200" dirty="0">
                <a:solidFill>
                  <a:srgbClr val="FF0000"/>
                </a:solidFill>
                <a:effectLst/>
                <a:latin typeface="Times New Roman" panose="02020603050405020304" pitchFamily="18" charset="0"/>
                <a:ea typeface="Times New Roman" panose="02020603050405020304" pitchFamily="18" charset="0"/>
              </a:rPr>
              <a:t>PHIẾU HỌC TẬP SỐ 3 ( 4 phút )</a:t>
            </a:r>
            <a:endParaRPr lang="vi-VN" sz="2000" dirty="0">
              <a:effectLst/>
              <a:latin typeface="Times New Roman" panose="02020603050405020304" pitchFamily="18" charset="0"/>
              <a:ea typeface="Times New Roman" panose="02020603050405020304" pitchFamily="18" charset="0"/>
            </a:endParaRPr>
          </a:p>
        </p:txBody>
      </p:sp>
      <p:sp>
        <p:nvSpPr>
          <p:cNvPr id="32" name="Rectangle 31"/>
          <p:cNvSpPr/>
          <p:nvPr/>
        </p:nvSpPr>
        <p:spPr>
          <a:xfrm>
            <a:off x="280013" y="1480677"/>
            <a:ext cx="6096000" cy="1938992"/>
          </a:xfrm>
          <a:prstGeom prst="rect">
            <a:avLst/>
          </a:prstGeom>
        </p:spPr>
        <p:txBody>
          <a:bodyPr>
            <a:spAutoFit/>
          </a:bodyPr>
          <a:lstStyle/>
          <a:p>
            <a:r>
              <a:rPr lang="vi-VN" sz="2400" dirty="0">
                <a:solidFill>
                  <a:srgbClr val="333333"/>
                </a:solidFill>
                <a:latin typeface="Times New Roman" panose="02020603050405020304" pitchFamily="18" charset="0"/>
                <a:cs typeface="Times New Roman" panose="02020603050405020304" pitchFamily="18" charset="0"/>
              </a:rPr>
              <a:t>- Do nguồn nước hạn chế, phần lớn diện tích đất thường bị khô hạn, kém màu mỡ, Ô-xtrây-li-a chú trọng phát triển ngành chăn nuôi gia súc (đặc biệt là cừu). Các loại cây chịu hạn được trồng theo hình thức quảng canh.</a:t>
            </a:r>
            <a:endParaRPr lang="vi-VN" sz="2400" dirty="0">
              <a:latin typeface="Times New Roman" panose="02020603050405020304" pitchFamily="18" charset="0"/>
              <a:cs typeface="Times New Roman" panose="02020603050405020304" pitchFamily="18" charset="0"/>
            </a:endParaRPr>
          </a:p>
        </p:txBody>
      </p:sp>
      <p:sp>
        <p:nvSpPr>
          <p:cNvPr id="33" name="Rectangle 32"/>
          <p:cNvSpPr/>
          <p:nvPr/>
        </p:nvSpPr>
        <p:spPr>
          <a:xfrm>
            <a:off x="280013" y="3866018"/>
            <a:ext cx="6096000" cy="2308324"/>
          </a:xfrm>
          <a:prstGeom prst="rect">
            <a:avLst/>
          </a:prstGeom>
        </p:spPr>
        <p:txBody>
          <a:bodyPr>
            <a:spAutoFit/>
          </a:bodyPr>
          <a:lstStyle/>
          <a:p>
            <a:r>
              <a:rPr lang="vi-VN" sz="2400" dirty="0">
                <a:solidFill>
                  <a:srgbClr val="333333"/>
                </a:solidFill>
                <a:latin typeface="Times New Roman" panose="02020603050405020304" pitchFamily="18" charset="0"/>
                <a:cs typeface="Times New Roman" panose="02020603050405020304" pitchFamily="18" charset="0"/>
              </a:rPr>
              <a:t>- Vì đất dễ bị suy thoái do phải sử dụng nhiều phân bón vô cơ để thay thế, từ năm 1989,Ô-xtrây-li-a triển khai Chương trình quốc gia về chăm sóc đất để thúc đẩy các phương pháp canh tác mới, phủ xanh đất trống, phổ biến các giải pháp kĩ thuật,...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69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ircle(in)">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 calcmode="lin" valueType="num">
                                      <p:cBhvr additive="base">
                                        <p:cTn id="2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barn(inVertical)">
                                      <p:cBhvr>
                                        <p:cTn id="2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65922" y="0"/>
            <a:ext cx="7863840" cy="442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SẢN XUẤT NÔNG NGHIỆP Ở Ô-X TRÂY-LI-A</a:t>
            </a:r>
            <a:endParaRPr lang="vi-VN" sz="2800" dirty="0">
              <a:latin typeface="+mj-lt"/>
            </a:endParaRPr>
          </a:p>
        </p:txBody>
      </p:sp>
      <p:grpSp>
        <p:nvGrpSpPr>
          <p:cNvPr id="12" name="Group 11"/>
          <p:cNvGrpSpPr/>
          <p:nvPr/>
        </p:nvGrpSpPr>
        <p:grpSpPr>
          <a:xfrm>
            <a:off x="104502" y="630484"/>
            <a:ext cx="12087497" cy="6227516"/>
            <a:chOff x="104502" y="630484"/>
            <a:chExt cx="12087497" cy="6227516"/>
          </a:xfrm>
        </p:grpSpPr>
        <p:pic>
          <p:nvPicPr>
            <p:cNvPr id="2" name="Picture 1"/>
            <p:cNvPicPr>
              <a:picLocks noChangeAspect="1"/>
            </p:cNvPicPr>
            <p:nvPr/>
          </p:nvPicPr>
          <p:blipFill>
            <a:blip r:embed="rId2"/>
            <a:stretch>
              <a:fillRect/>
            </a:stretch>
          </p:blipFill>
          <p:spPr>
            <a:xfrm>
              <a:off x="104503" y="630486"/>
              <a:ext cx="4036422" cy="1988344"/>
            </a:xfrm>
            <a:prstGeom prst="rect">
              <a:avLst/>
            </a:prstGeom>
          </p:spPr>
        </p:pic>
        <p:pic>
          <p:nvPicPr>
            <p:cNvPr id="3" name="Picture 2"/>
            <p:cNvPicPr>
              <a:picLocks noChangeAspect="1"/>
            </p:cNvPicPr>
            <p:nvPr/>
          </p:nvPicPr>
          <p:blipFill>
            <a:blip r:embed="rId3"/>
            <a:stretch>
              <a:fillRect/>
            </a:stretch>
          </p:blipFill>
          <p:spPr>
            <a:xfrm>
              <a:off x="104502" y="2761705"/>
              <a:ext cx="4036423" cy="1999212"/>
            </a:xfrm>
            <a:prstGeom prst="rect">
              <a:avLst/>
            </a:prstGeom>
          </p:spPr>
        </p:pic>
        <p:pic>
          <p:nvPicPr>
            <p:cNvPr id="4" name="Picture 3"/>
            <p:cNvPicPr>
              <a:picLocks noChangeAspect="1"/>
            </p:cNvPicPr>
            <p:nvPr/>
          </p:nvPicPr>
          <p:blipFill>
            <a:blip r:embed="rId4"/>
            <a:stretch>
              <a:fillRect/>
            </a:stretch>
          </p:blipFill>
          <p:spPr>
            <a:xfrm>
              <a:off x="4326254" y="2806948"/>
              <a:ext cx="3619092" cy="1953969"/>
            </a:xfrm>
            <a:prstGeom prst="rect">
              <a:avLst/>
            </a:prstGeom>
          </p:spPr>
        </p:pic>
        <p:pic>
          <p:nvPicPr>
            <p:cNvPr id="5" name="Picture 4"/>
            <p:cNvPicPr>
              <a:picLocks noChangeAspect="1"/>
            </p:cNvPicPr>
            <p:nvPr/>
          </p:nvPicPr>
          <p:blipFill>
            <a:blip r:embed="rId5"/>
            <a:stretch>
              <a:fillRect/>
            </a:stretch>
          </p:blipFill>
          <p:spPr>
            <a:xfrm>
              <a:off x="104503" y="4903792"/>
              <a:ext cx="4036422" cy="1954208"/>
            </a:xfrm>
            <a:prstGeom prst="rect">
              <a:avLst/>
            </a:prstGeom>
          </p:spPr>
        </p:pic>
        <p:pic>
          <p:nvPicPr>
            <p:cNvPr id="6" name="Picture 5"/>
            <p:cNvPicPr>
              <a:picLocks noChangeAspect="1"/>
            </p:cNvPicPr>
            <p:nvPr/>
          </p:nvPicPr>
          <p:blipFill>
            <a:blip r:embed="rId6"/>
            <a:stretch>
              <a:fillRect/>
            </a:stretch>
          </p:blipFill>
          <p:spPr>
            <a:xfrm>
              <a:off x="8130675" y="4598126"/>
              <a:ext cx="4061324" cy="2259874"/>
            </a:xfrm>
            <a:prstGeom prst="rect">
              <a:avLst/>
            </a:prstGeom>
          </p:spPr>
        </p:pic>
        <p:pic>
          <p:nvPicPr>
            <p:cNvPr id="7" name="Picture 6"/>
            <p:cNvPicPr>
              <a:picLocks noChangeAspect="1"/>
            </p:cNvPicPr>
            <p:nvPr/>
          </p:nvPicPr>
          <p:blipFill>
            <a:blip r:embed="rId7"/>
            <a:stretch>
              <a:fillRect/>
            </a:stretch>
          </p:blipFill>
          <p:spPr>
            <a:xfrm>
              <a:off x="4326254" y="630486"/>
              <a:ext cx="3619092" cy="1988344"/>
            </a:xfrm>
            <a:prstGeom prst="rect">
              <a:avLst/>
            </a:prstGeom>
          </p:spPr>
        </p:pic>
        <p:pic>
          <p:nvPicPr>
            <p:cNvPr id="9" name="Picture 8"/>
            <p:cNvPicPr>
              <a:picLocks noChangeAspect="1"/>
            </p:cNvPicPr>
            <p:nvPr/>
          </p:nvPicPr>
          <p:blipFill>
            <a:blip r:embed="rId8"/>
            <a:stretch>
              <a:fillRect/>
            </a:stretch>
          </p:blipFill>
          <p:spPr>
            <a:xfrm>
              <a:off x="4326254" y="4949034"/>
              <a:ext cx="3619092" cy="1908965"/>
            </a:xfrm>
            <a:prstGeom prst="rect">
              <a:avLst/>
            </a:prstGeom>
          </p:spPr>
        </p:pic>
        <p:pic>
          <p:nvPicPr>
            <p:cNvPr id="11" name="Picture 10"/>
            <p:cNvPicPr>
              <a:picLocks noChangeAspect="1"/>
            </p:cNvPicPr>
            <p:nvPr/>
          </p:nvPicPr>
          <p:blipFill>
            <a:blip r:embed="rId9"/>
            <a:stretch>
              <a:fillRect/>
            </a:stretch>
          </p:blipFill>
          <p:spPr>
            <a:xfrm>
              <a:off x="8130675" y="630484"/>
              <a:ext cx="4061324" cy="3967641"/>
            </a:xfrm>
            <a:prstGeom prst="rect">
              <a:avLst/>
            </a:prstGeom>
          </p:spPr>
        </p:pic>
      </p:grpSp>
    </p:spTree>
    <p:extLst>
      <p:ext uri="{BB962C8B-B14F-4D97-AF65-F5344CB8AC3E}">
        <p14:creationId xmlns:p14="http://schemas.microsoft.com/office/powerpoint/2010/main" val="6321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6" y="343099"/>
            <a:ext cx="10562507" cy="636841"/>
          </a:xfrm>
          <a:prstGeom prst="rect">
            <a:avLst/>
          </a:prstGeom>
        </p:spPr>
        <p:txBody>
          <a:bodyPr wrap="none">
            <a:spAutoFit/>
          </a:bodyPr>
          <a:lstStyle/>
          <a:p>
            <a:pPr algn="just">
              <a:lnSpc>
                <a:spcPts val="2000"/>
              </a:lnSpc>
              <a:spcAft>
                <a:spcPts val="0"/>
              </a:spcAft>
            </a:pPr>
            <a:endParaRPr lang="en-US" sz="3200" b="1"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en-US" sz="3200" b="1" dirty="0" smtClean="0">
                <a:latin typeface="Times New Roman" panose="02020603050405020304" pitchFamily="18" charset="0"/>
                <a:ea typeface="Arial" panose="020B0604020202020204" pitchFamily="34" charset="0"/>
                <a:cs typeface="Times New Roman" panose="02020603050405020304" pitchFamily="18" charset="0"/>
              </a:rPr>
              <a:t>3</a:t>
            </a:r>
            <a:r>
              <a:rPr lang="en-US" sz="3200" b="1" dirty="0">
                <a:latin typeface="Times New Roman" panose="02020603050405020304" pitchFamily="18" charset="0"/>
                <a:ea typeface="Arial" panose="020B0604020202020204" pitchFamily="34" charset="0"/>
                <a:cs typeface="Times New Roman" panose="02020603050405020304" pitchFamily="18" charset="0"/>
              </a:rPr>
              <a:t>. P</a:t>
            </a:r>
            <a:r>
              <a:rPr lang="vi-VN" sz="3200" b="1"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sz="3200" b="1" dirty="0">
              <a:ea typeface="Arial" panose="020B0604020202020204" pitchFamily="34" charset="0"/>
              <a:cs typeface="Times New Roman" panose="02020603050405020304" pitchFamily="18" charset="0"/>
            </a:endParaRPr>
          </a:p>
        </p:txBody>
      </p:sp>
      <p:sp>
        <p:nvSpPr>
          <p:cNvPr id="6" name="Rectangle 5"/>
          <p:cNvSpPr/>
          <p:nvPr/>
        </p:nvSpPr>
        <p:spPr>
          <a:xfrm>
            <a:off x="387353" y="961098"/>
            <a:ext cx="11471197" cy="1384995"/>
          </a:xfrm>
          <a:prstGeom prst="rect">
            <a:avLst/>
          </a:prstGeom>
        </p:spPr>
        <p:txBody>
          <a:bodyPr wrap="square">
            <a:spAutoFit/>
          </a:bodyPr>
          <a:lstStyle/>
          <a:p>
            <a:pPr algn="just" fontAlgn="base">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Thực trạng:</a:t>
            </a:r>
            <a:endParaRPr lang="vi-VN" sz="2000" b="1"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Phần lớn diện tích đất của </a:t>
            </a:r>
            <a:r>
              <a:rPr lang="vi-VN" sz="2800" dirty="0">
                <a:latin typeface="Times New Roman" panose="02020603050405020304" pitchFamily="18" charset="0"/>
                <a:ea typeface="Arial" panose="020B0604020202020204" pitchFamily="34" charset="0"/>
                <a:cs typeface="Times New Roman" panose="02020603050405020304" pitchFamily="18" charset="0"/>
              </a:rPr>
              <a:t>Ô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li-a</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thường bị khô hạn, kém màu mỡ.</a:t>
            </a:r>
            <a:endParaRPr lang="vi-VN" sz="2000" dirty="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Arial" panose="020B0604020202020204" pitchFamily="34" charset="0"/>
              </a:rPr>
              <a:t>- Đất ngày bị </a:t>
            </a:r>
            <a:r>
              <a:rPr lang="en-US" sz="2800" dirty="0" err="1">
                <a:latin typeface="Times New Roman" panose="02020603050405020304" pitchFamily="18" charset="0"/>
                <a:ea typeface="Arial" panose="020B0604020202020204" pitchFamily="34" charset="0"/>
              </a:rPr>
              <a:t>suy</a:t>
            </a:r>
            <a:r>
              <a:rPr lang="en-US" sz="2800" dirty="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thoái</a:t>
            </a:r>
            <a:r>
              <a:rPr lang="en-US" sz="2800" dirty="0" smtClean="0">
                <a:latin typeface="Times New Roman" panose="02020603050405020304" pitchFamily="18" charset="0"/>
                <a:ea typeface="Arial" panose="020B0604020202020204" pitchFamily="34" charset="0"/>
              </a:rPr>
              <a:t>.</a:t>
            </a:r>
            <a:endParaRPr lang="vi-VN" sz="2800" dirty="0"/>
          </a:p>
        </p:txBody>
      </p:sp>
      <p:sp>
        <p:nvSpPr>
          <p:cNvPr id="8" name="Rectangle 7"/>
          <p:cNvSpPr/>
          <p:nvPr/>
        </p:nvSpPr>
        <p:spPr>
          <a:xfrm>
            <a:off x="330249" y="2346093"/>
            <a:ext cx="10700742" cy="1384995"/>
          </a:xfrm>
          <a:prstGeom prst="rect">
            <a:avLst/>
          </a:prstGeom>
        </p:spPr>
        <p:txBody>
          <a:bodyPr wrap="square">
            <a:spAutoFit/>
          </a:bodyPr>
          <a:lstStyle/>
          <a:p>
            <a:pPr algn="just" fontAlgn="base">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Nguyên nhân:</a:t>
            </a:r>
            <a:endParaRPr lang="vi-VN" sz="2000" b="1"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Do nguồn nước bị </a:t>
            </a:r>
            <a:r>
              <a:rPr lang="en-US" sz="2800" dirty="0" err="1">
                <a:latin typeface="Times New Roman" panose="02020603050405020304" pitchFamily="18" charset="0"/>
                <a:ea typeface="Arial" panose="020B0604020202020204" pitchFamily="34" charset="0"/>
                <a:cs typeface="Times New Roman" panose="02020603050405020304" pitchFamily="18" charset="0"/>
              </a:rPr>
              <a:t>hạn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chế</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000"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Việc sử dụng  nhiều phân bón vô cơ để thay thế.</a:t>
            </a:r>
            <a:endParaRPr lang="vi-VN" sz="2000" dirty="0">
              <a:ea typeface="Arial" panose="020B0604020202020204" pitchFamily="34" charset="0"/>
              <a:cs typeface="Times New Roman" panose="02020603050405020304" pitchFamily="18" charset="0"/>
            </a:endParaRPr>
          </a:p>
        </p:txBody>
      </p:sp>
      <p:sp>
        <p:nvSpPr>
          <p:cNvPr id="9" name="Rectangle 8"/>
          <p:cNvSpPr/>
          <p:nvPr/>
        </p:nvSpPr>
        <p:spPr>
          <a:xfrm>
            <a:off x="281673" y="3712246"/>
            <a:ext cx="11682555" cy="3108543"/>
          </a:xfrm>
          <a:prstGeom prst="rect">
            <a:avLst/>
          </a:prstGeom>
        </p:spPr>
        <p:txBody>
          <a:bodyPr wrap="square">
            <a:spAutoFit/>
          </a:bodyPr>
          <a:lstStyle/>
          <a:p>
            <a:pPr algn="just" fontAlgn="base">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pháp</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vi-VN" sz="2000" b="1"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Ngành chăn nuôi gia </a:t>
            </a:r>
            <a:r>
              <a:rPr lang="en-US" sz="2800" dirty="0" err="1">
                <a:latin typeface="Times New Roman" panose="02020603050405020304" pitchFamily="18" charset="0"/>
                <a:ea typeface="Arial" panose="020B0604020202020204" pitchFamily="34" charset="0"/>
                <a:cs typeface="Times New Roman" panose="02020603050405020304" pitchFamily="18" charset="0"/>
              </a:rPr>
              <a:t>súc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đặc</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biệt là cừu) được chú trọng phát triển.</a:t>
            </a:r>
            <a:endParaRPr lang="vi-VN" sz="2000"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Các loại cây chịu hạn được trồng theo hình thức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canh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vi-VN" sz="2000" dirty="0">
              <a:ea typeface="Arial" panose="020B0604020202020204" pitchFamily="34" charset="0"/>
              <a:cs typeface="Times New Roman" panose="02020603050405020304" pitchFamily="18" charset="0"/>
            </a:endParaRPr>
          </a:p>
          <a:p>
            <a:pPr algn="just" fontAlgn="base">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Từ năm 1989,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Ô</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li-a</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triển khai chương trình quốc gia về chăm sóc đất để thúc đẩy các phương pháp canh tác mới, phủ xanh đất trống, phổ biến các giải pháp kĩ thuật,…</a:t>
            </a:r>
            <a:endParaRPr lang="vi-VN" sz="2000" dirty="0">
              <a:ea typeface="Arial" panose="020B0604020202020204" pitchFamily="34" charset="0"/>
              <a:cs typeface="Times New Roman" panose="02020603050405020304" pitchFamily="18" charset="0"/>
            </a:endParaRPr>
          </a:p>
          <a:p>
            <a:pPr algn="just" fontAlgn="base">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Phát triển ngành nông nghiệp theo hướng mới với nhiều triển vọng.</a:t>
            </a:r>
            <a:endParaRPr lang="vi-VN" sz="2000" b="1" dirty="0">
              <a:ea typeface="Arial" panose="020B0604020202020204" pitchFamily="34" charset="0"/>
              <a:cs typeface="Times New Roman" panose="02020603050405020304"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5216" y="661519"/>
            <a:ext cx="649288"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310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3386329" y="420484"/>
            <a:ext cx="610991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a:solidFill>
                  <a:schemeClr val="tx1"/>
                </a:solidFill>
                <a:latin typeface="+mj-lt"/>
              </a:rPr>
              <a:t>NỘI DUNG BÀI HỌC</a:t>
            </a:r>
            <a:endParaRPr lang="en-GB" sz="4400" dirty="0">
              <a:solidFill>
                <a:schemeClr val="tx1"/>
              </a:solidFill>
              <a:latin typeface="+mj-lt"/>
            </a:endParaRPr>
          </a:p>
        </p:txBody>
      </p:sp>
      <p:grpSp>
        <p:nvGrpSpPr>
          <p:cNvPr id="109" name="Google Shape;109;p2"/>
          <p:cNvGrpSpPr/>
          <p:nvPr/>
        </p:nvGrpSpPr>
        <p:grpSpPr>
          <a:xfrm>
            <a:off x="6748838" y="3231654"/>
            <a:ext cx="5443162" cy="1817187"/>
            <a:chOff x="5489437" y="1671145"/>
            <a:chExt cx="6979697" cy="1576827"/>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157682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6767687" y="3227751"/>
            <a:ext cx="4832382" cy="1631216"/>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200" dirty="0" smtClean="0">
                <a:latin typeface="Times New Roman" panose="02020603050405020304" pitchFamily="18" charset="0"/>
                <a:cs typeface="Times New Roman" panose="02020603050405020304" pitchFamily="18" charset="0"/>
              </a:rPr>
              <a:t>2. </a:t>
            </a:r>
            <a:r>
              <a:rPr lang="vi-VN" sz="3200" dirty="0" smtClean="0">
                <a:latin typeface="Times New Roman" panose="02020603050405020304" pitchFamily="18" charset="0"/>
                <a:cs typeface="Times New Roman" panose="02020603050405020304" pitchFamily="18" charset="0"/>
              </a:rPr>
              <a:t>Tìm </a:t>
            </a:r>
            <a:r>
              <a:rPr lang="vi-VN" sz="3200" dirty="0">
                <a:latin typeface="Times New Roman" panose="02020603050405020304" pitchFamily="18" charset="0"/>
                <a:cs typeface="Times New Roman" panose="02020603050405020304" pitchFamily="18" charset="0"/>
              </a:rPr>
              <a:t>hiểu phương thức khai thác, sử dụng và bảo vệ tài nguyên sinh vật</a:t>
            </a:r>
            <a:r>
              <a:rPr lang="vi-VN"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25833" y="2323504"/>
            <a:ext cx="5706556" cy="1683093"/>
            <a:chOff x="5489438" y="1671145"/>
            <a:chExt cx="7864251"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8" y="1671145"/>
              <a:ext cx="7864251" cy="129277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12733" y="2539409"/>
            <a:ext cx="5314148"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1. </a:t>
            </a:r>
            <a:r>
              <a:rPr lang="vi-VN" sz="3200" dirty="0" smtClean="0">
                <a:latin typeface="+mj-lt"/>
              </a:rPr>
              <a:t>Phương </a:t>
            </a:r>
            <a:r>
              <a:rPr lang="vi-VN" sz="3200" dirty="0">
                <a:latin typeface="+mj-lt"/>
              </a:rPr>
              <a:t>thức khai thác và sử dụng tài nguyên khoáng sản</a:t>
            </a:r>
          </a:p>
        </p:txBody>
      </p:sp>
      <p:grpSp>
        <p:nvGrpSpPr>
          <p:cNvPr id="20" name="Google Shape;104;p2"/>
          <p:cNvGrpSpPr/>
          <p:nvPr/>
        </p:nvGrpSpPr>
        <p:grpSpPr>
          <a:xfrm flipH="1">
            <a:off x="481913" y="4222502"/>
            <a:ext cx="5302415" cy="1566769"/>
            <a:chOff x="5489438" y="1671145"/>
            <a:chExt cx="7648666"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8" y="1671145"/>
              <a:ext cx="7648666" cy="1192469"/>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481913" y="4291022"/>
            <a:ext cx="5547390" cy="1138773"/>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200" dirty="0" smtClean="0">
                <a:latin typeface="Times New Roman" panose="02020603050405020304" pitchFamily="18" charset="0"/>
                <a:cs typeface="Times New Roman" panose="02020603050405020304" pitchFamily="18" charset="0"/>
              </a:rPr>
              <a:t>3. </a:t>
            </a:r>
            <a:r>
              <a:rPr lang="en-US" sz="3200" dirty="0" smtClean="0">
                <a:latin typeface="Times New Roman" panose="02020603050405020304" pitchFamily="18" charset="0"/>
                <a:cs typeface="Times New Roman" panose="02020603050405020304" pitchFamily="18" charset="0"/>
              </a:rPr>
              <a:t>P</a:t>
            </a:r>
            <a:r>
              <a:rPr lang="vi-VN" sz="3200" dirty="0">
                <a:latin typeface="Times New Roman" panose="02020603050405020304" pitchFamily="18" charset="0"/>
                <a:cs typeface="Times New Roman" panose="02020603050405020304" pitchFamily="18" charset="0"/>
              </a:rPr>
              <a:t>hương thức khai thác, sử dụng và bảo vệ tài nguyên đất</a:t>
            </a:r>
            <a:endParaRPr lang="en-GB"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69957117"/>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randombar(horizontal)">
                                      <p:cBhvr>
                                        <p:cTn id="25" dur="500"/>
                                        <p:tgtEl>
                                          <p:spTgt spid="10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0F73623F-2A29-4286-B6F2-6D92A68F4BFF}"/>
              </a:ext>
            </a:extLst>
          </p:cNvPr>
          <p:cNvSpPr/>
          <p:nvPr/>
        </p:nvSpPr>
        <p:spPr>
          <a:xfrm>
            <a:off x="3976450" y="0"/>
            <a:ext cx="2633355" cy="105896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LUYỆN TẬP</a:t>
            </a:r>
          </a:p>
        </p:txBody>
      </p:sp>
      <p:sp>
        <p:nvSpPr>
          <p:cNvPr id="7" name="Rounded Rectangle 6"/>
          <p:cNvSpPr/>
          <p:nvPr/>
        </p:nvSpPr>
        <p:spPr>
          <a:xfrm>
            <a:off x="247135" y="1172704"/>
            <a:ext cx="11800703" cy="1136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ở</a:t>
            </a:r>
            <a:r>
              <a:rPr lang="vi-VN" sz="2800" dirty="0">
                <a:latin typeface="Times New Roman" panose="02020603050405020304" pitchFamily="18" charset="0"/>
                <a:cs typeface="Times New Roman" panose="02020603050405020304" pitchFamily="18" charset="0"/>
              </a:rPr>
              <a:t> Ô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xtrây –li-a</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0" y="2309172"/>
            <a:ext cx="11821885" cy="4480560"/>
          </a:xfrm>
          <a:prstGeom prst="rect">
            <a:avLst/>
          </a:prstGeom>
        </p:spPr>
      </p:pic>
    </p:spTree>
    <p:extLst>
      <p:ext uri="{BB962C8B-B14F-4D97-AF65-F5344CB8AC3E}">
        <p14:creationId xmlns:p14="http://schemas.microsoft.com/office/powerpoint/2010/main" val="39238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Wave 10"/>
          <p:cNvSpPr/>
          <p:nvPr/>
        </p:nvSpPr>
        <p:spPr>
          <a:xfrm>
            <a:off x="3657600" y="159947"/>
            <a:ext cx="3383280" cy="79930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effectLst>
                  <a:glow rad="228600">
                    <a:schemeClr val="accent5">
                      <a:satMod val="175000"/>
                      <a:alpha val="40000"/>
                    </a:schemeClr>
                  </a:glow>
                </a:effectLst>
                <a:latin typeface="Times New Roman" panose="02020603050405020304" pitchFamily="18" charset="0"/>
                <a:cs typeface="Times New Roman" panose="02020603050405020304" pitchFamily="18" charset="0"/>
              </a:rPr>
              <a:t>VẬN DỤNG</a:t>
            </a:r>
            <a:endParaRPr lang="vi-VN" sz="2800" dirty="0">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640080" y="151819"/>
            <a:ext cx="11444828" cy="6706181"/>
          </a:xfrm>
          <a:prstGeom prst="rect">
            <a:avLst/>
          </a:prstGeom>
        </p:spPr>
      </p:pic>
      <p:sp>
        <p:nvSpPr>
          <p:cNvPr id="14" name="Rectangle 13"/>
          <p:cNvSpPr/>
          <p:nvPr/>
        </p:nvSpPr>
        <p:spPr>
          <a:xfrm>
            <a:off x="1853515" y="1613598"/>
            <a:ext cx="10008972" cy="1631216"/>
          </a:xfrm>
          <a:prstGeom prst="rect">
            <a:avLst/>
          </a:prstGeom>
        </p:spPr>
        <p:txBody>
          <a:bodyPr wrap="square">
            <a:spAutoFit/>
          </a:bodyPr>
          <a:lstStyle/>
          <a:p>
            <a:pPr algn="just">
              <a:lnSpc>
                <a:spcPts val="2000"/>
              </a:lnSpc>
              <a:spcAft>
                <a:spcPts val="0"/>
              </a:spcAft>
            </a:pPr>
            <a:endParaRPr lang="en-US" sz="3200" i="1"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en-US" sz="3200" i="1" dirty="0" err="1" smtClean="0">
                <a:latin typeface="Times New Roman" panose="02020603050405020304" pitchFamily="18" charset="0"/>
                <a:ea typeface="Arial" panose="020B0604020202020204" pitchFamily="34" charset="0"/>
                <a:cs typeface="Times New Roman" panose="02020603050405020304" pitchFamily="18" charset="0"/>
              </a:rPr>
              <a:t>Em</a:t>
            </a:r>
            <a:r>
              <a:rPr lang="en-US" sz="32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i="1" dirty="0">
                <a:latin typeface="Times New Roman" panose="02020603050405020304" pitchFamily="18" charset="0"/>
                <a:ea typeface="Arial" panose="020B0604020202020204" pitchFamily="34" charset="0"/>
                <a:cs typeface="Times New Roman" panose="02020603050405020304" pitchFamily="18" charset="0"/>
              </a:rPr>
              <a:t>hãy tìm các thông tin về khai thác, </a:t>
            </a:r>
            <a:r>
              <a:rPr lang="en-US" sz="3200" i="1" dirty="0" err="1">
                <a:latin typeface="Times New Roman" panose="02020603050405020304" pitchFamily="18" charset="0"/>
                <a:ea typeface="Arial" panose="020B0604020202020204" pitchFamily="34" charset="0"/>
                <a:cs typeface="Times New Roman" panose="02020603050405020304" pitchFamily="18" charset="0"/>
              </a:rPr>
              <a:t>sử</a:t>
            </a:r>
            <a:r>
              <a:rPr lang="en-US" sz="3200" i="1" dirty="0">
                <a:latin typeface="Times New Roman" panose="02020603050405020304" pitchFamily="18" charset="0"/>
                <a:ea typeface="Arial" panose="020B0604020202020204" pitchFamily="34" charset="0"/>
                <a:cs typeface="Times New Roman" panose="02020603050405020304" pitchFamily="18" charset="0"/>
              </a:rPr>
              <a:t> </a:t>
            </a:r>
            <a:endParaRPr lang="en-US" sz="3200" i="1"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endParaRPr lang="en-US" sz="3200" i="1" dirty="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en-US" sz="3200" i="1" dirty="0" err="1" smtClean="0">
                <a:latin typeface="Times New Roman" panose="02020603050405020304" pitchFamily="18" charset="0"/>
                <a:ea typeface="Arial" panose="020B0604020202020204" pitchFamily="34" charset="0"/>
                <a:cs typeface="Times New Roman" panose="02020603050405020304" pitchFamily="18" charset="0"/>
              </a:rPr>
              <a:t>dụng</a:t>
            </a:r>
            <a:r>
              <a:rPr lang="en-US" sz="32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i="1" dirty="0">
                <a:latin typeface="Times New Roman" panose="02020603050405020304" pitchFamily="18" charset="0"/>
                <a:ea typeface="Arial" panose="020B0604020202020204" pitchFamily="34" charset="0"/>
                <a:cs typeface="Times New Roman" panose="02020603050405020304" pitchFamily="18" charset="0"/>
              </a:rPr>
              <a:t>và bảo vệ một loại tài nguyên thiên nhiên khác ở </a:t>
            </a:r>
            <a:r>
              <a:rPr lang="vi-VN" sz="3200" i="1" dirty="0" smtClean="0">
                <a:latin typeface="Times New Roman" panose="02020603050405020304" pitchFamily="18" charset="0"/>
                <a:ea typeface="Arial" panose="020B0604020202020204" pitchFamily="34" charset="0"/>
                <a:cs typeface="Times New Roman" panose="02020603050405020304" pitchFamily="18" charset="0"/>
              </a:rPr>
              <a:t>Ô</a:t>
            </a:r>
            <a:r>
              <a:rPr lang="en-US" sz="3200" i="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ts val="2000"/>
              </a:lnSpc>
              <a:spcAft>
                <a:spcPts val="0"/>
              </a:spcAft>
            </a:pPr>
            <a:endParaRPr lang="en-US" sz="3200" i="1" dirty="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sz="3200" i="1"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sz="3200" i="1" dirty="0" smtClean="0">
                <a:latin typeface="Times New Roman" panose="02020603050405020304" pitchFamily="18" charset="0"/>
                <a:ea typeface="Arial" panose="020B0604020202020204" pitchFamily="34" charset="0"/>
                <a:cs typeface="Times New Roman" panose="02020603050405020304" pitchFamily="18" charset="0"/>
              </a:rPr>
              <a:t>-</a:t>
            </a:r>
            <a:r>
              <a:rPr lang="vi-VN" sz="3200" i="1" dirty="0" smtClean="0">
                <a:latin typeface="Times New Roman" panose="02020603050405020304" pitchFamily="18" charset="0"/>
                <a:ea typeface="Arial" panose="020B0604020202020204" pitchFamily="34" charset="0"/>
                <a:cs typeface="Times New Roman" panose="02020603050405020304" pitchFamily="18" charset="0"/>
              </a:rPr>
              <a:t>li-a</a:t>
            </a:r>
            <a:r>
              <a:rPr lang="en-US" sz="3200" i="1" dirty="0">
                <a:latin typeface="Times New Roman" panose="02020603050405020304" pitchFamily="18" charset="0"/>
                <a:ea typeface="Arial" panose="020B0604020202020204" pitchFamily="34" charset="0"/>
                <a:cs typeface="Times New Roman" panose="02020603050405020304" pitchFamily="18" charset="0"/>
              </a:rPr>
              <a:t>.</a:t>
            </a:r>
            <a:endParaRPr lang="vi-VN" sz="3200" dirty="0">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607424" y="3053066"/>
            <a:ext cx="1841152" cy="3651821"/>
          </a:xfrm>
          <a:prstGeom prst="rect">
            <a:avLst/>
          </a:prstGeom>
        </p:spPr>
      </p:pic>
    </p:spTree>
    <p:extLst>
      <p:ext uri="{BB962C8B-B14F-4D97-AF65-F5344CB8AC3E}">
        <p14:creationId xmlns:p14="http://schemas.microsoft.com/office/powerpoint/2010/main" val="945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3569" y="898170"/>
            <a:ext cx="11948982" cy="5876834"/>
            <a:chOff x="0" y="1684274"/>
            <a:chExt cx="12191999" cy="5173726"/>
          </a:xfrm>
        </p:grpSpPr>
        <p:sp>
          <p:nvSpPr>
            <p:cNvPr id="8" name="Rectangle 7"/>
            <p:cNvSpPr/>
            <p:nvPr/>
          </p:nvSpPr>
          <p:spPr>
            <a:xfrm>
              <a:off x="0" y="1684274"/>
              <a:ext cx="12191999" cy="517372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000" dirty="0">
                <a:solidFill>
                  <a:srgbClr val="FF0000"/>
                </a:solidFill>
              </a:endParaRPr>
            </a:p>
          </p:txBody>
        </p:sp>
        <p:sp>
          <p:nvSpPr>
            <p:cNvPr id="9" name="TextBox 8"/>
            <p:cNvSpPr txBox="1"/>
            <p:nvPr/>
          </p:nvSpPr>
          <p:spPr>
            <a:xfrm>
              <a:off x="91440" y="5333898"/>
              <a:ext cx="11924048" cy="1219293"/>
            </a:xfrm>
            <a:prstGeom prst="rect">
              <a:avLst/>
            </a:prstGeom>
            <a:noFill/>
          </p:spPr>
          <p:txBody>
            <a:bodyPr wrap="square" rtlCol="0">
              <a:spAutoFit/>
            </a:bodyPr>
            <a:lstStyle/>
            <a:p>
              <a:pPr marL="347345" indent="-347345"/>
              <a:r>
                <a:rPr lang="vi-VN" sz="2800" b="1" i="1" dirty="0" smtClean="0">
                  <a:latin typeface="Times New Roman" panose="02020603050405020304" pitchFamily="18" charset="0"/>
                  <a:cs typeface="Times New Roman" panose="02020603050405020304" pitchFamily="18" charset="0"/>
                </a:rPr>
                <a:t>Nhóm </a:t>
              </a:r>
              <a:r>
                <a:rPr lang="en-US" sz="2800" b="1" i="1" dirty="0">
                  <a:latin typeface="Times New Roman" panose="02020603050405020304" pitchFamily="18" charset="0"/>
                  <a:cs typeface="Times New Roman" panose="02020603050405020304" pitchFamily="18" charset="0"/>
                </a:rPr>
                <a:t>3</a:t>
              </a:r>
              <a:r>
                <a:rPr lang="vi-VN" sz="2800" b="1" i="1" dirty="0" smtClean="0">
                  <a:latin typeface="Times New Roman" panose="02020603050405020304" pitchFamily="18" charset="0"/>
                  <a:cs typeface="Times New Roman" panose="02020603050405020304" pitchFamily="18" charset="0"/>
                </a:rPr>
                <a:t>: Hoàn thành phiếu học tập số </a:t>
              </a:r>
              <a:r>
                <a:rPr lang="vi-VN" sz="2800" b="1" i="1" dirty="0" smtClean="0">
                  <a:latin typeface="+mj-lt"/>
                  <a:cs typeface="Times New Roman" panose="02020603050405020304" pitchFamily="18" charset="0"/>
                </a:rPr>
                <a:t>3</a:t>
              </a:r>
              <a:endParaRPr lang="en-US" sz="2800" b="1" i="1" dirty="0" smtClean="0">
                <a:latin typeface="+mj-lt"/>
                <a:cs typeface="Times New Roman" panose="02020603050405020304" pitchFamily="18" charset="0"/>
              </a:endParaRPr>
            </a:p>
            <a:p>
              <a:pPr marL="347345" indent="-347345"/>
              <a:r>
                <a:rPr lang="vi-VN" sz="2800" dirty="0" smtClean="0">
                  <a:latin typeface="+mj-lt"/>
                </a:rPr>
                <a:t>Dựa </a:t>
              </a:r>
              <a:r>
                <a:rPr lang="vi-VN" sz="2800" dirty="0">
                  <a:latin typeface="+mj-lt"/>
                </a:rPr>
                <a:t>vào thông tin trong </a:t>
              </a:r>
              <a:r>
                <a:rPr lang="vi-VN" sz="2800" dirty="0" smtClean="0">
                  <a:latin typeface="+mj-lt"/>
                </a:rPr>
                <a:t>bài,</a:t>
              </a:r>
              <a:r>
                <a:rPr lang="en-US" sz="2800" dirty="0" smtClean="0">
                  <a:latin typeface="+mj-lt"/>
                </a:rPr>
                <a:t> </a:t>
              </a:r>
              <a:r>
                <a:rPr lang="vi-VN" sz="2800" dirty="0" smtClean="0">
                  <a:latin typeface="+mj-lt"/>
                </a:rPr>
                <a:t>em </a:t>
              </a:r>
              <a:r>
                <a:rPr lang="vi-VN" sz="2800" dirty="0">
                  <a:latin typeface="+mj-lt"/>
                </a:rPr>
                <a:t>hãy phân tích những </a:t>
              </a:r>
              <a:r>
                <a:rPr lang="vi-VN" sz="2800" dirty="0" smtClean="0">
                  <a:latin typeface="+mj-lt"/>
                </a:rPr>
                <a:t>biện</a:t>
              </a:r>
              <a:r>
                <a:rPr lang="en-US" sz="2800" dirty="0" smtClean="0">
                  <a:latin typeface="+mj-lt"/>
                </a:rPr>
                <a:t> </a:t>
              </a:r>
              <a:r>
                <a:rPr lang="vi-VN" sz="2800" dirty="0" smtClean="0">
                  <a:latin typeface="+mj-lt"/>
                </a:rPr>
                <a:t>pháp </a:t>
              </a:r>
              <a:r>
                <a:rPr lang="vi-VN" sz="2800" dirty="0">
                  <a:latin typeface="+mj-lt"/>
                </a:rPr>
                <a:t>khai thác, sử dụng và bảo </a:t>
              </a:r>
              <a:r>
                <a:rPr lang="vi-VN" sz="2800" dirty="0" smtClean="0">
                  <a:latin typeface="+mj-lt"/>
                </a:rPr>
                <a:t>vệ </a:t>
              </a:r>
              <a:r>
                <a:rPr lang="vi-VN" sz="2800" dirty="0">
                  <a:latin typeface="+mj-lt"/>
                </a:rPr>
                <a:t>nguồn tài nguyên đất của </a:t>
              </a:r>
              <a:r>
                <a:rPr lang="vi-VN" sz="2800" dirty="0" smtClean="0">
                  <a:latin typeface="+mj-lt"/>
                </a:rPr>
                <a:t>Ô-</a:t>
              </a:r>
              <a:r>
                <a:rPr lang="en-US" sz="2800" dirty="0">
                  <a:latin typeface="Times New Roman" panose="02020603050405020304" pitchFamily="18" charset="0"/>
                  <a:cs typeface="Times New Roman" panose="02020603050405020304" pitchFamily="18" charset="0"/>
                </a:rPr>
                <a:t>x</a:t>
              </a:r>
              <a:r>
                <a:rPr lang="vi-VN" sz="2800" dirty="0" smtClean="0">
                  <a:latin typeface="+mj-lt"/>
                </a:rPr>
                <a:t>tr</a:t>
              </a:r>
              <a:r>
                <a:rPr lang="en-US" sz="2800" dirty="0">
                  <a:latin typeface="Times New Roman" panose="02020603050405020304" pitchFamily="18" charset="0"/>
                  <a:cs typeface="Times New Roman" panose="02020603050405020304" pitchFamily="18" charset="0"/>
                </a:rPr>
                <a:t>â</a:t>
              </a:r>
              <a:r>
                <a:rPr lang="vi-VN" sz="2800" dirty="0" smtClean="0">
                  <a:latin typeface="+mj-lt"/>
                </a:rPr>
                <a:t>y-</a:t>
              </a:r>
              <a:r>
                <a:rPr lang="en-US" sz="2800" dirty="0" smtClean="0">
                  <a:latin typeface="Times New Roman" panose="02020603050405020304" pitchFamily="18" charset="0"/>
                  <a:cs typeface="Times New Roman" panose="02020603050405020304" pitchFamily="18" charset="0"/>
                </a:rPr>
                <a:t>l</a:t>
              </a:r>
              <a:r>
                <a:rPr lang="vi-VN" sz="2800" dirty="0" smtClean="0">
                  <a:latin typeface="+mj-lt"/>
                </a:rPr>
                <a:t>i-</a:t>
              </a:r>
              <a:r>
                <a:rPr lang="en-US" sz="2800" dirty="0" smtClean="0">
                  <a:latin typeface="Times New Roman" panose="02020603050405020304" pitchFamily="18" charset="0"/>
                  <a:cs typeface="Times New Roman" panose="02020603050405020304" pitchFamily="18" charset="0"/>
                </a:rPr>
                <a:t>a</a:t>
              </a:r>
              <a:r>
                <a:rPr lang="vi-VN" sz="2800" dirty="0" smtClean="0">
                  <a:latin typeface="+mj-lt"/>
                </a:rPr>
                <a:t> </a:t>
              </a:r>
              <a:r>
                <a:rPr lang="vi-VN" sz="2800" dirty="0">
                  <a:latin typeface="+mj-lt"/>
                </a:rPr>
                <a:t>. </a:t>
              </a:r>
            </a:p>
          </p:txBody>
        </p:sp>
        <p:sp>
          <p:nvSpPr>
            <p:cNvPr id="15" name="TextBox 14"/>
            <p:cNvSpPr txBox="1"/>
            <p:nvPr/>
          </p:nvSpPr>
          <p:spPr>
            <a:xfrm>
              <a:off x="78376" y="3153056"/>
              <a:ext cx="12035244" cy="2248917"/>
            </a:xfrm>
            <a:prstGeom prst="rect">
              <a:avLst/>
            </a:prstGeom>
            <a:noFill/>
          </p:spPr>
          <p:txBody>
            <a:bodyPr wrap="square" rtlCol="0">
              <a:spAutoFit/>
            </a:bodyPr>
            <a:lstStyle/>
            <a:p>
              <a:r>
                <a:rPr lang="vi-VN" sz="2800" b="1" i="1" dirty="0">
                  <a:latin typeface="Times New Roman" panose="02020603050405020304" pitchFamily="18" charset="0"/>
                  <a:cs typeface="Times New Roman" panose="02020603050405020304" pitchFamily="18" charset="0"/>
                </a:rPr>
                <a:t>Nhóm </a:t>
              </a:r>
              <a:r>
                <a:rPr lang="vi-VN" sz="2800" b="1" i="1" dirty="0" smtClean="0">
                  <a:latin typeface="Times New Roman" panose="02020603050405020304" pitchFamily="18" charset="0"/>
                  <a:cs typeface="Times New Roman" panose="02020603050405020304" pitchFamily="18" charset="0"/>
                </a:rPr>
                <a:t>2: </a:t>
              </a:r>
              <a:r>
                <a:rPr lang="vi-VN" sz="2800" b="1" i="1" dirty="0">
                  <a:latin typeface="Times New Roman" panose="02020603050405020304" pitchFamily="18" charset="0"/>
                  <a:cs typeface="Times New Roman" panose="02020603050405020304" pitchFamily="18" charset="0"/>
                </a:rPr>
                <a:t>Hoàn thành phiếu học tập số </a:t>
              </a:r>
              <a:r>
                <a:rPr lang="vi-VN" sz="2800" b="1" i="1" dirty="0" smtClean="0">
                  <a:latin typeface="Times New Roman" panose="02020603050405020304" pitchFamily="18" charset="0"/>
                  <a:cs typeface="Times New Roman" panose="02020603050405020304" pitchFamily="18" charset="0"/>
                </a:rPr>
                <a:t>2</a:t>
              </a:r>
            </a:p>
            <a:p>
              <a:r>
                <a:rPr lang="vi-VN" sz="2400" dirty="0">
                  <a:latin typeface="Times New Roman" panose="02020603050405020304" pitchFamily="18" charset="0"/>
                  <a:cs typeface="Times New Roman" panose="02020603050405020304" pitchFamily="18" charset="0"/>
                </a:rPr>
                <a:t>Dựa vào bảng số liệu và thông tin trong bài, em hãy:</a:t>
              </a:r>
            </a:p>
            <a:p>
              <a:r>
                <a:rPr lang="vi-VN" sz="2400" dirty="0">
                  <a:latin typeface="Times New Roman" panose="02020603050405020304" pitchFamily="18" charset="0"/>
                  <a:cs typeface="Times New Roman" panose="02020603050405020304" pitchFamily="18" charset="0"/>
                </a:rPr>
                <a:t>+ Nhận xét sự biến động diện tích rừng của </a:t>
              </a:r>
              <a:r>
                <a:rPr lang="vi-VN" sz="2400" dirty="0" smtClean="0">
                  <a:latin typeface="Times New Roman" panose="02020603050405020304" pitchFamily="18" charset="0"/>
                  <a:cs typeface="Times New Roman" panose="02020603050405020304" pitchFamily="18" charset="0"/>
                </a:rPr>
                <a:t>Ô</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trong giai đoạn 1990-2020</a:t>
              </a:r>
              <a:r>
                <a:rPr lang="vi-VN" sz="2400" dirty="0" smtClean="0">
                  <a:latin typeface="Times New Roman" panose="02020603050405020304" pitchFamily="18" charset="0"/>
                  <a:cs typeface="Times New Roman" panose="02020603050405020304" pitchFamily="18" charset="0"/>
                </a:rPr>
                <a:t>.</a:t>
              </a:r>
            </a:p>
            <a:p>
              <a:endParaRPr lang="vi-VN" sz="2000" dirty="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endParaRPr lang="vi-VN" sz="20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 biết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xtrây-li-a </a:t>
              </a:r>
              <a:r>
                <a:rPr lang="vi-VN" sz="2400" dirty="0">
                  <a:latin typeface="Times New Roman" panose="02020603050405020304" pitchFamily="18" charset="0"/>
                  <a:cs typeface="Times New Roman" panose="02020603050405020304" pitchFamily="18" charset="0"/>
                </a:rPr>
                <a:t>thực hiện những biện pháp nào để bảo vệ tài nguyên sinh vật? </a:t>
              </a:r>
            </a:p>
          </p:txBody>
        </p:sp>
        <p:pic>
          <p:nvPicPr>
            <p:cNvPr id="19" name="Picture 18"/>
            <p:cNvPicPr>
              <a:picLocks noChangeAspect="1"/>
            </p:cNvPicPr>
            <p:nvPr/>
          </p:nvPicPr>
          <p:blipFill>
            <a:blip r:embed="rId3"/>
            <a:stretch>
              <a:fillRect/>
            </a:stretch>
          </p:blipFill>
          <p:spPr>
            <a:xfrm>
              <a:off x="1628501" y="4157525"/>
              <a:ext cx="8948057" cy="896190"/>
            </a:xfrm>
            <a:prstGeom prst="rect">
              <a:avLst/>
            </a:prstGeom>
          </p:spPr>
        </p:pic>
        <p:sp>
          <p:nvSpPr>
            <p:cNvPr id="21" name="TextBox 20"/>
            <p:cNvSpPr txBox="1"/>
            <p:nvPr/>
          </p:nvSpPr>
          <p:spPr>
            <a:xfrm>
              <a:off x="91439" y="1782463"/>
              <a:ext cx="12022182" cy="1436056"/>
            </a:xfrm>
            <a:prstGeom prst="rect">
              <a:avLst/>
            </a:prstGeom>
            <a:noFill/>
          </p:spPr>
          <p:txBody>
            <a:bodyPr wrap="square" rtlCol="0">
              <a:spAutoFit/>
            </a:bodyPr>
            <a:lstStyle/>
            <a:p>
              <a:r>
                <a:rPr lang="vi-VN" sz="2800" b="1" i="1" dirty="0" smtClean="0">
                  <a:latin typeface="Times New Roman" panose="02020603050405020304" pitchFamily="18" charset="0"/>
                  <a:cs typeface="Times New Roman" panose="02020603050405020304" pitchFamily="18" charset="0"/>
                </a:rPr>
                <a:t>Nhóm 1: Hoàn thành phiếu học tập số 1</a:t>
              </a:r>
            </a:p>
            <a:p>
              <a:pPr lvl="0"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Quan sát dựa vào hình 21, thông tin trong SGK, hãy:</a:t>
              </a:r>
              <a:endParaRPr lang="vi-VN" altLang="vi-VN" sz="2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 Kể tên và xác định các loại khoáng sản chính được khai thác ở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Ô</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li-a.</a:t>
              </a:r>
            </a:p>
            <a:p>
              <a:pPr eaLnBrk="0" fontAlgn="base" hangingPunct="0">
                <a:spcBef>
                  <a:spcPct val="0"/>
                </a:spcBef>
                <a:spcAft>
                  <a:spcPct val="0"/>
                </a:spcAft>
              </a:pPr>
              <a:r>
                <a:rPr lang="vi-VN" altLang="vi-VN" sz="2400" dirty="0">
                  <a:latin typeface="Times New Roman" panose="02020603050405020304" pitchFamily="18" charset="0"/>
                  <a:ea typeface="Arial" panose="020B0604020202020204" pitchFamily="34" charset="0"/>
                  <a:cs typeface="Times New Roman" panose="02020603050405020304" pitchFamily="18" charset="0"/>
                </a:rPr>
                <a:t>+ Cho biết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Ô</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xtrây</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li-a </a:t>
              </a:r>
              <a:r>
                <a:rPr lang="vi-VN" altLang="vi-VN" sz="2400" dirty="0">
                  <a:latin typeface="Times New Roman" panose="02020603050405020304" pitchFamily="18" charset="0"/>
                  <a:ea typeface="Arial" panose="020B0604020202020204" pitchFamily="34" charset="0"/>
                  <a:cs typeface="Times New Roman" panose="02020603050405020304" pitchFamily="18" charset="0"/>
                </a:rPr>
                <a:t>đã </a:t>
              </a:r>
              <a:r>
                <a:rPr lang="en-US" altLang="vi-VN" sz="2400" dirty="0">
                  <a:latin typeface="Times New Roman" panose="02020603050405020304" pitchFamily="18" charset="0"/>
                  <a:ea typeface="Arial" panose="020B0604020202020204" pitchFamily="34" charset="0"/>
                  <a:cs typeface="Times New Roman" panose="02020603050405020304" pitchFamily="18" charset="0"/>
                </a:rPr>
                <a:t>khai </a:t>
              </a:r>
              <a:r>
                <a:rPr lang="en-US" altLang="vi-VN" sz="2400" dirty="0" err="1">
                  <a:latin typeface="Times New Roman" panose="02020603050405020304" pitchFamily="18" charset="0"/>
                  <a:ea typeface="Arial" panose="020B0604020202020204" pitchFamily="34" charset="0"/>
                  <a:cs typeface="Times New Roman" panose="02020603050405020304" pitchFamily="18" charset="0"/>
                </a:rPr>
                <a:t>thác</a:t>
              </a:r>
              <a:r>
                <a:rPr lang="en-US" altLang="vi-VN" sz="2400" dirty="0" smtClean="0">
                  <a:latin typeface="Times New Roman" panose="02020603050405020304" pitchFamily="18" charset="0"/>
                  <a:ea typeface="Arial" panose="020B0604020202020204" pitchFamily="34" charset="0"/>
                  <a:cs typeface="Times New Roman" panose="02020603050405020304" pitchFamily="18" charset="0"/>
                </a:rPr>
                <a:t>,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sử </a:t>
              </a:r>
              <a:r>
                <a:rPr lang="vi-VN" altLang="vi-VN" sz="2400" dirty="0">
                  <a:latin typeface="Times New Roman" panose="02020603050405020304" pitchFamily="18" charset="0"/>
                  <a:ea typeface="Arial" panose="020B0604020202020204" pitchFamily="34" charset="0"/>
                  <a:cs typeface="Times New Roman" panose="02020603050405020304" pitchFamily="18" charset="0"/>
                </a:rPr>
                <a:t>dụng các loại tài nguyên khoáng sản như thế </a:t>
              </a:r>
              <a:r>
                <a:rPr lang="vi-VN" altLang="vi-VN" sz="2400" dirty="0" smtClean="0">
                  <a:latin typeface="Times New Roman" panose="02020603050405020304" pitchFamily="18" charset="0"/>
                  <a:ea typeface="Arial" panose="020B0604020202020204" pitchFamily="34" charset="0"/>
                  <a:cs typeface="Times New Roman" panose="02020603050405020304" pitchFamily="18" charset="0"/>
                </a:rPr>
                <a:t>nào?</a:t>
              </a:r>
              <a:endParaRPr lang="vi-VN" altLang="vi-VN" sz="2400"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2912311" y="138564"/>
            <a:ext cx="5551714" cy="584775"/>
          </a:xfrm>
          <a:prstGeom prst="rect">
            <a:avLst/>
          </a:prstGeom>
          <a:noFill/>
        </p:spPr>
        <p:txBody>
          <a:bodyPr wrap="square" lIns="91440" tIns="45720" rIns="91440" bIns="45720">
            <a:spAutoFit/>
          </a:bodyPr>
          <a:lstStyle/>
          <a:p>
            <a:pPr algn="ctr"/>
            <a:r>
              <a:rPr lang="en-US" sz="3200" dirty="0" smtClean="0">
                <a:ln w="22225">
                  <a:solidFill>
                    <a:schemeClr val="accent2"/>
                  </a:solidFill>
                  <a:prstDash val="solid"/>
                </a:ln>
                <a:latin typeface="Times New Roman" panose="02020603050405020304" pitchFamily="18" charset="0"/>
                <a:cs typeface="Times New Roman" panose="02020603050405020304" pitchFamily="18" charset="0"/>
              </a:rPr>
              <a:t>Thảo luận nhóm (4 phút)</a:t>
            </a:r>
            <a:endParaRPr lang="en-US" sz="3200" dirty="0">
              <a:ln w="22225">
                <a:solidFill>
                  <a:schemeClr val="accent2"/>
                </a:solid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5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0663881" cy="830997"/>
          </a:xfrm>
          <a:prstGeom prst="rect">
            <a:avLst/>
          </a:prstGeom>
          <a:noFill/>
        </p:spPr>
        <p:txBody>
          <a:bodyPr wrap="square">
            <a:spAutoFit/>
          </a:bodyPr>
          <a:lstStyle/>
          <a:p>
            <a:pPr>
              <a:lnSpc>
                <a:spcPct val="150000"/>
              </a:lnSpc>
              <a:defRPr/>
            </a:pPr>
            <a:r>
              <a:rPr lang="vi-VN" sz="3200" b="1" dirty="0">
                <a:latin typeface="+mj-lt"/>
              </a:rPr>
              <a:t>1. Phương thức khai thác và sử dụng tài nguyên khoáng </a:t>
            </a:r>
            <a:r>
              <a:rPr lang="vi-VN" sz="3200" b="1" dirty="0" smtClean="0">
                <a:latin typeface="+mj-lt"/>
              </a:rPr>
              <a:t>sản</a:t>
            </a:r>
            <a:endParaRPr lang="vi-VN" sz="3200" b="1" dirty="0">
              <a:latin typeface="+mj-lt"/>
            </a:endParaRPr>
          </a:p>
        </p:txBody>
      </p:sp>
      <p:sp>
        <p:nvSpPr>
          <p:cNvPr id="14" name="TextBox 13"/>
          <p:cNvSpPr txBox="1"/>
          <p:nvPr/>
        </p:nvSpPr>
        <p:spPr>
          <a:xfrm>
            <a:off x="1039074" y="807840"/>
            <a:ext cx="4820193" cy="461665"/>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solidFill>
                  <a:schemeClr val="tx1"/>
                </a:solidFill>
                <a:latin typeface="Times New Roman" pitchFamily="18" charset="0"/>
                <a:cs typeface="Times New Roman" pitchFamily="18" charset="0"/>
              </a:rPr>
              <a:t>PHIẾU HỌC TẬP </a:t>
            </a:r>
            <a:r>
              <a:rPr lang="en-US" sz="2400" dirty="0" smtClean="0">
                <a:solidFill>
                  <a:schemeClr val="tx1"/>
                </a:solidFill>
                <a:latin typeface="Times New Roman" pitchFamily="18" charset="0"/>
                <a:cs typeface="Times New Roman" pitchFamily="18" charset="0"/>
              </a:rPr>
              <a:t>SỐ 1 (4 </a:t>
            </a:r>
            <a:r>
              <a:rPr lang="en-US" sz="2400" dirty="0">
                <a:solidFill>
                  <a:schemeClr val="tx1"/>
                </a:solidFill>
                <a:latin typeface="Times New Roman" pitchFamily="18" charset="0"/>
                <a:cs typeface="Times New Roman" pitchFamily="18" charset="0"/>
              </a:rPr>
              <a:t>phút )</a:t>
            </a:r>
          </a:p>
        </p:txBody>
      </p:sp>
      <p:sp>
        <p:nvSpPr>
          <p:cNvPr id="5" name="Rectangle 1"/>
          <p:cNvSpPr>
            <a:spLocks noChangeArrowheads="1"/>
          </p:cNvSpPr>
          <p:nvPr/>
        </p:nvSpPr>
        <p:spPr bwMode="auto">
          <a:xfrm>
            <a:off x="156168" y="1348319"/>
            <a:ext cx="668771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Quan sát dựa vào hình 21, thông tin trong SGK, hãy:</a:t>
            </a:r>
            <a:endParaRPr kumimoji="0" lang="vi-VN" altLang="vi-VN" sz="28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 Kể tên và xác định các loại khoáng sản chính được khai thác ở Ô xtrây</a:t>
            </a:r>
            <a:r>
              <a:rPr kumimoji="0" lang="en-US"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a:t>
            </a: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li-a</a:t>
            </a:r>
            <a:r>
              <a:rPr lang="en-US" altLang="vi-VN" sz="2800"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vi-VN" sz="28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2800" dirty="0">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2800" dirty="0">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2800" dirty="0">
              <a:latin typeface="+mj-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 Cho biết Ô xtrây</a:t>
            </a:r>
            <a:r>
              <a:rPr kumimoji="0" lang="en-US"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a:t>
            </a: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li-a đã </a:t>
            </a:r>
            <a:r>
              <a:rPr kumimoji="0" lang="en-US" altLang="vi-VN" sz="28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khai </a:t>
            </a:r>
            <a:r>
              <a:rPr kumimoji="0" lang="en-US" altLang="vi-VN" sz="28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thác</a:t>
            </a:r>
            <a:r>
              <a:rPr kumimoji="0" lang="en-US" altLang="vi-VN" sz="28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sử dụng các loại tài nguyên khoáng sản như thế nào?</a:t>
            </a:r>
            <a:endParaRPr kumimoji="0" lang="en-US" altLang="vi-VN"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75056895"/>
              </p:ext>
            </p:extLst>
          </p:nvPr>
        </p:nvGraphicFramePr>
        <p:xfrm>
          <a:off x="258552" y="3173106"/>
          <a:ext cx="6585326" cy="2374362"/>
        </p:xfrm>
        <a:graphic>
          <a:graphicData uri="http://schemas.openxmlformats.org/drawingml/2006/table">
            <a:tbl>
              <a:tblPr firstRow="1" firstCol="1" bandRow="1">
                <a:tableStyleId>{5C22544A-7EE6-4342-B048-85BDC9FD1C3A}</a:tableStyleId>
              </a:tblPr>
              <a:tblGrid>
                <a:gridCol w="2436986">
                  <a:extLst>
                    <a:ext uri="{9D8B030D-6E8A-4147-A177-3AD203B41FA5}">
                      <a16:colId xmlns:a16="http://schemas.microsoft.com/office/drawing/2014/main" val="3429124434"/>
                    </a:ext>
                  </a:extLst>
                </a:gridCol>
                <a:gridCol w="4148340">
                  <a:extLst>
                    <a:ext uri="{9D8B030D-6E8A-4147-A177-3AD203B41FA5}">
                      <a16:colId xmlns:a16="http://schemas.microsoft.com/office/drawing/2014/main" val="2625534416"/>
                    </a:ext>
                  </a:extLst>
                </a:gridCol>
              </a:tblGrid>
              <a:tr h="909615">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Tên</a:t>
                      </a:r>
                      <a:r>
                        <a:rPr lang="en-US" sz="2800" b="0" dirty="0" smtClean="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khoáng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sản</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Nơi</a:t>
                      </a:r>
                      <a:r>
                        <a:rPr lang="en-US" sz="2800" b="0" dirty="0" smtClean="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bố</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chủ</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yếu</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7146324"/>
                  </a:ext>
                </a:extLst>
              </a:tr>
              <a:tr h="1464747">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smtClean="0">
                          <a:effectLst/>
                          <a:latin typeface="Times New Roman" panose="02020603050405020304" pitchFamily="18" charset="0"/>
                          <a:cs typeface="Times New Roman" panose="02020603050405020304" pitchFamily="18" charset="0"/>
                        </a:rPr>
                        <a:t>Than </a:t>
                      </a:r>
                      <a:r>
                        <a:rPr lang="en-US" sz="2800" b="0" dirty="0">
                          <a:effectLst/>
                          <a:latin typeface="Times New Roman" panose="02020603050405020304" pitchFamily="18" charset="0"/>
                          <a:cs typeface="Times New Roman" panose="02020603050405020304" pitchFamily="18" charset="0"/>
                        </a:rPr>
                        <a:t>đá</a:t>
                      </a:r>
                      <a:endParaRPr lang="vi-VN" sz="2800" b="0" dirty="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a:effectLst/>
                          <a:latin typeface="Times New Roman" panose="02020603050405020304" pitchFamily="18" charset="0"/>
                          <a:cs typeface="Times New Roman" panose="02020603050405020304" pitchFamily="18" charset="0"/>
                        </a:rPr>
                        <a:t>………</a:t>
                      </a:r>
                      <a:endParaRPr lang="vi-VN" sz="2800" b="0" dirty="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a:effectLst/>
                          <a:latin typeface="Times New Roman" panose="02020603050405020304" pitchFamily="18" charset="0"/>
                          <a:cs typeface="Times New Roman" panose="02020603050405020304" pitchFamily="18" charset="0"/>
                        </a:rPr>
                        <a:t> </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Phía</a:t>
                      </a:r>
                      <a:r>
                        <a:rPr lang="en-US" sz="2800" b="0" dirty="0" smtClean="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đông</a:t>
                      </a:r>
                      <a:endParaRPr lang="vi-VN" sz="2800" b="0" dirty="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a:effectLst/>
                          <a:latin typeface="Times New Roman" panose="02020603050405020304" pitchFamily="18" charset="0"/>
                          <a:cs typeface="Times New Roman" panose="02020603050405020304" pitchFamily="18" charset="0"/>
                        </a:rPr>
                        <a:t>…….</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6166437"/>
                  </a:ext>
                </a:extLst>
              </a:tr>
            </a:tbl>
          </a:graphicData>
        </a:graphic>
      </p:graphicFrame>
      <p:pic>
        <p:nvPicPr>
          <p:cNvPr id="7" name="Picture 6"/>
          <p:cNvPicPr>
            <a:picLocks noChangeAspect="1"/>
          </p:cNvPicPr>
          <p:nvPr/>
        </p:nvPicPr>
        <p:blipFill>
          <a:blip r:embed="rId3"/>
          <a:stretch>
            <a:fillRect/>
          </a:stretch>
        </p:blipFill>
        <p:spPr>
          <a:xfrm>
            <a:off x="6792686" y="693964"/>
            <a:ext cx="5399313" cy="6164035"/>
          </a:xfrm>
          <a:prstGeom prst="rect">
            <a:avLst/>
          </a:prstGeom>
        </p:spPr>
      </p:pic>
    </p:spTree>
    <p:extLst>
      <p:ext uri="{BB962C8B-B14F-4D97-AF65-F5344CB8AC3E}">
        <p14:creationId xmlns:p14="http://schemas.microsoft.com/office/powerpoint/2010/main" val="110758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852939" cy="742511"/>
          </a:xfrm>
          <a:prstGeom prst="rect">
            <a:avLst/>
          </a:prstGeom>
          <a:noFill/>
        </p:spPr>
        <p:txBody>
          <a:bodyPr wrap="square">
            <a:spAutoFit/>
          </a:bodyPr>
          <a:lstStyle/>
          <a:p>
            <a:pPr>
              <a:lnSpc>
                <a:spcPct val="150000"/>
              </a:lnSpc>
              <a:defRPr/>
            </a:pPr>
            <a:r>
              <a:rPr lang="vi-VN" sz="3200" b="1" dirty="0">
                <a:latin typeface="+mj-lt"/>
              </a:rPr>
              <a:t>1. Phương thức khai thác và sử dụng tài nguyên khoáng </a:t>
            </a:r>
            <a:r>
              <a:rPr lang="vi-VN" sz="3200" b="1" dirty="0" smtClean="0">
                <a:latin typeface="+mj-lt"/>
              </a:rPr>
              <a:t>sản</a:t>
            </a:r>
            <a:endParaRPr lang="vi-VN" sz="3200" b="1"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541141548"/>
              </p:ext>
            </p:extLst>
          </p:nvPr>
        </p:nvGraphicFramePr>
        <p:xfrm>
          <a:off x="113858" y="742511"/>
          <a:ext cx="11872196" cy="5970929"/>
        </p:xfrm>
        <a:graphic>
          <a:graphicData uri="http://schemas.openxmlformats.org/drawingml/2006/table">
            <a:tbl>
              <a:tblPr firstRow="1" firstCol="1" bandRow="1">
                <a:tableStyleId>{5C22544A-7EE6-4342-B048-85BDC9FD1C3A}</a:tableStyleId>
              </a:tblPr>
              <a:tblGrid>
                <a:gridCol w="2840017">
                  <a:extLst>
                    <a:ext uri="{9D8B030D-6E8A-4147-A177-3AD203B41FA5}">
                      <a16:colId xmlns:a16="http://schemas.microsoft.com/office/drawing/2014/main" val="1651338581"/>
                    </a:ext>
                  </a:extLst>
                </a:gridCol>
                <a:gridCol w="9032179">
                  <a:extLst>
                    <a:ext uri="{9D8B030D-6E8A-4147-A177-3AD203B41FA5}">
                      <a16:colId xmlns:a16="http://schemas.microsoft.com/office/drawing/2014/main" val="753604242"/>
                    </a:ext>
                  </a:extLst>
                </a:gridCol>
              </a:tblGrid>
              <a:tr h="642548">
                <a:tc>
                  <a:txBody>
                    <a:bodyPr/>
                    <a:lstStyle/>
                    <a:p>
                      <a:pPr algn="ct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gn="ct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Tên</a:t>
                      </a:r>
                      <a:r>
                        <a:rPr lang="en-US" sz="2800" b="0" dirty="0" smtClean="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khoáng sản</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gn="ct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gn="ct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Nơi</a:t>
                      </a:r>
                      <a:r>
                        <a:rPr lang="en-US" sz="2800" b="0" dirty="0" smtClean="0">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phân bố chủ yếu</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4260110656"/>
                  </a:ext>
                </a:extLst>
              </a:tr>
              <a:tr h="505525">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smtClean="0">
                          <a:effectLst/>
                          <a:latin typeface="Times New Roman" panose="02020603050405020304" pitchFamily="18" charset="0"/>
                          <a:cs typeface="Times New Roman" panose="02020603050405020304" pitchFamily="18" charset="0"/>
                        </a:rPr>
                        <a:t>Than </a:t>
                      </a:r>
                      <a:r>
                        <a:rPr lang="en-US" sz="2800" b="0" dirty="0">
                          <a:effectLst/>
                          <a:latin typeface="Times New Roman" panose="02020603050405020304" pitchFamily="18" charset="0"/>
                          <a:cs typeface="Times New Roman" panose="02020603050405020304" pitchFamily="18" charset="0"/>
                        </a:rPr>
                        <a:t>đá</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023879607"/>
                  </a:ext>
                </a:extLst>
              </a:tr>
              <a:tr h="570837">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smtClean="0">
                          <a:effectLst/>
                          <a:latin typeface="Times New Roman" panose="02020603050405020304" pitchFamily="18" charset="0"/>
                          <a:cs typeface="Times New Roman" panose="02020603050405020304" pitchFamily="18" charset="0"/>
                        </a:rPr>
                        <a:t>U-</a:t>
                      </a:r>
                      <a:r>
                        <a:rPr lang="en-US" sz="2800" b="0" dirty="0" err="1" smtClean="0">
                          <a:effectLst/>
                          <a:latin typeface="Times New Roman" panose="02020603050405020304" pitchFamily="18" charset="0"/>
                          <a:cs typeface="Times New Roman" panose="02020603050405020304" pitchFamily="18" charset="0"/>
                        </a:rPr>
                        <a:t>ra</a:t>
                      </a:r>
                      <a:r>
                        <a:rPr lang="en-US" sz="2800" b="0" dirty="0" smtClean="0">
                          <a:effectLst/>
                          <a:latin typeface="Times New Roman" panose="02020603050405020304" pitchFamily="18" charset="0"/>
                          <a:cs typeface="Times New Roman" panose="02020603050405020304" pitchFamily="18" charset="0"/>
                        </a:rPr>
                        <a:t>-</a:t>
                      </a:r>
                      <a:r>
                        <a:rPr lang="en-US" sz="2800" b="0" dirty="0" err="1" smtClean="0">
                          <a:effectLst/>
                          <a:latin typeface="Times New Roman" panose="02020603050405020304" pitchFamily="18" charset="0"/>
                          <a:cs typeface="Times New Roman" panose="02020603050405020304" pitchFamily="18" charset="0"/>
                        </a:rPr>
                        <a:t>ni</a:t>
                      </a:r>
                      <a:r>
                        <a:rPr lang="en-US" sz="2800" b="0" dirty="0" smtClean="0">
                          <a:effectLst/>
                          <a:latin typeface="Times New Roman" panose="02020603050405020304" pitchFamily="18" charset="0"/>
                          <a:cs typeface="Times New Roman" panose="02020603050405020304" pitchFamily="18" charset="0"/>
                        </a:rPr>
                        <a:t>-um</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613498560"/>
                  </a:ext>
                </a:extLst>
              </a:tr>
              <a:tr h="456264">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smtClean="0">
                          <a:effectLst/>
                          <a:latin typeface="Times New Roman" panose="02020603050405020304" pitchFamily="18" charset="0"/>
                          <a:cs typeface="Times New Roman" panose="02020603050405020304" pitchFamily="18" charset="0"/>
                        </a:rPr>
                        <a:t>Ni-ken</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546601870"/>
                  </a:ext>
                </a:extLst>
              </a:tr>
              <a:tr h="468184">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Chì</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619962105"/>
                  </a:ext>
                </a:extLst>
              </a:tr>
              <a:tr h="533496">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Bô-xít</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662688841"/>
                  </a:ext>
                </a:extLst>
              </a:tr>
              <a:tr h="542285">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Đồng</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1565639897"/>
                  </a:ext>
                </a:extLst>
              </a:tr>
              <a:tr h="501530">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Vàng</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1864028555"/>
                  </a:ext>
                </a:extLst>
              </a:tr>
              <a:tr h="456264">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Quặng</a:t>
                      </a:r>
                      <a:r>
                        <a:rPr lang="en-US" sz="2800" b="0" dirty="0" smtClean="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sắt</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312836052"/>
                  </a:ext>
                </a:extLst>
              </a:tr>
              <a:tr h="456264">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smtClean="0">
                          <a:effectLst/>
                          <a:latin typeface="Times New Roman" panose="02020603050405020304" pitchFamily="18" charset="0"/>
                          <a:cs typeface="Times New Roman" panose="02020603050405020304" pitchFamily="18" charset="0"/>
                        </a:rPr>
                        <a:t>Kim </a:t>
                      </a:r>
                      <a:r>
                        <a:rPr lang="en-US" sz="2800" b="0" dirty="0" err="1">
                          <a:effectLst/>
                          <a:latin typeface="Times New Roman" panose="02020603050405020304" pitchFamily="18" charset="0"/>
                          <a:cs typeface="Times New Roman" panose="02020603050405020304" pitchFamily="18" charset="0"/>
                        </a:rPr>
                        <a:t>cương</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92940561"/>
                  </a:ext>
                </a:extLst>
              </a:tr>
              <a:tr h="633763">
                <a:tc>
                  <a:txBody>
                    <a:bodyPr/>
                    <a:lstStyle/>
                    <a:p>
                      <a:pPr>
                        <a:lnSpc>
                          <a:spcPts val="2000"/>
                        </a:lnSpc>
                        <a:spcAft>
                          <a:spcPts val="0"/>
                        </a:spcAft>
                      </a:pPr>
                      <a:endParaRPr lang="en-US" sz="2800" b="0" dirty="0" smtClean="0">
                        <a:effectLst/>
                        <a:latin typeface="Times New Roman" panose="02020603050405020304" pitchFamily="18" charset="0"/>
                        <a:cs typeface="Times New Roman" panose="02020603050405020304" pitchFamily="18" charset="0"/>
                      </a:endParaRPr>
                    </a:p>
                    <a:p>
                      <a:pPr>
                        <a:lnSpc>
                          <a:spcPts val="2000"/>
                        </a:lnSpc>
                        <a:spcAft>
                          <a:spcPts val="0"/>
                        </a:spcAft>
                      </a:pPr>
                      <a:r>
                        <a:rPr lang="en-US" sz="2800" b="0" dirty="0" err="1" smtClean="0">
                          <a:effectLst/>
                          <a:latin typeface="Times New Roman" panose="02020603050405020304" pitchFamily="18" charset="0"/>
                          <a:cs typeface="Times New Roman" panose="02020603050405020304" pitchFamily="18" charset="0"/>
                        </a:rPr>
                        <a:t>Dầu</a:t>
                      </a:r>
                      <a:r>
                        <a:rPr lang="en-US" sz="2800" b="0" dirty="0" smtClean="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mỏ</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đốt</a:t>
                      </a: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endParaRPr lang="vi-VN" sz="2800" b="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758044691"/>
                  </a:ext>
                </a:extLst>
              </a:tr>
            </a:tbl>
          </a:graphicData>
        </a:graphic>
      </p:graphicFrame>
      <p:sp>
        <p:nvSpPr>
          <p:cNvPr id="6" name="Rectangle 5"/>
          <p:cNvSpPr/>
          <p:nvPr/>
        </p:nvSpPr>
        <p:spPr>
          <a:xfrm>
            <a:off x="2985186" y="1359242"/>
            <a:ext cx="1636241"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985185" y="1941114"/>
            <a:ext cx="3477399"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vi-VN" sz="2800" dirty="0">
                <a:latin typeface="+mj-lt"/>
              </a:rPr>
              <a:t>Phía bắc, đông nam</a:t>
            </a:r>
            <a:r>
              <a:rPr lang="vi-VN" sz="2800" dirty="0" smtClean="0">
                <a:latin typeface="+mj-lt"/>
              </a:rPr>
              <a:t>,</a:t>
            </a:r>
            <a:r>
              <a:rPr lang="en-US" sz="2800" dirty="0" smtClean="0">
                <a:latin typeface="+mj-lt"/>
              </a:rPr>
              <a:t>…</a:t>
            </a:r>
            <a:endParaRPr lang="en-US" sz="2800" dirty="0">
              <a:latin typeface="+mj-lt"/>
              <a:cs typeface="Times New Roman" panose="02020603050405020304" pitchFamily="18" charset="0"/>
            </a:endParaRPr>
          </a:p>
        </p:txBody>
      </p:sp>
      <p:sp>
        <p:nvSpPr>
          <p:cNvPr id="10" name="Rectangle 9"/>
          <p:cNvSpPr/>
          <p:nvPr/>
        </p:nvSpPr>
        <p:spPr>
          <a:xfrm>
            <a:off x="2985186" y="2497168"/>
            <a:ext cx="1809236"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tây</a:t>
            </a:r>
            <a:endParaRPr lang="en-US"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2985186" y="3030720"/>
            <a:ext cx="1809236"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p:txBody>
      </p:sp>
      <p:sp>
        <p:nvSpPr>
          <p:cNvPr id="12" name="Rectangle 11"/>
          <p:cNvSpPr/>
          <p:nvPr/>
        </p:nvSpPr>
        <p:spPr>
          <a:xfrm>
            <a:off x="2985186" y="3590487"/>
            <a:ext cx="6467734"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endParaRPr lang="en-US" sz="2800" dirty="0" smtClean="0">
              <a:latin typeface="Times New Roman" panose="02020603050405020304" pitchFamily="18" charset="0"/>
              <a:cs typeface="Times New Roman" panose="02020603050405020304" pitchFamily="18" charset="0"/>
            </a:endParaRPr>
          </a:p>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Ô </a:t>
            </a:r>
            <a:r>
              <a:rPr lang="vi-VN" sz="2800" dirty="0" smtClean="0">
                <a:latin typeface="Times New Roman" panose="02020603050405020304" pitchFamily="18" charset="0"/>
                <a:cs typeface="Times New Roman" panose="02020603050405020304" pitchFamily="18" charset="0"/>
              </a:rPr>
              <a:t>xtrây</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li-a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fontAlgn="t"/>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2985185" y="4087380"/>
            <a:ext cx="3872815"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endParaRPr lang="en-US" sz="2800" dirty="0" smtClean="0">
              <a:latin typeface="Times New Roman" panose="02020603050405020304" pitchFamily="18" charset="0"/>
              <a:cs typeface="Times New Roman" panose="02020603050405020304" pitchFamily="18" charset="0"/>
            </a:endParaRPr>
          </a:p>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Ô</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xtrây</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li-a</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fontAlgn="t"/>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2985186" y="4618721"/>
            <a:ext cx="5466836"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Ô</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xtrây</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li-a</a:t>
            </a:r>
            <a:endParaRPr lang="en-US" sz="2800" dirty="0">
              <a:latin typeface="Times New Roman" panose="02020603050405020304" pitchFamily="18" charset="0"/>
              <a:cs typeface="Times New Roman" panose="02020603050405020304" pitchFamily="18" charset="0"/>
            </a:endParaRPr>
          </a:p>
        </p:txBody>
      </p:sp>
      <p:sp>
        <p:nvSpPr>
          <p:cNvPr id="15" name="Rectangle 14"/>
          <p:cNvSpPr/>
          <p:nvPr/>
        </p:nvSpPr>
        <p:spPr>
          <a:xfrm>
            <a:off x="2985186" y="5164457"/>
            <a:ext cx="3872814"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vi-VN" sz="2800" dirty="0">
                <a:latin typeface="+mj-lt"/>
              </a:rPr>
              <a:t>Phía tây bắc và phía nam</a:t>
            </a:r>
            <a:endParaRPr lang="en-US" sz="2800" dirty="0">
              <a:latin typeface="+mj-lt"/>
              <a:cs typeface="Times New Roman" panose="02020603050405020304" pitchFamily="18" charset="0"/>
            </a:endParaRPr>
          </a:p>
        </p:txBody>
      </p:sp>
      <p:sp>
        <p:nvSpPr>
          <p:cNvPr id="16" name="Rectangle 15"/>
          <p:cNvSpPr/>
          <p:nvPr/>
        </p:nvSpPr>
        <p:spPr>
          <a:xfrm>
            <a:off x="2985186" y="5626902"/>
            <a:ext cx="1809236"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nam</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2985186" y="6233428"/>
            <a:ext cx="4564792" cy="531341"/>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fontAlgn="t"/>
            <a:endParaRPr lang="en-US" sz="2800" dirty="0" smtClean="0">
              <a:latin typeface="Times New Roman" panose="02020603050405020304" pitchFamily="18" charset="0"/>
              <a:cs typeface="Times New Roman" panose="02020603050405020304" pitchFamily="18" charset="0"/>
            </a:endParaRPr>
          </a:p>
          <a:p>
            <a:pPr fontAlgn="t"/>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fontAlgn="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8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852939" cy="742511"/>
          </a:xfrm>
          <a:prstGeom prst="rect">
            <a:avLst/>
          </a:prstGeom>
          <a:noFill/>
        </p:spPr>
        <p:txBody>
          <a:bodyPr wrap="square">
            <a:spAutoFit/>
          </a:bodyPr>
          <a:lstStyle/>
          <a:p>
            <a:pPr>
              <a:lnSpc>
                <a:spcPct val="150000"/>
              </a:lnSpc>
              <a:defRPr/>
            </a:pPr>
            <a:r>
              <a:rPr lang="vi-VN" sz="3200" b="1" dirty="0">
                <a:latin typeface="+mj-lt"/>
              </a:rPr>
              <a:t>1. Phương thức khai thác và sử dụng tài nguyên khoáng </a:t>
            </a:r>
            <a:r>
              <a:rPr lang="vi-VN" sz="3200" b="1" dirty="0" smtClean="0">
                <a:latin typeface="+mj-lt"/>
              </a:rPr>
              <a:t>sản</a:t>
            </a:r>
            <a:endParaRPr lang="vi-VN" sz="3200" b="1" dirty="0">
              <a:latin typeface="+mj-lt"/>
            </a:endParaRPr>
          </a:p>
        </p:txBody>
      </p:sp>
      <p:sp>
        <p:nvSpPr>
          <p:cNvPr id="8" name="Rectangle 7"/>
          <p:cNvSpPr/>
          <p:nvPr/>
        </p:nvSpPr>
        <p:spPr>
          <a:xfrm>
            <a:off x="163286" y="1098969"/>
            <a:ext cx="11665300" cy="954107"/>
          </a:xfrm>
          <a:prstGeom prst="rect">
            <a:avLst/>
          </a:prstGeom>
        </p:spPr>
        <p:txBody>
          <a:bodyPr wrap="square">
            <a:spAutoFit/>
          </a:bodyPr>
          <a:lstStyle/>
          <a:p>
            <a:pPr algn="just" fontAlgn="base">
              <a:spcAft>
                <a:spcPts val="0"/>
              </a:spcAft>
            </a:pPr>
            <a:r>
              <a:rPr lang="vi-VN" sz="2800"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 Các khoáng sản chính được khai thác ở Ô-xtrây-li-a: than đá, u-ra-ni-um, ni-ken, chì, bô-xit, đồng, vàng, quặng sắt và kim cương, dầu mỏ, khí tự nhiên,...</a:t>
            </a:r>
            <a:endParaRPr lang="vi-VN" sz="2400" dirty="0">
              <a:ea typeface="Arial" panose="020B0604020202020204" pitchFamily="34" charset="0"/>
              <a:cs typeface="Times New Roman" panose="02020603050405020304" pitchFamily="18"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654040"/>
            <a:ext cx="649288"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51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60639" y="123568"/>
            <a:ext cx="11410038" cy="6561437"/>
          </a:xfrm>
          <a:prstGeom prst="rect">
            <a:avLst/>
          </a:prstGeom>
        </p:spPr>
      </p:pic>
    </p:spTree>
    <p:extLst>
      <p:ext uri="{BB962C8B-B14F-4D97-AF65-F5344CB8AC3E}">
        <p14:creationId xmlns:p14="http://schemas.microsoft.com/office/powerpoint/2010/main" val="100830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Quặng Boxit là gì? Quặng Boxit có tác dụng gì? Công thắc của quặng Bo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369" y="717149"/>
            <a:ext cx="3085557" cy="23629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ương Tây cực kỳ cần đầu tư vào khai thác Uran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697" y="698863"/>
            <a:ext cx="2747554" cy="2414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79175" y="3047282"/>
            <a:ext cx="1397725"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Bô xít</a:t>
            </a:r>
            <a:endParaRPr lang="vi-VN"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756315" y="3080113"/>
            <a:ext cx="2056759"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U-ra-ni-um</a:t>
            </a:r>
            <a:endParaRPr lang="vi-VN"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13463" y="6286952"/>
            <a:ext cx="225269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Vàng</a:t>
            </a:r>
            <a:endParaRPr lang="vi-VN" sz="2800" dirty="0">
              <a:latin typeface="Times New Roman" panose="02020603050405020304" pitchFamily="18" charset="0"/>
              <a:cs typeface="Times New Roman" panose="02020603050405020304" pitchFamily="18" charset="0"/>
            </a:endParaRPr>
          </a:p>
        </p:txBody>
      </p:sp>
      <p:pic>
        <p:nvPicPr>
          <p:cNvPr id="1040" name="Picture 16" descr="Kim cương &quot;khoáng sản bị đánh cắ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550" y="3858489"/>
            <a:ext cx="4513040" cy="24284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71847" y="3042445"/>
            <a:ext cx="1397725"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Than</a:t>
            </a:r>
            <a:endParaRPr lang="vi-VN"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671714" y="6234891"/>
            <a:ext cx="216920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Kim cương</a:t>
            </a:r>
            <a:endParaRPr lang="vi-VN" sz="2800" dirty="0">
              <a:latin typeface="Times New Roman" panose="02020603050405020304" pitchFamily="18" charset="0"/>
              <a:cs typeface="Times New Roman" panose="02020603050405020304" pitchFamily="18" charset="0"/>
            </a:endParaRPr>
          </a:p>
        </p:txBody>
      </p:sp>
      <p:pic>
        <p:nvPicPr>
          <p:cNvPr id="1028" name="Picture 4" descr="Tìm hiểu về Niken (Nickel) - vai trò của Niken trong thép không gỉ -  SACOV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5590" y="3858489"/>
            <a:ext cx="3528781" cy="24284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947189" y="6286951"/>
            <a:ext cx="1325673"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Ni-ken</a:t>
            </a:r>
            <a:endParaRPr lang="vi-VN"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83306" y="66874"/>
            <a:ext cx="10530781"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MỘT SỐ TÀI NGUYÊN KHOÁNG SẢN Ở Ô-XTRÂY-LI-A</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9142463" y="688376"/>
            <a:ext cx="3049537" cy="2565812"/>
          </a:xfrm>
          <a:prstGeom prst="rect">
            <a:avLst/>
          </a:prstGeom>
        </p:spPr>
      </p:pic>
      <p:pic>
        <p:nvPicPr>
          <p:cNvPr id="5" name="Picture 4"/>
          <p:cNvPicPr>
            <a:picLocks noChangeAspect="1"/>
          </p:cNvPicPr>
          <p:nvPr/>
        </p:nvPicPr>
        <p:blipFill>
          <a:blip r:embed="rId7"/>
          <a:stretch>
            <a:fillRect/>
          </a:stretch>
        </p:blipFill>
        <p:spPr>
          <a:xfrm>
            <a:off x="103325" y="698863"/>
            <a:ext cx="3196134" cy="2348419"/>
          </a:xfrm>
          <a:prstGeom prst="rect">
            <a:avLst/>
          </a:prstGeom>
        </p:spPr>
      </p:pic>
      <p:pic>
        <p:nvPicPr>
          <p:cNvPr id="6" name="Picture 5"/>
          <p:cNvPicPr>
            <a:picLocks noChangeAspect="1"/>
          </p:cNvPicPr>
          <p:nvPr/>
        </p:nvPicPr>
        <p:blipFill>
          <a:blip r:embed="rId8"/>
          <a:stretch>
            <a:fillRect/>
          </a:stretch>
        </p:blipFill>
        <p:spPr>
          <a:xfrm>
            <a:off x="103326" y="3858489"/>
            <a:ext cx="3900263" cy="2428463"/>
          </a:xfrm>
          <a:prstGeom prst="rect">
            <a:avLst/>
          </a:prstGeom>
        </p:spPr>
      </p:pic>
      <p:sp>
        <p:nvSpPr>
          <p:cNvPr id="20" name="Rounded Rectangle 19"/>
          <p:cNvSpPr/>
          <p:nvPr/>
        </p:nvSpPr>
        <p:spPr>
          <a:xfrm>
            <a:off x="210065" y="3820820"/>
            <a:ext cx="11775989" cy="97360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endParaRPr lang="en-US" altLang="vi-VN" sz="2800" dirty="0" smtClean="0">
              <a:solidFill>
                <a:schemeClr val="tx1"/>
              </a:solidFill>
              <a:latin typeface="+mj-lt"/>
              <a:ea typeface="Arial" panose="020B0604020202020204" pitchFamily="34" charset="0"/>
              <a:cs typeface="Times New Roman" panose="02020603050405020304" pitchFamily="18" charset="0"/>
            </a:endParaRPr>
          </a:p>
          <a:p>
            <a:pPr lvl="0" algn="ctr"/>
            <a:endParaRPr lang="en-US" altLang="vi-VN" sz="2800" dirty="0" smtClean="0">
              <a:solidFill>
                <a:schemeClr val="tx1"/>
              </a:solidFill>
              <a:latin typeface="+mj-lt"/>
              <a:ea typeface="Arial" panose="020B0604020202020204" pitchFamily="34" charset="0"/>
              <a:cs typeface="Times New Roman" panose="02020603050405020304" pitchFamily="18" charset="0"/>
            </a:endParaRPr>
          </a:p>
          <a:p>
            <a:pPr lvl="0" algn="ctr"/>
            <a:r>
              <a:rPr lang="vi-VN" altLang="vi-VN" sz="2800" dirty="0" smtClean="0">
                <a:solidFill>
                  <a:schemeClr val="tx1"/>
                </a:solidFill>
                <a:latin typeface="+mj-lt"/>
                <a:ea typeface="Arial" panose="020B0604020202020204" pitchFamily="34" charset="0"/>
                <a:cs typeface="Times New Roman" panose="02020603050405020304" pitchFamily="18" charset="0"/>
              </a:rPr>
              <a:t>Cho </a:t>
            </a:r>
            <a:r>
              <a:rPr lang="vi-VN" altLang="vi-VN" sz="2800" dirty="0">
                <a:solidFill>
                  <a:schemeClr val="tx1"/>
                </a:solidFill>
                <a:latin typeface="+mj-lt"/>
                <a:ea typeface="Arial" panose="020B0604020202020204" pitchFamily="34" charset="0"/>
                <a:cs typeface="Times New Roman" panose="02020603050405020304" pitchFamily="18" charset="0"/>
              </a:rPr>
              <a:t>biết Ô xtrây</a:t>
            </a:r>
            <a:r>
              <a:rPr lang="en-US" altLang="vi-VN" sz="2800" dirty="0">
                <a:solidFill>
                  <a:schemeClr val="tx1"/>
                </a:solidFill>
                <a:latin typeface="+mj-lt"/>
                <a:ea typeface="Arial" panose="020B0604020202020204" pitchFamily="34" charset="0"/>
                <a:cs typeface="Times New Roman" panose="02020603050405020304" pitchFamily="18" charset="0"/>
              </a:rPr>
              <a:t>-</a:t>
            </a:r>
            <a:r>
              <a:rPr lang="vi-VN" altLang="vi-VN" sz="2800" dirty="0">
                <a:solidFill>
                  <a:schemeClr val="tx1"/>
                </a:solidFill>
                <a:latin typeface="+mj-lt"/>
                <a:ea typeface="Arial" panose="020B0604020202020204" pitchFamily="34" charset="0"/>
                <a:cs typeface="Times New Roman" panose="02020603050405020304" pitchFamily="18" charset="0"/>
              </a:rPr>
              <a:t>li-a đã </a:t>
            </a:r>
            <a:r>
              <a:rPr lang="en-US" altLang="vi-VN"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khai</a:t>
            </a:r>
            <a:r>
              <a:rPr lang="en-US" altLang="vi-VN"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thác</a:t>
            </a:r>
            <a:r>
              <a:rPr lang="en-US" altLang="vi-VN"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vi-VN" altLang="vi-VN" sz="2800" dirty="0">
                <a:solidFill>
                  <a:schemeClr val="tx1"/>
                </a:solidFill>
                <a:latin typeface="+mj-lt"/>
                <a:ea typeface="Arial" panose="020B0604020202020204" pitchFamily="34" charset="0"/>
                <a:cs typeface="Times New Roman" panose="02020603050405020304" pitchFamily="18" charset="0"/>
              </a:rPr>
              <a:t>sử dụng các loại tài nguyên khoáng sản như thế nào?</a:t>
            </a:r>
            <a:endParaRPr lang="en-US" altLang="vi-VN" sz="2800" dirty="0">
              <a:solidFill>
                <a:schemeClr val="tx1"/>
              </a:solidFill>
              <a:latin typeface="+mj-lt"/>
              <a:ea typeface="Arial" panose="020B0604020202020204" pitchFamily="34" charset="0"/>
              <a:cs typeface="Times New Roman" panose="02020603050405020304" pitchFamily="18" charset="0"/>
            </a:endParaRPr>
          </a:p>
          <a:p>
            <a:pPr algn="ctr"/>
            <a:endParaRPr lang="en-GB" sz="4400" dirty="0">
              <a:solidFill>
                <a:srgbClr val="FF0000"/>
              </a:solidFill>
              <a:latin typeface="+mj-lt"/>
            </a:endParaRPr>
          </a:p>
        </p:txBody>
      </p:sp>
    </p:spTree>
    <p:extLst>
      <p:ext uri="{BB962C8B-B14F-4D97-AF65-F5344CB8AC3E}">
        <p14:creationId xmlns:p14="http://schemas.microsoft.com/office/powerpoint/2010/main" val="34562998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760</TotalTime>
  <Words>2110</Words>
  <Application>Microsoft Office PowerPoint</Application>
  <PresentationFormat>Widescreen</PresentationFormat>
  <Paragraphs>227</Paragraphs>
  <Slides>31</Slides>
  <Notes>16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6" baseType="lpstr">
      <vt:lpstr>Arial</vt:lpstr>
      <vt:lpstr>Calibri</vt:lpstr>
      <vt:lpstr>Times New Roman</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cp:lastModifiedBy>
  <cp:revision>218</cp:revision>
  <dcterms:created xsi:type="dcterms:W3CDTF">2022-07-24T09:28:53Z</dcterms:created>
  <dcterms:modified xsi:type="dcterms:W3CDTF">2025-04-20T14:54:31Z</dcterms:modified>
</cp:coreProperties>
</file>