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wmf" ContentType="image/x-w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7" r:id="rId3"/>
    <p:sldId id="258" r:id="rId4"/>
    <p:sldId id="259" r:id="rId5"/>
    <p:sldId id="264" r:id="rId6"/>
    <p:sldId id="266" r:id="rId7"/>
    <p:sldId id="265" r:id="rId8"/>
    <p:sldId id="268" r:id="rId9"/>
    <p:sldId id="314" r:id="rId10"/>
    <p:sldId id="315" r:id="rId11"/>
    <p:sldId id="316" r:id="rId12"/>
    <p:sldId id="317" r:id="rId14"/>
    <p:sldId id="318" r:id="rId15"/>
    <p:sldId id="319" r:id="rId16"/>
    <p:sldId id="324" r:id="rId17"/>
    <p:sldId id="320" r:id="rId18"/>
    <p:sldId id="321" r:id="rId19"/>
    <p:sldId id="322" r:id="rId20"/>
    <p:sldId id="323" r:id="rId21"/>
    <p:sldId id="280" r:id="rId22"/>
    <p:sldId id="281" r:id="rId23"/>
    <p:sldId id="282" r:id="rId24"/>
    <p:sldId id="298" r:id="rId25"/>
    <p:sldId id="299" r:id="rId26"/>
    <p:sldId id="300" r:id="rId27"/>
    <p:sldId id="301" r:id="rId28"/>
    <p:sldId id="306" r:id="rId29"/>
    <p:sldId id="302" r:id="rId30"/>
    <p:sldId id="303" r:id="rId31"/>
    <p:sldId id="307" r:id="rId32"/>
    <p:sldId id="304" r:id="rId33"/>
    <p:sldId id="305" r:id="rId34"/>
    <p:sldId id="308" r:id="rId35"/>
    <p:sldId id="295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 eaLnBrk="1" hangingPunct="1"/>
            <a:fld id="{9A0DB2DC-4C9A-4742-B13C-FB6460FD3503}" type="slidenum">
              <a:rPr lang="en-US" altLang="vi-VN" sz="1200" dirty="0">
                <a:latin typeface="Arial" panose="020B0604020202020204" pitchFamily="34" charset="0"/>
              </a:rPr>
            </a:fld>
            <a:endParaRPr lang="en-US" altLang="vi-VN" sz="1200" dirty="0">
              <a:latin typeface="Arial" panose="020B0604020202020204" pitchFamily="34" charset="0"/>
            </a:endParaRPr>
          </a:p>
        </p:txBody>
      </p:sp>
      <p:sp>
        <p:nvSpPr>
          <p:cNvPr id="9218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9219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en-US" altLang="vi-V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265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 eaLnBrk="1" hangingPunct="1"/>
            <a:fld id="{9A0DB2DC-4C9A-4742-B13C-FB6460FD3503}" type="slidenum">
              <a:rPr lang="en-US" altLang="vi-VN" sz="1200" dirty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vi-VN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1266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1267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en-US" altLang="vi-V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3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 eaLnBrk="1" hangingPunct="1"/>
            <a:fld id="{9A0DB2DC-4C9A-4742-B13C-FB6460FD3503}" type="slidenum">
              <a:rPr lang="en-US" altLang="vi-VN" sz="1200" dirty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vi-VN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314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3315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en-US" altLang="vi-V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5361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 eaLnBrk="1" hangingPunct="1"/>
            <a:fld id="{9A0DB2DC-4C9A-4742-B13C-FB6460FD3503}" type="slidenum">
              <a:rPr lang="en-US" altLang="vi-VN" sz="1200" dirty="0">
                <a:latin typeface="Arial" panose="020B0604020202020204" pitchFamily="34" charset="0"/>
              </a:rPr>
            </a:fld>
            <a:endParaRPr lang="en-US" altLang="vi-VN" sz="1200" dirty="0">
              <a:latin typeface="Arial" panose="020B0604020202020204" pitchFamily="34" charset="0"/>
            </a:endParaRPr>
          </a:p>
        </p:txBody>
      </p:sp>
      <p:sp>
        <p:nvSpPr>
          <p:cNvPr id="15362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5363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en-US" altLang="vi-V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09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 eaLnBrk="1" hangingPunct="1"/>
            <a:fld id="{9A0DB2DC-4C9A-4742-B13C-FB6460FD3503}" type="slidenum">
              <a:rPr lang="en-US" altLang="vi-VN" sz="1200" dirty="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US" altLang="vi-VN" sz="12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10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7411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 eaLnBrk="1" hangingPunct="1"/>
            <a:endParaRPr lang="en-US" altLang="vi-V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p>
            <a:pPr lvl="0" algn="r" eaLnBrk="1" hangingPunct="1"/>
            <a:fld id="{9A0DB2DC-4C9A-4742-B13C-FB6460FD3503}" type="slidenum">
              <a:rPr lang="en-US" altLang="zh-CN" sz="1200" dirty="0">
                <a:latin typeface="Arial" panose="020B0604020202020204" pitchFamily="34" charset="0"/>
              </a:rPr>
            </a:fld>
            <a:endParaRPr lang="en-US" altLang="zh-CN" sz="1200" dirty="0">
              <a:latin typeface="Arial" panose="020B0604020202020204" pitchFamily="34" charset="0"/>
            </a:endParaRPr>
          </a:p>
        </p:txBody>
      </p:sp>
      <p:sp>
        <p:nvSpPr>
          <p:cNvPr id="19458" name="Rectangle 2"/>
          <p:cNvSpPr>
            <a:spLocks noRot="1" noTextEdit="1"/>
          </p:cNvSpPr>
          <p:nvPr>
            <p:ph type="sldImg"/>
          </p:nvPr>
        </p:nvSpPr>
        <p:spPr/>
      </p:sp>
      <p:sp>
        <p:nvSpPr>
          <p:cNvPr id="19459" name="Rectangle 3"/>
          <p:cNvSpPr>
            <a:spLocks noGrp="1"/>
          </p:cNvSpPr>
          <p:nvPr>
            <p:ph type="body"/>
          </p:nvPr>
        </p:nvSpPr>
        <p:spPr/>
        <p:txBody>
          <a:bodyPr wrap="square" lIns="91440" tIns="45720" rIns="91440" bIns="45720" anchor="t" anchorCtr="0"/>
          <a:p>
            <a:pPr lvl="0"/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ội dung 1"/>
          <p:cNvSpPr>
            <a:spLocks noGrp="1"/>
          </p:cNvSpPr>
          <p:nvPr>
            <p:ph hasCustomPrompt="1"/>
          </p:nvPr>
        </p:nvSpPr>
        <p:spPr>
          <a:xfrm>
            <a:off x="1534584" y="214313"/>
            <a:ext cx="10405533" cy="5918200"/>
          </a:xfrm>
        </p:spPr>
        <p:txBody>
          <a:bodyPr/>
          <a:lstStyle/>
          <a:p>
            <a:pPr lvl="0" fontAlgn="base"/>
            <a:r>
              <a:rPr lang="vi-VN" strike="noStrike" noProof="1"/>
              <a:t>Bấm để chỉnh sửa kiểu văn bản của Bản cái</a:t>
            </a:r>
            <a:endParaRPr lang="vi-VN" strike="noStrike" noProof="1"/>
          </a:p>
          <a:p>
            <a:pPr lvl="1" fontAlgn="base"/>
            <a:r>
              <a:rPr lang="vi-VN" strike="noStrike" noProof="1"/>
              <a:t>Mức hai</a:t>
            </a:r>
            <a:endParaRPr lang="vi-VN" strike="noStrike" noProof="1"/>
          </a:p>
          <a:p>
            <a:pPr lvl="2" fontAlgn="base"/>
            <a:r>
              <a:rPr lang="vi-VN" strike="noStrike" noProof="1"/>
              <a:t>Mức ba</a:t>
            </a:r>
            <a:endParaRPr lang="vi-VN" strike="noStrike" noProof="1"/>
          </a:p>
          <a:p>
            <a:pPr lvl="3" fontAlgn="base"/>
            <a:r>
              <a:rPr lang="vi-VN" strike="noStrike" noProof="1"/>
              <a:t>Mức bốn</a:t>
            </a:r>
            <a:endParaRPr lang="vi-VN" strike="noStrike" noProof="1"/>
          </a:p>
          <a:p>
            <a:pPr lvl="4" fontAlgn="base"/>
            <a:r>
              <a:rPr lang="vi-VN" strike="noStrike" noProof="1"/>
              <a:t>Mức năm</a:t>
            </a:r>
            <a:endParaRPr lang="vi-VN" strike="noStrike" noProof="1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>
              <a:buNone/>
            </a:pPr>
            <a:fld id="{9A0DB2DC-4C9A-4742-B13C-FB6460FD3503}" type="slidenum">
              <a:rPr lang="en-US" altLang="vi-VN" strike="noStrike" noProof="1" dirty="0">
                <a:latin typeface=".VnTime" panose="020B7200000000000000" pitchFamily="34" charset="0"/>
                <a:ea typeface="+mn-ea"/>
                <a:cs typeface="+mn-cs"/>
              </a:rPr>
            </a:fld>
            <a:endParaRPr lang="en-US" altLang="vi-VN" strike="noStrike" noProof="1" dirty="0">
              <a:latin typeface=".VnTime" panose="020B7200000000000000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637C4-F163-40EF-B6DA-8F85940EFFCB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17837-A8E5-4C20-9C90-D47520B7957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637C4-F163-40EF-B6DA-8F85940EFFCB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17837-A8E5-4C20-9C90-D47520B7957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vmlDrawing" Target="../drawings/vmlDrawing1.v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wmf"/><Relationship Id="rId3" Type="http://schemas.openxmlformats.org/officeDocument/2006/relationships/oleObject" Target="../embeddings/oleObject2.bin"/><Relationship Id="rId2" Type="http://schemas.openxmlformats.org/officeDocument/2006/relationships/image" Target="../media/image15.wmf"/><Relationship Id="rId1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slide" Target="slide6.xml"/><Relationship Id="rId3" Type="http://schemas.openxmlformats.org/officeDocument/2006/relationships/slide" Target="slide4.xml"/><Relationship Id="rId2" Type="http://schemas.openxmlformats.org/officeDocument/2006/relationships/slide" Target="slide3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8.png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43.png"/><Relationship Id="rId10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slide" Target="slide24.xml"/><Relationship Id="rId8" Type="http://schemas.openxmlformats.org/officeDocument/2006/relationships/image" Target="../media/image47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3" Type="http://schemas.openxmlformats.org/officeDocument/2006/relationships/image" Target="../media/image34.png"/><Relationship Id="rId2" Type="http://schemas.openxmlformats.org/officeDocument/2006/relationships/slide" Target="slide33.xml"/><Relationship Id="rId15" Type="http://schemas.openxmlformats.org/officeDocument/2006/relationships/slideLayout" Target="../slideLayouts/slideLayout1.xml"/><Relationship Id="rId14" Type="http://schemas.openxmlformats.org/officeDocument/2006/relationships/slide" Target="slide31.xml"/><Relationship Id="rId13" Type="http://schemas.openxmlformats.org/officeDocument/2006/relationships/slide" Target="slide30.xml"/><Relationship Id="rId12" Type="http://schemas.openxmlformats.org/officeDocument/2006/relationships/slide" Target="slide28.xml"/><Relationship Id="rId11" Type="http://schemas.openxmlformats.org/officeDocument/2006/relationships/slide" Target="slide27.xml"/><Relationship Id="rId10" Type="http://schemas.openxmlformats.org/officeDocument/2006/relationships/slide" Target="slide25.xml"/><Relationship Id="rId1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4.png"/><Relationship Id="rId2" Type="http://schemas.openxmlformats.org/officeDocument/2006/relationships/slide" Target="slide23.xml"/><Relationship Id="rId1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5.png"/><Relationship Id="rId1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5.png"/><Relationship Id="rId2" Type="http://schemas.openxmlformats.org/officeDocument/2006/relationships/slide" Target="slide23.xml"/><Relationship Id="rId1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6.png"/><Relationship Id="rId2" Type="http://schemas.openxmlformats.org/officeDocument/2006/relationships/slide" Target="slide23.xml"/><Relationship Id="rId1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9.png"/><Relationship Id="rId2" Type="http://schemas.openxmlformats.org/officeDocument/2006/relationships/image" Target="../media/image38.png"/><Relationship Id="rId1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9.png"/><Relationship Id="rId3" Type="http://schemas.openxmlformats.org/officeDocument/2006/relationships/image" Target="../media/image38.png"/><Relationship Id="rId2" Type="http://schemas.openxmlformats.org/officeDocument/2006/relationships/slide" Target="slide23.xml"/><Relationship Id="rId1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9.png"/><Relationship Id="rId2" Type="http://schemas.openxmlformats.org/officeDocument/2006/relationships/slide" Target="slide23.xml"/><Relationship Id="rId1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47.png"/><Relationship Id="rId2" Type="http://schemas.openxmlformats.org/officeDocument/2006/relationships/slide" Target="slide23.xml"/><Relationship Id="rId1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microsoft.com/office/2007/relationships/hdphoto" Target="../media/image56.wdp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2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slide" Target="slide2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052" name="Picture 4" descr="EJ1450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WordArt 5"/>
          <p:cNvSpPr>
            <a:spLocks noChangeArrowheads="1" noChangeShapeType="1" noTextEdit="1"/>
          </p:cNvSpPr>
          <p:nvPr/>
        </p:nvSpPr>
        <p:spPr bwMode="auto">
          <a:xfrm>
            <a:off x="2514600" y="1600200"/>
            <a:ext cx="7086600" cy="34290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>
              <a:defRPr/>
            </a:pPr>
            <a:r>
              <a:rPr lang="en-US" sz="3600" b="1" kern="10">
                <a:ln w="1905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107763" dir="8100000" algn="ctr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</a:t>
            </a:r>
            <a:r>
              <a:rPr lang="en-US" sz="3600" b="1" kern="10">
                <a:ln w="19050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dist="107763" dir="8100000" algn="ctr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3600" b="1" kern="10">
                <a:ln w="1905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107763" dir="8100000" algn="ctr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MỪNG QUÝ THẦY CÔ </a:t>
            </a:r>
            <a:endParaRPr lang="en-US" sz="3600" b="1" kern="10">
              <a:ln w="19050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107763" dir="8100000" algn="ctr" rotWithShape="0">
                  <a:srgbClr val="808080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  <a:p>
            <a:pPr algn="ctr">
              <a:defRPr/>
            </a:pPr>
            <a:r>
              <a:rPr lang="en-US" sz="3600" b="1" kern="10">
                <a:ln w="19050">
                  <a:solidFill>
                    <a:srgbClr val="FF0000"/>
                  </a:solidFill>
                  <a:round/>
                </a:ln>
                <a:solidFill>
                  <a:srgbClr val="FF0000"/>
                </a:solidFill>
                <a:effectLst>
                  <a:outerShdw dist="107763" dir="8100000" algn="ctr" rotWithShape="0">
                    <a:srgbClr val="808080">
                      <a:alpha val="50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VỀ DỰ GIỜ</a:t>
            </a:r>
            <a:endParaRPr lang="en-US" sz="3600" b="1" kern="10">
              <a:ln w="19050">
                <a:solidFill>
                  <a:srgbClr val="FF0000"/>
                </a:solidFill>
                <a:round/>
              </a:ln>
              <a:solidFill>
                <a:srgbClr val="FF0000"/>
              </a:solidFill>
              <a:effectLst>
                <a:outerShdw dist="107763" dir="8100000" algn="ctr" rotWithShape="0">
                  <a:srgbClr val="808080">
                    <a:alpha val="50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0" fill="hold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3" name="Rectangle 1"/>
          <p:cNvSpPr/>
          <p:nvPr/>
        </p:nvSpPr>
        <p:spPr>
          <a:xfrm>
            <a:off x="293053" y="152400"/>
            <a:ext cx="832294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HIỆN TƯỢNG PHẢN XẠ ÁNH SÁNG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261" name="Picture 69" descr="Năm 2021 Hồ Hoàn Kiếm về đêm như thế nào? | Viet Fun Trave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6800" y="874713"/>
            <a:ext cx="6667500" cy="5297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273050" y="1066800"/>
            <a:ext cx="4181475" cy="23082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sz="3600" dirty="0">
                <a:latin typeface="Times New Roman" panose="02020603050405020304" pitchFamily="18" charset="0"/>
              </a:rPr>
              <a:t>Quan sát Hình 16.1 v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600" dirty="0">
                <a:latin typeface="Times New Roman" panose="02020603050405020304" pitchFamily="18" charset="0"/>
              </a:rPr>
              <a:t> trả lời câu hỏi sau: </a:t>
            </a:r>
            <a:r>
              <a:rPr lang="en-US" sz="3600" b="1" dirty="0">
                <a:latin typeface="Times New Roman" panose="02020603050405020304" pitchFamily="18" charset="0"/>
              </a:rPr>
              <a:t>Ta nhìn thấy gì trên mặt nước?</a:t>
            </a:r>
            <a:endParaRPr lang="en-US" sz="3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30775" y="6178550"/>
            <a:ext cx="6575425" cy="585788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sz="3200" dirty="0">
                <a:solidFill>
                  <a:srgbClr val="3333FF"/>
                </a:solidFill>
                <a:latin typeface="Times New Roman" panose="02020603050405020304" pitchFamily="18" charset="0"/>
              </a:rPr>
              <a:t>H.16.1. Ảnh của một vật qua mặt nước</a:t>
            </a:r>
            <a:endParaRPr lang="en-US" sz="3200" dirty="0">
              <a:solidFill>
                <a:srgbClr val="3333FF"/>
              </a:solidFill>
              <a:latin typeface=".VnTime" panose="020B7200000000000000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000" y="3429000"/>
            <a:ext cx="4343400" cy="17541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Hình 16.1 cho thấy hình ảnh của cảnh vật qua mặt nước.</a:t>
            </a:r>
            <a:endParaRPr lang="en-US" sz="36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277813" y="533400"/>
            <a:ext cx="11761787" cy="10779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342900" indent="-342900" eaLnBrk="0" hangingPunct="0">
              <a:buChar char="-"/>
            </a:pPr>
            <a:r>
              <a:rPr lang="en-US" sz="3200" b="1" dirty="0">
                <a:latin typeface="Times New Roman" panose="02020603050405020304" pitchFamily="18" charset="0"/>
              </a:rPr>
              <a:t>Phản xạ ánh sáng l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</a:rPr>
              <a:t> hiện tượng ánh sáng bị hắt trở lại môi truờng cũ khi gặp bề mặt nhẵn bóng.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242" name="Rectangle 43"/>
          <p:cNvSpPr/>
          <p:nvPr/>
        </p:nvSpPr>
        <p:spPr>
          <a:xfrm>
            <a:off x="293053" y="39688"/>
            <a:ext cx="832294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HIỆN TƯỢNG PHẢN XẠ ÁNH SÁNG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524000"/>
            <a:ext cx="7942263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marL="342900" indent="-342900" eaLnBrk="0" hangingPunct="0">
              <a:buChar char="-"/>
            </a:pPr>
            <a:r>
              <a:rPr lang="en-US" sz="3200" b="1" dirty="0">
                <a:latin typeface="Times New Roman" panose="02020603050405020304" pitchFamily="18" charset="0"/>
              </a:rPr>
              <a:t>VD: mặt gương, mặt kim loại nhẵn bóng,..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2057400"/>
            <a:ext cx="1157605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marL="342900" indent="-342900" eaLnBrk="0" hangingPunct="0">
              <a:buChar char="-"/>
            </a:pPr>
            <a:r>
              <a:rPr lang="en-US" sz="3200" b="1" dirty="0">
                <a:latin typeface="Times New Roman" panose="02020603050405020304" pitchFamily="18" charset="0"/>
              </a:rPr>
              <a:t>Mặt phản xạ l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</a:rPr>
              <a:t> một mặt phẳng, nhẵn bóng gọi l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</a:rPr>
              <a:t> gương phẳng.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0963" y="5867400"/>
            <a:ext cx="11958637" cy="10160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marL="342900" indent="-342900" eaLnBrk="0" hangingPunct="0">
              <a:buChar char="-"/>
            </a:pP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Hình ảnh của một vật ta quan sát được qua gương phẳng gọi l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ảnh tạo bởi gương phẳng.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93" name="Picture 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588" y="1071563"/>
            <a:ext cx="11687175" cy="4795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7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00" y="1204913"/>
            <a:ext cx="1155700" cy="812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289" name="Rectangle 45"/>
          <p:cNvSpPr/>
          <p:nvPr/>
        </p:nvSpPr>
        <p:spPr>
          <a:xfrm>
            <a:off x="293053" y="39688"/>
            <a:ext cx="832294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HIỆN TƯỢNG PHẢN XẠ ÁNH SÁNG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7813" y="609600"/>
            <a:ext cx="9483725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sz="3200" b="1" dirty="0">
                <a:latin typeface="Times New Roman" panose="02020603050405020304" pitchFamily="18" charset="0"/>
              </a:rPr>
              <a:t>Trong điều kiện 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</a:rPr>
              <a:t>o ta nhìn thấy ảnh trên mặt nước?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1143000"/>
            <a:ext cx="11353800" cy="15700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Để nhìn thấy ảnh trên mặt nước, cần có các tia sáng xuất phát từ nguồn, đến mặt nước rồi phản chiếu v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o mắt ta. Đó l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hiện tượng phản xạ ánh sáng.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667000"/>
            <a:ext cx="11125200" cy="10779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sz="3200" b="1" dirty="0">
                <a:latin typeface="Times New Roman" panose="02020603050405020304" pitchFamily="18" charset="0"/>
              </a:rPr>
              <a:t>Nêu một số ví dụ để hiện tượng phản xạ ánh sáng 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</a:rPr>
              <a:t> em quan sát được trong thực tế?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3657600"/>
            <a:ext cx="11277600" cy="107791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- Một số hiện tượng phản xạ ánh sáng quan sát được trong thực tế như: soi gương, nhìn v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o chậu nước,..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294" name="AutoShape 76" descr="Soi Gương, Soi Lòng - GIÁO PHẬN BAN MÊ THUỘT"/>
          <p:cNvSpPr>
            <a:spLocks noChangeAspect="1"/>
          </p:cNvSpPr>
          <p:nvPr/>
        </p:nvSpPr>
        <p:spPr>
          <a:xfrm>
            <a:off x="155575" y="-1524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295" name="AutoShape 78" descr="Soi Gương, Soi Lòng - GIÁO PHẬN BAN MÊ THUỘT"/>
          <p:cNvSpPr>
            <a:spLocks noChangeAspect="1"/>
          </p:cNvSpPr>
          <p:nvPr/>
        </p:nvSpPr>
        <p:spPr>
          <a:xfrm>
            <a:off x="307975" y="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296" name="AutoShape 80" descr="Soi Gương, Soi Lòng - GIÁO PHẬN BAN MÊ THUỘT"/>
          <p:cNvSpPr>
            <a:spLocks noChangeAspect="1"/>
          </p:cNvSpPr>
          <p:nvPr/>
        </p:nvSpPr>
        <p:spPr>
          <a:xfrm>
            <a:off x="460375" y="1524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297" name="AutoShape 82" descr="Soi Gương, Soi Lòng - GIÁO PHẬN BAN MÊ THUỘT"/>
          <p:cNvSpPr>
            <a:spLocks noChangeAspect="1"/>
          </p:cNvSpPr>
          <p:nvPr/>
        </p:nvSpPr>
        <p:spPr>
          <a:xfrm>
            <a:off x="612775" y="3048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298" name="AutoShape 84" descr="Kích thích trẻ dưới 1 tuổi phát triển giao tiếp bằng gương soi"/>
          <p:cNvSpPr>
            <a:spLocks noChangeAspect="1"/>
          </p:cNvSpPr>
          <p:nvPr/>
        </p:nvSpPr>
        <p:spPr>
          <a:xfrm>
            <a:off x="765175" y="4572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299" name="AutoShape 86" descr="Kích thích trẻ dưới 1 tuổi phát triển giao tiếp bằng gương soi"/>
          <p:cNvSpPr>
            <a:spLocks noChangeAspect="1"/>
          </p:cNvSpPr>
          <p:nvPr/>
        </p:nvSpPr>
        <p:spPr>
          <a:xfrm>
            <a:off x="917575" y="6096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12300" name="AutoShape 88" descr="Kích thích trẻ dưới 1 tuổi phát triển giao tiếp bằng gương soi"/>
          <p:cNvSpPr>
            <a:spLocks noChangeAspect="1"/>
          </p:cNvSpPr>
          <p:nvPr/>
        </p:nvSpPr>
        <p:spPr>
          <a:xfrm>
            <a:off x="1069975" y="7620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pic>
        <p:nvPicPr>
          <p:cNvPr id="10330" name="Picture 90" descr="13 thói quen chăm sóc làm hại con - VnExpress Đời số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62200" y="4762500"/>
            <a:ext cx="3155950" cy="2095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32" name="Picture 92" descr="Có nhất thiết phải đặt một chậu nước trong phòng máy lạnh? Nhiều người sai  10 năm mà không biế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1125" y="4681538"/>
            <a:ext cx="2895600" cy="2162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7" name="Rectangle 42"/>
          <p:cNvSpPr/>
          <p:nvPr/>
        </p:nvSpPr>
        <p:spPr>
          <a:xfrm>
            <a:off x="293053" y="39688"/>
            <a:ext cx="8322945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 HIỆN TƯỢNG PHẢN XẠ ÁNH SÁNG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4" name="Line 29"/>
          <p:cNvSpPr/>
          <p:nvPr/>
        </p:nvSpPr>
        <p:spPr>
          <a:xfrm flipH="1">
            <a:off x="10134600" y="1527175"/>
            <a:ext cx="1219200" cy="1295400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Text Box 30"/>
          <p:cNvSpPr txBox="1"/>
          <p:nvPr/>
        </p:nvSpPr>
        <p:spPr>
          <a:xfrm>
            <a:off x="11125200" y="1066800"/>
            <a:ext cx="3873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R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7" name="Freeform 31"/>
          <p:cNvSpPr/>
          <p:nvPr/>
        </p:nvSpPr>
        <p:spPr>
          <a:xfrm rot="-1942841">
            <a:off x="9894888" y="2468563"/>
            <a:ext cx="228600" cy="92075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44" h="104">
                <a:moveTo>
                  <a:pt x="0" y="56"/>
                </a:moveTo>
                <a:cubicBezTo>
                  <a:pt x="36" y="28"/>
                  <a:pt x="72" y="0"/>
                  <a:pt x="96" y="8"/>
                </a:cubicBezTo>
                <a:cubicBezTo>
                  <a:pt x="120" y="16"/>
                  <a:pt x="132" y="60"/>
                  <a:pt x="144" y="104"/>
                </a:cubicBezTo>
              </a:path>
            </a:pathLst>
          </a:custGeom>
          <a:noFill/>
          <a:ln w="22225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8" name="Freeform 32"/>
          <p:cNvSpPr/>
          <p:nvPr/>
        </p:nvSpPr>
        <p:spPr>
          <a:xfrm rot="2146068" flipH="1">
            <a:off x="10147300" y="2489200"/>
            <a:ext cx="228600" cy="92075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pathLst>
              <a:path w="144" h="104">
                <a:moveTo>
                  <a:pt x="0" y="56"/>
                </a:moveTo>
                <a:cubicBezTo>
                  <a:pt x="36" y="28"/>
                  <a:pt x="72" y="0"/>
                  <a:pt x="96" y="8"/>
                </a:cubicBezTo>
                <a:cubicBezTo>
                  <a:pt x="120" y="16"/>
                  <a:pt x="132" y="60"/>
                  <a:pt x="144" y="104"/>
                </a:cubicBezTo>
              </a:path>
            </a:pathLst>
          </a:custGeom>
          <a:noFill/>
          <a:ln w="22225" cap="flat" cmpd="sng">
            <a:solidFill>
              <a:srgbClr val="0033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9" name="Line 33"/>
          <p:cNvSpPr/>
          <p:nvPr/>
        </p:nvSpPr>
        <p:spPr>
          <a:xfrm flipV="1">
            <a:off x="10496550" y="2209800"/>
            <a:ext cx="228600" cy="228600"/>
          </a:xfrm>
          <a:prstGeom prst="line">
            <a:avLst/>
          </a:prstGeom>
          <a:ln w="28575" cap="flat" cmpd="sng">
            <a:solidFill>
              <a:srgbClr val="FF6600"/>
            </a:solidFill>
            <a:prstDash val="solid"/>
            <a:round/>
            <a:headEnd type="none" w="med" len="med"/>
            <a:tailEnd type="triangle" w="med" len="med"/>
          </a:ln>
        </p:spPr>
      </p:sp>
      <p:sp>
        <p:nvSpPr>
          <p:cNvPr id="51" name="Text Box 35"/>
          <p:cNvSpPr txBox="1"/>
          <p:nvPr/>
        </p:nvSpPr>
        <p:spPr>
          <a:xfrm>
            <a:off x="8915400" y="1066800"/>
            <a:ext cx="35401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S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Text Box 36"/>
          <p:cNvSpPr txBox="1"/>
          <p:nvPr/>
        </p:nvSpPr>
        <p:spPr>
          <a:xfrm>
            <a:off x="9998075" y="2803525"/>
            <a:ext cx="285750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sz="2400" dirty="0">
                <a:latin typeface="Times New Roman" panose="02020603050405020304" pitchFamily="18" charset="0"/>
              </a:rPr>
              <a:t>I</a:t>
            </a:r>
            <a:endParaRPr lang="en-US" sz="2400" dirty="0">
              <a:latin typeface="Times New Roman" panose="02020603050405020304" pitchFamily="18" charset="0"/>
            </a:endParaRPr>
          </a:p>
        </p:txBody>
      </p:sp>
      <p:sp>
        <p:nvSpPr>
          <p:cNvPr id="53" name="Text Box 37"/>
          <p:cNvSpPr txBox="1"/>
          <p:nvPr/>
        </p:nvSpPr>
        <p:spPr>
          <a:xfrm>
            <a:off x="9982200" y="838200"/>
            <a:ext cx="404813" cy="457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" name="Line 38"/>
          <p:cNvSpPr/>
          <p:nvPr/>
        </p:nvSpPr>
        <p:spPr>
          <a:xfrm flipV="1">
            <a:off x="10134600" y="1295400"/>
            <a:ext cx="0" cy="1524000"/>
          </a:xfrm>
          <a:prstGeom prst="line">
            <a:avLst/>
          </a:prstGeom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9" name="Group 8"/>
          <p:cNvGrpSpPr/>
          <p:nvPr/>
        </p:nvGrpSpPr>
        <p:grpSpPr>
          <a:xfrm>
            <a:off x="8915400" y="1450975"/>
            <a:ext cx="1219200" cy="1371600"/>
            <a:chOff x="8915400" y="1450975"/>
            <a:chExt cx="1219200" cy="1371600"/>
          </a:xfrm>
        </p:grpSpPr>
        <p:sp>
          <p:nvSpPr>
            <p:cNvPr id="14348" name="Line 39"/>
            <p:cNvSpPr/>
            <p:nvPr/>
          </p:nvSpPr>
          <p:spPr>
            <a:xfrm>
              <a:off x="8915400" y="1450975"/>
              <a:ext cx="1219200" cy="1371600"/>
            </a:xfrm>
            <a:prstGeom prst="line">
              <a:avLst/>
            </a:prstGeom>
            <a:ln w="28575" cap="flat" cmpd="sng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4349" name="Line 40"/>
            <p:cNvSpPr/>
            <p:nvPr/>
          </p:nvSpPr>
          <p:spPr>
            <a:xfrm>
              <a:off x="9296400" y="1885950"/>
              <a:ext cx="228600" cy="228600"/>
            </a:xfrm>
            <a:prstGeom prst="line">
              <a:avLst/>
            </a:prstGeom>
            <a:ln w="6350" cap="flat" cmpd="sng">
              <a:solidFill>
                <a:srgbClr val="FF6600"/>
              </a:solidFill>
              <a:prstDash val="solid"/>
              <a:round/>
              <a:headEnd type="none" w="med" len="med"/>
              <a:tailEnd type="triangle" w="med" len="med"/>
            </a:ln>
          </p:spPr>
        </p:sp>
      </p:grpSp>
      <p:sp>
        <p:nvSpPr>
          <p:cNvPr id="14350" name="Rectangle 1"/>
          <p:cNvSpPr/>
          <p:nvPr/>
        </p:nvSpPr>
        <p:spPr>
          <a:xfrm>
            <a:off x="457200" y="533400"/>
            <a:ext cx="1935163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sz="3200" b="1" u="sng" dirty="0">
                <a:solidFill>
                  <a:srgbClr val="3333FF"/>
                </a:solidFill>
                <a:latin typeface="Times New Roman" panose="02020603050405020304" pitchFamily="18" charset="0"/>
              </a:rPr>
              <a:t>Quy ước: </a:t>
            </a:r>
            <a:endParaRPr lang="en-US" sz="3200" b="1" u="sng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74"/>
          <p:cNvSpPr/>
          <p:nvPr/>
        </p:nvSpPr>
        <p:spPr>
          <a:xfrm>
            <a:off x="152400" y="4267200"/>
            <a:ext cx="11887200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Mặt phẳng tới: </a:t>
            </a:r>
            <a:r>
              <a:rPr lang="en-US" sz="2800" dirty="0">
                <a:latin typeface="Times New Roman" panose="02020603050405020304" pitchFamily="18" charset="0"/>
              </a:rPr>
              <a:t>Mặt phẳng chưa tia sáng tới v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>
                <a:latin typeface="Times New Roman" panose="02020603050405020304" pitchFamily="18" charset="0"/>
              </a:rPr>
              <a:t> pháp tuyến tại điểm tới.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1613" y="1117600"/>
            <a:ext cx="7418387" cy="9540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Gương phẳng (G): </a:t>
            </a:r>
            <a:r>
              <a:rPr lang="en-US" sz="2800" dirty="0">
                <a:latin typeface="Times New Roman" panose="02020603050405020304" pitchFamily="18" charset="0"/>
              </a:rPr>
              <a:t>biểu diễn bằng một đoạn thẳng, phần gạch chéo l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>
                <a:latin typeface="Times New Roman" panose="02020603050405020304" pitchFamily="18" charset="0"/>
              </a:rPr>
              <a:t> mặt sau của gương.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359775" y="2819400"/>
            <a:ext cx="3451225" cy="914400"/>
            <a:chOff x="8360426" y="2819400"/>
            <a:chExt cx="3450574" cy="504855"/>
          </a:xfrm>
        </p:grpSpPr>
        <p:grpSp>
          <p:nvGrpSpPr>
            <p:cNvPr id="14354" name="Group 41"/>
            <p:cNvGrpSpPr/>
            <p:nvPr/>
          </p:nvGrpSpPr>
          <p:grpSpPr>
            <a:xfrm>
              <a:off x="8458200" y="2819400"/>
              <a:ext cx="3352800" cy="76200"/>
              <a:chOff x="384" y="3072"/>
              <a:chExt cx="2112" cy="48"/>
            </a:xfrm>
          </p:grpSpPr>
          <p:sp>
            <p:nvSpPr>
              <p:cNvPr id="14355" name="Line 42"/>
              <p:cNvSpPr/>
              <p:nvPr/>
            </p:nvSpPr>
            <p:spPr>
              <a:xfrm>
                <a:off x="384" y="3072"/>
                <a:ext cx="2112" cy="0"/>
              </a:xfrm>
              <a:prstGeom prst="line">
                <a:avLst/>
              </a:prstGeom>
              <a:ln w="3175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356" name="Rectangle 43" descr="Light upward diagonal"/>
              <p:cNvSpPr/>
              <p:nvPr/>
            </p:nvSpPr>
            <p:spPr>
              <a:xfrm>
                <a:off x="384" y="3072"/>
                <a:ext cx="2112" cy="48"/>
              </a:xfrm>
              <a:prstGeom prst="rect">
                <a:avLst/>
              </a:prstGeom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 w="9525">
                <a:noFill/>
              </a:ln>
            </p:spPr>
            <p:txBody>
              <a:bodyPr wrap="none" anchor="ctr" anchorCtr="0"/>
              <a:p>
                <a:pPr eaLnBrk="0" hangingPunct="0"/>
                <a:endParaRPr lang="vi-VN" altLang="x-none" dirty="0">
                  <a:latin typeface=".VnTime" panose="020B7200000000000000" pitchFamily="34" charset="0"/>
                </a:endParaRPr>
              </a:p>
            </p:txBody>
          </p:sp>
        </p:grpSp>
        <p:sp>
          <p:nvSpPr>
            <p:cNvPr id="14357" name="Rectangle 5"/>
            <p:cNvSpPr/>
            <p:nvPr/>
          </p:nvSpPr>
          <p:spPr>
            <a:xfrm>
              <a:off x="8360426" y="2924145"/>
              <a:ext cx="540533" cy="40011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p>
              <a:pPr eaLnBrk="0" hangingPunct="0"/>
              <a:r>
                <a:rPr lang="en-US" dirty="0">
                  <a:latin typeface="Times New Roman" panose="02020603050405020304" pitchFamily="18" charset="0"/>
                </a:rPr>
                <a:t>(G)</a:t>
              </a:r>
              <a:endParaRPr lang="en-US" dirty="0">
                <a:latin typeface=".VnTime" panose="020B7200000000000000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52400" y="1981200"/>
            <a:ext cx="7391400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Tia sáng tới SI: </a:t>
            </a:r>
            <a:r>
              <a:rPr lang="en-US" sz="2800" dirty="0">
                <a:latin typeface="Times New Roman" panose="02020603050405020304" pitchFamily="18" charset="0"/>
              </a:rPr>
              <a:t>Tia sáng chiếu tới mặt gương.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81000" y="2438400"/>
            <a:ext cx="6708775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eaLnBrk="0" hangingPunct="0"/>
            <a:r>
              <a:rPr lang="en-US" sz="2800" b="1" dirty="0">
                <a:latin typeface="Times New Roman" panose="02020603050405020304" pitchFamily="18" charset="0"/>
              </a:rPr>
              <a:t>- Tia phản xạ IR: </a:t>
            </a:r>
            <a:r>
              <a:rPr lang="en-US" sz="2800" dirty="0">
                <a:latin typeface="Times New Roman" panose="02020603050405020304" pitchFamily="18" charset="0"/>
              </a:rPr>
              <a:t>Tia phản xạ từ mặt gương.</a:t>
            </a:r>
            <a:endParaRPr lang="en-US" sz="2800" dirty="0">
              <a:latin typeface=".VnTime" panose="020B72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2400" y="2895600"/>
            <a:ext cx="6708775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Điểm tới I: </a:t>
            </a:r>
            <a:r>
              <a:rPr lang="en-US" sz="2800" dirty="0">
                <a:latin typeface="Times New Roman" panose="02020603050405020304" pitchFamily="18" charset="0"/>
              </a:rPr>
              <a:t>Giao điểm tia sáng tới gương.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3352800"/>
            <a:ext cx="7239000" cy="95408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Pháp tuyến IN: </a:t>
            </a:r>
            <a:r>
              <a:rPr lang="en-US" sz="2800" dirty="0">
                <a:latin typeface="Times New Roman" panose="02020603050405020304" pitchFamily="18" charset="0"/>
              </a:rPr>
              <a:t>đường thẳng vuông góc với mặt gương tại điểm 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1" name="Rectangle 74"/>
          <p:cNvSpPr/>
          <p:nvPr/>
        </p:nvSpPr>
        <p:spPr>
          <a:xfrm>
            <a:off x="152400" y="4810125"/>
            <a:ext cx="11887200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Góc tới               : </a:t>
            </a:r>
            <a:r>
              <a:rPr lang="en-US" sz="2800" dirty="0">
                <a:latin typeface="Times New Roman" panose="02020603050405020304" pitchFamily="18" charset="0"/>
              </a:rPr>
              <a:t>Mặt phẳng chứa tia sáng tới v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>
                <a:latin typeface="Times New Roman" panose="02020603050405020304" pitchFamily="18" charset="0"/>
              </a:rPr>
              <a:t> pháp tuyến tại điểm tới.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1905000" y="4810125"/>
          <a:ext cx="12192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609600" imgH="304800" progId="Equation.DSMT4">
                  <p:embed/>
                </p:oleObj>
              </mc:Choice>
              <mc:Fallback>
                <p:oleObj name="" r:id="rId1" imgW="609600" imgH="304800" progId="Equation.DSMT4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905000" y="4810125"/>
                        <a:ext cx="1219200" cy="609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3" name="Rectangle 74"/>
          <p:cNvSpPr/>
          <p:nvPr/>
        </p:nvSpPr>
        <p:spPr>
          <a:xfrm>
            <a:off x="152400" y="5419725"/>
            <a:ext cx="11887200" cy="523875"/>
          </a:xfrm>
          <a:prstGeom prst="rect">
            <a:avLst/>
          </a:prstGeom>
          <a:noFill/>
          <a:ln w="9525">
            <a:noFill/>
          </a:ln>
        </p:spPr>
        <p:txBody>
          <a:bodyPr anchor="ctr" anchorCtr="0">
            <a:spAutoFit/>
          </a:bodyPr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- Góc phản xạ               : </a:t>
            </a:r>
            <a:r>
              <a:rPr lang="en-US" sz="2800" dirty="0">
                <a:latin typeface="Times New Roman" panose="02020603050405020304" pitchFamily="18" charset="0"/>
              </a:rPr>
              <a:t>Góc giữa tia sáng phản xạ v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>
                <a:latin typeface="Times New Roman" panose="02020603050405020304" pitchFamily="18" charset="0"/>
              </a:rPr>
              <a:t> pháp tuyến tại điểm tới.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2640013" y="5419725"/>
          <a:ext cx="13208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" r:id="rId3" imgW="660400" imgH="304800" progId="Equation.DSMT4">
                  <p:embed/>
                </p:oleObj>
              </mc:Choice>
              <mc:Fallback>
                <p:oleObj name="" r:id="rId3" imgW="660400" imgH="304800" progId="Equation.DSMT4">
                  <p:embed/>
                  <p:pic>
                    <p:nvPicPr>
                      <p:cNvPr id="0" name="Picture 307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0013" y="5419725"/>
                        <a:ext cx="1320800" cy="6096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1" grpId="0"/>
      <p:bldP spid="52" grpId="0"/>
      <p:bldP spid="53" grpId="0"/>
      <p:bldP spid="3" grpId="0"/>
      <p:bldP spid="5" grpId="0"/>
      <p:bldP spid="8" grpId="0"/>
      <p:bldP spid="10" grpId="0"/>
      <p:bldP spid="11" grpId="0"/>
      <p:bldP spid="12" grpId="0"/>
      <p:bldP spid="71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599" y="1447800"/>
            <a:ext cx="5107021" cy="132207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5500" y="76200"/>
            <a:ext cx="8001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SỰ PHẢN XẠ ÁNH SÁNG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-1" r="1122"/>
          <a:stretch>
            <a:fillRect/>
          </a:stretch>
        </p:blipFill>
        <p:spPr>
          <a:xfrm>
            <a:off x="5335621" y="1012686"/>
            <a:ext cx="6856379" cy="5845314"/>
          </a:xfrm>
          <a:prstGeom prst="rect">
            <a:avLst/>
          </a:prstGeom>
        </p:spPr>
      </p:pic>
      <p:pic>
        <p:nvPicPr>
          <p:cNvPr id="3" name="HIỆN TƯỢNG PHẢN XẠ ÁNH SÁNG TRONG GƯƠNG PHẲNG bài học thú vị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132080" y="0"/>
            <a:ext cx="79082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ĐỊNH LUẬT PHẢN XẠ ÁNH SÁNG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52400" y="533400"/>
            <a:ext cx="8613775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Thí nghiệm: </a:t>
            </a:r>
            <a:r>
              <a:rPr lang="en-US" sz="2800" dirty="0">
                <a:latin typeface="Times New Roman" panose="02020603050405020304" pitchFamily="18" charset="0"/>
              </a:rPr>
              <a:t>Nghiên cứu hiện tượng phản xạ ánh sáng.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46050" y="990600"/>
            <a:ext cx="10950575" cy="5238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269875" eaLnBrk="0" hangingPunct="0"/>
            <a:r>
              <a:rPr lang="en-US" sz="2800" b="1" dirty="0">
                <a:latin typeface="Times New Roman" panose="02020603050405020304" pitchFamily="18" charset="0"/>
              </a:rPr>
              <a:t>Chuẩn bị: </a:t>
            </a:r>
            <a:r>
              <a:rPr lang="en-US" sz="2800" dirty="0">
                <a:latin typeface="Times New Roman" panose="02020603050405020304" pitchFamily="18" charset="0"/>
              </a:rPr>
              <a:t>Nguồn sáng hẹp, bảng chia độ, gương phẳng gắn trên giá đỡ.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366" name="Picture 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1514475"/>
            <a:ext cx="7839075" cy="5222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367" name="Picture 7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9963" y="631825"/>
            <a:ext cx="3581400" cy="61372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9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433" name="Rectangle 61"/>
          <p:cNvSpPr/>
          <p:nvPr/>
        </p:nvSpPr>
        <p:spPr>
          <a:xfrm>
            <a:off x="132080" y="0"/>
            <a:ext cx="790829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2. ĐỊNH LUẬT PHẢN XẠ ÁNH SÁNG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434" name="Picture 8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6063" y="323850"/>
            <a:ext cx="3055937" cy="4419600"/>
          </a:xfrm>
          <a:prstGeom prst="rect">
            <a:avLst/>
          </a:prstGeom>
          <a:noFill/>
          <a:ln w="9525">
            <a:noFill/>
          </a:ln>
        </p:spPr>
      </p:pic>
      <p:graphicFrame>
        <p:nvGraphicFramePr>
          <p:cNvPr id="18435" name="Table 18434"/>
          <p:cNvGraphicFramePr/>
          <p:nvPr/>
        </p:nvGraphicFramePr>
        <p:xfrm>
          <a:off x="228600" y="1219200"/>
          <a:ext cx="8672513" cy="1387475"/>
        </p:xfrm>
        <a:graphic>
          <a:graphicData uri="http://schemas.openxmlformats.org/drawingml/2006/table">
            <a:tbl>
              <a:tblPr/>
              <a:tblGrid>
                <a:gridCol w="3109913"/>
                <a:gridCol w="838200"/>
                <a:gridCol w="871537"/>
                <a:gridCol w="957263"/>
                <a:gridCol w="914400"/>
                <a:gridCol w="914400"/>
                <a:gridCol w="1066800"/>
              </a:tblGrid>
              <a:tr h="56038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Góc tới i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20°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30°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40°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50°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</a:rPr>
                        <a:t>60°</a:t>
                      </a:r>
                      <a:endParaRPr lang="en-US" altLang="zh-CN" sz="3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82708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Góc phản xạ i’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20°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30°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40°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50°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</a:defRPr>
                      </a:lvl1pPr>
                      <a:lvl2pPr marL="457200" lvl="1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2000" b="0" i="0" u="none" kern="1200" baseline="0">
                          <a:solidFill>
                            <a:schemeClr val="tx1"/>
                          </a:solidFill>
                          <a:latin typeface=".VnTime" panose="020B7200000000000000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indent="254000" algn="ctr" eaLnBrk="1" hangingPunct="1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SzTx/>
                        <a:buNone/>
                      </a:pPr>
                      <a:r>
                        <a:rPr lang="en-US" sz="3200" b="1" dirty="0">
                          <a:solidFill>
                            <a:srgbClr val="3333FF"/>
                          </a:solidFill>
                          <a:latin typeface="Times New Roman" panose="02020603050405020304" pitchFamily="18" charset="0"/>
                        </a:rPr>
                        <a:t>60°</a:t>
                      </a:r>
                      <a:endParaRPr lang="en-US" altLang="zh-CN" sz="3200" b="1" dirty="0">
                        <a:solidFill>
                          <a:srgbClr val="3333FF"/>
                        </a:solidFill>
                        <a:latin typeface="Times New Roman" panose="02020603050405020304" pitchFamily="18" charset="0"/>
                        <a:ea typeface="Segoe UI" panose="020B0502040204020203" pitchFamily="34" charset="0"/>
                      </a:endParaRPr>
                    </a:p>
                  </a:txBody>
                  <a:tcPr marL="6350" marR="6350" marT="0" marB="0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CBCB"/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46075" y="609600"/>
            <a:ext cx="373380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254000" eaLnBrk="0" hangingPunct="0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Kết quả bảng 16.1.</a:t>
            </a:r>
            <a:endParaRPr lang="en-US" sz="3200" b="1" dirty="0">
              <a:latin typeface=".VnTime" panose="020B7200000000000000" pitchFamily="34" charset="0"/>
              <a:ea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2667000"/>
            <a:ext cx="8686800" cy="1384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sz="2800" b="1" dirty="0">
                <a:latin typeface="Times New Roman" panose="02020603050405020304" pitchFamily="18" charset="0"/>
              </a:rPr>
              <a:t>Từ kết quả thí nghiệm, hãy nêu nhận xét về:</a:t>
            </a:r>
            <a:endParaRPr lang="en-US" sz="2800" b="1" dirty="0">
              <a:latin typeface="Times New Roman" panose="02020603050405020304" pitchFamily="18" charset="0"/>
            </a:endParaRPr>
          </a:p>
          <a:p>
            <a:pPr eaLnBrk="0" hangingPunct="0"/>
            <a:r>
              <a:rPr lang="en-US" sz="2800" dirty="0">
                <a:latin typeface="Times New Roman" panose="02020603050405020304" pitchFamily="18" charset="0"/>
              </a:rPr>
              <a:t>a/ Mặt phẳng chứa tia sáng phản xạ.</a:t>
            </a:r>
            <a:endParaRPr lang="en-US" sz="2800" dirty="0">
              <a:latin typeface="Times New Roman" panose="02020603050405020304" pitchFamily="18" charset="0"/>
            </a:endParaRPr>
          </a:p>
          <a:p>
            <a:pPr eaLnBrk="0" hangingPunct="0"/>
            <a:r>
              <a:rPr lang="en-US" sz="2800" dirty="0">
                <a:latin typeface="Times New Roman" panose="02020603050405020304" pitchFamily="18" charset="0"/>
              </a:rPr>
              <a:t>b/ Mối liên hệ giữa góc phản xạ </a:t>
            </a:r>
            <a:r>
              <a:rPr lang="en-US" sz="2800" i="1" dirty="0">
                <a:latin typeface="Times New Roman" panose="02020603050405020304" pitchFamily="18" charset="0"/>
              </a:rPr>
              <a:t>i’</a:t>
            </a:r>
            <a:r>
              <a:rPr lang="en-US" sz="2800" dirty="0">
                <a:latin typeface="Times New Roman" panose="02020603050405020304" pitchFamily="18" charset="0"/>
              </a:rPr>
              <a:t>v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2800" dirty="0">
                <a:latin typeface="Times New Roman" panose="02020603050405020304" pitchFamily="18" charset="0"/>
              </a:rPr>
              <a:t> góc tới </a:t>
            </a:r>
            <a:r>
              <a:rPr lang="en-US" sz="2800" i="1" dirty="0">
                <a:latin typeface="Times New Roman" panose="02020603050405020304" pitchFamily="18" charset="0"/>
              </a:rPr>
              <a:t>i.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6075" y="4114800"/>
            <a:ext cx="8112125" cy="18161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Trả lời: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a/ Mặt phẳng chứa tia sáng phản xạ cùng nằm trong mặt phẳng chứa tia sáng tới.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sz="2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b/ Góc phản xạ bằng góc tới.</a:t>
            </a:r>
            <a:endParaRPr lang="en-US" sz="28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" name="Rectangle 20"/>
          <p:cNvSpPr/>
          <p:nvPr/>
        </p:nvSpPr>
        <p:spPr>
          <a:xfrm>
            <a:off x="373856" y="0"/>
            <a:ext cx="887730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PHẢN XẠ VÀ PHẢN XẠ KHUẾCH TÁN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1000" y="533400"/>
            <a:ext cx="778668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indent="254000" eaLnBrk="0" hangingPunct="0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Phân biệt phản xạ v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Segoe UI" panose="020B0502040204020203" pitchFamily="34" charset="0"/>
              </a:rPr>
              <a:t>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phản xạ khuếch tán.</a:t>
            </a:r>
            <a:endParaRPr lang="en-US" sz="3200" b="1" dirty="0">
              <a:latin typeface=".VnTime" panose="020B7200000000000000" pitchFamily="34" charset="0"/>
              <a:ea typeface="Segoe UI" panose="020B0502040204020203" pitchFamily="34" charset="0"/>
            </a:endParaRPr>
          </a:p>
        </p:txBody>
      </p:sp>
      <p:sp>
        <p:nvSpPr>
          <p:cNvPr id="23555" name="AutoShape 23" descr="3 địa điểm chụp ảnh buổi tối ở Hà Nội bạn nên ghé qua"/>
          <p:cNvSpPr>
            <a:spLocks noChangeAspect="1"/>
          </p:cNvSpPr>
          <p:nvPr/>
        </p:nvSpPr>
        <p:spPr>
          <a:xfrm>
            <a:off x="155575" y="-152400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67400" y="1557338"/>
            <a:ext cx="6197600" cy="4991100"/>
            <a:chOff x="5257800" y="1556725"/>
            <a:chExt cx="6806911" cy="4992446"/>
          </a:xfrm>
        </p:grpSpPr>
        <p:pic>
          <p:nvPicPr>
            <p:cNvPr id="23557" name="Picture 2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257800" y="1982872"/>
              <a:ext cx="3352800" cy="393260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558" name="Picture 2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15401" y="1962090"/>
              <a:ext cx="3149310" cy="395339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59" name="Rectangle 2"/>
            <p:cNvSpPr/>
            <p:nvPr/>
          </p:nvSpPr>
          <p:spPr>
            <a:xfrm>
              <a:off x="6781800" y="1556725"/>
              <a:ext cx="4238661" cy="46166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p>
              <a:pPr eaLnBrk="0" hangingPunct="0"/>
              <a:r>
                <a:rPr lang="en-US" sz="2400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Hình ảnh cảnh vật trên mặt hồ</a:t>
              </a:r>
              <a:endParaRPr lang="en-US" sz="2400" dirty="0">
                <a:solidFill>
                  <a:srgbClr val="7030A0"/>
                </a:solidFill>
                <a:latin typeface=".VnTime" panose="020B7200000000000000" pitchFamily="34" charset="0"/>
                <a:ea typeface="Segoe UI" panose="020B0502040204020203" pitchFamily="34" charset="0"/>
              </a:endParaRPr>
            </a:p>
          </p:txBody>
        </p:sp>
        <p:sp>
          <p:nvSpPr>
            <p:cNvPr id="23560" name="Rectangle 3"/>
            <p:cNvSpPr/>
            <p:nvPr/>
          </p:nvSpPr>
          <p:spPr>
            <a:xfrm>
              <a:off x="9069685" y="6025951"/>
              <a:ext cx="2604402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p>
              <a:pPr eaLnBrk="0" hangingPunct="0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b.Có gợn sóng</a:t>
              </a:r>
              <a:endParaRPr lang="en-US" sz="2800" dirty="0">
                <a:solidFill>
                  <a:srgbClr val="7030A0"/>
                </a:solidFill>
                <a:latin typeface=".VnTime" panose="020B7200000000000000" pitchFamily="34" charset="0"/>
                <a:ea typeface="Segoe UI" panose="020B0502040204020203" pitchFamily="34" charset="0"/>
              </a:endParaRPr>
            </a:p>
          </p:txBody>
        </p:sp>
        <p:sp>
          <p:nvSpPr>
            <p:cNvPr id="23561" name="Rectangle 30"/>
            <p:cNvSpPr/>
            <p:nvPr/>
          </p:nvSpPr>
          <p:spPr>
            <a:xfrm>
              <a:off x="6126423" y="6019800"/>
              <a:ext cx="2396642" cy="52322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 anchorCtr="0">
              <a:spAutoFit/>
            </a:bodyPr>
            <a:p>
              <a:pPr eaLnBrk="0" hangingPunct="0"/>
              <a:r>
                <a:rPr 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</a:rPr>
                <a:t>a.Phẳng lặng</a:t>
              </a:r>
              <a:endParaRPr lang="en-US" sz="2800" dirty="0">
                <a:solidFill>
                  <a:srgbClr val="7030A0"/>
                </a:solidFill>
                <a:latin typeface=".VnTime" panose="020B7200000000000000" pitchFamily="34" charset="0"/>
                <a:ea typeface="Segoe UI" panose="020B0502040204020203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307975" y="1066800"/>
            <a:ext cx="5559425" cy="1570038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sz="3200" dirty="0">
                <a:latin typeface="Times New Roman" panose="02020603050405020304" pitchFamily="18" charset="0"/>
              </a:rPr>
              <a:t>Câu 3. Ảnh của hai cảnh vật trên mặt hồ trong hai trường hợp ở hình bên khác nhau thế 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200" dirty="0">
                <a:latin typeface="Times New Roman" panose="02020603050405020304" pitchFamily="18" charset="0"/>
              </a:rPr>
              <a:t>o?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8913" y="2509838"/>
            <a:ext cx="5373687" cy="10763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Hình a. ảnh rõ nét, 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</a:endParaRPr>
          </a:p>
          <a:p>
            <a:pPr eaLnBrk="0" hangingPunct="0"/>
            <a:r>
              <a:rPr lang="en-US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hình b. ảnh không rõ nét.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800" y="3770313"/>
            <a:ext cx="5257800" cy="255428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pPr eaLnBrk="0" hangingPunct="0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Khi có phản xạ: </a:t>
            </a:r>
            <a:r>
              <a:rPr lang="en-US" sz="3200" b="1" dirty="0">
                <a:latin typeface="Times New Roman" panose="02020603050405020304" pitchFamily="18" charset="0"/>
              </a:rPr>
              <a:t>ta có thể nhìn thấy ảnh rõ nét của vật.</a:t>
            </a:r>
            <a:endParaRPr lang="en-US" sz="3200" b="1" dirty="0">
              <a:latin typeface="Times New Roman" panose="02020603050405020304" pitchFamily="18" charset="0"/>
            </a:endParaRPr>
          </a:p>
          <a:p>
            <a:pPr eaLnBrk="0" hangingPunct="0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 Khi có phản xạ khuếch tán: </a:t>
            </a:r>
            <a:r>
              <a:rPr lang="en-US" sz="3200" b="1" dirty="0">
                <a:latin typeface="Times New Roman" panose="02020603050405020304" pitchFamily="18" charset="0"/>
              </a:rPr>
              <a:t>ta không nhìn thấy ảnh rõ nét của vật</a:t>
            </a:r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16" grpId="0"/>
      <p:bldP spid="17" grpId="0"/>
      <p:bldP spid="19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Rectangle 2"/>
          <p:cNvSpPr/>
          <p:nvPr/>
        </p:nvSpPr>
        <p:spPr>
          <a:xfrm>
            <a:off x="203200" y="650875"/>
            <a:ext cx="11988800" cy="28622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en-US" sz="3600" b="1" dirty="0">
                <a:latin typeface="Times New Roman" panose="02020603050405020304" pitchFamily="18" charset="0"/>
              </a:rPr>
              <a:t> </a:t>
            </a:r>
            <a:endParaRPr lang="en-US" sz="3600" dirty="0">
              <a:latin typeface="Times New Roman" panose="02020603050405020304" pitchFamily="18" charset="0"/>
            </a:endParaRPr>
          </a:p>
          <a:p>
            <a:pPr eaLnBrk="0" hangingPunct="0"/>
            <a:r>
              <a:rPr lang="en-US" sz="3600" b="1" dirty="0">
                <a:latin typeface="Times New Roman" panose="02020603050405020304" pitchFamily="18" charset="0"/>
              </a:rPr>
              <a:t>- Sự phản xạ ánh sáng xảy ra khi ánh sáng chiếu tới bề mặt nhẵn bóng được gọi l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600" b="1" dirty="0">
                <a:latin typeface="Times New Roman" panose="02020603050405020304" pitchFamily="18" charset="0"/>
              </a:rPr>
              <a:t> phản xạ ( còn gọi l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600" b="1" dirty="0">
                <a:latin typeface="Times New Roman" panose="02020603050405020304" pitchFamily="18" charset="0"/>
              </a:rPr>
              <a:t> phản xạ gương).</a:t>
            </a:r>
            <a:endParaRPr lang="en-US" sz="3600" dirty="0">
              <a:latin typeface="Times New Roman" panose="02020603050405020304" pitchFamily="18" charset="0"/>
            </a:endParaRPr>
          </a:p>
          <a:p>
            <a:pPr eaLnBrk="0" hangingPunct="0"/>
            <a:r>
              <a:rPr lang="en-US" sz="3600" b="1" dirty="0">
                <a:latin typeface="Times New Roman" panose="02020603050405020304" pitchFamily="18" charset="0"/>
              </a:rPr>
              <a:t>- Sự phản xạ ánh sáng xảy ra khi ánh sáng chiếu tới bề mặt gồ ghề, thô ráp được gọi l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sz="3600" b="1" dirty="0">
                <a:latin typeface="Times New Roman" panose="02020603050405020304" pitchFamily="18" charset="0"/>
              </a:rPr>
              <a:t> phản xạ khuếch tán.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5602" name="Rectangle 3"/>
          <p:cNvSpPr/>
          <p:nvPr/>
        </p:nvSpPr>
        <p:spPr>
          <a:xfrm>
            <a:off x="373856" y="0"/>
            <a:ext cx="887730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ctr" eaLnBrk="0" hangingPunct="0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3. PHẢN XẠ VÀ PHẢN XẠ KHUẾCH TÁN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5603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58400" y="3106738"/>
            <a:ext cx="1155700" cy="812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1"/>
          <p:cNvSpPr>
            <a:spLocks noChangeArrowheads="1"/>
          </p:cNvSpPr>
          <p:nvPr/>
        </p:nvSpPr>
        <p:spPr bwMode="auto">
          <a:xfrm>
            <a:off x="914400" y="732367"/>
            <a:ext cx="5884864" cy="5249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7925" tIns="38963" rIns="77925" bIns="38963">
            <a:spAutoFit/>
          </a:bodyPr>
          <a:lstStyle/>
          <a:p>
            <a:pPr indent="-281305" algn="just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-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ứng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kính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, do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toán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học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người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pháp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(Jean Baptiste Joseph Fourier)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lần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tiên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đặt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dùng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hiệu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ứng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xảy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ra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năng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lượng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bức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tia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sáng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Mặt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Trời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xuyên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qua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cửa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sổ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hoặc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mái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nhà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bằng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kính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hấp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thụ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và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phân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trở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lại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nhiệt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lượng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cho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bầu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gian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dẫn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đến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việc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sưởi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ấm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toàn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bộ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gian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bên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chứ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không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phải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những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chỗ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được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chiếu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sáng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3778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5" y="819151"/>
            <a:ext cx="360997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9" name="Rectangle 3"/>
          <p:cNvSpPr>
            <a:spLocks noChangeArrowheads="1"/>
          </p:cNvSpPr>
          <p:nvPr/>
        </p:nvSpPr>
        <p:spPr bwMode="auto">
          <a:xfrm>
            <a:off x="7272339" y="5446185"/>
            <a:ext cx="2656454" cy="34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>
            <a:spAutoFit/>
          </a:bodyPr>
          <a:lstStyle/>
          <a:p>
            <a:r>
              <a:rPr lang="en-US" sz="1700">
                <a:solidFill>
                  <a:srgbClr val="000000"/>
                </a:solidFill>
                <a:latin typeface="Times New Roman" panose="02020603050405020304" pitchFamily="18" charset="0"/>
                <a:cs typeface="Courier New" panose="02070309020205020404" pitchFamily="49" charset="0"/>
              </a:rPr>
              <a:t>Jean Baptiste Joseph Fourier</a:t>
            </a:r>
            <a:endParaRPr lang="en-US" sz="1700">
              <a:latin typeface="Calibri" panose="020F0502020204030204" charset="0"/>
            </a:endParaRPr>
          </a:p>
        </p:txBody>
      </p:sp>
      <p:sp>
        <p:nvSpPr>
          <p:cNvPr id="203780" name="Rectangle 4"/>
          <p:cNvSpPr>
            <a:spLocks noChangeArrowheads="1"/>
          </p:cNvSpPr>
          <p:nvPr/>
        </p:nvSpPr>
        <p:spPr bwMode="auto">
          <a:xfrm>
            <a:off x="1866902" y="209552"/>
            <a:ext cx="4595125" cy="44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7925" tIns="38963" rIns="77925" bIns="38963">
            <a:spAutoFit/>
          </a:bodyPr>
          <a:lstStyle/>
          <a:p>
            <a:r>
              <a:rPr lang="en-US" sz="2400" b="1" u="sng">
                <a:solidFill>
                  <a:srgbClr val="0033CC"/>
                </a:solidFill>
                <a:latin typeface="Times New Roman" panose="02020603050405020304" pitchFamily="18" charset="0"/>
              </a:rPr>
              <a:t>TÍCH HỢP BIẾN ĐỔI KHÍ HẬU</a:t>
            </a:r>
            <a:endParaRPr lang="en-US" sz="2400" u="sng">
              <a:solidFill>
                <a:srgbClr val="0033CC"/>
              </a:solidFill>
              <a:latin typeface="Calibri" panose="020F05020202040302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3" t="40765" r="21221" b="29854"/>
          <a:stretch>
            <a:fillRect/>
          </a:stretch>
        </p:blipFill>
        <p:spPr bwMode="auto">
          <a:xfrm>
            <a:off x="2286000" y="685800"/>
            <a:ext cx="75438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2286000" y="685800"/>
            <a:ext cx="3771900" cy="27432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19800" y="685800"/>
            <a:ext cx="3771900" cy="2743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286000" y="3429000"/>
            <a:ext cx="3771900" cy="2743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019800" y="3429000"/>
            <a:ext cx="3771900" cy="27432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3124200" y="1252836"/>
            <a:ext cx="1981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11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6934200" y="1235002"/>
            <a:ext cx="1752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115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6934200" y="3869576"/>
            <a:ext cx="1752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115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hlinkClick r:id="rId5" action="ppaction://hlinksldjump"/>
          </p:cNvPr>
          <p:cNvSpPr txBox="1"/>
          <p:nvPr/>
        </p:nvSpPr>
        <p:spPr>
          <a:xfrm>
            <a:off x="3238500" y="4021976"/>
            <a:ext cx="1752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115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>
            <a:hlinkClick r:id="rId6" action="ppaction://hlinksldjump"/>
          </p:cNvPr>
          <p:cNvSpPr/>
          <p:nvPr/>
        </p:nvSpPr>
        <p:spPr>
          <a:xfrm>
            <a:off x="9220200" y="6400800"/>
            <a:ext cx="10668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89263" y="5835651"/>
            <a:ext cx="6164262" cy="685800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 defTabSz="779145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DỤNG CỦA HIỆU ỨNG NHÀ KÍNH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113" y="452968"/>
            <a:ext cx="3922712" cy="483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5" y="452968"/>
            <a:ext cx="4675187" cy="483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513" y="452968"/>
            <a:ext cx="8850312" cy="483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33715" y="5810252"/>
            <a:ext cx="6230937" cy="770467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925" tIns="38963" rIns="77925" bIns="38963" anchor="ctr"/>
          <a:lstStyle/>
          <a:p>
            <a:pPr algn="ctr" defTabSz="779145"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HẠI CỦA HIỆU ỨNG NHÀ KÍNH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7" y="499535"/>
            <a:ext cx="6715125" cy="46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7" y="499535"/>
            <a:ext cx="6715125" cy="46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7" y="499535"/>
            <a:ext cx="6715125" cy="4663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77" y="446619"/>
            <a:ext cx="7269163" cy="497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564584">
            <a:off x="10117138" y="3300413"/>
            <a:ext cx="1806575" cy="343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49456">
            <a:off x="10702925" y="336550"/>
            <a:ext cx="1244600" cy="250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212681" flipH="1">
            <a:off x="317500" y="47625"/>
            <a:ext cx="944563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300148">
            <a:off x="168275" y="2432050"/>
            <a:ext cx="3071813" cy="478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487067">
            <a:off x="1576388" y="-1397000"/>
            <a:ext cx="1922462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399642">
            <a:off x="8074025" y="-2073275"/>
            <a:ext cx="2397125" cy="411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44800" y="280988"/>
            <a:ext cx="5153025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386851">
            <a:off x="7613650" y="3211513"/>
            <a:ext cx="1392238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0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35613" y="3538538"/>
            <a:ext cx="1152525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627438" y="838200"/>
            <a:ext cx="3702050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9" name="Nhac Gunbound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603163" y="59817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entagon 4">
            <a:hlinkClick r:id="rId2" action="ppaction://hlinksldjump"/>
          </p:cNvPr>
          <p:cNvSpPr/>
          <p:nvPr/>
        </p:nvSpPr>
        <p:spPr>
          <a:xfrm>
            <a:off x="10360025" y="209550"/>
            <a:ext cx="1679575" cy="571500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008000"/>
                </a:solidFill>
              </a:rPr>
              <a:t>GO ON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562" y="2833688"/>
            <a:ext cx="1806576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60600" y="1712913"/>
            <a:ext cx="1701800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06838" y="2492375"/>
            <a:ext cx="1731962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77000" y="3262313"/>
            <a:ext cx="192087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67688" y="1712913"/>
            <a:ext cx="1935162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31400" y="3252787"/>
            <a:ext cx="18923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933450" y="6008688"/>
            <a:ext cx="828675" cy="43497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</a:rPr>
              <a:t>Khỉ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29" name="Rounded Rectangle 28">
            <a:hlinkClick r:id="rId10" action="ppaction://hlinksldjump"/>
          </p:cNvPr>
          <p:cNvSpPr/>
          <p:nvPr/>
        </p:nvSpPr>
        <p:spPr>
          <a:xfrm>
            <a:off x="2493963" y="5148263"/>
            <a:ext cx="1179512" cy="43497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</a:rPr>
              <a:t>Tê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giác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0" name="Rounded Rectangle 29">
            <a:hlinkClick r:id="rId11" action="ppaction://hlinksldjump"/>
          </p:cNvPr>
          <p:cNvSpPr/>
          <p:nvPr/>
        </p:nvSpPr>
        <p:spPr>
          <a:xfrm>
            <a:off x="4156075" y="6251575"/>
            <a:ext cx="1384300" cy="436563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err="1">
                <a:solidFill>
                  <a:srgbClr val="008000"/>
                </a:solidFill>
              </a:rPr>
              <a:t>Ngựa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vằn</a:t>
            </a:r>
            <a:endParaRPr lang="en-US" sz="2200" b="1" dirty="0">
              <a:solidFill>
                <a:srgbClr val="008000"/>
              </a:solidFill>
            </a:endParaRPr>
          </a:p>
        </p:txBody>
      </p:sp>
      <p:sp>
        <p:nvSpPr>
          <p:cNvPr id="32" name="Rounded Rectangle 31">
            <a:hlinkClick r:id="rId12" action="ppaction://hlinksldjump"/>
          </p:cNvPr>
          <p:cNvSpPr/>
          <p:nvPr/>
        </p:nvSpPr>
        <p:spPr>
          <a:xfrm>
            <a:off x="7023100" y="6364288"/>
            <a:ext cx="828675" cy="4127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</a:rPr>
              <a:t>Voi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3" name="Rounded Rectangle 32">
            <a:hlinkClick r:id="rId13" action="ppaction://hlinksldjump"/>
          </p:cNvPr>
          <p:cNvSpPr/>
          <p:nvPr/>
        </p:nvSpPr>
        <p:spPr>
          <a:xfrm>
            <a:off x="8601075" y="5006975"/>
            <a:ext cx="1143000" cy="43497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srgbClr val="008000"/>
                </a:solidFill>
              </a:rPr>
              <a:t>Sư</a:t>
            </a:r>
            <a:r>
              <a:rPr lang="en-US" sz="2400" b="1" dirty="0">
                <a:solidFill>
                  <a:srgbClr val="008000"/>
                </a:solidFill>
              </a:rPr>
              <a:t> </a:t>
            </a:r>
            <a:r>
              <a:rPr lang="en-US" sz="2400" b="1" dirty="0" err="1">
                <a:solidFill>
                  <a:srgbClr val="008000"/>
                </a:solidFill>
              </a:rPr>
              <a:t>tử</a:t>
            </a:r>
            <a:endParaRPr lang="en-US" sz="2400" b="1" dirty="0">
              <a:solidFill>
                <a:srgbClr val="008000"/>
              </a:solidFill>
            </a:endParaRPr>
          </a:p>
        </p:txBody>
      </p:sp>
      <p:sp>
        <p:nvSpPr>
          <p:cNvPr id="34" name="Rounded Rectangle 33">
            <a:hlinkClick r:id="rId14" action="ppaction://hlinksldjump"/>
          </p:cNvPr>
          <p:cNvSpPr/>
          <p:nvPr/>
        </p:nvSpPr>
        <p:spPr>
          <a:xfrm>
            <a:off x="9918700" y="6321425"/>
            <a:ext cx="1863725" cy="43497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dirty="0" err="1">
                <a:solidFill>
                  <a:srgbClr val="008000"/>
                </a:solidFill>
              </a:rPr>
              <a:t>Hươu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cao</a:t>
            </a:r>
            <a:r>
              <a:rPr lang="en-US" sz="2200" b="1" dirty="0">
                <a:solidFill>
                  <a:srgbClr val="008000"/>
                </a:solidFill>
              </a:rPr>
              <a:t> </a:t>
            </a:r>
            <a:r>
              <a:rPr lang="en-US" sz="2200" b="1" dirty="0" err="1">
                <a:solidFill>
                  <a:srgbClr val="008000"/>
                </a:solidFill>
              </a:rPr>
              <a:t>cổ</a:t>
            </a:r>
            <a:endParaRPr lang="en-US" sz="2200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45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" y="-51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4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3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3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" y="-49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2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49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81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" y="-3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90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" y="-48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52425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38100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94824" y="533400"/>
            <a:ext cx="1806576" cy="343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5-Point Star 10"/>
          <p:cNvSpPr/>
          <p:nvPr/>
        </p:nvSpPr>
        <p:spPr>
          <a:xfrm>
            <a:off x="762000" y="609600"/>
            <a:ext cx="6477000" cy="5410200"/>
          </a:xfrm>
          <a:prstGeom prst="star5">
            <a:avLst>
              <a:gd name="adj" fmla="val 36483"/>
              <a:gd name="hf" fmla="val 105146"/>
              <a:gd name="vf" fmla="val 11055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CHÚC</a:t>
            </a:r>
            <a:r>
              <a:rPr lang="en-US" sz="4000" dirty="0"/>
              <a:t> </a:t>
            </a:r>
            <a:r>
              <a:rPr lang="en-US" sz="4000" dirty="0" err="1"/>
              <a:t>MỪNG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DÀNH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CỘNG</a:t>
            </a:r>
            <a:r>
              <a:rPr lang="en-US" sz="4000" dirty="0"/>
              <a:t>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52425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38100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10600" y="457200"/>
            <a:ext cx="1701800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" y="53340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i="1" dirty="0">
                <a:latin typeface="+mj-lt"/>
              </a:rPr>
              <a:t> 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hình vẽ  là các tia tới và gương phẳng. Hãy vẽ tiếp các tia phản xạ.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2143780"/>
            <a:ext cx="6781800" cy="2733020"/>
            <a:chOff x="990600" y="2590800"/>
            <a:chExt cx="6781800" cy="2733020"/>
          </a:xfrm>
        </p:grpSpPr>
        <p:sp>
          <p:nvSpPr>
            <p:cNvPr id="10" name="Line 3"/>
            <p:cNvSpPr>
              <a:spLocks noChangeShapeType="1"/>
            </p:cNvSpPr>
            <p:nvPr/>
          </p:nvSpPr>
          <p:spPr bwMode="auto">
            <a:xfrm>
              <a:off x="990600" y="4531426"/>
              <a:ext cx="2796619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1" name="Line 4"/>
            <p:cNvSpPr>
              <a:spLocks noChangeShapeType="1"/>
            </p:cNvSpPr>
            <p:nvPr/>
          </p:nvSpPr>
          <p:spPr bwMode="auto">
            <a:xfrm>
              <a:off x="2388909" y="2839192"/>
              <a:ext cx="0" cy="169223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2" name="Line 5"/>
            <p:cNvSpPr>
              <a:spLocks noChangeShapeType="1"/>
            </p:cNvSpPr>
            <p:nvPr/>
          </p:nvSpPr>
          <p:spPr bwMode="auto">
            <a:xfrm>
              <a:off x="2388909" y="2819400"/>
              <a:ext cx="0" cy="84611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3" name="Line 6"/>
            <p:cNvSpPr>
              <a:spLocks noChangeShapeType="1"/>
            </p:cNvSpPr>
            <p:nvPr/>
          </p:nvSpPr>
          <p:spPr bwMode="auto">
            <a:xfrm>
              <a:off x="5325359" y="4511634"/>
              <a:ext cx="2447041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4" name="Line 7"/>
            <p:cNvSpPr>
              <a:spLocks noChangeShapeType="1"/>
            </p:cNvSpPr>
            <p:nvPr/>
          </p:nvSpPr>
          <p:spPr bwMode="auto">
            <a:xfrm>
              <a:off x="6444006" y="2913413"/>
              <a:ext cx="0" cy="15982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Line 8"/>
            <p:cNvSpPr>
              <a:spLocks noChangeShapeType="1"/>
            </p:cNvSpPr>
            <p:nvPr/>
          </p:nvSpPr>
          <p:spPr bwMode="auto">
            <a:xfrm>
              <a:off x="5465190" y="2913413"/>
              <a:ext cx="978816" cy="15982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Line 9"/>
            <p:cNvSpPr>
              <a:spLocks noChangeShapeType="1"/>
            </p:cNvSpPr>
            <p:nvPr/>
          </p:nvSpPr>
          <p:spPr bwMode="auto">
            <a:xfrm>
              <a:off x="5535105" y="3048006"/>
              <a:ext cx="629223" cy="99059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Line 10"/>
            <p:cNvSpPr>
              <a:spLocks noChangeShapeType="1"/>
            </p:cNvSpPr>
            <p:nvPr/>
          </p:nvSpPr>
          <p:spPr bwMode="auto">
            <a:xfrm flipH="1">
              <a:off x="1060515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 flipH="1">
              <a:off x="1340177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Line 12"/>
            <p:cNvSpPr>
              <a:spLocks noChangeShapeType="1"/>
            </p:cNvSpPr>
            <p:nvPr/>
          </p:nvSpPr>
          <p:spPr bwMode="auto">
            <a:xfrm flipH="1">
              <a:off x="1689755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Line 13"/>
            <p:cNvSpPr>
              <a:spLocks noChangeShapeType="1"/>
            </p:cNvSpPr>
            <p:nvPr/>
          </p:nvSpPr>
          <p:spPr bwMode="auto">
            <a:xfrm flipH="1">
              <a:off x="2109247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Line 14"/>
            <p:cNvSpPr>
              <a:spLocks noChangeShapeType="1"/>
            </p:cNvSpPr>
            <p:nvPr/>
          </p:nvSpPr>
          <p:spPr bwMode="auto">
            <a:xfrm flipH="1">
              <a:off x="2458825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Line 15"/>
            <p:cNvSpPr>
              <a:spLocks noChangeShapeType="1"/>
            </p:cNvSpPr>
            <p:nvPr/>
          </p:nvSpPr>
          <p:spPr bwMode="auto">
            <a:xfrm flipH="1">
              <a:off x="2878318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Line 16"/>
            <p:cNvSpPr>
              <a:spLocks noChangeShapeType="1"/>
            </p:cNvSpPr>
            <p:nvPr/>
          </p:nvSpPr>
          <p:spPr bwMode="auto">
            <a:xfrm flipH="1">
              <a:off x="3297810" y="4536374"/>
              <a:ext cx="139831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Line 17"/>
            <p:cNvSpPr>
              <a:spLocks noChangeShapeType="1"/>
            </p:cNvSpPr>
            <p:nvPr/>
          </p:nvSpPr>
          <p:spPr bwMode="auto">
            <a:xfrm flipH="1">
              <a:off x="5325359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Line 18"/>
            <p:cNvSpPr>
              <a:spLocks noChangeShapeType="1"/>
            </p:cNvSpPr>
            <p:nvPr/>
          </p:nvSpPr>
          <p:spPr bwMode="auto">
            <a:xfrm flipH="1">
              <a:off x="5674936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Line 19"/>
            <p:cNvSpPr>
              <a:spLocks noChangeShapeType="1"/>
            </p:cNvSpPr>
            <p:nvPr/>
          </p:nvSpPr>
          <p:spPr bwMode="auto">
            <a:xfrm flipH="1">
              <a:off x="6024513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7" name="Line 20"/>
            <p:cNvSpPr>
              <a:spLocks noChangeShapeType="1"/>
            </p:cNvSpPr>
            <p:nvPr/>
          </p:nvSpPr>
          <p:spPr bwMode="auto">
            <a:xfrm flipH="1">
              <a:off x="6374091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8" name="Line 21"/>
            <p:cNvSpPr>
              <a:spLocks noChangeShapeType="1"/>
            </p:cNvSpPr>
            <p:nvPr/>
          </p:nvSpPr>
          <p:spPr bwMode="auto">
            <a:xfrm flipH="1">
              <a:off x="6723668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9" name="Line 22"/>
            <p:cNvSpPr>
              <a:spLocks noChangeShapeType="1"/>
            </p:cNvSpPr>
            <p:nvPr/>
          </p:nvSpPr>
          <p:spPr bwMode="auto">
            <a:xfrm flipH="1">
              <a:off x="7073245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0" name="Line 23"/>
            <p:cNvSpPr>
              <a:spLocks noChangeShapeType="1"/>
            </p:cNvSpPr>
            <p:nvPr/>
          </p:nvSpPr>
          <p:spPr bwMode="auto">
            <a:xfrm flipH="1">
              <a:off x="7422823" y="4511634"/>
              <a:ext cx="209746" cy="18802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237818" y="4800600"/>
              <a:ext cx="4331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41398" y="4800600"/>
              <a:ext cx="4539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b.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057400" y="25908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25494" y="4202668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72200" y="4431268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181600" y="27432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52425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38100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10600" y="457200"/>
            <a:ext cx="1701800" cy="342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6200" y="533400"/>
            <a:ext cx="769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 i="1" dirty="0">
                <a:latin typeface="+mj-lt"/>
              </a:rPr>
              <a:t> 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Trên hình vẽ  là các tia tới và gương phẳng. Hãy vẽ tiếp các tia phản xạ.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+mj-lt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913656" y="2678668"/>
            <a:ext cx="6020544" cy="2350532"/>
            <a:chOff x="1524000" y="1688068"/>
            <a:chExt cx="6020544" cy="2350532"/>
          </a:xfrm>
        </p:grpSpPr>
        <p:sp>
          <p:nvSpPr>
            <p:cNvPr id="38" name="Line 3"/>
            <p:cNvSpPr>
              <a:spLocks noChangeShapeType="1"/>
            </p:cNvSpPr>
            <p:nvPr/>
          </p:nvSpPr>
          <p:spPr bwMode="auto">
            <a:xfrm>
              <a:off x="1524000" y="3541580"/>
              <a:ext cx="2519916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39" name="Line 4"/>
            <p:cNvSpPr>
              <a:spLocks noChangeShapeType="1"/>
            </p:cNvSpPr>
            <p:nvPr/>
          </p:nvSpPr>
          <p:spPr bwMode="auto">
            <a:xfrm>
              <a:off x="2783958" y="1829499"/>
              <a:ext cx="0" cy="74432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0" name="Line 5"/>
            <p:cNvSpPr>
              <a:spLocks noChangeShapeType="1"/>
            </p:cNvSpPr>
            <p:nvPr/>
          </p:nvSpPr>
          <p:spPr bwMode="auto">
            <a:xfrm>
              <a:off x="2783958" y="2550604"/>
              <a:ext cx="0" cy="9924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 dirty="0"/>
            </a:p>
          </p:txBody>
        </p:sp>
        <p:sp>
          <p:nvSpPr>
            <p:cNvPr id="41" name="Line 6"/>
            <p:cNvSpPr>
              <a:spLocks noChangeShapeType="1"/>
            </p:cNvSpPr>
            <p:nvPr/>
          </p:nvSpPr>
          <p:spPr bwMode="auto">
            <a:xfrm flipV="1">
              <a:off x="5163879" y="3550285"/>
              <a:ext cx="21699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2" name="Line 7"/>
            <p:cNvSpPr>
              <a:spLocks noChangeShapeType="1"/>
            </p:cNvSpPr>
            <p:nvPr/>
          </p:nvSpPr>
          <p:spPr bwMode="auto">
            <a:xfrm>
              <a:off x="6239633" y="1752600"/>
              <a:ext cx="0" cy="18194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3" name="Line 8"/>
            <p:cNvSpPr>
              <a:spLocks noChangeShapeType="1"/>
            </p:cNvSpPr>
            <p:nvPr/>
          </p:nvSpPr>
          <p:spPr bwMode="auto">
            <a:xfrm>
              <a:off x="5222824" y="2248813"/>
              <a:ext cx="1009440" cy="13014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4" name="Line 9"/>
            <p:cNvSpPr>
              <a:spLocks noChangeShapeType="1"/>
            </p:cNvSpPr>
            <p:nvPr/>
          </p:nvSpPr>
          <p:spPr bwMode="auto">
            <a:xfrm flipV="1">
              <a:off x="6228581" y="1918004"/>
              <a:ext cx="1315219" cy="16395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5" name="Line 10"/>
            <p:cNvSpPr>
              <a:spLocks noChangeShapeType="1"/>
            </p:cNvSpPr>
            <p:nvPr/>
          </p:nvSpPr>
          <p:spPr bwMode="auto">
            <a:xfrm>
              <a:off x="5373872" y="2414218"/>
              <a:ext cx="18199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6" name="Line 11"/>
            <p:cNvSpPr>
              <a:spLocks noChangeShapeType="1"/>
            </p:cNvSpPr>
            <p:nvPr/>
          </p:nvSpPr>
          <p:spPr bwMode="auto">
            <a:xfrm>
              <a:off x="5355452" y="2414218"/>
              <a:ext cx="545245" cy="7094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7" name="Line 12"/>
            <p:cNvSpPr>
              <a:spLocks noChangeShapeType="1"/>
            </p:cNvSpPr>
            <p:nvPr/>
          </p:nvSpPr>
          <p:spPr bwMode="auto">
            <a:xfrm flipH="1">
              <a:off x="1733993" y="3557540"/>
              <a:ext cx="139995" cy="165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8" name="Line 13"/>
            <p:cNvSpPr>
              <a:spLocks noChangeShapeType="1"/>
            </p:cNvSpPr>
            <p:nvPr/>
          </p:nvSpPr>
          <p:spPr bwMode="auto">
            <a:xfrm flipH="1">
              <a:off x="2083981" y="3540129"/>
              <a:ext cx="139995" cy="165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49" name="Line 14"/>
            <p:cNvSpPr>
              <a:spLocks noChangeShapeType="1"/>
            </p:cNvSpPr>
            <p:nvPr/>
          </p:nvSpPr>
          <p:spPr bwMode="auto">
            <a:xfrm flipH="1">
              <a:off x="2503967" y="3535776"/>
              <a:ext cx="139995" cy="14799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0" name="Line 15"/>
            <p:cNvSpPr>
              <a:spLocks noChangeShapeType="1"/>
            </p:cNvSpPr>
            <p:nvPr/>
          </p:nvSpPr>
          <p:spPr bwMode="auto">
            <a:xfrm flipH="1">
              <a:off x="2923953" y="3557540"/>
              <a:ext cx="139995" cy="1262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1" name="Line 16"/>
            <p:cNvSpPr>
              <a:spLocks noChangeShapeType="1"/>
            </p:cNvSpPr>
            <p:nvPr/>
          </p:nvSpPr>
          <p:spPr bwMode="auto">
            <a:xfrm flipH="1">
              <a:off x="3273942" y="3557540"/>
              <a:ext cx="139995" cy="12623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2" name="Line 17"/>
            <p:cNvSpPr>
              <a:spLocks noChangeShapeType="1"/>
            </p:cNvSpPr>
            <p:nvPr/>
          </p:nvSpPr>
          <p:spPr bwMode="auto">
            <a:xfrm flipH="1">
              <a:off x="3623930" y="3557540"/>
              <a:ext cx="139995" cy="165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3" name="Line 18"/>
            <p:cNvSpPr>
              <a:spLocks noChangeShapeType="1"/>
            </p:cNvSpPr>
            <p:nvPr/>
          </p:nvSpPr>
          <p:spPr bwMode="auto">
            <a:xfrm flipH="1">
              <a:off x="5303874" y="3557540"/>
              <a:ext cx="139995" cy="165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4" name="Line 19"/>
            <p:cNvSpPr>
              <a:spLocks noChangeShapeType="1"/>
            </p:cNvSpPr>
            <p:nvPr/>
          </p:nvSpPr>
          <p:spPr bwMode="auto">
            <a:xfrm flipH="1">
              <a:off x="5583865" y="3561892"/>
              <a:ext cx="20262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5" name="Line 20"/>
            <p:cNvSpPr>
              <a:spLocks noChangeShapeType="1"/>
            </p:cNvSpPr>
            <p:nvPr/>
          </p:nvSpPr>
          <p:spPr bwMode="auto">
            <a:xfrm flipH="1">
              <a:off x="5889644" y="3561892"/>
              <a:ext cx="209993" cy="2481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6" name="Line 21"/>
            <p:cNvSpPr>
              <a:spLocks noChangeShapeType="1"/>
            </p:cNvSpPr>
            <p:nvPr/>
          </p:nvSpPr>
          <p:spPr bwMode="auto">
            <a:xfrm flipH="1">
              <a:off x="6619094" y="3561892"/>
              <a:ext cx="13999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7" name="Line 22"/>
            <p:cNvSpPr>
              <a:spLocks noChangeShapeType="1"/>
            </p:cNvSpPr>
            <p:nvPr/>
          </p:nvSpPr>
          <p:spPr bwMode="auto">
            <a:xfrm flipH="1">
              <a:off x="6910137" y="3561892"/>
              <a:ext cx="13999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8" name="Line 23"/>
            <p:cNvSpPr>
              <a:spLocks noChangeShapeType="1"/>
            </p:cNvSpPr>
            <p:nvPr/>
          </p:nvSpPr>
          <p:spPr bwMode="auto">
            <a:xfrm flipH="1">
              <a:off x="6269106" y="3557540"/>
              <a:ext cx="176836" cy="2306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59" name="Line 24"/>
            <p:cNvSpPr>
              <a:spLocks noChangeShapeType="1"/>
            </p:cNvSpPr>
            <p:nvPr/>
          </p:nvSpPr>
          <p:spPr bwMode="auto">
            <a:xfrm flipV="1">
              <a:off x="6335419" y="2686990"/>
              <a:ext cx="596822" cy="7559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0" name="Line 25"/>
            <p:cNvSpPr>
              <a:spLocks noChangeShapeType="1"/>
            </p:cNvSpPr>
            <p:nvPr/>
          </p:nvSpPr>
          <p:spPr bwMode="auto">
            <a:xfrm flipH="1">
              <a:off x="5863856" y="2277832"/>
              <a:ext cx="69998" cy="2481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1" name="Line 26"/>
            <p:cNvSpPr>
              <a:spLocks noChangeShapeType="1"/>
            </p:cNvSpPr>
            <p:nvPr/>
          </p:nvSpPr>
          <p:spPr bwMode="auto">
            <a:xfrm flipH="1">
              <a:off x="6600673" y="2299595"/>
              <a:ext cx="69998" cy="26987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2" name="Oval 27"/>
            <p:cNvSpPr>
              <a:spLocks noChangeArrowheads="1"/>
            </p:cNvSpPr>
            <p:nvPr/>
          </p:nvSpPr>
          <p:spPr bwMode="auto">
            <a:xfrm>
              <a:off x="5303874" y="2370690"/>
              <a:ext cx="69998" cy="8270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3" name="Oval 28"/>
            <p:cNvSpPr>
              <a:spLocks noChangeArrowheads="1"/>
            </p:cNvSpPr>
            <p:nvPr/>
          </p:nvSpPr>
          <p:spPr bwMode="auto">
            <a:xfrm>
              <a:off x="7105394" y="2375043"/>
              <a:ext cx="69998" cy="82702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438400" y="168806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582694" y="3489158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4991472" y="2209800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050166" y="3669268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7193166" y="22860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72822" y="1752600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0" name="TextBox 69"/>
          <p:cNvSpPr txBox="1"/>
          <p:nvPr/>
        </p:nvSpPr>
        <p:spPr>
          <a:xfrm>
            <a:off x="75456" y="1775936"/>
            <a:ext cx="1342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40838" y="2492375"/>
            <a:ext cx="1731962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52401" y="609600"/>
            <a:ext cx="77723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2.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199" y="27432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20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199" y="330756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80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7199" y="3844635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40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4419600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60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38599" y="2514600"/>
            <a:ext cx="2553072" cy="2286000"/>
            <a:chOff x="5982072" y="2807732"/>
            <a:chExt cx="2553072" cy="2286000"/>
          </a:xfrm>
        </p:grpSpPr>
        <p:sp>
          <p:nvSpPr>
            <p:cNvPr id="14" name="Line 6"/>
            <p:cNvSpPr>
              <a:spLocks noChangeShapeType="1"/>
            </p:cNvSpPr>
            <p:nvPr/>
          </p:nvSpPr>
          <p:spPr bwMode="auto">
            <a:xfrm flipV="1">
              <a:off x="6154479" y="4605417"/>
              <a:ext cx="216992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5" name="Line 7"/>
            <p:cNvSpPr>
              <a:spLocks noChangeShapeType="1"/>
            </p:cNvSpPr>
            <p:nvPr/>
          </p:nvSpPr>
          <p:spPr bwMode="auto">
            <a:xfrm>
              <a:off x="7230233" y="2807732"/>
              <a:ext cx="0" cy="181944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prstDash val="dash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6" name="Line 8"/>
            <p:cNvSpPr>
              <a:spLocks noChangeShapeType="1"/>
            </p:cNvSpPr>
            <p:nvPr/>
          </p:nvSpPr>
          <p:spPr bwMode="auto">
            <a:xfrm>
              <a:off x="6213424" y="3303945"/>
              <a:ext cx="1009440" cy="130147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7" name="Line 9"/>
            <p:cNvSpPr>
              <a:spLocks noChangeShapeType="1"/>
            </p:cNvSpPr>
            <p:nvPr/>
          </p:nvSpPr>
          <p:spPr bwMode="auto">
            <a:xfrm flipV="1">
              <a:off x="7219181" y="2973136"/>
              <a:ext cx="1315219" cy="1639535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6346052" y="3469350"/>
              <a:ext cx="545245" cy="70949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H="1">
              <a:off x="6294474" y="4612672"/>
              <a:ext cx="139995" cy="16540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 flipH="1">
              <a:off x="6574465" y="4617024"/>
              <a:ext cx="20262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H="1">
              <a:off x="6880244" y="4617024"/>
              <a:ext cx="209993" cy="24810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2" name="Line 21"/>
            <p:cNvSpPr>
              <a:spLocks noChangeShapeType="1"/>
            </p:cNvSpPr>
            <p:nvPr/>
          </p:nvSpPr>
          <p:spPr bwMode="auto">
            <a:xfrm flipH="1">
              <a:off x="7609694" y="4617024"/>
              <a:ext cx="13999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H="1">
              <a:off x="7900737" y="4617024"/>
              <a:ext cx="139995" cy="2263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4" name="Line 23"/>
            <p:cNvSpPr>
              <a:spLocks noChangeShapeType="1"/>
            </p:cNvSpPr>
            <p:nvPr/>
          </p:nvSpPr>
          <p:spPr bwMode="auto">
            <a:xfrm flipH="1">
              <a:off x="7259706" y="4612672"/>
              <a:ext cx="176836" cy="23069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5" name="Line 24"/>
            <p:cNvSpPr>
              <a:spLocks noChangeShapeType="1"/>
            </p:cNvSpPr>
            <p:nvPr/>
          </p:nvSpPr>
          <p:spPr bwMode="auto">
            <a:xfrm flipV="1">
              <a:off x="7330357" y="3742122"/>
              <a:ext cx="592484" cy="75156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982072" y="3264932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40766" y="4724400"/>
              <a:ext cx="2744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183766" y="3341132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Arc 28"/>
            <p:cNvSpPr/>
            <p:nvPr/>
          </p:nvSpPr>
          <p:spPr>
            <a:xfrm>
              <a:off x="7024255" y="4326743"/>
              <a:ext cx="395776" cy="92857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c 29"/>
            <p:cNvSpPr/>
            <p:nvPr/>
          </p:nvSpPr>
          <p:spPr>
            <a:xfrm flipH="1">
              <a:off x="7023511" y="4322620"/>
              <a:ext cx="367889" cy="90054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38110" y="3987923"/>
              <a:ext cx="4924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40</a:t>
              </a:r>
              <a:r>
                <a:rPr lang="en-US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77200" y="609600"/>
            <a:ext cx="192087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28599" y="1114961"/>
            <a:ext cx="7848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Câu 3.</a:t>
            </a:r>
            <a:r>
              <a:rPr lang="vi-VN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 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Trong hai hình dưới đây, hãy chỉ ra đâu là sự phản xạ, đâu là sự phản xạ khuếch tán. Giải thích.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+mj-lt"/>
            </a:endParaRPr>
          </a:p>
        </p:txBody>
      </p:sp>
      <p:pic>
        <p:nvPicPr>
          <p:cNvPr id="8" name="Picture 2" descr="Screenshot 2022-06-14 2103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667000"/>
            <a:ext cx="5714999" cy="373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42325" y="609600"/>
            <a:ext cx="1920875" cy="310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34820" y="685800"/>
            <a:ext cx="480060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Câu 3.</a:t>
            </a:r>
            <a:r>
              <a:rPr lang="vi-VN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 </a:t>
            </a:r>
            <a:r>
              <a:rPr lang="vi-VN" altLang="en-US" sz="2800" dirty="0">
                <a:latin typeface="Times New Roman" panose="02020603050405020304" pitchFamily="18" charset="0"/>
                <a:ea typeface="Calibri" panose="020F0502020204030204" charset="0"/>
                <a:cs typeface="Times New Roman" panose="02020603050405020304" pitchFamily="18" charset="0"/>
              </a:rPr>
              <a:t>Trong hai hình dưới đây, hãy chỉ ra đâu là sự phản xạ, đâu là sự phản xạ khuếch tán. Giải thích.</a:t>
            </a:r>
            <a:endParaRPr lang="vi-V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7220" y="2705219"/>
            <a:ext cx="1342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Screenshot 2022-06-14 2103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33399"/>
            <a:ext cx="304178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11020" y="3581400"/>
            <a:ext cx="761378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khuếch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533400"/>
            <a:ext cx="100584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09391" y="2063353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09391" y="3097143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Song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086762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09391" y="5112824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>
            <a:hlinkClick r:id="rId2" action="ppaction://hlinksldjump"/>
          </p:cNvPr>
          <p:cNvSpPr/>
          <p:nvPr/>
        </p:nvSpPr>
        <p:spPr>
          <a:xfrm>
            <a:off x="9067800" y="5965686"/>
            <a:ext cx="1219200" cy="89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52425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381000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67688" y="1143000"/>
            <a:ext cx="1935162" cy="332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>
          <a:xfrm>
            <a:off x="762000" y="609600"/>
            <a:ext cx="6477000" cy="5410200"/>
          </a:xfrm>
          <a:prstGeom prst="star5">
            <a:avLst>
              <a:gd name="adj" fmla="val 36483"/>
              <a:gd name="hf" fmla="val 105146"/>
              <a:gd name="vf" fmla="val 110557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/>
              <a:t>CHÚC</a:t>
            </a:r>
            <a:r>
              <a:rPr lang="en-US" sz="4000" dirty="0"/>
              <a:t> </a:t>
            </a:r>
            <a:r>
              <a:rPr lang="en-US" sz="4000" dirty="0" err="1"/>
              <a:t>MỪNG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BẠN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DÀNH</a:t>
            </a:r>
            <a:r>
              <a:rPr lang="en-US" sz="4000" dirty="0"/>
              <a:t> </a:t>
            </a:r>
            <a:r>
              <a:rPr lang="en-US" sz="4000" dirty="0" err="1"/>
              <a:t>ĐƯỢC</a:t>
            </a:r>
            <a:r>
              <a:rPr lang="en-US" sz="4000" dirty="0"/>
              <a:t> </a:t>
            </a:r>
            <a:r>
              <a:rPr lang="en-US" sz="4000" dirty="0" err="1"/>
              <a:t>MỘT</a:t>
            </a:r>
            <a:r>
              <a:rPr lang="en-US" sz="4000" dirty="0"/>
              <a:t> </a:t>
            </a:r>
            <a:r>
              <a:rPr lang="en-US" sz="4000" dirty="0" err="1"/>
              <a:t>ĐIỂM</a:t>
            </a:r>
            <a:r>
              <a:rPr lang="en-US" sz="4000" dirty="0"/>
              <a:t> </a:t>
            </a:r>
            <a:r>
              <a:rPr lang="en-US" sz="4000" dirty="0" err="1"/>
              <a:t>CỘNG</a:t>
            </a:r>
            <a:r>
              <a:rPr lang="en-US" sz="4000" dirty="0"/>
              <a:t>.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28575" y="0"/>
            <a:ext cx="8153400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533400"/>
            <a:ext cx="18923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" y="329386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14800" y="2484918"/>
            <a:ext cx="3657600" cy="1370031"/>
            <a:chOff x="3429000" y="3031445"/>
            <a:chExt cx="2200275" cy="915033"/>
          </a:xfrm>
        </p:grpSpPr>
        <p:pic>
          <p:nvPicPr>
            <p:cNvPr id="9" name="Picture 8" descr="D:\Documents\Desktop\dự án khtn7\bai 1.png"/>
            <p:cNvPicPr/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14725" y="3031445"/>
              <a:ext cx="2114550" cy="857250"/>
            </a:xfrm>
            <a:prstGeom prst="rect">
              <a:avLst/>
            </a:prstGeom>
            <a:noFill/>
            <a:ln w="9525">
              <a:solidFill>
                <a:srgbClr val="B7DEE8"/>
              </a:solidFill>
              <a:miter lim="800000"/>
              <a:headEnd/>
              <a:tailEnd/>
            </a:ln>
          </p:spPr>
        </p:pic>
        <p:sp>
          <p:nvSpPr>
            <p:cNvPr id="10" name="TextBox 2"/>
            <p:cNvSpPr txBox="1"/>
            <p:nvPr/>
          </p:nvSpPr>
          <p:spPr>
            <a:xfrm>
              <a:off x="3429000" y="3048000"/>
              <a:ext cx="188233" cy="246674"/>
            </a:xfrm>
            <a:prstGeom prst="rect">
              <a:avLst/>
            </a:prstGeom>
            <a:noFill/>
            <a:ln>
              <a:solidFill>
                <a:srgbClr val="B7DEE8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3"/>
            <p:cNvSpPr txBox="1"/>
            <p:nvPr/>
          </p:nvSpPr>
          <p:spPr>
            <a:xfrm>
              <a:off x="4738468" y="3699804"/>
              <a:ext cx="165089" cy="246674"/>
            </a:xfrm>
            <a:prstGeom prst="rect">
              <a:avLst/>
            </a:prstGeom>
            <a:noFill/>
            <a:ln>
              <a:solidFill>
                <a:srgbClr val="B7DEE8"/>
              </a:solidFill>
            </a:ln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57199" y="21437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60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199" y="270814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80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199" y="3245215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40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199" y="3820180"/>
            <a:ext cx="25908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20</a:t>
            </a:r>
            <a:r>
              <a:rPr lang="en-US" sz="28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Ã¬nh áº£nh cÃ³ liÃªn quan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-28576" y="0"/>
            <a:ext cx="8334375" cy="6858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70900" y="533400"/>
            <a:ext cx="1892300" cy="314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" y="455474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</a:t>
            </a:r>
            <a:r>
              <a:rPr lang="en-US" sz="28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400" dirty="0">
              <a:latin typeface="+mj-lt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971800" y="2209801"/>
            <a:ext cx="4953000" cy="1981200"/>
            <a:chOff x="2743200" y="2514601"/>
            <a:chExt cx="2895599" cy="1452562"/>
          </a:xfrm>
        </p:grpSpPr>
        <p:pic>
          <p:nvPicPr>
            <p:cNvPr id="17" name="Object 2"/>
            <p:cNvPicPr/>
            <p:nvPr/>
          </p:nvPicPr>
          <p:blipFill>
            <a:blip r:embed="rId4" cstate="print"/>
            <a:srcRect l="-3339" r="-3200" b="-7053"/>
            <a:stretch>
              <a:fillRect/>
            </a:stretch>
          </p:blipFill>
          <p:spPr bwMode="auto">
            <a:xfrm>
              <a:off x="2743200" y="2514601"/>
              <a:ext cx="2895599" cy="14525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6"/>
            <p:cNvSpPr txBox="1"/>
            <p:nvPr/>
          </p:nvSpPr>
          <p:spPr>
            <a:xfrm>
              <a:off x="3352800" y="3256672"/>
              <a:ext cx="502940" cy="292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  <a:r>
                <a:rPr lang="en-US" b="1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84728" y="4720929"/>
            <a:ext cx="6083588" cy="1871282"/>
          </a:xfrm>
          <a:prstGeom prst="rect">
            <a:avLst/>
          </a:prstGeom>
          <a:blipFill>
            <a:blip r:embed="rId5"/>
            <a:stretch>
              <a:fillRect l="-1603" t="-1954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  <a:endParaRPr lang="en-US">
              <a:noFill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5684" y="3286780"/>
            <a:ext cx="1342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parachuting&#10;&#10;Description automatically generated with medium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96" b="816"/>
          <a:stretch>
            <a:fillRect/>
          </a:stretch>
        </p:blipFill>
        <p:spPr>
          <a:xfrm>
            <a:off x="-1" y="-2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33600" y="304800"/>
            <a:ext cx="8001000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4474" y="1643680"/>
            <a:ext cx="7315200" cy="2046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 err="1">
                <a:latin typeface="+mj-lt"/>
              </a:rPr>
              <a:t>Hoạt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động</a:t>
            </a:r>
            <a:r>
              <a:rPr lang="en-US" sz="6000" dirty="0">
                <a:latin typeface="+mj-lt"/>
              </a:rPr>
              <a:t> </a:t>
            </a:r>
            <a:r>
              <a:rPr lang="en-US" sz="6000" dirty="0" err="1">
                <a:latin typeface="+mj-lt"/>
              </a:rPr>
              <a:t>nhóm</a:t>
            </a:r>
            <a:r>
              <a:rPr lang="en-US" sz="6000" dirty="0">
                <a:latin typeface="+mj-lt"/>
              </a:rPr>
              <a:t> </a:t>
            </a:r>
            <a:endParaRPr lang="en-US" sz="6000" dirty="0">
              <a:latin typeface="+mj-lt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+mj-lt"/>
              </a:rPr>
              <a:t>Chế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tạo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kính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tiềm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vọng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tại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nhà</a:t>
            </a:r>
            <a:r>
              <a:rPr lang="en-US" sz="3200" dirty="0">
                <a:latin typeface="+mj-lt"/>
              </a:rPr>
              <a:t>.</a:t>
            </a:r>
            <a:endParaRPr lang="en-US" sz="3600" dirty="0">
              <a:latin typeface="+mj-lt"/>
            </a:endParaRPr>
          </a:p>
        </p:txBody>
      </p:sp>
      <p:pic>
        <p:nvPicPr>
          <p:cNvPr id="4" name="Picture 3" descr="A picture containing text, tree, outdoor, plan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0" y="-169989"/>
            <a:ext cx="1156252" cy="7027989"/>
          </a:xfrm>
          <a:prstGeom prst="rect">
            <a:avLst/>
          </a:prstGeom>
        </p:spPr>
      </p:pic>
      <p:pic>
        <p:nvPicPr>
          <p:cNvPr id="5" name="Picture 4" descr="A picture containing text, indoor, stationary, toothbrush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523" b="81276" l="6397" r="88384">
                        <a14:foregroundMark x1="83670" y1="11728" x2="83670" y2="11728"/>
                        <a14:foregroundMark x1="74074" y1="20576" x2="74074" y2="20576"/>
                        <a14:foregroundMark x1="78788" y1="26132" x2="78788" y2="26132"/>
                        <a14:foregroundMark x1="84007" y1="37037" x2="84007" y2="37037"/>
                        <a14:foregroundMark x1="88552" y1="21399" x2="88552" y2="21399"/>
                        <a14:foregroundMark x1="83670" y1="11523" x2="87879" y2="25103"/>
                        <a14:foregroundMark x1="87879" y1="25103" x2="76936" y2="23457"/>
                        <a14:foregroundMark x1="76936" y1="23457" x2="83333" y2="12963"/>
                        <a14:foregroundMark x1="83333" y1="12963" x2="83333" y2="12757"/>
                        <a14:foregroundMark x1="84473" y1="35623" x2="84175" y2="36626"/>
                        <a14:foregroundMark x1="85522" y1="32099" x2="84473" y2="35623"/>
                        <a14:foregroundMark x1="84634" y1="35623" x2="84007" y2="37037"/>
                        <a14:foregroundMark x1="86195" y1="32099" x2="84634" y2="35623"/>
                        <a14:foregroundMark x1="85354" y1="35391" x2="85354" y2="35391"/>
                        <a14:foregroundMark x1="52357" y1="42593" x2="50842" y2="49794"/>
                        <a14:foregroundMark x1="11616" y1="54527" x2="12290" y2="57819"/>
                        <a14:foregroundMark x1="10943" y1="55967" x2="5892" y2="68724"/>
                        <a14:foregroundMark x1="5892" y1="68724" x2="11785" y2="81276"/>
                        <a14:foregroundMark x1="11785" y1="81276" x2="20707" y2="72634"/>
                        <a14:foregroundMark x1="17069" y1="66158" x2="12963" y2="58848"/>
                        <a14:foregroundMark x1="17355" y1="66667" x2="17069" y2="66158"/>
                        <a14:foregroundMark x1="20707" y1="72634" x2="17355" y2="66667"/>
                        <a14:foregroundMark x1="21717" y1="72428" x2="21717" y2="72428"/>
                        <a14:foregroundMark x1="6397" y1="68107" x2="6397" y2="68107"/>
                        <a14:foregroundMark x1="74411" y1="19342" x2="74411" y2="19342"/>
                        <a14:backgroundMark x1="19167" y1="66667" x2="19167" y2="66667"/>
                        <a14:backgroundMark x1="83750" y1="35623" x2="83750" y2="35623"/>
                        <a14:backgroundMark x1="19792" y1="66158" x2="19792" y2="66158"/>
                        <a14:backgroundMark x1="22500" y1="66412" x2="22500" y2="66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9" t="10288" r="9764" b="15432"/>
          <a:stretch>
            <a:fillRect/>
          </a:stretch>
        </p:blipFill>
        <p:spPr bwMode="auto">
          <a:xfrm rot="13827687" flipH="1">
            <a:off x="-382413" y="1002330"/>
            <a:ext cx="2553534" cy="1762450"/>
          </a:xfrm>
          <a:prstGeom prst="rect">
            <a:avLst/>
          </a:prstGeom>
          <a:ln>
            <a:noFill/>
          </a:ln>
        </p:spPr>
      </p:pic>
      <p:sp>
        <p:nvSpPr>
          <p:cNvPr id="6" name="AutoShape 2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7" name="AutoShape 4"/>
          <p:cNvSpPr>
            <a:spLocks noChangeAspect="1" noChangeArrowheads="1"/>
          </p:cNvSpPr>
          <p:nvPr/>
        </p:nvSpPr>
        <p:spPr bwMode="auto">
          <a:xfrm>
            <a:off x="6095999" y="3428999"/>
            <a:ext cx="3487701" cy="3487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8" name="AutoShape 6"/>
          <p:cNvSpPr>
            <a:spLocks noChangeAspect="1" noChangeArrowheads="1"/>
          </p:cNvSpPr>
          <p:nvPr/>
        </p:nvSpPr>
        <p:spPr bwMode="auto">
          <a:xfrm>
            <a:off x="6096000" y="3429000"/>
            <a:ext cx="3487700" cy="34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457200"/>
            <a:ext cx="90678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2400" y="256871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A. Điện năng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86200" y="3505200"/>
            <a:ext cx="365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B. Nhiệt năng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86200" y="43434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C. Hóa năng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86200" y="5257800"/>
            <a:ext cx="518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D. Cơ năng</a:t>
            </a:r>
            <a:endParaRPr lang="en-US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>
            <a:hlinkClick r:id="rId2" action="ppaction://hlinksldjump"/>
          </p:cNvPr>
          <p:cNvSpPr/>
          <p:nvPr/>
        </p:nvSpPr>
        <p:spPr>
          <a:xfrm>
            <a:off x="9067800" y="5965686"/>
            <a:ext cx="1219200" cy="89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228600"/>
            <a:ext cx="8915400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2362200"/>
            <a:ext cx="8686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A. Pin quang điện, bóng đèn led, dây nối</a:t>
            </a:r>
            <a:endParaRPr lang="en-US" sz="3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76400" y="3124200"/>
            <a:ext cx="91440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00" b="1">
                <a:latin typeface="Times New Roman" panose="02020603050405020304" pitchFamily="18" charset="0"/>
                <a:cs typeface="Times New Roman" panose="02020603050405020304" pitchFamily="18" charset="0"/>
              </a:rPr>
              <a:t>B. Đèn pin, pin quang điện, điện kế, dây nối</a:t>
            </a:r>
            <a:endParaRPr lang="en-US" sz="37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4038600"/>
            <a:ext cx="8763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C. Đèn pin, pin quang điện, bóng đèn led </a:t>
            </a:r>
            <a:endParaRPr lang="en-US" sz="3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4953000"/>
            <a:ext cx="5715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D. Pin quang điện, dây nối</a:t>
            </a:r>
            <a:endParaRPr lang="en-US" sz="3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>
            <a:hlinkClick r:id="rId2" action="ppaction://hlinksldjump"/>
          </p:cNvPr>
          <p:cNvSpPr/>
          <p:nvPr/>
        </p:nvSpPr>
        <p:spPr>
          <a:xfrm>
            <a:off x="9067800" y="5965686"/>
            <a:ext cx="1219200" cy="89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228601"/>
            <a:ext cx="9144000" cy="243143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Ban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Giơ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tường</a:t>
            </a:r>
            <a:r>
              <a:rPr lang="en-US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52600" y="2751892"/>
            <a:ext cx="8686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A. Một vùng tối hình bàn tay</a:t>
            </a:r>
            <a:endParaRPr lang="en-US" sz="3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00200" y="5486400"/>
            <a:ext cx="83058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D. Vùng sáng được chiếu sáng đầy đủ</a:t>
            </a:r>
            <a:endParaRPr lang="en-US" sz="3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0200" y="4800600"/>
            <a:ext cx="8763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C. Một vùng bóng tối tròn </a:t>
            </a:r>
            <a:endParaRPr lang="en-US" sz="3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2600" y="3538716"/>
            <a:ext cx="88392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>
                <a:latin typeface="Times New Roman" panose="02020603050405020304" pitchFamily="18" charset="0"/>
                <a:cs typeface="Times New Roman" panose="02020603050405020304" pitchFamily="18" charset="0"/>
              </a:rPr>
              <a:t>B. Một vùng tối hình bàn tay, xung quanh có viền mờ hơn</a:t>
            </a:r>
            <a:endParaRPr lang="en-US" sz="3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ight Arrow 9">
            <a:hlinkClick r:id="rId1" action="ppaction://hlinksldjump"/>
          </p:cNvPr>
          <p:cNvSpPr/>
          <p:nvPr/>
        </p:nvSpPr>
        <p:spPr>
          <a:xfrm>
            <a:off x="9372600" y="6118086"/>
            <a:ext cx="1219200" cy="8923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289953"/>
            <a:ext cx="9448800" cy="5631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16: </a:t>
            </a:r>
            <a:endParaRPr lang="en-US" sz="9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PHẢN XẠ </a:t>
            </a:r>
            <a:endParaRPr lang="en-US" sz="8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SÁNG</a:t>
            </a:r>
            <a:endParaRPr lang="en-US" sz="8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8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 tiết)</a:t>
            </a:r>
            <a:endParaRPr lang="en-US" sz="8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Freeform 3"/>
          <p:cNvSpPr/>
          <p:nvPr/>
        </p:nvSpPr>
        <p:spPr>
          <a:xfrm>
            <a:off x="8280400" y="985838"/>
            <a:ext cx="2565400" cy="5181600"/>
          </a:xfrm>
          <a:custGeom>
            <a:avLst/>
            <a:gdLst/>
            <a:ahLst/>
            <a:cxnLst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0"/>
              </a:cxn>
              <a:cxn ang="0">
                <a:pos x="2147483647" y="2147483647"/>
              </a:cxn>
            </a:cxnLst>
            <a:pathLst>
              <a:path w="1212" h="3264">
                <a:moveTo>
                  <a:pt x="12" y="88"/>
                </a:moveTo>
                <a:lnTo>
                  <a:pt x="0" y="1860"/>
                </a:lnTo>
                <a:lnTo>
                  <a:pt x="1212" y="3264"/>
                </a:lnTo>
                <a:lnTo>
                  <a:pt x="1200" y="1104"/>
                </a:lnTo>
                <a:lnTo>
                  <a:pt x="12" y="0"/>
                </a:lnTo>
                <a:lnTo>
                  <a:pt x="12" y="88"/>
                </a:lnTo>
                <a:close/>
              </a:path>
            </a:pathLst>
          </a:custGeom>
          <a:gradFill rotWithShape="1">
            <a:gsLst>
              <a:gs pos="0">
                <a:srgbClr val="CCFFCC"/>
              </a:gs>
              <a:gs pos="100000">
                <a:srgbClr val="F4FFF4"/>
              </a:gs>
            </a:gsLst>
            <a:lin ang="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5122" name="AutoShape 4"/>
          <p:cNvSpPr/>
          <p:nvPr/>
        </p:nvSpPr>
        <p:spPr>
          <a:xfrm rot="-5400000">
            <a:off x="8318500" y="1976438"/>
            <a:ext cx="2362200" cy="1524000"/>
          </a:xfrm>
          <a:prstGeom prst="parallelogram">
            <a:avLst>
              <a:gd name="adj" fmla="val 92634"/>
            </a:avLst>
          </a:prstGeom>
          <a:solidFill>
            <a:schemeClr val="bg1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5123" name="Freeform 5"/>
          <p:cNvSpPr/>
          <p:nvPr/>
        </p:nvSpPr>
        <p:spPr>
          <a:xfrm>
            <a:off x="2336800" y="1023938"/>
            <a:ext cx="5994400" cy="297180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</a:cxnLst>
            <a:pathLst>
              <a:path w="3420" h="2160">
                <a:moveTo>
                  <a:pt x="0" y="12"/>
                </a:moveTo>
                <a:lnTo>
                  <a:pt x="3420" y="0"/>
                </a:lnTo>
                <a:lnTo>
                  <a:pt x="3420" y="2160"/>
                </a:lnTo>
                <a:lnTo>
                  <a:pt x="12" y="2160"/>
                </a:lnTo>
                <a:lnTo>
                  <a:pt x="0" y="12"/>
                </a:lnTo>
                <a:close/>
              </a:path>
            </a:pathLst>
          </a:custGeom>
          <a:gradFill rotWithShape="1">
            <a:gsLst>
              <a:gs pos="0">
                <a:srgbClr val="FFFFFF"/>
              </a:gs>
              <a:gs pos="100000">
                <a:srgbClr val="CCFFCC">
                  <a:alpha val="68999"/>
                </a:srgbClr>
              </a:gs>
            </a:gsLst>
            <a:lin ang="0" scaled="1"/>
            <a:tileRect/>
          </a:grad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pic>
        <p:nvPicPr>
          <p:cNvPr id="5124" name="Picture 6" descr="images"/>
          <p:cNvPicPr>
            <a:picLocks noChangeAspect="1"/>
          </p:cNvPicPr>
          <p:nvPr/>
        </p:nvPicPr>
        <p:blipFill>
          <a:blip r:embed="rId1"/>
          <a:srcRect t="17334" b="48000"/>
          <a:stretch>
            <a:fillRect/>
          </a:stretch>
        </p:blipFill>
        <p:spPr>
          <a:xfrm rot="-7588562">
            <a:off x="3198813" y="2060575"/>
            <a:ext cx="1493837" cy="982663"/>
          </a:xfrm>
          <a:prstGeom prst="rect">
            <a:avLst/>
          </a:prstGeom>
          <a:blipFill rotWithShape="1">
            <a:blip r:embed="rId2"/>
          </a:blipFill>
          <a:ln w="9525">
            <a:noFill/>
          </a:ln>
        </p:spPr>
      </p:pic>
      <p:sp>
        <p:nvSpPr>
          <p:cNvPr id="5125" name="Text Box 7"/>
          <p:cNvSpPr txBox="1"/>
          <p:nvPr/>
        </p:nvSpPr>
        <p:spPr>
          <a:xfrm>
            <a:off x="8636000" y="2300288"/>
            <a:ext cx="1625600" cy="4000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>
              <a:spcBef>
                <a:spcPct val="50000"/>
              </a:spcBef>
            </a:pPr>
            <a:r>
              <a:rPr lang="en-US" dirty="0">
                <a:latin typeface="Arial" panose="020B0604020202020204" pitchFamily="34" charset="0"/>
                <a:sym typeface="Wingdings 2" panose="05020102010507070707" pitchFamily="18" charset="2"/>
              </a:rPr>
              <a:t> A</a:t>
            </a:r>
            <a:endParaRPr lang="en-US" dirty="0">
              <a:latin typeface="Arial" panose="020B0604020202020204" pitchFamily="34" charset="0"/>
              <a:sym typeface="Wingdings 2" panose="05020102010507070707" pitchFamily="18" charset="2"/>
            </a:endParaRPr>
          </a:p>
        </p:txBody>
      </p:sp>
      <p:sp>
        <p:nvSpPr>
          <p:cNvPr id="5126" name="Freeform 8" descr="Blue tissue paper"/>
          <p:cNvSpPr/>
          <p:nvPr/>
        </p:nvSpPr>
        <p:spPr>
          <a:xfrm>
            <a:off x="2266950" y="3929063"/>
            <a:ext cx="8534400" cy="2228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</a:cxnLst>
            <a:pathLst>
              <a:path w="4032" h="1404">
                <a:moveTo>
                  <a:pt x="0" y="0"/>
                </a:moveTo>
                <a:lnTo>
                  <a:pt x="2825" y="0"/>
                </a:lnTo>
                <a:lnTo>
                  <a:pt x="4032" y="1404"/>
                </a:lnTo>
                <a:lnTo>
                  <a:pt x="1176" y="1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2000"/>
            </a:blip>
          </a:blip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5127" name="Freeform 9" descr="Blue tissue paper"/>
          <p:cNvSpPr/>
          <p:nvPr/>
        </p:nvSpPr>
        <p:spPr>
          <a:xfrm>
            <a:off x="2336800" y="3938588"/>
            <a:ext cx="8534400" cy="222885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0"/>
              </a:cxn>
            </a:cxnLst>
            <a:pathLst>
              <a:path w="4032" h="1404">
                <a:moveTo>
                  <a:pt x="0" y="0"/>
                </a:moveTo>
                <a:lnTo>
                  <a:pt x="2825" y="0"/>
                </a:lnTo>
                <a:lnTo>
                  <a:pt x="4032" y="1404"/>
                </a:lnTo>
                <a:lnTo>
                  <a:pt x="1176" y="1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 amt="72000"/>
            </a:blip>
          </a:blipFill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5128" name="AutoShape 10"/>
          <p:cNvSpPr/>
          <p:nvPr/>
        </p:nvSpPr>
        <p:spPr>
          <a:xfrm flipV="1">
            <a:off x="4165600" y="4300538"/>
            <a:ext cx="4876800" cy="1066800"/>
          </a:xfrm>
          <a:prstGeom prst="parallelogram">
            <a:avLst>
              <a:gd name="adj" fmla="val 85568"/>
            </a:avLst>
          </a:prstGeom>
          <a:solidFill>
            <a:schemeClr val="bg1"/>
          </a:solidFill>
          <a:ln w="9525" cap="flat" cmpd="sng">
            <a:solidFill>
              <a:srgbClr val="808080"/>
            </a:solidFill>
            <a:prstDash val="solid"/>
            <a:miter/>
            <a:headEnd type="none" w="med" len="med"/>
            <a:tailEnd type="none" w="med" len="med"/>
          </a:ln>
          <a:effectLst>
            <a:outerShdw dist="35921" dir="2699999" algn="ctr" rotWithShape="0">
              <a:schemeClr val="bg2">
                <a:alpha val="50000"/>
              </a:schemeClr>
            </a:outerShdw>
          </a:effectLst>
        </p:spPr>
        <p:txBody>
          <a:bodyPr wrap="none" anchor="ctr" anchorCtr="0"/>
          <a:p>
            <a:pPr eaLnBrk="0" hangingPunct="0"/>
            <a:endParaRPr lang="en-US" dirty="0">
              <a:latin typeface=".VnTime" panose="020B7200000000000000" pitchFamily="34" charset="0"/>
            </a:endParaRPr>
          </a:p>
        </p:txBody>
      </p:sp>
      <p:sp>
        <p:nvSpPr>
          <p:cNvPr id="58379" name="Freeform 11"/>
          <p:cNvSpPr/>
          <p:nvPr/>
        </p:nvSpPr>
        <p:spPr>
          <a:xfrm>
            <a:off x="4343400" y="2986088"/>
            <a:ext cx="2438400" cy="2133600"/>
          </a:xfrm>
          <a:custGeom>
            <a:avLst/>
            <a:gdLst/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0"/>
              </a:cxn>
            </a:cxnLst>
            <a:pathLst>
              <a:path w="1152" h="1344">
                <a:moveTo>
                  <a:pt x="240" y="0"/>
                </a:moveTo>
                <a:lnTo>
                  <a:pt x="1152" y="1320"/>
                </a:lnTo>
                <a:lnTo>
                  <a:pt x="960" y="1344"/>
                </a:lnTo>
                <a:lnTo>
                  <a:pt x="0" y="180"/>
                </a:lnTo>
                <a:lnTo>
                  <a:pt x="240" y="0"/>
                </a:lnTo>
                <a:close/>
              </a:path>
            </a:pathLst>
          </a:custGeom>
          <a:solidFill>
            <a:srgbClr val="C00000">
              <a:alpha val="65097"/>
            </a:srgb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8380" name="Freeform 12"/>
          <p:cNvSpPr/>
          <p:nvPr/>
        </p:nvSpPr>
        <p:spPr>
          <a:xfrm>
            <a:off x="6381750" y="2471738"/>
            <a:ext cx="2997200" cy="2628900"/>
          </a:xfrm>
          <a:custGeom>
            <a:avLst/>
            <a:gdLst/>
            <a:ahLst/>
            <a:cxnLst>
              <a:cxn ang="0">
                <a:pos x="0" y="2147483647"/>
              </a:cxn>
              <a:cxn ang="0">
                <a:pos x="2147483647" y="0"/>
              </a:cxn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pathLst>
              <a:path w="1416" h="1656">
                <a:moveTo>
                  <a:pt x="0" y="1656"/>
                </a:moveTo>
                <a:lnTo>
                  <a:pt x="1356" y="0"/>
                </a:lnTo>
                <a:lnTo>
                  <a:pt x="1416" y="0"/>
                </a:lnTo>
                <a:lnTo>
                  <a:pt x="204" y="1632"/>
                </a:lnTo>
                <a:lnTo>
                  <a:pt x="0" y="1656"/>
                </a:lnTo>
                <a:close/>
              </a:path>
            </a:pathLst>
          </a:custGeom>
          <a:solidFill>
            <a:srgbClr val="C00000">
              <a:alpha val="59999"/>
            </a:srgbClr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31" name="TextBox 1"/>
          <p:cNvSpPr txBox="1"/>
          <p:nvPr/>
        </p:nvSpPr>
        <p:spPr>
          <a:xfrm>
            <a:off x="5334000" y="6248400"/>
            <a:ext cx="3403600" cy="4619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en-US" sz="2400" b="1" dirty="0">
                <a:latin typeface="Times New Roman" panose="02020603050405020304" pitchFamily="18" charset="0"/>
              </a:rPr>
              <a:t>Hình 4.1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132" name="TextBox 2"/>
          <p:cNvSpPr txBox="1"/>
          <p:nvPr/>
        </p:nvSpPr>
        <p:spPr>
          <a:xfrm>
            <a:off x="946150" y="5761038"/>
            <a:ext cx="2641600" cy="4619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sz="2400" dirty="0">
                <a:latin typeface="Times New Roman" panose="02020603050405020304" pitchFamily="18" charset="0"/>
              </a:rPr>
              <a:t>Gương phẳng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263900" y="4833938"/>
            <a:ext cx="2254250" cy="765175"/>
          </a:xfrm>
          <a:prstGeom prst="straightConnector1">
            <a:avLst/>
          </a:prstGeom>
          <a:ln w="3175">
            <a:solidFill>
              <a:schemeClr val="accent5">
                <a:lumMod val="1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3079750" y="6319838"/>
            <a:ext cx="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16450" y="6324600"/>
            <a:ext cx="12192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95350" y="76200"/>
            <a:ext cx="10483850" cy="584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L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m thế n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o để hắt ánh sáng v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nl-NL" altLang="x-none" sz="32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o đúng điểm A trên tường?</a:t>
            </a:r>
            <a:endParaRPr lang="en-US" sz="32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58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58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Rectangle 1"/>
          <p:cNvSpPr/>
          <p:nvPr/>
        </p:nvSpPr>
        <p:spPr>
          <a:xfrm>
            <a:off x="3048000" y="101600"/>
            <a:ext cx="6858000" cy="83185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pPr eaLnBrk="0" hangingPunct="0"/>
            <a:r>
              <a:rPr lang="nl-NL" altLang="x-none" sz="48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NỘI DUNG BÀI HỌC</a:t>
            </a:r>
            <a:endParaRPr lang="en-US" sz="4800" b="1" dirty="0">
              <a:solidFill>
                <a:srgbClr val="3333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" y="2209800"/>
            <a:ext cx="392557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1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sz="3600" b="1" i="0" u="none" strike="noStrike" kern="1200" cap="none" spc="0" normalizeH="0" baseline="0" noProof="1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HIỆN TƯỢNG PHẢN XẠ ÁNH SÁNG</a:t>
            </a:r>
            <a:endParaRPr kumimoji="0" sz="3600" b="1" i="0" u="none" strike="noStrike" kern="1200" cap="none" spc="0" normalizeH="0" baseline="0" noProof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8200" y="2209800"/>
            <a:ext cx="35052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1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sz="3600" b="1" i="0" u="none" strike="noStrike" kern="1200" cap="none" spc="0" normalizeH="0" baseline="0" noProof="1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ĐỊNH LUẬT PHẢN XẠ ÁNH SÁNG</a:t>
            </a:r>
            <a:endParaRPr kumimoji="0" sz="3600" b="1" i="0" u="none" strike="noStrike" kern="1200" cap="none" spc="0" normalizeH="0" baseline="0" noProof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2000" y="2209800"/>
            <a:ext cx="3505200" cy="2057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000" b="0" i="0" u="none" kern="1200" baseline="0">
                <a:solidFill>
                  <a:schemeClr val="tx1"/>
                </a:solidFill>
                <a:latin typeface=".VnTime" panose="020B7200000000000000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sz="3600" b="1" i="0" u="none" strike="noStrike" kern="1200" cap="none" spc="0" normalizeH="0" baseline="0" noProof="1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kumimoji="0" sz="3600" b="1" i="0" u="none" strike="noStrike" kern="1200" cap="none" spc="0" normalizeH="0" baseline="0" noProof="1" dirty="0">
                <a:solidFill>
                  <a:srgbClr val="7030A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PHẢN XẠ VÀ PHẢN XẠ KHUẾCH TÁN</a:t>
            </a:r>
            <a:endParaRPr kumimoji="0" sz="3600" b="1" i="0" u="none" strike="noStrike" kern="1200" cap="none" spc="0" normalizeH="0" baseline="0" noProof="1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cxnSp>
        <p:nvCxnSpPr>
          <p:cNvPr id="8" name="Straight Arrow Connector 7"/>
          <p:cNvCxnSpPr>
            <a:stCxn id="2" idx="2"/>
            <a:endCxn id="4" idx="0"/>
          </p:cNvCxnSpPr>
          <p:nvPr/>
        </p:nvCxnSpPr>
        <p:spPr>
          <a:xfrm flipH="1">
            <a:off x="2267585" y="933450"/>
            <a:ext cx="4209415" cy="1276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2" idx="2"/>
            <a:endCxn id="6" idx="0"/>
          </p:cNvCxnSpPr>
          <p:nvPr/>
        </p:nvCxnSpPr>
        <p:spPr>
          <a:xfrm>
            <a:off x="6477000" y="933450"/>
            <a:ext cx="3657600" cy="1276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2" idx="2"/>
            <a:endCxn id="5" idx="0"/>
          </p:cNvCxnSpPr>
          <p:nvPr/>
        </p:nvCxnSpPr>
        <p:spPr>
          <a:xfrm flipH="1">
            <a:off x="6400800" y="933450"/>
            <a:ext cx="76200" cy="127635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4" grpId="0" bldLvl="0" animBg="1"/>
      <p:bldP spid="5" grpId="0" bldLvl="0" animBg="1"/>
      <p:bldP spid="6" grpId="0" bldLvl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5521</Words>
  <Application>WPS Presentation</Application>
  <PresentationFormat>Widescreen</PresentationFormat>
  <Paragraphs>328</Paragraphs>
  <Slides>33</Slides>
  <Notes>0</Notes>
  <HiddenSlides>0</HiddenSlides>
  <MMClips>2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33</vt:i4>
      </vt:variant>
    </vt:vector>
  </HeadingPairs>
  <TitlesOfParts>
    <vt:vector size="49" baseType="lpstr">
      <vt:lpstr>Arial</vt:lpstr>
      <vt:lpstr>SimSun</vt:lpstr>
      <vt:lpstr>Wingdings</vt:lpstr>
      <vt:lpstr>Times New Roman</vt:lpstr>
      <vt:lpstr>Times New Roman</vt:lpstr>
      <vt:lpstr>Calibri</vt:lpstr>
      <vt:lpstr>Microsoft YaHei</vt:lpstr>
      <vt:lpstr>Arial Unicode MS</vt:lpstr>
      <vt:lpstr>Calibri</vt:lpstr>
      <vt:lpstr>Courier New</vt:lpstr>
      <vt:lpstr>.VnTime</vt:lpstr>
      <vt:lpstr>Wingdings 2</vt:lpstr>
      <vt:lpstr>Segoe UI</vt:lpstr>
      <vt:lpstr>Office Theme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70</cp:revision>
  <dcterms:created xsi:type="dcterms:W3CDTF">2022-07-16T07:28:00Z</dcterms:created>
  <dcterms:modified xsi:type="dcterms:W3CDTF">2023-03-10T07:08:47Z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535CB928195C4AEC888CAA41C8FB4637</vt:lpwstr>
  </property>
  <property fmtid="{D5CDD505-2E9C-101B-9397-08002B2CF9AE}" pid="3" name="KSOProductBuildVer">
    <vt:lpwstr>1033-11.2.0.11486</vt:lpwstr>
  </property>
</Properties>
</file>