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401" r:id="rId2"/>
    <p:sldId id="321" r:id="rId3"/>
    <p:sldId id="277" r:id="rId4"/>
    <p:sldId id="278" r:id="rId5"/>
    <p:sldId id="279" r:id="rId6"/>
    <p:sldId id="280" r:id="rId7"/>
    <p:sldId id="281" r:id="rId8"/>
    <p:sldId id="282" r:id="rId9"/>
    <p:sldId id="284" r:id="rId10"/>
    <p:sldId id="361" r:id="rId11"/>
    <p:sldId id="396" r:id="rId12"/>
    <p:sldId id="362" r:id="rId13"/>
    <p:sldId id="287" r:id="rId14"/>
    <p:sldId id="397" r:id="rId15"/>
    <p:sldId id="288" r:id="rId16"/>
    <p:sldId id="363" r:id="rId17"/>
    <p:sldId id="398" r:id="rId18"/>
    <p:sldId id="399" r:id="rId19"/>
    <p:sldId id="290" r:id="rId20"/>
    <p:sldId id="394" r:id="rId21"/>
    <p:sldId id="395" r:id="rId22"/>
    <p:sldId id="291" r:id="rId23"/>
    <p:sldId id="292" r:id="rId24"/>
    <p:sldId id="293" r:id="rId25"/>
    <p:sldId id="294" r:id="rId26"/>
    <p:sldId id="295" r:id="rId27"/>
    <p:sldId id="296" r:id="rId28"/>
    <p:sldId id="297" r:id="rId29"/>
    <p:sldId id="298" r:id="rId30"/>
    <p:sldId id="400" r:id="rId31"/>
    <p:sldId id="299" r:id="rId32"/>
    <p:sldId id="300" r:id="rId33"/>
    <p:sldId id="301" r:id="rId34"/>
    <p:sldId id="302" r:id="rId35"/>
    <p:sldId id="303" r:id="rId36"/>
    <p:sldId id="304" r:id="rId37"/>
    <p:sldId id="305" r:id="rId38"/>
    <p:sldId id="306" r:id="rId39"/>
    <p:sldId id="307" r:id="rId40"/>
    <p:sldId id="308" r:id="rId41"/>
    <p:sldId id="309" r:id="rId42"/>
    <p:sldId id="310" r:id="rId43"/>
    <p:sldId id="311" r:id="rId44"/>
    <p:sldId id="312" r:id="rId45"/>
    <p:sldId id="313" r:id="rId46"/>
    <p:sldId id="314" r:id="rId47"/>
    <p:sldId id="315" r:id="rId48"/>
  </p:sldIdLst>
  <p:sldSz cx="12192000" cy="6858000"/>
  <p:notesSz cx="6858000" cy="9144000"/>
  <p:embeddedFontLst>
    <p:embeddedFont>
      <p:font typeface="等线" panose="02010600030101010101" pitchFamily="2" charset="-122"/>
      <p:regular r:id="rId50"/>
      <p:bold r:id="rId51"/>
    </p:embeddedFont>
    <p:embeddedFont>
      <p:font typeface=".VnTime"/>
      <p:regular r:id="rId52"/>
      <p:bold r:id="rId53"/>
      <p:italic r:id="rId54"/>
      <p:boldItalic r:id="rId55"/>
    </p:embeddedFont>
    <p:embeddedFont>
      <p:font typeface="Cambria" panose="02040503050406030204" pitchFamily="18" charset="0"/>
      <p:regular r:id="rId56"/>
      <p:bold r:id="rId57"/>
      <p:italic r:id="rId58"/>
      <p:bold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84">
          <p15:clr>
            <a:srgbClr val="A4A3A4"/>
          </p15:clr>
        </p15:guide>
        <p15:guide id="2" pos="388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0066"/>
    <a:srgbClr val="FF6600"/>
    <a:srgbClr val="CC00FF"/>
    <a:srgbClr val="00FF00"/>
    <a:srgbClr val="CCFF99"/>
    <a:srgbClr val="FFFFFF"/>
    <a:srgbClr val="8D410D"/>
    <a:srgbClr val="96571E"/>
    <a:srgbClr val="6038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05" autoAdjust="0"/>
    <p:restoredTop sz="94364" autoAdjust="0"/>
  </p:normalViewPr>
  <p:slideViewPr>
    <p:cSldViewPr snapToGrid="0">
      <p:cViewPr varScale="1">
        <p:scale>
          <a:sx n="160" d="100"/>
          <a:sy n="160" d="100"/>
        </p:scale>
        <p:origin x="376" y="168"/>
      </p:cViewPr>
      <p:guideLst>
        <p:guide orient="horz" pos="1984"/>
        <p:guide pos="3882"/>
      </p:guideLst>
    </p:cSldViewPr>
  </p:slideViewPr>
  <p:notesTextViewPr>
    <p:cViewPr>
      <p:scale>
        <a:sx n="1" d="1"/>
        <a:sy n="1" d="1"/>
      </p:scale>
      <p:origin x="0" y="0"/>
    </p:cViewPr>
  </p:notesTextViewPr>
  <p:notesViewPr>
    <p:cSldViewPr snapToGrid="0">
      <p:cViewPr varScale="1">
        <p:scale>
          <a:sx n="83" d="100"/>
          <a:sy n="83" d="100"/>
        </p:scale>
        <p:origin x="-199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7298EC3-4AA2-4D3D-BF80-C8C583239769}" type="doc">
      <dgm:prSet loTypeId="urn:microsoft.com/office/officeart/2005/8/layout/chevron2" loCatId="list" qsTypeId="urn:microsoft.com/office/officeart/2005/8/quickstyle/simple1#1" qsCatId="simple" csTypeId="urn:microsoft.com/office/officeart/2005/8/colors/accent1_2#1" csCatId="accent1" phldr="1"/>
      <dgm:spPr/>
      <dgm:t>
        <a:bodyPr/>
        <a:lstStyle/>
        <a:p>
          <a:endParaRPr lang="en-US"/>
        </a:p>
      </dgm:t>
    </dgm:pt>
    <dgm:pt modelId="{A76CAC97-33C0-46B9-8E3B-08C7849A158F}" type="pres">
      <dgm:prSet presAssocID="{57298EC3-4AA2-4D3D-BF80-C8C583239769}" presName="linearFlow" presStyleCnt="0">
        <dgm:presLayoutVars>
          <dgm:dir/>
          <dgm:animLvl val="lvl"/>
          <dgm:resizeHandles val="exact"/>
        </dgm:presLayoutVars>
      </dgm:prSet>
      <dgm:spPr/>
    </dgm:pt>
  </dgm:ptLst>
  <dgm:cxnLst>
    <dgm:cxn modelId="{E03214F0-75EC-4580-833A-0F49B6D164B5}" type="presOf" srcId="{57298EC3-4AA2-4D3D-BF80-C8C583239769}" destId="{A76CAC97-33C0-46B9-8E3B-08C7849A158F}" srcOrd="0"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4/4/25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992908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b="1" dirty="0" err="1">
                <a:effectLst/>
                <a:sym typeface="+mn-ea"/>
              </a:rPr>
              <a:t>Từ</a:t>
            </a:r>
            <a:r>
              <a:rPr lang="en-US" b="1" dirty="0">
                <a:effectLst/>
                <a:sym typeface="+mn-ea"/>
              </a:rPr>
              <a:t> </a:t>
            </a:r>
            <a:r>
              <a:rPr lang="en-US" b="1" dirty="0" err="1">
                <a:effectLst/>
                <a:sym typeface="+mn-ea"/>
              </a:rPr>
              <a:t>khóa</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 </a:t>
            </a:r>
            <a:r>
              <a:rPr lang="en-US" b="1" dirty="0" err="1">
                <a:effectLst/>
                <a:sym typeface="+mn-ea"/>
              </a:rPr>
              <a:t>của</a:t>
            </a:r>
            <a:r>
              <a:rPr lang="en-US" b="1" dirty="0">
                <a:effectLst/>
                <a:sym typeface="+mn-ea"/>
              </a:rPr>
              <a:t> </a:t>
            </a:r>
            <a:r>
              <a:rPr lang="en-US" b="1" dirty="0" err="1">
                <a:effectLst/>
                <a:sym typeface="+mn-ea"/>
              </a:rPr>
              <a:t>chúng</a:t>
            </a:r>
            <a:r>
              <a:rPr lang="en-US" b="1" dirty="0">
                <a:effectLst/>
                <a:sym typeface="+mn-ea"/>
              </a:rPr>
              <a:t> ta </a:t>
            </a:r>
            <a:r>
              <a:rPr lang="en-US" b="1" dirty="0" err="1">
                <a:effectLst/>
                <a:sym typeface="+mn-ea"/>
              </a:rPr>
              <a:t>là</a:t>
            </a:r>
            <a:r>
              <a:rPr lang="en-US" b="1" dirty="0">
                <a:effectLst/>
                <a:sym typeface="+mn-ea"/>
              </a:rPr>
              <a:t> </a:t>
            </a:r>
            <a:r>
              <a:rPr lang="vi-VN" b="1" dirty="0">
                <a:effectLst/>
                <a:sym typeface="+mn-ea"/>
              </a:rPr>
              <a:t>muối, vậy muối là gì? Chúng có CTHH, cách</a:t>
            </a:r>
            <a:r>
              <a:rPr lang="en-US" b="1" dirty="0">
                <a:effectLst/>
                <a:sym typeface="+mn-ea"/>
              </a:rPr>
              <a:t> </a:t>
            </a:r>
            <a:r>
              <a:rPr lang="en-US" b="1" dirty="0" err="1">
                <a:effectLst/>
                <a:sym typeface="+mn-ea"/>
              </a:rPr>
              <a:t>gọi</a:t>
            </a:r>
            <a:r>
              <a:rPr lang="vi-VN" b="1" dirty="0">
                <a:effectLst/>
                <a:sym typeface="+mn-ea"/>
              </a:rPr>
              <a:t> tên và phân loại ra sao?Chúng ta cùng tìm hiểu ở bài ngày hôm nay. </a:t>
            </a:r>
            <a:r>
              <a:rPr lang="en-US" b="1" dirty="0" err="1">
                <a:effectLst/>
                <a:sym typeface="+mn-ea"/>
              </a:rPr>
              <a:t>Chúng</a:t>
            </a:r>
            <a:r>
              <a:rPr lang="en-US" b="1" dirty="0">
                <a:effectLst/>
                <a:sym typeface="+mn-ea"/>
              </a:rPr>
              <a:t> ta </a:t>
            </a:r>
            <a:r>
              <a:rPr lang="en-US" b="1" dirty="0" err="1">
                <a:effectLst/>
                <a:sym typeface="+mn-ea"/>
              </a:rPr>
              <a:t>cùng</a:t>
            </a:r>
            <a:r>
              <a:rPr lang="en-US" b="1" dirty="0">
                <a:effectLst/>
                <a:sym typeface="+mn-ea"/>
              </a:rPr>
              <a:t> </a:t>
            </a:r>
            <a:r>
              <a:rPr lang="en-US" b="1" dirty="0" err="1">
                <a:effectLst/>
                <a:sym typeface="+mn-ea"/>
              </a:rPr>
              <a:t>tìm</a:t>
            </a:r>
            <a:r>
              <a:rPr lang="en-US" b="1" dirty="0">
                <a:effectLst/>
                <a:sym typeface="+mn-ea"/>
              </a:rPr>
              <a:t> </a:t>
            </a:r>
            <a:r>
              <a:rPr lang="en-US" b="1" dirty="0" err="1">
                <a:effectLst/>
                <a:sym typeface="+mn-ea"/>
              </a:rPr>
              <a:t>hiểu</a:t>
            </a:r>
            <a:r>
              <a:rPr lang="en-US" b="1" dirty="0">
                <a:effectLst/>
                <a:sym typeface="+mn-ea"/>
              </a:rPr>
              <a:t> </a:t>
            </a:r>
            <a:r>
              <a:rPr lang="en-US" b="1" dirty="0" err="1">
                <a:effectLst/>
                <a:sym typeface="+mn-ea"/>
              </a:rPr>
              <a:t>để</a:t>
            </a:r>
            <a:r>
              <a:rPr lang="en-US" b="1" dirty="0">
                <a:effectLst/>
                <a:sym typeface="+mn-ea"/>
              </a:rPr>
              <a:t> </a:t>
            </a:r>
            <a:r>
              <a:rPr lang="en-US" b="1" dirty="0" err="1">
                <a:effectLst/>
                <a:sym typeface="+mn-ea"/>
              </a:rPr>
              <a:t>trả</a:t>
            </a:r>
            <a:r>
              <a:rPr lang="en-US" b="1" dirty="0">
                <a:effectLst/>
                <a:sym typeface="+mn-ea"/>
              </a:rPr>
              <a:t> </a:t>
            </a:r>
            <a:r>
              <a:rPr lang="en-US" b="1" dirty="0" err="1">
                <a:effectLst/>
                <a:sym typeface="+mn-ea"/>
              </a:rPr>
              <a:t>lời</a:t>
            </a:r>
            <a:r>
              <a:rPr lang="en-US" b="1" dirty="0">
                <a:effectLst/>
                <a:sym typeface="+mn-ea"/>
              </a:rPr>
              <a:t> ở </a:t>
            </a:r>
            <a:r>
              <a:rPr lang="en-US" b="1" dirty="0" err="1">
                <a:effectLst/>
                <a:sym typeface="+mn-ea"/>
              </a:rPr>
              <a:t>bài</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a:t>
            </a:r>
            <a:endParaRPr lang="vi-VN" kern="1200" dirty="0">
              <a:solidFill>
                <a:schemeClr val="tx1"/>
              </a:solidFill>
              <a:effectLst/>
              <a:latin typeface="+mn-lt"/>
              <a:ea typeface="+mn-ea"/>
              <a:cs typeface="+mn-cs"/>
            </a:endParaRPr>
          </a:p>
          <a:p>
            <a:endParaRPr lang="vi-VN" dirty="0"/>
          </a:p>
          <a:p>
            <a:pPr marL="0" marR="0" lvl="0" indent="0" algn="l" defTabSz="914400" rtl="0" eaLnBrk="1" fontAlgn="auto" latinLnBrk="0" hangingPunct="1">
              <a:lnSpc>
                <a:spcPct val="100000"/>
              </a:lnSpc>
              <a:spcBef>
                <a:spcPts val="0"/>
              </a:spcBef>
              <a:spcAft>
                <a:spcPts val="0"/>
              </a:spcAft>
              <a:buClrTx/>
              <a:buSzTx/>
              <a:buFontTx/>
              <a:buNone/>
              <a:defRPr/>
            </a:pPr>
            <a:r>
              <a:rPr lang="en-US" b="1" dirty="0" err="1">
                <a:effectLst/>
                <a:sym typeface="+mn-ea"/>
              </a:rPr>
              <a:t>Từ</a:t>
            </a:r>
            <a:r>
              <a:rPr lang="en-US" b="1" dirty="0">
                <a:effectLst/>
                <a:sym typeface="+mn-ea"/>
              </a:rPr>
              <a:t> </a:t>
            </a:r>
            <a:r>
              <a:rPr lang="en-US" b="1" dirty="0" err="1">
                <a:effectLst/>
                <a:sym typeface="+mn-ea"/>
              </a:rPr>
              <a:t>khóa</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 </a:t>
            </a:r>
            <a:r>
              <a:rPr lang="en-US" b="1" dirty="0" err="1">
                <a:effectLst/>
                <a:sym typeface="+mn-ea"/>
              </a:rPr>
              <a:t>của</a:t>
            </a:r>
            <a:r>
              <a:rPr lang="en-US" b="1" dirty="0">
                <a:effectLst/>
                <a:sym typeface="+mn-ea"/>
              </a:rPr>
              <a:t> </a:t>
            </a:r>
            <a:r>
              <a:rPr lang="en-US" b="1" dirty="0" err="1">
                <a:effectLst/>
                <a:sym typeface="+mn-ea"/>
              </a:rPr>
              <a:t>chúng</a:t>
            </a:r>
            <a:r>
              <a:rPr lang="en-US" b="1" dirty="0">
                <a:effectLst/>
                <a:sym typeface="+mn-ea"/>
              </a:rPr>
              <a:t> ta </a:t>
            </a:r>
            <a:r>
              <a:rPr lang="en-US" b="1" dirty="0" err="1">
                <a:effectLst/>
                <a:sym typeface="+mn-ea"/>
              </a:rPr>
              <a:t>là</a:t>
            </a:r>
            <a:r>
              <a:rPr lang="en-US" b="1" dirty="0">
                <a:effectLst/>
                <a:sym typeface="+mn-ea"/>
              </a:rPr>
              <a:t> </a:t>
            </a:r>
            <a:r>
              <a:rPr lang="vi-VN" b="1" dirty="0">
                <a:effectLst/>
                <a:sym typeface="+mn-ea"/>
              </a:rPr>
              <a:t>muối, vậy muối là gì? Chúng có CTHH, cách</a:t>
            </a:r>
            <a:r>
              <a:rPr lang="en-US" b="1" dirty="0">
                <a:effectLst/>
                <a:sym typeface="+mn-ea"/>
              </a:rPr>
              <a:t> </a:t>
            </a:r>
            <a:r>
              <a:rPr lang="en-US" b="1" dirty="0" err="1">
                <a:effectLst/>
                <a:sym typeface="+mn-ea"/>
              </a:rPr>
              <a:t>gọi</a:t>
            </a:r>
            <a:r>
              <a:rPr lang="vi-VN" b="1" dirty="0">
                <a:effectLst/>
                <a:sym typeface="+mn-ea"/>
              </a:rPr>
              <a:t> tên và phân loại ra sao?Chúng ta cùng tìm hiểu ở bài ngày hôm nay. </a:t>
            </a:r>
            <a:r>
              <a:rPr lang="en-US" b="1" dirty="0" err="1">
                <a:effectLst/>
                <a:sym typeface="+mn-ea"/>
              </a:rPr>
              <a:t>Chúng</a:t>
            </a:r>
            <a:r>
              <a:rPr lang="en-US" b="1" dirty="0">
                <a:effectLst/>
                <a:sym typeface="+mn-ea"/>
              </a:rPr>
              <a:t> ta </a:t>
            </a:r>
            <a:r>
              <a:rPr lang="en-US" b="1" dirty="0" err="1">
                <a:effectLst/>
                <a:sym typeface="+mn-ea"/>
              </a:rPr>
              <a:t>cùng</a:t>
            </a:r>
            <a:r>
              <a:rPr lang="en-US" b="1" dirty="0">
                <a:effectLst/>
                <a:sym typeface="+mn-ea"/>
              </a:rPr>
              <a:t> </a:t>
            </a:r>
            <a:r>
              <a:rPr lang="en-US" b="1" dirty="0" err="1">
                <a:effectLst/>
                <a:sym typeface="+mn-ea"/>
              </a:rPr>
              <a:t>tìm</a:t>
            </a:r>
            <a:r>
              <a:rPr lang="en-US" b="1" dirty="0">
                <a:effectLst/>
                <a:sym typeface="+mn-ea"/>
              </a:rPr>
              <a:t> </a:t>
            </a:r>
            <a:r>
              <a:rPr lang="en-US" b="1" dirty="0" err="1">
                <a:effectLst/>
                <a:sym typeface="+mn-ea"/>
              </a:rPr>
              <a:t>hiểu</a:t>
            </a:r>
            <a:r>
              <a:rPr lang="en-US" b="1" dirty="0">
                <a:effectLst/>
                <a:sym typeface="+mn-ea"/>
              </a:rPr>
              <a:t> </a:t>
            </a:r>
            <a:r>
              <a:rPr lang="en-US" b="1" dirty="0" err="1">
                <a:effectLst/>
                <a:sym typeface="+mn-ea"/>
              </a:rPr>
              <a:t>để</a:t>
            </a:r>
            <a:r>
              <a:rPr lang="en-US" b="1" dirty="0">
                <a:effectLst/>
                <a:sym typeface="+mn-ea"/>
              </a:rPr>
              <a:t> </a:t>
            </a:r>
            <a:r>
              <a:rPr lang="en-US" b="1" dirty="0" err="1">
                <a:effectLst/>
                <a:sym typeface="+mn-ea"/>
              </a:rPr>
              <a:t>trả</a:t>
            </a:r>
            <a:r>
              <a:rPr lang="en-US" b="1" dirty="0">
                <a:effectLst/>
                <a:sym typeface="+mn-ea"/>
              </a:rPr>
              <a:t> </a:t>
            </a:r>
            <a:r>
              <a:rPr lang="en-US" b="1" dirty="0" err="1">
                <a:effectLst/>
                <a:sym typeface="+mn-ea"/>
              </a:rPr>
              <a:t>lời</a:t>
            </a:r>
            <a:r>
              <a:rPr lang="en-US" b="1" dirty="0">
                <a:effectLst/>
                <a:sym typeface="+mn-ea"/>
              </a:rPr>
              <a:t> ở </a:t>
            </a:r>
            <a:r>
              <a:rPr lang="en-US" b="1" dirty="0" err="1">
                <a:effectLst/>
                <a:sym typeface="+mn-ea"/>
              </a:rPr>
              <a:t>bài</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a:t>
            </a:r>
            <a:endParaRPr lang="vi-VN" kern="1200" dirty="0">
              <a:solidFill>
                <a:schemeClr val="tx1"/>
              </a:solidFill>
              <a:effectLst/>
              <a:latin typeface="+mn-lt"/>
              <a:ea typeface="+mn-ea"/>
              <a:cs typeface="+mn-cs"/>
            </a:endParaRPr>
          </a:p>
          <a:p>
            <a:endParaRPr lang="vi-VN" dirty="0"/>
          </a:p>
          <a:p>
            <a:pPr marL="0" marR="0" lvl="0" indent="0" algn="l" defTabSz="914400" rtl="0" eaLnBrk="1" fontAlgn="auto" latinLnBrk="0" hangingPunct="1">
              <a:lnSpc>
                <a:spcPct val="100000"/>
              </a:lnSpc>
              <a:spcBef>
                <a:spcPts val="0"/>
              </a:spcBef>
              <a:spcAft>
                <a:spcPts val="0"/>
              </a:spcAft>
              <a:buClrTx/>
              <a:buSzTx/>
              <a:buFontTx/>
              <a:buNone/>
              <a:defRPr/>
            </a:pPr>
            <a:r>
              <a:rPr lang="en-US" b="1" dirty="0" err="1">
                <a:effectLst/>
                <a:sym typeface="+mn-ea"/>
              </a:rPr>
              <a:t>Từ</a:t>
            </a:r>
            <a:r>
              <a:rPr lang="en-US" b="1" dirty="0">
                <a:effectLst/>
                <a:sym typeface="+mn-ea"/>
              </a:rPr>
              <a:t> </a:t>
            </a:r>
            <a:r>
              <a:rPr lang="en-US" b="1" dirty="0" err="1">
                <a:effectLst/>
                <a:sym typeface="+mn-ea"/>
              </a:rPr>
              <a:t>khóa</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 </a:t>
            </a:r>
            <a:r>
              <a:rPr lang="en-US" b="1" dirty="0" err="1">
                <a:effectLst/>
                <a:sym typeface="+mn-ea"/>
              </a:rPr>
              <a:t>của</a:t>
            </a:r>
            <a:r>
              <a:rPr lang="en-US" b="1" dirty="0">
                <a:effectLst/>
                <a:sym typeface="+mn-ea"/>
              </a:rPr>
              <a:t> </a:t>
            </a:r>
            <a:r>
              <a:rPr lang="en-US" b="1" dirty="0" err="1">
                <a:effectLst/>
                <a:sym typeface="+mn-ea"/>
              </a:rPr>
              <a:t>chúng</a:t>
            </a:r>
            <a:r>
              <a:rPr lang="en-US" b="1" dirty="0">
                <a:effectLst/>
                <a:sym typeface="+mn-ea"/>
              </a:rPr>
              <a:t> ta </a:t>
            </a:r>
            <a:r>
              <a:rPr lang="en-US" b="1" dirty="0" err="1">
                <a:effectLst/>
                <a:sym typeface="+mn-ea"/>
              </a:rPr>
              <a:t>là</a:t>
            </a:r>
            <a:r>
              <a:rPr lang="en-US" b="1" dirty="0">
                <a:effectLst/>
                <a:sym typeface="+mn-ea"/>
              </a:rPr>
              <a:t> </a:t>
            </a:r>
            <a:r>
              <a:rPr lang="vi-VN" b="1" dirty="0">
                <a:effectLst/>
                <a:sym typeface="+mn-ea"/>
              </a:rPr>
              <a:t>muối, vậy muối là gì? Chúng có CTHH, cách</a:t>
            </a:r>
            <a:r>
              <a:rPr lang="en-US" b="1" dirty="0">
                <a:effectLst/>
                <a:sym typeface="+mn-ea"/>
              </a:rPr>
              <a:t> </a:t>
            </a:r>
            <a:r>
              <a:rPr lang="en-US" b="1" dirty="0" err="1">
                <a:effectLst/>
                <a:sym typeface="+mn-ea"/>
              </a:rPr>
              <a:t>gọi</a:t>
            </a:r>
            <a:r>
              <a:rPr lang="vi-VN" b="1" dirty="0">
                <a:effectLst/>
                <a:sym typeface="+mn-ea"/>
              </a:rPr>
              <a:t> tên và phân loại ra sao?Chúng ta cùng tìm hiểu ở bài ngày hôm nay. </a:t>
            </a:r>
            <a:r>
              <a:rPr lang="en-US" b="1" dirty="0" err="1">
                <a:effectLst/>
                <a:sym typeface="+mn-ea"/>
              </a:rPr>
              <a:t>Chúng</a:t>
            </a:r>
            <a:r>
              <a:rPr lang="en-US" b="1" dirty="0">
                <a:effectLst/>
                <a:sym typeface="+mn-ea"/>
              </a:rPr>
              <a:t> ta </a:t>
            </a:r>
            <a:r>
              <a:rPr lang="en-US" b="1" dirty="0" err="1">
                <a:effectLst/>
                <a:sym typeface="+mn-ea"/>
              </a:rPr>
              <a:t>cùng</a:t>
            </a:r>
            <a:r>
              <a:rPr lang="en-US" b="1" dirty="0">
                <a:effectLst/>
                <a:sym typeface="+mn-ea"/>
              </a:rPr>
              <a:t> </a:t>
            </a:r>
            <a:r>
              <a:rPr lang="en-US" b="1" dirty="0" err="1">
                <a:effectLst/>
                <a:sym typeface="+mn-ea"/>
              </a:rPr>
              <a:t>tìm</a:t>
            </a:r>
            <a:r>
              <a:rPr lang="en-US" b="1" dirty="0">
                <a:effectLst/>
                <a:sym typeface="+mn-ea"/>
              </a:rPr>
              <a:t> </a:t>
            </a:r>
            <a:r>
              <a:rPr lang="en-US" b="1" dirty="0" err="1">
                <a:effectLst/>
                <a:sym typeface="+mn-ea"/>
              </a:rPr>
              <a:t>hiểu</a:t>
            </a:r>
            <a:r>
              <a:rPr lang="en-US" b="1" dirty="0">
                <a:effectLst/>
                <a:sym typeface="+mn-ea"/>
              </a:rPr>
              <a:t> </a:t>
            </a:r>
            <a:r>
              <a:rPr lang="en-US" b="1" dirty="0" err="1">
                <a:effectLst/>
                <a:sym typeface="+mn-ea"/>
              </a:rPr>
              <a:t>để</a:t>
            </a:r>
            <a:r>
              <a:rPr lang="en-US" b="1" dirty="0">
                <a:effectLst/>
                <a:sym typeface="+mn-ea"/>
              </a:rPr>
              <a:t> </a:t>
            </a:r>
            <a:r>
              <a:rPr lang="en-US" b="1" dirty="0" err="1">
                <a:effectLst/>
                <a:sym typeface="+mn-ea"/>
              </a:rPr>
              <a:t>trả</a:t>
            </a:r>
            <a:r>
              <a:rPr lang="en-US" b="1" dirty="0">
                <a:effectLst/>
                <a:sym typeface="+mn-ea"/>
              </a:rPr>
              <a:t> </a:t>
            </a:r>
            <a:r>
              <a:rPr lang="en-US" b="1" dirty="0" err="1">
                <a:effectLst/>
                <a:sym typeface="+mn-ea"/>
              </a:rPr>
              <a:t>lời</a:t>
            </a:r>
            <a:r>
              <a:rPr lang="en-US" b="1" dirty="0">
                <a:effectLst/>
                <a:sym typeface="+mn-ea"/>
              </a:rPr>
              <a:t> ở </a:t>
            </a:r>
            <a:r>
              <a:rPr lang="en-US" b="1" dirty="0" err="1">
                <a:effectLst/>
                <a:sym typeface="+mn-ea"/>
              </a:rPr>
              <a:t>bài</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a:t>
            </a:r>
            <a:endParaRPr lang="vi-VN" kern="1200" dirty="0">
              <a:solidFill>
                <a:schemeClr val="tx1"/>
              </a:solidFill>
              <a:effectLst/>
              <a:latin typeface="+mn-lt"/>
              <a:ea typeface="+mn-ea"/>
              <a:cs typeface="+mn-cs"/>
            </a:endParaRPr>
          </a:p>
          <a:p>
            <a:endParaRPr lang="vi-VN" dirty="0"/>
          </a:p>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kênh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tin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a:t>
            </a:r>
            <a:endParaRPr lang="vi-VN"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41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kênh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tin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a:t>
            </a:r>
            <a:endParaRPr lang="vi-VN"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42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noProof="0"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10</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0" lang="vi-VN" sz="1200" b="0" i="0" u="none" strike="noStrike" kern="1200" cap="none" spc="0" normalizeH="0" baseline="0" noProof="0" dirty="0">
                <a:ln>
                  <a:noFill/>
                </a:ln>
                <a:solidFill>
                  <a:srgbClr val="000000"/>
                </a:solidFill>
                <a:effectLst/>
                <a:uLnTx/>
                <a:uFillTx/>
                <a:latin typeface="+mn-lt"/>
                <a:ea typeface="Times New Roman" panose="02020603050405020304" pitchFamily="18" charset="0"/>
                <a:cs typeface="Arial" panose="020B0604020202020204" pitchFamily="34" charset="0"/>
              </a:rPr>
              <a:t>Cần bằng tự nhiên giữa sinh vật và môi trường thực chất là cần bằng tự nhiên ở cấp độ hệ sinh thái, mà bản chất là quan hệ giũa quần xã sinh vật và môi trường. </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11BFB60-DF70-49C9-ACF0-1AFEF9115986}" type="slidenum">
              <a:rPr kumimoji="0" lang="zh-CN" altLang="en-US" sz="1200" b="0" i="0" u="none" strike="noStrike" kern="1200" cap="none" spc="0" normalizeH="0" baseline="0" noProof="0" smtClean="0">
                <a:ln>
                  <a:noFill/>
                </a:ln>
                <a:solidFill>
                  <a:prstClr val="black"/>
                </a:solidFill>
                <a:effectLst/>
                <a:uLnTx/>
                <a:uFillTx/>
                <a:latin typeface="等线"/>
                <a:cs typeface="+mn-cs"/>
              </a:rPr>
              <a:t>28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noProof="0"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29</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357984-FA77-460E-8204-A568D7213E1C}" type="slidenum">
              <a:rPr lang="zh-CN" altLang="en-US" smtClean="0"/>
              <a:t>31</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vi-VN" sz="12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32</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kênh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tin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a:t>
            </a:r>
            <a:endParaRPr lang="vi-VN"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39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kênh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tin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a:t>
            </a:r>
            <a:endParaRPr lang="vi-VN"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40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4/4/25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75452" y="2314636"/>
            <a:ext cx="2850365" cy="2850365"/>
          </a:xfrm>
          <a:custGeom>
            <a:avLst/>
            <a:gdLst>
              <a:gd name="connsiteX0" fmla="*/ 1015705 w 2031410"/>
              <a:gd name="connsiteY0" fmla="*/ 0 h 2031410"/>
              <a:gd name="connsiteX1" fmla="*/ 2031410 w 2031410"/>
              <a:gd name="connsiteY1" fmla="*/ 1015705 h 2031410"/>
              <a:gd name="connsiteX2" fmla="*/ 1015705 w 2031410"/>
              <a:gd name="connsiteY2" fmla="*/ 2031410 h 2031410"/>
              <a:gd name="connsiteX3" fmla="*/ 0 w 2031410"/>
              <a:gd name="connsiteY3" fmla="*/ 1015705 h 2031410"/>
              <a:gd name="connsiteX4" fmla="*/ 1015705 w 2031410"/>
              <a:gd name="connsiteY4" fmla="*/ 0 h 2031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410" h="2031410">
                <a:moveTo>
                  <a:pt x="1015705" y="0"/>
                </a:moveTo>
                <a:cubicBezTo>
                  <a:pt x="1576663" y="0"/>
                  <a:pt x="2031410" y="454747"/>
                  <a:pt x="2031410" y="1015705"/>
                </a:cubicBezTo>
                <a:cubicBezTo>
                  <a:pt x="2031410" y="1576663"/>
                  <a:pt x="1576663" y="2031410"/>
                  <a:pt x="1015705" y="2031410"/>
                </a:cubicBezTo>
                <a:cubicBezTo>
                  <a:pt x="454747" y="2031410"/>
                  <a:pt x="0" y="1576663"/>
                  <a:pt x="0" y="1015705"/>
                </a:cubicBezTo>
                <a:cubicBezTo>
                  <a:pt x="0" y="454747"/>
                  <a:pt x="454747" y="0"/>
                  <a:pt x="1015705" y="0"/>
                </a:cubicBezTo>
                <a:close/>
              </a:path>
            </a:pathLst>
          </a:custGeom>
        </p:spPr>
        <p:txBody>
          <a:bodyPr wrap="square">
            <a:noAutofit/>
          </a:bodyPr>
          <a:lstStyle/>
          <a:p>
            <a:r>
              <a:rPr lang="zh-CN" altLang="en-US"/>
              <a:t>单击图标添加图片</a:t>
            </a:r>
            <a:endParaRPr lang="en-US"/>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4/4/25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4/4/25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4/4/25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4/4/25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4/4/25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4/4/25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4/4/25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4/4/25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GIF"/><Relationship Id="rId18" Type="http://schemas.openxmlformats.org/officeDocument/2006/relationships/image" Target="../media/image14.png"/><Relationship Id="rId26" Type="http://schemas.openxmlformats.org/officeDocument/2006/relationships/image" Target="../media/image18.png"/><Relationship Id="rId3" Type="http://schemas.openxmlformats.org/officeDocument/2006/relationships/slideLayout" Target="../slideLayouts/slideLayout2.xml"/><Relationship Id="rId21" Type="http://schemas.openxmlformats.org/officeDocument/2006/relationships/slide" Target="slide6.xml"/><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slide" Target="slide4.xml"/><Relationship Id="rId25" Type="http://schemas.openxmlformats.org/officeDocument/2006/relationships/slide" Target="slide8.xml"/><Relationship Id="rId2" Type="http://schemas.openxmlformats.org/officeDocument/2006/relationships/audio" Target="../media/media2.wma"/><Relationship Id="rId16" Type="http://schemas.openxmlformats.org/officeDocument/2006/relationships/image" Target="../media/image13.png"/><Relationship Id="rId20" Type="http://schemas.openxmlformats.org/officeDocument/2006/relationships/image" Target="../media/image15.png"/><Relationship Id="rId1" Type="http://schemas.microsoft.com/office/2007/relationships/media" Target="../media/media2.wma"/><Relationship Id="rId6" Type="http://schemas.openxmlformats.org/officeDocument/2006/relationships/image" Target="../media/image4.jpeg"/><Relationship Id="rId11" Type="http://schemas.openxmlformats.org/officeDocument/2006/relationships/image" Target="../media/image9.png"/><Relationship Id="rId24" Type="http://schemas.openxmlformats.org/officeDocument/2006/relationships/image" Target="../media/image17.png"/><Relationship Id="rId5" Type="http://schemas.openxmlformats.org/officeDocument/2006/relationships/audio" Target="../media/audio1.wav"/><Relationship Id="rId15" Type="http://schemas.openxmlformats.org/officeDocument/2006/relationships/slide" Target="slide3.xml"/><Relationship Id="rId23" Type="http://schemas.openxmlformats.org/officeDocument/2006/relationships/slide" Target="slide7.xml"/><Relationship Id="rId10" Type="http://schemas.openxmlformats.org/officeDocument/2006/relationships/image" Target="../media/image8.png"/><Relationship Id="rId19" Type="http://schemas.openxmlformats.org/officeDocument/2006/relationships/slide" Target="slide5.xml"/><Relationship Id="rId4" Type="http://schemas.openxmlformats.org/officeDocument/2006/relationships/notesSlide" Target="../notesSlides/notesSlide1.xml"/><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6802" y="-2255035"/>
            <a:ext cx="1819331" cy="1612031"/>
          </a:xfrm>
          <a:prstGeom prst="rect">
            <a:avLst/>
          </a:prstGeom>
        </p:spPr>
      </p:pic>
      <p:sp>
        <p:nvSpPr>
          <p:cNvPr id="29" name="文本框 28"/>
          <p:cNvSpPr txBox="1"/>
          <p:nvPr/>
        </p:nvSpPr>
        <p:spPr>
          <a:xfrm>
            <a:off x="1003851" y="1748761"/>
            <a:ext cx="9592628" cy="1015663"/>
          </a:xfrm>
          <a:prstGeom prst="rect">
            <a:avLst/>
          </a:prstGeom>
          <a:noFill/>
        </p:spPr>
        <p:txBody>
          <a:bodyPr wrap="square" rtlCol="0">
            <a:spAutoFit/>
          </a:bodyPr>
          <a:lstStyle/>
          <a:p>
            <a:pPr algn="ctr"/>
            <a:r>
              <a:rPr lang="vi-VN" sz="6000" b="1" dirty="0">
                <a:solidFill>
                  <a:srgbClr val="FF0000"/>
                </a:solidFill>
                <a:latin typeface="Yeseva One" panose="00000500000000000000" charset="0"/>
                <a:ea typeface="Yeseva One" panose="00000500000000000000" charset="0"/>
                <a:sym typeface="Yeseva One" panose="00000500000000000000" charset="0"/>
              </a:rPr>
              <a:t>BÀI </a:t>
            </a:r>
            <a:r>
              <a:rPr lang="en-US" altLang="vi-VN" sz="6000" b="1" dirty="0">
                <a:solidFill>
                  <a:srgbClr val="FF0000"/>
                </a:solidFill>
                <a:latin typeface="Yeseva One" panose="00000500000000000000" charset="0"/>
                <a:ea typeface="Yeseva One" panose="00000500000000000000" charset="0"/>
                <a:sym typeface="Yeseva One" panose="00000500000000000000" charset="0"/>
              </a:rPr>
              <a:t>11</a:t>
            </a:r>
            <a:r>
              <a:rPr lang="vi-VN" sz="6000" b="1" dirty="0">
                <a:solidFill>
                  <a:srgbClr val="FF0000"/>
                </a:solidFill>
                <a:latin typeface="Yeseva One" panose="00000500000000000000" charset="0"/>
                <a:ea typeface="Yeseva One" panose="00000500000000000000" charset="0"/>
                <a:sym typeface="Yeseva One" panose="00000500000000000000" charset="0"/>
              </a:rPr>
              <a:t>. </a:t>
            </a:r>
            <a:r>
              <a:rPr lang="en-US" altLang="vi-VN" sz="6000" b="1" dirty="0">
                <a:solidFill>
                  <a:srgbClr val="FF0000"/>
                </a:solidFill>
                <a:latin typeface="Yeseva One" panose="00000500000000000000" charset="0"/>
                <a:ea typeface="Yeseva One" panose="00000500000000000000" charset="0"/>
                <a:sym typeface="Yeseva One" panose="00000500000000000000" charset="0"/>
              </a:rPr>
              <a:t>MUỐI</a:t>
            </a:r>
          </a:p>
        </p:txBody>
      </p:sp>
      <p:pic>
        <p:nvPicPr>
          <p:cNvPr id="30" name="钢琴曲 - 水边的阿狄丽娜 - 理查德 克莱德曼">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5156815" y="-2311179"/>
            <a:ext cx="609600" cy="609600"/>
          </a:xfrm>
          <a:prstGeom prst="rect">
            <a:avLst/>
          </a:prstGeom>
        </p:spPr>
      </p:pic>
    </p:spTree>
    <p:extLst>
      <p:ext uri="{BB962C8B-B14F-4D97-AF65-F5344CB8AC3E}">
        <p14:creationId xmlns:p14="http://schemas.microsoft.com/office/powerpoint/2010/main" val="379633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icture Placeholder 9"/>
          <p:cNvGraphicFramePr>
            <a:graphicFrameLocks noGrp="1"/>
          </p:cNvGraphicFramePr>
          <p:nvPr>
            <p:ph type="pic" sz="quarter" idx="10"/>
            <p:extLst>
              <p:ext uri="{D42A27DB-BD31-4B8C-83A1-F6EECF244321}">
                <p14:modId xmlns:p14="http://schemas.microsoft.com/office/powerpoint/2010/main" val="2921971923"/>
              </p:ext>
            </p:extLst>
          </p:nvPr>
        </p:nvGraphicFramePr>
        <p:xfrm>
          <a:off x="552849" y="1600408"/>
          <a:ext cx="10335729" cy="3885991"/>
        </p:xfrm>
        <a:graphic>
          <a:graphicData uri="http://schemas.openxmlformats.org/drawingml/2006/table">
            <a:tbl>
              <a:tblPr firstRow="1" bandRow="1">
                <a:tableStyleId>{5940675A-B579-460E-94D1-54222C63F5DA}</a:tableStyleId>
              </a:tblPr>
              <a:tblGrid>
                <a:gridCol w="927533">
                  <a:extLst>
                    <a:ext uri="{9D8B030D-6E8A-4147-A177-3AD203B41FA5}">
                      <a16:colId xmlns:a16="http://schemas.microsoft.com/office/drawing/2014/main" val="20000"/>
                    </a:ext>
                  </a:extLst>
                </a:gridCol>
                <a:gridCol w="2007788">
                  <a:extLst>
                    <a:ext uri="{9D8B030D-6E8A-4147-A177-3AD203B41FA5}">
                      <a16:colId xmlns:a16="http://schemas.microsoft.com/office/drawing/2014/main" val="20001"/>
                    </a:ext>
                  </a:extLst>
                </a:gridCol>
                <a:gridCol w="3761315">
                  <a:extLst>
                    <a:ext uri="{9D8B030D-6E8A-4147-A177-3AD203B41FA5}">
                      <a16:colId xmlns:a16="http://schemas.microsoft.com/office/drawing/2014/main" val="20002"/>
                    </a:ext>
                  </a:extLst>
                </a:gridCol>
                <a:gridCol w="3639093">
                  <a:extLst>
                    <a:ext uri="{9D8B030D-6E8A-4147-A177-3AD203B41FA5}">
                      <a16:colId xmlns:a16="http://schemas.microsoft.com/office/drawing/2014/main" val="20003"/>
                    </a:ext>
                  </a:extLst>
                </a:gridCol>
              </a:tblGrid>
              <a:tr h="764596">
                <a:tc rowSpan="2">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STT</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rowSpan="2">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CTHH </a:t>
                      </a:r>
                      <a:r>
                        <a:rPr lang="en-US" sz="2400" b="1" dirty="0" err="1">
                          <a:solidFill>
                            <a:srgbClr val="000000"/>
                          </a:solidFill>
                          <a:latin typeface="Times New Roman" panose="02020603050405020304" pitchFamily="18" charset="0"/>
                          <a:cs typeface="Times New Roman" panose="02020603050405020304" pitchFamily="18" charset="0"/>
                        </a:rPr>
                        <a:t>muối</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gridSpan="2">
                  <a:txBody>
                    <a:bodyPr/>
                    <a:lstStyle/>
                    <a:p>
                      <a:pPr indent="0" algn="ctr">
                        <a:buNone/>
                      </a:pPr>
                      <a:r>
                        <a:rPr lang="en-US" sz="2400" b="1" dirty="0" err="1">
                          <a:solidFill>
                            <a:srgbClr val="000000"/>
                          </a:solidFill>
                          <a:latin typeface="Times New Roman" panose="02020603050405020304" pitchFamily="18" charset="0"/>
                          <a:cs typeface="Times New Roman" panose="02020603050405020304" pitchFamily="18" charset="0"/>
                        </a:rPr>
                        <a:t>Thành</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phần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phân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tử</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của</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muối</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hMerge="1">
                  <a:txBody>
                    <a:bodyPr/>
                    <a:lstStyle/>
                    <a:p>
                      <a:endParaRPr lang="en-US"/>
                    </a:p>
                  </a:txBody>
                  <a:tcPr>
                    <a:lnR w="28575"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tcPr>
                </a:tc>
                <a:extLst>
                  <a:ext uri="{0D108BD9-81ED-4DB2-BD59-A6C34878D82A}">
                    <a16:rowId xmlns:a16="http://schemas.microsoft.com/office/drawing/2014/main" val="10000"/>
                  </a:ext>
                </a:extLst>
              </a:tr>
              <a:tr h="644475">
                <a:tc vMerge="1">
                  <a:txBody>
                    <a:bodyPr/>
                    <a:lstStyle/>
                    <a:p>
                      <a:endParaRPr lang="en-US"/>
                    </a:p>
                  </a:txBody>
                  <a:tcP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B w="12700" cap="flat" cmpd="sng">
                      <a:solidFill>
                        <a:srgbClr val="786992"/>
                      </a:solidFill>
                      <a:prstDash val="solid"/>
                      <a:headEnd type="none" w="med" len="med"/>
                      <a:tailEnd type="none" w="med" len="med"/>
                    </a:lnB>
                  </a:tcPr>
                </a:tc>
                <a:tc vMerge="1">
                  <a:txBody>
                    <a:bodyPr/>
                    <a:lstStyle/>
                    <a:p>
                      <a:endParaRPr lang="en-US"/>
                    </a:p>
                  </a:txBody>
                  <a:tcP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B w="12700" cap="flat" cmpd="sng">
                      <a:solidFill>
                        <a:srgbClr val="786992"/>
                      </a:solidFill>
                      <a:prstDash val="solid"/>
                      <a:headEnd type="none" w="med" len="med"/>
                      <a:tailEnd type="none" w="med" len="med"/>
                    </a:lnB>
                  </a:tcPr>
                </a:tc>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9300">
                <a:tc>
                  <a:txBody>
                    <a:bodyPr/>
                    <a:lstStyle/>
                    <a:p>
                      <a:pPr indent="0" algn="ctr">
                        <a:buNone/>
                      </a:pPr>
                      <a:r>
                        <a:rPr lang="en-US" sz="2400" b="1">
                          <a:solidFill>
                            <a:srgbClr val="000000"/>
                          </a:solidFill>
                          <a:latin typeface="Times New Roman" panose="02020603050405020304" pitchFamily="18" charset="0"/>
                          <a:cs typeface="Times New Roman" panose="02020603050405020304" pitchFamily="18" charset="0"/>
                        </a:rPr>
                        <a:t>1</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err="1">
                          <a:solidFill>
                            <a:srgbClr val="000000"/>
                          </a:solidFill>
                          <a:latin typeface="Times New Roman" panose="02020603050405020304" pitchFamily="18" charset="0"/>
                          <a:cs typeface="Times New Roman" panose="02020603050405020304" pitchFamily="18" charset="0"/>
                        </a:rPr>
                        <a:t>NaCl</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12540">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2</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CaCO</a:t>
                      </a:r>
                      <a:r>
                        <a:rPr lang="en-US" sz="2400" b="1" baseline="-25000" dirty="0">
                          <a:solidFill>
                            <a:srgbClr val="000000"/>
                          </a:solidFill>
                          <a:latin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12540">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NaHCO</a:t>
                      </a:r>
                      <a:r>
                        <a:rPr lang="en-US" sz="2400" b="1" baseline="-25000" dirty="0">
                          <a:solidFill>
                            <a:srgbClr val="000000"/>
                          </a:solidFill>
                          <a:latin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a:solidFill>
                            <a:srgbClr val="000000"/>
                          </a:solidFill>
                          <a:latin typeface="Times New Roman" panose="02020603050405020304" pitchFamily="18" charset="0"/>
                          <a:cs typeface="Times New Roman" panose="02020603050405020304" pitchFamily="18" charset="0"/>
                        </a:rPr>
                        <a:t> </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12540">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4</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a:solidFill>
                            <a:srgbClr val="000000"/>
                          </a:solidFill>
                          <a:latin typeface="Times New Roman" panose="02020603050405020304" pitchFamily="18" charset="0"/>
                          <a:cs typeface="Times New Roman" panose="02020603050405020304" pitchFamily="18" charset="0"/>
                        </a:rPr>
                        <a:t>Al</a:t>
                      </a:r>
                      <a:r>
                        <a:rPr lang="en-US" sz="2400" b="1" baseline="-25000">
                          <a:solidFill>
                            <a:srgbClr val="000000"/>
                          </a:solidFill>
                          <a:latin typeface="Times New Roman" panose="02020603050405020304" pitchFamily="18" charset="0"/>
                          <a:cs typeface="Times New Roman" panose="02020603050405020304" pitchFamily="18" charset="0"/>
                        </a:rPr>
                        <a:t>2</a:t>
                      </a:r>
                      <a:r>
                        <a:rPr lang="en-US" sz="2400" b="1">
                          <a:solidFill>
                            <a:srgbClr val="000000"/>
                          </a:solidFill>
                          <a:latin typeface="Times New Roman" panose="02020603050405020304" pitchFamily="18" charset="0"/>
                          <a:cs typeface="Times New Roman" panose="02020603050405020304" pitchFamily="18" charset="0"/>
                        </a:rPr>
                        <a:t>(SO</a:t>
                      </a:r>
                      <a:r>
                        <a:rPr lang="en-US" sz="2400" b="1" baseline="-25000">
                          <a:solidFill>
                            <a:srgbClr val="000000"/>
                          </a:solidFill>
                          <a:latin typeface="Times New Roman" panose="02020603050405020304" pitchFamily="18" charset="0"/>
                          <a:cs typeface="Times New Roman" panose="02020603050405020304" pitchFamily="18" charset="0"/>
                        </a:rPr>
                        <a:t>4</a:t>
                      </a:r>
                      <a:r>
                        <a:rPr lang="en-US" sz="2400" b="1">
                          <a:solidFill>
                            <a:srgbClr val="000000"/>
                          </a:solidFill>
                          <a:latin typeface="Times New Roman" panose="02020603050405020304" pitchFamily="18" charset="0"/>
                          <a:cs typeface="Times New Roman" panose="02020603050405020304" pitchFamily="18" charset="0"/>
                        </a:rPr>
                        <a:t>)</a:t>
                      </a:r>
                      <a:r>
                        <a:rPr lang="en-US" sz="2400" b="1" baseline="-25000">
                          <a:solidFill>
                            <a:srgbClr val="000000"/>
                          </a:solidFill>
                          <a:latin typeface="Times New Roman" panose="02020603050405020304" pitchFamily="18" charset="0"/>
                          <a:cs typeface="Times New Roman" panose="02020603050405020304" pitchFamily="18" charset="0"/>
                        </a:rPr>
                        <a:t>3</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a:solidFill>
                            <a:srgbClr val="000000"/>
                          </a:solidFill>
                          <a:latin typeface="Times New Roman" panose="02020603050405020304" pitchFamily="18" charset="0"/>
                          <a:cs typeface="Times New Roman" panose="02020603050405020304" pitchFamily="18" charset="0"/>
                        </a:rPr>
                        <a:t> </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buNone/>
                      </a:pP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4" name="文本框 1"/>
          <p:cNvSpPr txBox="1"/>
          <p:nvPr/>
        </p:nvSpPr>
        <p:spPr>
          <a:xfrm>
            <a:off x="4016631" y="3124724"/>
            <a:ext cx="6487936"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r>
              <a:rPr lang="en-US" altLang="vi-VN" sz="2400" b="1">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1Na                                                  </a:t>
            </a:r>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Cl</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5" name="文本框 1"/>
          <p:cNvSpPr txBox="1"/>
          <p:nvPr/>
        </p:nvSpPr>
        <p:spPr>
          <a:xfrm>
            <a:off x="4016631" y="3790590"/>
            <a:ext cx="6499219"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r>
              <a:rPr lang="en-US" altLang="vi-VN" sz="2400" b="1">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1Ca                                                    </a:t>
            </a:r>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CO</a:t>
            </a:r>
            <a:r>
              <a:rPr lang="en-US" sz="2400" b="1" baseline="-25000" dirty="0">
                <a:solidFill>
                  <a:srgbClr val="000000"/>
                </a:solidFill>
                <a:cs typeface="Times New Roman" panose="02020603050405020304" pitchFamily="18" charset="0"/>
                <a:sym typeface="+mn-ea"/>
              </a:rPr>
              <a:t>3</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6" name="文本框 1"/>
          <p:cNvSpPr txBox="1"/>
          <p:nvPr/>
        </p:nvSpPr>
        <p:spPr>
          <a:xfrm>
            <a:off x="4081511" y="4278890"/>
            <a:ext cx="6358177" cy="461665"/>
          </a:xfrm>
          <a:prstGeom prst="rect">
            <a:avLst/>
          </a:prstGeom>
          <a:noFill/>
        </p:spPr>
        <p:txBody>
          <a:bodyPr wrap="square" rtlCol="0">
            <a:spAutoFit/>
          </a:bodyPr>
          <a:lstStyle/>
          <a:p>
            <a:r>
              <a:rPr lang="en-US" altLang="vi-VN" sz="2400" b="1">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1Na                                                  </a:t>
            </a:r>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HCO</a:t>
            </a:r>
            <a:r>
              <a:rPr lang="en-US" sz="2400" b="1" baseline="-25000" dirty="0">
                <a:solidFill>
                  <a:srgbClr val="000000"/>
                </a:solidFill>
                <a:cs typeface="Times New Roman" panose="02020603050405020304" pitchFamily="18" charset="0"/>
                <a:sym typeface="+mn-ea"/>
              </a:rPr>
              <a:t>3</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7" name="文本框 1"/>
          <p:cNvSpPr txBox="1"/>
          <p:nvPr/>
        </p:nvSpPr>
        <p:spPr>
          <a:xfrm>
            <a:off x="4102148" y="4903566"/>
            <a:ext cx="6139763" cy="461665"/>
          </a:xfrm>
          <a:prstGeom prst="rect">
            <a:avLst/>
          </a:prstGeom>
          <a:noFill/>
        </p:spPr>
        <p:txBody>
          <a:bodyPr wrap="square" rtlCol="0">
            <a:spAutoFit/>
          </a:bodyPr>
          <a:lstStyle/>
          <a:p>
            <a:r>
              <a:rPr lang="en-US" altLang="vi-VN" sz="2400" b="1">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2Al                                                       </a:t>
            </a:r>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SO</a:t>
            </a:r>
            <a:r>
              <a:rPr lang="en-US" sz="2400" b="1" baseline="-25000" dirty="0">
                <a:solidFill>
                  <a:srgbClr val="000000"/>
                </a:solidFill>
                <a:cs typeface="Times New Roman" panose="02020603050405020304" pitchFamily="18" charset="0"/>
                <a:sym typeface="+mn-ea"/>
              </a:rPr>
              <a:t>4</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8" name="文本框 1"/>
          <p:cNvSpPr txBox="1"/>
          <p:nvPr/>
        </p:nvSpPr>
        <p:spPr>
          <a:xfrm>
            <a:off x="3964989" y="2428250"/>
            <a:ext cx="7460723"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Cation kim </a:t>
            </a:r>
            <a:r>
              <a:rPr lang="en-US" altLang="vi-VN" sz="2400" b="1">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loại                          </a:t>
            </a:r>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Anion gốc acid                  </a:t>
            </a:r>
            <a:endPar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endParaRPr>
          </a:p>
        </p:txBody>
      </p:sp>
      <p:sp>
        <p:nvSpPr>
          <p:cNvPr id="5" name="Rectangle 4"/>
          <p:cNvSpPr/>
          <p:nvPr/>
        </p:nvSpPr>
        <p:spPr>
          <a:xfrm>
            <a:off x="663218" y="5578410"/>
            <a:ext cx="10653879" cy="584775"/>
          </a:xfrm>
          <a:prstGeom prst="rect">
            <a:avLst/>
          </a:prstGeom>
        </p:spPr>
        <p:txBody>
          <a:bodyPr wrap="none">
            <a:spAutoFit/>
          </a:bodyPr>
          <a:lstStyle/>
          <a:p>
            <a:pPr lvl="0">
              <a:defRPr/>
            </a:pPr>
            <a:r>
              <a:rPr lang="vi-VN" sz="3200" b="1" dirty="0">
                <a:solidFill>
                  <a:srgbClr val="FF0000"/>
                </a:solidFill>
                <a:cs typeface="Arial" panose="020B0604020202020204" pitchFamily="34" charset="0"/>
              </a:rPr>
              <a:t>? Em có nhận xét gì về thành phần của các muối trên.</a:t>
            </a:r>
          </a:p>
        </p:txBody>
      </p:sp>
      <p:sp>
        <p:nvSpPr>
          <p:cNvPr id="6" name="Rectangle 5"/>
          <p:cNvSpPr/>
          <p:nvPr/>
        </p:nvSpPr>
        <p:spPr>
          <a:xfrm>
            <a:off x="204536" y="367207"/>
            <a:ext cx="11165305" cy="1041247"/>
          </a:xfrm>
          <a:prstGeom prst="rect">
            <a:avLst/>
          </a:prstGeom>
          <a:ln>
            <a:solidFill>
              <a:schemeClr val="accent1"/>
            </a:solidFill>
          </a:ln>
        </p:spPr>
        <p:txBody>
          <a:bodyPr wrap="square">
            <a:spAutoFit/>
          </a:bodyPr>
          <a:lstStyle/>
          <a:p>
            <a:pPr lvl="0" indent="14605" algn="just">
              <a:lnSpc>
                <a:spcPct val="115000"/>
              </a:lnSpc>
              <a:spcAft>
                <a:spcPts val="0"/>
              </a:spcAft>
              <a:buFont typeface="+mj-lt"/>
              <a:buAutoNum type="arabicPeriod"/>
            </a:pPr>
            <a:r>
              <a:rPr lang="nl-NL" sz="2800" b="1"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 Quan sát thành phần CTHH của các muối trong bảng sau và điền những thành phần có đặc trưng giống nhau vào cùng 1 cột</a:t>
            </a:r>
            <a:r>
              <a:rPr lang="vi-VN" sz="2800" b="1"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a:t>
            </a:r>
            <a:endParaRPr lang="vi-VN" sz="2800" b="1"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P spid="17" grpId="0"/>
      <p:bldP spid="17" grpId="1"/>
      <p:bldP spid="18" grpId="0"/>
      <p:bldP spid="18" grpId="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94884" y="1816584"/>
            <a:ext cx="10062137" cy="2719321"/>
          </a:xfrm>
          <a:prstGeom prst="rect">
            <a:avLst/>
          </a:prstGeom>
        </p:spPr>
      </p:pic>
      <p:sp>
        <p:nvSpPr>
          <p:cNvPr id="4" name="Rectangle 3"/>
          <p:cNvSpPr/>
          <p:nvPr/>
        </p:nvSpPr>
        <p:spPr>
          <a:xfrm>
            <a:off x="469233" y="4753898"/>
            <a:ext cx="11141242" cy="1200329"/>
          </a:xfrm>
          <a:prstGeom prst="rect">
            <a:avLst/>
          </a:prstGeom>
          <a:ln>
            <a:solidFill>
              <a:schemeClr val="accent1"/>
            </a:solidFill>
          </a:ln>
        </p:spPr>
        <p:txBody>
          <a:bodyPr wrap="square">
            <a:spAutoFit/>
          </a:bodyPr>
          <a:lstStyle/>
          <a:p>
            <a:pPr lvl="0" indent="34925"/>
            <a:r>
              <a:rPr lang="en-US" sz="3600" b="1" dirty="0">
                <a:solidFill>
                  <a:schemeClr val="accent6">
                    <a:lumMod val="50000"/>
                  </a:schemeClr>
                </a:solidFill>
                <a:latin typeface="Arial" panose="020B0604020202020204" pitchFamily="34" charset="0"/>
                <a:cs typeface="Arial" panose="020B0604020202020204" pitchFamily="34" charset="0"/>
              </a:rPr>
              <a:t>3. </a:t>
            </a:r>
            <a:r>
              <a:rPr lang="en-US" sz="3600" b="1" dirty="0" err="1">
                <a:solidFill>
                  <a:schemeClr val="accent6">
                    <a:lumMod val="50000"/>
                  </a:schemeClr>
                </a:solidFill>
                <a:latin typeface="Arial" panose="020B0604020202020204" pitchFamily="34" charset="0"/>
                <a:cs typeface="Arial" panose="020B0604020202020204" pitchFamily="34" charset="0"/>
              </a:rPr>
              <a:t>Dựa</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vào</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bảng</a:t>
            </a:r>
            <a:r>
              <a:rPr lang="en-US" sz="3600" b="1" dirty="0">
                <a:solidFill>
                  <a:schemeClr val="accent6">
                    <a:lumMod val="50000"/>
                  </a:schemeClr>
                </a:solidFill>
                <a:latin typeface="Arial" panose="020B0604020202020204" pitchFamily="34" charset="0"/>
                <a:cs typeface="Arial" panose="020B0604020202020204" pitchFamily="34" charset="0"/>
              </a:rPr>
              <a:t> 11.1 </a:t>
            </a:r>
            <a:r>
              <a:rPr lang="en-US" sz="3600" b="1" dirty="0" err="1">
                <a:solidFill>
                  <a:schemeClr val="accent6">
                    <a:lumMod val="50000"/>
                  </a:schemeClr>
                </a:solidFill>
                <a:latin typeface="Arial" panose="020B0604020202020204" pitchFamily="34" charset="0"/>
                <a:cs typeface="Arial" panose="020B0604020202020204" pitchFamily="34" charset="0"/>
              </a:rPr>
              <a:t>Sgk</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và</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đặc</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điểm</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của</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muối</a:t>
            </a:r>
            <a:r>
              <a:rPr lang="en-US" sz="3600" b="1" dirty="0">
                <a:solidFill>
                  <a:schemeClr val="accent6">
                    <a:lumMod val="50000"/>
                  </a:schemeClr>
                </a:solidFill>
                <a:latin typeface="Arial" panose="020B0604020202020204" pitchFamily="34" charset="0"/>
                <a:cs typeface="Arial" panose="020B0604020202020204" pitchFamily="34" charset="0"/>
              </a:rPr>
              <a:t> ở </a:t>
            </a:r>
            <a:r>
              <a:rPr lang="en-US" sz="3600" b="1" dirty="0" err="1">
                <a:solidFill>
                  <a:schemeClr val="accent6">
                    <a:lumMod val="50000"/>
                  </a:schemeClr>
                </a:solidFill>
                <a:latin typeface="Arial" panose="020B0604020202020204" pitchFamily="34" charset="0"/>
                <a:cs typeface="Arial" panose="020B0604020202020204" pitchFamily="34" charset="0"/>
              </a:rPr>
              <a:t>trên</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nêu</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khái</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niệm</a:t>
            </a: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600" b="1" dirty="0" err="1">
                <a:solidFill>
                  <a:schemeClr val="accent6">
                    <a:lumMod val="50000"/>
                  </a:schemeClr>
                </a:solidFill>
                <a:latin typeface="Arial" panose="020B0604020202020204" pitchFamily="34" charset="0"/>
                <a:cs typeface="Arial" panose="020B0604020202020204" pitchFamily="34" charset="0"/>
              </a:rPr>
              <a:t>muối</a:t>
            </a:r>
            <a:r>
              <a:rPr lang="en-US" sz="3600" b="1" dirty="0">
                <a:solidFill>
                  <a:schemeClr val="accent6">
                    <a:lumMod val="50000"/>
                  </a:schemeClr>
                </a:solidFill>
                <a:latin typeface="Arial" panose="020B0604020202020204" pitchFamily="34" charset="0"/>
                <a:cs typeface="Arial" panose="020B0604020202020204" pitchFamily="34" charset="0"/>
              </a:rPr>
              <a:t>?</a:t>
            </a:r>
          </a:p>
        </p:txBody>
      </p:sp>
      <p:sp>
        <p:nvSpPr>
          <p:cNvPr id="5" name="Rectangle 2"/>
          <p:cNvSpPr/>
          <p:nvPr/>
        </p:nvSpPr>
        <p:spPr>
          <a:xfrm>
            <a:off x="286889" y="353114"/>
            <a:ext cx="11141242" cy="1384995"/>
          </a:xfrm>
          <a:prstGeom prst="rect">
            <a:avLst/>
          </a:prstGeom>
          <a:ln>
            <a:solidFill>
              <a:schemeClr val="accent1"/>
            </a:solidFill>
          </a:ln>
        </p:spPr>
        <p:txBody>
          <a:bodyPr wrap="square">
            <a:spAutoFit/>
          </a:bodyPr>
          <a:lstStyle/>
          <a:p>
            <a:r>
              <a:rPr lang="vi-VN" sz="2800" b="1" dirty="0">
                <a:solidFill>
                  <a:schemeClr val="accent6">
                    <a:lumMod val="50000"/>
                  </a:schemeClr>
                </a:solidFill>
                <a:latin typeface="Arial" panose="020B0604020202020204" pitchFamily="34" charset="0"/>
                <a:cs typeface="Arial" panose="020B0604020202020204" pitchFamily="34" charset="0"/>
              </a:rPr>
              <a:t> </a:t>
            </a:r>
            <a:r>
              <a:rPr lang="en-US" altLang="vi-VN" sz="2800" b="1" dirty="0">
                <a:solidFill>
                  <a:schemeClr val="accent6">
                    <a:lumMod val="50000"/>
                  </a:schemeClr>
                </a:solidFill>
                <a:latin typeface="Arial" panose="020B0604020202020204" pitchFamily="34" charset="0"/>
                <a:cs typeface="Arial" panose="020B0604020202020204" pitchFamily="34" charset="0"/>
              </a:rPr>
              <a:t>2. </a:t>
            </a:r>
            <a:r>
              <a:rPr lang="en-US" altLang="vi-VN" sz="2800" b="1" dirty="0" err="1">
                <a:solidFill>
                  <a:schemeClr val="accent6">
                    <a:lumMod val="50000"/>
                  </a:schemeClr>
                </a:solidFill>
                <a:latin typeface="Arial" panose="020B0604020202020204" pitchFamily="34" charset="0"/>
                <a:cs typeface="Arial" panose="020B0604020202020204" pitchFamily="34" charset="0"/>
              </a:rPr>
              <a:t>Hãy</a:t>
            </a:r>
            <a:r>
              <a:rPr lang="en-US" altLang="vi-VN" sz="2800" b="1" dirty="0">
                <a:solidFill>
                  <a:schemeClr val="accent6">
                    <a:lumMod val="50000"/>
                  </a:schemeClr>
                </a:solidFill>
                <a:latin typeface="Arial" panose="020B0604020202020204" pitchFamily="34" charset="0"/>
                <a:cs typeface="Arial" panose="020B0604020202020204" pitchFamily="34" charset="0"/>
              </a:rPr>
              <a:t> so sánh thành phần CTHH của muối với base và acid → tìm đặc điểm giống và khác nhau giữa muối và các loại hợp chất trên từ đó suy ra công thức tổng quát của muối?</a:t>
            </a:r>
          </a:p>
        </p:txBody>
      </p:sp>
    </p:spTree>
    <p:extLst>
      <p:ext uri="{BB962C8B-B14F-4D97-AF65-F5344CB8AC3E}">
        <p14:creationId xmlns:p14="http://schemas.microsoft.com/office/powerpoint/2010/main" val="83487091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2"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ldLvl="0" animBg="1"/>
      <p:bldP spid="5" grpId="1" animBg="1"/>
      <p:bldP spid="5"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484780" y="345978"/>
            <a:ext cx="11254502" cy="4645422"/>
          </a:xfrm>
          <a:prstGeom prst="rect">
            <a:avLst/>
          </a:prstGeom>
        </p:spPr>
      </p:pic>
      <p:sp>
        <p:nvSpPr>
          <p:cNvPr id="11" name="Rectangle 10"/>
          <p:cNvSpPr/>
          <p:nvPr/>
        </p:nvSpPr>
        <p:spPr>
          <a:xfrm>
            <a:off x="484780" y="4991400"/>
            <a:ext cx="7357463" cy="610488"/>
          </a:xfrm>
          <a:prstGeom prst="rect">
            <a:avLst/>
          </a:prstGeom>
        </p:spPr>
        <p:txBody>
          <a:bodyPr wrap="none">
            <a:spAutoFit/>
          </a:bodyPr>
          <a:lstStyle/>
          <a:p>
            <a:pPr indent="342265" algn="just">
              <a:lnSpc>
                <a:spcPct val="115000"/>
              </a:lnSpc>
              <a:spcAft>
                <a:spcPts val="0"/>
              </a:spcAft>
            </a:pP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Nhận</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xét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về</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cách</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gọi</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tên</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muối</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vi-VN"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11"/>
          <p:cNvSpPr/>
          <p:nvPr/>
        </p:nvSpPr>
        <p:spPr>
          <a:xfrm>
            <a:off x="116541" y="5594279"/>
            <a:ext cx="12075459" cy="1224951"/>
          </a:xfrm>
          <a:prstGeom prst="rect">
            <a:avLst/>
          </a:prstGeom>
        </p:spPr>
        <p:txBody>
          <a:bodyPr wrap="square">
            <a:spAutoFit/>
          </a:bodyPr>
          <a:lstStyle/>
          <a:p>
            <a:pPr marL="457200">
              <a:lnSpc>
                <a:spcPct val="115000"/>
              </a:lnSpc>
              <a:spcAft>
                <a:spcPts val="0"/>
              </a:spcAft>
            </a:pPr>
            <a:r>
              <a:rPr lang="fr-FR" sz="3600" b="1" dirty="0" err="1">
                <a:latin typeface="Arial" panose="020B0604020202020204" pitchFamily="34" charset="0"/>
                <a:ea typeface="Calibri" panose="020F0502020204030204" pitchFamily="34" charset="0"/>
                <a:cs typeface="Arial" panose="020B0604020202020204" pitchFamily="34" charset="0"/>
              </a:rPr>
              <a:t>Tên</a:t>
            </a:r>
            <a:r>
              <a:rPr lang="fr-FR" sz="3600" b="1" dirty="0">
                <a:latin typeface="Arial" panose="020B0604020202020204" pitchFamily="34" charset="0"/>
                <a:ea typeface="Calibri" panose="020F0502020204030204" pitchFamily="34" charset="0"/>
                <a:cs typeface="Arial" panose="020B0604020202020204" pitchFamily="34" charset="0"/>
              </a:rPr>
              <a:t> </a:t>
            </a:r>
            <a:r>
              <a:rPr lang="fr-FR" sz="3600" b="1" dirty="0" err="1">
                <a:latin typeface="Arial" panose="020B0604020202020204" pitchFamily="34" charset="0"/>
                <a:ea typeface="Calibri" panose="020F0502020204030204" pitchFamily="34" charset="0"/>
                <a:cs typeface="Arial" panose="020B0604020202020204" pitchFamily="34" charset="0"/>
              </a:rPr>
              <a:t>muối</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a:latin typeface="Arial" panose="020B0604020202020204" pitchFamily="34" charset="0"/>
                <a:ea typeface="Calibri" panose="020F0502020204030204" pitchFamily="34" charset="0"/>
                <a:cs typeface="Arial" panose="020B0604020202020204" pitchFamily="34" charset="0"/>
              </a:rPr>
              <a:t>=    tên </a:t>
            </a:r>
            <a:r>
              <a:rPr lang="fr-FR" sz="3600" dirty="0" err="1">
                <a:latin typeface="Arial" panose="020B0604020202020204" pitchFamily="34" charset="0"/>
                <a:ea typeface="Calibri" panose="020F0502020204030204" pitchFamily="34" charset="0"/>
                <a:cs typeface="Arial" panose="020B0604020202020204" pitchFamily="34" charset="0"/>
              </a:rPr>
              <a:t>kim</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err="1">
                <a:latin typeface="Arial" panose="020B0604020202020204" pitchFamily="34" charset="0"/>
                <a:ea typeface="Calibri" panose="020F0502020204030204" pitchFamily="34" charset="0"/>
                <a:cs typeface="Arial" panose="020B0604020202020204" pitchFamily="34" charset="0"/>
              </a:rPr>
              <a:t>loại</a:t>
            </a:r>
            <a:r>
              <a:rPr lang="fr-FR" sz="3600">
                <a:latin typeface="Arial" panose="020B0604020202020204" pitchFamily="34" charset="0"/>
                <a:ea typeface="Calibri" panose="020F0502020204030204" pitchFamily="34" charset="0"/>
                <a:cs typeface="Arial" panose="020B0604020202020204" pitchFamily="34" charset="0"/>
              </a:rPr>
              <a:t>    +       tên </a:t>
            </a:r>
            <a:r>
              <a:rPr lang="fr-FR" sz="3600" dirty="0" err="1">
                <a:latin typeface="Arial" panose="020B0604020202020204" pitchFamily="34" charset="0"/>
                <a:ea typeface="Calibri" panose="020F0502020204030204" pitchFamily="34" charset="0"/>
                <a:cs typeface="Arial" panose="020B0604020202020204" pitchFamily="34" charset="0"/>
              </a:rPr>
              <a:t>gốc</a:t>
            </a:r>
            <a:r>
              <a:rPr lang="fr-FR" sz="3600" dirty="0">
                <a:latin typeface="Arial" panose="020B0604020202020204" pitchFamily="34" charset="0"/>
                <a:ea typeface="Calibri" panose="020F0502020204030204" pitchFamily="34" charset="0"/>
                <a:cs typeface="Arial" panose="020B0604020202020204" pitchFamily="34" charset="0"/>
              </a:rPr>
              <a:t> </a:t>
            </a:r>
            <a:r>
              <a:rPr lang="fr-FR" sz="3600" err="1">
                <a:latin typeface="Arial" panose="020B0604020202020204" pitchFamily="34" charset="0"/>
                <a:ea typeface="Calibri" panose="020F0502020204030204" pitchFamily="34" charset="0"/>
                <a:cs typeface="Arial" panose="020B0604020202020204" pitchFamily="34" charset="0"/>
              </a:rPr>
              <a:t>acid</a:t>
            </a:r>
            <a:r>
              <a:rPr lang="fr-FR" sz="3600">
                <a:latin typeface="Arial" panose="020B0604020202020204" pitchFamily="34" charset="0"/>
                <a:ea typeface="Calibri" panose="020F0502020204030204" pitchFamily="34" charset="0"/>
                <a:cs typeface="Arial" panose="020B0604020202020204" pitchFamily="34" charset="0"/>
              </a:rPr>
              <a:t>.</a:t>
            </a:r>
          </a:p>
          <a:p>
            <a:pPr marL="457200">
              <a:lnSpc>
                <a:spcPct val="115000"/>
              </a:lnSpc>
              <a:spcAft>
                <a:spcPts val="0"/>
              </a:spcAft>
            </a:pPr>
            <a:r>
              <a:rPr lang="fr-FR" sz="2800">
                <a:latin typeface="Arial" panose="020B0604020202020204" pitchFamily="34" charset="0"/>
                <a:ea typeface="Calibri" panose="020F0502020204030204" pitchFamily="34" charset="0"/>
                <a:cs typeface="Arial" panose="020B0604020202020204" pitchFamily="34" charset="0"/>
              </a:rPr>
              <a:t>                 ( kèm hoá trị </a:t>
            </a:r>
            <a:r>
              <a:rPr lang="vi-VN" sz="2800">
                <a:latin typeface="Arial" panose="020B0604020202020204" pitchFamily="34" charset="0"/>
                <a:ea typeface="Calibri" panose="020F0502020204030204" pitchFamily="34" charset="0"/>
                <a:cs typeface="Arial" panose="020B0604020202020204" pitchFamily="34" charset="0"/>
              </a:rPr>
              <a:t>với </a:t>
            </a:r>
            <a:r>
              <a:rPr lang="fr-FR" sz="2800">
                <a:latin typeface="Arial" panose="020B0604020202020204" pitchFamily="34" charset="0"/>
                <a:ea typeface="Calibri" panose="020F0502020204030204" pitchFamily="34" charset="0"/>
                <a:cs typeface="Arial" panose="020B0604020202020204" pitchFamily="34" charset="0"/>
              </a:rPr>
              <a:t>kim loại có nhiều hoá trị)</a:t>
            </a:r>
            <a:endParaRPr lang="vi-VN" sz="28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stretch>
            <a:fillRect/>
          </a:stretch>
        </p:blipFill>
        <p:spPr>
          <a:xfrm>
            <a:off x="672353" y="32384"/>
            <a:ext cx="10932458" cy="667769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99"/>
          <p:cNvSpPr txBox="1"/>
          <p:nvPr/>
        </p:nvSpPr>
        <p:spPr>
          <a:xfrm>
            <a:off x="432360" y="453054"/>
            <a:ext cx="11316970" cy="5078313"/>
          </a:xfrm>
          <a:prstGeom prst="rect">
            <a:avLst/>
          </a:prstGeom>
          <a:noFill/>
          <a:ln w="9525">
            <a:noFill/>
          </a:ln>
        </p:spPr>
        <p:txBody>
          <a:bodyPr wrap="square">
            <a:spAutoFit/>
          </a:bodyPr>
          <a:lstStyle/>
          <a:p>
            <a:pPr indent="0"/>
            <a:r>
              <a:rPr lang="en-US" sz="3600" b="1" u="sng">
                <a:solidFill>
                  <a:srgbClr val="000000"/>
                </a:solidFill>
                <a:latin typeface="Times New Roman" panose="02020603050405020304" pitchFamily="18" charset="0"/>
              </a:rPr>
              <a:t> Phân loại:</a:t>
            </a:r>
            <a:endParaRPr lang="en-US" sz="3600" b="1">
              <a:solidFill>
                <a:srgbClr val="000000"/>
              </a:solidFill>
              <a:latin typeface="Times New Roman" panose="02020603050405020304" pitchFamily="18" charset="0"/>
            </a:endParaRPr>
          </a:p>
          <a:p>
            <a:pPr indent="0"/>
            <a:r>
              <a:rPr lang="en-US" sz="3600" b="1">
                <a:solidFill>
                  <a:srgbClr val="000000"/>
                </a:solidFill>
                <a:latin typeface="Times New Roman" panose="02020603050405020304" pitchFamily="18" charset="0"/>
              </a:rPr>
              <a:t>- Theo thành phần, muối được chia làm 2 loại: muối trung hòa và muối acid.</a:t>
            </a:r>
          </a:p>
          <a:p>
            <a:pPr indent="0"/>
            <a:r>
              <a:rPr lang="en-US" sz="3600" b="1">
                <a:solidFill>
                  <a:srgbClr val="FF0000"/>
                </a:solidFill>
                <a:latin typeface="Times New Roman" panose="02020603050405020304" pitchFamily="18" charset="0"/>
              </a:rPr>
              <a:t>+ Muối trung hòa: </a:t>
            </a:r>
            <a:r>
              <a:rPr lang="en-US" sz="3600" b="1">
                <a:solidFill>
                  <a:srgbClr val="000000"/>
                </a:solidFill>
                <a:latin typeface="Times New Roman" panose="02020603050405020304" pitchFamily="18" charset="0"/>
              </a:rPr>
              <a:t>là muối mà trong gốc acid không có nguyên tử hyđrogen.</a:t>
            </a:r>
          </a:p>
          <a:p>
            <a:pPr indent="0"/>
            <a:r>
              <a:rPr lang="en-US" sz="3600" b="1">
                <a:solidFill>
                  <a:srgbClr val="000000"/>
                </a:solidFill>
                <a:latin typeface="Times New Roman" panose="02020603050405020304" pitchFamily="18" charset="0"/>
              </a:rPr>
              <a:t>Ví dụ: Na</a:t>
            </a:r>
            <a:r>
              <a:rPr lang="en-US" sz="3600" b="1" baseline="-25000">
                <a:solidFill>
                  <a:srgbClr val="000000"/>
                </a:solidFill>
                <a:latin typeface="Times New Roman" panose="02020603050405020304" pitchFamily="18" charset="0"/>
              </a:rPr>
              <a:t>2</a:t>
            </a:r>
            <a:r>
              <a:rPr lang="en-US" sz="3600" b="1">
                <a:solidFill>
                  <a:srgbClr val="000000"/>
                </a:solidFill>
                <a:latin typeface="Times New Roman" panose="02020603050405020304" pitchFamily="18" charset="0"/>
              </a:rPr>
              <a:t>SO</a:t>
            </a:r>
            <a:r>
              <a:rPr lang="en-US" sz="3600" b="1" baseline="-25000">
                <a:solidFill>
                  <a:srgbClr val="000000"/>
                </a:solidFill>
                <a:latin typeface="Times New Roman" panose="02020603050405020304" pitchFamily="18" charset="0"/>
              </a:rPr>
              <a:t>4</a:t>
            </a:r>
            <a:r>
              <a:rPr lang="en-US" sz="3600" b="1">
                <a:solidFill>
                  <a:srgbClr val="000000"/>
                </a:solidFill>
                <a:latin typeface="Times New Roman" panose="02020603050405020304" pitchFamily="18" charset="0"/>
              </a:rPr>
              <a:t>, CaCO</a:t>
            </a:r>
            <a:r>
              <a:rPr lang="en-US" sz="3600" b="1" baseline="-25000">
                <a:solidFill>
                  <a:srgbClr val="000000"/>
                </a:solidFill>
                <a:latin typeface="Times New Roman" panose="02020603050405020304" pitchFamily="18" charset="0"/>
              </a:rPr>
              <a:t>3</a:t>
            </a:r>
            <a:r>
              <a:rPr lang="en-US" sz="3600" b="1">
                <a:solidFill>
                  <a:srgbClr val="000000"/>
                </a:solidFill>
                <a:latin typeface="Times New Roman" panose="02020603050405020304" pitchFamily="18" charset="0"/>
              </a:rPr>
              <a:t>,…</a:t>
            </a:r>
          </a:p>
          <a:p>
            <a:pPr indent="0"/>
            <a:r>
              <a:rPr lang="en-US" sz="3600" b="1">
                <a:solidFill>
                  <a:srgbClr val="FF0000"/>
                </a:solidFill>
                <a:latin typeface="Times New Roman" panose="02020603050405020304" pitchFamily="18" charset="0"/>
              </a:rPr>
              <a:t>+ Muối acid: </a:t>
            </a:r>
            <a:r>
              <a:rPr lang="en-US" sz="3600" b="1">
                <a:solidFill>
                  <a:srgbClr val="000000"/>
                </a:solidFill>
                <a:latin typeface="Times New Roman" panose="02020603050405020304" pitchFamily="18" charset="0"/>
              </a:rPr>
              <a:t>là muối mà trong đó gốc axit còn nguyên tử hyđrogen.</a:t>
            </a:r>
          </a:p>
          <a:p>
            <a:pPr indent="0"/>
            <a:r>
              <a:rPr lang="en-US" sz="3600" b="1">
                <a:solidFill>
                  <a:srgbClr val="000000"/>
                </a:solidFill>
                <a:latin typeface="Times New Roman" panose="02020603050405020304" pitchFamily="18" charset="0"/>
              </a:rPr>
              <a:t>Ví dụ: NaHCO</a:t>
            </a:r>
            <a:r>
              <a:rPr lang="en-US" sz="3600" b="1" baseline="-25000">
                <a:solidFill>
                  <a:srgbClr val="000000"/>
                </a:solidFill>
                <a:latin typeface="Times New Roman" panose="02020603050405020304" pitchFamily="18" charset="0"/>
              </a:rPr>
              <a:t>3</a:t>
            </a:r>
            <a:r>
              <a:rPr lang="en-US" sz="3600" b="1">
                <a:solidFill>
                  <a:srgbClr val="000000"/>
                </a:solidFill>
                <a:latin typeface="Times New Roman" panose="02020603050405020304" pitchFamily="18" charset="0"/>
              </a:rPr>
              <a:t>, Ba(HCO</a:t>
            </a:r>
            <a:r>
              <a:rPr lang="en-US" sz="3600" b="1" baseline="-25000">
                <a:solidFill>
                  <a:srgbClr val="000000"/>
                </a:solidFill>
                <a:latin typeface="Times New Roman" panose="02020603050405020304" pitchFamily="18" charset="0"/>
              </a:rPr>
              <a:t>3</a:t>
            </a:r>
            <a:r>
              <a:rPr lang="en-US" sz="3600" b="1">
                <a:solidFill>
                  <a:srgbClr val="000000"/>
                </a:solidFill>
                <a:latin typeface="Times New Roman" panose="02020603050405020304" pitchFamily="18" charset="0"/>
              </a:rPr>
              <a:t>)</a:t>
            </a:r>
            <a:r>
              <a:rPr lang="en-US" sz="3600" b="1" baseline="-25000">
                <a:solidFill>
                  <a:srgbClr val="000000"/>
                </a:solidFill>
                <a:latin typeface="Times New Roman" panose="02020603050405020304" pitchFamily="18" charset="0"/>
              </a:rPr>
              <a:t>2</a:t>
            </a:r>
            <a:endParaRPr lang="en-US" sz="3600" b="1"/>
          </a:p>
        </p:txBody>
      </p:sp>
    </p:spTree>
    <p:extLst>
      <p:ext uri="{BB962C8B-B14F-4D97-AF65-F5344CB8AC3E}">
        <p14:creationId xmlns:p14="http://schemas.microsoft.com/office/powerpoint/2010/main" val="364586241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7"/>
          <p:cNvSpPr/>
          <p:nvPr/>
        </p:nvSpPr>
        <p:spPr>
          <a:xfrm>
            <a:off x="2864223" y="1764993"/>
            <a:ext cx="779929" cy="643553"/>
          </a:xfrm>
          <a:prstGeom prst="ellipse">
            <a:avLst/>
          </a:prstGeom>
          <a:noFill/>
          <a:ln w="57150" cap="flat" cmpd="sng">
            <a:solidFill>
              <a:srgbClr val="FF3300"/>
            </a:solidFill>
            <a:prstDash val="solid"/>
            <a:headEnd type="none" w="med" len="med"/>
            <a:tailEnd type="none" w="med" len="med"/>
          </a:ln>
        </p:spPr>
        <p:txBody>
          <a:bodyPr wrap="square" anchor="ctr" anchorCtr="0">
            <a:spAutoFit/>
          </a:bodyPr>
          <a:lstStyle/>
          <a:p>
            <a:pPr algn="ctr" eaLnBrk="1" hangingPunct="1">
              <a:buNone/>
            </a:pPr>
            <a:endParaRPr lang="vi-VN" altLang="x-none" sz="1800" dirty="0">
              <a:latin typeface=".VnTime" panose="020B7200000000000000" pitchFamily="34" charset="0"/>
            </a:endParaRPr>
          </a:p>
        </p:txBody>
      </p:sp>
      <p:sp>
        <p:nvSpPr>
          <p:cNvPr id="38917" name="Text Box 71"/>
          <p:cNvSpPr txBox="1"/>
          <p:nvPr/>
        </p:nvSpPr>
        <p:spPr>
          <a:xfrm>
            <a:off x="3467100" y="1765300"/>
            <a:ext cx="520065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50000"/>
              </a:spcBef>
              <a:buNone/>
            </a:pPr>
            <a:endParaRPr lang="vi-VN" altLang="x-none" sz="1800" b="1" dirty="0">
              <a:latin typeface="Times New Roman" panose="02020603050405020304" pitchFamily="18" charset="0"/>
            </a:endParaRPr>
          </a:p>
        </p:txBody>
      </p:sp>
      <p:sp>
        <p:nvSpPr>
          <p:cNvPr id="38918" name="AutoShape 72"/>
          <p:cNvSpPr/>
          <p:nvPr/>
        </p:nvSpPr>
        <p:spPr>
          <a:xfrm>
            <a:off x="185531" y="0"/>
            <a:ext cx="11849587" cy="1333873"/>
          </a:xfrm>
          <a:prstGeom prst="wedgeRoundRectCallout">
            <a:avLst>
              <a:gd name="adj1" fmla="val -4324"/>
              <a:gd name="adj2" fmla="val 70097"/>
              <a:gd name="adj3" fmla="val 16667"/>
            </a:avLst>
          </a:prstGeom>
          <a:gradFill rotWithShape="1">
            <a:gsLst>
              <a:gs pos="0">
                <a:srgbClr val="CCFF33"/>
              </a:gs>
              <a:gs pos="50000">
                <a:srgbClr val="FFFFFF"/>
              </a:gs>
              <a:gs pos="100000">
                <a:srgbClr val="CCFF33"/>
              </a:gs>
            </a:gsLst>
            <a:lin ang="5400000" scaled="1"/>
            <a:tileRect/>
          </a:gradFill>
          <a:ln w="9525" cap="flat" cmpd="sng">
            <a:solidFill>
              <a:schemeClr val="tx1"/>
            </a:solidFill>
            <a:prstDash val="solid"/>
            <a:miter/>
            <a:headEnd type="none" w="med" len="med"/>
            <a:tailEnd type="none" w="med" len="med"/>
          </a:ln>
        </p:spPr>
        <p:txBody>
          <a:bodyPr anchor="ctr" anchorCtr="0"/>
          <a:lstStyle/>
          <a:p>
            <a:pPr eaLnBrk="1" hangingPunct="1">
              <a:spcBef>
                <a:spcPct val="50000"/>
              </a:spcBef>
              <a:buNone/>
            </a:pPr>
            <a:r>
              <a:rPr sz="3200" b="1" dirty="0">
                <a:solidFill>
                  <a:schemeClr val="tx1"/>
                </a:solidFill>
                <a:latin typeface="Times New Roman" panose="02020603050405020304" pitchFamily="18" charset="0"/>
                <a:cs typeface="Times New Roman" panose="02020603050405020304" pitchFamily="18" charset="0"/>
              </a:rPr>
              <a:t>Câu</a:t>
            </a:r>
            <a:r>
              <a:rPr sz="3200" b="1" dirty="0">
                <a:solidFill>
                  <a:schemeClr val="tx1"/>
                </a:solidFill>
                <a:latin typeface="Times New Roman" panose="02020603050405020304" pitchFamily="18" charset="0"/>
              </a:rPr>
              <a:t>1. Trong những chất dưới đây chất nào là muối?</a:t>
            </a:r>
          </a:p>
        </p:txBody>
      </p:sp>
      <p:sp>
        <p:nvSpPr>
          <p:cNvPr id="74" name="Text Box 6"/>
          <p:cNvSpPr txBox="1">
            <a:spLocks noChangeArrowheads="1"/>
          </p:cNvSpPr>
          <p:nvPr/>
        </p:nvSpPr>
        <p:spPr bwMode="auto">
          <a:xfrm>
            <a:off x="389965" y="1700660"/>
            <a:ext cx="11497235" cy="707886"/>
          </a:xfrm>
          <a:prstGeom prst="rect">
            <a:avLst/>
          </a:prstGeom>
          <a:noFill/>
          <a:ln>
            <a:noFill/>
          </a:ln>
        </p:spPr>
        <p:txBody>
          <a:bodyPr wrap="square">
            <a:spAutoFit/>
          </a:bodyPr>
          <a:lstStyle>
            <a:lvl1pPr marL="457200" indent="-457200">
              <a:defRPr sz="2400">
                <a:solidFill>
                  <a:schemeClr val="tx1"/>
                </a:solidFill>
                <a:latin typeface="Arial" panose="020B0604020202020204" pitchFamily="34" charset="0"/>
              </a:defRPr>
            </a:lvl1pPr>
            <a:lvl2pPr marL="914400" indent="-457200">
              <a:defRPr sz="2400">
                <a:solidFill>
                  <a:schemeClr val="tx1"/>
                </a:solidFill>
                <a:latin typeface="Arial" panose="020B0604020202020204" pitchFamily="34" charset="0"/>
              </a:defRPr>
            </a:lvl2pPr>
            <a:lvl3pPr marL="1371600" indent="-457200">
              <a:defRPr sz="2400">
                <a:solidFill>
                  <a:schemeClr val="tx1"/>
                </a:solidFill>
                <a:latin typeface="Arial" panose="020B0604020202020204" pitchFamily="34" charset="0"/>
              </a:defRPr>
            </a:lvl3pPr>
            <a:lvl4pPr marL="1828800" indent="-457200">
              <a:defRPr sz="2400">
                <a:solidFill>
                  <a:schemeClr val="tx1"/>
                </a:solidFill>
                <a:latin typeface="Arial" panose="020B0604020202020204" pitchFamily="34" charset="0"/>
              </a:defRPr>
            </a:lvl4pPr>
            <a:lvl5pPr marL="2286000" indent="-457200">
              <a:defRPr sz="2400">
                <a:solidFill>
                  <a:schemeClr val="tx1"/>
                </a:solidFill>
                <a:latin typeface="Arial" panose="020B0604020202020204" pitchFamily="34" charset="0"/>
              </a:defRPr>
            </a:lvl5pPr>
            <a:lvl6pPr marL="2743200" indent="-457200" eaLnBrk="0" fontAlgn="base" hangingPunct="0">
              <a:spcBef>
                <a:spcPct val="0"/>
              </a:spcBef>
              <a:spcAft>
                <a:spcPct val="0"/>
              </a:spcAft>
              <a:defRPr sz="2400">
                <a:solidFill>
                  <a:schemeClr val="tx1"/>
                </a:solidFill>
                <a:latin typeface="Arial" panose="020B0604020202020204" pitchFamily="34" charset="0"/>
              </a:defRPr>
            </a:lvl6pPr>
            <a:lvl7pPr marL="3200400" indent="-457200" eaLnBrk="0" fontAlgn="base" hangingPunct="0">
              <a:spcBef>
                <a:spcPct val="0"/>
              </a:spcBef>
              <a:spcAft>
                <a:spcPct val="0"/>
              </a:spcAft>
              <a:defRPr sz="2400">
                <a:solidFill>
                  <a:schemeClr val="tx1"/>
                </a:solidFill>
                <a:latin typeface="Arial" panose="020B0604020202020204" pitchFamily="34" charset="0"/>
              </a:defRPr>
            </a:lvl7pPr>
            <a:lvl8pPr marL="3657600" indent="-457200" eaLnBrk="0" fontAlgn="base" hangingPunct="0">
              <a:spcBef>
                <a:spcPct val="0"/>
              </a:spcBef>
              <a:spcAft>
                <a:spcPct val="0"/>
              </a:spcAft>
              <a:defRPr sz="2400">
                <a:solidFill>
                  <a:schemeClr val="tx1"/>
                </a:solidFill>
                <a:latin typeface="Arial" panose="020B0604020202020204" pitchFamily="34" charset="0"/>
              </a:defRPr>
            </a:lvl8pPr>
            <a:lvl9pPr marL="4114800" indent="-4572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defRPr/>
            </a:pPr>
            <a:r>
              <a:rPr lang="en-US" altLang="en-US" sz="4000">
                <a:latin typeface="Times New Roman" panose="02020603050405020304" pitchFamily="18" charset="0"/>
                <a:ea typeface="MS PGothic" panose="020B0600070205080204" pitchFamily="34" charset="-128"/>
                <a:cs typeface="Times New Roman" panose="02020603050405020304" pitchFamily="18" charset="0"/>
              </a:rPr>
              <a:t>A. </a:t>
            </a:r>
            <a:r>
              <a:rPr kumimoji="0" lang="en-US" altLang="en-US" sz="4000" i="0" u="none" strike="noStrike" kern="1200" cap="none" spc="0" normalizeH="0" baseline="0" noProof="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CaO        </a:t>
            </a:r>
            <a:r>
              <a:rPr lang="en-US" altLang="en-US" sz="4000">
                <a:latin typeface="Times New Roman" panose="02020603050405020304" pitchFamily="18" charset="0"/>
                <a:ea typeface="MS PGothic" panose="020B0600070205080204" pitchFamily="34" charset="-128"/>
                <a:cs typeface="Times New Roman" panose="02020603050405020304" pitchFamily="18" charset="0"/>
              </a:rPr>
              <a:t>B. </a:t>
            </a:r>
            <a:r>
              <a:rPr kumimoji="0" lang="en-US" altLang="en-US" sz="4000" i="0" u="none" strike="noStrike" kern="1200" cap="none" spc="0" normalizeH="0" baseline="0" noProof="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KNO</a:t>
            </a:r>
            <a:r>
              <a:rPr kumimoji="0" lang="en-US" altLang="en-US" sz="4000" i="0" u="none" strike="noStrike" kern="1200" cap="none" spc="0" normalizeH="0" baseline="-25000" noProof="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 </a:t>
            </a:r>
            <a:r>
              <a:rPr lang="en-US" altLang="en-US" sz="4000">
                <a:latin typeface="Times New Roman" panose="02020603050405020304" pitchFamily="18" charset="0"/>
                <a:ea typeface="MS PGothic" panose="020B0600070205080204" pitchFamily="34" charset="-128"/>
                <a:cs typeface="Times New Roman" panose="02020603050405020304" pitchFamily="18" charset="0"/>
              </a:rPr>
              <a:t>          C. </a:t>
            </a:r>
            <a:r>
              <a:rPr kumimoji="0" lang="en-US" altLang="en-US" sz="4000" i="0" u="none" strike="noStrike" kern="1200" cap="none" spc="0" normalizeH="0" baseline="0" noProof="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KOH      </a:t>
            </a:r>
            <a:r>
              <a:rPr lang="en-US" altLang="en-US" sz="4000">
                <a:latin typeface="Times New Roman" panose="02020603050405020304" pitchFamily="18" charset="0"/>
                <a:ea typeface="MS PGothic" panose="020B0600070205080204" pitchFamily="34" charset="-128"/>
                <a:cs typeface="Times New Roman" panose="02020603050405020304" pitchFamily="18" charset="0"/>
              </a:rPr>
              <a:t>   </a:t>
            </a:r>
            <a:r>
              <a:rPr kumimoji="0" lang="en-US" altLang="en-US" sz="4000" i="0" u="none" strike="noStrike" kern="1200" cap="none" spc="0" normalizeH="0" baseline="0" noProof="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D. HNO</a:t>
            </a:r>
            <a:r>
              <a:rPr kumimoji="0" lang="en-US" altLang="en-US" sz="4000" i="0" u="none" strike="noStrike" kern="1200" cap="none" spc="0" normalizeH="0" baseline="-25000" noProof="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4000" i="0" u="none" strike="noStrike" kern="1200" cap="none" spc="0" normalizeH="0" baseline="0" noProof="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r>
              <a:rPr kumimoji="0" lang="en-US" altLang="en-US" sz="40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p>
        </p:txBody>
      </p:sp>
      <p:sp>
        <p:nvSpPr>
          <p:cNvPr id="7" name="AutoShape 72"/>
          <p:cNvSpPr/>
          <p:nvPr/>
        </p:nvSpPr>
        <p:spPr>
          <a:xfrm>
            <a:off x="185531" y="2408546"/>
            <a:ext cx="11701669" cy="1450760"/>
          </a:xfrm>
          <a:prstGeom prst="wedgeRoundRectCallout">
            <a:avLst>
              <a:gd name="adj1" fmla="val -7321"/>
              <a:gd name="adj2" fmla="val 67069"/>
              <a:gd name="adj3" fmla="val 16667"/>
            </a:avLst>
          </a:prstGeom>
          <a:gradFill rotWithShape="1">
            <a:gsLst>
              <a:gs pos="0">
                <a:srgbClr val="CCFF33"/>
              </a:gs>
              <a:gs pos="50000">
                <a:srgbClr val="FFFFFF"/>
              </a:gs>
              <a:gs pos="100000">
                <a:srgbClr val="CCFF33"/>
              </a:gs>
            </a:gsLst>
            <a:lin ang="5400000" scaled="1"/>
            <a:tileRect/>
          </a:gradFill>
          <a:ln w="9525" cap="flat" cmpd="sng">
            <a:solidFill>
              <a:schemeClr val="tx1"/>
            </a:solidFill>
            <a:prstDash val="solid"/>
            <a:miter/>
            <a:headEnd type="none" w="med" len="med"/>
            <a:tailEnd type="none" w="med" len="med"/>
          </a:ln>
        </p:spPr>
        <p:txBody>
          <a:bodyPr anchor="ctr" anchorCtr="0"/>
          <a:lstStyle/>
          <a:p>
            <a:pPr eaLnBrk="1" hangingPunct="1">
              <a:spcBef>
                <a:spcPct val="50000"/>
              </a:spcBef>
              <a:buNone/>
            </a:pPr>
            <a:r>
              <a:rPr sz="3200" b="1" dirty="0">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a:t>
            </a:r>
            <a:r>
              <a:rPr sz="3200" b="1" dirty="0">
                <a:solidFill>
                  <a:schemeClr val="tx1"/>
                </a:solidFill>
                <a:latin typeface="Times New Roman" panose="02020603050405020304" pitchFamily="18" charset="0"/>
              </a:rPr>
              <a:t>2.  Dãy chất nào dưới đây đều là muối?</a:t>
            </a:r>
          </a:p>
        </p:txBody>
      </p:sp>
      <p:sp>
        <p:nvSpPr>
          <p:cNvPr id="8" name="Text Box 6"/>
          <p:cNvSpPr txBox="1">
            <a:spLocks noChangeArrowheads="1"/>
          </p:cNvSpPr>
          <p:nvPr/>
        </p:nvSpPr>
        <p:spPr bwMode="auto">
          <a:xfrm>
            <a:off x="389964" y="4116799"/>
            <a:ext cx="11802035" cy="2923877"/>
          </a:xfrm>
          <a:prstGeom prst="rect">
            <a:avLst/>
          </a:prstGeom>
          <a:noFill/>
          <a:ln>
            <a:noFill/>
          </a:ln>
        </p:spPr>
        <p:txBody>
          <a:bodyPr wrap="square">
            <a:spAutoFit/>
          </a:bodyPr>
          <a:lstStyle>
            <a:lvl1pPr marL="457200" indent="-457200">
              <a:defRPr sz="2400">
                <a:solidFill>
                  <a:schemeClr val="tx1"/>
                </a:solidFill>
                <a:latin typeface="Arial" panose="020B0604020202020204" pitchFamily="34" charset="0"/>
              </a:defRPr>
            </a:lvl1pPr>
            <a:lvl2pPr marL="914400" indent="-457200">
              <a:defRPr sz="2400">
                <a:solidFill>
                  <a:schemeClr val="tx1"/>
                </a:solidFill>
                <a:latin typeface="Arial" panose="020B0604020202020204" pitchFamily="34" charset="0"/>
              </a:defRPr>
            </a:lvl2pPr>
            <a:lvl3pPr marL="1371600" indent="-457200">
              <a:defRPr sz="2400">
                <a:solidFill>
                  <a:schemeClr val="tx1"/>
                </a:solidFill>
                <a:latin typeface="Arial" panose="020B0604020202020204" pitchFamily="34" charset="0"/>
              </a:defRPr>
            </a:lvl3pPr>
            <a:lvl4pPr marL="1828800" indent="-457200">
              <a:defRPr sz="2400">
                <a:solidFill>
                  <a:schemeClr val="tx1"/>
                </a:solidFill>
                <a:latin typeface="Arial" panose="020B0604020202020204" pitchFamily="34" charset="0"/>
              </a:defRPr>
            </a:lvl4pPr>
            <a:lvl5pPr marL="2286000" indent="-457200">
              <a:defRPr sz="2400">
                <a:solidFill>
                  <a:schemeClr val="tx1"/>
                </a:solidFill>
                <a:latin typeface="Arial" panose="020B0604020202020204" pitchFamily="34" charset="0"/>
              </a:defRPr>
            </a:lvl5pPr>
            <a:lvl6pPr marL="2743200" indent="-457200" eaLnBrk="0" fontAlgn="base" hangingPunct="0">
              <a:spcBef>
                <a:spcPct val="0"/>
              </a:spcBef>
              <a:spcAft>
                <a:spcPct val="0"/>
              </a:spcAft>
              <a:defRPr sz="2400">
                <a:solidFill>
                  <a:schemeClr val="tx1"/>
                </a:solidFill>
                <a:latin typeface="Arial" panose="020B0604020202020204" pitchFamily="34" charset="0"/>
              </a:defRPr>
            </a:lvl6pPr>
            <a:lvl7pPr marL="3200400" indent="-457200" eaLnBrk="0" fontAlgn="base" hangingPunct="0">
              <a:spcBef>
                <a:spcPct val="0"/>
              </a:spcBef>
              <a:spcAft>
                <a:spcPct val="0"/>
              </a:spcAft>
              <a:defRPr sz="2400">
                <a:solidFill>
                  <a:schemeClr val="tx1"/>
                </a:solidFill>
                <a:latin typeface="Arial" panose="020B0604020202020204" pitchFamily="34" charset="0"/>
              </a:defRPr>
            </a:lvl7pPr>
            <a:lvl8pPr marL="3657600" indent="-457200" eaLnBrk="0" fontAlgn="base" hangingPunct="0">
              <a:spcBef>
                <a:spcPct val="0"/>
              </a:spcBef>
              <a:spcAft>
                <a:spcPct val="0"/>
              </a:spcAft>
              <a:defRPr sz="2400">
                <a:solidFill>
                  <a:schemeClr val="tx1"/>
                </a:solidFill>
                <a:latin typeface="Arial" panose="020B0604020202020204" pitchFamily="34" charset="0"/>
              </a:defRPr>
            </a:lvl8pPr>
            <a:lvl9pPr marL="4114800" indent="-4572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defRPr/>
            </a:pPr>
            <a:r>
              <a:rPr lang="en-US" altLang="en-US" sz="4000">
                <a:latin typeface="Times New Roman" panose="02020603050405020304" pitchFamily="18" charset="0"/>
                <a:ea typeface="MS PGothic" panose="020B0600070205080204" pitchFamily="34" charset="-128"/>
                <a:cs typeface="Times New Roman" panose="02020603050405020304" pitchFamily="18" charset="0"/>
              </a:rPr>
              <a:t>A. </a:t>
            </a:r>
            <a:r>
              <a:rPr kumimoji="0" lang="en-US" altLang="en-US" sz="4000" i="0" u="none" strike="noStrike" kern="1200" cap="none" spc="0" normalizeH="0" baseline="0" noProof="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FeO</a:t>
            </a:r>
            <a:r>
              <a:rPr kumimoji="0" lang="en-US" altLang="en-US" sz="40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a:t>
            </a:r>
            <a:r>
              <a:rPr kumimoji="0" lang="en-US" altLang="en-US" sz="40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40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O</a:t>
            </a:r>
            <a:r>
              <a:rPr kumimoji="0" lang="en-US" altLang="en-US" sz="4000" i="0" u="none" strike="noStrike" kern="1200" cap="none" spc="0" normalizeH="0" baseline="0" noProof="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ZnCl</a:t>
            </a:r>
            <a:r>
              <a:rPr kumimoji="0" lang="en-US" altLang="en-US" sz="4000" i="0" u="none" strike="noStrike" kern="1200" cap="none" spc="0" normalizeH="0" baseline="-25000" noProof="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lang="en-US" altLang="en-US" sz="4000">
                <a:latin typeface="Times New Roman" panose="02020603050405020304" pitchFamily="18" charset="0"/>
                <a:ea typeface="MS PGothic" panose="020B0600070205080204" pitchFamily="34" charset="-128"/>
                <a:cs typeface="Times New Roman" panose="02020603050405020304" pitchFamily="18" charset="0"/>
              </a:rPr>
              <a:t>             B. </a:t>
            </a:r>
            <a:r>
              <a:rPr kumimoji="0" lang="en-US" altLang="en-US" sz="4000" i="0" u="none" strike="noStrike" kern="1200" cap="none" spc="0" normalizeH="0" baseline="0" noProof="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H</a:t>
            </a:r>
            <a:r>
              <a:rPr kumimoji="0" lang="en-US" altLang="en-US" sz="4000" i="0" u="none" strike="noStrike" kern="1200" cap="none" spc="0" normalizeH="0" baseline="-25000" noProof="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4000" i="0" u="none" strike="noStrike" kern="1200" cap="none" spc="0" normalizeH="0" baseline="0" noProof="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SO</a:t>
            </a:r>
            <a:r>
              <a:rPr kumimoji="0" lang="en-US" altLang="en-US" sz="4000" i="0" u="none" strike="noStrike" kern="1200" cap="none" spc="0" normalizeH="0" baseline="-25000" noProof="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4</a:t>
            </a:r>
            <a:r>
              <a:rPr kumimoji="0" lang="en-US" altLang="en-US" sz="40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HCl, Ca(HCO</a:t>
            </a:r>
            <a:r>
              <a:rPr kumimoji="0" lang="en-US" altLang="en-US" sz="40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40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r>
              <a:rPr kumimoji="0" lang="en-US" altLang="en-US" sz="40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endParaRPr kumimoji="0" lang="en-US" altLang="en-US" sz="40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defRPr/>
            </a:pPr>
            <a:r>
              <a:rPr kumimoji="0" lang="en-US" altLang="en-US" sz="4000" i="0" u="none" strike="noStrike" kern="1200" cap="none" spc="0" normalizeH="0" baseline="0" noProof="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C. KOH</a:t>
            </a:r>
            <a:r>
              <a:rPr kumimoji="0" lang="en-US" altLang="en-US" sz="40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Mg(OH)</a:t>
            </a:r>
            <a:r>
              <a:rPr kumimoji="0" lang="en-US" altLang="en-US" sz="40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40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KCl</a:t>
            </a:r>
          </a:p>
          <a:p>
            <a:pPr marL="0" marR="0" lvl="0" indent="0" algn="l" defTabSz="914400" rtl="0" eaLnBrk="1" fontAlgn="base" latinLnBrk="0" hangingPunct="1">
              <a:lnSpc>
                <a:spcPct val="100000"/>
              </a:lnSpc>
              <a:spcBef>
                <a:spcPct val="20000"/>
              </a:spcBef>
              <a:spcAft>
                <a:spcPct val="0"/>
              </a:spcAft>
              <a:buClrTx/>
              <a:buSzTx/>
              <a:defRPr/>
            </a:pPr>
            <a:r>
              <a:rPr kumimoji="0" lang="en-US" altLang="en-US" sz="4000" i="0" u="none" strike="noStrike" kern="1200" cap="none" spc="0" normalizeH="0" baseline="0" noProof="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D. NaCl</a:t>
            </a:r>
            <a:r>
              <a:rPr kumimoji="0" lang="en-US" altLang="en-US" sz="40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AlCl</a:t>
            </a:r>
            <a:r>
              <a:rPr kumimoji="0" lang="en-US" altLang="en-US" sz="40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40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Ca(HCO</a:t>
            </a:r>
            <a:r>
              <a:rPr kumimoji="0" lang="en-US" altLang="en-US" sz="40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40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r>
              <a:rPr kumimoji="0" lang="en-US" altLang="en-US" sz="36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40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KNO</a:t>
            </a:r>
            <a:r>
              <a:rPr kumimoji="0" lang="en-US" altLang="en-US" sz="40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 </a:t>
            </a:r>
            <a:endParaRPr kumimoji="0" lang="en-US" altLang="en-US" sz="40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defRPr/>
            </a:pPr>
            <a:r>
              <a:rPr kumimoji="0" lang="en-US" altLang="en-US" sz="40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p>
        </p:txBody>
      </p:sp>
      <p:sp>
        <p:nvSpPr>
          <p:cNvPr id="9" name="Oval 7"/>
          <p:cNvSpPr/>
          <p:nvPr/>
        </p:nvSpPr>
        <p:spPr>
          <a:xfrm>
            <a:off x="185531" y="5617397"/>
            <a:ext cx="796719" cy="700927"/>
          </a:xfrm>
          <a:prstGeom prst="ellipse">
            <a:avLst/>
          </a:prstGeom>
          <a:noFill/>
          <a:ln w="57150" cap="flat" cmpd="sng">
            <a:solidFill>
              <a:srgbClr val="FF3300"/>
            </a:solidFill>
            <a:prstDash val="solid"/>
            <a:headEnd type="none" w="med" len="med"/>
            <a:tailEnd type="none" w="med" len="med"/>
          </a:ln>
        </p:spPr>
        <p:txBody>
          <a:bodyPr wrap="square" anchor="ctr" anchorCtr="0">
            <a:spAutoFit/>
          </a:bodyPr>
          <a:lstStyle/>
          <a:p>
            <a:pPr algn="ctr" eaLnBrk="1" hangingPunct="1">
              <a:buNone/>
            </a:pPr>
            <a:endParaRPr lang="vi-VN" altLang="x-none" sz="1800" dirty="0">
              <a:latin typeface=".VnTime" panose="020B72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9"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799" y="207584"/>
            <a:ext cx="6956613" cy="5201424"/>
          </a:xfrm>
          <a:prstGeom prst="rect">
            <a:avLst/>
          </a:prstGeom>
        </p:spPr>
        <p:txBody>
          <a:bodyPr wrap="square">
            <a:spAutoFit/>
          </a:bodyPr>
          <a:lstStyle/>
          <a:p>
            <a:pPr marL="742950" indent="-742950" fontAlgn="auto">
              <a:spcBef>
                <a:spcPts val="0"/>
              </a:spcBef>
              <a:buAutoNum type="arabicPeriod"/>
            </a:pPr>
            <a:r>
              <a:rPr lang="en-US" sz="3600" b="1">
                <a:solidFill>
                  <a:srgbClr val="FF0000"/>
                </a:solidFill>
                <a:latin typeface="Times New Roman" panose="02020603050405020304" pitchFamily="18" charset="0"/>
                <a:cs typeface="Times New Roman" panose="02020603050405020304" pitchFamily="18" charset="0"/>
              </a:rPr>
              <a:t>Viết c</a:t>
            </a:r>
            <a:r>
              <a:rPr lang="vi-VN" sz="3600" b="1">
                <a:solidFill>
                  <a:srgbClr val="FF0000"/>
                </a:solidFill>
                <a:latin typeface="Times New Roman" panose="02020603050405020304" pitchFamily="18" charset="0"/>
                <a:cs typeface="Times New Roman" panose="02020603050405020304" pitchFamily="18" charset="0"/>
              </a:rPr>
              <a:t>ông thức của các muối:</a:t>
            </a:r>
            <a:r>
              <a:rPr lang="vi-VN" sz="3200" b="1">
                <a:solidFill>
                  <a:srgbClr val="FF0000"/>
                </a:solidFill>
                <a:latin typeface="Times New Roman" panose="02020603050405020304" pitchFamily="18" charset="0"/>
                <a:cs typeface="Times New Roman" panose="02020603050405020304" pitchFamily="18" charset="0"/>
              </a:rPr>
              <a:t> </a:t>
            </a:r>
            <a:endParaRPr lang="en-US" sz="3200" b="1">
              <a:solidFill>
                <a:srgbClr val="FF0000"/>
              </a:solidFill>
              <a:latin typeface="Times New Roman" panose="02020603050405020304" pitchFamily="18" charset="0"/>
              <a:cs typeface="Times New Roman" panose="02020603050405020304" pitchFamily="18" charset="0"/>
            </a:endParaRPr>
          </a:p>
          <a:p>
            <a:r>
              <a:rPr lang="en-US" altLang="vi-VN" sz="3600" b="1">
                <a:latin typeface="Times New Roman" panose="02020603050405020304" pitchFamily="18" charset="0"/>
                <a:cs typeface="Times New Roman" panose="02020603050405020304" pitchFamily="18" charset="0"/>
              </a:rPr>
              <a:t>P</a:t>
            </a:r>
            <a:r>
              <a:rPr lang="vi-VN" sz="3600" b="1">
                <a:latin typeface="Times New Roman" panose="02020603050405020304" pitchFamily="18" charset="0"/>
                <a:cs typeface="Times New Roman" panose="02020603050405020304" pitchFamily="18" charset="0"/>
              </a:rPr>
              <a:t>otassium sulfate:</a:t>
            </a:r>
            <a:endParaRPr lang="en-US" sz="3600" b="1">
              <a:latin typeface="Times New Roman" panose="02020603050405020304" pitchFamily="18" charset="0"/>
              <a:cs typeface="Times New Roman" panose="02020603050405020304" pitchFamily="18" charset="0"/>
            </a:endParaRPr>
          </a:p>
          <a:p>
            <a:r>
              <a:rPr lang="en-US" altLang="vi-VN" sz="3600" b="1">
                <a:latin typeface="Times New Roman" panose="02020603050405020304" pitchFamily="18" charset="0"/>
                <a:cs typeface="Times New Roman" panose="02020603050405020304" pitchFamily="18" charset="0"/>
              </a:rPr>
              <a:t>S</a:t>
            </a:r>
            <a:r>
              <a:rPr lang="vi-VN" sz="3600" b="1">
                <a:latin typeface="Times New Roman" panose="02020603050405020304" pitchFamily="18" charset="0"/>
                <a:cs typeface="Times New Roman" panose="02020603050405020304" pitchFamily="18" charset="0"/>
              </a:rPr>
              <a:t>odium hydrosulfate: </a:t>
            </a:r>
            <a:endParaRPr lang="en-US" sz="3600" b="1">
              <a:latin typeface="Times New Roman" panose="02020603050405020304" pitchFamily="18" charset="0"/>
              <a:cs typeface="Times New Roman" panose="02020603050405020304" pitchFamily="18" charset="0"/>
            </a:endParaRPr>
          </a:p>
          <a:p>
            <a:r>
              <a:rPr lang="en-US" altLang="vi-VN" sz="3600" b="1">
                <a:latin typeface="Times New Roman" panose="02020603050405020304" pitchFamily="18" charset="0"/>
                <a:cs typeface="Times New Roman" panose="02020603050405020304" pitchFamily="18" charset="0"/>
              </a:rPr>
              <a:t>S</a:t>
            </a:r>
            <a:r>
              <a:rPr lang="vi-VN" sz="3600" b="1">
                <a:latin typeface="Times New Roman" panose="02020603050405020304" pitchFamily="18" charset="0"/>
                <a:cs typeface="Times New Roman" panose="02020603050405020304" pitchFamily="18" charset="0"/>
              </a:rPr>
              <a:t>odium hydrocarbonate:</a:t>
            </a:r>
            <a:endParaRPr lang="en-US" sz="3600" b="1">
              <a:solidFill>
                <a:srgbClr val="FF0000"/>
              </a:solidFill>
              <a:latin typeface="Times New Roman" panose="02020603050405020304" pitchFamily="18" charset="0"/>
              <a:cs typeface="Times New Roman" panose="02020603050405020304" pitchFamily="18" charset="0"/>
            </a:endParaRPr>
          </a:p>
          <a:p>
            <a:r>
              <a:rPr lang="en-US" sz="3600" b="1">
                <a:solidFill>
                  <a:srgbClr val="FF0000"/>
                </a:solidFill>
                <a:latin typeface="Times New Roman" panose="02020603050405020304" pitchFamily="18" charset="0"/>
                <a:cs typeface="Times New Roman" panose="02020603050405020304" pitchFamily="18" charset="0"/>
              </a:rPr>
              <a:t> </a:t>
            </a:r>
            <a:r>
              <a:rPr lang="en-US" altLang="vi-VN" sz="3600" b="1">
                <a:latin typeface="Times New Roman" panose="02020603050405020304" pitchFamily="18" charset="0"/>
                <a:cs typeface="Times New Roman" panose="02020603050405020304" pitchFamily="18" charset="0"/>
              </a:rPr>
              <a:t>S</a:t>
            </a:r>
            <a:r>
              <a:rPr lang="vi-VN" sz="3600" b="1">
                <a:latin typeface="Times New Roman" panose="02020603050405020304" pitchFamily="18" charset="0"/>
                <a:cs typeface="Times New Roman" panose="02020603050405020304" pitchFamily="18" charset="0"/>
              </a:rPr>
              <a:t>odium chloride: </a:t>
            </a:r>
            <a:endParaRPr lang="en-US" sz="3600" b="1">
              <a:latin typeface="Times New Roman" panose="02020603050405020304" pitchFamily="18" charset="0"/>
              <a:cs typeface="Times New Roman" panose="02020603050405020304" pitchFamily="18" charset="0"/>
            </a:endParaRPr>
          </a:p>
          <a:p>
            <a:r>
              <a:rPr lang="en-US" altLang="vi-VN" sz="3600" b="1">
                <a:latin typeface="Times New Roman" panose="02020603050405020304" pitchFamily="18" charset="0"/>
                <a:cs typeface="Times New Roman" panose="02020603050405020304" pitchFamily="18" charset="0"/>
              </a:rPr>
              <a:t>S</a:t>
            </a:r>
            <a:r>
              <a:rPr lang="vi-VN" sz="3600" b="1">
                <a:latin typeface="Times New Roman" panose="02020603050405020304" pitchFamily="18" charset="0"/>
                <a:cs typeface="Times New Roman" panose="02020603050405020304" pitchFamily="18" charset="0"/>
              </a:rPr>
              <a:t>odium nitrate:</a:t>
            </a:r>
            <a:endParaRPr lang="en-US" sz="3600" b="1">
              <a:latin typeface="Times New Roman" panose="02020603050405020304" pitchFamily="18" charset="0"/>
              <a:cs typeface="Times New Roman" panose="02020603050405020304" pitchFamily="18" charset="0"/>
            </a:endParaRPr>
          </a:p>
          <a:p>
            <a:r>
              <a:rPr lang="en-US" altLang="vi-VN" sz="3600" b="1">
                <a:latin typeface="Times New Roman" panose="02020603050405020304" pitchFamily="18" charset="0"/>
                <a:cs typeface="Times New Roman" panose="02020603050405020304" pitchFamily="18" charset="0"/>
              </a:rPr>
              <a:t>C</a:t>
            </a:r>
            <a:r>
              <a:rPr lang="vi-VN" sz="3600" b="1">
                <a:latin typeface="Times New Roman" panose="02020603050405020304" pitchFamily="18" charset="0"/>
                <a:cs typeface="Times New Roman" panose="02020603050405020304" pitchFamily="18" charset="0"/>
              </a:rPr>
              <a:t>alciumhydrophosphate:</a:t>
            </a:r>
          </a:p>
          <a:p>
            <a:r>
              <a:rPr lang="en-US" altLang="vi-VN" sz="3600" b="1">
                <a:latin typeface="Times New Roman" panose="02020603050405020304" pitchFamily="18" charset="0"/>
                <a:cs typeface="Times New Roman" panose="02020603050405020304" pitchFamily="18" charset="0"/>
              </a:rPr>
              <a:t>M</a:t>
            </a:r>
            <a:r>
              <a:rPr lang="vi-VN" sz="3600" b="1">
                <a:latin typeface="Times New Roman" panose="02020603050405020304" pitchFamily="18" charset="0"/>
                <a:cs typeface="Times New Roman" panose="02020603050405020304" pitchFamily="18" charset="0"/>
              </a:rPr>
              <a:t>agnesium sulfate:</a:t>
            </a:r>
            <a:endParaRPr lang="en-US" sz="3600" b="1">
              <a:latin typeface="Times New Roman" panose="02020603050405020304" pitchFamily="18" charset="0"/>
              <a:cs typeface="Times New Roman" panose="02020603050405020304" pitchFamily="18" charset="0"/>
            </a:endParaRPr>
          </a:p>
          <a:p>
            <a:r>
              <a:rPr lang="en-US" sz="3600" b="1">
                <a:latin typeface="Times New Roman" panose="02020603050405020304" pitchFamily="18" charset="0"/>
                <a:cs typeface="Times New Roman" panose="02020603050405020304" pitchFamily="18" charset="0"/>
              </a:rPr>
              <a:t>C</a:t>
            </a:r>
            <a:r>
              <a:rPr lang="vi-VN" sz="3600" b="1">
                <a:latin typeface="Times New Roman" panose="02020603050405020304" pitchFamily="18" charset="0"/>
                <a:cs typeface="Times New Roman" panose="02020603050405020304" pitchFamily="18" charset="0"/>
              </a:rPr>
              <a:t>opper(II) sulfate:</a:t>
            </a:r>
            <a:endParaRPr lang="vi-VN" sz="3600" b="1" dirty="0">
              <a:latin typeface="Times New Roman" panose="02020603050405020304" pitchFamily="18" charset="0"/>
              <a:cs typeface="Times New Roman" panose="02020603050405020304" pitchFamily="18" charset="0"/>
            </a:endParaRPr>
          </a:p>
        </p:txBody>
      </p:sp>
      <p:sp>
        <p:nvSpPr>
          <p:cNvPr id="5" name="Rectangle 4"/>
          <p:cNvSpPr/>
          <p:nvPr/>
        </p:nvSpPr>
        <p:spPr>
          <a:xfrm>
            <a:off x="6266330" y="905907"/>
            <a:ext cx="4545104" cy="5262979"/>
          </a:xfrm>
          <a:prstGeom prst="rect">
            <a:avLst/>
          </a:prstGeom>
        </p:spPr>
        <p:txBody>
          <a:bodyPr wrap="square">
            <a:spAutoFit/>
          </a:bodyPr>
          <a:lstStyle/>
          <a:p>
            <a:pPr marL="742950" indent="-742950">
              <a:buAutoNum type="arabicPeriod" startAt="2"/>
            </a:pPr>
            <a:r>
              <a:rPr lang="en-US" sz="2800" b="1">
                <a:latin typeface="Times New Roman" panose="02020603050405020304" pitchFamily="18" charset="0"/>
                <a:cs typeface="Segoe UI" panose="020B0502040204020203" charset="0"/>
              </a:rPr>
              <a:t>Tên gọi của các muối:   </a:t>
            </a:r>
          </a:p>
          <a:p>
            <a:r>
              <a:rPr lang="en-US" sz="2800" b="1">
                <a:latin typeface="Times New Roman" panose="02020603050405020304" pitchFamily="18" charset="0"/>
                <a:cs typeface="Segoe UI" panose="020B0502040204020203" charset="0"/>
              </a:rPr>
              <a:t> AlCl</a:t>
            </a:r>
            <a:r>
              <a:rPr lang="en-US" sz="2800" b="1" baseline="-25000">
                <a:latin typeface="Times New Roman" panose="02020603050405020304" pitchFamily="18" charset="0"/>
                <a:cs typeface="Segoe UI" panose="020B0502040204020203" charset="0"/>
              </a:rPr>
              <a:t>3</a:t>
            </a:r>
            <a:r>
              <a:rPr lang="en-US" sz="2800" b="1">
                <a:latin typeface="Times New Roman" panose="02020603050405020304" pitchFamily="18" charset="0"/>
                <a:cs typeface="Segoe UI" panose="020B0502040204020203" charset="0"/>
              </a:rPr>
              <a:t>:</a:t>
            </a:r>
          </a:p>
          <a:p>
            <a:r>
              <a:rPr lang="en-US" sz="2800" b="1">
                <a:latin typeface="Times New Roman" panose="02020603050405020304" pitchFamily="18" charset="0"/>
                <a:cs typeface="Segoe UI" panose="020B0502040204020203" charset="0"/>
              </a:rPr>
              <a:t> </a:t>
            </a:r>
          </a:p>
          <a:p>
            <a:r>
              <a:rPr lang="en-US" sz="2800" b="1">
                <a:latin typeface="Times New Roman" panose="02020603050405020304" pitchFamily="18" charset="0"/>
                <a:cs typeface="Segoe UI" panose="020B0502040204020203" charset="0"/>
              </a:rPr>
              <a:t>KCl:</a:t>
            </a:r>
          </a:p>
          <a:p>
            <a:endParaRPr lang="en-US" sz="2800" b="1">
              <a:solidFill>
                <a:srgbClr val="7030A0"/>
              </a:solidFill>
              <a:latin typeface="Times New Roman" panose="02020603050405020304" pitchFamily="18" charset="0"/>
              <a:cs typeface="Segoe UI" panose="020B0502040204020203" charset="0"/>
            </a:endParaRPr>
          </a:p>
          <a:p>
            <a:r>
              <a:rPr lang="en-US" sz="2800" b="1">
                <a:latin typeface="Times New Roman" panose="02020603050405020304" pitchFamily="18" charset="0"/>
                <a:cs typeface="Segoe UI" panose="020B0502040204020203" charset="0"/>
              </a:rPr>
              <a:t>Al</a:t>
            </a:r>
            <a:r>
              <a:rPr lang="en-US" sz="2800" b="1" baseline="-25000">
                <a:latin typeface="Times New Roman" panose="02020603050405020304" pitchFamily="18" charset="0"/>
                <a:cs typeface="Segoe UI" panose="020B0502040204020203" charset="0"/>
              </a:rPr>
              <a:t>2</a:t>
            </a:r>
            <a:r>
              <a:rPr lang="en-US" sz="2800" b="1">
                <a:latin typeface="Times New Roman" panose="02020603050405020304" pitchFamily="18" charset="0"/>
                <a:cs typeface="Segoe UI" panose="020B0502040204020203" charset="0"/>
              </a:rPr>
              <a:t>(SO</a:t>
            </a:r>
            <a:r>
              <a:rPr lang="en-US" sz="2800" b="1" baseline="-25000">
                <a:latin typeface="Times New Roman" panose="02020603050405020304" pitchFamily="18" charset="0"/>
                <a:cs typeface="Segoe UI" panose="020B0502040204020203" charset="0"/>
              </a:rPr>
              <a:t>4</a:t>
            </a:r>
            <a:r>
              <a:rPr lang="en-US" sz="2800" b="1">
                <a:latin typeface="Times New Roman" panose="02020603050405020304" pitchFamily="18" charset="0"/>
                <a:cs typeface="Segoe UI" panose="020B0502040204020203" charset="0"/>
              </a:rPr>
              <a:t>)</a:t>
            </a:r>
            <a:r>
              <a:rPr lang="en-US" sz="2800" b="1" baseline="-25000">
                <a:latin typeface="Times New Roman" panose="02020603050405020304" pitchFamily="18" charset="0"/>
                <a:cs typeface="Segoe UI" panose="020B0502040204020203" charset="0"/>
              </a:rPr>
              <a:t>3</a:t>
            </a:r>
            <a:r>
              <a:rPr lang="en-US" sz="2800" b="1">
                <a:latin typeface="Times New Roman" panose="02020603050405020304" pitchFamily="18" charset="0"/>
                <a:cs typeface="Segoe UI" panose="020B0502040204020203" charset="0"/>
              </a:rPr>
              <a:t>:</a:t>
            </a:r>
          </a:p>
          <a:p>
            <a:endParaRPr lang="en-US" sz="2800" b="1">
              <a:solidFill>
                <a:srgbClr val="7030A0"/>
              </a:solidFill>
              <a:latin typeface="Times New Roman" panose="02020603050405020304" pitchFamily="18" charset="0"/>
              <a:cs typeface="Segoe UI" panose="020B0502040204020203" charset="0"/>
            </a:endParaRPr>
          </a:p>
          <a:p>
            <a:r>
              <a:rPr lang="en-US" sz="2800" b="1">
                <a:latin typeface="Times New Roman" panose="02020603050405020304" pitchFamily="18" charset="0"/>
                <a:cs typeface="Segoe UI" panose="020B0502040204020203" charset="0"/>
              </a:rPr>
              <a:t>MgSO</a:t>
            </a:r>
            <a:r>
              <a:rPr lang="en-US" sz="2800" b="1" baseline="-25000">
                <a:latin typeface="Times New Roman" panose="02020603050405020304" pitchFamily="18" charset="0"/>
                <a:cs typeface="Segoe UI" panose="020B0502040204020203" charset="0"/>
              </a:rPr>
              <a:t>4</a:t>
            </a:r>
            <a:r>
              <a:rPr lang="en-US" sz="2800" b="1">
                <a:latin typeface="Times New Roman" panose="02020603050405020304" pitchFamily="18" charset="0"/>
                <a:cs typeface="Segoe UI" panose="020B0502040204020203" charset="0"/>
              </a:rPr>
              <a:t>:</a:t>
            </a:r>
          </a:p>
          <a:p>
            <a:endParaRPr lang="en-US" sz="2800" b="1">
              <a:solidFill>
                <a:srgbClr val="7030A0"/>
              </a:solidFill>
              <a:latin typeface="Times New Roman" panose="02020603050405020304" pitchFamily="18" charset="0"/>
              <a:cs typeface="Segoe UI" panose="020B0502040204020203" charset="0"/>
            </a:endParaRPr>
          </a:p>
          <a:p>
            <a:r>
              <a:rPr lang="en-US" sz="2800" b="1">
                <a:latin typeface="Times New Roman" panose="02020603050405020304" pitchFamily="18" charset="0"/>
                <a:cs typeface="Segoe UI" panose="020B0502040204020203" charset="0"/>
              </a:rPr>
              <a:t>NH</a:t>
            </a:r>
            <a:r>
              <a:rPr lang="en-US" sz="2800" b="1" baseline="-25000">
                <a:latin typeface="Times New Roman" panose="02020603050405020304" pitchFamily="18" charset="0"/>
                <a:cs typeface="Segoe UI" panose="020B0502040204020203" charset="0"/>
              </a:rPr>
              <a:t>4</a:t>
            </a:r>
            <a:r>
              <a:rPr lang="en-US" sz="2800" b="1">
                <a:latin typeface="Times New Roman" panose="02020603050405020304" pitchFamily="18" charset="0"/>
                <a:cs typeface="Segoe UI" panose="020B0502040204020203" charset="0"/>
              </a:rPr>
              <a:t>NO</a:t>
            </a:r>
            <a:r>
              <a:rPr lang="en-US" sz="2800" b="1" baseline="-25000">
                <a:latin typeface="Times New Roman" panose="02020603050405020304" pitchFamily="18" charset="0"/>
                <a:cs typeface="Segoe UI" panose="020B0502040204020203" charset="0"/>
              </a:rPr>
              <a:t>3</a:t>
            </a:r>
            <a:r>
              <a:rPr lang="en-US" sz="2800" b="1">
                <a:latin typeface="Times New Roman" panose="02020603050405020304" pitchFamily="18" charset="0"/>
                <a:cs typeface="Segoe UI" panose="020B0502040204020203" charset="0"/>
              </a:rPr>
              <a:t>:</a:t>
            </a:r>
          </a:p>
          <a:p>
            <a:r>
              <a:rPr lang="en-US" sz="2800" b="1">
                <a:latin typeface="Times New Roman" panose="02020603050405020304" pitchFamily="18" charset="0"/>
                <a:cs typeface="Segoe UI" panose="020B0502040204020203" charset="0"/>
              </a:rPr>
              <a:t> </a:t>
            </a:r>
          </a:p>
          <a:p>
            <a:r>
              <a:rPr lang="en-US" sz="2800" b="1">
                <a:latin typeface="Times New Roman" panose="02020603050405020304" pitchFamily="18" charset="0"/>
                <a:cs typeface="Segoe UI" panose="020B0502040204020203" charset="0"/>
              </a:rPr>
              <a:t>NaHCO</a:t>
            </a:r>
            <a:r>
              <a:rPr lang="en-US" sz="2800" b="1" baseline="-25000">
                <a:latin typeface="Times New Roman" panose="02020603050405020304" pitchFamily="18" charset="0"/>
                <a:cs typeface="Segoe UI" panose="020B0502040204020203" charset="0"/>
              </a:rPr>
              <a:t>3</a:t>
            </a:r>
            <a:r>
              <a:rPr lang="en-US" sz="2800" b="1">
                <a:latin typeface="Times New Roman" panose="02020603050405020304" pitchFamily="18" charset="0"/>
                <a:cs typeface="Segoe UI" panose="020B0502040204020203" charset="0"/>
              </a:rPr>
              <a:t>:</a:t>
            </a:r>
            <a:endParaRPr lang="en-US" sz="2800" b="1">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799" y="207584"/>
            <a:ext cx="6956613" cy="5201424"/>
          </a:xfrm>
          <a:prstGeom prst="rect">
            <a:avLst/>
          </a:prstGeom>
        </p:spPr>
        <p:txBody>
          <a:bodyPr wrap="square">
            <a:spAutoFit/>
          </a:bodyPr>
          <a:lstStyle/>
          <a:p>
            <a:pPr marL="742950" indent="-742950" fontAlgn="auto">
              <a:spcBef>
                <a:spcPts val="0"/>
              </a:spcBef>
              <a:buAutoNum type="arabicPeriod"/>
            </a:pPr>
            <a:r>
              <a:rPr lang="vi-VN" sz="4400" b="1">
                <a:solidFill>
                  <a:srgbClr val="FF0000"/>
                </a:solidFill>
                <a:latin typeface="Times New Roman" panose="02020603050405020304" pitchFamily="18" charset="0"/>
                <a:cs typeface="Times New Roman" panose="02020603050405020304" pitchFamily="18" charset="0"/>
              </a:rPr>
              <a:t>Công thức của các muối:</a:t>
            </a:r>
            <a:r>
              <a:rPr lang="vi-VN" sz="4000" b="1">
                <a:solidFill>
                  <a:srgbClr val="FF0000"/>
                </a:solidFill>
                <a:latin typeface="Times New Roman" panose="02020603050405020304" pitchFamily="18" charset="0"/>
                <a:cs typeface="Times New Roman" panose="02020603050405020304" pitchFamily="18" charset="0"/>
              </a:rPr>
              <a:t> </a:t>
            </a:r>
            <a:endParaRPr lang="en-US" sz="4000" b="1">
              <a:solidFill>
                <a:srgbClr val="FF0000"/>
              </a:solidFill>
              <a:latin typeface="Times New Roman" panose="02020603050405020304" pitchFamily="18" charset="0"/>
              <a:cs typeface="Times New Roman" panose="02020603050405020304" pitchFamily="18" charset="0"/>
            </a:endParaRPr>
          </a:p>
          <a:p>
            <a:r>
              <a:rPr lang="en-US" altLang="vi-VN" sz="3600" b="1">
                <a:latin typeface="Times New Roman" panose="02020603050405020304" pitchFamily="18" charset="0"/>
                <a:cs typeface="Times New Roman" panose="02020603050405020304" pitchFamily="18" charset="0"/>
              </a:rPr>
              <a:t>P</a:t>
            </a:r>
            <a:r>
              <a:rPr lang="vi-VN" sz="3600" b="1">
                <a:latin typeface="Times New Roman" panose="02020603050405020304" pitchFamily="18" charset="0"/>
                <a:cs typeface="Times New Roman" panose="02020603050405020304" pitchFamily="18" charset="0"/>
              </a:rPr>
              <a:t>otassium sulfate:</a:t>
            </a:r>
            <a:endParaRPr lang="en-US" sz="3600" b="1">
              <a:latin typeface="Times New Roman" panose="02020603050405020304" pitchFamily="18" charset="0"/>
              <a:cs typeface="Times New Roman" panose="02020603050405020304" pitchFamily="18" charset="0"/>
            </a:endParaRPr>
          </a:p>
          <a:p>
            <a:r>
              <a:rPr lang="en-US" altLang="vi-VN" sz="3600" b="1">
                <a:latin typeface="Times New Roman" panose="02020603050405020304" pitchFamily="18" charset="0"/>
                <a:cs typeface="Times New Roman" panose="02020603050405020304" pitchFamily="18" charset="0"/>
              </a:rPr>
              <a:t>S</a:t>
            </a:r>
            <a:r>
              <a:rPr lang="vi-VN" sz="3600" b="1">
                <a:latin typeface="Times New Roman" panose="02020603050405020304" pitchFamily="18" charset="0"/>
                <a:cs typeface="Times New Roman" panose="02020603050405020304" pitchFamily="18" charset="0"/>
              </a:rPr>
              <a:t>odium hydrosulfate: </a:t>
            </a:r>
            <a:endParaRPr lang="en-US" sz="3600" b="1">
              <a:latin typeface="Times New Roman" panose="02020603050405020304" pitchFamily="18" charset="0"/>
              <a:cs typeface="Times New Roman" panose="02020603050405020304" pitchFamily="18" charset="0"/>
            </a:endParaRPr>
          </a:p>
          <a:p>
            <a:r>
              <a:rPr lang="en-US" altLang="vi-VN" sz="3600" b="1">
                <a:latin typeface="Times New Roman" panose="02020603050405020304" pitchFamily="18" charset="0"/>
                <a:cs typeface="Times New Roman" panose="02020603050405020304" pitchFamily="18" charset="0"/>
              </a:rPr>
              <a:t>S</a:t>
            </a:r>
            <a:r>
              <a:rPr lang="vi-VN" sz="3600" b="1">
                <a:latin typeface="Times New Roman" panose="02020603050405020304" pitchFamily="18" charset="0"/>
                <a:cs typeface="Times New Roman" panose="02020603050405020304" pitchFamily="18" charset="0"/>
              </a:rPr>
              <a:t>odium hydrocarbonate:</a:t>
            </a:r>
            <a:endParaRPr lang="en-US" sz="3600" b="1">
              <a:solidFill>
                <a:srgbClr val="FF0000"/>
              </a:solidFill>
              <a:latin typeface="Times New Roman" panose="02020603050405020304" pitchFamily="18" charset="0"/>
              <a:cs typeface="Times New Roman" panose="02020603050405020304" pitchFamily="18" charset="0"/>
            </a:endParaRPr>
          </a:p>
          <a:p>
            <a:r>
              <a:rPr lang="en-US" sz="3600" b="1">
                <a:solidFill>
                  <a:srgbClr val="FF0000"/>
                </a:solidFill>
                <a:latin typeface="Times New Roman" panose="02020603050405020304" pitchFamily="18" charset="0"/>
                <a:cs typeface="Times New Roman" panose="02020603050405020304" pitchFamily="18" charset="0"/>
              </a:rPr>
              <a:t> </a:t>
            </a:r>
            <a:r>
              <a:rPr lang="en-US" altLang="vi-VN" sz="3600" b="1">
                <a:latin typeface="Times New Roman" panose="02020603050405020304" pitchFamily="18" charset="0"/>
                <a:cs typeface="Times New Roman" panose="02020603050405020304" pitchFamily="18" charset="0"/>
              </a:rPr>
              <a:t>S</a:t>
            </a:r>
            <a:r>
              <a:rPr lang="vi-VN" sz="3600" b="1">
                <a:latin typeface="Times New Roman" panose="02020603050405020304" pitchFamily="18" charset="0"/>
                <a:cs typeface="Times New Roman" panose="02020603050405020304" pitchFamily="18" charset="0"/>
              </a:rPr>
              <a:t>odium chloride: </a:t>
            </a:r>
            <a:endParaRPr lang="en-US" sz="3600" b="1">
              <a:latin typeface="Times New Roman" panose="02020603050405020304" pitchFamily="18" charset="0"/>
              <a:cs typeface="Times New Roman" panose="02020603050405020304" pitchFamily="18" charset="0"/>
            </a:endParaRPr>
          </a:p>
          <a:p>
            <a:r>
              <a:rPr lang="en-US" altLang="vi-VN" sz="3600" b="1">
                <a:latin typeface="Times New Roman" panose="02020603050405020304" pitchFamily="18" charset="0"/>
                <a:cs typeface="Times New Roman" panose="02020603050405020304" pitchFamily="18" charset="0"/>
              </a:rPr>
              <a:t>S</a:t>
            </a:r>
            <a:r>
              <a:rPr lang="vi-VN" sz="3600" b="1">
                <a:latin typeface="Times New Roman" panose="02020603050405020304" pitchFamily="18" charset="0"/>
                <a:cs typeface="Times New Roman" panose="02020603050405020304" pitchFamily="18" charset="0"/>
              </a:rPr>
              <a:t>odium nitrate:</a:t>
            </a:r>
            <a:endParaRPr lang="en-US" sz="3600" b="1">
              <a:latin typeface="Times New Roman" panose="02020603050405020304" pitchFamily="18" charset="0"/>
              <a:cs typeface="Times New Roman" panose="02020603050405020304" pitchFamily="18" charset="0"/>
            </a:endParaRPr>
          </a:p>
          <a:p>
            <a:r>
              <a:rPr lang="en-US" altLang="vi-VN" sz="3600" b="1">
                <a:latin typeface="Times New Roman" panose="02020603050405020304" pitchFamily="18" charset="0"/>
                <a:cs typeface="Times New Roman" panose="02020603050405020304" pitchFamily="18" charset="0"/>
              </a:rPr>
              <a:t>C</a:t>
            </a:r>
            <a:r>
              <a:rPr lang="vi-VN" sz="3600" b="1">
                <a:latin typeface="Times New Roman" panose="02020603050405020304" pitchFamily="18" charset="0"/>
                <a:cs typeface="Times New Roman" panose="02020603050405020304" pitchFamily="18" charset="0"/>
              </a:rPr>
              <a:t>alciumhydrophosphate:</a:t>
            </a:r>
          </a:p>
          <a:p>
            <a:r>
              <a:rPr lang="en-US" altLang="vi-VN" sz="3600" b="1">
                <a:latin typeface="Times New Roman" panose="02020603050405020304" pitchFamily="18" charset="0"/>
                <a:cs typeface="Times New Roman" panose="02020603050405020304" pitchFamily="18" charset="0"/>
              </a:rPr>
              <a:t>M</a:t>
            </a:r>
            <a:r>
              <a:rPr lang="vi-VN" sz="3600" b="1">
                <a:latin typeface="Times New Roman" panose="02020603050405020304" pitchFamily="18" charset="0"/>
                <a:cs typeface="Times New Roman" panose="02020603050405020304" pitchFamily="18" charset="0"/>
              </a:rPr>
              <a:t>agnesium sulfate:</a:t>
            </a:r>
            <a:endParaRPr lang="en-US" sz="3600" b="1">
              <a:latin typeface="Times New Roman" panose="02020603050405020304" pitchFamily="18" charset="0"/>
              <a:cs typeface="Times New Roman" panose="02020603050405020304" pitchFamily="18" charset="0"/>
            </a:endParaRPr>
          </a:p>
          <a:p>
            <a:r>
              <a:rPr lang="en-US" sz="3600" b="1">
                <a:latin typeface="Times New Roman" panose="02020603050405020304" pitchFamily="18" charset="0"/>
                <a:cs typeface="Times New Roman" panose="02020603050405020304" pitchFamily="18" charset="0"/>
              </a:rPr>
              <a:t>C</a:t>
            </a:r>
            <a:r>
              <a:rPr lang="vi-VN" sz="3600" b="1">
                <a:latin typeface="Times New Roman" panose="02020603050405020304" pitchFamily="18" charset="0"/>
                <a:cs typeface="Times New Roman" panose="02020603050405020304" pitchFamily="18" charset="0"/>
              </a:rPr>
              <a:t>opper(II) sulfate:</a:t>
            </a:r>
            <a:endParaRPr lang="vi-VN" sz="3600" b="1" dirty="0">
              <a:latin typeface="Times New Roman" panose="02020603050405020304" pitchFamily="18" charset="0"/>
              <a:cs typeface="Times New Roman" panose="02020603050405020304" pitchFamily="18" charset="0"/>
            </a:endParaRPr>
          </a:p>
        </p:txBody>
      </p:sp>
      <p:sp>
        <p:nvSpPr>
          <p:cNvPr id="6" name="Rectangle 5"/>
          <p:cNvSpPr/>
          <p:nvPr/>
        </p:nvSpPr>
        <p:spPr>
          <a:xfrm>
            <a:off x="7019365" y="959695"/>
            <a:ext cx="4545104" cy="5262979"/>
          </a:xfrm>
          <a:prstGeom prst="rect">
            <a:avLst/>
          </a:prstGeom>
        </p:spPr>
        <p:txBody>
          <a:bodyPr wrap="square">
            <a:spAutoFit/>
          </a:bodyPr>
          <a:lstStyle/>
          <a:p>
            <a:pPr marL="742950" indent="-742950">
              <a:buAutoNum type="arabicPeriod" startAt="2"/>
            </a:pPr>
            <a:r>
              <a:rPr lang="en-US" sz="2800" b="1">
                <a:latin typeface="Times New Roman" panose="02020603050405020304" pitchFamily="18" charset="0"/>
                <a:cs typeface="Segoe UI" panose="020B0502040204020203" charset="0"/>
              </a:rPr>
              <a:t>Tên gọi của các muối:   </a:t>
            </a:r>
          </a:p>
          <a:p>
            <a:r>
              <a:rPr lang="en-US" sz="2800" b="1">
                <a:latin typeface="Times New Roman" panose="02020603050405020304" pitchFamily="18" charset="0"/>
                <a:cs typeface="Segoe UI" panose="020B0502040204020203" charset="0"/>
              </a:rPr>
              <a:t> AlCl</a:t>
            </a:r>
            <a:r>
              <a:rPr lang="en-US" sz="2800" b="1" baseline="-25000">
                <a:latin typeface="Times New Roman" panose="02020603050405020304" pitchFamily="18" charset="0"/>
                <a:cs typeface="Segoe UI" panose="020B0502040204020203" charset="0"/>
              </a:rPr>
              <a:t>3</a:t>
            </a:r>
            <a:r>
              <a:rPr lang="en-US" sz="2800" b="1">
                <a:latin typeface="Times New Roman" panose="02020603050405020304" pitchFamily="18" charset="0"/>
                <a:cs typeface="Segoe UI" panose="020B0502040204020203" charset="0"/>
              </a:rPr>
              <a:t>:</a:t>
            </a:r>
          </a:p>
          <a:p>
            <a:r>
              <a:rPr lang="en-US" sz="2800" b="1">
                <a:latin typeface="Times New Roman" panose="02020603050405020304" pitchFamily="18" charset="0"/>
                <a:cs typeface="Segoe UI" panose="020B0502040204020203" charset="0"/>
              </a:rPr>
              <a:t> </a:t>
            </a:r>
          </a:p>
          <a:p>
            <a:r>
              <a:rPr lang="en-US" sz="2800" b="1">
                <a:latin typeface="Times New Roman" panose="02020603050405020304" pitchFamily="18" charset="0"/>
                <a:cs typeface="Segoe UI" panose="020B0502040204020203" charset="0"/>
              </a:rPr>
              <a:t>KCl:</a:t>
            </a:r>
          </a:p>
          <a:p>
            <a:endParaRPr lang="en-US" sz="2800" b="1">
              <a:solidFill>
                <a:srgbClr val="7030A0"/>
              </a:solidFill>
              <a:latin typeface="Times New Roman" panose="02020603050405020304" pitchFamily="18" charset="0"/>
              <a:cs typeface="Segoe UI" panose="020B0502040204020203" charset="0"/>
            </a:endParaRPr>
          </a:p>
          <a:p>
            <a:r>
              <a:rPr lang="en-US" sz="2800" b="1">
                <a:latin typeface="Times New Roman" panose="02020603050405020304" pitchFamily="18" charset="0"/>
                <a:cs typeface="Segoe UI" panose="020B0502040204020203" charset="0"/>
              </a:rPr>
              <a:t>Al</a:t>
            </a:r>
            <a:r>
              <a:rPr lang="en-US" sz="2800" b="1" baseline="-25000">
                <a:latin typeface="Times New Roman" panose="02020603050405020304" pitchFamily="18" charset="0"/>
                <a:cs typeface="Segoe UI" panose="020B0502040204020203" charset="0"/>
              </a:rPr>
              <a:t>2</a:t>
            </a:r>
            <a:r>
              <a:rPr lang="en-US" sz="2800" b="1">
                <a:latin typeface="Times New Roman" panose="02020603050405020304" pitchFamily="18" charset="0"/>
                <a:cs typeface="Segoe UI" panose="020B0502040204020203" charset="0"/>
              </a:rPr>
              <a:t>(SO</a:t>
            </a:r>
            <a:r>
              <a:rPr lang="en-US" sz="2800" b="1" baseline="-25000">
                <a:latin typeface="Times New Roman" panose="02020603050405020304" pitchFamily="18" charset="0"/>
                <a:cs typeface="Segoe UI" panose="020B0502040204020203" charset="0"/>
              </a:rPr>
              <a:t>4</a:t>
            </a:r>
            <a:r>
              <a:rPr lang="en-US" sz="2800" b="1">
                <a:latin typeface="Times New Roman" panose="02020603050405020304" pitchFamily="18" charset="0"/>
                <a:cs typeface="Segoe UI" panose="020B0502040204020203" charset="0"/>
              </a:rPr>
              <a:t>)</a:t>
            </a:r>
            <a:r>
              <a:rPr lang="en-US" sz="2800" b="1" baseline="-25000">
                <a:latin typeface="Times New Roman" panose="02020603050405020304" pitchFamily="18" charset="0"/>
                <a:cs typeface="Segoe UI" panose="020B0502040204020203" charset="0"/>
              </a:rPr>
              <a:t>3</a:t>
            </a:r>
            <a:r>
              <a:rPr lang="en-US" sz="2800" b="1">
                <a:latin typeface="Times New Roman" panose="02020603050405020304" pitchFamily="18" charset="0"/>
                <a:cs typeface="Segoe UI" panose="020B0502040204020203" charset="0"/>
              </a:rPr>
              <a:t>:</a:t>
            </a:r>
          </a:p>
          <a:p>
            <a:endParaRPr lang="en-US" sz="2800" b="1">
              <a:solidFill>
                <a:srgbClr val="7030A0"/>
              </a:solidFill>
              <a:latin typeface="Times New Roman" panose="02020603050405020304" pitchFamily="18" charset="0"/>
              <a:cs typeface="Segoe UI" panose="020B0502040204020203" charset="0"/>
            </a:endParaRPr>
          </a:p>
          <a:p>
            <a:r>
              <a:rPr lang="en-US" sz="2800" b="1">
                <a:latin typeface="Times New Roman" panose="02020603050405020304" pitchFamily="18" charset="0"/>
                <a:cs typeface="Segoe UI" panose="020B0502040204020203" charset="0"/>
              </a:rPr>
              <a:t>MgSO</a:t>
            </a:r>
            <a:r>
              <a:rPr lang="en-US" sz="2800" b="1" baseline="-25000">
                <a:latin typeface="Times New Roman" panose="02020603050405020304" pitchFamily="18" charset="0"/>
                <a:cs typeface="Segoe UI" panose="020B0502040204020203" charset="0"/>
              </a:rPr>
              <a:t>4</a:t>
            </a:r>
            <a:r>
              <a:rPr lang="en-US" sz="2800" b="1">
                <a:latin typeface="Times New Roman" panose="02020603050405020304" pitchFamily="18" charset="0"/>
                <a:cs typeface="Segoe UI" panose="020B0502040204020203" charset="0"/>
              </a:rPr>
              <a:t>:</a:t>
            </a:r>
          </a:p>
          <a:p>
            <a:endParaRPr lang="en-US" sz="2800" b="1">
              <a:solidFill>
                <a:srgbClr val="7030A0"/>
              </a:solidFill>
              <a:latin typeface="Times New Roman" panose="02020603050405020304" pitchFamily="18" charset="0"/>
              <a:cs typeface="Segoe UI" panose="020B0502040204020203" charset="0"/>
            </a:endParaRPr>
          </a:p>
          <a:p>
            <a:r>
              <a:rPr lang="en-US" sz="2800" b="1">
                <a:latin typeface="Times New Roman" panose="02020603050405020304" pitchFamily="18" charset="0"/>
                <a:cs typeface="Segoe UI" panose="020B0502040204020203" charset="0"/>
              </a:rPr>
              <a:t>NH</a:t>
            </a:r>
            <a:r>
              <a:rPr lang="en-US" sz="2800" b="1" baseline="-25000">
                <a:latin typeface="Times New Roman" panose="02020603050405020304" pitchFamily="18" charset="0"/>
                <a:cs typeface="Segoe UI" panose="020B0502040204020203" charset="0"/>
              </a:rPr>
              <a:t>4</a:t>
            </a:r>
            <a:r>
              <a:rPr lang="en-US" sz="2800" b="1">
                <a:latin typeface="Times New Roman" panose="02020603050405020304" pitchFamily="18" charset="0"/>
                <a:cs typeface="Segoe UI" panose="020B0502040204020203" charset="0"/>
              </a:rPr>
              <a:t>NO</a:t>
            </a:r>
            <a:r>
              <a:rPr lang="en-US" sz="2800" b="1" baseline="-25000">
                <a:latin typeface="Times New Roman" panose="02020603050405020304" pitchFamily="18" charset="0"/>
                <a:cs typeface="Segoe UI" panose="020B0502040204020203" charset="0"/>
              </a:rPr>
              <a:t>3</a:t>
            </a:r>
            <a:r>
              <a:rPr lang="en-US" sz="2800" b="1">
                <a:latin typeface="Times New Roman" panose="02020603050405020304" pitchFamily="18" charset="0"/>
                <a:cs typeface="Segoe UI" panose="020B0502040204020203" charset="0"/>
              </a:rPr>
              <a:t>:</a:t>
            </a:r>
          </a:p>
          <a:p>
            <a:r>
              <a:rPr lang="en-US" sz="2800" b="1">
                <a:latin typeface="Times New Roman" panose="02020603050405020304" pitchFamily="18" charset="0"/>
                <a:cs typeface="Segoe UI" panose="020B0502040204020203" charset="0"/>
              </a:rPr>
              <a:t> </a:t>
            </a:r>
          </a:p>
          <a:p>
            <a:r>
              <a:rPr lang="en-US" sz="2800" b="1">
                <a:latin typeface="Times New Roman" panose="02020603050405020304" pitchFamily="18" charset="0"/>
                <a:cs typeface="Segoe UI" panose="020B0502040204020203" charset="0"/>
              </a:rPr>
              <a:t>NaHCO</a:t>
            </a:r>
            <a:r>
              <a:rPr lang="en-US" sz="2800" b="1" baseline="-25000">
                <a:latin typeface="Times New Roman" panose="02020603050405020304" pitchFamily="18" charset="0"/>
                <a:cs typeface="Segoe UI" panose="020B0502040204020203" charset="0"/>
              </a:rPr>
              <a:t>3</a:t>
            </a:r>
            <a:r>
              <a:rPr lang="en-US" sz="2800" b="1">
                <a:latin typeface="Times New Roman" panose="02020603050405020304" pitchFamily="18" charset="0"/>
                <a:cs typeface="Segoe UI" panose="020B0502040204020203" charset="0"/>
              </a:rPr>
              <a:t>:</a:t>
            </a:r>
            <a:endParaRPr lang="en-US" sz="2800" b="1">
              <a:solidFill>
                <a:srgbClr val="7030A0"/>
              </a:solidFill>
            </a:endParaRPr>
          </a:p>
        </p:txBody>
      </p:sp>
      <p:sp>
        <p:nvSpPr>
          <p:cNvPr id="7" name="TextBox 6"/>
          <p:cNvSpPr txBox="1"/>
          <p:nvPr/>
        </p:nvSpPr>
        <p:spPr>
          <a:xfrm>
            <a:off x="4746811" y="860612"/>
            <a:ext cx="2029097" cy="523220"/>
          </a:xfrm>
          <a:prstGeom prst="rect">
            <a:avLst/>
          </a:prstGeom>
          <a:noFill/>
        </p:spPr>
        <p:txBody>
          <a:bodyPr wrap="square" rtlCol="0">
            <a:spAutoFit/>
          </a:bodyPr>
          <a:lstStyle/>
          <a:p>
            <a:r>
              <a:rPr lang="vi-VN" sz="2800" b="1">
                <a:solidFill>
                  <a:srgbClr val="FF0000"/>
                </a:solidFill>
                <a:latin typeface="Times New Roman" panose="02020603050405020304" pitchFamily="18" charset="0"/>
                <a:cs typeface="Times New Roman" panose="02020603050405020304" pitchFamily="18" charset="0"/>
              </a:rPr>
              <a:t>K</a:t>
            </a:r>
            <a:r>
              <a:rPr lang="vi-VN" sz="2800" b="1" baseline="-25000">
                <a:solidFill>
                  <a:srgbClr val="FF0000"/>
                </a:solidFill>
                <a:latin typeface="Times New Roman" panose="02020603050405020304" pitchFamily="18" charset="0"/>
                <a:cs typeface="Times New Roman" panose="02020603050405020304" pitchFamily="18" charset="0"/>
              </a:rPr>
              <a:t>2</a:t>
            </a:r>
            <a:r>
              <a:rPr lang="vi-VN" sz="2800" b="1">
                <a:solidFill>
                  <a:srgbClr val="FF0000"/>
                </a:solidFill>
                <a:latin typeface="Times New Roman" panose="02020603050405020304" pitchFamily="18" charset="0"/>
                <a:cs typeface="Times New Roman" panose="02020603050405020304" pitchFamily="18" charset="0"/>
              </a:rPr>
              <a:t>SO</a:t>
            </a:r>
            <a:r>
              <a:rPr lang="vi-VN" sz="2800" b="1" baseline="-25000">
                <a:solidFill>
                  <a:srgbClr val="FF0000"/>
                </a:solidFill>
                <a:latin typeface="Times New Roman" panose="02020603050405020304" pitchFamily="18" charset="0"/>
                <a:cs typeface="Times New Roman" panose="02020603050405020304" pitchFamily="18" charset="0"/>
              </a:rPr>
              <a:t>4</a:t>
            </a:r>
            <a:endParaRPr lang="en-US" sz="2800"/>
          </a:p>
        </p:txBody>
      </p:sp>
      <p:sp>
        <p:nvSpPr>
          <p:cNvPr id="9" name="TextBox 8"/>
          <p:cNvSpPr txBox="1"/>
          <p:nvPr/>
        </p:nvSpPr>
        <p:spPr>
          <a:xfrm>
            <a:off x="4872316" y="1416425"/>
            <a:ext cx="2029097" cy="523220"/>
          </a:xfrm>
          <a:prstGeom prst="rect">
            <a:avLst/>
          </a:prstGeom>
          <a:noFill/>
        </p:spPr>
        <p:txBody>
          <a:bodyPr wrap="square" rtlCol="0">
            <a:spAutoFit/>
          </a:bodyPr>
          <a:lstStyle/>
          <a:p>
            <a:r>
              <a:rPr lang="vi-VN" sz="2800" b="1">
                <a:solidFill>
                  <a:srgbClr val="FF0000"/>
                </a:solidFill>
                <a:latin typeface="Times New Roman" panose="02020603050405020304" pitchFamily="18" charset="0"/>
                <a:cs typeface="Times New Roman" panose="02020603050405020304" pitchFamily="18" charset="0"/>
              </a:rPr>
              <a:t>NaHSO</a:t>
            </a:r>
            <a:r>
              <a:rPr lang="vi-VN" sz="2800" b="1" baseline="-25000">
                <a:solidFill>
                  <a:srgbClr val="FF0000"/>
                </a:solidFill>
                <a:latin typeface="Times New Roman" panose="02020603050405020304" pitchFamily="18" charset="0"/>
                <a:cs typeface="Times New Roman" panose="02020603050405020304" pitchFamily="18" charset="0"/>
              </a:rPr>
              <a:t>4</a:t>
            </a:r>
            <a:r>
              <a:rPr lang="vi-VN" sz="2800" b="1">
                <a:latin typeface="Times New Roman" panose="02020603050405020304" pitchFamily="18" charset="0"/>
                <a:cs typeface="Times New Roman" panose="02020603050405020304" pitchFamily="18" charset="0"/>
              </a:rPr>
              <a:t> </a:t>
            </a:r>
            <a:endParaRPr lang="en-US" sz="2800" b="1">
              <a:latin typeface="Times New Roman" panose="02020603050405020304" pitchFamily="18" charset="0"/>
              <a:cs typeface="Times New Roman" panose="02020603050405020304" pitchFamily="18" charset="0"/>
            </a:endParaRPr>
          </a:p>
        </p:txBody>
      </p:sp>
      <p:sp>
        <p:nvSpPr>
          <p:cNvPr id="11" name="TextBox 10"/>
          <p:cNvSpPr txBox="1"/>
          <p:nvPr/>
        </p:nvSpPr>
        <p:spPr>
          <a:xfrm>
            <a:off x="5369858" y="1954305"/>
            <a:ext cx="3061447" cy="523220"/>
          </a:xfrm>
          <a:prstGeom prst="rect">
            <a:avLst/>
          </a:prstGeom>
          <a:noFill/>
        </p:spPr>
        <p:txBody>
          <a:bodyPr wrap="square" rtlCol="0">
            <a:spAutoFit/>
          </a:bodyPr>
          <a:lstStyle/>
          <a:p>
            <a:r>
              <a:rPr lang="vi-VN" sz="2800" b="1">
                <a:solidFill>
                  <a:srgbClr val="FF0000"/>
                </a:solidFill>
                <a:latin typeface="Times New Roman" panose="02020603050405020304" pitchFamily="18" charset="0"/>
                <a:cs typeface="Times New Roman" panose="02020603050405020304" pitchFamily="18" charset="0"/>
              </a:rPr>
              <a:t>NaHCO</a:t>
            </a:r>
            <a:r>
              <a:rPr lang="vi-VN" sz="2800" b="1" baseline="-25000">
                <a:solidFill>
                  <a:srgbClr val="FF0000"/>
                </a:solidFill>
                <a:latin typeface="Times New Roman" panose="02020603050405020304" pitchFamily="18" charset="0"/>
                <a:cs typeface="Times New Roman" panose="02020603050405020304" pitchFamily="18" charset="0"/>
              </a:rPr>
              <a:t>3</a:t>
            </a:r>
            <a:endParaRPr lang="en-US" sz="2800"/>
          </a:p>
        </p:txBody>
      </p:sp>
      <p:sp>
        <p:nvSpPr>
          <p:cNvPr id="12" name="TextBox 11"/>
          <p:cNvSpPr txBox="1"/>
          <p:nvPr/>
        </p:nvSpPr>
        <p:spPr>
          <a:xfrm>
            <a:off x="4818529" y="3164542"/>
            <a:ext cx="2029097" cy="523220"/>
          </a:xfrm>
          <a:prstGeom prst="rect">
            <a:avLst/>
          </a:prstGeom>
          <a:noFill/>
        </p:spPr>
        <p:txBody>
          <a:bodyPr wrap="square" rtlCol="0">
            <a:spAutoFit/>
          </a:bodyPr>
          <a:lstStyle/>
          <a:p>
            <a:r>
              <a:rPr lang="vi-VN" sz="2800" b="1">
                <a:solidFill>
                  <a:srgbClr val="FF0000"/>
                </a:solidFill>
                <a:latin typeface="Times New Roman" panose="02020603050405020304" pitchFamily="18" charset="0"/>
                <a:cs typeface="Times New Roman" panose="02020603050405020304" pitchFamily="18" charset="0"/>
              </a:rPr>
              <a:t>NaNO</a:t>
            </a:r>
            <a:r>
              <a:rPr lang="vi-VN" sz="2800" b="1" baseline="-25000">
                <a:solidFill>
                  <a:srgbClr val="FF0000"/>
                </a:solidFill>
                <a:latin typeface="Times New Roman" panose="02020603050405020304" pitchFamily="18" charset="0"/>
                <a:cs typeface="Times New Roman" panose="02020603050405020304" pitchFamily="18" charset="0"/>
              </a:rPr>
              <a:t>3</a:t>
            </a:r>
            <a:r>
              <a:rPr lang="vi-VN" sz="2800" b="1">
                <a:solidFill>
                  <a:srgbClr val="FF0000"/>
                </a:solidFill>
                <a:latin typeface="Times New Roman" panose="02020603050405020304" pitchFamily="18" charset="0"/>
                <a:cs typeface="Times New Roman" panose="02020603050405020304" pitchFamily="18" charset="0"/>
              </a:rPr>
              <a:t> </a:t>
            </a:r>
            <a:endParaRPr lang="en-US" sz="2800"/>
          </a:p>
        </p:txBody>
      </p:sp>
      <p:sp>
        <p:nvSpPr>
          <p:cNvPr id="13" name="TextBox 12"/>
          <p:cNvSpPr txBox="1"/>
          <p:nvPr/>
        </p:nvSpPr>
        <p:spPr>
          <a:xfrm>
            <a:off x="5450542" y="3635189"/>
            <a:ext cx="3301732" cy="523220"/>
          </a:xfrm>
          <a:prstGeom prst="rect">
            <a:avLst/>
          </a:prstGeom>
          <a:noFill/>
        </p:spPr>
        <p:txBody>
          <a:bodyPr wrap="square" rtlCol="0">
            <a:spAutoFit/>
          </a:bodyPr>
          <a:lstStyle/>
          <a:p>
            <a:r>
              <a:rPr lang="vi-VN" sz="2800" b="1">
                <a:solidFill>
                  <a:srgbClr val="FF0000"/>
                </a:solidFill>
                <a:latin typeface="Times New Roman" panose="02020603050405020304" pitchFamily="18" charset="0"/>
                <a:cs typeface="Times New Roman" panose="02020603050405020304" pitchFamily="18" charset="0"/>
              </a:rPr>
              <a:t>CaHPO</a:t>
            </a:r>
            <a:r>
              <a:rPr lang="vi-VN" sz="2800" b="1" baseline="-25000">
                <a:solidFill>
                  <a:srgbClr val="FF0000"/>
                </a:solidFill>
                <a:latin typeface="Times New Roman" panose="02020603050405020304" pitchFamily="18" charset="0"/>
                <a:cs typeface="Times New Roman" panose="02020603050405020304" pitchFamily="18" charset="0"/>
              </a:rPr>
              <a:t>4</a:t>
            </a:r>
            <a:endParaRPr lang="en-US" sz="2800"/>
          </a:p>
        </p:txBody>
      </p:sp>
      <p:sp>
        <p:nvSpPr>
          <p:cNvPr id="14" name="TextBox 13"/>
          <p:cNvSpPr txBox="1"/>
          <p:nvPr/>
        </p:nvSpPr>
        <p:spPr>
          <a:xfrm>
            <a:off x="4737846" y="4226860"/>
            <a:ext cx="2029097" cy="523220"/>
          </a:xfrm>
          <a:prstGeom prst="rect">
            <a:avLst/>
          </a:prstGeom>
          <a:noFill/>
        </p:spPr>
        <p:txBody>
          <a:bodyPr wrap="square" rtlCol="0">
            <a:spAutoFit/>
          </a:bodyPr>
          <a:lstStyle/>
          <a:p>
            <a:r>
              <a:rPr lang="vi-VN" sz="2800" b="1">
                <a:solidFill>
                  <a:srgbClr val="FF0000"/>
                </a:solidFill>
                <a:latin typeface="Times New Roman" panose="02020603050405020304" pitchFamily="18" charset="0"/>
                <a:cs typeface="Times New Roman" panose="02020603050405020304" pitchFamily="18" charset="0"/>
              </a:rPr>
              <a:t>MgSO</a:t>
            </a:r>
            <a:r>
              <a:rPr lang="vi-VN" sz="2800" b="1" baseline="-25000">
                <a:solidFill>
                  <a:srgbClr val="FF0000"/>
                </a:solidFill>
                <a:latin typeface="Times New Roman" panose="02020603050405020304" pitchFamily="18" charset="0"/>
                <a:cs typeface="Times New Roman" panose="02020603050405020304" pitchFamily="18" charset="0"/>
              </a:rPr>
              <a:t>4</a:t>
            </a:r>
            <a:r>
              <a:rPr lang="en-US" sz="2800" b="1">
                <a:latin typeface="Times New Roman" panose="02020603050405020304" pitchFamily="18" charset="0"/>
                <a:cs typeface="Times New Roman" panose="02020603050405020304" pitchFamily="18" charset="0"/>
              </a:rPr>
              <a:t> </a:t>
            </a:r>
            <a:endParaRPr lang="en-US" sz="2800"/>
          </a:p>
        </p:txBody>
      </p:sp>
      <p:sp>
        <p:nvSpPr>
          <p:cNvPr id="15" name="TextBox 14"/>
          <p:cNvSpPr txBox="1"/>
          <p:nvPr/>
        </p:nvSpPr>
        <p:spPr>
          <a:xfrm>
            <a:off x="4697506" y="4778190"/>
            <a:ext cx="2029097" cy="523220"/>
          </a:xfrm>
          <a:prstGeom prst="rect">
            <a:avLst/>
          </a:prstGeom>
          <a:noFill/>
        </p:spPr>
        <p:txBody>
          <a:bodyPr wrap="square" rtlCol="0">
            <a:spAutoFit/>
          </a:bodyPr>
          <a:lstStyle/>
          <a:p>
            <a:r>
              <a:rPr lang="vi-VN" sz="2800" b="1">
                <a:solidFill>
                  <a:srgbClr val="FF0000"/>
                </a:solidFill>
                <a:latin typeface="Times New Roman" panose="02020603050405020304" pitchFamily="18" charset="0"/>
                <a:cs typeface="Times New Roman" panose="02020603050405020304" pitchFamily="18" charset="0"/>
              </a:rPr>
              <a:t>CuSO</a:t>
            </a:r>
            <a:r>
              <a:rPr lang="vi-VN" sz="2800" b="1" baseline="-25000">
                <a:solidFill>
                  <a:srgbClr val="FF0000"/>
                </a:solidFill>
                <a:latin typeface="Times New Roman" panose="02020603050405020304" pitchFamily="18" charset="0"/>
                <a:cs typeface="Times New Roman" panose="02020603050405020304" pitchFamily="18" charset="0"/>
              </a:rPr>
              <a:t>4</a:t>
            </a:r>
            <a:endParaRPr lang="en-US" sz="2800"/>
          </a:p>
        </p:txBody>
      </p:sp>
      <p:sp>
        <p:nvSpPr>
          <p:cNvPr id="16" name="TextBox 15"/>
          <p:cNvSpPr txBox="1"/>
          <p:nvPr/>
        </p:nvSpPr>
        <p:spPr>
          <a:xfrm>
            <a:off x="5060576" y="2532529"/>
            <a:ext cx="2029097" cy="523220"/>
          </a:xfrm>
          <a:prstGeom prst="rect">
            <a:avLst/>
          </a:prstGeom>
          <a:noFill/>
        </p:spPr>
        <p:txBody>
          <a:bodyPr wrap="square" rtlCol="0">
            <a:spAutoFit/>
          </a:bodyPr>
          <a:lstStyle/>
          <a:p>
            <a:r>
              <a:rPr lang="vi-VN" sz="2800" b="1">
                <a:solidFill>
                  <a:srgbClr val="FF0000"/>
                </a:solidFill>
                <a:latin typeface="Times New Roman" panose="02020603050405020304" pitchFamily="18" charset="0"/>
                <a:cs typeface="Times New Roman" panose="02020603050405020304" pitchFamily="18" charset="0"/>
              </a:rPr>
              <a:t>NaCl</a:t>
            </a:r>
          </a:p>
        </p:txBody>
      </p:sp>
      <p:sp>
        <p:nvSpPr>
          <p:cNvPr id="17" name="TextBox 16"/>
          <p:cNvSpPr txBox="1"/>
          <p:nvPr/>
        </p:nvSpPr>
        <p:spPr>
          <a:xfrm>
            <a:off x="8260977" y="1429871"/>
            <a:ext cx="3343834" cy="523220"/>
          </a:xfrm>
          <a:prstGeom prst="rect">
            <a:avLst/>
          </a:prstGeom>
          <a:noFill/>
        </p:spPr>
        <p:txBody>
          <a:bodyPr wrap="square" rtlCol="0">
            <a:spAutoFit/>
          </a:bodyPr>
          <a:lstStyle/>
          <a:p>
            <a:r>
              <a:rPr lang="en-US" sz="2800" b="1">
                <a:solidFill>
                  <a:srgbClr val="7030A0"/>
                </a:solidFill>
                <a:latin typeface="Times New Roman" panose="02020603050405020304" pitchFamily="18" charset="0"/>
                <a:cs typeface="Segoe UI" panose="020B0502040204020203" charset="0"/>
              </a:rPr>
              <a:t>aluminium chloride </a:t>
            </a:r>
          </a:p>
        </p:txBody>
      </p:sp>
      <p:sp>
        <p:nvSpPr>
          <p:cNvPr id="18" name="TextBox 17"/>
          <p:cNvSpPr txBox="1"/>
          <p:nvPr/>
        </p:nvSpPr>
        <p:spPr>
          <a:xfrm>
            <a:off x="8171330" y="2147047"/>
            <a:ext cx="3343834" cy="523220"/>
          </a:xfrm>
          <a:prstGeom prst="rect">
            <a:avLst/>
          </a:prstGeom>
          <a:noFill/>
        </p:spPr>
        <p:txBody>
          <a:bodyPr wrap="square" rtlCol="0">
            <a:spAutoFit/>
          </a:bodyPr>
          <a:lstStyle/>
          <a:p>
            <a:r>
              <a:rPr lang="en-US" sz="2800" b="1">
                <a:solidFill>
                  <a:srgbClr val="7030A0"/>
                </a:solidFill>
                <a:latin typeface="Times New Roman" panose="02020603050405020304" pitchFamily="18" charset="0"/>
                <a:cs typeface="Segoe UI" panose="020B0502040204020203" charset="0"/>
              </a:rPr>
              <a:t>potassium chloride’ </a:t>
            </a:r>
            <a:endParaRPr lang="en-US" sz="2800"/>
          </a:p>
        </p:txBody>
      </p:sp>
      <p:sp>
        <p:nvSpPr>
          <p:cNvPr id="19" name="TextBox 18"/>
          <p:cNvSpPr txBox="1"/>
          <p:nvPr/>
        </p:nvSpPr>
        <p:spPr>
          <a:xfrm>
            <a:off x="8682318" y="3034553"/>
            <a:ext cx="3343834" cy="523220"/>
          </a:xfrm>
          <a:prstGeom prst="rect">
            <a:avLst/>
          </a:prstGeom>
          <a:noFill/>
        </p:spPr>
        <p:txBody>
          <a:bodyPr wrap="square" rtlCol="0">
            <a:spAutoFit/>
          </a:bodyPr>
          <a:lstStyle/>
          <a:p>
            <a:r>
              <a:rPr lang="en-US" sz="2800" b="1">
                <a:solidFill>
                  <a:srgbClr val="7030A0"/>
                </a:solidFill>
                <a:latin typeface="Times New Roman" panose="02020603050405020304" pitchFamily="18" charset="0"/>
                <a:cs typeface="Segoe UI" panose="020B0502040204020203" charset="0"/>
              </a:rPr>
              <a:t>aluminium sulfate </a:t>
            </a:r>
            <a:endParaRPr lang="en-US" sz="2800"/>
          </a:p>
        </p:txBody>
      </p:sp>
      <p:sp>
        <p:nvSpPr>
          <p:cNvPr id="20" name="TextBox 19"/>
          <p:cNvSpPr txBox="1"/>
          <p:nvPr/>
        </p:nvSpPr>
        <p:spPr>
          <a:xfrm>
            <a:off x="8480614" y="3962400"/>
            <a:ext cx="3343834" cy="523220"/>
          </a:xfrm>
          <a:prstGeom prst="rect">
            <a:avLst/>
          </a:prstGeom>
          <a:noFill/>
        </p:spPr>
        <p:txBody>
          <a:bodyPr wrap="square" rtlCol="0">
            <a:spAutoFit/>
          </a:bodyPr>
          <a:lstStyle/>
          <a:p>
            <a:r>
              <a:rPr lang="en-US" sz="2800" b="1">
                <a:solidFill>
                  <a:srgbClr val="7030A0"/>
                </a:solidFill>
                <a:latin typeface="Times New Roman" panose="02020603050405020304" pitchFamily="18" charset="0"/>
                <a:cs typeface="Segoe UI" panose="020B0502040204020203" charset="0"/>
              </a:rPr>
              <a:t>magnesium sulfate </a:t>
            </a:r>
            <a:endParaRPr lang="en-US" sz="2800"/>
          </a:p>
        </p:txBody>
      </p:sp>
      <p:sp>
        <p:nvSpPr>
          <p:cNvPr id="21" name="TextBox 20"/>
          <p:cNvSpPr txBox="1"/>
          <p:nvPr/>
        </p:nvSpPr>
        <p:spPr>
          <a:xfrm>
            <a:off x="8655425" y="4755777"/>
            <a:ext cx="3343834" cy="523220"/>
          </a:xfrm>
          <a:prstGeom prst="rect">
            <a:avLst/>
          </a:prstGeom>
          <a:noFill/>
        </p:spPr>
        <p:txBody>
          <a:bodyPr wrap="square" rtlCol="0">
            <a:spAutoFit/>
          </a:bodyPr>
          <a:lstStyle/>
          <a:p>
            <a:r>
              <a:rPr lang="en-US" sz="2800" b="1">
                <a:solidFill>
                  <a:srgbClr val="7030A0"/>
                </a:solidFill>
                <a:latin typeface="Times New Roman" panose="02020603050405020304" pitchFamily="18" charset="0"/>
                <a:cs typeface="Segoe UI" panose="020B0502040204020203" charset="0"/>
              </a:rPr>
              <a:t>ammonium nitrate </a:t>
            </a:r>
          </a:p>
        </p:txBody>
      </p:sp>
      <p:sp>
        <p:nvSpPr>
          <p:cNvPr id="22" name="TextBox 21"/>
          <p:cNvSpPr txBox="1"/>
          <p:nvPr/>
        </p:nvSpPr>
        <p:spPr>
          <a:xfrm>
            <a:off x="8682318" y="5643283"/>
            <a:ext cx="3742763" cy="954107"/>
          </a:xfrm>
          <a:prstGeom prst="rect">
            <a:avLst/>
          </a:prstGeom>
          <a:noFill/>
        </p:spPr>
        <p:txBody>
          <a:bodyPr wrap="square" rtlCol="0">
            <a:spAutoFit/>
          </a:bodyPr>
          <a:lstStyle/>
          <a:p>
            <a:r>
              <a:rPr lang="en-US" sz="2800" b="1">
                <a:solidFill>
                  <a:srgbClr val="7030A0"/>
                </a:solidFill>
                <a:latin typeface="Times New Roman" panose="02020603050405020304" pitchFamily="18" charset="0"/>
                <a:cs typeface="Segoe UI" panose="020B0502040204020203" charset="0"/>
              </a:rPr>
              <a:t>Sodium hydrocarbonate.</a:t>
            </a:r>
            <a:endParaRPr lang="en-US" sz="2800" b="1">
              <a:solidFill>
                <a:srgbClr val="7030A0"/>
              </a:solidFill>
            </a:endParaRPr>
          </a:p>
        </p:txBody>
      </p:sp>
    </p:spTree>
    <p:extLst>
      <p:ext uri="{BB962C8B-B14F-4D97-AF65-F5344CB8AC3E}">
        <p14:creationId xmlns:p14="http://schemas.microsoft.com/office/powerpoint/2010/main" val="139703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ppt_x"/>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additive="base">
                                        <p:cTn id="79" dur="500" fill="hold"/>
                                        <p:tgtEl>
                                          <p:spTgt spid="19"/>
                                        </p:tgtEl>
                                        <p:attrNameLst>
                                          <p:attrName>ppt_x</p:attrName>
                                        </p:attrNameLst>
                                      </p:cBhvr>
                                      <p:tavLst>
                                        <p:tav tm="0">
                                          <p:val>
                                            <p:strVal val="#ppt_x"/>
                                          </p:val>
                                        </p:tav>
                                        <p:tav tm="100000">
                                          <p:val>
                                            <p:strVal val="#ppt_x"/>
                                          </p:val>
                                        </p:tav>
                                      </p:tavLst>
                                    </p:anim>
                                    <p:anim calcmode="lin" valueType="num">
                                      <p:cBhvr additive="base">
                                        <p:cTn id="8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fill="hold"/>
                                        <p:tgtEl>
                                          <p:spTgt spid="20"/>
                                        </p:tgtEl>
                                        <p:attrNameLst>
                                          <p:attrName>ppt_x</p:attrName>
                                        </p:attrNameLst>
                                      </p:cBhvr>
                                      <p:tavLst>
                                        <p:tav tm="0">
                                          <p:val>
                                            <p:strVal val="#ppt_x"/>
                                          </p:val>
                                        </p:tav>
                                        <p:tav tm="100000">
                                          <p:val>
                                            <p:strVal val="#ppt_x"/>
                                          </p:val>
                                        </p:tav>
                                      </p:tavLst>
                                    </p:anim>
                                    <p:anim calcmode="lin" valueType="num">
                                      <p:cBhvr additive="base">
                                        <p:cTn id="8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cBhvr additive="base">
                                        <p:cTn id="91" dur="500" fill="hold"/>
                                        <p:tgtEl>
                                          <p:spTgt spid="21"/>
                                        </p:tgtEl>
                                        <p:attrNameLst>
                                          <p:attrName>ppt_x</p:attrName>
                                        </p:attrNameLst>
                                      </p:cBhvr>
                                      <p:tavLst>
                                        <p:tav tm="0">
                                          <p:val>
                                            <p:strVal val="#ppt_x"/>
                                          </p:val>
                                        </p:tav>
                                        <p:tav tm="100000">
                                          <p:val>
                                            <p:strVal val="#ppt_x"/>
                                          </p:val>
                                        </p:tav>
                                      </p:tavLst>
                                    </p:anim>
                                    <p:anim calcmode="lin" valueType="num">
                                      <p:cBhvr additive="base">
                                        <p:cTn id="9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anim calcmode="lin" valueType="num">
                                      <p:cBhvr additive="base">
                                        <p:cTn id="97" dur="500" fill="hold"/>
                                        <p:tgtEl>
                                          <p:spTgt spid="22"/>
                                        </p:tgtEl>
                                        <p:attrNameLst>
                                          <p:attrName>ppt_x</p:attrName>
                                        </p:attrNameLst>
                                      </p:cBhvr>
                                      <p:tavLst>
                                        <p:tav tm="0">
                                          <p:val>
                                            <p:strVal val="#ppt_x"/>
                                          </p:val>
                                        </p:tav>
                                        <p:tav tm="100000">
                                          <p:val>
                                            <p:strVal val="#ppt_x"/>
                                          </p:val>
                                        </p:tav>
                                      </p:tavLst>
                                    </p:anim>
                                    <p:anim calcmode="lin" valueType="num">
                                      <p:cBhvr additive="base">
                                        <p:cTn id="9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p:bldP spid="12" grpId="0"/>
      <p:bldP spid="13" grpId="0"/>
      <p:bldP spid="14" grpId="0"/>
      <p:bldP spid="15" grpId="0"/>
      <p:bldP spid="16" grpId="0"/>
      <p:bldP spid="17" grpId="0"/>
      <p:bldP spid="18" grpId="0"/>
      <p:bldP spid="19" grpId="0"/>
      <p:bldP spid="20" grpId="0"/>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p:cNvSpPr txBox="1"/>
          <p:nvPr/>
        </p:nvSpPr>
        <p:spPr>
          <a:xfrm>
            <a:off x="512369" y="267438"/>
            <a:ext cx="9680573" cy="1200329"/>
          </a:xfrm>
          <a:prstGeom prst="rect">
            <a:avLst/>
          </a:prstGeom>
          <a:noFill/>
          <a:ln w="9525">
            <a:noFill/>
          </a:ln>
        </p:spPr>
        <p:txBody>
          <a:bodyPr wrap="square">
            <a:spAutoFit/>
          </a:bodyPr>
          <a:lstStyle/>
          <a:p>
            <a:pPr indent="279400"/>
            <a:r>
              <a:rPr lang="en-US" sz="3600" b="1">
                <a:solidFill>
                  <a:srgbClr val="232323"/>
                </a:solidFill>
                <a:latin typeface="Times New Roman" panose="02020603050405020304" pitchFamily="18" charset="0"/>
              </a:rPr>
              <a:t>3. </a:t>
            </a:r>
            <a:r>
              <a:rPr lang="en-US" sz="3600" b="1">
                <a:latin typeface="Times New Roman" panose="02020603050405020304" pitchFamily="18" charset="0"/>
                <a:cs typeface="Segoe UI" panose="020B0502040204020203" charset="0"/>
              </a:rPr>
              <a:t> Phản ứng tạo muối KC1:</a:t>
            </a:r>
          </a:p>
          <a:p>
            <a:pPr indent="279400"/>
            <a:r>
              <a:rPr lang="en-US" sz="3600" b="1">
                <a:latin typeface="Times New Roman" panose="02020603050405020304" pitchFamily="18" charset="0"/>
                <a:cs typeface="Segoe UI" panose="020B0502040204020203" charset="0"/>
              </a:rPr>
              <a:t>KOH + HC1            KC1 + H</a:t>
            </a:r>
            <a:r>
              <a:rPr lang="en-US" sz="3600" b="1" baseline="-25000">
                <a:latin typeface="Times New Roman" panose="02020603050405020304" pitchFamily="18" charset="0"/>
                <a:cs typeface="Segoe UI" panose="020B0502040204020203" charset="0"/>
              </a:rPr>
              <a:t>2</a:t>
            </a:r>
            <a:r>
              <a:rPr lang="en-US" sz="3600" b="1">
                <a:latin typeface="Times New Roman" panose="02020603050405020304" pitchFamily="18" charset="0"/>
                <a:cs typeface="Segoe UI" panose="020B0502040204020203" charset="0"/>
              </a:rPr>
              <a:t>O</a:t>
            </a:r>
            <a:endParaRPr lang="en-US" sz="3600" b="1"/>
          </a:p>
        </p:txBody>
      </p:sp>
      <p:cxnSp>
        <p:nvCxnSpPr>
          <p:cNvPr id="5" name="Straight Arrow Connector 1"/>
          <p:cNvCxnSpPr/>
          <p:nvPr/>
        </p:nvCxnSpPr>
        <p:spPr>
          <a:xfrm flipV="1">
            <a:off x="3726105" y="1171035"/>
            <a:ext cx="584010" cy="1399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6" name="Text Box 9"/>
          <p:cNvSpPr txBox="1"/>
          <p:nvPr/>
        </p:nvSpPr>
        <p:spPr>
          <a:xfrm>
            <a:off x="1036804" y="1392265"/>
            <a:ext cx="7847214" cy="646331"/>
          </a:xfrm>
          <a:prstGeom prst="rect">
            <a:avLst/>
          </a:prstGeom>
          <a:noFill/>
          <a:ln w="9525">
            <a:noFill/>
          </a:ln>
        </p:spPr>
        <p:txBody>
          <a:bodyPr wrap="square">
            <a:spAutoFit/>
          </a:bodyPr>
          <a:lstStyle/>
          <a:p>
            <a:pPr indent="0"/>
            <a:r>
              <a:rPr lang="en-US" sz="3600" b="1">
                <a:latin typeface="Times New Roman" panose="02020603050405020304" pitchFamily="18" charset="0"/>
                <a:ea typeface="SimSun" panose="02010600030101010101" pitchFamily="2" charset="-122"/>
              </a:rPr>
              <a:t>Phản ứng tạo muối MgSO</a:t>
            </a:r>
            <a:r>
              <a:rPr lang="en-US" sz="3600" b="1" baseline="-25000">
                <a:latin typeface="Times New Roman" panose="02020603050405020304" pitchFamily="18" charset="0"/>
                <a:ea typeface="SimSun" panose="02010600030101010101" pitchFamily="2" charset="-122"/>
              </a:rPr>
              <a:t>4</a:t>
            </a:r>
            <a:endParaRPr lang="en-US" sz="3600" b="1"/>
          </a:p>
        </p:txBody>
      </p:sp>
      <p:sp>
        <p:nvSpPr>
          <p:cNvPr id="7" name="Text Box 10"/>
          <p:cNvSpPr txBox="1"/>
          <p:nvPr/>
        </p:nvSpPr>
        <p:spPr>
          <a:xfrm>
            <a:off x="1036804" y="2038596"/>
            <a:ext cx="8404373" cy="646331"/>
          </a:xfrm>
          <a:prstGeom prst="rect">
            <a:avLst/>
          </a:prstGeom>
          <a:noFill/>
          <a:ln w="9525">
            <a:noFill/>
          </a:ln>
        </p:spPr>
        <p:txBody>
          <a:bodyPr wrap="square">
            <a:spAutoFit/>
          </a:bodyPr>
          <a:lstStyle/>
          <a:p>
            <a:pPr indent="0"/>
            <a:r>
              <a:rPr lang="en-US" sz="3600" b="1">
                <a:latin typeface="Times New Roman" panose="02020603050405020304" pitchFamily="18" charset="0"/>
                <a:ea typeface="SimSun" panose="02010600030101010101" pitchFamily="2" charset="-122"/>
              </a:rPr>
              <a:t>Mg + H</a:t>
            </a:r>
            <a:r>
              <a:rPr lang="en-US" sz="3600" b="1" baseline="-25000">
                <a:latin typeface="Times New Roman" panose="02020603050405020304" pitchFamily="18" charset="0"/>
                <a:ea typeface="SimSun" panose="02010600030101010101" pitchFamily="2" charset="-122"/>
              </a:rPr>
              <a:t>2</a:t>
            </a:r>
            <a:r>
              <a:rPr lang="en-US" sz="3600" b="1">
                <a:latin typeface="Times New Roman" panose="02020603050405020304" pitchFamily="18" charset="0"/>
                <a:ea typeface="SimSun" panose="02010600030101010101" pitchFamily="2" charset="-122"/>
              </a:rPr>
              <a:t>SO</a:t>
            </a:r>
            <a:r>
              <a:rPr lang="en-US" sz="3600" b="1" baseline="-25000">
                <a:latin typeface="Times New Roman" panose="02020603050405020304" pitchFamily="18" charset="0"/>
                <a:ea typeface="SimSun" panose="02010600030101010101" pitchFamily="2" charset="-122"/>
              </a:rPr>
              <a:t>4</a:t>
            </a:r>
            <a:r>
              <a:rPr lang="en-US" sz="3600" b="1">
                <a:latin typeface="Times New Roman" panose="02020603050405020304" pitchFamily="18" charset="0"/>
                <a:ea typeface="SimSun" panose="02010600030101010101" pitchFamily="2" charset="-122"/>
              </a:rPr>
              <a:t>          MgSO</a:t>
            </a:r>
            <a:r>
              <a:rPr lang="en-US" sz="3600" b="1" baseline="-25000">
                <a:latin typeface="Times New Roman" panose="02020603050405020304" pitchFamily="18" charset="0"/>
                <a:ea typeface="SimSun" panose="02010600030101010101" pitchFamily="2" charset="-122"/>
              </a:rPr>
              <a:t>4</a:t>
            </a:r>
            <a:r>
              <a:rPr lang="en-US" sz="3600" b="1">
                <a:latin typeface="Times New Roman" panose="02020603050405020304" pitchFamily="18" charset="0"/>
                <a:ea typeface="SimSun" panose="02010600030101010101" pitchFamily="2" charset="-122"/>
              </a:rPr>
              <a:t> + H</a:t>
            </a:r>
            <a:r>
              <a:rPr lang="en-US" sz="3600" b="1" baseline="-25000">
                <a:latin typeface="Times New Roman" panose="02020603050405020304" pitchFamily="18" charset="0"/>
                <a:ea typeface="SimSun" panose="02010600030101010101" pitchFamily="2" charset="-122"/>
              </a:rPr>
              <a:t>2</a:t>
            </a:r>
            <a:r>
              <a:rPr lang="en-US" sz="3600" b="1">
                <a:latin typeface="Times New Roman" panose="02020603050405020304" pitchFamily="18" charset="0"/>
                <a:ea typeface="SimSun" panose="02010600030101010101" pitchFamily="2" charset="-122"/>
              </a:rPr>
              <a:t> </a:t>
            </a:r>
            <a:endParaRPr lang="en-US" sz="3600" b="1"/>
          </a:p>
        </p:txBody>
      </p:sp>
      <p:cxnSp>
        <p:nvCxnSpPr>
          <p:cNvPr id="8" name="Straight Arrow Connector 1"/>
          <p:cNvCxnSpPr/>
          <p:nvPr/>
        </p:nvCxnSpPr>
        <p:spPr>
          <a:xfrm flipV="1">
            <a:off x="3919219" y="2424226"/>
            <a:ext cx="584010" cy="1399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2378279" y="2662334"/>
            <a:ext cx="6625389" cy="645160"/>
          </a:xfrm>
          <a:prstGeom prst="rect">
            <a:avLst/>
          </a:prstGeom>
          <a:noFill/>
        </p:spPr>
        <p:txBody>
          <a:bodyPr wrap="square" rtlCol="0">
            <a:spAutoFit/>
          </a:bodyPr>
          <a:lstStyle/>
          <a:p>
            <a:pPr algn="ctr"/>
            <a:r>
              <a:rPr lang="vi-VN" sz="3600" b="1" dirty="0">
                <a:solidFill>
                  <a:srgbClr val="FF00FF"/>
                </a:solidFill>
                <a:latin typeface="Times New Roman" panose="02020603050405020304" pitchFamily="18" charset="0"/>
                <a:cs typeface="Times New Roman" panose="02020603050405020304" pitchFamily="18" charset="0"/>
              </a:rPr>
              <a:t>KẾT LUẬN</a:t>
            </a:r>
          </a:p>
        </p:txBody>
      </p:sp>
      <p:sp>
        <p:nvSpPr>
          <p:cNvPr id="12" name="Rectangle 11"/>
          <p:cNvSpPr/>
          <p:nvPr/>
        </p:nvSpPr>
        <p:spPr>
          <a:xfrm>
            <a:off x="256875" y="3138894"/>
            <a:ext cx="11935125" cy="3631763"/>
          </a:xfrm>
          <a:prstGeom prst="rect">
            <a:avLst/>
          </a:prstGeom>
        </p:spPr>
        <p:txBody>
          <a:bodyPr wrap="square">
            <a:spAutoFit/>
          </a:bodyPr>
          <a:lstStyle/>
          <a:p>
            <a:pPr>
              <a:lnSpc>
                <a:spcPct val="115000"/>
              </a:lnSpc>
              <a:spcAft>
                <a:spcPts val="1000"/>
              </a:spcAft>
            </a:pPr>
            <a:r>
              <a:rPr lang="vi-VN" sz="4000" b="1" u="sng"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1.Khái niệm:</a:t>
            </a:r>
            <a:r>
              <a:rPr lang="vi-VN" sz="4000" b="1"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Muối là hợp chất được hình thành từ sự thay thế ion H+ của acid bằng ion kim loại hoặc ion ammonium (NH</a:t>
            </a:r>
            <a:r>
              <a:rPr lang="vi-VN" sz="4000" b="1" baseline="-25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4</a:t>
            </a:r>
            <a:r>
              <a:rPr lang="vi-VN" sz="4000" b="1" baseline="30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4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Phân tử muối gồm có một hay nhiều cation kim loại liên kết với một hay nhiều anion gốc acid.</a:t>
            </a:r>
          </a:p>
        </p:txBody>
      </p:sp>
    </p:spTree>
    <p:extLst>
      <p:ext uri="{BB962C8B-B14F-4D97-AF65-F5344CB8AC3E}">
        <p14:creationId xmlns:p14="http://schemas.microsoft.com/office/powerpoint/2010/main" val="330076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489697" y="456117"/>
            <a:ext cx="11410950" cy="3724096"/>
          </a:xfrm>
          <a:prstGeom prst="rect">
            <a:avLst/>
          </a:prstGeom>
          <a:noFill/>
          <a:ln w="9525">
            <a:noFill/>
          </a:ln>
        </p:spPr>
        <p:txBody>
          <a:bodyPr wrap="square">
            <a:spAutoFit/>
          </a:bodyPr>
          <a:lstStyle/>
          <a:p>
            <a:pPr marL="228600" indent="-228600"/>
            <a:r>
              <a:rPr lang="en-US" sz="3200" b="1" u="sng">
                <a:latin typeface="Times New Roman" panose="02020603050405020304" pitchFamily="18" charset="0"/>
                <a:cs typeface="Calibri" panose="020F0502020204030204" pitchFamily="34" charset="0"/>
              </a:rPr>
              <a:t>2. Công thức hoá học của phân tử muối:</a:t>
            </a:r>
            <a:endParaRPr lang="en-US" sz="3200" b="1">
              <a:latin typeface="Times New Roman" panose="02020603050405020304" pitchFamily="18" charset="0"/>
              <a:cs typeface="Calibri" panose="020F0502020204030204" pitchFamily="34" charset="0"/>
            </a:endParaRPr>
          </a:p>
          <a:p>
            <a:pPr marL="228600" indent="-228600"/>
            <a:r>
              <a:rPr lang="en-US" sz="3200" b="1">
                <a:latin typeface="Times New Roman" panose="02020603050405020304" pitchFamily="18" charset="0"/>
                <a:cs typeface="Calibri" panose="020F0502020204030204" pitchFamily="34" charset="0"/>
              </a:rPr>
              <a:t>                                           </a:t>
            </a:r>
            <a:r>
              <a:rPr lang="en-US" sz="4000" b="1">
                <a:latin typeface="Times New Roman" panose="02020603050405020304" pitchFamily="18" charset="0"/>
                <a:cs typeface="Calibri" panose="020F0502020204030204" pitchFamily="34" charset="0"/>
              </a:rPr>
              <a:t>M</a:t>
            </a:r>
            <a:r>
              <a:rPr lang="en-US" sz="4000" b="1" baseline="-25000">
                <a:solidFill>
                  <a:srgbClr val="FF0000"/>
                </a:solidFill>
                <a:latin typeface="Times New Roman" panose="02020603050405020304" pitchFamily="18" charset="0"/>
                <a:cs typeface="Calibri" panose="020F0502020204030204" pitchFamily="34" charset="0"/>
              </a:rPr>
              <a:t>x</a:t>
            </a:r>
            <a:r>
              <a:rPr lang="en-US" sz="4000" b="1">
                <a:latin typeface="Times New Roman" panose="02020603050405020304" pitchFamily="18" charset="0"/>
                <a:cs typeface="Calibri" panose="020F0502020204030204" pitchFamily="34" charset="0"/>
              </a:rPr>
              <a:t>A</a:t>
            </a:r>
            <a:r>
              <a:rPr lang="en-US" sz="4000" b="1" baseline="-25000">
                <a:solidFill>
                  <a:srgbClr val="FF0000"/>
                </a:solidFill>
                <a:latin typeface="Times New Roman" panose="02020603050405020304" pitchFamily="18" charset="0"/>
                <a:cs typeface="Calibri" panose="020F0502020204030204" pitchFamily="34" charset="0"/>
              </a:rPr>
              <a:t>y</a:t>
            </a:r>
            <a:r>
              <a:rPr lang="en-US" sz="4000" b="1">
                <a:solidFill>
                  <a:srgbClr val="FF0000"/>
                </a:solidFill>
                <a:latin typeface="Times New Roman" panose="02020603050405020304" pitchFamily="18" charset="0"/>
                <a:cs typeface="Calibri" panose="020F0502020204030204" pitchFamily="34" charset="0"/>
              </a:rPr>
              <a:t> </a:t>
            </a:r>
            <a:endParaRPr lang="en-US" sz="4000" b="1">
              <a:latin typeface="Times New Roman" panose="02020603050405020304" pitchFamily="18" charset="0"/>
              <a:cs typeface="Calibri" panose="020F0502020204030204" pitchFamily="34" charset="0"/>
            </a:endParaRPr>
          </a:p>
          <a:p>
            <a:pPr marL="228600" indent="-228600"/>
            <a:r>
              <a:rPr lang="en-US" sz="3200" b="1">
                <a:latin typeface="Times New Roman" panose="02020603050405020304" pitchFamily="18" charset="0"/>
                <a:cs typeface="Calibri" panose="020F0502020204030204" pitchFamily="34" charset="0"/>
              </a:rPr>
              <a:t>Trong đó   </a:t>
            </a:r>
          </a:p>
          <a:p>
            <a:pPr marL="228600" indent="-228600"/>
            <a:r>
              <a:rPr lang="en-US" sz="3200" b="1">
                <a:latin typeface="Times New Roman" panose="02020603050405020304" pitchFamily="18" charset="0"/>
                <a:cs typeface="Calibri" panose="020F0502020204030204" pitchFamily="34" charset="0"/>
              </a:rPr>
              <a:t>- M: là cation kim loại.			- A: là anion gốc acid</a:t>
            </a:r>
          </a:p>
          <a:p>
            <a:pPr marL="228600" indent="-228600"/>
            <a:r>
              <a:rPr lang="en-US" sz="3200" b="1">
                <a:latin typeface="Times New Roman" panose="02020603050405020304" pitchFamily="18" charset="0"/>
                <a:cs typeface="Calibri" panose="020F0502020204030204" pitchFamily="34" charset="0"/>
              </a:rPr>
              <a:t>- x: là chỉ số của M.				- y: Là chỉ số của anion gốc acid.</a:t>
            </a:r>
          </a:p>
          <a:p>
            <a:pPr marL="228600" indent="-228600"/>
            <a:r>
              <a:rPr lang="en-US" sz="3200" b="1">
                <a:latin typeface="Times New Roman" panose="02020603050405020304" pitchFamily="18" charset="0"/>
                <a:cs typeface="Calibri" panose="020F0502020204030204" pitchFamily="34" charset="0"/>
                <a:sym typeface="+mn-ea"/>
              </a:rPr>
              <a:t> (x,y nguyên dương, tối giản)</a:t>
            </a:r>
            <a:endParaRPr lang="en-US" sz="3200" b="1"/>
          </a:p>
        </p:txBody>
      </p:sp>
      <p:sp>
        <p:nvSpPr>
          <p:cNvPr id="6" name="Text Box 5"/>
          <p:cNvSpPr txBox="1"/>
          <p:nvPr/>
        </p:nvSpPr>
        <p:spPr>
          <a:xfrm>
            <a:off x="332628" y="4036392"/>
            <a:ext cx="5080000" cy="584775"/>
          </a:xfrm>
          <a:prstGeom prst="rect">
            <a:avLst/>
          </a:prstGeom>
          <a:noFill/>
          <a:ln w="9525">
            <a:noFill/>
          </a:ln>
        </p:spPr>
        <p:txBody>
          <a:bodyPr>
            <a:spAutoFit/>
          </a:bodyPr>
          <a:lstStyle/>
          <a:p>
            <a:pPr marL="228600" indent="-228600"/>
            <a:r>
              <a:rPr lang="en-US" sz="3200" b="1" u="sng">
                <a:latin typeface="Times New Roman" panose="02020603050405020304" pitchFamily="18" charset="0"/>
                <a:cs typeface="Calibri" panose="020F0502020204030204" pitchFamily="34" charset="0"/>
              </a:rPr>
              <a:t>3. Tên gọi</a:t>
            </a:r>
          </a:p>
        </p:txBody>
      </p:sp>
      <p:sp>
        <p:nvSpPr>
          <p:cNvPr id="7" name="Text Box 6"/>
          <p:cNvSpPr txBox="1"/>
          <p:nvPr/>
        </p:nvSpPr>
        <p:spPr>
          <a:xfrm>
            <a:off x="332628" y="5704844"/>
            <a:ext cx="11478932" cy="1077218"/>
          </a:xfrm>
          <a:prstGeom prst="rect">
            <a:avLst/>
          </a:prstGeom>
          <a:noFill/>
          <a:ln w="9525">
            <a:noFill/>
          </a:ln>
        </p:spPr>
        <p:txBody>
          <a:bodyPr wrap="square">
            <a:spAutoFit/>
          </a:bodyPr>
          <a:lstStyle/>
          <a:p>
            <a:pPr indent="228600"/>
            <a:r>
              <a:rPr lang="en-US" sz="3200" b="1">
                <a:latin typeface="Times New Roman" panose="02020603050405020304" pitchFamily="18" charset="0"/>
                <a:cs typeface="Calibri" panose="020F0502020204030204" pitchFamily="34" charset="0"/>
              </a:rPr>
              <a:t>VD:</a:t>
            </a:r>
            <a:r>
              <a:rPr lang="en-US" sz="3200" b="1">
                <a:solidFill>
                  <a:srgbClr val="C00000"/>
                </a:solidFill>
                <a:latin typeface="Times New Roman" panose="02020603050405020304" pitchFamily="18" charset="0"/>
                <a:cs typeface="Calibri" panose="020F0502020204030204" pitchFamily="34" charset="0"/>
              </a:rPr>
              <a:t>  </a:t>
            </a:r>
            <a:r>
              <a:rPr lang="en-US" sz="3200" b="0">
                <a:latin typeface="Times New Roman" panose="02020603050405020304" pitchFamily="18" charset="0"/>
              </a:rPr>
              <a:t>KCl:</a:t>
            </a:r>
            <a:r>
              <a:rPr lang="en-US" sz="3200" b="1">
                <a:solidFill>
                  <a:srgbClr val="C00000"/>
                </a:solidFill>
                <a:latin typeface="Times New Roman" panose="02020603050405020304" pitchFamily="18" charset="0"/>
                <a:cs typeface="Calibri" panose="020F0502020204030204" pitchFamily="34" charset="0"/>
              </a:rPr>
              <a:t> </a:t>
            </a:r>
            <a:r>
              <a:rPr lang="en-US" sz="3200" b="0">
                <a:latin typeface="Times New Roman" panose="02020603050405020304" pitchFamily="18" charset="0"/>
              </a:rPr>
              <a:t>Potassium chloride</a:t>
            </a:r>
            <a:r>
              <a:rPr lang="en-US" sz="3200">
                <a:latin typeface="Times New Roman" panose="02020603050405020304" pitchFamily="18" charset="0"/>
                <a:cs typeface="Calibri" panose="020F0502020204030204" pitchFamily="34" charset="0"/>
              </a:rPr>
              <a:t>              </a:t>
            </a:r>
            <a:r>
              <a:rPr lang="en-US" sz="3200" b="0">
                <a:latin typeface="Times New Roman" panose="02020603050405020304" pitchFamily="18" charset="0"/>
                <a:cs typeface="Calibri" panose="020F0502020204030204" pitchFamily="34" charset="0"/>
              </a:rPr>
              <a:t>CuSO</a:t>
            </a:r>
            <a:r>
              <a:rPr lang="en-US" sz="3200" b="0" baseline="-25000">
                <a:latin typeface="Times New Roman" panose="02020603050405020304" pitchFamily="18" charset="0"/>
                <a:cs typeface="Calibri" panose="020F0502020204030204" pitchFamily="34" charset="0"/>
              </a:rPr>
              <a:t>4</a:t>
            </a:r>
            <a:r>
              <a:rPr lang="en-US" sz="3200" b="0">
                <a:latin typeface="Times New Roman" panose="02020603050405020304" pitchFamily="18" charset="0"/>
                <a:cs typeface="Calibri" panose="020F0502020204030204" pitchFamily="34" charset="0"/>
              </a:rPr>
              <a:t>: Copper (II) sulfate</a:t>
            </a:r>
          </a:p>
          <a:p>
            <a:pPr indent="228600"/>
            <a:r>
              <a:rPr lang="en-US" sz="3200" b="0">
                <a:latin typeface="Times New Roman" panose="02020603050405020304" pitchFamily="18" charset="0"/>
                <a:cs typeface="Calibri" panose="020F0502020204030204" pitchFamily="34" charset="0"/>
              </a:rPr>
              <a:t>	NH</a:t>
            </a:r>
            <a:r>
              <a:rPr lang="en-US" sz="3200" b="0" baseline="-25000">
                <a:latin typeface="Times New Roman" panose="02020603050405020304" pitchFamily="18" charset="0"/>
                <a:cs typeface="Calibri" panose="020F0502020204030204" pitchFamily="34" charset="0"/>
              </a:rPr>
              <a:t>4</a:t>
            </a:r>
            <a:r>
              <a:rPr lang="en-US" sz="3200" b="0">
                <a:latin typeface="Times New Roman" panose="02020603050405020304" pitchFamily="18" charset="0"/>
                <a:cs typeface="Calibri" panose="020F0502020204030204" pitchFamily="34" charset="0"/>
              </a:rPr>
              <a:t>NO</a:t>
            </a:r>
            <a:r>
              <a:rPr lang="en-US" sz="3200" b="0" baseline="-25000">
                <a:latin typeface="Times New Roman" panose="02020603050405020304" pitchFamily="18" charset="0"/>
                <a:cs typeface="Calibri" panose="020F0502020204030204" pitchFamily="34" charset="0"/>
              </a:rPr>
              <a:t>3</a:t>
            </a:r>
            <a:r>
              <a:rPr lang="en-US" sz="3200" b="0">
                <a:latin typeface="Times New Roman" panose="02020603050405020304" pitchFamily="18" charset="0"/>
                <a:cs typeface="Calibri" panose="020F0502020204030204" pitchFamily="34" charset="0"/>
              </a:rPr>
              <a:t>: ammonium nitrate</a:t>
            </a:r>
            <a:endParaRPr lang="en-US" sz="3200"/>
          </a:p>
        </p:txBody>
      </p:sp>
      <p:sp>
        <p:nvSpPr>
          <p:cNvPr id="9" name="Rectangle 8"/>
          <p:cNvSpPr/>
          <p:nvPr/>
        </p:nvSpPr>
        <p:spPr>
          <a:xfrm>
            <a:off x="157442" y="4621470"/>
            <a:ext cx="12075459" cy="1083374"/>
          </a:xfrm>
          <a:prstGeom prst="rect">
            <a:avLst/>
          </a:prstGeom>
        </p:spPr>
        <p:txBody>
          <a:bodyPr wrap="square">
            <a:spAutoFit/>
          </a:bodyPr>
          <a:lstStyle/>
          <a:p>
            <a:pPr marL="457200">
              <a:lnSpc>
                <a:spcPct val="115000"/>
              </a:lnSpc>
              <a:spcAft>
                <a:spcPts val="0"/>
              </a:spcAft>
            </a:pPr>
            <a:r>
              <a:rPr lang="fr-FR" sz="3200" b="1" dirty="0" err="1">
                <a:latin typeface="Arial" panose="020B0604020202020204" pitchFamily="34" charset="0"/>
                <a:ea typeface="Calibri" panose="020F0502020204030204" pitchFamily="34" charset="0"/>
                <a:cs typeface="Arial" panose="020B0604020202020204" pitchFamily="34" charset="0"/>
              </a:rPr>
              <a:t>Tên</a:t>
            </a:r>
            <a:r>
              <a:rPr lang="fr-FR" sz="3200" b="1" dirty="0">
                <a:latin typeface="Arial" panose="020B0604020202020204" pitchFamily="34" charset="0"/>
                <a:ea typeface="Calibri" panose="020F0502020204030204" pitchFamily="34" charset="0"/>
                <a:cs typeface="Arial" panose="020B0604020202020204" pitchFamily="34" charset="0"/>
              </a:rPr>
              <a:t> </a:t>
            </a:r>
            <a:r>
              <a:rPr lang="fr-FR" sz="3200" b="1" dirty="0" err="1">
                <a:latin typeface="Arial" panose="020B0604020202020204" pitchFamily="34" charset="0"/>
                <a:ea typeface="Calibri" panose="020F0502020204030204" pitchFamily="34" charset="0"/>
                <a:cs typeface="Arial" panose="020B0604020202020204" pitchFamily="34" charset="0"/>
              </a:rPr>
              <a:t>muối</a:t>
            </a:r>
            <a:r>
              <a:rPr lang="fr-FR" sz="3200" dirty="0">
                <a:latin typeface="Arial" panose="020B0604020202020204" pitchFamily="34" charset="0"/>
                <a:ea typeface="Calibri" panose="020F0502020204030204" pitchFamily="34" charset="0"/>
                <a:cs typeface="Arial" panose="020B0604020202020204" pitchFamily="34" charset="0"/>
              </a:rPr>
              <a:t> </a:t>
            </a:r>
            <a:r>
              <a:rPr lang="fr-FR" sz="3200">
                <a:latin typeface="Arial" panose="020B0604020202020204" pitchFamily="34" charset="0"/>
                <a:ea typeface="Calibri" panose="020F0502020204030204" pitchFamily="34" charset="0"/>
                <a:cs typeface="Arial" panose="020B0604020202020204" pitchFamily="34" charset="0"/>
              </a:rPr>
              <a:t>=    </a:t>
            </a:r>
            <a:r>
              <a:rPr lang="fr-FR" sz="3200">
                <a:solidFill>
                  <a:srgbClr val="FF00FF"/>
                </a:solidFill>
                <a:latin typeface="Arial" panose="020B0604020202020204" pitchFamily="34" charset="0"/>
                <a:ea typeface="Calibri" panose="020F0502020204030204" pitchFamily="34" charset="0"/>
                <a:cs typeface="Arial" panose="020B0604020202020204" pitchFamily="34" charset="0"/>
              </a:rPr>
              <a:t>tên </a:t>
            </a:r>
            <a:r>
              <a:rPr lang="fr-FR" sz="3200" dirty="0" err="1">
                <a:solidFill>
                  <a:srgbClr val="FF00FF"/>
                </a:solidFill>
                <a:latin typeface="Arial" panose="020B0604020202020204" pitchFamily="34" charset="0"/>
                <a:ea typeface="Calibri" panose="020F0502020204030204" pitchFamily="34" charset="0"/>
                <a:cs typeface="Arial" panose="020B0604020202020204" pitchFamily="34" charset="0"/>
              </a:rPr>
              <a:t>kim</a:t>
            </a:r>
            <a:r>
              <a:rPr lang="fr-FR" sz="3200" dirty="0">
                <a:solidFill>
                  <a:srgbClr val="FF00FF"/>
                </a:solidFill>
                <a:latin typeface="Arial" panose="020B0604020202020204" pitchFamily="34" charset="0"/>
                <a:ea typeface="Calibri" panose="020F0502020204030204" pitchFamily="34" charset="0"/>
                <a:cs typeface="Arial" panose="020B0604020202020204" pitchFamily="34" charset="0"/>
              </a:rPr>
              <a:t> </a:t>
            </a:r>
            <a:r>
              <a:rPr lang="fr-FR" sz="3200" err="1">
                <a:solidFill>
                  <a:srgbClr val="FF00FF"/>
                </a:solidFill>
                <a:latin typeface="Arial" panose="020B0604020202020204" pitchFamily="34" charset="0"/>
                <a:ea typeface="Calibri" panose="020F0502020204030204" pitchFamily="34" charset="0"/>
                <a:cs typeface="Arial" panose="020B0604020202020204" pitchFamily="34" charset="0"/>
              </a:rPr>
              <a:t>loại</a:t>
            </a:r>
            <a:r>
              <a:rPr lang="fr-FR" sz="3200">
                <a:solidFill>
                  <a:srgbClr val="FF00FF"/>
                </a:solidFill>
                <a:latin typeface="Arial" panose="020B0604020202020204" pitchFamily="34" charset="0"/>
                <a:ea typeface="Calibri" panose="020F0502020204030204" pitchFamily="34" charset="0"/>
                <a:cs typeface="Arial" panose="020B0604020202020204" pitchFamily="34" charset="0"/>
              </a:rPr>
              <a:t>    +       tên </a:t>
            </a:r>
            <a:r>
              <a:rPr lang="fr-FR" sz="3200" dirty="0" err="1">
                <a:solidFill>
                  <a:srgbClr val="FF00FF"/>
                </a:solidFill>
                <a:latin typeface="Arial" panose="020B0604020202020204" pitchFamily="34" charset="0"/>
                <a:ea typeface="Calibri" panose="020F0502020204030204" pitchFamily="34" charset="0"/>
                <a:cs typeface="Arial" panose="020B0604020202020204" pitchFamily="34" charset="0"/>
              </a:rPr>
              <a:t>gốc</a:t>
            </a:r>
            <a:r>
              <a:rPr lang="fr-FR" sz="3200" dirty="0">
                <a:solidFill>
                  <a:srgbClr val="FF00FF"/>
                </a:solidFill>
                <a:latin typeface="Arial" panose="020B0604020202020204" pitchFamily="34" charset="0"/>
                <a:ea typeface="Calibri" panose="020F0502020204030204" pitchFamily="34" charset="0"/>
                <a:cs typeface="Arial" panose="020B0604020202020204" pitchFamily="34" charset="0"/>
              </a:rPr>
              <a:t> </a:t>
            </a:r>
            <a:r>
              <a:rPr lang="fr-FR" sz="3200" err="1">
                <a:solidFill>
                  <a:srgbClr val="FF00FF"/>
                </a:solidFill>
                <a:latin typeface="Arial" panose="020B0604020202020204" pitchFamily="34" charset="0"/>
                <a:ea typeface="Calibri" panose="020F0502020204030204" pitchFamily="34" charset="0"/>
                <a:cs typeface="Arial" panose="020B0604020202020204" pitchFamily="34" charset="0"/>
              </a:rPr>
              <a:t>acid</a:t>
            </a:r>
            <a:r>
              <a:rPr lang="fr-FR" sz="3200">
                <a:solidFill>
                  <a:srgbClr val="FF00FF"/>
                </a:solidFill>
                <a:latin typeface="Arial" panose="020B0604020202020204" pitchFamily="34" charset="0"/>
                <a:ea typeface="Calibri" panose="020F0502020204030204" pitchFamily="34" charset="0"/>
                <a:cs typeface="Arial" panose="020B0604020202020204" pitchFamily="34" charset="0"/>
              </a:rPr>
              <a:t>.</a:t>
            </a:r>
          </a:p>
          <a:p>
            <a:pPr marL="457200">
              <a:lnSpc>
                <a:spcPct val="115000"/>
              </a:lnSpc>
              <a:spcAft>
                <a:spcPts val="0"/>
              </a:spcAft>
            </a:pPr>
            <a:r>
              <a:rPr lang="fr-FR" sz="2400">
                <a:latin typeface="Arial" panose="020B0604020202020204" pitchFamily="34" charset="0"/>
                <a:ea typeface="Calibri" panose="020F0502020204030204" pitchFamily="34" charset="0"/>
                <a:cs typeface="Arial" panose="020B0604020202020204" pitchFamily="34" charset="0"/>
              </a:rPr>
              <a:t>                 ( kèm hoá trị </a:t>
            </a:r>
            <a:r>
              <a:rPr lang="vi-VN" sz="2400">
                <a:latin typeface="Arial" panose="020B0604020202020204" pitchFamily="34" charset="0"/>
                <a:ea typeface="Calibri" panose="020F0502020204030204" pitchFamily="34" charset="0"/>
                <a:cs typeface="Arial" panose="020B0604020202020204" pitchFamily="34" charset="0"/>
              </a:rPr>
              <a:t>với </a:t>
            </a:r>
            <a:r>
              <a:rPr lang="fr-FR" sz="2400">
                <a:latin typeface="Arial" panose="020B0604020202020204" pitchFamily="34" charset="0"/>
                <a:ea typeface="Calibri" panose="020F0502020204030204" pitchFamily="34" charset="0"/>
                <a:cs typeface="Arial" panose="020B0604020202020204" pitchFamily="34" charset="0"/>
              </a:rPr>
              <a:t>kim loại có nhiều hoá trị)</a:t>
            </a:r>
            <a:endParaRPr lang="vi-VN" sz="24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54601" y="397119"/>
            <a:ext cx="3163284" cy="3163284"/>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50728" y="748269"/>
            <a:ext cx="3148756" cy="3148756"/>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26780" y="395608"/>
            <a:ext cx="3148756" cy="3156011"/>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02361" y="2677666"/>
            <a:ext cx="3163284" cy="3163284"/>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97394" y="3029091"/>
            <a:ext cx="3148756" cy="3148756"/>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71396" y="2676396"/>
            <a:ext cx="3163284" cy="3163284"/>
          </a:xfrm>
          <a:prstGeom prst="rect">
            <a:avLst/>
          </a:prstGeom>
        </p:spPr>
      </p:pic>
      <p:pic>
        <p:nvPicPr>
          <p:cNvPr id="148" name="Picture 147"/>
          <p:cNvPicPr>
            <a:picLocks noChangeAspect="1"/>
          </p:cNvPicPr>
          <p:nvPr/>
        </p:nvPicPr>
        <p:blipFill>
          <a:blip r:embed="rId13"/>
          <a:stretch>
            <a:fillRect/>
          </a:stretch>
        </p:blipFill>
        <p:spPr>
          <a:xfrm>
            <a:off x="484652" y="1395774"/>
            <a:ext cx="1344963" cy="1344963"/>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90912" y="33554"/>
            <a:ext cx="727129" cy="727129"/>
          </a:xfrm>
          <a:prstGeom prst="rect">
            <a:avLst/>
          </a:prstGeom>
        </p:spPr>
      </p:pic>
      <p:pic>
        <p:nvPicPr>
          <p:cNvPr id="139" name="mau1">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76826" y="397119"/>
            <a:ext cx="3163284" cy="3163284"/>
          </a:xfrm>
          <a:prstGeom prst="rect">
            <a:avLst/>
          </a:prstGeom>
        </p:spPr>
      </p:pic>
      <p:pic>
        <p:nvPicPr>
          <p:cNvPr id="140" name="mau2">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72953" y="748269"/>
            <a:ext cx="3141517" cy="3148756"/>
          </a:xfrm>
          <a:prstGeom prst="rect">
            <a:avLst/>
          </a:prstGeom>
        </p:spPr>
      </p:pic>
      <p:pic>
        <p:nvPicPr>
          <p:cNvPr id="141" name="mau3">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258078" y="380340"/>
            <a:ext cx="3148756" cy="3148756"/>
          </a:xfrm>
          <a:prstGeom prst="rect">
            <a:avLst/>
          </a:prstGeom>
        </p:spPr>
      </p:pic>
      <p:pic>
        <p:nvPicPr>
          <p:cNvPr id="142" name="mau4">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24586" y="2677666"/>
            <a:ext cx="3163284" cy="3163284"/>
          </a:xfrm>
          <a:prstGeom prst="rect">
            <a:avLst/>
          </a:prstGeom>
        </p:spPr>
      </p:pic>
      <p:pic>
        <p:nvPicPr>
          <p:cNvPr id="143" name="mau5">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215174" y="3029092"/>
            <a:ext cx="3141517" cy="3148756"/>
          </a:xfrm>
          <a:prstGeom prst="rect">
            <a:avLst/>
          </a:prstGeom>
        </p:spPr>
      </p:pic>
      <p:pic>
        <p:nvPicPr>
          <p:cNvPr id="144" name="mau6">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471396" y="2684651"/>
            <a:ext cx="3163284" cy="31632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4"/>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4"/>
                                        </p:tgtEl>
                                      </p:cBhvr>
                                    </p:animEffect>
                                    <p:set>
                                      <p:cBhvr>
                                        <p:cTn id="12"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4"/>
                  </p:tgtEl>
                </p:cond>
              </p:nextCondLst>
            </p:seq>
            <p:seq concurrent="1" nextAc="seek">
              <p:cTn id="13" restart="whenNotActive" fill="hold" evtFilter="cancelBubble" nodeType="interactiveSeq">
                <p:stCondLst>
                  <p:cond evt="onClick" delay="0">
                    <p:tgtEl>
                      <p:spTgt spid="125"/>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5"/>
                                        </p:tgtEl>
                                      </p:cBhvr>
                                    </p:animEffect>
                                    <p:set>
                                      <p:cBhvr>
                                        <p:cTn id="18"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5"/>
                  </p:tgtEl>
                </p:cond>
              </p:nextCondLst>
            </p:seq>
            <p:seq concurrent="1" nextAc="seek">
              <p:cTn id="19" restart="whenNotActive" fill="hold" evtFilter="cancelBubble" nodeType="interactiveSeq">
                <p:stCondLst>
                  <p:cond evt="onClick" delay="0">
                    <p:tgtEl>
                      <p:spTgt spid="126"/>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6"/>
                                        </p:tgtEl>
                                      </p:cBhvr>
                                    </p:animEffect>
                                    <p:set>
                                      <p:cBhvr>
                                        <p:cTn id="24"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6"/>
                  </p:tgtEl>
                </p:cond>
              </p:nextCondLst>
            </p:seq>
            <p:seq concurrent="1" nextAc="seek">
              <p:cTn id="25" restart="whenNotActive" fill="hold" evtFilter="cancelBubble" nodeType="interactiveSeq">
                <p:stCondLst>
                  <p:cond evt="onClick" delay="0">
                    <p:tgtEl>
                      <p:spTgt spid="127"/>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7"/>
                                        </p:tgtEl>
                                      </p:cBhvr>
                                    </p:animEffect>
                                    <p:set>
                                      <p:cBhvr>
                                        <p:cTn id="30"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7"/>
                  </p:tgtEl>
                </p:cond>
              </p:nextCondLst>
            </p:seq>
            <p:seq concurrent="1" nextAc="seek">
              <p:cTn id="31" restart="whenNotActive" fill="hold" evtFilter="cancelBubble" nodeType="interactiveSeq">
                <p:stCondLst>
                  <p:cond evt="onClick" delay="0">
                    <p:tgtEl>
                      <p:spTgt spid="128"/>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8"/>
                                        </p:tgtEl>
                                      </p:cBhvr>
                                    </p:animEffect>
                                    <p:set>
                                      <p:cBhvr>
                                        <p:cTn id="36"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8"/>
                  </p:tgtEl>
                </p:cond>
              </p:nextCondLst>
            </p:seq>
            <p:seq concurrent="1" nextAc="seek">
              <p:cTn id="37" restart="whenNotActive" fill="hold" evtFilter="cancelBubble" nodeType="interactiveSeq">
                <p:stCondLst>
                  <p:cond evt="onClick" delay="0">
                    <p:tgtEl>
                      <p:spTgt spid="129"/>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9"/>
                                        </p:tgtEl>
                                      </p:cBhvr>
                                    </p:animEffect>
                                    <p:set>
                                      <p:cBhvr>
                                        <p:cTn id="42"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9"/>
                  </p:tgtEl>
                </p:cond>
              </p:nextCondLst>
            </p:seq>
            <p:seq concurrent="1" nextAc="seek">
              <p:cTn id="43" restart="whenNotActive" fill="hold" evtFilter="cancelBubble" nodeType="interactiveSeq">
                <p:stCondLst>
                  <p:cond evt="onClick" delay="0">
                    <p:tgtEl>
                      <p:spTgt spid="13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39"/>
                                        </p:tgtEl>
                                      </p:cBhvr>
                                    </p:animEffect>
                                    <p:set>
                                      <p:cBhvr>
                                        <p:cTn id="48"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49" restart="whenNotActive" fill="hold" evtFilter="cancelBubble" nodeType="interactiveSeq">
                <p:stCondLst>
                  <p:cond evt="onClick" delay="0">
                    <p:tgtEl>
                      <p:spTgt spid="140"/>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40"/>
                                        </p:tgtEl>
                                      </p:cBhvr>
                                    </p:animEffect>
                                    <p:set>
                                      <p:cBhvr>
                                        <p:cTn id="54"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55" restart="whenNotActive" fill="hold" evtFilter="cancelBubble" nodeType="interactiveSeq">
                <p:stCondLst>
                  <p:cond evt="onClick" delay="0">
                    <p:tgtEl>
                      <p:spTgt spid="141"/>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1"/>
                                        </p:tgtEl>
                                      </p:cBhvr>
                                    </p:animEffect>
                                    <p:set>
                                      <p:cBhvr>
                                        <p:cTn id="60"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1" restart="whenNotActive" fill="hold" evtFilter="cancelBubble" nodeType="interactiveSeq">
                <p:stCondLst>
                  <p:cond evt="onClick" delay="0">
                    <p:tgtEl>
                      <p:spTgt spid="142"/>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2"/>
                                        </p:tgtEl>
                                      </p:cBhvr>
                                    </p:animEffect>
                                    <p:set>
                                      <p:cBhvr>
                                        <p:cTn id="66"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67" restart="whenNotActive" fill="hold" evtFilter="cancelBubble" nodeType="interactiveSeq">
                <p:stCondLst>
                  <p:cond evt="onClick" delay="0">
                    <p:tgtEl>
                      <p:spTgt spid="143"/>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3"/>
                                        </p:tgtEl>
                                      </p:cBhvr>
                                    </p:animEffect>
                                    <p:set>
                                      <p:cBhvr>
                                        <p:cTn id="72"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3" restart="whenNotActive" fill="hold" evtFilter="cancelBubble" nodeType="interactiveSeq">
                <p:stCondLst>
                  <p:cond evt="onClick" delay="0">
                    <p:tgtEl>
                      <p:spTgt spid="144"/>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4"/>
                                        </p:tgtEl>
                                      </p:cBhvr>
                                    </p:animEffect>
                                    <p:set>
                                      <p:cBhvr>
                                        <p:cTn id="78"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79"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659242" y="74930"/>
            <a:ext cx="5975350" cy="583565"/>
          </a:xfrm>
          <a:prstGeom prst="rect">
            <a:avLst/>
          </a:prstGeom>
          <a:noFill/>
        </p:spPr>
        <p:txBody>
          <a:bodyPr wrap="square" rtlCol="0">
            <a:spAutoFit/>
          </a:bodyPr>
          <a:lstStyle/>
          <a:p>
            <a:r>
              <a:rPr lang="vi-VN" altLang="zh-C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a:t>
            </a:r>
            <a:r>
              <a:rPr lang="en-US" altLang="vi-V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a:t>
            </a:r>
            <a:r>
              <a:rPr lang="vi-VN" altLang="zh-C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 Tính </a:t>
            </a:r>
            <a:r>
              <a:rPr lang="en-US" altLang="vi-V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tan của muối</a:t>
            </a:r>
            <a:r>
              <a:rPr lang="vi-VN" altLang="zh-CN" sz="2800" b="1" dirty="0">
                <a:solidFill>
                  <a:srgbClr val="002060"/>
                </a:solidFill>
                <a:ea typeface="Yeseva One" panose="00000500000000000000" charset="0"/>
                <a:sym typeface="Yeseva One" panose="00000500000000000000" charset="0"/>
              </a:rPr>
              <a:t> </a:t>
            </a:r>
            <a:endParaRPr lang="zh-CN" altLang="en-US" sz="2800" b="1" dirty="0">
              <a:solidFill>
                <a:srgbClr val="002060"/>
              </a:solidFill>
              <a:ea typeface="Yeseva One" panose="00000500000000000000" charset="0"/>
              <a:sym typeface="Yeseva One" panose="00000500000000000000" charset="0"/>
            </a:endParaRPr>
          </a:p>
        </p:txBody>
      </p:sp>
      <p:pic>
        <p:nvPicPr>
          <p:cNvPr id="2" name="Picture 1"/>
          <p:cNvPicPr>
            <a:picLocks noChangeAspect="1"/>
          </p:cNvPicPr>
          <p:nvPr/>
        </p:nvPicPr>
        <p:blipFill>
          <a:blip r:embed="rId2"/>
          <a:stretch>
            <a:fillRect/>
          </a:stretch>
        </p:blipFill>
        <p:spPr>
          <a:xfrm>
            <a:off x="1070703" y="657860"/>
            <a:ext cx="9782810" cy="4975860"/>
          </a:xfrm>
          <a:prstGeom prst="rect">
            <a:avLst/>
          </a:prstGeom>
        </p:spPr>
      </p:pic>
      <p:sp>
        <p:nvSpPr>
          <p:cNvPr id="100" name="Text Box 99"/>
          <p:cNvSpPr txBox="1"/>
          <p:nvPr/>
        </p:nvSpPr>
        <p:spPr>
          <a:xfrm>
            <a:off x="389966" y="5635625"/>
            <a:ext cx="11470340" cy="1200329"/>
          </a:xfrm>
          <a:prstGeom prst="rect">
            <a:avLst/>
          </a:prstGeom>
          <a:noFill/>
          <a:ln w="9525">
            <a:noFill/>
          </a:ln>
        </p:spPr>
        <p:txBody>
          <a:bodyPr wrap="square">
            <a:spAutoFit/>
          </a:bodyPr>
          <a:lstStyle/>
          <a:p>
            <a:pPr indent="0"/>
            <a:r>
              <a:rPr lang="en-US" sz="3600" b="1">
                <a:solidFill>
                  <a:srgbClr val="000000"/>
                </a:solidFill>
                <a:latin typeface="Times New Roman" panose="02020603050405020304" pitchFamily="18" charset="0"/>
              </a:rPr>
              <a:t>Em hãy nghiên cứu rút ra khái quát về tính tan của một số muối?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additive="base">
                                        <p:cTn id="19" dur="500" fill="hold"/>
                                        <p:tgtEl>
                                          <p:spTgt spid="100"/>
                                        </p:tgtEl>
                                        <p:attrNameLst>
                                          <p:attrName>ppt_x</p:attrName>
                                        </p:attrNameLst>
                                      </p:cBhvr>
                                      <p:tavLst>
                                        <p:tav tm="0">
                                          <p:val>
                                            <p:strVal val="#ppt_x"/>
                                          </p:val>
                                        </p:tav>
                                        <p:tav tm="100000">
                                          <p:val>
                                            <p:strVal val="#ppt_x"/>
                                          </p:val>
                                        </p:tav>
                                      </p:tavLst>
                                    </p:anim>
                                    <p:anim calcmode="lin" valueType="num">
                                      <p:cBhvr additive="base">
                                        <p:cTn id="20"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2"/>
      <p:bldP spid="10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p>
        </p:txBody>
      </p:sp>
      <p:sp>
        <p:nvSpPr>
          <p:cNvPr id="100" name="Text Box 99"/>
          <p:cNvSpPr txBox="1"/>
          <p:nvPr/>
        </p:nvSpPr>
        <p:spPr>
          <a:xfrm>
            <a:off x="549797" y="978908"/>
            <a:ext cx="11377743" cy="5632311"/>
          </a:xfrm>
          <a:prstGeom prst="rect">
            <a:avLst/>
          </a:prstGeom>
          <a:noFill/>
          <a:ln w="9525">
            <a:noFill/>
          </a:ln>
        </p:spPr>
        <p:txBody>
          <a:bodyPr wrap="square">
            <a:spAutoFit/>
          </a:bodyPr>
          <a:lstStyle/>
          <a:p>
            <a:pPr indent="0"/>
            <a:r>
              <a:rPr lang="en-US" sz="4000" b="1">
                <a:latin typeface="Times New Roman" panose="02020603050405020304" pitchFamily="18" charset="0"/>
              </a:rPr>
              <a:t>- Tất cả các muối </a:t>
            </a:r>
            <a:r>
              <a:rPr lang="en-US" sz="4000" b="1">
                <a:solidFill>
                  <a:srgbClr val="FF00FF"/>
                </a:solidFill>
                <a:latin typeface="Times New Roman" panose="02020603050405020304" pitchFamily="18" charset="0"/>
                <a:cs typeface="Calibri" panose="020F0502020204030204" pitchFamily="34" charset="0"/>
              </a:rPr>
              <a:t>nitrate</a:t>
            </a:r>
            <a:r>
              <a:rPr lang="en-US" sz="4000" b="1">
                <a:latin typeface="Times New Roman" panose="02020603050405020304" pitchFamily="18" charset="0"/>
                <a:cs typeface="Calibri" panose="020F0502020204030204" pitchFamily="34" charset="0"/>
              </a:rPr>
              <a:t> đều tan</a:t>
            </a:r>
          </a:p>
          <a:p>
            <a:pPr indent="0"/>
            <a:r>
              <a:rPr lang="en-US" sz="4000" b="1">
                <a:latin typeface="Times New Roman" panose="02020603050405020304" pitchFamily="18" charset="0"/>
                <a:cs typeface="Calibri" panose="020F0502020204030204" pitchFamily="34" charset="0"/>
              </a:rPr>
              <a:t>- Các muối </a:t>
            </a:r>
            <a:r>
              <a:rPr lang="en-US" sz="4000" b="1">
                <a:solidFill>
                  <a:srgbClr val="FF00FF"/>
                </a:solidFill>
                <a:latin typeface="Times New Roman" panose="02020603050405020304" pitchFamily="18" charset="0"/>
              </a:rPr>
              <a:t>chloride</a:t>
            </a:r>
            <a:r>
              <a:rPr lang="en-US" sz="4000" b="1">
                <a:latin typeface="Times New Roman" panose="02020603050405020304" pitchFamily="18" charset="0"/>
              </a:rPr>
              <a:t> đều tan trừ AgCl</a:t>
            </a:r>
          </a:p>
          <a:p>
            <a:pPr indent="0"/>
            <a:r>
              <a:rPr lang="en-US" sz="4000" b="1">
                <a:latin typeface="Times New Roman" panose="02020603050405020304" pitchFamily="18" charset="0"/>
              </a:rPr>
              <a:t>- Trong các muối </a:t>
            </a:r>
            <a:r>
              <a:rPr lang="en-US" sz="4000" b="1">
                <a:solidFill>
                  <a:srgbClr val="FF00FF"/>
                </a:solidFill>
                <a:latin typeface="Times New Roman" panose="02020603050405020304" pitchFamily="18" charset="0"/>
              </a:rPr>
              <a:t>carbonate</a:t>
            </a:r>
            <a:r>
              <a:rPr lang="en-US" sz="4000" b="1">
                <a:latin typeface="Times New Roman" panose="02020603050405020304" pitchFamily="18" charset="0"/>
              </a:rPr>
              <a:t> thường gặp chỉ có muối carbonate của kim loại kiềm (như Na</a:t>
            </a:r>
            <a:r>
              <a:rPr lang="en-US" sz="4000" b="1" baseline="-25000">
                <a:latin typeface="Times New Roman" panose="02020603050405020304" pitchFamily="18" charset="0"/>
              </a:rPr>
              <a:t>2</a:t>
            </a:r>
            <a:r>
              <a:rPr lang="en-US" sz="4000" b="1">
                <a:latin typeface="Times New Roman" panose="02020603050405020304" pitchFamily="18" charset="0"/>
              </a:rPr>
              <a:t>CO</a:t>
            </a:r>
            <a:r>
              <a:rPr lang="en-US" sz="4000" b="1" baseline="-25000">
                <a:latin typeface="Times New Roman" panose="02020603050405020304" pitchFamily="18" charset="0"/>
              </a:rPr>
              <a:t>3</a:t>
            </a:r>
            <a:r>
              <a:rPr lang="en-US" sz="4000" b="1">
                <a:latin typeface="Times New Roman" panose="02020603050405020304" pitchFamily="18" charset="0"/>
              </a:rPr>
              <a:t>, K</a:t>
            </a:r>
            <a:r>
              <a:rPr lang="en-US" sz="4000" b="1" baseline="-25000">
                <a:latin typeface="Times New Roman" panose="02020603050405020304" pitchFamily="18" charset="0"/>
              </a:rPr>
              <a:t>2</a:t>
            </a:r>
            <a:r>
              <a:rPr lang="en-US" sz="4000" b="1">
                <a:latin typeface="Times New Roman" panose="02020603050405020304" pitchFamily="18" charset="0"/>
              </a:rPr>
              <a:t>CO</a:t>
            </a:r>
            <a:r>
              <a:rPr lang="en-US" sz="4000" b="1" baseline="-25000">
                <a:latin typeface="Times New Roman" panose="02020603050405020304" pitchFamily="18" charset="0"/>
              </a:rPr>
              <a:t>3</a:t>
            </a:r>
            <a:r>
              <a:rPr lang="en-US" sz="4000" b="1">
                <a:latin typeface="Times New Roman" panose="02020603050405020304" pitchFamily="18" charset="0"/>
              </a:rPr>
              <a:t>) và muối </a:t>
            </a:r>
            <a:r>
              <a:rPr lang="en-US" sz="4000" b="1">
                <a:solidFill>
                  <a:srgbClr val="FF00FF"/>
                </a:solidFill>
                <a:latin typeface="Times New Roman" panose="02020603050405020304" pitchFamily="18" charset="0"/>
                <a:cs typeface="Calibri" panose="020F0502020204030204" pitchFamily="34" charset="0"/>
              </a:rPr>
              <a:t>ammonium </a:t>
            </a:r>
            <a:r>
              <a:rPr lang="en-US" sz="4000" b="1">
                <a:solidFill>
                  <a:srgbClr val="FF00FF"/>
                </a:solidFill>
                <a:latin typeface="Times New Roman" panose="02020603050405020304" pitchFamily="18" charset="0"/>
              </a:rPr>
              <a:t>carbonate </a:t>
            </a:r>
            <a:r>
              <a:rPr lang="en-US" sz="4000" b="1">
                <a:latin typeface="Times New Roman" panose="02020603050405020304" pitchFamily="18" charset="0"/>
              </a:rPr>
              <a:t>(</a:t>
            </a:r>
            <a:r>
              <a:rPr lang="en-US" sz="4000" b="1">
                <a:latin typeface="Times New Roman" panose="02020603050405020304" pitchFamily="18" charset="0"/>
                <a:cs typeface="Calibri" panose="020F0502020204030204" pitchFamily="34" charset="0"/>
              </a:rPr>
              <a:t>NH</a:t>
            </a:r>
            <a:r>
              <a:rPr lang="en-US" sz="4000" b="1" baseline="-25000">
                <a:latin typeface="Times New Roman" panose="02020603050405020304" pitchFamily="18" charset="0"/>
                <a:cs typeface="Calibri" panose="020F0502020204030204" pitchFamily="34" charset="0"/>
              </a:rPr>
              <a:t>4</a:t>
            </a:r>
            <a:r>
              <a:rPr lang="en-US" sz="4000" b="1">
                <a:latin typeface="Times New Roman" panose="02020603050405020304" pitchFamily="18" charset="0"/>
                <a:cs typeface="Calibri" panose="020F0502020204030204" pitchFamily="34" charset="0"/>
              </a:rPr>
              <a:t>)</a:t>
            </a:r>
            <a:r>
              <a:rPr lang="en-US" sz="4000" b="1" baseline="-25000">
                <a:latin typeface="Times New Roman" panose="02020603050405020304" pitchFamily="18" charset="0"/>
                <a:cs typeface="Calibri" panose="020F0502020204030204" pitchFamily="34" charset="0"/>
              </a:rPr>
              <a:t>2</a:t>
            </a:r>
            <a:r>
              <a:rPr lang="en-US" sz="4000" b="1">
                <a:latin typeface="Times New Roman" panose="02020603050405020304" pitchFamily="18" charset="0"/>
                <a:cs typeface="Calibri" panose="020F0502020204030204" pitchFamily="34" charset="0"/>
              </a:rPr>
              <a:t>CO</a:t>
            </a:r>
            <a:r>
              <a:rPr lang="en-US" sz="4000" b="1" baseline="-25000">
                <a:latin typeface="Times New Roman" panose="02020603050405020304" pitchFamily="18" charset="0"/>
                <a:cs typeface="Calibri" panose="020F0502020204030204" pitchFamily="34" charset="0"/>
              </a:rPr>
              <a:t>3</a:t>
            </a:r>
            <a:r>
              <a:rPr lang="en-US" sz="4000" b="1">
                <a:latin typeface="Times New Roman" panose="02020603050405020304" pitchFamily="18" charset="0"/>
                <a:cs typeface="Calibri" panose="020F0502020204030204" pitchFamily="34" charset="0"/>
              </a:rPr>
              <a:t> tan trong nước.</a:t>
            </a:r>
          </a:p>
          <a:p>
            <a:pPr indent="0"/>
            <a:r>
              <a:rPr lang="en-US" sz="4000" b="1">
                <a:latin typeface="Times New Roman" panose="02020603050405020304" pitchFamily="18" charset="0"/>
                <a:cs typeface="Calibri" panose="020F0502020204030204" pitchFamily="34" charset="0"/>
              </a:rPr>
              <a:t>- Tất cả cá muối </a:t>
            </a:r>
            <a:r>
              <a:rPr lang="en-US" sz="4000" b="1">
                <a:solidFill>
                  <a:srgbClr val="FF00FF"/>
                </a:solidFill>
                <a:latin typeface="Times New Roman" panose="02020603050405020304" pitchFamily="18" charset="0"/>
                <a:cs typeface="Calibri" panose="020F0502020204030204" pitchFamily="34" charset="0"/>
              </a:rPr>
              <a:t>K, Na, Li, ammonium </a:t>
            </a:r>
            <a:r>
              <a:rPr lang="en-US" sz="4000" b="1">
                <a:latin typeface="Times New Roman" panose="02020603050405020304" pitchFamily="18" charset="0"/>
                <a:cs typeface="Calibri" panose="020F0502020204030204" pitchFamily="34" charset="0"/>
              </a:rPr>
              <a:t>đều tan.</a:t>
            </a:r>
          </a:p>
          <a:p>
            <a:pPr indent="0"/>
            <a:r>
              <a:rPr lang="en-US" sz="4000" b="1">
                <a:latin typeface="Times New Roman" panose="02020603050405020304" pitchFamily="18" charset="0"/>
                <a:cs typeface="Calibri" panose="020F0502020204030204" pitchFamily="34" charset="0"/>
              </a:rPr>
              <a:t>- Hầu hết các muối </a:t>
            </a:r>
            <a:r>
              <a:rPr lang="en-US" sz="4000" b="1">
                <a:solidFill>
                  <a:srgbClr val="FF00FF"/>
                </a:solidFill>
                <a:latin typeface="Times New Roman" panose="02020603050405020304" pitchFamily="18" charset="0"/>
                <a:cs typeface="Calibri" panose="020F0502020204030204" pitchFamily="34" charset="0"/>
              </a:rPr>
              <a:t>sulfate</a:t>
            </a:r>
            <a:r>
              <a:rPr lang="en-US" sz="4000" b="1">
                <a:latin typeface="Times New Roman" panose="02020603050405020304" pitchFamily="18" charset="0"/>
                <a:cs typeface="Calibri" panose="020F0502020204030204" pitchFamily="34" charset="0"/>
              </a:rPr>
              <a:t> đều tan, trừ BaSO</a:t>
            </a:r>
            <a:r>
              <a:rPr lang="en-US" sz="4000" b="1" baseline="-25000">
                <a:latin typeface="Times New Roman" panose="02020603050405020304" pitchFamily="18" charset="0"/>
                <a:cs typeface="Calibri" panose="020F0502020204030204" pitchFamily="34" charset="0"/>
              </a:rPr>
              <a:t>4</a:t>
            </a:r>
            <a:r>
              <a:rPr lang="en-US" sz="4000" b="1">
                <a:latin typeface="Times New Roman" panose="02020603050405020304" pitchFamily="18" charset="0"/>
                <a:cs typeface="Calibri" panose="020F0502020204030204" pitchFamily="34" charset="0"/>
              </a:rPr>
              <a:t> không tan, CaSO</a:t>
            </a:r>
            <a:r>
              <a:rPr lang="en-US" sz="4000" b="1" baseline="-25000">
                <a:latin typeface="Times New Roman" panose="02020603050405020304" pitchFamily="18" charset="0"/>
                <a:cs typeface="Calibri" panose="020F0502020204030204" pitchFamily="34" charset="0"/>
              </a:rPr>
              <a:t>4</a:t>
            </a:r>
            <a:r>
              <a:rPr lang="en-US" sz="4000" b="1">
                <a:latin typeface="Times New Roman" panose="02020603050405020304" pitchFamily="18" charset="0"/>
                <a:cs typeface="Calibri" panose="020F0502020204030204" pitchFamily="34" charset="0"/>
              </a:rPr>
              <a:t> và PbSO</a:t>
            </a:r>
            <a:r>
              <a:rPr lang="en-US" sz="4000" b="1" baseline="-25000">
                <a:latin typeface="Times New Roman" panose="02020603050405020304" pitchFamily="18" charset="0"/>
                <a:cs typeface="Calibri" panose="020F0502020204030204" pitchFamily="34" charset="0"/>
              </a:rPr>
              <a:t>4</a:t>
            </a:r>
            <a:r>
              <a:rPr lang="en-US" sz="4000" b="1">
                <a:latin typeface="Times New Roman" panose="02020603050405020304" pitchFamily="18" charset="0"/>
                <a:cs typeface="Calibri" panose="020F0502020204030204" pitchFamily="34" charset="0"/>
              </a:rPr>
              <a:t> ít tan</a:t>
            </a:r>
            <a:endParaRPr lang="en-US" sz="40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文本框 1"/>
          <p:cNvSpPr txBox="1"/>
          <p:nvPr/>
        </p:nvSpPr>
        <p:spPr>
          <a:xfrm>
            <a:off x="1331595" y="74930"/>
            <a:ext cx="5975350" cy="583565"/>
          </a:xfrm>
          <a:prstGeom prst="rect">
            <a:avLst/>
          </a:prstGeom>
          <a:noFill/>
        </p:spPr>
        <p:txBody>
          <a:bodyPr wrap="square" rtlCol="0">
            <a:spAutoFit/>
          </a:bodyPr>
          <a:lstStyle/>
          <a:p>
            <a:r>
              <a:rPr lang="vi-VN" altLang="zh-C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a:t>
            </a:r>
            <a:r>
              <a:rPr lang="en-US" altLang="vi-V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II</a:t>
            </a:r>
            <a:r>
              <a:rPr lang="vi-VN" altLang="zh-C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 Tính </a:t>
            </a:r>
            <a:r>
              <a:rPr lang="en-US" altLang="vi-V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chất hóa học</a:t>
            </a:r>
            <a:r>
              <a:rPr lang="vi-VN" altLang="zh-CN" sz="2800" b="1" dirty="0">
                <a:solidFill>
                  <a:srgbClr val="002060"/>
                </a:solidFill>
                <a:ea typeface="Yeseva One" panose="00000500000000000000" charset="0"/>
                <a:sym typeface="Yeseva One" panose="00000500000000000000" charset="0"/>
              </a:rPr>
              <a:t> </a:t>
            </a:r>
            <a:endParaRPr lang="zh-CN" altLang="en-US" sz="2800" b="1" dirty="0">
              <a:solidFill>
                <a:srgbClr val="002060"/>
              </a:solidFill>
              <a:ea typeface="Yeseva One" panose="00000500000000000000" charset="0"/>
              <a:sym typeface="Yeseva One" panose="00000500000000000000" charset="0"/>
            </a:endParaRPr>
          </a:p>
        </p:txBody>
      </p:sp>
      <p:sp>
        <p:nvSpPr>
          <p:cNvPr id="100" name="Text Box 99"/>
          <p:cNvSpPr txBox="1"/>
          <p:nvPr/>
        </p:nvSpPr>
        <p:spPr>
          <a:xfrm>
            <a:off x="878205" y="829945"/>
            <a:ext cx="1012126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Các nhóm cùng tìm hiểu các </a:t>
            </a:r>
            <a:r>
              <a:rPr lang="en-US" sz="2400" b="1">
                <a:latin typeface="Times New Roman" panose="02020603050405020304" pitchFamily="18" charset="0"/>
                <a:ea typeface="SimSun" panose="02010600030101010101" pitchFamily="2" charset="-122"/>
              </a:rPr>
              <a:t>Trạm kiến thức</a:t>
            </a:r>
            <a:r>
              <a:rPr lang="en-US" sz="2400" b="0">
                <a:latin typeface="Times New Roman" panose="02020603050405020304" pitchFamily="18" charset="0"/>
                <a:ea typeface="SimSun" panose="02010600030101010101" pitchFamily="2" charset="-122"/>
              </a:rPr>
              <a:t> và hoàn thành phiếu học tập</a:t>
            </a:r>
            <a:endParaRPr lang="en-US" sz="2400"/>
          </a:p>
        </p:txBody>
      </p:sp>
      <p:sp>
        <p:nvSpPr>
          <p:cNvPr id="6" name="Text Box 5"/>
          <p:cNvSpPr txBox="1"/>
          <p:nvPr/>
        </p:nvSpPr>
        <p:spPr>
          <a:xfrm>
            <a:off x="315184" y="1462330"/>
            <a:ext cx="4004086" cy="4832092"/>
          </a:xfrm>
          <a:prstGeom prst="rect">
            <a:avLst/>
          </a:prstGeom>
          <a:noFill/>
          <a:ln w="9525">
            <a:noFill/>
          </a:ln>
        </p:spPr>
        <p:txBody>
          <a:bodyPr wrap="square">
            <a:spAutoFit/>
          </a:bodyPr>
          <a:lstStyle/>
          <a:p>
            <a:pPr indent="0" algn="l"/>
            <a:r>
              <a:rPr lang="en-US" sz="2800" b="1">
                <a:solidFill>
                  <a:srgbClr val="000000"/>
                </a:solidFill>
                <a:latin typeface="Times New Roman" panose="02020603050405020304" pitchFamily="18" charset="0"/>
                <a:cs typeface="Arial" panose="020B0604020202020204" pitchFamily="34" charset="0"/>
              </a:rPr>
              <a:t>Phiếu học tập số </a:t>
            </a:r>
            <a:endParaRPr lang="en-US" sz="2800" b="0">
              <a:solidFill>
                <a:srgbClr val="000000"/>
              </a:solidFill>
              <a:latin typeface="Times New Roman" panose="02020603050405020304" pitchFamily="18" charset="0"/>
              <a:cs typeface="Arial" panose="020B0604020202020204" pitchFamily="34" charset="0"/>
            </a:endParaRPr>
          </a:p>
          <a:p>
            <a:pPr indent="0" algn="l"/>
            <a:r>
              <a:rPr lang="en-US" sz="2800" b="0">
                <a:solidFill>
                  <a:srgbClr val="000000"/>
                </a:solidFill>
                <a:latin typeface="Times New Roman" panose="02020603050405020304" pitchFamily="18" charset="0"/>
                <a:cs typeface="Arial" panose="020B0604020202020204" pitchFamily="34" charset="0"/>
              </a:rPr>
              <a:t>1.(Trạm 1) Nêu tính chất hóa học của muối?</a:t>
            </a:r>
          </a:p>
          <a:p>
            <a:pPr indent="0" algn="l"/>
            <a:r>
              <a:rPr lang="en-US" sz="2800" b="0">
                <a:solidFill>
                  <a:srgbClr val="000000"/>
                </a:solidFill>
                <a:latin typeface="Times New Roman" panose="02020603050405020304" pitchFamily="18" charset="0"/>
                <a:cs typeface="Arial" panose="020B0604020202020204" pitchFamily="34" charset="0"/>
              </a:rPr>
              <a:t>2.</a:t>
            </a:r>
            <a:r>
              <a:rPr lang="en-US" sz="2800">
                <a:solidFill>
                  <a:srgbClr val="000000"/>
                </a:solidFill>
                <a:latin typeface="Times New Roman" panose="02020603050405020304" pitchFamily="18" charset="0"/>
                <a:cs typeface="Arial" panose="020B0604020202020204" pitchFamily="34" charset="0"/>
                <a:sym typeface="+mn-ea"/>
              </a:rPr>
              <a:t>(Trạm 1)</a:t>
            </a:r>
            <a:r>
              <a:rPr lang="en-US" sz="2800" b="0">
                <a:solidFill>
                  <a:srgbClr val="000000"/>
                </a:solidFill>
                <a:latin typeface="Times New Roman" panose="02020603050405020304" pitchFamily="18" charset="0"/>
                <a:cs typeface="Arial" panose="020B0604020202020204" pitchFamily="34" charset="0"/>
              </a:rPr>
              <a:t> Nêu thí nghiệm thể hiện từng tính chất hóa học của muối?</a:t>
            </a:r>
          </a:p>
          <a:p>
            <a:pPr indent="0" algn="l"/>
            <a:r>
              <a:rPr lang="en-US" sz="2800" b="0">
                <a:solidFill>
                  <a:srgbClr val="000000"/>
                </a:solidFill>
                <a:latin typeface="Times New Roman" panose="02020603050405020304" pitchFamily="18" charset="0"/>
                <a:cs typeface="Arial" panose="020B0604020202020204" pitchFamily="34" charset="0"/>
              </a:rPr>
              <a:t>3.</a:t>
            </a:r>
            <a:r>
              <a:rPr lang="en-US" sz="2800">
                <a:solidFill>
                  <a:srgbClr val="000000"/>
                </a:solidFill>
                <a:latin typeface="Times New Roman" panose="02020603050405020304" pitchFamily="18" charset="0"/>
                <a:cs typeface="Arial" panose="020B0604020202020204" pitchFamily="34" charset="0"/>
                <a:sym typeface="+mn-ea"/>
              </a:rPr>
              <a:t>(Trạm 2)</a:t>
            </a:r>
            <a:r>
              <a:rPr lang="en-US" sz="2800" b="0">
                <a:solidFill>
                  <a:srgbClr val="000000"/>
                </a:solidFill>
                <a:latin typeface="Times New Roman" panose="02020603050405020304" pitchFamily="18" charset="0"/>
                <a:cs typeface="Arial" panose="020B0604020202020204" pitchFamily="34" charset="0"/>
              </a:rPr>
              <a:t> Nêu cách tiến hành thí nghiệm.</a:t>
            </a:r>
          </a:p>
          <a:p>
            <a:pPr indent="0" algn="l"/>
            <a:r>
              <a:rPr lang="en-US" sz="2800" b="0">
                <a:solidFill>
                  <a:srgbClr val="000000"/>
                </a:solidFill>
                <a:latin typeface="Times New Roman" panose="02020603050405020304" pitchFamily="18" charset="0"/>
                <a:cs typeface="Arial" panose="020B0604020202020204" pitchFamily="34" charset="0"/>
              </a:rPr>
              <a:t> 4.</a:t>
            </a:r>
            <a:r>
              <a:rPr lang="en-US" sz="2800">
                <a:solidFill>
                  <a:srgbClr val="000000"/>
                </a:solidFill>
                <a:latin typeface="Times New Roman" panose="02020603050405020304" pitchFamily="18" charset="0"/>
                <a:cs typeface="Arial" panose="020B0604020202020204" pitchFamily="34" charset="0"/>
                <a:sym typeface="+mn-ea"/>
              </a:rPr>
              <a:t>(Trạm 3)</a:t>
            </a:r>
            <a:r>
              <a:rPr lang="en-US" sz="2800" b="0">
                <a:solidFill>
                  <a:srgbClr val="000000"/>
                </a:solidFill>
                <a:latin typeface="Times New Roman" panose="02020603050405020304" pitchFamily="18" charset="0"/>
                <a:cs typeface="Arial" panose="020B0604020202020204" pitchFamily="34" charset="0"/>
              </a:rPr>
              <a:t>Nêu hiện tượng, viết PTHH của từng thí nghiệm? </a:t>
            </a:r>
            <a:endParaRPr lang="en-US" sz="2800"/>
          </a:p>
        </p:txBody>
      </p:sp>
      <p:pic>
        <p:nvPicPr>
          <p:cNvPr id="10" name="Picture 9"/>
          <p:cNvPicPr>
            <a:picLocks noChangeAspect="1"/>
          </p:cNvPicPr>
          <p:nvPr/>
        </p:nvPicPr>
        <p:blipFill>
          <a:blip r:embed="rId3"/>
          <a:stretch>
            <a:fillRect/>
          </a:stretch>
        </p:blipFill>
        <p:spPr>
          <a:xfrm>
            <a:off x="4266565" y="1365250"/>
            <a:ext cx="7872730" cy="5562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3"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plus(in)">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100"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hản ứng Fe+CuSO4.">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3507105" y="581025"/>
            <a:ext cx="8684895" cy="6276975"/>
          </a:xfrm>
          <a:prstGeom prst="rect">
            <a:avLst/>
          </a:prstGeom>
        </p:spPr>
      </p:pic>
      <p:sp>
        <p:nvSpPr>
          <p:cNvPr id="11" name="Text Box 10"/>
          <p:cNvSpPr txBox="1"/>
          <p:nvPr/>
        </p:nvSpPr>
        <p:spPr>
          <a:xfrm>
            <a:off x="111760" y="1143000"/>
            <a:ext cx="3506470" cy="1938992"/>
          </a:xfrm>
          <a:prstGeom prst="rect">
            <a:avLst/>
          </a:prstGeom>
          <a:noFill/>
          <a:ln w="9525">
            <a:noFill/>
          </a:ln>
        </p:spPr>
        <p:txBody>
          <a:bodyPr wrap="square">
            <a:spAutoFit/>
          </a:bodyPr>
          <a:lstStyle/>
          <a:p>
            <a:pPr indent="0"/>
            <a:r>
              <a:rPr lang="en-US" sz="4000" b="1">
                <a:solidFill>
                  <a:schemeClr val="tx1"/>
                </a:solidFill>
                <a:latin typeface="Times New Roman" panose="02020603050405020304" pitchFamily="18" charset="0"/>
              </a:rPr>
              <a:t>TN1:Fe tác dụng với dung dịch CuSO</a:t>
            </a:r>
            <a:r>
              <a:rPr lang="en-US" sz="4000" b="1" baseline="-25000">
                <a:solidFill>
                  <a:schemeClr val="tx1"/>
                </a:solidFill>
                <a:latin typeface="Times New Roman" panose="02020603050405020304" pitchFamily="18" charset="0"/>
              </a:rPr>
              <a:t>4</a:t>
            </a: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additive="base">
                                        <p:cTn id="20" dur="1" fill="hold"/>
                                        <p:tgtEl>
                                          <p:spTgt spid="3"/>
                                        </p:tgtEl>
                                      </p:cBhvr>
                                    </p:cmd>
                                  </p:childTnLst>
                                </p:cTn>
                              </p:par>
                            </p:childTnLst>
                          </p:cTn>
                        </p:par>
                      </p:childTnLst>
                    </p:cTn>
                  </p:par>
                </p:childTnLst>
              </p:cTn>
              <p:nextCondLst>
                <p:cond evt="onClick" delay="0">
                  <p:tgtEl>
                    <p:spTgt spid="3"/>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507105" y="59055"/>
            <a:ext cx="5080000" cy="521970"/>
          </a:xfrm>
          <a:prstGeom prst="rect">
            <a:avLst/>
          </a:prstGeom>
          <a:noFill/>
          <a:ln w="9525">
            <a:noFill/>
          </a:ln>
        </p:spPr>
        <p:txBody>
          <a:bodyPr>
            <a:spAutoFit/>
          </a:bodyPr>
          <a:lstStyle/>
          <a:p>
            <a:pPr indent="0"/>
            <a:r>
              <a:rPr lang="en-US" sz="2800" b="1">
                <a:solidFill>
                  <a:schemeClr val="accent5"/>
                </a:solidFill>
                <a:latin typeface="Cambria" panose="02040503050406030204" charset="0"/>
                <a:cs typeface="Pangolin" charset="0"/>
              </a:rPr>
              <a:t>TR</a:t>
            </a:r>
            <a:r>
              <a:rPr lang="en-US" sz="2800" b="1">
                <a:solidFill>
                  <a:schemeClr val="accent5"/>
                </a:solidFill>
                <a:latin typeface="Times New Roman" panose="02020603050405020304" pitchFamily="18" charset="0"/>
                <a:cs typeface="Pangolin" charset="0"/>
              </a:rPr>
              <a:t>Ạ</a:t>
            </a:r>
            <a:r>
              <a:rPr lang="en-US" sz="2800" b="1">
                <a:solidFill>
                  <a:schemeClr val="accent5"/>
                </a:solidFill>
                <a:latin typeface="Cambria" panose="02040503050406030204" charset="0"/>
                <a:cs typeface="Pangolin" charset="0"/>
              </a:rPr>
              <a:t>M 2: QUAN S</a:t>
            </a:r>
            <a:r>
              <a:rPr lang="en-US" sz="2800" b="1">
                <a:solidFill>
                  <a:schemeClr val="accent5"/>
                </a:solidFill>
                <a:latin typeface="Times New Roman" panose="02020603050405020304" pitchFamily="18" charset="0"/>
                <a:cs typeface="Pangolin" charset="0"/>
              </a:rPr>
              <a:t>Á</a:t>
            </a:r>
            <a:r>
              <a:rPr lang="en-US" sz="2800" b="1">
                <a:solidFill>
                  <a:schemeClr val="accent5"/>
                </a:solidFill>
                <a:latin typeface="Cambria" panose="02040503050406030204" charset="0"/>
                <a:cs typeface="Pangolin" charset="0"/>
              </a:rPr>
              <a:t>T</a:t>
            </a:r>
          </a:p>
        </p:txBody>
      </p:sp>
      <p:pic>
        <p:nvPicPr>
          <p:cNvPr id="4" name="#22 - BaCl2 + H2SO4 - 💚 Thí nghiệm hóa học 💚">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719455" y="1043940"/>
            <a:ext cx="11472545" cy="5814060"/>
          </a:xfrm>
          <a:prstGeom prst="rect">
            <a:avLst/>
          </a:prstGeom>
        </p:spPr>
      </p:pic>
      <p:sp>
        <p:nvSpPr>
          <p:cNvPr id="5" name="Text Box 4"/>
          <p:cNvSpPr txBox="1"/>
          <p:nvPr/>
        </p:nvSpPr>
        <p:spPr>
          <a:xfrm>
            <a:off x="1183341" y="520720"/>
            <a:ext cx="9083750" cy="523220"/>
          </a:xfrm>
          <a:prstGeom prst="rect">
            <a:avLst/>
          </a:prstGeom>
          <a:noFill/>
          <a:ln w="9525">
            <a:noFill/>
          </a:ln>
        </p:spPr>
        <p:txBody>
          <a:bodyPr wrap="square">
            <a:spAutoFit/>
          </a:bodyPr>
          <a:lstStyle/>
          <a:p>
            <a:pPr indent="0"/>
            <a:r>
              <a:rPr lang="en-US" sz="2800" b="1">
                <a:solidFill>
                  <a:srgbClr val="000000"/>
                </a:solidFill>
                <a:latin typeface="Times New Roman" panose="02020603050405020304" pitchFamily="18" charset="0"/>
                <a:ea typeface="SimSun" panose="02010600030101010101" pitchFamily="2" charset="-122"/>
              </a:rPr>
              <a:t>TN 2:Dung dịch </a:t>
            </a:r>
            <a:r>
              <a:rPr lang="en-US" sz="2800" b="1">
                <a:latin typeface="Times New Roman" panose="02020603050405020304" pitchFamily="18" charset="0"/>
                <a:ea typeface="SimSun" panose="02010600030101010101" pitchFamily="2" charset="-122"/>
              </a:rPr>
              <a:t>BaCl</a:t>
            </a:r>
            <a:r>
              <a:rPr lang="en-US" sz="2800" b="1" baseline="-25000">
                <a:latin typeface="Times New Roman" panose="02020603050405020304" pitchFamily="18" charset="0"/>
                <a:ea typeface="SimSun" panose="02010600030101010101" pitchFamily="2" charset="-122"/>
              </a:rPr>
              <a:t>2</a:t>
            </a:r>
            <a:r>
              <a:rPr lang="en-US" sz="2800" b="1">
                <a:latin typeface="Times New Roman" panose="02020603050405020304" pitchFamily="18" charset="0"/>
                <a:ea typeface="SimSun" panose="02010600030101010101" pitchFamily="2" charset="-122"/>
              </a:rPr>
              <a:t> tác dụng với dung dịch H</a:t>
            </a:r>
            <a:r>
              <a:rPr lang="en-US" sz="2800" b="1" baseline="-25000">
                <a:latin typeface="Times New Roman" panose="02020603050405020304" pitchFamily="18" charset="0"/>
                <a:ea typeface="SimSun" panose="02010600030101010101" pitchFamily="2" charset="-122"/>
              </a:rPr>
              <a:t>2</a:t>
            </a:r>
            <a:r>
              <a:rPr lang="en-US" sz="2800" b="1">
                <a:latin typeface="Times New Roman" panose="02020603050405020304" pitchFamily="18" charset="0"/>
                <a:ea typeface="SimSun" panose="02010600030101010101" pitchFamily="2" charset="-122"/>
              </a:rPr>
              <a:t>SO</a:t>
            </a:r>
            <a:r>
              <a:rPr lang="en-US" sz="2800" b="1" baseline="-25000">
                <a:latin typeface="Times New Roman" panose="02020603050405020304" pitchFamily="18" charset="0"/>
                <a:ea typeface="SimSun" panose="02010600030101010101" pitchFamily="2" charset="-122"/>
              </a:rPr>
              <a:t>4.</a:t>
            </a:r>
            <a:endParaRPr lang="en-US" sz="2800" b="1"/>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additive="base">
                                        <p:cTn id="20"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507105" y="59055"/>
            <a:ext cx="5080000" cy="521970"/>
          </a:xfrm>
          <a:prstGeom prst="rect">
            <a:avLst/>
          </a:prstGeom>
          <a:noFill/>
          <a:ln w="9525">
            <a:noFill/>
          </a:ln>
        </p:spPr>
        <p:txBody>
          <a:bodyPr>
            <a:spAutoFit/>
          </a:bodyPr>
          <a:lstStyle/>
          <a:p>
            <a:pPr indent="0"/>
            <a:r>
              <a:rPr lang="en-US" sz="2800" b="1">
                <a:solidFill>
                  <a:schemeClr val="accent5"/>
                </a:solidFill>
                <a:latin typeface="Cambria" panose="02040503050406030204" charset="0"/>
                <a:cs typeface="Pangolin" charset="0"/>
              </a:rPr>
              <a:t>TR</a:t>
            </a:r>
            <a:r>
              <a:rPr lang="en-US" sz="2800" b="1">
                <a:solidFill>
                  <a:schemeClr val="accent5"/>
                </a:solidFill>
                <a:latin typeface="Times New Roman" panose="02020603050405020304" pitchFamily="18" charset="0"/>
                <a:cs typeface="Pangolin" charset="0"/>
              </a:rPr>
              <a:t>Ạ</a:t>
            </a:r>
            <a:r>
              <a:rPr lang="en-US" sz="2800" b="1">
                <a:solidFill>
                  <a:schemeClr val="accent5"/>
                </a:solidFill>
                <a:latin typeface="Cambria" panose="02040503050406030204" charset="0"/>
                <a:cs typeface="Pangolin" charset="0"/>
              </a:rPr>
              <a:t>M 2: QUAN S</a:t>
            </a:r>
            <a:r>
              <a:rPr lang="en-US" sz="2800" b="1">
                <a:solidFill>
                  <a:schemeClr val="accent5"/>
                </a:solidFill>
                <a:latin typeface="Times New Roman" panose="02020603050405020304" pitchFamily="18" charset="0"/>
                <a:cs typeface="Pangolin" charset="0"/>
              </a:rPr>
              <a:t>Á</a:t>
            </a:r>
            <a:r>
              <a:rPr lang="en-US" sz="2800" b="1">
                <a:solidFill>
                  <a:schemeClr val="accent5"/>
                </a:solidFill>
                <a:latin typeface="Cambria" panose="02040503050406030204" charset="0"/>
                <a:cs typeface="Pangolin" charset="0"/>
              </a:rPr>
              <a:t>T</a:t>
            </a:r>
          </a:p>
        </p:txBody>
      </p:sp>
      <p:sp>
        <p:nvSpPr>
          <p:cNvPr id="5" name="Text Box 4"/>
          <p:cNvSpPr txBox="1"/>
          <p:nvPr/>
        </p:nvSpPr>
        <p:spPr>
          <a:xfrm>
            <a:off x="3231515" y="666750"/>
            <a:ext cx="7473315" cy="460375"/>
          </a:xfrm>
          <a:prstGeom prst="rect">
            <a:avLst/>
          </a:prstGeom>
          <a:noFill/>
          <a:ln w="9525">
            <a:noFill/>
          </a:ln>
        </p:spPr>
        <p:txBody>
          <a:bodyPr wrap="square">
            <a:spAutoFit/>
          </a:bodyPr>
          <a:lstStyle/>
          <a:p>
            <a:pPr indent="0"/>
            <a:r>
              <a:rPr lang="en-US" sz="2400" b="1">
                <a:latin typeface="Times New Roman" panose="02020603050405020304" pitchFamily="18" charset="0"/>
                <a:ea typeface="SimSun" panose="02010600030101010101" pitchFamily="2" charset="-122"/>
              </a:rPr>
              <a:t>TN 3: Dung dịch CuSO</a:t>
            </a:r>
            <a:r>
              <a:rPr lang="en-US" sz="2400" b="1" baseline="-25000">
                <a:latin typeface="Times New Roman" panose="02020603050405020304" pitchFamily="18" charset="0"/>
                <a:ea typeface="SimSun" panose="02010600030101010101" pitchFamily="2" charset="-122"/>
              </a:rPr>
              <a:t>4</a:t>
            </a:r>
            <a:r>
              <a:rPr lang="en-US" sz="2400" b="1">
                <a:latin typeface="Times New Roman" panose="02020603050405020304" pitchFamily="18" charset="0"/>
                <a:ea typeface="SimSun" panose="02010600030101010101" pitchFamily="2" charset="-122"/>
              </a:rPr>
              <a:t> tác dụng với dung dịch NaOH.</a:t>
            </a:r>
          </a:p>
        </p:txBody>
      </p:sp>
      <p:pic>
        <p:nvPicPr>
          <p:cNvPr id="2" name="NaOH + CuSO4">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1463040" y="1127125"/>
            <a:ext cx="9966325" cy="5730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additive="base">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507105" y="59055"/>
            <a:ext cx="5080000" cy="521970"/>
          </a:xfrm>
          <a:prstGeom prst="rect">
            <a:avLst/>
          </a:prstGeom>
          <a:noFill/>
          <a:ln w="9525">
            <a:noFill/>
          </a:ln>
        </p:spPr>
        <p:txBody>
          <a:bodyPr>
            <a:spAutoFit/>
          </a:bodyPr>
          <a:lstStyle/>
          <a:p>
            <a:pPr indent="0"/>
            <a:r>
              <a:rPr lang="en-US" sz="2800" b="1">
                <a:solidFill>
                  <a:schemeClr val="accent5"/>
                </a:solidFill>
                <a:latin typeface="Cambria" panose="02040503050406030204" charset="0"/>
                <a:cs typeface="Pangolin" charset="0"/>
              </a:rPr>
              <a:t>TR</a:t>
            </a:r>
            <a:r>
              <a:rPr lang="en-US" sz="2800" b="1">
                <a:solidFill>
                  <a:schemeClr val="accent5"/>
                </a:solidFill>
                <a:latin typeface="Times New Roman" panose="02020603050405020304" pitchFamily="18" charset="0"/>
                <a:cs typeface="Pangolin" charset="0"/>
              </a:rPr>
              <a:t>Ạ</a:t>
            </a:r>
            <a:r>
              <a:rPr lang="en-US" sz="2800" b="1">
                <a:solidFill>
                  <a:schemeClr val="accent5"/>
                </a:solidFill>
                <a:latin typeface="Cambria" panose="02040503050406030204" charset="0"/>
                <a:cs typeface="Pangolin" charset="0"/>
              </a:rPr>
              <a:t>M 2: QUAN S</a:t>
            </a:r>
            <a:r>
              <a:rPr lang="en-US" sz="2800" b="1">
                <a:solidFill>
                  <a:schemeClr val="accent5"/>
                </a:solidFill>
                <a:latin typeface="Times New Roman" panose="02020603050405020304" pitchFamily="18" charset="0"/>
                <a:cs typeface="Pangolin" charset="0"/>
              </a:rPr>
              <a:t>Á</a:t>
            </a:r>
            <a:r>
              <a:rPr lang="en-US" sz="2800" b="1">
                <a:solidFill>
                  <a:schemeClr val="accent5"/>
                </a:solidFill>
                <a:latin typeface="Cambria" panose="02040503050406030204" charset="0"/>
                <a:cs typeface="Pangolin" charset="0"/>
              </a:rPr>
              <a:t>T</a:t>
            </a:r>
          </a:p>
        </p:txBody>
      </p:sp>
      <p:sp>
        <p:nvSpPr>
          <p:cNvPr id="5" name="Text Box 4"/>
          <p:cNvSpPr txBox="1"/>
          <p:nvPr/>
        </p:nvSpPr>
        <p:spPr>
          <a:xfrm>
            <a:off x="2069465" y="666750"/>
            <a:ext cx="7472045" cy="460375"/>
          </a:xfrm>
          <a:prstGeom prst="rect">
            <a:avLst/>
          </a:prstGeom>
          <a:noFill/>
          <a:ln w="9525">
            <a:noFill/>
          </a:ln>
        </p:spPr>
        <p:txBody>
          <a:bodyPr wrap="square">
            <a:spAutoFit/>
          </a:bodyPr>
          <a:lstStyle/>
          <a:p>
            <a:pPr indent="0"/>
            <a:r>
              <a:rPr lang="en-US" sz="2400" b="1">
                <a:latin typeface="Times New Roman" panose="02020603050405020304" pitchFamily="18" charset="0"/>
                <a:ea typeface="SimSun" panose="02010600030101010101" pitchFamily="2" charset="-122"/>
              </a:rPr>
              <a:t>TN 4:Dung dịch BaCl</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 tác dụng với dung dịch Na</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SO</a:t>
            </a:r>
            <a:r>
              <a:rPr lang="en-US" sz="2400" b="1" baseline="-25000">
                <a:latin typeface="Times New Roman" panose="02020603050405020304" pitchFamily="18" charset="0"/>
                <a:ea typeface="SimSun" panose="02010600030101010101" pitchFamily="2" charset="-122"/>
              </a:rPr>
              <a:t>4</a:t>
            </a:r>
            <a:r>
              <a:rPr lang="en-US" sz="2400" b="1">
                <a:latin typeface="Times New Roman" panose="02020603050405020304" pitchFamily="18" charset="0"/>
                <a:ea typeface="SimSun" panose="02010600030101010101" pitchFamily="2" charset="-122"/>
              </a:rPr>
              <a:t>.</a:t>
            </a:r>
          </a:p>
        </p:txBody>
      </p:sp>
      <p:pic>
        <p:nvPicPr>
          <p:cNvPr id="2" name="Na2SO4 + BaCl2">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1736090" y="1212215"/>
            <a:ext cx="9956165" cy="56457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additive="base">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069590" y="98425"/>
            <a:ext cx="5921375" cy="583565"/>
          </a:xfrm>
          <a:prstGeom prst="rect">
            <a:avLst/>
          </a:prstGeom>
          <a:noFill/>
          <a:ln w="9525">
            <a:noFill/>
          </a:ln>
        </p:spPr>
        <p:txBody>
          <a:bodyPr wrap="square">
            <a:spAutoFit/>
          </a:bodyPr>
          <a:lstStyle/>
          <a:p>
            <a:pPr indent="0"/>
            <a:r>
              <a:rPr lang="en-US" sz="3200" b="1">
                <a:latin typeface="Times New Roman" panose="02020603050405020304" pitchFamily="18" charset="0"/>
              </a:rPr>
              <a:t>Kết quả thảo luận của nhóm</a:t>
            </a:r>
          </a:p>
        </p:txBody>
      </p:sp>
      <p:graphicFrame>
        <p:nvGraphicFramePr>
          <p:cNvPr id="2" name="Table 1"/>
          <p:cNvGraphicFramePr/>
          <p:nvPr/>
        </p:nvGraphicFramePr>
        <p:xfrm>
          <a:off x="203200" y="822325"/>
          <a:ext cx="11805920" cy="5581650"/>
        </p:xfrm>
        <a:graphic>
          <a:graphicData uri="http://schemas.openxmlformats.org/drawingml/2006/table">
            <a:tbl>
              <a:tblPr firstRow="1" bandRow="1">
                <a:tableStyleId>{5940675A-B579-460E-94D1-54222C63F5DA}</a:tableStyleId>
              </a:tblPr>
              <a:tblGrid>
                <a:gridCol w="770255">
                  <a:extLst>
                    <a:ext uri="{9D8B030D-6E8A-4147-A177-3AD203B41FA5}">
                      <a16:colId xmlns:a16="http://schemas.microsoft.com/office/drawing/2014/main" val="20000"/>
                    </a:ext>
                  </a:extLst>
                </a:gridCol>
                <a:gridCol w="3383915">
                  <a:extLst>
                    <a:ext uri="{9D8B030D-6E8A-4147-A177-3AD203B41FA5}">
                      <a16:colId xmlns:a16="http://schemas.microsoft.com/office/drawing/2014/main" val="20001"/>
                    </a:ext>
                  </a:extLst>
                </a:gridCol>
                <a:gridCol w="3646805">
                  <a:extLst>
                    <a:ext uri="{9D8B030D-6E8A-4147-A177-3AD203B41FA5}">
                      <a16:colId xmlns:a16="http://schemas.microsoft.com/office/drawing/2014/main" val="20002"/>
                    </a:ext>
                  </a:extLst>
                </a:gridCol>
                <a:gridCol w="4004945">
                  <a:extLst>
                    <a:ext uri="{9D8B030D-6E8A-4147-A177-3AD203B41FA5}">
                      <a16:colId xmlns:a16="http://schemas.microsoft.com/office/drawing/2014/main" val="20003"/>
                    </a:ext>
                  </a:extLst>
                </a:gridCol>
              </a:tblGrid>
              <a:tr h="597535">
                <a:tc>
                  <a:txBody>
                    <a:bodyPr/>
                    <a:lstStyle/>
                    <a:p>
                      <a:pPr indent="0">
                        <a:buNone/>
                      </a:pPr>
                      <a:r>
                        <a:rPr lang="en-US" sz="2400" b="0">
                          <a:latin typeface="Times New Roman" panose="02020603050405020304" pitchFamily="18" charset="0"/>
                          <a:cs typeface="Times New Roman" panose="02020603050405020304" pitchFamily="18" charset="0"/>
                        </a:rPr>
                        <a:t>STT</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Cách tiến hành</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Hiện tượng quan sát được</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Viết PTHH</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86535">
                <a:tc>
                  <a:txBody>
                    <a:bodyPr/>
                    <a:lstStyle/>
                    <a:p>
                      <a:pPr indent="0">
                        <a:buNone/>
                      </a:pPr>
                      <a:r>
                        <a:rPr lang="en-US" sz="2400" b="0">
                          <a:latin typeface="Times New Roman" panose="02020603050405020304" pitchFamily="18" charset="0"/>
                          <a:cs typeface="Times New Roman" panose="02020603050405020304" pitchFamily="18" charset="0"/>
                        </a:rPr>
                        <a:t>1</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Nhúng đinh Fe trong dung dịch CuSO</a:t>
                      </a:r>
                      <a:r>
                        <a:rPr lang="en-US" sz="2400" b="0" baseline="-25000">
                          <a:latin typeface="Times New Roman" panose="02020603050405020304" pitchFamily="18" charset="0"/>
                          <a:cs typeface="Times New Roman" panose="02020603050405020304" pitchFamily="18" charset="0"/>
                        </a:rPr>
                        <a:t>4</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07440">
                <a:tc>
                  <a:txBody>
                    <a:bodyPr/>
                    <a:lstStyle/>
                    <a:p>
                      <a:pPr indent="0">
                        <a:buNone/>
                      </a:pPr>
                      <a:r>
                        <a:rPr lang="en-US" sz="2400" b="0">
                          <a:latin typeface="Times New Roman" panose="02020603050405020304" pitchFamily="18" charset="0"/>
                          <a:cs typeface="Times New Roman" panose="02020603050405020304" pitchFamily="18" charset="0"/>
                        </a:rPr>
                        <a:t>2</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Nhỏ vài giọt dd H</a:t>
                      </a:r>
                      <a:r>
                        <a:rPr lang="en-US" sz="2400" b="0" baseline="-25000">
                          <a:latin typeface="Times New Roman" panose="02020603050405020304" pitchFamily="18" charset="0"/>
                          <a:cs typeface="Times New Roman" panose="02020603050405020304" pitchFamily="18" charset="0"/>
                        </a:rPr>
                        <a:t>2</a:t>
                      </a:r>
                      <a:r>
                        <a:rPr lang="en-US" sz="2400" b="0">
                          <a:latin typeface="Times New Roman" panose="02020603050405020304" pitchFamily="18" charset="0"/>
                          <a:cs typeface="Times New Roman" panose="02020603050405020304" pitchFamily="18" charset="0"/>
                        </a:rPr>
                        <a:t>SO</a:t>
                      </a:r>
                      <a:r>
                        <a:rPr lang="en-US" sz="2400" b="0" baseline="-25000">
                          <a:latin typeface="Times New Roman" panose="02020603050405020304" pitchFamily="18" charset="0"/>
                          <a:cs typeface="Times New Roman" panose="02020603050405020304" pitchFamily="18" charset="0"/>
                        </a:rPr>
                        <a:t>4</a:t>
                      </a:r>
                      <a:r>
                        <a:rPr lang="en-US" sz="2400" b="0">
                          <a:latin typeface="Times New Roman" panose="02020603050405020304" pitchFamily="18" charset="0"/>
                          <a:cs typeface="Times New Roman" panose="02020603050405020304" pitchFamily="18" charset="0"/>
                        </a:rPr>
                        <a:t>vào ống nghiệm có chứa 1ml dd BaCl</a:t>
                      </a:r>
                      <a:r>
                        <a:rPr lang="en-US" sz="2400" b="0" baseline="-25000">
                          <a:latin typeface="Times New Roman" panose="02020603050405020304" pitchFamily="18" charset="0"/>
                          <a:cs typeface="Times New Roman" panose="02020603050405020304" pitchFamily="18" charset="0"/>
                        </a:rPr>
                        <a:t>2</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07440">
                <a:tc>
                  <a:txBody>
                    <a:bodyPr/>
                    <a:lstStyle/>
                    <a:p>
                      <a:pPr indent="0">
                        <a:buNone/>
                      </a:pPr>
                      <a:r>
                        <a:rPr lang="en-US" sz="2400" b="0">
                          <a:latin typeface="Times New Roman" panose="02020603050405020304" pitchFamily="18" charset="0"/>
                          <a:cs typeface="Times New Roman" panose="02020603050405020304" pitchFamily="18" charset="0"/>
                        </a:rPr>
                        <a:t>3</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Nhỏ vài giọt dd CuSO</a:t>
                      </a:r>
                      <a:r>
                        <a:rPr lang="en-US" sz="2400" b="0" baseline="-25000">
                          <a:latin typeface="Times New Roman" panose="02020603050405020304" pitchFamily="18" charset="0"/>
                          <a:cs typeface="Times New Roman" panose="02020603050405020304" pitchFamily="18" charset="0"/>
                        </a:rPr>
                        <a:t>4</a:t>
                      </a:r>
                      <a:r>
                        <a:rPr lang="en-US" sz="2400" b="0">
                          <a:latin typeface="Times New Roman" panose="02020603050405020304" pitchFamily="18" charset="0"/>
                          <a:cs typeface="Times New Roman" panose="02020603050405020304" pitchFamily="18" charset="0"/>
                        </a:rPr>
                        <a:t>vào ống nghiệm có chứa 1ml dd NaOH</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27125">
                <a:tc>
                  <a:txBody>
                    <a:bodyPr/>
                    <a:lstStyle/>
                    <a:p>
                      <a:pPr indent="0">
                        <a:buNone/>
                      </a:pPr>
                      <a:r>
                        <a:rPr lang="en-US" sz="2400" b="0">
                          <a:latin typeface="Times New Roman" panose="02020603050405020304" pitchFamily="18" charset="0"/>
                          <a:cs typeface="Times New Roman" panose="02020603050405020304" pitchFamily="18" charset="0"/>
                        </a:rPr>
                        <a:t>4</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Nhỏ vài giọt dd BaCl</a:t>
                      </a:r>
                      <a:r>
                        <a:rPr lang="en-US" sz="2400" b="0" baseline="-25000">
                          <a:latin typeface="Times New Roman" panose="02020603050405020304" pitchFamily="18" charset="0"/>
                          <a:cs typeface="Times New Roman" panose="02020603050405020304" pitchFamily="18" charset="0"/>
                        </a:rPr>
                        <a:t>2</a:t>
                      </a:r>
                      <a:r>
                        <a:rPr lang="en-US" sz="2400" b="0">
                          <a:latin typeface="Times New Roman" panose="02020603050405020304" pitchFamily="18" charset="0"/>
                          <a:cs typeface="Times New Roman" panose="02020603050405020304" pitchFamily="18" charset="0"/>
                        </a:rPr>
                        <a:t>vào ống nghiệm có chứa 1ml dd Na</a:t>
                      </a:r>
                      <a:r>
                        <a:rPr lang="en-US" sz="2400" b="0" baseline="-25000">
                          <a:latin typeface="Times New Roman" panose="02020603050405020304" pitchFamily="18" charset="0"/>
                          <a:cs typeface="Times New Roman" panose="02020603050405020304" pitchFamily="18" charset="0"/>
                        </a:rPr>
                        <a:t>2</a:t>
                      </a:r>
                      <a:r>
                        <a:rPr lang="en-US" sz="2400" b="0">
                          <a:latin typeface="Times New Roman" panose="02020603050405020304" pitchFamily="18" charset="0"/>
                          <a:cs typeface="Times New Roman" panose="02020603050405020304" pitchFamily="18" charset="0"/>
                        </a:rPr>
                        <a:t>SO</a:t>
                      </a:r>
                      <a:r>
                        <a:rPr lang="en-US" sz="2400" b="0" baseline="-25000">
                          <a:latin typeface="Times New Roman" panose="02020603050405020304" pitchFamily="18" charset="0"/>
                          <a:cs typeface="Times New Roman" panose="02020603050405020304" pitchFamily="18" charset="0"/>
                        </a:rPr>
                        <a:t>4</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8" name="Rectangles 7"/>
          <p:cNvSpPr/>
          <p:nvPr/>
        </p:nvSpPr>
        <p:spPr>
          <a:xfrm>
            <a:off x="4359910" y="1409700"/>
            <a:ext cx="3641090" cy="15011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indent="0">
              <a:buNone/>
            </a:pPr>
            <a:r>
              <a:rPr lang="en-US" sz="2400" b="1">
                <a:solidFill>
                  <a:srgbClr val="7030A0"/>
                </a:solidFill>
                <a:latin typeface="Times New Roman" panose="02020603050405020304" pitchFamily="18" charset="0"/>
                <a:cs typeface="Times New Roman" panose="02020603050405020304" pitchFamily="18" charset="0"/>
                <a:sym typeface="+mn-ea"/>
              </a:rPr>
              <a:t>Fe tác dụng với CuSO</a:t>
            </a:r>
            <a:r>
              <a:rPr lang="en-US" sz="2400" b="1" baseline="-25000">
                <a:solidFill>
                  <a:srgbClr val="7030A0"/>
                </a:solidFill>
                <a:latin typeface="Times New Roman" panose="02020603050405020304" pitchFamily="18" charset="0"/>
                <a:cs typeface="Times New Roman" panose="02020603050405020304" pitchFamily="18" charset="0"/>
                <a:sym typeface="+mn-ea"/>
              </a:rPr>
              <a:t>4</a:t>
            </a:r>
            <a:r>
              <a:rPr lang="en-US" sz="2400" b="1">
                <a:solidFill>
                  <a:srgbClr val="7030A0"/>
                </a:solidFill>
                <a:latin typeface="Times New Roman" panose="02020603050405020304" pitchFamily="18" charset="0"/>
                <a:cs typeface="Times New Roman" panose="02020603050405020304" pitchFamily="18" charset="0"/>
                <a:sym typeface="+mn-ea"/>
              </a:rPr>
              <a:t>, màu xanh dung dịch nhạt dần, có lớp đồng đỏ bám trên đinh sắt. </a:t>
            </a:r>
          </a:p>
        </p:txBody>
      </p:sp>
      <p:sp>
        <p:nvSpPr>
          <p:cNvPr id="11" name="Rectangles 10"/>
          <p:cNvSpPr/>
          <p:nvPr/>
        </p:nvSpPr>
        <p:spPr>
          <a:xfrm>
            <a:off x="8013065" y="1422400"/>
            <a:ext cx="3995420" cy="148780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sym typeface="+mn-ea"/>
              </a:rPr>
              <a:t>Fe + CuSO</a:t>
            </a:r>
            <a:r>
              <a:rPr lang="en-US" sz="2400" b="1" baseline="-25000">
                <a:solidFill>
                  <a:schemeClr val="tx1"/>
                </a:solidFill>
                <a:latin typeface="Times New Roman" panose="02020603050405020304" pitchFamily="18" charset="0"/>
                <a:cs typeface="Times New Roman" panose="02020603050405020304" pitchFamily="18" charset="0"/>
                <a:sym typeface="+mn-ea"/>
              </a:rPr>
              <a:t>4         </a:t>
            </a:r>
            <a:r>
              <a:rPr lang="en-US" sz="2400" b="1">
                <a:solidFill>
                  <a:schemeClr val="tx1"/>
                </a:solidFill>
                <a:latin typeface="Times New Roman" panose="02020603050405020304" pitchFamily="18" charset="0"/>
                <a:cs typeface="Times New Roman" panose="02020603050405020304" pitchFamily="18" charset="0"/>
                <a:sym typeface="+mn-ea"/>
              </a:rPr>
              <a:t>FeSO</a:t>
            </a:r>
            <a:r>
              <a:rPr lang="en-US" sz="2400" b="1" baseline="-25000">
                <a:solidFill>
                  <a:schemeClr val="tx1"/>
                </a:solidFill>
                <a:latin typeface="Times New Roman" panose="02020603050405020304" pitchFamily="18" charset="0"/>
                <a:cs typeface="Times New Roman" panose="02020603050405020304" pitchFamily="18" charset="0"/>
                <a:sym typeface="+mn-ea"/>
              </a:rPr>
              <a:t>4</a:t>
            </a:r>
            <a:r>
              <a:rPr lang="en-US" sz="2400" b="1">
                <a:solidFill>
                  <a:schemeClr val="tx1"/>
                </a:solidFill>
                <a:latin typeface="Times New Roman" panose="02020603050405020304" pitchFamily="18" charset="0"/>
                <a:cs typeface="Times New Roman" panose="02020603050405020304" pitchFamily="18" charset="0"/>
                <a:sym typeface="+mn-ea"/>
              </a:rPr>
              <a:t>+ Cu</a:t>
            </a:r>
          </a:p>
        </p:txBody>
      </p:sp>
      <p:sp>
        <p:nvSpPr>
          <p:cNvPr id="12" name="Rectangles 11"/>
          <p:cNvSpPr/>
          <p:nvPr/>
        </p:nvSpPr>
        <p:spPr>
          <a:xfrm>
            <a:off x="4359910" y="2910840"/>
            <a:ext cx="3703320" cy="113601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2400" b="1">
                <a:solidFill>
                  <a:srgbClr val="7030A0"/>
                </a:solidFill>
                <a:latin typeface="Times New Roman" panose="02020603050405020304" pitchFamily="18" charset="0"/>
                <a:cs typeface="Times New Roman" panose="02020603050405020304" pitchFamily="18" charset="0"/>
                <a:sym typeface="+mn-ea"/>
              </a:rPr>
              <a:t>BaCl</a:t>
            </a:r>
            <a:r>
              <a:rPr lang="en-US" sz="2400" b="1" baseline="-25000">
                <a:solidFill>
                  <a:srgbClr val="7030A0"/>
                </a:solidFill>
                <a:latin typeface="Times New Roman" panose="02020603050405020304" pitchFamily="18" charset="0"/>
                <a:cs typeface="Times New Roman" panose="02020603050405020304" pitchFamily="18" charset="0"/>
                <a:sym typeface="+mn-ea"/>
              </a:rPr>
              <a:t>2</a:t>
            </a:r>
            <a:r>
              <a:rPr lang="en-US" sz="2400" b="1">
                <a:solidFill>
                  <a:srgbClr val="7030A0"/>
                </a:solidFill>
                <a:latin typeface="Times New Roman" panose="02020603050405020304" pitchFamily="18" charset="0"/>
                <a:cs typeface="Times New Roman" panose="02020603050405020304" pitchFamily="18" charset="0"/>
                <a:sym typeface="+mn-ea"/>
              </a:rPr>
              <a:t>tác dụng với H</a:t>
            </a:r>
            <a:r>
              <a:rPr lang="en-US" sz="2400" b="1" baseline="-25000">
                <a:solidFill>
                  <a:srgbClr val="7030A0"/>
                </a:solidFill>
                <a:latin typeface="Times New Roman" panose="02020603050405020304" pitchFamily="18" charset="0"/>
                <a:cs typeface="Times New Roman" panose="02020603050405020304" pitchFamily="18" charset="0"/>
                <a:sym typeface="+mn-ea"/>
              </a:rPr>
              <a:t>2</a:t>
            </a:r>
            <a:r>
              <a:rPr lang="en-US" sz="2400" b="1">
                <a:solidFill>
                  <a:srgbClr val="7030A0"/>
                </a:solidFill>
                <a:latin typeface="Times New Roman" panose="02020603050405020304" pitchFamily="18" charset="0"/>
                <a:cs typeface="Times New Roman" panose="02020603050405020304" pitchFamily="18" charset="0"/>
                <a:sym typeface="+mn-ea"/>
              </a:rPr>
              <a:t>SO</a:t>
            </a:r>
            <a:r>
              <a:rPr lang="en-US" sz="2400" b="1" baseline="-25000">
                <a:solidFill>
                  <a:srgbClr val="7030A0"/>
                </a:solidFill>
                <a:latin typeface="Times New Roman" panose="02020603050405020304" pitchFamily="18" charset="0"/>
                <a:cs typeface="Times New Roman" panose="02020603050405020304" pitchFamily="18" charset="0"/>
                <a:sym typeface="+mn-ea"/>
              </a:rPr>
              <a:t>4</a:t>
            </a:r>
            <a:r>
              <a:rPr lang="en-US" sz="2400" b="1">
                <a:solidFill>
                  <a:srgbClr val="7030A0"/>
                </a:solidFill>
                <a:latin typeface="Times New Roman" panose="02020603050405020304" pitchFamily="18" charset="0"/>
                <a:cs typeface="Times New Roman" panose="02020603050405020304" pitchFamily="18" charset="0"/>
                <a:sym typeface="+mn-ea"/>
              </a:rPr>
              <a:t>và tạo kết tủa trắng.</a:t>
            </a:r>
          </a:p>
        </p:txBody>
      </p:sp>
      <p:sp>
        <p:nvSpPr>
          <p:cNvPr id="14" name="Rectangles 13"/>
          <p:cNvSpPr/>
          <p:nvPr/>
        </p:nvSpPr>
        <p:spPr>
          <a:xfrm>
            <a:off x="7983220" y="2915285"/>
            <a:ext cx="3996055" cy="11715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a:solidFill>
                  <a:schemeClr val="tx1"/>
                </a:solidFill>
                <a:latin typeface="Times New Roman" panose="02020603050405020304" pitchFamily="18" charset="0"/>
                <a:cs typeface="Times New Roman" panose="02020603050405020304" pitchFamily="18" charset="0"/>
                <a:sym typeface="+mn-ea"/>
              </a:rPr>
              <a:t>H</a:t>
            </a:r>
            <a:r>
              <a:rPr lang="en-US" sz="2000" b="1" baseline="-25000">
                <a:solidFill>
                  <a:schemeClr val="tx1"/>
                </a:solidFill>
                <a:latin typeface="Times New Roman" panose="02020603050405020304" pitchFamily="18" charset="0"/>
                <a:cs typeface="Times New Roman" panose="02020603050405020304" pitchFamily="18" charset="0"/>
                <a:sym typeface="+mn-ea"/>
              </a:rPr>
              <a:t>2</a:t>
            </a:r>
            <a:r>
              <a:rPr lang="en-US" sz="2000" b="1">
                <a:solidFill>
                  <a:schemeClr val="tx1"/>
                </a:solidFill>
                <a:latin typeface="Times New Roman" panose="02020603050405020304" pitchFamily="18" charset="0"/>
                <a:cs typeface="Times New Roman" panose="02020603050405020304" pitchFamily="18" charset="0"/>
                <a:sym typeface="+mn-ea"/>
              </a:rPr>
              <a:t>SO</a:t>
            </a:r>
            <a:r>
              <a:rPr lang="en-US" sz="2000" b="1" baseline="-25000">
                <a:solidFill>
                  <a:schemeClr val="tx1"/>
                </a:solidFill>
                <a:latin typeface="Times New Roman" panose="02020603050405020304" pitchFamily="18" charset="0"/>
                <a:cs typeface="Times New Roman" panose="02020603050405020304" pitchFamily="18" charset="0"/>
                <a:sym typeface="+mn-ea"/>
              </a:rPr>
              <a:t>4 </a:t>
            </a:r>
            <a:r>
              <a:rPr lang="en-US" sz="2000" b="1">
                <a:solidFill>
                  <a:schemeClr val="tx1"/>
                </a:solidFill>
                <a:latin typeface="Times New Roman" panose="02020603050405020304" pitchFamily="18" charset="0"/>
                <a:cs typeface="Times New Roman" panose="02020603050405020304" pitchFamily="18" charset="0"/>
                <a:sym typeface="+mn-ea"/>
              </a:rPr>
              <a:t>+ BaCl</a:t>
            </a:r>
            <a:r>
              <a:rPr lang="en-US" sz="2000" b="1" baseline="-25000">
                <a:solidFill>
                  <a:schemeClr val="tx1"/>
                </a:solidFill>
                <a:latin typeface="Times New Roman" panose="02020603050405020304" pitchFamily="18" charset="0"/>
                <a:cs typeface="Times New Roman" panose="02020603050405020304" pitchFamily="18" charset="0"/>
                <a:sym typeface="+mn-ea"/>
              </a:rPr>
              <a:t>2      </a:t>
            </a:r>
            <a:r>
              <a:rPr lang="en-US" sz="2000" b="1">
                <a:solidFill>
                  <a:schemeClr val="tx1"/>
                </a:solidFill>
                <a:latin typeface="Times New Roman" panose="02020603050405020304" pitchFamily="18" charset="0"/>
                <a:cs typeface="Times New Roman" panose="02020603050405020304" pitchFamily="18" charset="0"/>
                <a:sym typeface="+mn-ea"/>
              </a:rPr>
              <a:t>BaSO</a:t>
            </a:r>
            <a:r>
              <a:rPr lang="en-US" sz="2000" b="1" baseline="-25000">
                <a:solidFill>
                  <a:schemeClr val="tx1"/>
                </a:solidFill>
                <a:latin typeface="Times New Roman" panose="02020603050405020304" pitchFamily="18" charset="0"/>
                <a:cs typeface="Times New Roman" panose="02020603050405020304" pitchFamily="18" charset="0"/>
                <a:sym typeface="+mn-ea"/>
              </a:rPr>
              <a:t>4</a:t>
            </a:r>
            <a:r>
              <a:rPr lang="en-US" sz="2000" b="1">
                <a:solidFill>
                  <a:schemeClr val="tx1"/>
                </a:solidFill>
                <a:latin typeface="Times New Roman" panose="02020603050405020304" pitchFamily="18" charset="0"/>
                <a:cs typeface="Times New Roman" panose="02020603050405020304" pitchFamily="18" charset="0"/>
                <a:sym typeface="+mn-ea"/>
              </a:rPr>
              <a:t>+ 2HCl </a:t>
            </a:r>
          </a:p>
        </p:txBody>
      </p:sp>
      <p:sp>
        <p:nvSpPr>
          <p:cNvPr id="16" name="Rectangles 15"/>
          <p:cNvSpPr/>
          <p:nvPr/>
        </p:nvSpPr>
        <p:spPr>
          <a:xfrm>
            <a:off x="4359910" y="4067175"/>
            <a:ext cx="3631565" cy="113601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indent="0">
              <a:buNone/>
            </a:pPr>
            <a:r>
              <a:rPr lang="en-US" sz="2400" b="1">
                <a:solidFill>
                  <a:srgbClr val="7030A0"/>
                </a:solidFill>
                <a:latin typeface="Times New Roman" panose="02020603050405020304" pitchFamily="18" charset="0"/>
                <a:cs typeface="Times New Roman" panose="02020603050405020304" pitchFamily="18" charset="0"/>
                <a:sym typeface="+mn-ea"/>
              </a:rPr>
              <a:t>CuSO</a:t>
            </a:r>
            <a:r>
              <a:rPr lang="en-US" sz="2400" b="1" baseline="-25000">
                <a:solidFill>
                  <a:srgbClr val="7030A0"/>
                </a:solidFill>
                <a:latin typeface="Times New Roman" panose="02020603050405020304" pitchFamily="18" charset="0"/>
                <a:cs typeface="Times New Roman" panose="02020603050405020304" pitchFamily="18" charset="0"/>
                <a:sym typeface="+mn-ea"/>
              </a:rPr>
              <a:t>4</a:t>
            </a:r>
            <a:r>
              <a:rPr lang="en-US" sz="2400" b="1">
                <a:solidFill>
                  <a:srgbClr val="7030A0"/>
                </a:solidFill>
                <a:latin typeface="Times New Roman" panose="02020603050405020304" pitchFamily="18" charset="0"/>
                <a:cs typeface="Times New Roman" panose="02020603050405020304" pitchFamily="18" charset="0"/>
                <a:sym typeface="+mn-ea"/>
              </a:rPr>
              <a:t>tác dụng với NaOH tạo kết tủa xanh da trời. </a:t>
            </a:r>
          </a:p>
        </p:txBody>
      </p:sp>
      <p:sp>
        <p:nvSpPr>
          <p:cNvPr id="17" name="Rectangles 16"/>
          <p:cNvSpPr/>
          <p:nvPr/>
        </p:nvSpPr>
        <p:spPr>
          <a:xfrm>
            <a:off x="7973059" y="4026535"/>
            <a:ext cx="4667175" cy="117665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indent="0">
              <a:buNone/>
            </a:pPr>
            <a:r>
              <a:rPr lang="en-US" sz="2000" b="1">
                <a:solidFill>
                  <a:schemeClr val="tx1"/>
                </a:solidFill>
                <a:latin typeface="Times New Roman" panose="02020603050405020304" pitchFamily="18" charset="0"/>
                <a:cs typeface="Times New Roman" panose="02020603050405020304" pitchFamily="18" charset="0"/>
                <a:sym typeface="+mn-ea"/>
              </a:rPr>
              <a:t>CuSO</a:t>
            </a:r>
            <a:r>
              <a:rPr lang="en-US" sz="2000" b="1" baseline="-25000">
                <a:solidFill>
                  <a:schemeClr val="tx1"/>
                </a:solidFill>
                <a:latin typeface="Times New Roman" panose="02020603050405020304" pitchFamily="18" charset="0"/>
                <a:cs typeface="Times New Roman" panose="02020603050405020304" pitchFamily="18" charset="0"/>
                <a:sym typeface="+mn-ea"/>
              </a:rPr>
              <a:t>4</a:t>
            </a:r>
            <a:r>
              <a:rPr lang="en-US" sz="2000" b="1">
                <a:solidFill>
                  <a:schemeClr val="tx1"/>
                </a:solidFill>
                <a:latin typeface="Times New Roman" panose="02020603050405020304" pitchFamily="18" charset="0"/>
                <a:cs typeface="Times New Roman" panose="02020603050405020304" pitchFamily="18" charset="0"/>
                <a:sym typeface="+mn-ea"/>
              </a:rPr>
              <a:t>+ 2NaOH   </a:t>
            </a:r>
            <a:r>
              <a:rPr lang="en-US" sz="2000" b="1" baseline="-25000">
                <a:solidFill>
                  <a:schemeClr val="tx1"/>
                </a:solidFill>
                <a:latin typeface="Times New Roman" panose="02020603050405020304" pitchFamily="18" charset="0"/>
                <a:cs typeface="Times New Roman" panose="02020603050405020304" pitchFamily="18" charset="0"/>
                <a:sym typeface="+mn-ea"/>
              </a:rPr>
              <a:t>      </a:t>
            </a:r>
            <a:r>
              <a:rPr lang="en-US" sz="2000" b="1">
                <a:solidFill>
                  <a:schemeClr val="tx1"/>
                </a:solidFill>
                <a:latin typeface="Times New Roman" panose="02020603050405020304" pitchFamily="18" charset="0"/>
                <a:cs typeface="Times New Roman" panose="02020603050405020304" pitchFamily="18" charset="0"/>
                <a:sym typeface="+mn-ea"/>
              </a:rPr>
              <a:t>Cu(OH)</a:t>
            </a:r>
            <a:r>
              <a:rPr lang="en-US" sz="2000" b="1" baseline="-25000">
                <a:solidFill>
                  <a:schemeClr val="tx1"/>
                </a:solidFill>
                <a:latin typeface="Times New Roman" panose="02020603050405020304" pitchFamily="18" charset="0"/>
                <a:cs typeface="Times New Roman" panose="02020603050405020304" pitchFamily="18" charset="0"/>
                <a:sym typeface="+mn-ea"/>
              </a:rPr>
              <a:t>2</a:t>
            </a:r>
            <a:r>
              <a:rPr lang="en-US" sz="2000" b="1">
                <a:solidFill>
                  <a:schemeClr val="tx1"/>
                </a:solidFill>
                <a:latin typeface="Times New Roman" panose="02020603050405020304" pitchFamily="18" charset="0"/>
                <a:cs typeface="Times New Roman" panose="02020603050405020304" pitchFamily="18" charset="0"/>
                <a:sym typeface="+mn-ea"/>
              </a:rPr>
              <a:t>+ Na</a:t>
            </a:r>
            <a:r>
              <a:rPr lang="en-US" sz="2000" b="1" baseline="-25000">
                <a:solidFill>
                  <a:schemeClr val="tx1"/>
                </a:solidFill>
                <a:latin typeface="Times New Roman" panose="02020603050405020304" pitchFamily="18" charset="0"/>
                <a:cs typeface="Times New Roman" panose="02020603050405020304" pitchFamily="18" charset="0"/>
                <a:sym typeface="+mn-ea"/>
              </a:rPr>
              <a:t>2</a:t>
            </a:r>
            <a:r>
              <a:rPr lang="en-US" sz="2000" b="1">
                <a:solidFill>
                  <a:schemeClr val="tx1"/>
                </a:solidFill>
                <a:latin typeface="Times New Roman" panose="02020603050405020304" pitchFamily="18" charset="0"/>
                <a:cs typeface="Times New Roman" panose="02020603050405020304" pitchFamily="18" charset="0"/>
                <a:sym typeface="+mn-ea"/>
              </a:rPr>
              <a:t>SO</a:t>
            </a:r>
            <a:r>
              <a:rPr lang="en-US" sz="2000" b="1" baseline="-25000">
                <a:solidFill>
                  <a:schemeClr val="tx1"/>
                </a:solidFill>
                <a:latin typeface="Times New Roman" panose="02020603050405020304" pitchFamily="18" charset="0"/>
                <a:cs typeface="Times New Roman" panose="02020603050405020304" pitchFamily="18" charset="0"/>
                <a:sym typeface="+mn-ea"/>
              </a:rPr>
              <a:t>4</a:t>
            </a:r>
            <a:r>
              <a:rPr lang="en-US" sz="2000" b="1">
                <a:solidFill>
                  <a:schemeClr val="tx1"/>
                </a:solidFill>
                <a:latin typeface="Times New Roman" panose="02020603050405020304" pitchFamily="18" charset="0"/>
                <a:cs typeface="Times New Roman" panose="02020603050405020304" pitchFamily="18" charset="0"/>
                <a:sym typeface="+mn-ea"/>
              </a:rPr>
              <a:t> </a:t>
            </a:r>
          </a:p>
        </p:txBody>
      </p:sp>
      <p:sp>
        <p:nvSpPr>
          <p:cNvPr id="19" name="Rectangles 18"/>
          <p:cNvSpPr/>
          <p:nvPr/>
        </p:nvSpPr>
        <p:spPr>
          <a:xfrm>
            <a:off x="4359910" y="5243830"/>
            <a:ext cx="3651885" cy="115633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2400" b="1">
                <a:solidFill>
                  <a:srgbClr val="7030A0"/>
                </a:solidFill>
                <a:latin typeface="Times New Roman" panose="02020603050405020304" pitchFamily="18" charset="0"/>
                <a:cs typeface="Times New Roman" panose="02020603050405020304" pitchFamily="18" charset="0"/>
                <a:sym typeface="+mn-ea"/>
              </a:rPr>
              <a:t>BaCl</a:t>
            </a:r>
            <a:r>
              <a:rPr lang="en-US" sz="2400" b="1" baseline="-25000">
                <a:solidFill>
                  <a:srgbClr val="7030A0"/>
                </a:solidFill>
                <a:latin typeface="Times New Roman" panose="02020603050405020304" pitchFamily="18" charset="0"/>
                <a:cs typeface="Times New Roman" panose="02020603050405020304" pitchFamily="18" charset="0"/>
                <a:sym typeface="+mn-ea"/>
              </a:rPr>
              <a:t>2</a:t>
            </a:r>
            <a:r>
              <a:rPr lang="en-US" sz="2400" b="1">
                <a:solidFill>
                  <a:srgbClr val="7030A0"/>
                </a:solidFill>
                <a:latin typeface="Times New Roman" panose="02020603050405020304" pitchFamily="18" charset="0"/>
                <a:cs typeface="Times New Roman" panose="02020603050405020304" pitchFamily="18" charset="0"/>
                <a:sym typeface="+mn-ea"/>
              </a:rPr>
              <a:t>tác dụng với Na</a:t>
            </a:r>
            <a:r>
              <a:rPr lang="en-US" sz="2400" b="1" baseline="-25000">
                <a:solidFill>
                  <a:srgbClr val="7030A0"/>
                </a:solidFill>
                <a:latin typeface="Times New Roman" panose="02020603050405020304" pitchFamily="18" charset="0"/>
                <a:cs typeface="Times New Roman" panose="02020603050405020304" pitchFamily="18" charset="0"/>
                <a:sym typeface="+mn-ea"/>
              </a:rPr>
              <a:t>2</a:t>
            </a:r>
            <a:r>
              <a:rPr lang="en-US" sz="2400" b="1">
                <a:solidFill>
                  <a:srgbClr val="7030A0"/>
                </a:solidFill>
                <a:latin typeface="Times New Roman" panose="02020603050405020304" pitchFamily="18" charset="0"/>
                <a:cs typeface="Times New Roman" panose="02020603050405020304" pitchFamily="18" charset="0"/>
                <a:sym typeface="+mn-ea"/>
              </a:rPr>
              <a:t>SO</a:t>
            </a:r>
            <a:r>
              <a:rPr lang="en-US" sz="2400" b="1" baseline="-25000">
                <a:solidFill>
                  <a:srgbClr val="7030A0"/>
                </a:solidFill>
                <a:latin typeface="Times New Roman" panose="02020603050405020304" pitchFamily="18" charset="0"/>
                <a:cs typeface="Times New Roman" panose="02020603050405020304" pitchFamily="18" charset="0"/>
                <a:sym typeface="+mn-ea"/>
              </a:rPr>
              <a:t>4</a:t>
            </a:r>
            <a:r>
              <a:rPr lang="en-US" sz="2400" b="1">
                <a:solidFill>
                  <a:srgbClr val="7030A0"/>
                </a:solidFill>
                <a:latin typeface="Times New Roman" panose="02020603050405020304" pitchFamily="18" charset="0"/>
                <a:cs typeface="Times New Roman" panose="02020603050405020304" pitchFamily="18" charset="0"/>
                <a:sym typeface="+mn-ea"/>
              </a:rPr>
              <a:t>tạo kết tủa trắng.</a:t>
            </a:r>
          </a:p>
        </p:txBody>
      </p:sp>
      <p:sp>
        <p:nvSpPr>
          <p:cNvPr id="20" name="Rectangles 19"/>
          <p:cNvSpPr/>
          <p:nvPr/>
        </p:nvSpPr>
        <p:spPr>
          <a:xfrm>
            <a:off x="8063230" y="5284470"/>
            <a:ext cx="3945255" cy="10750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a:solidFill>
                  <a:schemeClr val="tx1"/>
                </a:solidFill>
                <a:latin typeface="Times New Roman" panose="02020603050405020304" pitchFamily="18" charset="0"/>
                <a:cs typeface="Times New Roman" panose="02020603050405020304" pitchFamily="18" charset="0"/>
                <a:sym typeface="+mn-ea"/>
              </a:rPr>
              <a:t>H</a:t>
            </a:r>
            <a:r>
              <a:rPr lang="en-US" sz="2000" b="1" baseline="-25000">
                <a:solidFill>
                  <a:schemeClr val="tx1"/>
                </a:solidFill>
                <a:latin typeface="Times New Roman" panose="02020603050405020304" pitchFamily="18" charset="0"/>
                <a:cs typeface="Times New Roman" panose="02020603050405020304" pitchFamily="18" charset="0"/>
                <a:sym typeface="+mn-ea"/>
              </a:rPr>
              <a:t>2</a:t>
            </a:r>
            <a:r>
              <a:rPr lang="en-US" sz="2000" b="1">
                <a:solidFill>
                  <a:schemeClr val="tx1"/>
                </a:solidFill>
                <a:latin typeface="Times New Roman" panose="02020603050405020304" pitchFamily="18" charset="0"/>
                <a:cs typeface="Times New Roman" panose="02020603050405020304" pitchFamily="18" charset="0"/>
                <a:sym typeface="+mn-ea"/>
              </a:rPr>
              <a:t>SO</a:t>
            </a:r>
            <a:r>
              <a:rPr lang="en-US" sz="2000" b="1" baseline="-25000">
                <a:solidFill>
                  <a:schemeClr val="tx1"/>
                </a:solidFill>
                <a:latin typeface="Times New Roman" panose="02020603050405020304" pitchFamily="18" charset="0"/>
                <a:cs typeface="Times New Roman" panose="02020603050405020304" pitchFamily="18" charset="0"/>
                <a:sym typeface="+mn-ea"/>
              </a:rPr>
              <a:t>4 </a:t>
            </a:r>
            <a:r>
              <a:rPr lang="en-US" sz="2000" b="1">
                <a:solidFill>
                  <a:schemeClr val="tx1"/>
                </a:solidFill>
                <a:latin typeface="Times New Roman" panose="02020603050405020304" pitchFamily="18" charset="0"/>
                <a:cs typeface="Times New Roman" panose="02020603050405020304" pitchFamily="18" charset="0"/>
                <a:sym typeface="+mn-ea"/>
              </a:rPr>
              <a:t>+ BaCl</a:t>
            </a:r>
            <a:r>
              <a:rPr lang="en-US" sz="2000" b="1" baseline="-25000">
                <a:solidFill>
                  <a:schemeClr val="tx1"/>
                </a:solidFill>
                <a:latin typeface="Times New Roman" panose="02020603050405020304" pitchFamily="18" charset="0"/>
                <a:cs typeface="Times New Roman" panose="02020603050405020304" pitchFamily="18" charset="0"/>
                <a:sym typeface="+mn-ea"/>
              </a:rPr>
              <a:t>2      </a:t>
            </a:r>
            <a:r>
              <a:rPr lang="en-US" sz="2000" b="1">
                <a:solidFill>
                  <a:schemeClr val="tx1"/>
                </a:solidFill>
                <a:latin typeface="Times New Roman" panose="02020603050405020304" pitchFamily="18" charset="0"/>
                <a:cs typeface="Times New Roman" panose="02020603050405020304" pitchFamily="18" charset="0"/>
                <a:sym typeface="+mn-ea"/>
              </a:rPr>
              <a:t>BaSO</a:t>
            </a:r>
            <a:r>
              <a:rPr lang="en-US" sz="2000" b="1" baseline="-25000">
                <a:solidFill>
                  <a:schemeClr val="tx1"/>
                </a:solidFill>
                <a:latin typeface="Times New Roman" panose="02020603050405020304" pitchFamily="18" charset="0"/>
                <a:cs typeface="Times New Roman" panose="02020603050405020304" pitchFamily="18" charset="0"/>
                <a:sym typeface="+mn-ea"/>
              </a:rPr>
              <a:t>4</a:t>
            </a:r>
            <a:r>
              <a:rPr lang="en-US" sz="2000" b="1">
                <a:solidFill>
                  <a:schemeClr val="tx1"/>
                </a:solidFill>
                <a:latin typeface="Times New Roman" panose="02020603050405020304" pitchFamily="18" charset="0"/>
                <a:cs typeface="Times New Roman" panose="02020603050405020304" pitchFamily="18" charset="0"/>
                <a:sym typeface="+mn-ea"/>
              </a:rPr>
              <a:t>+ 2HCl</a:t>
            </a:r>
          </a:p>
        </p:txBody>
      </p:sp>
      <p:pic>
        <p:nvPicPr>
          <p:cNvPr id="21" name="Picture 20"/>
          <p:cNvPicPr/>
          <p:nvPr/>
        </p:nvPicPr>
        <p:blipFill>
          <a:blip r:embed="rId2"/>
          <a:stretch>
            <a:fillRect/>
          </a:stretch>
        </p:blipFill>
        <p:spPr>
          <a:xfrm>
            <a:off x="9979978" y="5813425"/>
            <a:ext cx="236220" cy="60960"/>
          </a:xfrm>
          <a:prstGeom prst="rect">
            <a:avLst/>
          </a:prstGeom>
          <a:noFill/>
          <a:ln w="9525">
            <a:noFill/>
          </a:ln>
        </p:spPr>
      </p:pic>
      <p:pic>
        <p:nvPicPr>
          <p:cNvPr id="22" name="Picture 21"/>
          <p:cNvPicPr/>
          <p:nvPr/>
        </p:nvPicPr>
        <p:blipFill>
          <a:blip r:embed="rId2"/>
          <a:stretch>
            <a:fillRect/>
          </a:stretch>
        </p:blipFill>
        <p:spPr>
          <a:xfrm>
            <a:off x="9892665" y="4604702"/>
            <a:ext cx="236220" cy="60960"/>
          </a:xfrm>
          <a:prstGeom prst="rect">
            <a:avLst/>
          </a:prstGeom>
          <a:noFill/>
          <a:ln w="9525">
            <a:noFill/>
          </a:ln>
        </p:spPr>
      </p:pic>
      <p:pic>
        <p:nvPicPr>
          <p:cNvPr id="23" name="Picture 22"/>
          <p:cNvPicPr/>
          <p:nvPr/>
        </p:nvPicPr>
        <p:blipFill>
          <a:blip r:embed="rId2"/>
          <a:stretch>
            <a:fillRect/>
          </a:stretch>
        </p:blipFill>
        <p:spPr>
          <a:xfrm>
            <a:off x="9906953" y="3482975"/>
            <a:ext cx="236220" cy="60960"/>
          </a:xfrm>
          <a:prstGeom prst="rect">
            <a:avLst/>
          </a:prstGeom>
          <a:noFill/>
          <a:ln w="9525">
            <a:noFill/>
          </a:ln>
        </p:spPr>
      </p:pic>
      <p:pic>
        <p:nvPicPr>
          <p:cNvPr id="24" name="Picture 23"/>
          <p:cNvPicPr/>
          <p:nvPr/>
        </p:nvPicPr>
        <p:blipFill>
          <a:blip r:embed="rId2"/>
          <a:stretch>
            <a:fillRect/>
          </a:stretch>
        </p:blipFill>
        <p:spPr>
          <a:xfrm>
            <a:off x="9906953" y="2170411"/>
            <a:ext cx="236220" cy="6096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6" grpId="0" animBg="1"/>
      <p:bldP spid="17" grpId="0" animBg="1"/>
      <p:bldP spid="19"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3084" y="1649113"/>
            <a:ext cx="11396345" cy="2867132"/>
          </a:xfrm>
          <a:prstGeom prst="rect">
            <a:avLst/>
          </a:prstGeom>
        </p:spPr>
        <p:txBody>
          <a:bodyPr wrap="square">
            <a:spAutoFit/>
          </a:bodyPr>
          <a:lstStyle/>
          <a:p>
            <a:pPr algn="just">
              <a:lnSpc>
                <a:spcPct val="115000"/>
              </a:lnSpc>
              <a:spcAft>
                <a:spcPts val="1000"/>
              </a:spcAft>
            </a:pPr>
            <a:r>
              <a:rPr lang="vi-VN" sz="4000" b="1" dirty="0">
                <a:solidFill>
                  <a:srgbClr val="7030A0"/>
                </a:solidFill>
                <a:latin typeface="Times New Roman" panose="02020603050405020304" pitchFamily="18" charset="0"/>
                <a:ea typeface="Times New Roman" panose="02020603050405020304" pitchFamily="18" charset="0"/>
              </a:rPr>
              <a:t>Phản ứng trao đổi</a:t>
            </a:r>
            <a:r>
              <a:rPr lang="en-US" altLang="vi-VN" sz="4000" b="1" dirty="0">
                <a:solidFill>
                  <a:srgbClr val="7030A0"/>
                </a:solidFill>
                <a:latin typeface="Times New Roman" panose="02020603050405020304" pitchFamily="18" charset="0"/>
                <a:ea typeface="Times New Roman" panose="02020603050405020304" pitchFamily="18" charset="0"/>
              </a:rPr>
              <a:t> l</a:t>
            </a:r>
            <a:r>
              <a:rPr lang="vi-VN" sz="4000" b="1" dirty="0">
                <a:solidFill>
                  <a:srgbClr val="7030A0"/>
                </a:solidFill>
                <a:latin typeface="Times New Roman" panose="02020603050405020304" pitchFamily="18" charset="0"/>
                <a:ea typeface="Times New Roman" panose="02020603050405020304" pitchFamily="18" charset="0"/>
              </a:rPr>
              <a:t>à PƯHH trong đó 2 hợp chất tham gia phản ứng trao đổi với nhau những thành phần cấu tạo của chúng để tạo ra những hợp chất mới.</a:t>
            </a:r>
            <a:endParaRPr lang="vi-VN" sz="4000" b="1" dirty="0">
              <a:solidFill>
                <a:srgbClr val="7030A0"/>
              </a:solidFill>
              <a:effectLst/>
              <a:latin typeface="Times New Roman" panose="02020603050405020304" pitchFamily="18" charset="0"/>
              <a:ea typeface="Times New Roman" panose="02020603050405020304" pitchFamily="18" charset="0"/>
            </a:endParaRPr>
          </a:p>
        </p:txBody>
      </p:sp>
      <p:sp>
        <p:nvSpPr>
          <p:cNvPr id="100" name="Text Box 99"/>
          <p:cNvSpPr txBox="1"/>
          <p:nvPr/>
        </p:nvSpPr>
        <p:spPr>
          <a:xfrm>
            <a:off x="553085" y="546417"/>
            <a:ext cx="10955020" cy="1076325"/>
          </a:xfrm>
          <a:prstGeom prst="rect">
            <a:avLst/>
          </a:prstGeom>
          <a:noFill/>
          <a:ln w="9525">
            <a:noFill/>
          </a:ln>
        </p:spPr>
        <p:txBody>
          <a:bodyPr wrap="square">
            <a:spAutoFit/>
          </a:bodyPr>
          <a:lstStyle/>
          <a:p>
            <a:pPr indent="0"/>
            <a:r>
              <a:rPr lang="en-US" sz="3200" b="1">
                <a:latin typeface="Times New Roman" panose="02020603050405020304" pitchFamily="18" charset="0"/>
              </a:rPr>
              <a:t>HS quan sát, </a:t>
            </a:r>
            <a:r>
              <a:rPr lang="en-US" sz="3200" b="1">
                <a:solidFill>
                  <a:srgbClr val="000000"/>
                </a:solidFill>
                <a:latin typeface="Times New Roman" panose="02020603050405020304" pitchFamily="18" charset="0"/>
                <a:sym typeface="+mn-ea"/>
              </a:rPr>
              <a:t>phân tích</a:t>
            </a:r>
            <a:r>
              <a:rPr lang="en-US" sz="3200" b="1">
                <a:latin typeface="Times New Roman" panose="02020603050405020304" pitchFamily="18" charset="0"/>
              </a:rPr>
              <a:t> các PTHH ở các thí nghiệm 2,3,4 và rút ra nhận xét: </a:t>
            </a:r>
            <a:r>
              <a:rPr lang="en-US" sz="3200" b="1">
                <a:solidFill>
                  <a:srgbClr val="FF0000"/>
                </a:solidFill>
                <a:latin typeface="Times New Roman" panose="02020603050405020304" pitchFamily="18" charset="0"/>
              </a:rPr>
              <a:t>PƯ trao đổi là gì?</a:t>
            </a:r>
            <a:endParaRPr lang="en-US" sz="3200" b="1">
              <a:solidFill>
                <a:srgbClr val="FF0000"/>
              </a:solidFill>
            </a:endParaRPr>
          </a:p>
        </p:txBody>
      </p:sp>
      <p:sp>
        <p:nvSpPr>
          <p:cNvPr id="4" name="Text Box 3"/>
          <p:cNvSpPr txBox="1"/>
          <p:nvPr/>
        </p:nvSpPr>
        <p:spPr>
          <a:xfrm>
            <a:off x="774065" y="4759325"/>
            <a:ext cx="11059347" cy="584775"/>
          </a:xfrm>
          <a:prstGeom prst="rect">
            <a:avLst/>
          </a:prstGeom>
          <a:noFill/>
          <a:ln w="9525">
            <a:noFill/>
          </a:ln>
        </p:spPr>
        <p:txBody>
          <a:bodyPr wrap="square">
            <a:spAutoFit/>
          </a:bodyPr>
          <a:lstStyle/>
          <a:p>
            <a:pPr indent="0"/>
            <a:r>
              <a:rPr lang="en-US" sz="3200" b="1">
                <a:solidFill>
                  <a:srgbClr val="7030A0"/>
                </a:solidFill>
                <a:latin typeface="Times New Roman" panose="02020603050405020304" pitchFamily="18" charset="0"/>
              </a:rPr>
              <a:t>* </a:t>
            </a:r>
            <a:r>
              <a:rPr lang="en-US" sz="3200" b="1" u="sng">
                <a:solidFill>
                  <a:srgbClr val="7030A0"/>
                </a:solidFill>
                <a:latin typeface="Times New Roman" panose="02020603050405020304" pitchFamily="18" charset="0"/>
              </a:rPr>
              <a:t>Lưu ý:</a:t>
            </a:r>
            <a:r>
              <a:rPr lang="en-US" sz="3200" b="1">
                <a:solidFill>
                  <a:srgbClr val="7030A0"/>
                </a:solidFill>
                <a:latin typeface="Times New Roman" panose="02020603050405020304" pitchFamily="18" charset="0"/>
              </a:rPr>
              <a:t> Phản ứng trung hoà cũng thuộc phản ứng trao đổi                             </a:t>
            </a:r>
            <a:endParaRPr lang="en-US" sz="3200" b="1">
              <a:solidFill>
                <a:srgbClr val="7030A0"/>
              </a:solidFill>
            </a:endParaRPr>
          </a:p>
        </p:txBody>
      </p:sp>
      <p:sp>
        <p:nvSpPr>
          <p:cNvPr id="6" name="Text Box 5"/>
          <p:cNvSpPr txBox="1"/>
          <p:nvPr/>
        </p:nvSpPr>
        <p:spPr>
          <a:xfrm>
            <a:off x="2673350" y="5342890"/>
            <a:ext cx="7381875" cy="1076325"/>
          </a:xfrm>
          <a:prstGeom prst="rect">
            <a:avLst/>
          </a:prstGeom>
          <a:noFill/>
          <a:ln w="9525">
            <a:noFill/>
          </a:ln>
        </p:spPr>
        <p:txBody>
          <a:bodyPr wrap="square">
            <a:spAutoFit/>
          </a:bodyPr>
          <a:lstStyle/>
          <a:p>
            <a:pPr indent="0"/>
            <a:r>
              <a:rPr lang="en-US" sz="3200" b="1">
                <a:solidFill>
                  <a:srgbClr val="7030A0"/>
                </a:solidFill>
                <a:latin typeface="Times New Roman" panose="02020603050405020304" pitchFamily="18" charset="0"/>
              </a:rPr>
              <a:t>2NaOH + H</a:t>
            </a:r>
            <a:r>
              <a:rPr lang="en-US" sz="3200" b="1" baseline="-25000">
                <a:solidFill>
                  <a:srgbClr val="7030A0"/>
                </a:solidFill>
                <a:latin typeface="Times New Roman" panose="02020603050405020304" pitchFamily="18" charset="0"/>
              </a:rPr>
              <a:t>2</a:t>
            </a:r>
            <a:r>
              <a:rPr lang="en-US" sz="3200" b="1">
                <a:solidFill>
                  <a:srgbClr val="7030A0"/>
                </a:solidFill>
                <a:latin typeface="Times New Roman" panose="02020603050405020304" pitchFamily="18" charset="0"/>
              </a:rPr>
              <a:t>SO</a:t>
            </a:r>
            <a:r>
              <a:rPr lang="en-US" sz="3200" b="1" baseline="-25000">
                <a:solidFill>
                  <a:srgbClr val="7030A0"/>
                </a:solidFill>
                <a:latin typeface="Times New Roman" panose="02020603050405020304" pitchFamily="18" charset="0"/>
              </a:rPr>
              <a:t>4           </a:t>
            </a:r>
            <a:r>
              <a:rPr lang="en-US" sz="3200" b="1">
                <a:solidFill>
                  <a:srgbClr val="7030A0"/>
                </a:solidFill>
                <a:latin typeface="Times New Roman" panose="02020603050405020304" pitchFamily="18" charset="0"/>
                <a:sym typeface="+mn-ea"/>
              </a:rPr>
              <a:t>Na</a:t>
            </a:r>
            <a:r>
              <a:rPr lang="en-US" sz="3200" b="1" baseline="-25000">
                <a:solidFill>
                  <a:srgbClr val="7030A0"/>
                </a:solidFill>
                <a:latin typeface="Times New Roman" panose="02020603050405020304" pitchFamily="18" charset="0"/>
                <a:sym typeface="+mn-ea"/>
              </a:rPr>
              <a:t>2</a:t>
            </a:r>
            <a:r>
              <a:rPr lang="en-US" sz="3200" b="1">
                <a:solidFill>
                  <a:srgbClr val="7030A0"/>
                </a:solidFill>
                <a:latin typeface="Times New Roman" panose="02020603050405020304" pitchFamily="18" charset="0"/>
                <a:sym typeface="+mn-ea"/>
              </a:rPr>
              <a:t>SO</a:t>
            </a:r>
            <a:r>
              <a:rPr lang="en-US" sz="3200" b="1" baseline="-25000">
                <a:solidFill>
                  <a:srgbClr val="7030A0"/>
                </a:solidFill>
                <a:latin typeface="Times New Roman" panose="02020603050405020304" pitchFamily="18" charset="0"/>
                <a:sym typeface="+mn-ea"/>
              </a:rPr>
              <a:t>4</a:t>
            </a:r>
            <a:r>
              <a:rPr lang="en-US" sz="3200" b="1">
                <a:solidFill>
                  <a:srgbClr val="7030A0"/>
                </a:solidFill>
                <a:latin typeface="Times New Roman" panose="02020603050405020304" pitchFamily="18" charset="0"/>
                <a:sym typeface="+mn-ea"/>
              </a:rPr>
              <a:t>+2H</a:t>
            </a:r>
            <a:r>
              <a:rPr lang="en-US" sz="3200" b="1" baseline="-25000">
                <a:solidFill>
                  <a:srgbClr val="7030A0"/>
                </a:solidFill>
                <a:latin typeface="Times New Roman" panose="02020603050405020304" pitchFamily="18" charset="0"/>
                <a:sym typeface="+mn-ea"/>
              </a:rPr>
              <a:t>2</a:t>
            </a:r>
            <a:r>
              <a:rPr lang="en-US" sz="3200" b="1">
                <a:solidFill>
                  <a:srgbClr val="7030A0"/>
                </a:solidFill>
                <a:latin typeface="Times New Roman" panose="02020603050405020304" pitchFamily="18" charset="0"/>
                <a:sym typeface="+mn-ea"/>
              </a:rPr>
              <a:t>O</a:t>
            </a:r>
            <a:endParaRPr lang="en-US" sz="3200" b="1">
              <a:solidFill>
                <a:srgbClr val="7030A0"/>
              </a:solidFill>
            </a:endParaRPr>
          </a:p>
          <a:p>
            <a:pPr indent="0"/>
            <a:endParaRPr lang="en-US" sz="3200" b="1">
              <a:solidFill>
                <a:srgbClr val="7030A0"/>
              </a:solidFill>
            </a:endParaRPr>
          </a:p>
        </p:txBody>
      </p:sp>
      <p:cxnSp>
        <p:nvCxnSpPr>
          <p:cNvPr id="7" name="Straight Arrow Connector 6"/>
          <p:cNvCxnSpPr/>
          <p:nvPr/>
        </p:nvCxnSpPr>
        <p:spPr>
          <a:xfrm>
            <a:off x="5701553" y="5634318"/>
            <a:ext cx="602185"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0" grpId="1"/>
      <p:bldP spid="4"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p:cNvSpPr txBox="1"/>
          <p:nvPr/>
        </p:nvSpPr>
        <p:spPr>
          <a:xfrm>
            <a:off x="349885" y="317351"/>
            <a:ext cx="11432540" cy="1384995"/>
          </a:xfrm>
          <a:prstGeom prst="rect">
            <a:avLst/>
          </a:prstGeom>
          <a:noFill/>
          <a:ln w="9525">
            <a:noFill/>
          </a:ln>
        </p:spPr>
        <p:txBody>
          <a:bodyPr wrap="square">
            <a:spAutoFit/>
          </a:bodyPr>
          <a:lstStyle/>
          <a:p>
            <a:pPr indent="0"/>
            <a:r>
              <a:rPr lang="en-US" sz="2800" b="1">
                <a:solidFill>
                  <a:srgbClr val="FF0000"/>
                </a:solidFill>
                <a:latin typeface="Times New Roman" panose="02020603050405020304" pitchFamily="18" charset="0"/>
              </a:rPr>
              <a:t>1.Tính chất hóa học của muối</a:t>
            </a:r>
          </a:p>
          <a:p>
            <a:pPr indent="0"/>
            <a:r>
              <a:rPr lang="en-US" sz="2800" b="1">
                <a:solidFill>
                  <a:srgbClr val="232323"/>
                </a:solidFill>
                <a:latin typeface="Times New Roman" panose="02020603050405020304" pitchFamily="18" charset="0"/>
              </a:rPr>
              <a:t>a. </a:t>
            </a:r>
            <a:r>
              <a:rPr lang="en-US" sz="2800" b="1">
                <a:latin typeface="Times New Roman" panose="02020603050405020304" pitchFamily="18" charset="0"/>
                <a:cs typeface="Segoe UI" panose="020B0502040204020203" charset="0"/>
              </a:rPr>
              <a:t>Muối tác dụng với kim loại: Kim loại mạnh hơn có thể đẩy kim loại yếu hơn ra khỏi dung dịch muối của nó.</a:t>
            </a:r>
            <a:endParaRPr lang="en-US" sz="2800" b="1"/>
          </a:p>
        </p:txBody>
      </p:sp>
      <p:sp>
        <p:nvSpPr>
          <p:cNvPr id="9" name="Text Box 8"/>
          <p:cNvSpPr txBox="1"/>
          <p:nvPr/>
        </p:nvSpPr>
        <p:spPr>
          <a:xfrm>
            <a:off x="3493134" y="1714182"/>
            <a:ext cx="6592159" cy="523220"/>
          </a:xfrm>
          <a:prstGeom prst="rect">
            <a:avLst/>
          </a:prstGeom>
          <a:noFill/>
          <a:ln w="9525">
            <a:noFill/>
          </a:ln>
        </p:spPr>
        <p:txBody>
          <a:bodyPr wrap="square">
            <a:spAutoFit/>
          </a:bodyPr>
          <a:lstStyle/>
          <a:p>
            <a:pPr indent="0"/>
            <a:r>
              <a:rPr lang="en-US" sz="2800" b="1">
                <a:latin typeface="Times New Roman" panose="02020603050405020304" pitchFamily="18" charset="0"/>
                <a:ea typeface="SimSun" panose="02010600030101010101" pitchFamily="2" charset="-122"/>
              </a:rPr>
              <a:t>VD: Fe + CuSO</a:t>
            </a:r>
            <a:r>
              <a:rPr lang="en-US" sz="2800" b="1" baseline="-25000">
                <a:latin typeface="Times New Roman" panose="02020603050405020304" pitchFamily="18" charset="0"/>
                <a:ea typeface="SimSun" panose="02010600030101010101" pitchFamily="2" charset="-122"/>
              </a:rPr>
              <a:t>4 </a:t>
            </a:r>
            <a:r>
              <a:rPr lang="en-US" sz="2800" b="1">
                <a:latin typeface="Times New Roman" panose="02020603050405020304" pitchFamily="18" charset="0"/>
                <a:ea typeface="SimSun" panose="02010600030101010101" pitchFamily="2" charset="-122"/>
              </a:rPr>
              <a:t>           FeSO</a:t>
            </a:r>
            <a:r>
              <a:rPr lang="en-US" sz="2800" b="1" baseline="-25000">
                <a:latin typeface="Times New Roman" panose="02020603050405020304" pitchFamily="18" charset="0"/>
                <a:ea typeface="SimSun" panose="02010600030101010101" pitchFamily="2" charset="-122"/>
              </a:rPr>
              <a:t>4</a:t>
            </a:r>
            <a:r>
              <a:rPr lang="en-US" sz="2800" b="1">
                <a:latin typeface="Times New Roman" panose="02020603050405020304" pitchFamily="18" charset="0"/>
                <a:ea typeface="SimSun" panose="02010600030101010101" pitchFamily="2" charset="-122"/>
              </a:rPr>
              <a:t> + Cu</a:t>
            </a:r>
            <a:endParaRPr lang="en-US" sz="2800" b="1"/>
          </a:p>
        </p:txBody>
      </p:sp>
      <p:cxnSp>
        <p:nvCxnSpPr>
          <p:cNvPr id="1967435393" name="Straight Arrow Connector 6"/>
          <p:cNvCxnSpPr/>
          <p:nvPr/>
        </p:nvCxnSpPr>
        <p:spPr>
          <a:xfrm>
            <a:off x="6301422" y="1963420"/>
            <a:ext cx="314325"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0" name="Text Box 9"/>
          <p:cNvSpPr txBox="1"/>
          <p:nvPr/>
        </p:nvSpPr>
        <p:spPr>
          <a:xfrm>
            <a:off x="283845" y="2240577"/>
            <a:ext cx="11908155" cy="1384995"/>
          </a:xfrm>
          <a:prstGeom prst="rect">
            <a:avLst/>
          </a:prstGeom>
          <a:noFill/>
          <a:ln w="9525">
            <a:noFill/>
          </a:ln>
        </p:spPr>
        <p:txBody>
          <a:bodyPr wrap="square">
            <a:spAutoFit/>
          </a:bodyPr>
          <a:lstStyle/>
          <a:p>
            <a:pPr indent="292100"/>
            <a:r>
              <a:rPr lang="en-US" sz="2800" b="1">
                <a:solidFill>
                  <a:srgbClr val="232323"/>
                </a:solidFill>
                <a:latin typeface="Times New Roman" panose="02020603050405020304" pitchFamily="18" charset="0"/>
              </a:rPr>
              <a:t>b. </a:t>
            </a:r>
            <a:r>
              <a:rPr lang="en-US" sz="2800" b="1">
                <a:latin typeface="Times New Roman" panose="02020603050405020304" pitchFamily="18" charset="0"/>
                <a:cs typeface="Segoe UI" panose="020B0502040204020203" charset="0"/>
              </a:rPr>
              <a:t>Muối tác dụng với dung dịch acid: Acid mạnh hơn đẩy được acid yếu hơn ra khỏi muối của nó. Sản phẩm của phản ứng tạo thành có ít nhất một chất là chất khí/chất ít tan/ không tan</a:t>
            </a:r>
            <a:endParaRPr lang="en-US" sz="2800" b="1"/>
          </a:p>
        </p:txBody>
      </p:sp>
      <p:sp>
        <p:nvSpPr>
          <p:cNvPr id="11" name="Text Box 10"/>
          <p:cNvSpPr txBox="1"/>
          <p:nvPr/>
        </p:nvSpPr>
        <p:spPr>
          <a:xfrm>
            <a:off x="3012439" y="3530002"/>
            <a:ext cx="8027596" cy="523220"/>
          </a:xfrm>
          <a:prstGeom prst="rect">
            <a:avLst/>
          </a:prstGeom>
          <a:noFill/>
          <a:ln w="9525">
            <a:noFill/>
          </a:ln>
        </p:spPr>
        <p:txBody>
          <a:bodyPr wrap="square">
            <a:spAutoFit/>
          </a:bodyPr>
          <a:lstStyle/>
          <a:p>
            <a:pPr indent="0"/>
            <a:r>
              <a:rPr lang="en-US" sz="2800" b="1">
                <a:latin typeface="Times New Roman" panose="02020603050405020304" pitchFamily="18" charset="0"/>
                <a:ea typeface="SimSun" panose="02010600030101010101" pitchFamily="2" charset="-122"/>
              </a:rPr>
              <a:t>VD:   H</a:t>
            </a:r>
            <a:r>
              <a:rPr lang="en-US" sz="2800" b="1" baseline="-25000">
                <a:latin typeface="Times New Roman" panose="02020603050405020304" pitchFamily="18" charset="0"/>
                <a:ea typeface="SimSun" panose="02010600030101010101" pitchFamily="2" charset="-122"/>
              </a:rPr>
              <a:t>2</a:t>
            </a:r>
            <a:r>
              <a:rPr lang="en-US" sz="2800" b="1">
                <a:latin typeface="Times New Roman" panose="02020603050405020304" pitchFamily="18" charset="0"/>
                <a:ea typeface="SimSun" panose="02010600030101010101" pitchFamily="2" charset="-122"/>
              </a:rPr>
              <a:t>SO</a:t>
            </a:r>
            <a:r>
              <a:rPr lang="en-US" sz="2800" b="1" baseline="-25000">
                <a:latin typeface="Times New Roman" panose="02020603050405020304" pitchFamily="18" charset="0"/>
                <a:ea typeface="SimSun" panose="02010600030101010101" pitchFamily="2" charset="-122"/>
              </a:rPr>
              <a:t>4   </a:t>
            </a:r>
            <a:r>
              <a:rPr lang="en-US" sz="2800" b="1">
                <a:latin typeface="Times New Roman" panose="02020603050405020304" pitchFamily="18" charset="0"/>
                <a:ea typeface="SimSun" panose="02010600030101010101" pitchFamily="2" charset="-122"/>
              </a:rPr>
              <a:t>+ BaCl</a:t>
            </a:r>
            <a:r>
              <a:rPr lang="en-US" sz="2800" b="1" baseline="-25000">
                <a:latin typeface="Times New Roman" panose="02020603050405020304" pitchFamily="18" charset="0"/>
                <a:ea typeface="SimSun" panose="02010600030101010101" pitchFamily="2" charset="-122"/>
              </a:rPr>
              <a:t>2</a:t>
            </a:r>
            <a:r>
              <a:rPr lang="en-US" sz="2800" b="1">
                <a:latin typeface="Times New Roman" panose="02020603050405020304" pitchFamily="18" charset="0"/>
                <a:ea typeface="SimSun" panose="02010600030101010101" pitchFamily="2" charset="-122"/>
              </a:rPr>
              <a:t>         BaSO</a:t>
            </a:r>
            <a:r>
              <a:rPr lang="en-US" sz="2800" b="1" baseline="-25000">
                <a:latin typeface="Times New Roman" panose="02020603050405020304" pitchFamily="18" charset="0"/>
                <a:ea typeface="SimSun" panose="02010600030101010101" pitchFamily="2" charset="-122"/>
              </a:rPr>
              <a:t>4</a:t>
            </a:r>
            <a:r>
              <a:rPr lang="en-US" sz="2800" b="1">
                <a:latin typeface="Times New Roman" panose="02020603050405020304" pitchFamily="18" charset="0"/>
                <a:ea typeface="SimSun" panose="02010600030101010101" pitchFamily="2" charset="-122"/>
              </a:rPr>
              <a:t> + 2HCl</a:t>
            </a:r>
            <a:endParaRPr lang="en-US" sz="2800" b="1"/>
          </a:p>
        </p:txBody>
      </p:sp>
      <p:cxnSp>
        <p:nvCxnSpPr>
          <p:cNvPr id="13" name="Straight Arrow Connector 6"/>
          <p:cNvCxnSpPr/>
          <p:nvPr/>
        </p:nvCxnSpPr>
        <p:spPr>
          <a:xfrm>
            <a:off x="6615558" y="3791612"/>
            <a:ext cx="314325"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4" name="Text Box 13"/>
          <p:cNvSpPr txBox="1"/>
          <p:nvPr/>
        </p:nvSpPr>
        <p:spPr>
          <a:xfrm>
            <a:off x="379019" y="3923329"/>
            <a:ext cx="11629597" cy="1384995"/>
          </a:xfrm>
          <a:prstGeom prst="rect">
            <a:avLst/>
          </a:prstGeom>
          <a:noFill/>
          <a:ln w="9525">
            <a:noFill/>
          </a:ln>
        </p:spPr>
        <p:txBody>
          <a:bodyPr wrap="square">
            <a:spAutoFit/>
          </a:bodyPr>
          <a:lstStyle/>
          <a:p>
            <a:pPr indent="292100"/>
            <a:r>
              <a:rPr lang="en-US" sz="2800" b="1">
                <a:solidFill>
                  <a:srgbClr val="232323"/>
                </a:solidFill>
                <a:latin typeface="Times New Roman" panose="02020603050405020304" pitchFamily="18" charset="0"/>
              </a:rPr>
              <a:t>c. </a:t>
            </a:r>
            <a:r>
              <a:rPr lang="en-US" sz="2800" b="1">
                <a:latin typeface="Times New Roman" panose="02020603050405020304" pitchFamily="18" charset="0"/>
                <a:cs typeface="Segoe UI" panose="020B0502040204020203" charset="0"/>
              </a:rPr>
              <a:t>Muối tác dụng với dung dịch base: Dung dịch muối tác dụng với dung dịch base tạo thành muối mới và base mới.  </a:t>
            </a:r>
          </a:p>
          <a:p>
            <a:pPr indent="292100"/>
            <a:r>
              <a:rPr lang="en-US" sz="2800" b="1">
                <a:latin typeface="Times New Roman" panose="02020603050405020304" pitchFamily="18" charset="0"/>
                <a:cs typeface="Segoe UI" panose="020B0502040204020203" charset="0"/>
              </a:rPr>
              <a:t>            VD: CuSO4 + 2NaOH          Cu(OH)</a:t>
            </a:r>
            <a:r>
              <a:rPr lang="en-US" sz="2800" b="1" baseline="-25000">
                <a:latin typeface="Times New Roman" panose="02020603050405020304" pitchFamily="18" charset="0"/>
                <a:cs typeface="Segoe UI" panose="020B0502040204020203" charset="0"/>
              </a:rPr>
              <a:t>2</a:t>
            </a:r>
            <a:r>
              <a:rPr lang="en-US" sz="2800" b="1">
                <a:latin typeface="Times New Roman" panose="02020603050405020304" pitchFamily="18" charset="0"/>
                <a:cs typeface="Segoe UI" panose="020B0502040204020203" charset="0"/>
              </a:rPr>
              <a:t> + Na</a:t>
            </a:r>
            <a:r>
              <a:rPr lang="en-US" sz="2800" b="1" baseline="-25000">
                <a:latin typeface="Times New Roman" panose="02020603050405020304" pitchFamily="18" charset="0"/>
                <a:cs typeface="Segoe UI" panose="020B0502040204020203" charset="0"/>
              </a:rPr>
              <a:t>2</a:t>
            </a:r>
            <a:r>
              <a:rPr lang="en-US" sz="2800" b="1">
                <a:latin typeface="Times New Roman" panose="02020603050405020304" pitchFamily="18" charset="0"/>
                <a:cs typeface="Segoe UI" panose="020B0502040204020203" charset="0"/>
              </a:rPr>
              <a:t>SO</a:t>
            </a:r>
            <a:r>
              <a:rPr lang="en-US" sz="2800" b="1" baseline="-25000">
                <a:latin typeface="Times New Roman" panose="02020603050405020304" pitchFamily="18" charset="0"/>
                <a:cs typeface="Segoe UI" panose="020B0502040204020203" charset="0"/>
              </a:rPr>
              <a:t>4</a:t>
            </a:r>
          </a:p>
        </p:txBody>
      </p:sp>
      <p:cxnSp>
        <p:nvCxnSpPr>
          <p:cNvPr id="15" name="Straight Arrow Connector 6"/>
          <p:cNvCxnSpPr/>
          <p:nvPr/>
        </p:nvCxnSpPr>
        <p:spPr>
          <a:xfrm>
            <a:off x="5456218" y="5046681"/>
            <a:ext cx="314325"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8" name="Text Box 17"/>
          <p:cNvSpPr txBox="1"/>
          <p:nvPr/>
        </p:nvSpPr>
        <p:spPr>
          <a:xfrm>
            <a:off x="279109" y="5377895"/>
            <a:ext cx="11829415" cy="1384995"/>
          </a:xfrm>
          <a:prstGeom prst="rect">
            <a:avLst/>
          </a:prstGeom>
          <a:noFill/>
          <a:ln w="9525">
            <a:noFill/>
          </a:ln>
        </p:spPr>
        <p:txBody>
          <a:bodyPr wrap="square">
            <a:spAutoFit/>
          </a:bodyPr>
          <a:lstStyle/>
          <a:p>
            <a:pPr indent="292100"/>
            <a:r>
              <a:rPr lang="en-US" sz="2800" b="1">
                <a:solidFill>
                  <a:srgbClr val="232323"/>
                </a:solidFill>
                <a:latin typeface="Times New Roman" panose="02020603050405020304" pitchFamily="18" charset="0"/>
              </a:rPr>
              <a:t>d. </a:t>
            </a:r>
            <a:r>
              <a:rPr lang="en-US" sz="2800" b="1">
                <a:latin typeface="Times New Roman" panose="02020603050405020304" pitchFamily="18" charset="0"/>
                <a:cs typeface="Segoe UI" panose="020B0502040204020203" charset="0"/>
              </a:rPr>
              <a:t>Muối tác dụng với dung dịch muối: Hai dung dịch muối tác dụng với nhau tạo thành hai muối mới, trong đó ít nhất có một muối không tan hoặc ít tan.</a:t>
            </a:r>
            <a:endParaRPr lang="en-US" sz="2800" b="1"/>
          </a:p>
        </p:txBody>
      </p:sp>
      <p:sp>
        <p:nvSpPr>
          <p:cNvPr id="19" name="Text Box 18"/>
          <p:cNvSpPr txBox="1"/>
          <p:nvPr/>
        </p:nvSpPr>
        <p:spPr>
          <a:xfrm>
            <a:off x="2548102" y="6246858"/>
            <a:ext cx="8449235" cy="523220"/>
          </a:xfrm>
          <a:prstGeom prst="rect">
            <a:avLst/>
          </a:prstGeom>
          <a:noFill/>
          <a:ln w="9525">
            <a:noFill/>
          </a:ln>
        </p:spPr>
        <p:txBody>
          <a:bodyPr wrap="square">
            <a:spAutoFit/>
          </a:bodyPr>
          <a:lstStyle/>
          <a:p>
            <a:pPr indent="0"/>
            <a:r>
              <a:rPr lang="en-US" sz="2800" b="1">
                <a:latin typeface="Times New Roman" panose="02020603050405020304" pitchFamily="18" charset="0"/>
                <a:ea typeface="SimSun" panose="02010600030101010101" pitchFamily="2" charset="-122"/>
              </a:rPr>
              <a:t>VD: Na</a:t>
            </a:r>
            <a:r>
              <a:rPr lang="en-US" sz="2800" b="1" baseline="-25000">
                <a:latin typeface="Times New Roman" panose="02020603050405020304" pitchFamily="18" charset="0"/>
                <a:ea typeface="SimSun" panose="02010600030101010101" pitchFamily="2" charset="-122"/>
              </a:rPr>
              <a:t>2</a:t>
            </a:r>
            <a:r>
              <a:rPr lang="en-US" sz="2800" b="1">
                <a:latin typeface="Times New Roman" panose="02020603050405020304" pitchFamily="18" charset="0"/>
                <a:ea typeface="SimSun" panose="02010600030101010101" pitchFamily="2" charset="-122"/>
              </a:rPr>
              <a:t>SO</a:t>
            </a:r>
            <a:r>
              <a:rPr lang="en-US" sz="2800" b="1" baseline="-25000">
                <a:latin typeface="Times New Roman" panose="02020603050405020304" pitchFamily="18" charset="0"/>
                <a:ea typeface="SimSun" panose="02010600030101010101" pitchFamily="2" charset="-122"/>
              </a:rPr>
              <a:t>4   </a:t>
            </a:r>
            <a:r>
              <a:rPr lang="en-US" sz="2800" b="1">
                <a:latin typeface="Times New Roman" panose="02020603050405020304" pitchFamily="18" charset="0"/>
                <a:ea typeface="SimSun" panose="02010600030101010101" pitchFamily="2" charset="-122"/>
              </a:rPr>
              <a:t>+ BaCl</a:t>
            </a:r>
            <a:r>
              <a:rPr lang="en-US" sz="2800" b="1" baseline="-25000">
                <a:latin typeface="Times New Roman" panose="02020603050405020304" pitchFamily="18" charset="0"/>
                <a:ea typeface="SimSun" panose="02010600030101010101" pitchFamily="2" charset="-122"/>
              </a:rPr>
              <a:t>2</a:t>
            </a:r>
            <a:r>
              <a:rPr lang="en-US" sz="2800" b="1">
                <a:latin typeface="Times New Roman" panose="02020603050405020304" pitchFamily="18" charset="0"/>
                <a:ea typeface="SimSun" panose="02010600030101010101" pitchFamily="2" charset="-122"/>
              </a:rPr>
              <a:t>              BaSO</a:t>
            </a:r>
            <a:r>
              <a:rPr lang="en-US" sz="2800" b="1" baseline="-25000">
                <a:latin typeface="Times New Roman" panose="02020603050405020304" pitchFamily="18" charset="0"/>
                <a:ea typeface="SimSun" panose="02010600030101010101" pitchFamily="2" charset="-122"/>
              </a:rPr>
              <a:t>4</a:t>
            </a:r>
            <a:r>
              <a:rPr lang="en-US" sz="2800" b="1">
                <a:latin typeface="Times New Roman" panose="02020603050405020304" pitchFamily="18" charset="0"/>
                <a:ea typeface="SimSun" panose="02010600030101010101" pitchFamily="2" charset="-122"/>
              </a:rPr>
              <a:t> + 2NaCl</a:t>
            </a:r>
            <a:endParaRPr lang="en-US" sz="2800" b="1"/>
          </a:p>
        </p:txBody>
      </p:sp>
      <p:cxnSp>
        <p:nvCxnSpPr>
          <p:cNvPr id="20" name="Straight Arrow Connector 6"/>
          <p:cNvCxnSpPr/>
          <p:nvPr/>
        </p:nvCxnSpPr>
        <p:spPr>
          <a:xfrm>
            <a:off x="6301233" y="6488997"/>
            <a:ext cx="314325"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4" grpId="0"/>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29227" y="459062"/>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Times New Roman" panose="02020603050405020304" pitchFamily="18" charset="0"/>
                <a:cs typeface="Times New Roman" panose="02020603050405020304" pitchFamily="18" charset="0"/>
              </a:rPr>
              <a:t>Câu 1: Trong các chất sau: Ca(OH)</a:t>
            </a:r>
            <a:r>
              <a:rPr lang="en-US" sz="3200" b="1" baseline="-25000">
                <a:solidFill>
                  <a:schemeClr val="bg1"/>
                </a:solidFill>
                <a:latin typeface="Times New Roman" panose="02020603050405020304" pitchFamily="18" charset="0"/>
                <a:cs typeface="Times New Roman" panose="02020603050405020304" pitchFamily="18" charset="0"/>
              </a:rPr>
              <a:t>2</a:t>
            </a:r>
            <a:r>
              <a:rPr lang="en-US" sz="3200" b="1">
                <a:solidFill>
                  <a:schemeClr val="bg1"/>
                </a:solidFill>
                <a:latin typeface="Times New Roman" panose="02020603050405020304" pitchFamily="18" charset="0"/>
                <a:cs typeface="Times New Roman" panose="02020603050405020304" pitchFamily="18" charset="0"/>
              </a:rPr>
              <a:t>, H</a:t>
            </a:r>
            <a:r>
              <a:rPr lang="en-US" sz="3200" b="1" baseline="-25000">
                <a:solidFill>
                  <a:schemeClr val="bg1"/>
                </a:solidFill>
                <a:latin typeface="Times New Roman" panose="02020603050405020304" pitchFamily="18" charset="0"/>
                <a:cs typeface="Times New Roman" panose="02020603050405020304" pitchFamily="18" charset="0"/>
              </a:rPr>
              <a:t>3</a:t>
            </a:r>
            <a:r>
              <a:rPr lang="en-US" sz="3200" b="1">
                <a:solidFill>
                  <a:schemeClr val="bg1"/>
                </a:solidFill>
                <a:latin typeface="Times New Roman" panose="02020603050405020304" pitchFamily="18" charset="0"/>
                <a:cs typeface="Times New Roman" panose="02020603050405020304" pitchFamily="18" charset="0"/>
              </a:rPr>
              <a:t>PO</a:t>
            </a:r>
            <a:r>
              <a:rPr lang="en-US" sz="3200" b="1" baseline="-25000">
                <a:solidFill>
                  <a:schemeClr val="bg1"/>
                </a:solidFill>
                <a:latin typeface="Times New Roman" panose="02020603050405020304" pitchFamily="18" charset="0"/>
                <a:cs typeface="Times New Roman" panose="02020603050405020304" pitchFamily="18" charset="0"/>
              </a:rPr>
              <a:t>4</a:t>
            </a:r>
            <a:r>
              <a:rPr lang="en-US" sz="3200" b="1">
                <a:solidFill>
                  <a:schemeClr val="bg1"/>
                </a:solidFill>
                <a:latin typeface="Times New Roman" panose="02020603050405020304" pitchFamily="18" charset="0"/>
                <a:cs typeface="Times New Roman" panose="02020603050405020304" pitchFamily="18" charset="0"/>
              </a:rPr>
              <a:t>, HNO</a:t>
            </a:r>
            <a:r>
              <a:rPr lang="en-US" sz="3200" b="1" baseline="-25000">
                <a:solidFill>
                  <a:schemeClr val="bg1"/>
                </a:solidFill>
                <a:latin typeface="Times New Roman" panose="02020603050405020304" pitchFamily="18" charset="0"/>
                <a:cs typeface="Times New Roman" panose="02020603050405020304" pitchFamily="18" charset="0"/>
              </a:rPr>
              <a:t>3</a:t>
            </a:r>
            <a:r>
              <a:rPr lang="en-US" sz="3200" b="1">
                <a:solidFill>
                  <a:schemeClr val="bg1"/>
                </a:solidFill>
                <a:latin typeface="Times New Roman" panose="02020603050405020304" pitchFamily="18" charset="0"/>
                <a:cs typeface="Times New Roman" panose="02020603050405020304" pitchFamily="18" charset="0"/>
              </a:rPr>
              <a:t>, NaOH, Fe(OH)</a:t>
            </a:r>
            <a:r>
              <a:rPr lang="en-US" sz="3200" b="1" baseline="-25000">
                <a:solidFill>
                  <a:schemeClr val="bg1"/>
                </a:solidFill>
                <a:latin typeface="Times New Roman" panose="02020603050405020304" pitchFamily="18" charset="0"/>
                <a:cs typeface="Times New Roman" panose="02020603050405020304" pitchFamily="18" charset="0"/>
              </a:rPr>
              <a:t>3</a:t>
            </a:r>
            <a:r>
              <a:rPr lang="en-US" sz="3200" b="1">
                <a:solidFill>
                  <a:schemeClr val="bg1"/>
                </a:solidFill>
                <a:latin typeface="Times New Roman" panose="02020603050405020304" pitchFamily="18" charset="0"/>
                <a:cs typeface="Times New Roman" panose="02020603050405020304" pitchFamily="18" charset="0"/>
              </a:rPr>
              <a:t>. Số chất thuộc hợp chất base là:</a:t>
            </a:r>
          </a:p>
          <a:p>
            <a:pPr algn="ctr"/>
            <a:r>
              <a:rPr lang="en-US" sz="3200" b="1">
                <a:solidFill>
                  <a:schemeClr val="bg1"/>
                </a:solidFill>
                <a:latin typeface="Times New Roman" panose="02020603050405020304" pitchFamily="18" charset="0"/>
                <a:cs typeface="Times New Roman" panose="02020603050405020304" pitchFamily="18" charset="0"/>
              </a:rPr>
              <a:t>A. 1.		             B. 2.			C. 3.			D. 4.</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Times New Roman" panose="02020603050405020304" pitchFamily="18" charset="0"/>
                <a:cs typeface="Times New Roman" panose="02020603050405020304" pitchFamily="18" charset="0"/>
              </a:rPr>
              <a:t>Đáp án C</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280" y="5350205"/>
            <a:ext cx="2960719" cy="13218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0"/>
          <p:cNvSpPr txBox="1"/>
          <p:nvPr/>
        </p:nvSpPr>
        <p:spPr>
          <a:xfrm>
            <a:off x="346710" y="1009650"/>
            <a:ext cx="11216202" cy="2062103"/>
          </a:xfrm>
          <a:prstGeom prst="rect">
            <a:avLst/>
          </a:prstGeom>
          <a:noFill/>
          <a:ln w="9525">
            <a:noFill/>
          </a:ln>
        </p:spPr>
        <p:txBody>
          <a:bodyPr wrap="square">
            <a:spAutoFit/>
          </a:bodyPr>
          <a:lstStyle/>
          <a:p>
            <a:pPr indent="0"/>
            <a:r>
              <a:rPr lang="en-US" sz="3200" b="1" u="sng">
                <a:solidFill>
                  <a:srgbClr val="FF0000"/>
                </a:solidFill>
                <a:latin typeface="Times New Roman" panose="02020603050405020304" pitchFamily="18" charset="0"/>
              </a:rPr>
              <a:t>2. Phản ứng trao đổi: </a:t>
            </a:r>
          </a:p>
          <a:p>
            <a:pPr indent="0"/>
            <a:r>
              <a:rPr lang="en-US" sz="3200" b="1">
                <a:solidFill>
                  <a:srgbClr val="000000"/>
                </a:solidFill>
                <a:latin typeface="Times New Roman" panose="02020603050405020304" pitchFamily="18" charset="0"/>
              </a:rPr>
              <a:t>Là PƯHH trong đó 2 hợp chất tham gia phản ứng trao đổi với nhau những thành phần cấu tạo của chúng để tạo ra những hợp chất mới.</a:t>
            </a:r>
            <a:endParaRPr lang="en-US" sz="3200" b="1"/>
          </a:p>
        </p:txBody>
      </p:sp>
      <p:sp>
        <p:nvSpPr>
          <p:cNvPr id="3" name="Text Box 21"/>
          <p:cNvSpPr txBox="1"/>
          <p:nvPr/>
        </p:nvSpPr>
        <p:spPr>
          <a:xfrm>
            <a:off x="346710" y="3422127"/>
            <a:ext cx="11418831" cy="1569660"/>
          </a:xfrm>
          <a:prstGeom prst="rect">
            <a:avLst/>
          </a:prstGeom>
          <a:noFill/>
          <a:ln w="9525">
            <a:noFill/>
          </a:ln>
        </p:spPr>
        <p:txBody>
          <a:bodyPr wrap="square">
            <a:spAutoFit/>
          </a:bodyPr>
          <a:lstStyle/>
          <a:p>
            <a:pPr indent="0"/>
            <a:r>
              <a:rPr lang="en-US" sz="3200" b="1" u="sng">
                <a:solidFill>
                  <a:srgbClr val="FF0000"/>
                </a:solidFill>
                <a:latin typeface="Times New Roman" panose="02020603050405020304" pitchFamily="18" charset="0"/>
              </a:rPr>
              <a:t>3. Điều kiên xảy ra phản ứng trao đổi:</a:t>
            </a:r>
            <a:r>
              <a:rPr lang="en-US" sz="3200" b="1">
                <a:solidFill>
                  <a:srgbClr val="FF0000"/>
                </a:solidFill>
                <a:latin typeface="Times New Roman" panose="02020603050405020304" pitchFamily="18" charset="0"/>
              </a:rPr>
              <a:t> </a:t>
            </a:r>
          </a:p>
          <a:p>
            <a:pPr indent="0"/>
            <a:r>
              <a:rPr lang="en-US" sz="3200" b="1">
                <a:solidFill>
                  <a:srgbClr val="000000"/>
                </a:solidFill>
                <a:latin typeface="Times New Roman" panose="02020603050405020304" pitchFamily="18" charset="0"/>
              </a:rPr>
              <a:t>SP tạo thành có chất dễ bay  hơi, hoặc chất không tan.</a:t>
            </a:r>
          </a:p>
          <a:p>
            <a:pPr indent="0"/>
            <a:r>
              <a:rPr lang="en-US" sz="3200" b="1">
                <a:solidFill>
                  <a:srgbClr val="000000"/>
                </a:solidFill>
                <a:latin typeface="Times New Roman" panose="02020603050405020304" pitchFamily="18" charset="0"/>
              </a:rPr>
              <a:t>* </a:t>
            </a:r>
            <a:r>
              <a:rPr lang="en-US" sz="3200" b="1" u="sng">
                <a:solidFill>
                  <a:srgbClr val="000000"/>
                </a:solidFill>
                <a:latin typeface="Times New Roman" panose="02020603050405020304" pitchFamily="18" charset="0"/>
              </a:rPr>
              <a:t>Lưu ý:</a:t>
            </a:r>
            <a:r>
              <a:rPr lang="en-US" sz="3200" b="1">
                <a:solidFill>
                  <a:srgbClr val="000000"/>
                </a:solidFill>
                <a:latin typeface="Times New Roman" panose="02020603050405020304" pitchFamily="18" charset="0"/>
              </a:rPr>
              <a:t> Phản ứng trung hoà cũng thuộc phản ứng trao đổi.</a:t>
            </a:r>
            <a:endParaRPr lang="en-US" sz="3200" b="1"/>
          </a:p>
        </p:txBody>
      </p:sp>
    </p:spTree>
    <p:extLst>
      <p:ext uri="{BB962C8B-B14F-4D97-AF65-F5344CB8AC3E}">
        <p14:creationId xmlns:p14="http://schemas.microsoft.com/office/powerpoint/2010/main" val="314554181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3"/>
          <a:stretch>
            <a:fillRect/>
          </a:stretch>
        </p:blipFill>
        <p:spPr>
          <a:xfrm>
            <a:off x="635" y="-38735"/>
            <a:ext cx="12232005" cy="4208780"/>
          </a:xfrm>
          <a:prstGeom prst="rect">
            <a:avLst/>
          </a:prstGeom>
        </p:spPr>
      </p:pic>
      <p:sp>
        <p:nvSpPr>
          <p:cNvPr id="3" name="Rectangles 2"/>
          <p:cNvSpPr/>
          <p:nvPr/>
        </p:nvSpPr>
        <p:spPr>
          <a:xfrm>
            <a:off x="3244850" y="217487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7" name="Text Box 106"/>
          <p:cNvSpPr txBox="1"/>
          <p:nvPr/>
        </p:nvSpPr>
        <p:spPr>
          <a:xfrm>
            <a:off x="3565525" y="2174875"/>
            <a:ext cx="1530350" cy="583565"/>
          </a:xfrm>
          <a:prstGeom prst="rect">
            <a:avLst/>
          </a:prstGeom>
          <a:noFill/>
          <a:ln w="9525">
            <a:noFill/>
          </a:ln>
        </p:spPr>
        <p:txBody>
          <a:bodyPr wrap="square">
            <a:spAutoFit/>
          </a:bodyPr>
          <a:lstStyle/>
          <a:p>
            <a:pPr indent="0"/>
            <a:r>
              <a:rPr lang="en-US" sz="3200" b="1">
                <a:latin typeface="Times New Roman" panose="02020603050405020304" pitchFamily="18" charset="0"/>
                <a:ea typeface="SimSun" panose="02010600030101010101" pitchFamily="2" charset="-122"/>
              </a:rPr>
              <a:t>Có</a:t>
            </a:r>
          </a:p>
        </p:txBody>
      </p:sp>
      <p:sp>
        <p:nvSpPr>
          <p:cNvPr id="13" name="Rectangles 12"/>
          <p:cNvSpPr/>
          <p:nvPr/>
        </p:nvSpPr>
        <p:spPr>
          <a:xfrm>
            <a:off x="9363075" y="217487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Text Box 13"/>
          <p:cNvSpPr txBox="1"/>
          <p:nvPr/>
        </p:nvSpPr>
        <p:spPr>
          <a:xfrm>
            <a:off x="9774555" y="2141855"/>
            <a:ext cx="1530350" cy="583565"/>
          </a:xfrm>
          <a:prstGeom prst="rect">
            <a:avLst/>
          </a:prstGeom>
          <a:noFill/>
          <a:ln w="9525">
            <a:noFill/>
          </a:ln>
        </p:spPr>
        <p:txBody>
          <a:bodyPr wrap="square">
            <a:spAutoFit/>
          </a:bodyPr>
          <a:lstStyle/>
          <a:p>
            <a:pPr indent="0"/>
            <a:r>
              <a:rPr lang="en-US" sz="3200" b="1">
                <a:latin typeface="Times New Roman" panose="02020603050405020304" pitchFamily="18" charset="0"/>
                <a:ea typeface="SimSun" panose="02010600030101010101" pitchFamily="2" charset="-122"/>
              </a:rPr>
              <a:t>Không</a:t>
            </a:r>
          </a:p>
        </p:txBody>
      </p:sp>
      <p:sp>
        <p:nvSpPr>
          <p:cNvPr id="16" name="Rectangles 15"/>
          <p:cNvSpPr/>
          <p:nvPr/>
        </p:nvSpPr>
        <p:spPr>
          <a:xfrm>
            <a:off x="9363075" y="2692400"/>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7" name="Text Box 16"/>
          <p:cNvSpPr txBox="1"/>
          <p:nvPr/>
        </p:nvSpPr>
        <p:spPr>
          <a:xfrm>
            <a:off x="9774555" y="2659380"/>
            <a:ext cx="1530350" cy="583565"/>
          </a:xfrm>
          <a:prstGeom prst="rect">
            <a:avLst/>
          </a:prstGeom>
          <a:noFill/>
          <a:ln w="9525">
            <a:noFill/>
          </a:ln>
        </p:spPr>
        <p:txBody>
          <a:bodyPr wrap="square">
            <a:spAutoFit/>
          </a:bodyPr>
          <a:lstStyle/>
          <a:p>
            <a:pPr indent="0"/>
            <a:r>
              <a:rPr lang="en-US" sz="3200" b="1">
                <a:latin typeface="Times New Roman" panose="02020603050405020304" pitchFamily="18" charset="0"/>
                <a:ea typeface="SimSun" panose="02010600030101010101" pitchFamily="2" charset="-122"/>
              </a:rPr>
              <a:t>Không</a:t>
            </a:r>
          </a:p>
        </p:txBody>
      </p:sp>
      <p:sp>
        <p:nvSpPr>
          <p:cNvPr id="18" name="Rectangles 17"/>
          <p:cNvSpPr/>
          <p:nvPr/>
        </p:nvSpPr>
        <p:spPr>
          <a:xfrm>
            <a:off x="9363075" y="324294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0" name="Text Box 19"/>
          <p:cNvSpPr txBox="1"/>
          <p:nvPr/>
        </p:nvSpPr>
        <p:spPr>
          <a:xfrm>
            <a:off x="9774555" y="3209925"/>
            <a:ext cx="1530350" cy="583565"/>
          </a:xfrm>
          <a:prstGeom prst="rect">
            <a:avLst/>
          </a:prstGeom>
          <a:noFill/>
          <a:ln w="9525">
            <a:noFill/>
          </a:ln>
        </p:spPr>
        <p:txBody>
          <a:bodyPr wrap="square">
            <a:spAutoFit/>
          </a:bodyPr>
          <a:lstStyle/>
          <a:p>
            <a:pPr indent="0"/>
            <a:r>
              <a:rPr lang="en-US" sz="3200" b="1">
                <a:latin typeface="Times New Roman" panose="02020603050405020304" pitchFamily="18" charset="0"/>
                <a:ea typeface="SimSun" panose="02010600030101010101" pitchFamily="2" charset="-122"/>
              </a:rPr>
              <a:t>Không</a:t>
            </a:r>
          </a:p>
        </p:txBody>
      </p:sp>
      <p:sp>
        <p:nvSpPr>
          <p:cNvPr id="24" name="Rectangles 23"/>
          <p:cNvSpPr/>
          <p:nvPr/>
        </p:nvSpPr>
        <p:spPr>
          <a:xfrm>
            <a:off x="7008495" y="214185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5" name="Text Box 24"/>
          <p:cNvSpPr txBox="1"/>
          <p:nvPr/>
        </p:nvSpPr>
        <p:spPr>
          <a:xfrm>
            <a:off x="7419975" y="2108835"/>
            <a:ext cx="1530350" cy="583565"/>
          </a:xfrm>
          <a:prstGeom prst="rect">
            <a:avLst/>
          </a:prstGeom>
          <a:noFill/>
          <a:ln w="9525">
            <a:noFill/>
          </a:ln>
        </p:spPr>
        <p:txBody>
          <a:bodyPr wrap="square">
            <a:spAutoFit/>
          </a:bodyPr>
          <a:lstStyle/>
          <a:p>
            <a:pPr indent="0"/>
            <a:r>
              <a:rPr lang="en-US" sz="3200" b="1">
                <a:latin typeface="Times New Roman" panose="02020603050405020304" pitchFamily="18" charset="0"/>
                <a:ea typeface="SimSun" panose="02010600030101010101" pitchFamily="2" charset="-122"/>
              </a:rPr>
              <a:t>Có</a:t>
            </a:r>
          </a:p>
        </p:txBody>
      </p:sp>
      <p:sp>
        <p:nvSpPr>
          <p:cNvPr id="26" name="Rectangles 25"/>
          <p:cNvSpPr/>
          <p:nvPr/>
        </p:nvSpPr>
        <p:spPr>
          <a:xfrm>
            <a:off x="7008495" y="270192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7" name="Text Box 26"/>
          <p:cNvSpPr txBox="1"/>
          <p:nvPr/>
        </p:nvSpPr>
        <p:spPr>
          <a:xfrm>
            <a:off x="7419975" y="2659380"/>
            <a:ext cx="1530350" cy="583565"/>
          </a:xfrm>
          <a:prstGeom prst="rect">
            <a:avLst/>
          </a:prstGeom>
          <a:noFill/>
          <a:ln w="9525">
            <a:noFill/>
          </a:ln>
        </p:spPr>
        <p:txBody>
          <a:bodyPr wrap="square">
            <a:spAutoFit/>
          </a:bodyPr>
          <a:lstStyle/>
          <a:p>
            <a:pPr indent="0"/>
            <a:r>
              <a:rPr lang="en-US" sz="3200" b="1">
                <a:latin typeface="Times New Roman" panose="02020603050405020304" pitchFamily="18" charset="0"/>
                <a:ea typeface="SimSun" panose="02010600030101010101" pitchFamily="2" charset="-122"/>
              </a:rPr>
              <a:t>Có</a:t>
            </a:r>
          </a:p>
        </p:txBody>
      </p:sp>
      <p:sp>
        <p:nvSpPr>
          <p:cNvPr id="28" name="Rectangles 27"/>
          <p:cNvSpPr/>
          <p:nvPr/>
        </p:nvSpPr>
        <p:spPr>
          <a:xfrm>
            <a:off x="7009765" y="324294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9" name="Text Box 28"/>
          <p:cNvSpPr txBox="1"/>
          <p:nvPr/>
        </p:nvSpPr>
        <p:spPr>
          <a:xfrm>
            <a:off x="7421245" y="3209925"/>
            <a:ext cx="1530350" cy="583565"/>
          </a:xfrm>
          <a:prstGeom prst="rect">
            <a:avLst/>
          </a:prstGeom>
          <a:noFill/>
          <a:ln w="9525">
            <a:noFill/>
          </a:ln>
        </p:spPr>
        <p:txBody>
          <a:bodyPr wrap="square">
            <a:spAutoFit/>
          </a:bodyPr>
          <a:lstStyle/>
          <a:p>
            <a:pPr indent="0"/>
            <a:r>
              <a:rPr lang="en-US" sz="3200" b="1">
                <a:latin typeface="Times New Roman" panose="02020603050405020304" pitchFamily="18" charset="0"/>
                <a:ea typeface="SimSun" panose="02010600030101010101" pitchFamily="2" charset="-122"/>
              </a:rPr>
              <a:t>Không</a:t>
            </a:r>
          </a:p>
        </p:txBody>
      </p:sp>
      <p:sp>
        <p:nvSpPr>
          <p:cNvPr id="32" name="Rectangles 31"/>
          <p:cNvSpPr/>
          <p:nvPr/>
        </p:nvSpPr>
        <p:spPr>
          <a:xfrm>
            <a:off x="5540375" y="2141855"/>
            <a:ext cx="14516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3" name="Text Box 32"/>
          <p:cNvSpPr txBox="1"/>
          <p:nvPr/>
        </p:nvSpPr>
        <p:spPr>
          <a:xfrm>
            <a:off x="5607685" y="2108835"/>
            <a:ext cx="1489075" cy="583565"/>
          </a:xfrm>
          <a:prstGeom prst="rect">
            <a:avLst/>
          </a:prstGeom>
          <a:noFill/>
          <a:ln w="9525">
            <a:noFill/>
          </a:ln>
        </p:spPr>
        <p:txBody>
          <a:bodyPr wrap="square">
            <a:spAutoFit/>
          </a:bodyPr>
          <a:lstStyle/>
          <a:p>
            <a:pPr indent="0"/>
            <a:r>
              <a:rPr lang="en-US" sz="3200" b="1">
                <a:latin typeface="Times New Roman" panose="02020603050405020304" pitchFamily="18" charset="0"/>
                <a:ea typeface="SimSun" panose="02010600030101010101" pitchFamily="2" charset="-122"/>
              </a:rPr>
              <a:t>Không</a:t>
            </a:r>
          </a:p>
        </p:txBody>
      </p:sp>
      <p:sp>
        <p:nvSpPr>
          <p:cNvPr id="34" name="Rectangles 33"/>
          <p:cNvSpPr/>
          <p:nvPr/>
        </p:nvSpPr>
        <p:spPr>
          <a:xfrm>
            <a:off x="5591175" y="2707005"/>
            <a:ext cx="14516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5" name="Text Box 34"/>
          <p:cNvSpPr txBox="1"/>
          <p:nvPr/>
        </p:nvSpPr>
        <p:spPr>
          <a:xfrm>
            <a:off x="5715635" y="2654300"/>
            <a:ext cx="1337945" cy="1077218"/>
          </a:xfrm>
          <a:prstGeom prst="rect">
            <a:avLst/>
          </a:prstGeom>
          <a:noFill/>
          <a:ln w="9525">
            <a:noFill/>
          </a:ln>
        </p:spPr>
        <p:txBody>
          <a:bodyPr wrap="square">
            <a:spAutoFit/>
          </a:bodyPr>
          <a:lstStyle/>
          <a:p>
            <a:pPr indent="0"/>
            <a:r>
              <a:rPr lang="en-US" sz="3200" b="1">
                <a:latin typeface="Times New Roman" panose="02020603050405020304" pitchFamily="18" charset="0"/>
                <a:ea typeface="SimSun" panose="02010600030101010101" pitchFamily="2" charset="-122"/>
              </a:rPr>
              <a:t>Không</a:t>
            </a:r>
          </a:p>
        </p:txBody>
      </p:sp>
      <p:sp>
        <p:nvSpPr>
          <p:cNvPr id="36" name="Rectangles 35"/>
          <p:cNvSpPr/>
          <p:nvPr/>
        </p:nvSpPr>
        <p:spPr>
          <a:xfrm>
            <a:off x="5591175" y="3230880"/>
            <a:ext cx="14516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7" name="Text Box 36"/>
          <p:cNvSpPr txBox="1"/>
          <p:nvPr/>
        </p:nvSpPr>
        <p:spPr>
          <a:xfrm>
            <a:off x="5725160" y="3216910"/>
            <a:ext cx="1489075" cy="583565"/>
          </a:xfrm>
          <a:prstGeom prst="rect">
            <a:avLst/>
          </a:prstGeom>
          <a:noFill/>
          <a:ln w="9525">
            <a:noFill/>
          </a:ln>
        </p:spPr>
        <p:txBody>
          <a:bodyPr wrap="square">
            <a:spAutoFit/>
          </a:bodyPr>
          <a:lstStyle/>
          <a:p>
            <a:pPr indent="0"/>
            <a:r>
              <a:rPr lang="en-US" sz="3200" b="1">
                <a:latin typeface="Times New Roman" panose="02020603050405020304" pitchFamily="18" charset="0"/>
                <a:ea typeface="SimSun" panose="02010600030101010101" pitchFamily="2" charset="-122"/>
              </a:rPr>
              <a:t>Không</a:t>
            </a:r>
          </a:p>
        </p:txBody>
      </p:sp>
      <p:sp>
        <p:nvSpPr>
          <p:cNvPr id="38" name="Rectangles 37"/>
          <p:cNvSpPr/>
          <p:nvPr/>
        </p:nvSpPr>
        <p:spPr>
          <a:xfrm>
            <a:off x="3238500" y="270192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9" name="Text Box 38"/>
          <p:cNvSpPr txBox="1"/>
          <p:nvPr/>
        </p:nvSpPr>
        <p:spPr>
          <a:xfrm>
            <a:off x="3559175" y="2701925"/>
            <a:ext cx="1530350" cy="583565"/>
          </a:xfrm>
          <a:prstGeom prst="rect">
            <a:avLst/>
          </a:prstGeom>
          <a:noFill/>
          <a:ln w="9525">
            <a:noFill/>
          </a:ln>
        </p:spPr>
        <p:txBody>
          <a:bodyPr wrap="square">
            <a:spAutoFit/>
          </a:bodyPr>
          <a:lstStyle/>
          <a:p>
            <a:pPr indent="0"/>
            <a:r>
              <a:rPr lang="en-US" sz="3200" b="1">
                <a:latin typeface="Times New Roman" panose="02020603050405020304" pitchFamily="18" charset="0"/>
                <a:ea typeface="SimSun" panose="02010600030101010101" pitchFamily="2" charset="-122"/>
              </a:rPr>
              <a:t>Có</a:t>
            </a:r>
          </a:p>
        </p:txBody>
      </p:sp>
      <p:sp>
        <p:nvSpPr>
          <p:cNvPr id="40" name="Rectangles 39"/>
          <p:cNvSpPr/>
          <p:nvPr/>
        </p:nvSpPr>
        <p:spPr>
          <a:xfrm>
            <a:off x="3238500" y="323532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1" name="Text Box 40"/>
          <p:cNvSpPr txBox="1"/>
          <p:nvPr/>
        </p:nvSpPr>
        <p:spPr>
          <a:xfrm>
            <a:off x="3559175" y="3216275"/>
            <a:ext cx="1530350" cy="583565"/>
          </a:xfrm>
          <a:prstGeom prst="rect">
            <a:avLst/>
          </a:prstGeom>
          <a:noFill/>
          <a:ln w="9525">
            <a:noFill/>
          </a:ln>
        </p:spPr>
        <p:txBody>
          <a:bodyPr wrap="square">
            <a:spAutoFit/>
          </a:bodyPr>
          <a:lstStyle/>
          <a:p>
            <a:pPr indent="0"/>
            <a:r>
              <a:rPr lang="en-US" sz="3200" b="1">
                <a:latin typeface="Times New Roman" panose="02020603050405020304" pitchFamily="18" charset="0"/>
                <a:ea typeface="SimSun" panose="02010600030101010101" pitchFamily="2" charset="-122"/>
              </a:rPr>
              <a:t>Có</a:t>
            </a:r>
          </a:p>
        </p:txBody>
      </p:sp>
      <p:sp>
        <p:nvSpPr>
          <p:cNvPr id="9" name="Text Box 8"/>
          <p:cNvSpPr txBox="1"/>
          <p:nvPr/>
        </p:nvSpPr>
        <p:spPr>
          <a:xfrm>
            <a:off x="638810" y="6090285"/>
            <a:ext cx="7797872" cy="523220"/>
          </a:xfrm>
          <a:prstGeom prst="rect">
            <a:avLst/>
          </a:prstGeom>
          <a:noFill/>
          <a:ln w="9525">
            <a:noFill/>
          </a:ln>
        </p:spPr>
        <p:txBody>
          <a:bodyPr wrap="square">
            <a:spAutoFit/>
          </a:bodyPr>
          <a:lstStyle/>
          <a:p>
            <a:pPr indent="0"/>
            <a:r>
              <a:rPr lang="en-US" sz="2800" b="1">
                <a:latin typeface="Times New Roman" panose="02020603050405020304" pitchFamily="18" charset="0"/>
                <a:ea typeface="SimSun" panose="02010600030101010101" pitchFamily="2" charset="-122"/>
              </a:rPr>
              <a:t>BaCl</a:t>
            </a:r>
            <a:r>
              <a:rPr lang="en-US" sz="2800" b="1" baseline="-25000">
                <a:latin typeface="Times New Roman" panose="02020603050405020304" pitchFamily="18" charset="0"/>
                <a:ea typeface="SimSun" panose="02010600030101010101" pitchFamily="2" charset="-122"/>
              </a:rPr>
              <a:t>2</a:t>
            </a:r>
            <a:r>
              <a:rPr lang="en-US" sz="2800" b="1">
                <a:latin typeface="Times New Roman" panose="02020603050405020304" pitchFamily="18" charset="0"/>
                <a:ea typeface="SimSun" panose="02010600030101010101" pitchFamily="2" charset="-122"/>
              </a:rPr>
              <a:t> + Na</a:t>
            </a:r>
            <a:r>
              <a:rPr lang="en-US" sz="2800" b="1" baseline="-25000">
                <a:latin typeface="Times New Roman" panose="02020603050405020304" pitchFamily="18" charset="0"/>
                <a:ea typeface="SimSun" panose="02010600030101010101" pitchFamily="2" charset="-122"/>
              </a:rPr>
              <a:t>2</a:t>
            </a:r>
            <a:r>
              <a:rPr lang="en-US" sz="2800" b="1">
                <a:latin typeface="Times New Roman" panose="02020603050405020304" pitchFamily="18" charset="0"/>
                <a:ea typeface="SimSun" panose="02010600030101010101" pitchFamily="2" charset="-122"/>
              </a:rPr>
              <a:t>SO</a:t>
            </a:r>
            <a:r>
              <a:rPr lang="en-US" sz="2800" b="1" baseline="-25000">
                <a:latin typeface="Times New Roman" panose="02020603050405020304" pitchFamily="18" charset="0"/>
                <a:ea typeface="SimSun" panose="02010600030101010101" pitchFamily="2" charset="-122"/>
              </a:rPr>
              <a:t>4</a:t>
            </a:r>
            <a:r>
              <a:rPr lang="en-US" sz="2800" b="1">
                <a:latin typeface="Times New Roman" panose="02020603050405020304" pitchFamily="18" charset="0"/>
                <a:ea typeface="SimSun" panose="02010600030101010101" pitchFamily="2" charset="-122"/>
              </a:rPr>
              <a:t>             BaSO</a:t>
            </a:r>
            <a:r>
              <a:rPr lang="en-US" sz="2800" b="1" baseline="-25000">
                <a:latin typeface="Times New Roman" panose="02020603050405020304" pitchFamily="18" charset="0"/>
                <a:ea typeface="SimSun" panose="02010600030101010101" pitchFamily="2" charset="-122"/>
              </a:rPr>
              <a:t>4</a:t>
            </a:r>
            <a:r>
              <a:rPr lang="en-US" sz="2800" b="1">
                <a:latin typeface="Times New Roman" panose="02020603050405020304" pitchFamily="18" charset="0"/>
                <a:ea typeface="SimSun" panose="02010600030101010101" pitchFamily="2" charset="-122"/>
              </a:rPr>
              <a:t> + 2NaCl</a:t>
            </a:r>
            <a:endParaRPr lang="en-US" sz="2800" b="1"/>
          </a:p>
        </p:txBody>
      </p:sp>
      <p:sp>
        <p:nvSpPr>
          <p:cNvPr id="11" name="Text Box 10"/>
          <p:cNvSpPr txBox="1"/>
          <p:nvPr/>
        </p:nvSpPr>
        <p:spPr>
          <a:xfrm>
            <a:off x="553720" y="4095115"/>
            <a:ext cx="8269018" cy="523220"/>
          </a:xfrm>
          <a:prstGeom prst="rect">
            <a:avLst/>
          </a:prstGeom>
          <a:noFill/>
          <a:ln w="9525">
            <a:noFill/>
          </a:ln>
        </p:spPr>
        <p:txBody>
          <a:bodyPr wrap="square">
            <a:spAutoFit/>
          </a:bodyPr>
          <a:lstStyle/>
          <a:p>
            <a:pPr indent="0"/>
            <a:r>
              <a:rPr lang="en-US" sz="2800" b="1">
                <a:latin typeface="Times New Roman" panose="02020603050405020304" pitchFamily="18" charset="0"/>
              </a:rPr>
              <a:t>Ca(NO</a:t>
            </a:r>
            <a:r>
              <a:rPr lang="en-US" sz="2800" b="1" baseline="-25000">
                <a:latin typeface="Times New Roman" panose="02020603050405020304" pitchFamily="18" charset="0"/>
              </a:rPr>
              <a:t>3</a:t>
            </a:r>
            <a:r>
              <a:rPr lang="en-US" sz="2800" b="1">
                <a:latin typeface="Times New Roman" panose="02020603050405020304" pitchFamily="18" charset="0"/>
              </a:rPr>
              <a:t>)</a:t>
            </a:r>
            <a:r>
              <a:rPr lang="en-US" sz="2800" b="1" baseline="-25000">
                <a:latin typeface="Times New Roman" panose="02020603050405020304" pitchFamily="18" charset="0"/>
              </a:rPr>
              <a:t>2</a:t>
            </a:r>
            <a:r>
              <a:rPr lang="en-US" sz="2800" b="1">
                <a:latin typeface="Times New Roman" panose="02020603050405020304" pitchFamily="18" charset="0"/>
              </a:rPr>
              <a:t> + Na</a:t>
            </a:r>
            <a:r>
              <a:rPr lang="en-US" sz="2800" b="1" baseline="-25000">
                <a:latin typeface="Times New Roman" panose="02020603050405020304" pitchFamily="18" charset="0"/>
              </a:rPr>
              <a:t>2</a:t>
            </a:r>
            <a:r>
              <a:rPr lang="en-US" sz="2800" b="1">
                <a:latin typeface="Times New Roman" panose="02020603050405020304" pitchFamily="18" charset="0"/>
              </a:rPr>
              <a:t>CO</a:t>
            </a:r>
            <a:r>
              <a:rPr lang="en-US" sz="2800" b="1" baseline="-25000">
                <a:latin typeface="Times New Roman" panose="02020603050405020304" pitchFamily="18" charset="0"/>
              </a:rPr>
              <a:t>3</a:t>
            </a:r>
            <a:r>
              <a:rPr lang="en-US" sz="2800" b="1">
                <a:latin typeface="Times New Roman" panose="02020603050405020304" pitchFamily="18" charset="0"/>
              </a:rPr>
              <a:t>	     2NaNO</a:t>
            </a:r>
            <a:r>
              <a:rPr lang="en-US" sz="2800" b="1" baseline="-25000">
                <a:latin typeface="Times New Roman" panose="02020603050405020304" pitchFamily="18" charset="0"/>
              </a:rPr>
              <a:t>3</a:t>
            </a:r>
            <a:r>
              <a:rPr lang="en-US" sz="2800" b="1">
                <a:latin typeface="Times New Roman" panose="02020603050405020304" pitchFamily="18" charset="0"/>
              </a:rPr>
              <a:t> + CaCO</a:t>
            </a:r>
            <a:r>
              <a:rPr lang="en-US" sz="2800" b="1" baseline="-25000">
                <a:latin typeface="Times New Roman" panose="02020603050405020304" pitchFamily="18" charset="0"/>
              </a:rPr>
              <a:t>3</a:t>
            </a:r>
            <a:r>
              <a:rPr lang="en-US" sz="2800" b="1">
                <a:latin typeface="Times New Roman" panose="02020603050405020304" pitchFamily="18" charset="0"/>
              </a:rPr>
              <a:t> </a:t>
            </a:r>
            <a:endParaRPr lang="en-US" sz="2800" b="1"/>
          </a:p>
        </p:txBody>
      </p:sp>
      <p:pic>
        <p:nvPicPr>
          <p:cNvPr id="12" name="Picture 11"/>
          <p:cNvPicPr/>
          <p:nvPr/>
        </p:nvPicPr>
        <p:blipFill>
          <a:blip r:embed="rId4"/>
          <a:stretch>
            <a:fillRect/>
          </a:stretch>
        </p:blipFill>
        <p:spPr>
          <a:xfrm>
            <a:off x="3391535" y="5217160"/>
            <a:ext cx="546100" cy="76200"/>
          </a:xfrm>
          <a:prstGeom prst="rect">
            <a:avLst/>
          </a:prstGeom>
          <a:noFill/>
          <a:ln w="9525">
            <a:noFill/>
          </a:ln>
        </p:spPr>
      </p:pic>
      <p:sp>
        <p:nvSpPr>
          <p:cNvPr id="108" name="Text Box 107"/>
          <p:cNvSpPr txBox="1"/>
          <p:nvPr/>
        </p:nvSpPr>
        <p:spPr>
          <a:xfrm>
            <a:off x="488315" y="5070475"/>
            <a:ext cx="10051415" cy="523220"/>
          </a:xfrm>
          <a:prstGeom prst="rect">
            <a:avLst/>
          </a:prstGeom>
          <a:noFill/>
          <a:ln w="9525">
            <a:noFill/>
          </a:ln>
        </p:spPr>
        <p:txBody>
          <a:bodyPr wrap="square">
            <a:spAutoFit/>
          </a:bodyPr>
          <a:lstStyle/>
          <a:p>
            <a:pPr indent="0"/>
            <a:r>
              <a:rPr lang="en-US" sz="2800" b="1">
                <a:latin typeface="Times New Roman" panose="02020603050405020304" pitchFamily="18" charset="0"/>
              </a:rPr>
              <a:t>2HNO</a:t>
            </a:r>
            <a:r>
              <a:rPr lang="en-US" sz="2800" b="1" baseline="-25000">
                <a:latin typeface="Times New Roman" panose="02020603050405020304" pitchFamily="18" charset="0"/>
              </a:rPr>
              <a:t>3</a:t>
            </a:r>
            <a:r>
              <a:rPr lang="en-US" sz="2800" b="1">
                <a:latin typeface="Times New Roman" panose="02020603050405020304" pitchFamily="18" charset="0"/>
              </a:rPr>
              <a:t> + Na</a:t>
            </a:r>
            <a:r>
              <a:rPr lang="en-US" sz="2800" b="1" baseline="-25000">
                <a:latin typeface="Times New Roman" panose="02020603050405020304" pitchFamily="18" charset="0"/>
              </a:rPr>
              <a:t>2</a:t>
            </a:r>
            <a:r>
              <a:rPr lang="en-US" sz="2800" b="1">
                <a:latin typeface="Times New Roman" panose="02020603050405020304" pitchFamily="18" charset="0"/>
              </a:rPr>
              <a:t>CO</a:t>
            </a:r>
            <a:r>
              <a:rPr lang="en-US" sz="2800" b="1" baseline="-25000">
                <a:latin typeface="Times New Roman" panose="02020603050405020304" pitchFamily="18" charset="0"/>
              </a:rPr>
              <a:t>3</a:t>
            </a:r>
            <a:r>
              <a:rPr lang="en-US" sz="2800" b="1">
                <a:latin typeface="Times New Roman" panose="02020603050405020304" pitchFamily="18" charset="0"/>
              </a:rPr>
              <a:t>	            2NaNO</a:t>
            </a:r>
            <a:r>
              <a:rPr lang="en-US" sz="2800" b="1" baseline="-25000">
                <a:latin typeface="Times New Roman" panose="02020603050405020304" pitchFamily="18" charset="0"/>
              </a:rPr>
              <a:t>3</a:t>
            </a:r>
            <a:r>
              <a:rPr lang="en-US" sz="2800" b="1">
                <a:latin typeface="Times New Roman" panose="02020603050405020304" pitchFamily="18" charset="0"/>
              </a:rPr>
              <a:t> + CO</a:t>
            </a:r>
            <a:r>
              <a:rPr lang="en-US" sz="2800" b="1" baseline="-25000">
                <a:latin typeface="Times New Roman" panose="02020603050405020304" pitchFamily="18" charset="0"/>
              </a:rPr>
              <a:t>2</a:t>
            </a:r>
            <a:r>
              <a:rPr lang="en-US" sz="2800" b="1">
                <a:latin typeface="Times New Roman" panose="02020603050405020304" pitchFamily="18" charset="0"/>
              </a:rPr>
              <a:t> + H</a:t>
            </a:r>
            <a:r>
              <a:rPr lang="en-US" sz="2800" b="1" baseline="-25000">
                <a:latin typeface="Times New Roman" panose="02020603050405020304" pitchFamily="18" charset="0"/>
              </a:rPr>
              <a:t>2</a:t>
            </a:r>
            <a:r>
              <a:rPr lang="en-US" sz="2800" b="1">
                <a:latin typeface="Times New Roman" panose="02020603050405020304" pitchFamily="18" charset="0"/>
              </a:rPr>
              <a:t>O </a:t>
            </a:r>
            <a:endParaRPr lang="en-US" sz="2800" b="1"/>
          </a:p>
        </p:txBody>
      </p:sp>
      <p:pic>
        <p:nvPicPr>
          <p:cNvPr id="15" name="Picture 14"/>
          <p:cNvPicPr/>
          <p:nvPr/>
        </p:nvPicPr>
        <p:blipFill>
          <a:blip r:embed="rId5"/>
          <a:stretch>
            <a:fillRect/>
          </a:stretch>
        </p:blipFill>
        <p:spPr>
          <a:xfrm>
            <a:off x="3512596" y="6321415"/>
            <a:ext cx="320040" cy="60960"/>
          </a:xfrm>
          <a:prstGeom prst="rect">
            <a:avLst/>
          </a:prstGeom>
          <a:noFill/>
          <a:ln w="9525">
            <a:noFill/>
          </a:ln>
        </p:spPr>
      </p:pic>
      <p:pic>
        <p:nvPicPr>
          <p:cNvPr id="22" name="Picture 21"/>
          <p:cNvPicPr/>
          <p:nvPr/>
        </p:nvPicPr>
        <p:blipFill>
          <a:blip r:embed="rId5"/>
          <a:stretch>
            <a:fillRect/>
          </a:stretch>
        </p:blipFill>
        <p:spPr>
          <a:xfrm>
            <a:off x="3785287" y="4827364"/>
            <a:ext cx="320040" cy="60960"/>
          </a:xfrm>
          <a:prstGeom prst="rect">
            <a:avLst/>
          </a:prstGeom>
          <a:noFill/>
          <a:ln w="9525">
            <a:noFill/>
          </a:ln>
        </p:spPr>
      </p:pic>
      <p:pic>
        <p:nvPicPr>
          <p:cNvPr id="23" name="Picture 22"/>
          <p:cNvPicPr/>
          <p:nvPr/>
        </p:nvPicPr>
        <p:blipFill>
          <a:blip r:embed="rId5"/>
          <a:stretch>
            <a:fillRect/>
          </a:stretch>
        </p:blipFill>
        <p:spPr>
          <a:xfrm>
            <a:off x="4004310" y="4356725"/>
            <a:ext cx="320040" cy="60960"/>
          </a:xfrm>
          <a:prstGeom prst="rect">
            <a:avLst/>
          </a:prstGeom>
          <a:noFill/>
          <a:ln w="9525">
            <a:noFill/>
          </a:ln>
        </p:spPr>
      </p:pic>
      <p:sp>
        <p:nvSpPr>
          <p:cNvPr id="31" name="Text Box 30"/>
          <p:cNvSpPr txBox="1"/>
          <p:nvPr/>
        </p:nvSpPr>
        <p:spPr>
          <a:xfrm>
            <a:off x="554354" y="5536565"/>
            <a:ext cx="9777409" cy="523220"/>
          </a:xfrm>
          <a:prstGeom prst="rect">
            <a:avLst/>
          </a:prstGeom>
          <a:noFill/>
          <a:ln w="9525">
            <a:noFill/>
          </a:ln>
        </p:spPr>
        <p:txBody>
          <a:bodyPr wrap="square">
            <a:spAutoFit/>
          </a:bodyPr>
          <a:lstStyle/>
          <a:p>
            <a:pPr indent="0"/>
            <a:r>
              <a:rPr lang="en-US" sz="2800" b="1">
                <a:latin typeface="Times New Roman" panose="02020603050405020304" pitchFamily="18" charset="0"/>
              </a:rPr>
              <a:t>Ca(NO</a:t>
            </a:r>
            <a:r>
              <a:rPr lang="en-US" sz="2800" b="1" baseline="-25000">
                <a:latin typeface="Times New Roman" panose="02020603050405020304" pitchFamily="18" charset="0"/>
              </a:rPr>
              <a:t>3</a:t>
            </a:r>
            <a:r>
              <a:rPr lang="en-US" sz="2800" b="1">
                <a:latin typeface="Times New Roman" panose="02020603050405020304" pitchFamily="18" charset="0"/>
              </a:rPr>
              <a:t>)</a:t>
            </a:r>
            <a:r>
              <a:rPr lang="en-US" sz="2800" b="1" baseline="-25000">
                <a:latin typeface="Times New Roman" panose="02020603050405020304" pitchFamily="18" charset="0"/>
              </a:rPr>
              <a:t>2</a:t>
            </a:r>
            <a:r>
              <a:rPr lang="en-US" sz="2800" b="1">
                <a:latin typeface="Times New Roman" panose="02020603050405020304" pitchFamily="18" charset="0"/>
              </a:rPr>
              <a:t> + Na</a:t>
            </a:r>
            <a:r>
              <a:rPr lang="en-US" sz="2800" b="1" baseline="-25000">
                <a:latin typeface="Times New Roman" panose="02020603050405020304" pitchFamily="18" charset="0"/>
              </a:rPr>
              <a:t>2</a:t>
            </a:r>
            <a:r>
              <a:rPr lang="en-US" sz="2800" b="1">
                <a:latin typeface="Times New Roman" panose="02020603050405020304" pitchFamily="18" charset="0"/>
              </a:rPr>
              <a:t>SO</a:t>
            </a:r>
            <a:r>
              <a:rPr lang="en-US" sz="2800" b="1" baseline="-25000">
                <a:latin typeface="Times New Roman" panose="02020603050405020304" pitchFamily="18" charset="0"/>
              </a:rPr>
              <a:t>4</a:t>
            </a:r>
            <a:r>
              <a:rPr lang="en-US" sz="2800" b="1">
                <a:latin typeface="Times New Roman" panose="02020603050405020304" pitchFamily="18" charset="0"/>
              </a:rPr>
              <a:t>	     2NaNO</a:t>
            </a:r>
            <a:r>
              <a:rPr lang="en-US" sz="2800" b="1" baseline="-25000">
                <a:latin typeface="Times New Roman" panose="02020603050405020304" pitchFamily="18" charset="0"/>
              </a:rPr>
              <a:t>3</a:t>
            </a:r>
            <a:r>
              <a:rPr lang="en-US" sz="2800" b="1">
                <a:latin typeface="Times New Roman" panose="02020603050405020304" pitchFamily="18" charset="0"/>
              </a:rPr>
              <a:t> + CaSO</a:t>
            </a:r>
            <a:r>
              <a:rPr lang="en-US" sz="2800" b="1" baseline="-25000">
                <a:latin typeface="Times New Roman" panose="02020603050405020304" pitchFamily="18" charset="0"/>
              </a:rPr>
              <a:t>4</a:t>
            </a:r>
            <a:r>
              <a:rPr lang="en-US" sz="2800" b="1">
                <a:latin typeface="Times New Roman" panose="02020603050405020304" pitchFamily="18" charset="0"/>
              </a:rPr>
              <a:t> (ít tan)</a:t>
            </a:r>
            <a:endParaRPr lang="en-US" sz="2800" b="1"/>
          </a:p>
        </p:txBody>
      </p:sp>
      <p:pic>
        <p:nvPicPr>
          <p:cNvPr id="43" name="Picture 42"/>
          <p:cNvPicPr/>
          <p:nvPr/>
        </p:nvPicPr>
        <p:blipFill>
          <a:blip r:embed="rId5"/>
          <a:stretch>
            <a:fillRect/>
          </a:stretch>
        </p:blipFill>
        <p:spPr>
          <a:xfrm>
            <a:off x="3923217" y="5792788"/>
            <a:ext cx="320040" cy="60960"/>
          </a:xfrm>
          <a:prstGeom prst="rect">
            <a:avLst/>
          </a:prstGeom>
          <a:noFill/>
          <a:ln w="9525">
            <a:noFill/>
          </a:ln>
        </p:spPr>
      </p:pic>
      <p:sp>
        <p:nvSpPr>
          <p:cNvPr id="45" name="Text Box 44"/>
          <p:cNvSpPr txBox="1"/>
          <p:nvPr/>
        </p:nvSpPr>
        <p:spPr>
          <a:xfrm>
            <a:off x="571742" y="4563346"/>
            <a:ext cx="9602877" cy="523220"/>
          </a:xfrm>
          <a:prstGeom prst="rect">
            <a:avLst/>
          </a:prstGeom>
          <a:noFill/>
          <a:ln w="9525">
            <a:noFill/>
          </a:ln>
        </p:spPr>
        <p:txBody>
          <a:bodyPr wrap="square">
            <a:spAutoFit/>
          </a:bodyPr>
          <a:lstStyle/>
          <a:p>
            <a:pPr indent="0"/>
            <a:r>
              <a:rPr lang="en-US" sz="2800" b="1">
                <a:latin typeface="Times New Roman" panose="02020603050405020304" pitchFamily="18" charset="0"/>
                <a:ea typeface="SimSun" panose="02010600030101010101" pitchFamily="2" charset="-122"/>
                <a:sym typeface="+mn-ea"/>
              </a:rPr>
              <a:t>Na</a:t>
            </a:r>
            <a:r>
              <a:rPr lang="en-US" sz="2800" b="1" baseline="-25000">
                <a:latin typeface="Times New Roman" panose="02020603050405020304" pitchFamily="18" charset="0"/>
                <a:ea typeface="SimSun" panose="02010600030101010101" pitchFamily="2" charset="-122"/>
                <a:sym typeface="+mn-ea"/>
              </a:rPr>
              <a:t>2</a:t>
            </a:r>
            <a:r>
              <a:rPr lang="en-US" sz="2800" b="1">
                <a:latin typeface="Times New Roman" panose="02020603050405020304" pitchFamily="18" charset="0"/>
                <a:ea typeface="SimSun" panose="02010600030101010101" pitchFamily="2" charset="-122"/>
                <a:sym typeface="+mn-ea"/>
              </a:rPr>
              <a:t>CO</a:t>
            </a:r>
            <a:r>
              <a:rPr lang="en-US" sz="2800" b="1" baseline="-25000">
                <a:latin typeface="Times New Roman" panose="02020603050405020304" pitchFamily="18" charset="0"/>
                <a:ea typeface="SimSun" panose="02010600030101010101" pitchFamily="2" charset="-122"/>
                <a:sym typeface="+mn-ea"/>
              </a:rPr>
              <a:t>3</a:t>
            </a:r>
            <a:r>
              <a:rPr lang="en-US" sz="2800" b="1">
                <a:latin typeface="Times New Roman" panose="02020603050405020304" pitchFamily="18" charset="0"/>
                <a:ea typeface="SimSun" panose="02010600030101010101" pitchFamily="2" charset="-122"/>
                <a:sym typeface="+mn-ea"/>
              </a:rPr>
              <a:t>  +  </a:t>
            </a:r>
            <a:r>
              <a:rPr lang="en-US" sz="2800" b="1">
                <a:latin typeface="Times New Roman" panose="02020603050405020304" pitchFamily="18" charset="0"/>
                <a:ea typeface="SimSun" panose="02010600030101010101" pitchFamily="2" charset="-122"/>
              </a:rPr>
              <a:t>BaCl</a:t>
            </a:r>
            <a:r>
              <a:rPr lang="en-US" sz="2800" b="1" baseline="-25000">
                <a:latin typeface="Times New Roman" panose="02020603050405020304" pitchFamily="18" charset="0"/>
                <a:ea typeface="SimSun" panose="02010600030101010101" pitchFamily="2" charset="-122"/>
              </a:rPr>
              <a:t>2</a:t>
            </a:r>
            <a:r>
              <a:rPr lang="en-US" sz="2800" b="1">
                <a:latin typeface="Times New Roman" panose="02020603050405020304" pitchFamily="18" charset="0"/>
                <a:ea typeface="SimSun" panose="02010600030101010101" pitchFamily="2" charset="-122"/>
              </a:rPr>
              <a:t>              BaCO</a:t>
            </a:r>
            <a:r>
              <a:rPr lang="en-US" sz="2800" b="1" baseline="-25000">
                <a:latin typeface="Times New Roman" panose="02020603050405020304" pitchFamily="18" charset="0"/>
                <a:ea typeface="SimSun" panose="02010600030101010101" pitchFamily="2" charset="-122"/>
              </a:rPr>
              <a:t>3</a:t>
            </a:r>
            <a:r>
              <a:rPr lang="en-US" sz="2800" b="1">
                <a:latin typeface="Times New Roman" panose="02020603050405020304" pitchFamily="18" charset="0"/>
                <a:ea typeface="SimSun" panose="02010600030101010101" pitchFamily="2" charset="-122"/>
              </a:rPr>
              <a:t> + 2NaCl</a:t>
            </a:r>
            <a:endParaRPr lang="en-US" sz="2800" b="1"/>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additive="base">
                                        <p:cTn id="7" dur="500" fill="hold"/>
                                        <p:tgtEl>
                                          <p:spTgt spid="107"/>
                                        </p:tgtEl>
                                        <p:attrNameLst>
                                          <p:attrName>ppt_x</p:attrName>
                                        </p:attrNameLst>
                                      </p:cBhvr>
                                      <p:tavLst>
                                        <p:tav tm="0">
                                          <p:val>
                                            <p:strVal val="#ppt_x"/>
                                          </p:val>
                                        </p:tav>
                                        <p:tav tm="100000">
                                          <p:val>
                                            <p:strVal val="#ppt_x"/>
                                          </p:val>
                                        </p:tav>
                                      </p:tavLst>
                                    </p:anim>
                                    <p:anim calcmode="lin" valueType="num">
                                      <p:cBhvr additive="base">
                                        <p:cTn id="8" dur="500" fill="hold"/>
                                        <p:tgtEl>
                                          <p:spTgt spid="10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ppt_x"/>
                                          </p:val>
                                        </p:tav>
                                        <p:tav tm="100000">
                                          <p:val>
                                            <p:strVal val="#ppt_x"/>
                                          </p:val>
                                        </p:tav>
                                      </p:tavLst>
                                    </p:anim>
                                    <p:anim calcmode="lin" valueType="num">
                                      <p:cBhvr additive="base">
                                        <p:cTn id="18" dur="500" fill="hold"/>
                                        <p:tgtEl>
                                          <p:spTgt spid="3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500" fill="hold"/>
                                        <p:tgtEl>
                                          <p:spTgt spid="38"/>
                                        </p:tgtEl>
                                        <p:attrNameLst>
                                          <p:attrName>ppt_x</p:attrName>
                                        </p:attrNameLst>
                                      </p:cBhvr>
                                      <p:tavLst>
                                        <p:tav tm="0">
                                          <p:val>
                                            <p:strVal val="#ppt_x"/>
                                          </p:val>
                                        </p:tav>
                                        <p:tav tm="100000">
                                          <p:val>
                                            <p:strVal val="#ppt_x"/>
                                          </p:val>
                                        </p:tav>
                                      </p:tavLst>
                                    </p:anim>
                                    <p:anim calcmode="lin" valueType="num">
                                      <p:cBhvr additive="base">
                                        <p:cTn id="2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500" fill="hold"/>
                                        <p:tgtEl>
                                          <p:spTgt spid="41"/>
                                        </p:tgtEl>
                                        <p:attrNameLst>
                                          <p:attrName>ppt_x</p:attrName>
                                        </p:attrNameLst>
                                      </p:cBhvr>
                                      <p:tavLst>
                                        <p:tav tm="0">
                                          <p:val>
                                            <p:strVal val="#ppt_x"/>
                                          </p:val>
                                        </p:tav>
                                        <p:tav tm="100000">
                                          <p:val>
                                            <p:strVal val="#ppt_x"/>
                                          </p:val>
                                        </p:tav>
                                      </p:tavLst>
                                    </p:anim>
                                    <p:anim calcmode="lin" valueType="num">
                                      <p:cBhvr additive="base">
                                        <p:cTn id="28" dur="500" fill="hold"/>
                                        <p:tgtEl>
                                          <p:spTgt spid="4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ppt_x"/>
                                          </p:val>
                                        </p:tav>
                                        <p:tav tm="100000">
                                          <p:val>
                                            <p:strVal val="#ppt_x"/>
                                          </p:val>
                                        </p:tav>
                                      </p:tavLst>
                                    </p:anim>
                                    <p:anim calcmode="lin" valueType="num">
                                      <p:cBhvr additive="base">
                                        <p:cTn id="3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ppt_x"/>
                                          </p:val>
                                        </p:tav>
                                        <p:tav tm="100000">
                                          <p:val>
                                            <p:strVal val="#ppt_x"/>
                                          </p:val>
                                        </p:tav>
                                      </p:tavLst>
                                    </p:anim>
                                    <p:anim calcmode="lin" valueType="num">
                                      <p:cBhvr additive="base">
                                        <p:cTn id="38" dur="500" fill="hold"/>
                                        <p:tgtEl>
                                          <p:spTgt spid="3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ppt_x"/>
                                          </p:val>
                                        </p:tav>
                                        <p:tav tm="100000">
                                          <p:val>
                                            <p:strVal val="#ppt_x"/>
                                          </p:val>
                                        </p:tav>
                                      </p:tavLst>
                                    </p:anim>
                                    <p:anim calcmode="lin" valueType="num">
                                      <p:cBhvr additive="base">
                                        <p:cTn id="4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additive="base">
                                        <p:cTn id="51" dur="500" fill="hold"/>
                                        <p:tgtEl>
                                          <p:spTgt spid="34"/>
                                        </p:tgtEl>
                                        <p:attrNameLst>
                                          <p:attrName>ppt_x</p:attrName>
                                        </p:attrNameLst>
                                      </p:cBhvr>
                                      <p:tavLst>
                                        <p:tav tm="0">
                                          <p:val>
                                            <p:strVal val="#ppt_x"/>
                                          </p:val>
                                        </p:tav>
                                        <p:tav tm="100000">
                                          <p:val>
                                            <p:strVal val="#ppt_x"/>
                                          </p:val>
                                        </p:tav>
                                      </p:tavLst>
                                    </p:anim>
                                    <p:anim calcmode="lin" valueType="num">
                                      <p:cBhvr additive="base">
                                        <p:cTn id="5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additive="base">
                                        <p:cTn id="57" dur="500" fill="hold"/>
                                        <p:tgtEl>
                                          <p:spTgt spid="36"/>
                                        </p:tgtEl>
                                        <p:attrNameLst>
                                          <p:attrName>ppt_x</p:attrName>
                                        </p:attrNameLst>
                                      </p:cBhvr>
                                      <p:tavLst>
                                        <p:tav tm="0">
                                          <p:val>
                                            <p:strVal val="#ppt_x"/>
                                          </p:val>
                                        </p:tav>
                                        <p:tav tm="100000">
                                          <p:val>
                                            <p:strVal val="#ppt_x"/>
                                          </p:val>
                                        </p:tav>
                                      </p:tavLst>
                                    </p:anim>
                                    <p:anim calcmode="lin" valueType="num">
                                      <p:cBhvr additive="base">
                                        <p:cTn id="58" dur="500" fill="hold"/>
                                        <p:tgtEl>
                                          <p:spTgt spid="3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additive="base">
                                        <p:cTn id="61" dur="500" fill="hold"/>
                                        <p:tgtEl>
                                          <p:spTgt spid="37"/>
                                        </p:tgtEl>
                                        <p:attrNameLst>
                                          <p:attrName>ppt_x</p:attrName>
                                        </p:attrNameLst>
                                      </p:cBhvr>
                                      <p:tavLst>
                                        <p:tav tm="0">
                                          <p:val>
                                            <p:strVal val="#ppt_x"/>
                                          </p:val>
                                        </p:tav>
                                        <p:tav tm="100000">
                                          <p:val>
                                            <p:strVal val="#ppt_x"/>
                                          </p:val>
                                        </p:tav>
                                      </p:tavLst>
                                    </p:anim>
                                    <p:anim calcmode="lin" valueType="num">
                                      <p:cBhvr additive="base">
                                        <p:cTn id="6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additive="base">
                                        <p:cTn id="71" dur="500" fill="hold"/>
                                        <p:tgtEl>
                                          <p:spTgt spid="24"/>
                                        </p:tgtEl>
                                        <p:attrNameLst>
                                          <p:attrName>ppt_x</p:attrName>
                                        </p:attrNameLst>
                                      </p:cBhvr>
                                      <p:tavLst>
                                        <p:tav tm="0">
                                          <p:val>
                                            <p:strVal val="#ppt_x"/>
                                          </p:val>
                                        </p:tav>
                                        <p:tav tm="100000">
                                          <p:val>
                                            <p:strVal val="#ppt_x"/>
                                          </p:val>
                                        </p:tav>
                                      </p:tavLst>
                                    </p:anim>
                                    <p:anim calcmode="lin" valueType="num">
                                      <p:cBhvr additive="base">
                                        <p:cTn id="7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additive="base">
                                        <p:cTn id="77" dur="500" fill="hold"/>
                                        <p:tgtEl>
                                          <p:spTgt spid="27"/>
                                        </p:tgtEl>
                                        <p:attrNameLst>
                                          <p:attrName>ppt_x</p:attrName>
                                        </p:attrNameLst>
                                      </p:cBhvr>
                                      <p:tavLst>
                                        <p:tav tm="0">
                                          <p:val>
                                            <p:strVal val="#ppt_x"/>
                                          </p:val>
                                        </p:tav>
                                        <p:tav tm="100000">
                                          <p:val>
                                            <p:strVal val="#ppt_x"/>
                                          </p:val>
                                        </p:tav>
                                      </p:tavLst>
                                    </p:anim>
                                    <p:anim calcmode="lin" valueType="num">
                                      <p:cBhvr additive="base">
                                        <p:cTn id="78" dur="500" fill="hold"/>
                                        <p:tgtEl>
                                          <p:spTgt spid="27"/>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additive="base">
                                        <p:cTn id="81" dur="500" fill="hold"/>
                                        <p:tgtEl>
                                          <p:spTgt spid="26"/>
                                        </p:tgtEl>
                                        <p:attrNameLst>
                                          <p:attrName>ppt_x</p:attrName>
                                        </p:attrNameLst>
                                      </p:cBhvr>
                                      <p:tavLst>
                                        <p:tav tm="0">
                                          <p:val>
                                            <p:strVal val="#ppt_x"/>
                                          </p:val>
                                        </p:tav>
                                        <p:tav tm="100000">
                                          <p:val>
                                            <p:strVal val="#ppt_x"/>
                                          </p:val>
                                        </p:tav>
                                      </p:tavLst>
                                    </p:anim>
                                    <p:anim calcmode="lin" valueType="num">
                                      <p:cBhvr additive="base">
                                        <p:cTn id="8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 calcmode="lin" valueType="num">
                                      <p:cBhvr additive="base">
                                        <p:cTn id="87" dur="500" fill="hold"/>
                                        <p:tgtEl>
                                          <p:spTgt spid="29"/>
                                        </p:tgtEl>
                                        <p:attrNameLst>
                                          <p:attrName>ppt_x</p:attrName>
                                        </p:attrNameLst>
                                      </p:cBhvr>
                                      <p:tavLst>
                                        <p:tav tm="0">
                                          <p:val>
                                            <p:strVal val="#ppt_x"/>
                                          </p:val>
                                        </p:tav>
                                        <p:tav tm="100000">
                                          <p:val>
                                            <p:strVal val="#ppt_x"/>
                                          </p:val>
                                        </p:tav>
                                      </p:tavLst>
                                    </p:anim>
                                    <p:anim calcmode="lin" valueType="num">
                                      <p:cBhvr additive="base">
                                        <p:cTn id="88" dur="500" fill="hold"/>
                                        <p:tgtEl>
                                          <p:spTgt spid="29"/>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additive="base">
                                        <p:cTn id="91" dur="500" fill="hold"/>
                                        <p:tgtEl>
                                          <p:spTgt spid="28"/>
                                        </p:tgtEl>
                                        <p:attrNameLst>
                                          <p:attrName>ppt_x</p:attrName>
                                        </p:attrNameLst>
                                      </p:cBhvr>
                                      <p:tavLst>
                                        <p:tav tm="0">
                                          <p:val>
                                            <p:strVal val="#ppt_x"/>
                                          </p:val>
                                        </p:tav>
                                        <p:tav tm="100000">
                                          <p:val>
                                            <p:strVal val="#ppt_x"/>
                                          </p:val>
                                        </p:tav>
                                      </p:tavLst>
                                    </p:anim>
                                    <p:anim calcmode="lin" valueType="num">
                                      <p:cBhvr additive="base">
                                        <p:cTn id="9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additive="base">
                                        <p:cTn id="97" dur="500" fill="hold"/>
                                        <p:tgtEl>
                                          <p:spTgt spid="14"/>
                                        </p:tgtEl>
                                        <p:attrNameLst>
                                          <p:attrName>ppt_x</p:attrName>
                                        </p:attrNameLst>
                                      </p:cBhvr>
                                      <p:tavLst>
                                        <p:tav tm="0">
                                          <p:val>
                                            <p:strVal val="#ppt_x"/>
                                          </p:val>
                                        </p:tav>
                                        <p:tav tm="100000">
                                          <p:val>
                                            <p:strVal val="#ppt_x"/>
                                          </p:val>
                                        </p:tav>
                                      </p:tavLst>
                                    </p:anim>
                                    <p:anim calcmode="lin" valueType="num">
                                      <p:cBhvr additive="base">
                                        <p:cTn id="98" dur="500" fill="hold"/>
                                        <p:tgtEl>
                                          <p:spTgt spid="14"/>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13"/>
                                        </p:tgtEl>
                                        <p:attrNameLst>
                                          <p:attrName>style.visibility</p:attrName>
                                        </p:attrNameLst>
                                      </p:cBhvr>
                                      <p:to>
                                        <p:strVal val="visible"/>
                                      </p:to>
                                    </p:set>
                                    <p:anim calcmode="lin" valueType="num">
                                      <p:cBhvr additive="base">
                                        <p:cTn id="101" dur="500" fill="hold"/>
                                        <p:tgtEl>
                                          <p:spTgt spid="13"/>
                                        </p:tgtEl>
                                        <p:attrNameLst>
                                          <p:attrName>ppt_x</p:attrName>
                                        </p:attrNameLst>
                                      </p:cBhvr>
                                      <p:tavLst>
                                        <p:tav tm="0">
                                          <p:val>
                                            <p:strVal val="#ppt_x"/>
                                          </p:val>
                                        </p:tav>
                                        <p:tav tm="100000">
                                          <p:val>
                                            <p:strVal val="#ppt_x"/>
                                          </p:val>
                                        </p:tav>
                                      </p:tavLst>
                                    </p:anim>
                                    <p:anim calcmode="lin" valueType="num">
                                      <p:cBhvr additive="base">
                                        <p:cTn id="10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17"/>
                                        </p:tgtEl>
                                        <p:attrNameLst>
                                          <p:attrName>style.visibility</p:attrName>
                                        </p:attrNameLst>
                                      </p:cBhvr>
                                      <p:to>
                                        <p:strVal val="visible"/>
                                      </p:to>
                                    </p:set>
                                    <p:anim calcmode="lin" valueType="num">
                                      <p:cBhvr additive="base">
                                        <p:cTn id="107" dur="500" fill="hold"/>
                                        <p:tgtEl>
                                          <p:spTgt spid="17"/>
                                        </p:tgtEl>
                                        <p:attrNameLst>
                                          <p:attrName>ppt_x</p:attrName>
                                        </p:attrNameLst>
                                      </p:cBhvr>
                                      <p:tavLst>
                                        <p:tav tm="0">
                                          <p:val>
                                            <p:strVal val="#ppt_x"/>
                                          </p:val>
                                        </p:tav>
                                        <p:tav tm="100000">
                                          <p:val>
                                            <p:strVal val="#ppt_x"/>
                                          </p:val>
                                        </p:tav>
                                      </p:tavLst>
                                    </p:anim>
                                    <p:anim calcmode="lin" valueType="num">
                                      <p:cBhvr additive="base">
                                        <p:cTn id="108" dur="500" fill="hold"/>
                                        <p:tgtEl>
                                          <p:spTgt spid="17"/>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16"/>
                                        </p:tgtEl>
                                        <p:attrNameLst>
                                          <p:attrName>style.visibility</p:attrName>
                                        </p:attrNameLst>
                                      </p:cBhvr>
                                      <p:to>
                                        <p:strVal val="visible"/>
                                      </p:to>
                                    </p:set>
                                    <p:anim calcmode="lin" valueType="num">
                                      <p:cBhvr additive="base">
                                        <p:cTn id="111" dur="500" fill="hold"/>
                                        <p:tgtEl>
                                          <p:spTgt spid="16"/>
                                        </p:tgtEl>
                                        <p:attrNameLst>
                                          <p:attrName>ppt_x</p:attrName>
                                        </p:attrNameLst>
                                      </p:cBhvr>
                                      <p:tavLst>
                                        <p:tav tm="0">
                                          <p:val>
                                            <p:strVal val="#ppt_x"/>
                                          </p:val>
                                        </p:tav>
                                        <p:tav tm="100000">
                                          <p:val>
                                            <p:strVal val="#ppt_x"/>
                                          </p:val>
                                        </p:tav>
                                      </p:tavLst>
                                    </p:anim>
                                    <p:anim calcmode="lin" valueType="num">
                                      <p:cBhvr additive="base">
                                        <p:cTn id="1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20"/>
                                        </p:tgtEl>
                                        <p:attrNameLst>
                                          <p:attrName>style.visibility</p:attrName>
                                        </p:attrNameLst>
                                      </p:cBhvr>
                                      <p:to>
                                        <p:strVal val="visible"/>
                                      </p:to>
                                    </p:set>
                                    <p:anim calcmode="lin" valueType="num">
                                      <p:cBhvr additive="base">
                                        <p:cTn id="117" dur="500" fill="hold"/>
                                        <p:tgtEl>
                                          <p:spTgt spid="20"/>
                                        </p:tgtEl>
                                        <p:attrNameLst>
                                          <p:attrName>ppt_x</p:attrName>
                                        </p:attrNameLst>
                                      </p:cBhvr>
                                      <p:tavLst>
                                        <p:tav tm="0">
                                          <p:val>
                                            <p:strVal val="#ppt_x"/>
                                          </p:val>
                                        </p:tav>
                                        <p:tav tm="100000">
                                          <p:val>
                                            <p:strVal val="#ppt_x"/>
                                          </p:val>
                                        </p:tav>
                                      </p:tavLst>
                                    </p:anim>
                                    <p:anim calcmode="lin" valueType="num">
                                      <p:cBhvr additive="base">
                                        <p:cTn id="118" dur="500" fill="hold"/>
                                        <p:tgtEl>
                                          <p:spTgt spid="20"/>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18"/>
                                        </p:tgtEl>
                                        <p:attrNameLst>
                                          <p:attrName>style.visibility</p:attrName>
                                        </p:attrNameLst>
                                      </p:cBhvr>
                                      <p:to>
                                        <p:strVal val="visible"/>
                                      </p:to>
                                    </p:set>
                                    <p:anim calcmode="lin" valueType="num">
                                      <p:cBhvr additive="base">
                                        <p:cTn id="121" dur="500" fill="hold"/>
                                        <p:tgtEl>
                                          <p:spTgt spid="18"/>
                                        </p:tgtEl>
                                        <p:attrNameLst>
                                          <p:attrName>ppt_x</p:attrName>
                                        </p:attrNameLst>
                                      </p:cBhvr>
                                      <p:tavLst>
                                        <p:tav tm="0">
                                          <p:val>
                                            <p:strVal val="#ppt_x"/>
                                          </p:val>
                                        </p:tav>
                                        <p:tav tm="100000">
                                          <p:val>
                                            <p:strVal val="#ppt_x"/>
                                          </p:val>
                                        </p:tav>
                                      </p:tavLst>
                                    </p:anim>
                                    <p:anim calcmode="lin" valueType="num">
                                      <p:cBhvr additive="base">
                                        <p:cTn id="122" dur="500" fill="hold"/>
                                        <p:tgtEl>
                                          <p:spTgt spid="18"/>
                                        </p:tgtEl>
                                        <p:attrNameLst>
                                          <p:attrName>ppt_y</p:attrName>
                                        </p:attrNameLst>
                                      </p:cBhvr>
                                      <p:tavLst>
                                        <p:tav tm="0">
                                          <p:val>
                                            <p:strVal val="1+#ppt_h/2"/>
                                          </p:val>
                                        </p:tav>
                                        <p:tav tm="100000">
                                          <p:val>
                                            <p:strVal val="#ppt_y"/>
                                          </p:val>
                                        </p:tav>
                                      </p:tavLst>
                                    </p:anim>
                                  </p:childTnLst>
                                </p:cTn>
                              </p:par>
                              <p:par>
                                <p:cTn id="123" presetID="2" presetClass="entr" presetSubtype="4" fill="hold" nodeType="withEffect">
                                  <p:stCondLst>
                                    <p:cond delay="0"/>
                                  </p:stCondLst>
                                  <p:childTnLst>
                                    <p:set>
                                      <p:cBhvr>
                                        <p:cTn id="124" dur="1" fill="hold">
                                          <p:stCondLst>
                                            <p:cond delay="0"/>
                                          </p:stCondLst>
                                        </p:cTn>
                                        <p:tgtEl>
                                          <p:spTgt spid="23"/>
                                        </p:tgtEl>
                                        <p:attrNameLst>
                                          <p:attrName>style.visibility</p:attrName>
                                        </p:attrNameLst>
                                      </p:cBhvr>
                                      <p:to>
                                        <p:strVal val="visible"/>
                                      </p:to>
                                    </p:set>
                                    <p:anim calcmode="lin" valueType="num">
                                      <p:cBhvr additive="base">
                                        <p:cTn id="125" dur="500" fill="hold"/>
                                        <p:tgtEl>
                                          <p:spTgt spid="23"/>
                                        </p:tgtEl>
                                        <p:attrNameLst>
                                          <p:attrName>ppt_x</p:attrName>
                                        </p:attrNameLst>
                                      </p:cBhvr>
                                      <p:tavLst>
                                        <p:tav tm="0">
                                          <p:val>
                                            <p:strVal val="#ppt_x"/>
                                          </p:val>
                                        </p:tav>
                                        <p:tav tm="100000">
                                          <p:val>
                                            <p:strVal val="#ppt_x"/>
                                          </p:val>
                                        </p:tav>
                                      </p:tavLst>
                                    </p:anim>
                                    <p:anim calcmode="lin" valueType="num">
                                      <p:cBhvr additive="base">
                                        <p:cTn id="1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grpId="1" nodeType="clickEffect">
                                  <p:stCondLst>
                                    <p:cond delay="0"/>
                                  </p:stCondLst>
                                  <p:childTnLst>
                                    <p:set>
                                      <p:cBhvr>
                                        <p:cTn id="130" dur="1" fill="hold">
                                          <p:stCondLst>
                                            <p:cond delay="0"/>
                                          </p:stCondLst>
                                        </p:cTn>
                                        <p:tgtEl>
                                          <p:spTgt spid="11"/>
                                        </p:tgtEl>
                                        <p:attrNameLst>
                                          <p:attrName>style.visibility</p:attrName>
                                        </p:attrNameLst>
                                      </p:cBhvr>
                                      <p:to>
                                        <p:strVal val="visible"/>
                                      </p:to>
                                    </p:set>
                                    <p:anim calcmode="lin" valueType="num">
                                      <p:cBhvr additive="base">
                                        <p:cTn id="131" dur="500" fill="hold"/>
                                        <p:tgtEl>
                                          <p:spTgt spid="11"/>
                                        </p:tgtEl>
                                        <p:attrNameLst>
                                          <p:attrName>ppt_x</p:attrName>
                                        </p:attrNameLst>
                                      </p:cBhvr>
                                      <p:tavLst>
                                        <p:tav tm="0">
                                          <p:val>
                                            <p:strVal val="#ppt_x"/>
                                          </p:val>
                                        </p:tav>
                                        <p:tav tm="100000">
                                          <p:val>
                                            <p:strVal val="#ppt_x"/>
                                          </p:val>
                                        </p:tav>
                                      </p:tavLst>
                                    </p:anim>
                                    <p:anim calcmode="lin" valueType="num">
                                      <p:cBhvr additive="base">
                                        <p:cTn id="1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45"/>
                                        </p:tgtEl>
                                        <p:attrNameLst>
                                          <p:attrName>style.visibility</p:attrName>
                                        </p:attrNameLst>
                                      </p:cBhvr>
                                      <p:to>
                                        <p:strVal val="visible"/>
                                      </p:to>
                                    </p:set>
                                    <p:anim calcmode="lin" valueType="num">
                                      <p:cBhvr additive="base">
                                        <p:cTn id="137" dur="500" fill="hold"/>
                                        <p:tgtEl>
                                          <p:spTgt spid="45"/>
                                        </p:tgtEl>
                                        <p:attrNameLst>
                                          <p:attrName>ppt_x</p:attrName>
                                        </p:attrNameLst>
                                      </p:cBhvr>
                                      <p:tavLst>
                                        <p:tav tm="0">
                                          <p:val>
                                            <p:strVal val="#ppt_x"/>
                                          </p:val>
                                        </p:tav>
                                        <p:tav tm="100000">
                                          <p:val>
                                            <p:strVal val="#ppt_x"/>
                                          </p:val>
                                        </p:tav>
                                      </p:tavLst>
                                    </p:anim>
                                    <p:anim calcmode="lin" valueType="num">
                                      <p:cBhvr additive="base">
                                        <p:cTn id="13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2" presetClass="entr" presetSubtype="4" fill="hold" grpId="0" nodeType="clickEffect">
                                  <p:stCondLst>
                                    <p:cond delay="0"/>
                                  </p:stCondLst>
                                  <p:childTnLst>
                                    <p:set>
                                      <p:cBhvr>
                                        <p:cTn id="142" dur="1" fill="hold">
                                          <p:stCondLst>
                                            <p:cond delay="0"/>
                                          </p:stCondLst>
                                        </p:cTn>
                                        <p:tgtEl>
                                          <p:spTgt spid="108"/>
                                        </p:tgtEl>
                                        <p:attrNameLst>
                                          <p:attrName>style.visibility</p:attrName>
                                        </p:attrNameLst>
                                      </p:cBhvr>
                                      <p:to>
                                        <p:strVal val="visible"/>
                                      </p:to>
                                    </p:set>
                                    <p:anim calcmode="lin" valueType="num">
                                      <p:cBhvr additive="base">
                                        <p:cTn id="143" dur="500" fill="hold"/>
                                        <p:tgtEl>
                                          <p:spTgt spid="108"/>
                                        </p:tgtEl>
                                        <p:attrNameLst>
                                          <p:attrName>ppt_x</p:attrName>
                                        </p:attrNameLst>
                                      </p:cBhvr>
                                      <p:tavLst>
                                        <p:tav tm="0">
                                          <p:val>
                                            <p:strVal val="#ppt_x"/>
                                          </p:val>
                                        </p:tav>
                                        <p:tav tm="100000">
                                          <p:val>
                                            <p:strVal val="#ppt_x"/>
                                          </p:val>
                                        </p:tav>
                                      </p:tavLst>
                                    </p:anim>
                                    <p:anim calcmode="lin" valueType="num">
                                      <p:cBhvr additive="base">
                                        <p:cTn id="144"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2" presetClass="entr" presetSubtype="4" fill="hold" grpId="0" nodeType="clickEffect">
                                  <p:stCondLst>
                                    <p:cond delay="0"/>
                                  </p:stCondLst>
                                  <p:childTnLst>
                                    <p:set>
                                      <p:cBhvr>
                                        <p:cTn id="148" dur="1" fill="hold">
                                          <p:stCondLst>
                                            <p:cond delay="0"/>
                                          </p:stCondLst>
                                        </p:cTn>
                                        <p:tgtEl>
                                          <p:spTgt spid="31"/>
                                        </p:tgtEl>
                                        <p:attrNameLst>
                                          <p:attrName>style.visibility</p:attrName>
                                        </p:attrNameLst>
                                      </p:cBhvr>
                                      <p:to>
                                        <p:strVal val="visible"/>
                                      </p:to>
                                    </p:set>
                                    <p:anim calcmode="lin" valueType="num">
                                      <p:cBhvr additive="base">
                                        <p:cTn id="149" dur="500" fill="hold"/>
                                        <p:tgtEl>
                                          <p:spTgt spid="31"/>
                                        </p:tgtEl>
                                        <p:attrNameLst>
                                          <p:attrName>ppt_x</p:attrName>
                                        </p:attrNameLst>
                                      </p:cBhvr>
                                      <p:tavLst>
                                        <p:tav tm="0">
                                          <p:val>
                                            <p:strVal val="#ppt_x"/>
                                          </p:val>
                                        </p:tav>
                                        <p:tav tm="100000">
                                          <p:val>
                                            <p:strVal val="#ppt_x"/>
                                          </p:val>
                                        </p:tav>
                                      </p:tavLst>
                                    </p:anim>
                                    <p:anim calcmode="lin" valueType="num">
                                      <p:cBhvr additive="base">
                                        <p:cTn id="150" dur="500" fill="hold"/>
                                        <p:tgtEl>
                                          <p:spTgt spid="31"/>
                                        </p:tgtEl>
                                        <p:attrNameLst>
                                          <p:attrName>ppt_y</p:attrName>
                                        </p:attrNameLst>
                                      </p:cBhvr>
                                      <p:tavLst>
                                        <p:tav tm="0">
                                          <p:val>
                                            <p:strVal val="1+#ppt_h/2"/>
                                          </p:val>
                                        </p:tav>
                                        <p:tav tm="100000">
                                          <p:val>
                                            <p:strVal val="#ppt_y"/>
                                          </p:val>
                                        </p:tav>
                                      </p:tavLst>
                                    </p:anim>
                                  </p:childTnLst>
                                </p:cTn>
                              </p:par>
                              <p:par>
                                <p:cTn id="151" presetID="2" presetClass="entr" presetSubtype="4" fill="hold" nodeType="withEffect">
                                  <p:stCondLst>
                                    <p:cond delay="0"/>
                                  </p:stCondLst>
                                  <p:childTnLst>
                                    <p:set>
                                      <p:cBhvr>
                                        <p:cTn id="152" dur="1" fill="hold">
                                          <p:stCondLst>
                                            <p:cond delay="0"/>
                                          </p:stCondLst>
                                        </p:cTn>
                                        <p:tgtEl>
                                          <p:spTgt spid="43"/>
                                        </p:tgtEl>
                                        <p:attrNameLst>
                                          <p:attrName>style.visibility</p:attrName>
                                        </p:attrNameLst>
                                      </p:cBhvr>
                                      <p:to>
                                        <p:strVal val="visible"/>
                                      </p:to>
                                    </p:set>
                                    <p:anim calcmode="lin" valueType="num">
                                      <p:cBhvr additive="base">
                                        <p:cTn id="153" dur="500" fill="hold"/>
                                        <p:tgtEl>
                                          <p:spTgt spid="43"/>
                                        </p:tgtEl>
                                        <p:attrNameLst>
                                          <p:attrName>ppt_x</p:attrName>
                                        </p:attrNameLst>
                                      </p:cBhvr>
                                      <p:tavLst>
                                        <p:tav tm="0">
                                          <p:val>
                                            <p:strVal val="#ppt_x"/>
                                          </p:val>
                                        </p:tav>
                                        <p:tav tm="100000">
                                          <p:val>
                                            <p:strVal val="#ppt_x"/>
                                          </p:val>
                                        </p:tav>
                                      </p:tavLst>
                                    </p:anim>
                                    <p:anim calcmode="lin" valueType="num">
                                      <p:cBhvr additive="base">
                                        <p:cTn id="15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2" presetClass="entr" presetSubtype="4" fill="hold" grpId="0" nodeType="clickEffect">
                                  <p:stCondLst>
                                    <p:cond delay="0"/>
                                  </p:stCondLst>
                                  <p:childTnLst>
                                    <p:set>
                                      <p:cBhvr>
                                        <p:cTn id="158" dur="1" fill="hold">
                                          <p:stCondLst>
                                            <p:cond delay="0"/>
                                          </p:stCondLst>
                                        </p:cTn>
                                        <p:tgtEl>
                                          <p:spTgt spid="9"/>
                                        </p:tgtEl>
                                        <p:attrNameLst>
                                          <p:attrName>style.visibility</p:attrName>
                                        </p:attrNameLst>
                                      </p:cBhvr>
                                      <p:to>
                                        <p:strVal val="visible"/>
                                      </p:to>
                                    </p:set>
                                    <p:anim calcmode="lin" valueType="num">
                                      <p:cBhvr additive="base">
                                        <p:cTn id="159" dur="500" fill="hold"/>
                                        <p:tgtEl>
                                          <p:spTgt spid="9"/>
                                        </p:tgtEl>
                                        <p:attrNameLst>
                                          <p:attrName>ppt_x</p:attrName>
                                        </p:attrNameLst>
                                      </p:cBhvr>
                                      <p:tavLst>
                                        <p:tav tm="0">
                                          <p:val>
                                            <p:strVal val="#ppt_x"/>
                                          </p:val>
                                        </p:tav>
                                        <p:tav tm="100000">
                                          <p:val>
                                            <p:strVal val="#ppt_x"/>
                                          </p:val>
                                        </p:tav>
                                      </p:tavLst>
                                    </p:anim>
                                    <p:anim calcmode="lin" valueType="num">
                                      <p:cBhvr additive="base">
                                        <p:cTn id="160" dur="500" fill="hold"/>
                                        <p:tgtEl>
                                          <p:spTgt spid="9"/>
                                        </p:tgtEl>
                                        <p:attrNameLst>
                                          <p:attrName>ppt_y</p:attrName>
                                        </p:attrNameLst>
                                      </p:cBhvr>
                                      <p:tavLst>
                                        <p:tav tm="0">
                                          <p:val>
                                            <p:strVal val="1+#ppt_h/2"/>
                                          </p:val>
                                        </p:tav>
                                        <p:tav tm="100000">
                                          <p:val>
                                            <p:strVal val="#ppt_y"/>
                                          </p:val>
                                        </p:tav>
                                      </p:tavLst>
                                    </p:anim>
                                  </p:childTnLst>
                                </p:cTn>
                              </p:par>
                              <p:par>
                                <p:cTn id="161" presetID="2" presetClass="entr" presetSubtype="4" fill="hold" nodeType="withEffect">
                                  <p:stCondLst>
                                    <p:cond delay="0"/>
                                  </p:stCondLst>
                                  <p:childTnLst>
                                    <p:set>
                                      <p:cBhvr>
                                        <p:cTn id="162" dur="1" fill="hold">
                                          <p:stCondLst>
                                            <p:cond delay="0"/>
                                          </p:stCondLst>
                                        </p:cTn>
                                        <p:tgtEl>
                                          <p:spTgt spid="15"/>
                                        </p:tgtEl>
                                        <p:attrNameLst>
                                          <p:attrName>style.visibility</p:attrName>
                                        </p:attrNameLst>
                                      </p:cBhvr>
                                      <p:to>
                                        <p:strVal val="visible"/>
                                      </p:to>
                                    </p:set>
                                    <p:anim calcmode="lin" valueType="num">
                                      <p:cBhvr additive="base">
                                        <p:cTn id="163" dur="500" fill="hold"/>
                                        <p:tgtEl>
                                          <p:spTgt spid="15"/>
                                        </p:tgtEl>
                                        <p:attrNameLst>
                                          <p:attrName>ppt_x</p:attrName>
                                        </p:attrNameLst>
                                      </p:cBhvr>
                                      <p:tavLst>
                                        <p:tav tm="0">
                                          <p:val>
                                            <p:strVal val="#ppt_x"/>
                                          </p:val>
                                        </p:tav>
                                        <p:tav tm="100000">
                                          <p:val>
                                            <p:strVal val="#ppt_x"/>
                                          </p:val>
                                        </p:tav>
                                      </p:tavLst>
                                    </p:anim>
                                    <p:anim calcmode="lin" valueType="num">
                                      <p:cBhvr additive="base">
                                        <p:cTn id="16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07" grpId="0"/>
      <p:bldP spid="13" grpId="0" bldLvl="0" animBg="1"/>
      <p:bldP spid="14" grpId="0"/>
      <p:bldP spid="16" grpId="0" bldLvl="0" animBg="1"/>
      <p:bldP spid="17" grpId="0"/>
      <p:bldP spid="18" grpId="0" bldLvl="0" animBg="1"/>
      <p:bldP spid="20" grpId="0"/>
      <p:bldP spid="24" grpId="0" bldLvl="0" animBg="1"/>
      <p:bldP spid="25" grpId="0"/>
      <p:bldP spid="26" grpId="0" bldLvl="0" animBg="1"/>
      <p:bldP spid="27" grpId="0"/>
      <p:bldP spid="28" grpId="0" bldLvl="0" animBg="1"/>
      <p:bldP spid="29" grpId="0"/>
      <p:bldP spid="32" grpId="0" bldLvl="0" animBg="1"/>
      <p:bldP spid="33" grpId="0"/>
      <p:bldP spid="34" grpId="0" bldLvl="0" animBg="1"/>
      <p:bldP spid="35" grpId="0"/>
      <p:bldP spid="36" grpId="0" bldLvl="0" animBg="1"/>
      <p:bldP spid="37" grpId="0"/>
      <p:bldP spid="38" grpId="0" bldLvl="0" animBg="1"/>
      <p:bldP spid="39" grpId="0"/>
      <p:bldP spid="40" grpId="0" bldLvl="0" animBg="1"/>
      <p:bldP spid="41" grpId="0"/>
      <p:bldP spid="9" grpId="0"/>
      <p:bldP spid="11" grpId="1"/>
      <p:bldP spid="108" grpId="0"/>
      <p:bldP spid="31" grpId="0"/>
      <p:bldP spid="4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0" y="0"/>
          <a:ext cx="6753726" cy="1235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7" name="Text Box 106"/>
          <p:cNvSpPr txBox="1"/>
          <p:nvPr/>
        </p:nvSpPr>
        <p:spPr>
          <a:xfrm>
            <a:off x="1405890" y="326072"/>
            <a:ext cx="5080000" cy="583565"/>
          </a:xfrm>
          <a:prstGeom prst="rect">
            <a:avLst/>
          </a:prstGeom>
          <a:noFill/>
          <a:ln w="9525">
            <a:noFill/>
          </a:ln>
        </p:spPr>
        <p:txBody>
          <a:bodyPr>
            <a:spAutoFit/>
          </a:bodyPr>
          <a:lstStyle/>
          <a:p>
            <a:pPr indent="0"/>
            <a:r>
              <a:rPr lang="en-US" sz="3200" b="1">
                <a:latin typeface="Times New Roman" panose="02020603050405020304" pitchFamily="18" charset="0"/>
              </a:rPr>
              <a:t>IV: Điều chế</a:t>
            </a:r>
          </a:p>
        </p:txBody>
      </p:sp>
      <p:sp>
        <p:nvSpPr>
          <p:cNvPr id="4" name="Text Box 3"/>
          <p:cNvSpPr txBox="1"/>
          <p:nvPr/>
        </p:nvSpPr>
        <p:spPr>
          <a:xfrm>
            <a:off x="675640" y="1042670"/>
            <a:ext cx="11306810" cy="1077218"/>
          </a:xfrm>
          <a:prstGeom prst="rect">
            <a:avLst/>
          </a:prstGeom>
          <a:noFill/>
          <a:ln w="9525">
            <a:noFill/>
          </a:ln>
        </p:spPr>
        <p:txBody>
          <a:bodyPr wrap="square">
            <a:spAutoFit/>
          </a:bodyPr>
          <a:lstStyle/>
          <a:p>
            <a:pPr indent="0"/>
            <a:r>
              <a:rPr lang="en-US" sz="3200" b="1">
                <a:latin typeface="Times New Roman" panose="02020603050405020304" pitchFamily="18" charset="0"/>
              </a:rPr>
              <a:t>HS trao đổi cặp đôi quan sát hình 11.1 và đọc nội dung ở mục IV SGK từ đó hoàn thành PHT sau:</a:t>
            </a:r>
            <a:endParaRPr lang="en-US" sz="3200" b="1"/>
          </a:p>
        </p:txBody>
      </p:sp>
      <p:sp>
        <p:nvSpPr>
          <p:cNvPr id="5" name="Text Box 4"/>
          <p:cNvSpPr txBox="1"/>
          <p:nvPr/>
        </p:nvSpPr>
        <p:spPr>
          <a:xfrm>
            <a:off x="719268" y="2407808"/>
            <a:ext cx="10921365" cy="2308324"/>
          </a:xfrm>
          <a:prstGeom prst="rect">
            <a:avLst/>
          </a:prstGeom>
          <a:solidFill>
            <a:schemeClr val="accent1">
              <a:lumMod val="20000"/>
              <a:lumOff val="80000"/>
            </a:schemeClr>
          </a:solidFill>
          <a:ln w="38100">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228600" indent="-228600"/>
            <a:r>
              <a:rPr lang="en-US" sz="3600" b="1">
                <a:solidFill>
                  <a:srgbClr val="000000"/>
                </a:solidFill>
                <a:latin typeface="Times New Roman" panose="02020603050405020304" pitchFamily="18" charset="0"/>
              </a:rPr>
              <a:t>1. Quan sát hình ảnh 11.1 ở sgk và cho biết có thể điều chế muối bằng những cách nào?</a:t>
            </a:r>
          </a:p>
          <a:p>
            <a:pPr marL="228600" indent="-228600"/>
            <a:r>
              <a:rPr lang="en-US" sz="3600" b="1">
                <a:solidFill>
                  <a:srgbClr val="000000"/>
                </a:solidFill>
                <a:latin typeface="Times New Roman" panose="02020603050405020304" pitchFamily="18" charset="0"/>
              </a:rPr>
              <a:t>2. Ngoài các cách trên, còn cách điều chế muối nào khác hay không? Lấy VD cụ thể và viết PTHH.</a:t>
            </a: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7" name="Text Box 106"/>
          <p:cNvSpPr txBox="1"/>
          <p:nvPr/>
        </p:nvSpPr>
        <p:spPr>
          <a:xfrm>
            <a:off x="146685" y="805180"/>
            <a:ext cx="11062970" cy="1077218"/>
          </a:xfrm>
          <a:prstGeom prst="rect">
            <a:avLst/>
          </a:prstGeom>
          <a:noFill/>
          <a:ln w="9525">
            <a:noFill/>
          </a:ln>
        </p:spPr>
        <p:txBody>
          <a:bodyPr wrap="square">
            <a:spAutoFit/>
          </a:bodyPr>
          <a:lstStyle/>
          <a:p>
            <a:pPr indent="0"/>
            <a:r>
              <a:rPr lang="en-US" sz="3200" b="1">
                <a:solidFill>
                  <a:srgbClr val="000000"/>
                </a:solidFill>
                <a:latin typeface="Times New Roman" panose="02020603050405020304" pitchFamily="18" charset="0"/>
              </a:rPr>
              <a:t>Có thể điều chế muối bằng một số cách:</a:t>
            </a:r>
          </a:p>
          <a:p>
            <a:pPr indent="0"/>
            <a:r>
              <a:rPr lang="en-US" sz="3200" b="1">
                <a:solidFill>
                  <a:srgbClr val="000000"/>
                </a:solidFill>
                <a:latin typeface="Times New Roman" panose="02020603050405020304" pitchFamily="18" charset="0"/>
              </a:rPr>
              <a:t>+ Cho kim loại tác dụng với dung dịch muối, dung dịch acid</a:t>
            </a:r>
          </a:p>
        </p:txBody>
      </p:sp>
      <p:sp>
        <p:nvSpPr>
          <p:cNvPr id="9" name="Text Box 8"/>
          <p:cNvSpPr txBox="1"/>
          <p:nvPr/>
        </p:nvSpPr>
        <p:spPr>
          <a:xfrm>
            <a:off x="1119505" y="2118042"/>
            <a:ext cx="5080000" cy="523220"/>
          </a:xfrm>
          <a:prstGeom prst="rect">
            <a:avLst/>
          </a:prstGeom>
          <a:noFill/>
          <a:ln w="9525">
            <a:noFill/>
          </a:ln>
        </p:spPr>
        <p:txBody>
          <a:bodyPr>
            <a:spAutoFit/>
          </a:bodyPr>
          <a:lstStyle/>
          <a:p>
            <a:pPr indent="0"/>
            <a:r>
              <a:rPr lang="en-US" sz="2800" b="1">
                <a:latin typeface="Times New Roman" panose="02020603050405020304" pitchFamily="18" charset="0"/>
                <a:ea typeface="SimSun" panose="02010600030101010101" pitchFamily="2" charset="-122"/>
              </a:rPr>
              <a:t>Zn + 2HCl               ZnCl</a:t>
            </a:r>
            <a:r>
              <a:rPr lang="en-US" sz="2800" b="1" baseline="-25000">
                <a:latin typeface="Times New Roman" panose="02020603050405020304" pitchFamily="18" charset="0"/>
                <a:ea typeface="SimSun" panose="02010600030101010101" pitchFamily="2" charset="-122"/>
              </a:rPr>
              <a:t>2</a:t>
            </a:r>
            <a:r>
              <a:rPr lang="en-US" sz="2800" b="1">
                <a:latin typeface="Times New Roman" panose="02020603050405020304" pitchFamily="18" charset="0"/>
                <a:ea typeface="SimSun" panose="02010600030101010101" pitchFamily="2" charset="-122"/>
              </a:rPr>
              <a:t> + H</a:t>
            </a:r>
            <a:r>
              <a:rPr lang="en-US" sz="2800" b="1" baseline="-25000">
                <a:latin typeface="Times New Roman" panose="02020603050405020304" pitchFamily="18" charset="0"/>
                <a:ea typeface="SimSun" panose="02010600030101010101" pitchFamily="2" charset="-122"/>
              </a:rPr>
              <a:t>2</a:t>
            </a:r>
            <a:endParaRPr lang="en-US" sz="2800" b="1" baseline="-25000"/>
          </a:p>
        </p:txBody>
      </p:sp>
      <p:sp>
        <p:nvSpPr>
          <p:cNvPr id="10" name="Text Box 9"/>
          <p:cNvSpPr txBox="1"/>
          <p:nvPr/>
        </p:nvSpPr>
        <p:spPr>
          <a:xfrm>
            <a:off x="1070610" y="1691957"/>
            <a:ext cx="5080000" cy="523220"/>
          </a:xfrm>
          <a:prstGeom prst="rect">
            <a:avLst/>
          </a:prstGeom>
          <a:noFill/>
          <a:ln w="9525">
            <a:noFill/>
          </a:ln>
        </p:spPr>
        <p:txBody>
          <a:bodyPr>
            <a:spAutoFit/>
          </a:bodyPr>
          <a:lstStyle/>
          <a:p>
            <a:pPr indent="0"/>
            <a:r>
              <a:rPr lang="en-US" sz="2800" b="1">
                <a:latin typeface="Times New Roman" panose="02020603050405020304" pitchFamily="18" charset="0"/>
                <a:cs typeface="Segoe UI" panose="020B0502040204020203" charset="0"/>
              </a:rPr>
              <a:t>Zn + FeSO</a:t>
            </a:r>
            <a:r>
              <a:rPr lang="en-US" sz="2800" b="1" baseline="-25000">
                <a:latin typeface="Times New Roman" panose="02020603050405020304" pitchFamily="18" charset="0"/>
                <a:cs typeface="Segoe UI" panose="020B0502040204020203" charset="0"/>
              </a:rPr>
              <a:t>4 </a:t>
            </a:r>
            <a:r>
              <a:rPr lang="en-US" sz="2800" b="1">
                <a:latin typeface="Times New Roman" panose="02020603050405020304" pitchFamily="18" charset="0"/>
                <a:cs typeface="Segoe UI" panose="020B0502040204020203" charset="0"/>
              </a:rPr>
              <a:t>           ZnSO</a:t>
            </a:r>
            <a:r>
              <a:rPr lang="en-US" sz="2800" b="1" baseline="-25000">
                <a:latin typeface="Times New Roman" panose="02020603050405020304" pitchFamily="18" charset="0"/>
                <a:cs typeface="Segoe UI" panose="020B0502040204020203" charset="0"/>
              </a:rPr>
              <a:t>4</a:t>
            </a:r>
            <a:r>
              <a:rPr lang="en-US" sz="2800" b="1">
                <a:latin typeface="Times New Roman" panose="02020603050405020304" pitchFamily="18" charset="0"/>
                <a:cs typeface="Segoe UI" panose="020B0502040204020203" charset="0"/>
              </a:rPr>
              <a:t> + Fe</a:t>
            </a:r>
            <a:endParaRPr lang="en-US" sz="2800" b="1"/>
          </a:p>
        </p:txBody>
      </p:sp>
      <p:cxnSp>
        <p:nvCxnSpPr>
          <p:cNvPr id="1716746573" name="Straight Arrow Connector 4"/>
          <p:cNvCxnSpPr/>
          <p:nvPr/>
        </p:nvCxnSpPr>
        <p:spPr>
          <a:xfrm>
            <a:off x="3288030" y="2002416"/>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4"/>
          <p:cNvCxnSpPr/>
          <p:nvPr/>
        </p:nvCxnSpPr>
        <p:spPr>
          <a:xfrm>
            <a:off x="3288684" y="2407285"/>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 Box 13"/>
          <p:cNvSpPr txBox="1"/>
          <p:nvPr/>
        </p:nvSpPr>
        <p:spPr>
          <a:xfrm>
            <a:off x="146685" y="2537161"/>
            <a:ext cx="11139170" cy="584775"/>
          </a:xfrm>
          <a:prstGeom prst="rect">
            <a:avLst/>
          </a:prstGeom>
          <a:noFill/>
          <a:ln w="9525">
            <a:noFill/>
          </a:ln>
        </p:spPr>
        <p:txBody>
          <a:bodyPr wrap="square">
            <a:spAutoFit/>
          </a:bodyPr>
          <a:lstStyle/>
          <a:p>
            <a:pPr indent="0"/>
            <a:r>
              <a:rPr lang="en-US" sz="3200" b="1">
                <a:solidFill>
                  <a:srgbClr val="000000"/>
                </a:solidFill>
                <a:latin typeface="Times New Roman" panose="02020603050405020304" pitchFamily="18" charset="0"/>
              </a:rPr>
              <a:t>+ Cho dung dịch acid tác dụng với muối, base, oxide base</a:t>
            </a:r>
          </a:p>
        </p:txBody>
      </p:sp>
      <p:sp>
        <p:nvSpPr>
          <p:cNvPr id="15" name="Text Box 14"/>
          <p:cNvSpPr txBox="1"/>
          <p:nvPr/>
        </p:nvSpPr>
        <p:spPr>
          <a:xfrm>
            <a:off x="1022984" y="2937827"/>
            <a:ext cx="8040333" cy="523220"/>
          </a:xfrm>
          <a:prstGeom prst="rect">
            <a:avLst/>
          </a:prstGeom>
          <a:noFill/>
          <a:ln w="9525">
            <a:noFill/>
          </a:ln>
        </p:spPr>
        <p:txBody>
          <a:bodyPr wrap="square">
            <a:spAutoFit/>
          </a:bodyPr>
          <a:lstStyle/>
          <a:p>
            <a:pPr indent="0"/>
            <a:r>
              <a:rPr lang="en-US" sz="2800" b="1">
                <a:latin typeface="Times New Roman" panose="02020603050405020304" pitchFamily="18" charset="0"/>
                <a:cs typeface="Segoe UI" panose="020B0502040204020203" charset="0"/>
              </a:rPr>
              <a:t> HCl</a:t>
            </a:r>
            <a:r>
              <a:rPr lang="en-US" sz="2800" b="1" baseline="-25000">
                <a:latin typeface="Times New Roman" panose="02020603050405020304" pitchFamily="18" charset="0"/>
                <a:cs typeface="Segoe UI" panose="020B0502040204020203" charset="0"/>
              </a:rPr>
              <a:t>   </a:t>
            </a:r>
            <a:r>
              <a:rPr lang="en-US" sz="2800" b="1">
                <a:latin typeface="Times New Roman" panose="02020603050405020304" pitchFamily="18" charset="0"/>
                <a:cs typeface="Segoe UI" panose="020B0502040204020203" charset="0"/>
              </a:rPr>
              <a:t>+ AgNO</a:t>
            </a:r>
            <a:r>
              <a:rPr lang="en-US" sz="2800" b="1" baseline="-25000">
                <a:latin typeface="Times New Roman" panose="02020603050405020304" pitchFamily="18" charset="0"/>
                <a:cs typeface="Segoe UI" panose="020B0502040204020203" charset="0"/>
              </a:rPr>
              <a:t>3   </a:t>
            </a:r>
            <a:r>
              <a:rPr lang="en-US" sz="2800" b="1">
                <a:latin typeface="Times New Roman" panose="02020603050405020304" pitchFamily="18" charset="0"/>
                <a:cs typeface="Segoe UI" panose="020B0502040204020203" charset="0"/>
              </a:rPr>
              <a:t>            HNO</a:t>
            </a:r>
            <a:r>
              <a:rPr lang="en-US" sz="2800" b="1" baseline="-25000">
                <a:latin typeface="Times New Roman" panose="02020603050405020304" pitchFamily="18" charset="0"/>
                <a:cs typeface="Segoe UI" panose="020B0502040204020203" charset="0"/>
              </a:rPr>
              <a:t>3</a:t>
            </a:r>
            <a:r>
              <a:rPr lang="en-US" sz="2800" b="1">
                <a:latin typeface="Times New Roman" panose="02020603050405020304" pitchFamily="18" charset="0"/>
                <a:cs typeface="Segoe UI" panose="020B0502040204020203" charset="0"/>
              </a:rPr>
              <a:t> + AgCl</a:t>
            </a:r>
            <a:endParaRPr lang="en-US" sz="2800" b="1"/>
          </a:p>
        </p:txBody>
      </p:sp>
      <p:sp>
        <p:nvSpPr>
          <p:cNvPr id="20" name="Text Box 19"/>
          <p:cNvSpPr txBox="1"/>
          <p:nvPr/>
        </p:nvSpPr>
        <p:spPr>
          <a:xfrm>
            <a:off x="1069340" y="3330575"/>
            <a:ext cx="7442835" cy="523220"/>
          </a:xfrm>
          <a:prstGeom prst="rect">
            <a:avLst/>
          </a:prstGeom>
          <a:noFill/>
          <a:ln w="9525">
            <a:noFill/>
          </a:ln>
        </p:spPr>
        <p:txBody>
          <a:bodyPr wrap="square">
            <a:spAutoFit/>
          </a:bodyPr>
          <a:lstStyle/>
          <a:p>
            <a:pPr indent="0"/>
            <a:r>
              <a:rPr lang="en-US" sz="2800" b="1">
                <a:solidFill>
                  <a:srgbClr val="000000"/>
                </a:solidFill>
                <a:latin typeface="Times New Roman" panose="02020603050405020304" pitchFamily="18" charset="0"/>
              </a:rPr>
              <a:t>H</a:t>
            </a:r>
            <a:r>
              <a:rPr lang="en-US" sz="2800" b="1" baseline="-25000">
                <a:solidFill>
                  <a:srgbClr val="000000"/>
                </a:solidFill>
                <a:latin typeface="Times New Roman" panose="02020603050405020304" pitchFamily="18" charset="0"/>
              </a:rPr>
              <a:t>2</a:t>
            </a:r>
            <a:r>
              <a:rPr lang="en-US" sz="2800" b="1">
                <a:solidFill>
                  <a:srgbClr val="000000"/>
                </a:solidFill>
                <a:latin typeface="Times New Roman" panose="02020603050405020304" pitchFamily="18" charset="0"/>
              </a:rPr>
              <a:t>SO</a:t>
            </a:r>
            <a:r>
              <a:rPr lang="en-US" sz="2800" b="1" baseline="-25000">
                <a:solidFill>
                  <a:srgbClr val="000000"/>
                </a:solidFill>
                <a:latin typeface="Times New Roman" panose="02020603050405020304" pitchFamily="18" charset="0"/>
              </a:rPr>
              <a:t>4</a:t>
            </a:r>
            <a:r>
              <a:rPr lang="en-US" sz="2800" b="1">
                <a:solidFill>
                  <a:srgbClr val="000000"/>
                </a:solidFill>
                <a:latin typeface="Times New Roman" panose="02020603050405020304" pitchFamily="18" charset="0"/>
              </a:rPr>
              <a:t> +2NaOH           Na</a:t>
            </a:r>
            <a:r>
              <a:rPr lang="en-US" sz="2800" b="1" baseline="-25000">
                <a:solidFill>
                  <a:srgbClr val="000000"/>
                </a:solidFill>
                <a:latin typeface="Times New Roman" panose="02020603050405020304" pitchFamily="18" charset="0"/>
              </a:rPr>
              <a:t>2</a:t>
            </a:r>
            <a:r>
              <a:rPr lang="en-US" sz="2800" b="1">
                <a:solidFill>
                  <a:srgbClr val="000000"/>
                </a:solidFill>
                <a:latin typeface="Times New Roman" panose="02020603050405020304" pitchFamily="18" charset="0"/>
              </a:rPr>
              <a:t>SO</a:t>
            </a:r>
            <a:r>
              <a:rPr lang="en-US" sz="2800" b="1" baseline="-25000">
                <a:solidFill>
                  <a:srgbClr val="000000"/>
                </a:solidFill>
                <a:latin typeface="Times New Roman" panose="02020603050405020304" pitchFamily="18" charset="0"/>
              </a:rPr>
              <a:t>4</a:t>
            </a:r>
            <a:r>
              <a:rPr lang="en-US" sz="2800" b="1">
                <a:solidFill>
                  <a:srgbClr val="000000"/>
                </a:solidFill>
                <a:latin typeface="Times New Roman" panose="02020603050405020304" pitchFamily="18" charset="0"/>
              </a:rPr>
              <a:t>+2H</a:t>
            </a:r>
            <a:r>
              <a:rPr lang="en-US" sz="2800" b="1" baseline="-25000">
                <a:solidFill>
                  <a:srgbClr val="000000"/>
                </a:solidFill>
                <a:latin typeface="Times New Roman" panose="02020603050405020304" pitchFamily="18" charset="0"/>
              </a:rPr>
              <a:t>2</a:t>
            </a:r>
            <a:r>
              <a:rPr lang="en-US" sz="2800" b="1">
                <a:solidFill>
                  <a:srgbClr val="000000"/>
                </a:solidFill>
                <a:latin typeface="Times New Roman" panose="02020603050405020304" pitchFamily="18" charset="0"/>
              </a:rPr>
              <a:t>O</a:t>
            </a:r>
          </a:p>
        </p:txBody>
      </p:sp>
      <p:sp>
        <p:nvSpPr>
          <p:cNvPr id="21" name="Text Box 20"/>
          <p:cNvSpPr txBox="1"/>
          <p:nvPr/>
        </p:nvSpPr>
        <p:spPr>
          <a:xfrm>
            <a:off x="1022985" y="3756342"/>
            <a:ext cx="8134462" cy="523220"/>
          </a:xfrm>
          <a:prstGeom prst="rect">
            <a:avLst/>
          </a:prstGeom>
          <a:noFill/>
          <a:ln w="9525">
            <a:noFill/>
          </a:ln>
        </p:spPr>
        <p:txBody>
          <a:bodyPr wrap="square">
            <a:spAutoFit/>
          </a:bodyPr>
          <a:lstStyle/>
          <a:p>
            <a:pPr indent="0"/>
            <a:r>
              <a:rPr lang="en-US" sz="2800" b="1">
                <a:solidFill>
                  <a:srgbClr val="000000"/>
                </a:solidFill>
                <a:latin typeface="Times New Roman" panose="02020603050405020304" pitchFamily="18" charset="0"/>
              </a:rPr>
              <a:t> 2HCl + CaO               CaCl</a:t>
            </a:r>
            <a:r>
              <a:rPr lang="en-US" sz="2800" b="1" baseline="-25000">
                <a:solidFill>
                  <a:srgbClr val="000000"/>
                </a:solidFill>
                <a:latin typeface="Times New Roman" panose="02020603050405020304" pitchFamily="18" charset="0"/>
              </a:rPr>
              <a:t>2</a:t>
            </a:r>
            <a:r>
              <a:rPr lang="en-US" sz="2800" b="1">
                <a:solidFill>
                  <a:srgbClr val="000000"/>
                </a:solidFill>
                <a:latin typeface="Times New Roman" panose="02020603050405020304" pitchFamily="18" charset="0"/>
              </a:rPr>
              <a:t>  + H</a:t>
            </a:r>
            <a:r>
              <a:rPr lang="en-US" sz="2800" b="1" baseline="-25000">
                <a:solidFill>
                  <a:srgbClr val="000000"/>
                </a:solidFill>
                <a:latin typeface="Times New Roman" panose="02020603050405020304" pitchFamily="18" charset="0"/>
              </a:rPr>
              <a:t>2</a:t>
            </a:r>
            <a:r>
              <a:rPr lang="en-US" sz="2800" b="1">
                <a:solidFill>
                  <a:srgbClr val="000000"/>
                </a:solidFill>
                <a:latin typeface="Times New Roman" panose="02020603050405020304" pitchFamily="18" charset="0"/>
              </a:rPr>
              <a:t>O</a:t>
            </a:r>
            <a:endParaRPr lang="en-US" sz="2800" b="1"/>
          </a:p>
        </p:txBody>
      </p:sp>
      <p:cxnSp>
        <p:nvCxnSpPr>
          <p:cNvPr id="22" name="Straight Arrow Connector 4"/>
          <p:cNvCxnSpPr/>
          <p:nvPr/>
        </p:nvCxnSpPr>
        <p:spPr>
          <a:xfrm>
            <a:off x="3772853" y="317754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4"/>
          <p:cNvCxnSpPr/>
          <p:nvPr/>
        </p:nvCxnSpPr>
        <p:spPr>
          <a:xfrm>
            <a:off x="3830320" y="3605781"/>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4"/>
          <p:cNvCxnSpPr/>
          <p:nvPr/>
        </p:nvCxnSpPr>
        <p:spPr>
          <a:xfrm>
            <a:off x="3699100" y="4019475"/>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Text Box 24"/>
          <p:cNvSpPr txBox="1"/>
          <p:nvPr/>
        </p:nvSpPr>
        <p:spPr>
          <a:xfrm>
            <a:off x="295835" y="4142740"/>
            <a:ext cx="11793071" cy="1077218"/>
          </a:xfrm>
          <a:prstGeom prst="rect">
            <a:avLst/>
          </a:prstGeom>
          <a:noFill/>
          <a:ln w="9525">
            <a:noFill/>
          </a:ln>
        </p:spPr>
        <p:txBody>
          <a:bodyPr wrap="square">
            <a:spAutoFit/>
          </a:bodyPr>
          <a:lstStyle/>
          <a:p>
            <a:pPr indent="0"/>
            <a:r>
              <a:rPr lang="en-US" sz="3200" b="1">
                <a:solidFill>
                  <a:srgbClr val="000000"/>
                </a:solidFill>
                <a:latin typeface="Times New Roman" panose="02020603050405020304" pitchFamily="18" charset="0"/>
              </a:rPr>
              <a:t>+ Cho dung dịch muối tác dụng với dung dịch muối, dung dịch base</a:t>
            </a:r>
          </a:p>
        </p:txBody>
      </p:sp>
      <p:sp>
        <p:nvSpPr>
          <p:cNvPr id="26" name="Text Box 25"/>
          <p:cNvSpPr txBox="1"/>
          <p:nvPr/>
        </p:nvSpPr>
        <p:spPr>
          <a:xfrm>
            <a:off x="1310005" y="4612005"/>
            <a:ext cx="7503160" cy="523220"/>
          </a:xfrm>
          <a:prstGeom prst="rect">
            <a:avLst/>
          </a:prstGeom>
          <a:noFill/>
          <a:ln w="9525">
            <a:noFill/>
          </a:ln>
        </p:spPr>
        <p:txBody>
          <a:bodyPr wrap="square">
            <a:spAutoFit/>
          </a:bodyPr>
          <a:lstStyle/>
          <a:p>
            <a:pPr indent="0"/>
            <a:r>
              <a:rPr lang="en-US" sz="2800" b="1">
                <a:latin typeface="Times New Roman" panose="02020603050405020304" pitchFamily="18" charset="0"/>
                <a:cs typeface="Segoe UI" panose="020B0502040204020203" charset="0"/>
              </a:rPr>
              <a:t>K</a:t>
            </a:r>
            <a:r>
              <a:rPr lang="en-US" sz="2800" b="1" baseline="-25000">
                <a:latin typeface="Times New Roman" panose="02020603050405020304" pitchFamily="18" charset="0"/>
                <a:cs typeface="Segoe UI" panose="020B0502040204020203" charset="0"/>
              </a:rPr>
              <a:t>2</a:t>
            </a:r>
            <a:r>
              <a:rPr lang="en-US" sz="2800" b="1">
                <a:latin typeface="Times New Roman" panose="02020603050405020304" pitchFamily="18" charset="0"/>
                <a:cs typeface="Segoe UI" panose="020B0502040204020203" charset="0"/>
              </a:rPr>
              <a:t>CO</a:t>
            </a:r>
            <a:r>
              <a:rPr lang="en-US" sz="2800" b="1" baseline="-25000">
                <a:latin typeface="Times New Roman" panose="02020603050405020304" pitchFamily="18" charset="0"/>
                <a:cs typeface="Segoe UI" panose="020B0502040204020203" charset="0"/>
              </a:rPr>
              <a:t>3   </a:t>
            </a:r>
            <a:r>
              <a:rPr lang="en-US" sz="2800" b="1">
                <a:latin typeface="Times New Roman" panose="02020603050405020304" pitchFamily="18" charset="0"/>
                <a:cs typeface="Segoe UI" panose="020B0502040204020203" charset="0"/>
              </a:rPr>
              <a:t>+ CaCl</a:t>
            </a:r>
            <a:r>
              <a:rPr lang="en-US" sz="2800" b="1" baseline="-25000">
                <a:latin typeface="Times New Roman" panose="02020603050405020304" pitchFamily="18" charset="0"/>
                <a:cs typeface="Segoe UI" panose="020B0502040204020203" charset="0"/>
              </a:rPr>
              <a:t>2</a:t>
            </a:r>
            <a:r>
              <a:rPr lang="en-US" sz="2800" b="1">
                <a:latin typeface="Times New Roman" panose="02020603050405020304" pitchFamily="18" charset="0"/>
                <a:cs typeface="Segoe UI" panose="020B0502040204020203" charset="0"/>
              </a:rPr>
              <a:t>                 CaCO</a:t>
            </a:r>
            <a:r>
              <a:rPr lang="en-US" sz="2800" b="1" baseline="-25000">
                <a:latin typeface="Times New Roman" panose="02020603050405020304" pitchFamily="18" charset="0"/>
                <a:cs typeface="Segoe UI" panose="020B0502040204020203" charset="0"/>
              </a:rPr>
              <a:t>3</a:t>
            </a:r>
            <a:r>
              <a:rPr lang="en-US" sz="2800" b="1">
                <a:latin typeface="Times New Roman" panose="02020603050405020304" pitchFamily="18" charset="0"/>
                <a:cs typeface="Segoe UI" panose="020B0502040204020203" charset="0"/>
              </a:rPr>
              <a:t> + 2KCl</a:t>
            </a:r>
            <a:endParaRPr lang="en-US" sz="2800" b="1"/>
          </a:p>
        </p:txBody>
      </p:sp>
      <p:sp>
        <p:nvSpPr>
          <p:cNvPr id="27" name="Text Box 26"/>
          <p:cNvSpPr txBox="1"/>
          <p:nvPr/>
        </p:nvSpPr>
        <p:spPr>
          <a:xfrm>
            <a:off x="1224280" y="5053330"/>
            <a:ext cx="7087235" cy="523220"/>
          </a:xfrm>
          <a:prstGeom prst="rect">
            <a:avLst/>
          </a:prstGeom>
          <a:noFill/>
          <a:ln w="9525">
            <a:noFill/>
          </a:ln>
        </p:spPr>
        <p:txBody>
          <a:bodyPr wrap="square">
            <a:spAutoFit/>
          </a:bodyPr>
          <a:lstStyle/>
          <a:p>
            <a:pPr indent="0"/>
            <a:r>
              <a:rPr lang="en-US" sz="2800" b="1">
                <a:latin typeface="Times New Roman" panose="02020603050405020304" pitchFamily="18" charset="0"/>
                <a:cs typeface="Segoe UI" panose="020B0502040204020203" charset="0"/>
              </a:rPr>
              <a:t>Na</a:t>
            </a:r>
            <a:r>
              <a:rPr lang="en-US" sz="2800" b="1" baseline="-25000">
                <a:latin typeface="Times New Roman" panose="02020603050405020304" pitchFamily="18" charset="0"/>
                <a:cs typeface="Segoe UI" panose="020B0502040204020203" charset="0"/>
              </a:rPr>
              <a:t>2</a:t>
            </a:r>
            <a:r>
              <a:rPr lang="en-US" sz="2800" b="1">
                <a:latin typeface="Times New Roman" panose="02020603050405020304" pitchFamily="18" charset="0"/>
                <a:cs typeface="Segoe UI" panose="020B0502040204020203" charset="0"/>
              </a:rPr>
              <a:t>SO</a:t>
            </a:r>
            <a:r>
              <a:rPr lang="en-US" sz="2800" b="1" baseline="-25000">
                <a:latin typeface="Times New Roman" panose="02020603050405020304" pitchFamily="18" charset="0"/>
                <a:cs typeface="Segoe UI" panose="020B0502040204020203" charset="0"/>
              </a:rPr>
              <a:t>4</a:t>
            </a:r>
            <a:r>
              <a:rPr lang="en-US" sz="2800" b="1">
                <a:latin typeface="Times New Roman" panose="02020603050405020304" pitchFamily="18" charset="0"/>
                <a:cs typeface="Segoe UI" panose="020B0502040204020203" charset="0"/>
              </a:rPr>
              <a:t> + Ba(OH)</a:t>
            </a:r>
            <a:r>
              <a:rPr lang="en-US" sz="2800" b="1" baseline="-25000">
                <a:latin typeface="Times New Roman" panose="02020603050405020304" pitchFamily="18" charset="0"/>
                <a:cs typeface="Segoe UI" panose="020B0502040204020203" charset="0"/>
              </a:rPr>
              <a:t>2</a:t>
            </a:r>
            <a:r>
              <a:rPr lang="en-US" sz="2800" b="1" baseline="-25000">
                <a:solidFill>
                  <a:srgbClr val="4A4A4B"/>
                </a:solidFill>
                <a:latin typeface="Times New Roman" panose="02020603050405020304" pitchFamily="18" charset="0"/>
                <a:cs typeface="Segoe UI" panose="020B0502040204020203" charset="0"/>
              </a:rPr>
              <a:t> </a:t>
            </a:r>
            <a:r>
              <a:rPr lang="en-US" sz="2800" b="1">
                <a:solidFill>
                  <a:srgbClr val="4A4A4B"/>
                </a:solidFill>
                <a:latin typeface="Times New Roman" panose="02020603050405020304" pitchFamily="18" charset="0"/>
                <a:cs typeface="Segoe UI" panose="020B0502040204020203" charset="0"/>
              </a:rPr>
              <a:t>           2</a:t>
            </a:r>
            <a:r>
              <a:rPr lang="en-US" sz="2800" b="1">
                <a:latin typeface="Times New Roman" panose="02020603050405020304" pitchFamily="18" charset="0"/>
                <a:cs typeface="Segoe UI" panose="020B0502040204020203" charset="0"/>
              </a:rPr>
              <a:t>NaOH + BaSO</a:t>
            </a:r>
            <a:r>
              <a:rPr lang="en-US" sz="2800" b="1" baseline="-25000">
                <a:latin typeface="Times New Roman" panose="02020603050405020304" pitchFamily="18" charset="0"/>
                <a:cs typeface="Segoe UI" panose="020B0502040204020203" charset="0"/>
              </a:rPr>
              <a:t>4</a:t>
            </a:r>
            <a:endParaRPr lang="en-US" sz="2800" b="1"/>
          </a:p>
        </p:txBody>
      </p:sp>
      <p:sp>
        <p:nvSpPr>
          <p:cNvPr id="28" name="Text Box 27"/>
          <p:cNvSpPr txBox="1"/>
          <p:nvPr/>
        </p:nvSpPr>
        <p:spPr>
          <a:xfrm>
            <a:off x="606425" y="5530215"/>
            <a:ext cx="9452610" cy="584775"/>
          </a:xfrm>
          <a:prstGeom prst="rect">
            <a:avLst/>
          </a:prstGeom>
          <a:noFill/>
          <a:ln w="9525">
            <a:noFill/>
          </a:ln>
        </p:spPr>
        <p:txBody>
          <a:bodyPr wrap="square">
            <a:spAutoFit/>
          </a:bodyPr>
          <a:lstStyle/>
          <a:p>
            <a:pPr indent="0"/>
            <a:r>
              <a:rPr lang="en-US" sz="3200" b="1">
                <a:solidFill>
                  <a:srgbClr val="000000"/>
                </a:solidFill>
                <a:latin typeface="Times New Roman" panose="02020603050405020304" pitchFamily="18" charset="0"/>
              </a:rPr>
              <a:t>+ Cho Oxide acid tác dụng với oxide base.</a:t>
            </a:r>
          </a:p>
        </p:txBody>
      </p:sp>
      <p:sp>
        <p:nvSpPr>
          <p:cNvPr id="29" name="Text Box 28"/>
          <p:cNvSpPr txBox="1"/>
          <p:nvPr/>
        </p:nvSpPr>
        <p:spPr>
          <a:xfrm>
            <a:off x="1290320" y="6060757"/>
            <a:ext cx="5080000" cy="523220"/>
          </a:xfrm>
          <a:prstGeom prst="rect">
            <a:avLst/>
          </a:prstGeom>
          <a:noFill/>
          <a:ln w="9525">
            <a:noFill/>
          </a:ln>
        </p:spPr>
        <p:txBody>
          <a:bodyPr>
            <a:spAutoFit/>
          </a:bodyPr>
          <a:lstStyle/>
          <a:p>
            <a:pPr indent="0"/>
            <a:r>
              <a:rPr lang="en-US" sz="2800" b="1">
                <a:solidFill>
                  <a:srgbClr val="000000"/>
                </a:solidFill>
                <a:latin typeface="Times New Roman" panose="02020603050405020304" pitchFamily="18" charset="0"/>
              </a:rPr>
              <a:t>CaO + CO</a:t>
            </a:r>
            <a:r>
              <a:rPr lang="en-US" sz="2800" b="1" baseline="-25000">
                <a:solidFill>
                  <a:srgbClr val="000000"/>
                </a:solidFill>
                <a:latin typeface="Times New Roman" panose="02020603050405020304" pitchFamily="18" charset="0"/>
              </a:rPr>
              <a:t>2</a:t>
            </a:r>
            <a:r>
              <a:rPr lang="en-US" sz="2800" b="1">
                <a:solidFill>
                  <a:srgbClr val="000000"/>
                </a:solidFill>
                <a:latin typeface="Times New Roman" panose="02020603050405020304" pitchFamily="18" charset="0"/>
              </a:rPr>
              <a:t>       t</a:t>
            </a:r>
            <a:r>
              <a:rPr lang="en-US" sz="2800" b="1" baseline="30000">
                <a:solidFill>
                  <a:srgbClr val="000000"/>
                </a:solidFill>
                <a:latin typeface="Times New Roman" panose="02020603050405020304" pitchFamily="18" charset="0"/>
              </a:rPr>
              <a:t>0</a:t>
            </a:r>
            <a:r>
              <a:rPr lang="en-US" sz="2800" b="1">
                <a:solidFill>
                  <a:srgbClr val="000000"/>
                </a:solidFill>
                <a:latin typeface="Times New Roman" panose="02020603050405020304" pitchFamily="18" charset="0"/>
              </a:rPr>
              <a:t>       CaCO</a:t>
            </a:r>
            <a:r>
              <a:rPr lang="en-US" sz="2800" b="1" baseline="-25000">
                <a:solidFill>
                  <a:srgbClr val="000000"/>
                </a:solidFill>
                <a:latin typeface="Times New Roman" panose="02020603050405020304" pitchFamily="18" charset="0"/>
              </a:rPr>
              <a:t>3</a:t>
            </a:r>
            <a:endParaRPr lang="en-US" sz="2800" b="1"/>
          </a:p>
        </p:txBody>
      </p:sp>
      <p:cxnSp>
        <p:nvCxnSpPr>
          <p:cNvPr id="30" name="Straight Arrow Connector 4"/>
          <p:cNvCxnSpPr/>
          <p:nvPr/>
        </p:nvCxnSpPr>
        <p:spPr>
          <a:xfrm>
            <a:off x="4396422" y="4892441"/>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4"/>
          <p:cNvCxnSpPr/>
          <p:nvPr/>
        </p:nvCxnSpPr>
        <p:spPr>
          <a:xfrm>
            <a:off x="4306253" y="5306695"/>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4"/>
          <p:cNvCxnSpPr/>
          <p:nvPr/>
        </p:nvCxnSpPr>
        <p:spPr>
          <a:xfrm>
            <a:off x="3508692" y="6447043"/>
            <a:ext cx="507365" cy="63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Text Box 106"/>
          <p:cNvSpPr txBox="1"/>
          <p:nvPr/>
        </p:nvSpPr>
        <p:spPr>
          <a:xfrm>
            <a:off x="598170" y="221615"/>
            <a:ext cx="5080000" cy="646331"/>
          </a:xfrm>
          <a:prstGeom prst="rect">
            <a:avLst/>
          </a:prstGeom>
          <a:noFill/>
          <a:ln w="9525">
            <a:noFill/>
          </a:ln>
        </p:spPr>
        <p:txBody>
          <a:bodyPr>
            <a:spAutoFit/>
          </a:bodyPr>
          <a:lstStyle/>
          <a:p>
            <a:pPr indent="0"/>
            <a:r>
              <a:rPr lang="en-US" sz="3600" b="1">
                <a:solidFill>
                  <a:srgbClr val="FF0000"/>
                </a:solidFill>
                <a:latin typeface="Times New Roman" panose="02020603050405020304" pitchFamily="18" charset="0"/>
              </a:rPr>
              <a:t>IV: Điều chế</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additive="base">
                                        <p:cTn id="7" dur="500" fill="hold"/>
                                        <p:tgtEl>
                                          <p:spTgt spid="107"/>
                                        </p:tgtEl>
                                        <p:attrNameLst>
                                          <p:attrName>ppt_x</p:attrName>
                                        </p:attrNameLst>
                                      </p:cBhvr>
                                      <p:tavLst>
                                        <p:tav tm="0">
                                          <p:val>
                                            <p:strVal val="#ppt_x"/>
                                          </p:val>
                                        </p:tav>
                                        <p:tav tm="100000">
                                          <p:val>
                                            <p:strVal val="#ppt_x"/>
                                          </p:val>
                                        </p:tav>
                                      </p:tavLst>
                                    </p:anim>
                                    <p:anim calcmode="lin" valueType="num">
                                      <p:cBhvr additive="base">
                                        <p:cTn id="8"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16746573"/>
                                        </p:tgtEl>
                                        <p:attrNameLst>
                                          <p:attrName>style.visibility</p:attrName>
                                        </p:attrNameLst>
                                      </p:cBhvr>
                                      <p:to>
                                        <p:strVal val="visible"/>
                                      </p:to>
                                    </p:set>
                                    <p:anim calcmode="lin" valueType="num">
                                      <p:cBhvr additive="base">
                                        <p:cTn id="13" dur="500" fill="hold"/>
                                        <p:tgtEl>
                                          <p:spTgt spid="1716746573"/>
                                        </p:tgtEl>
                                        <p:attrNameLst>
                                          <p:attrName>ppt_x</p:attrName>
                                        </p:attrNameLst>
                                      </p:cBhvr>
                                      <p:tavLst>
                                        <p:tav tm="0">
                                          <p:val>
                                            <p:strVal val="#ppt_x"/>
                                          </p:val>
                                        </p:tav>
                                        <p:tav tm="100000">
                                          <p:val>
                                            <p:strVal val="#ppt_x"/>
                                          </p:val>
                                        </p:tav>
                                      </p:tavLst>
                                    </p:anim>
                                    <p:anim calcmode="lin" valueType="num">
                                      <p:cBhvr additive="base">
                                        <p:cTn id="14" dur="500" fill="hold"/>
                                        <p:tgtEl>
                                          <p:spTgt spid="171674657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ppt_x"/>
                                          </p:val>
                                        </p:tav>
                                        <p:tav tm="100000">
                                          <p:val>
                                            <p:strVal val="#ppt_x"/>
                                          </p:val>
                                        </p:tav>
                                      </p:tavLst>
                                    </p:anim>
                                    <p:anim calcmode="lin" valueType="num">
                                      <p:cBhvr additive="base">
                                        <p:cTn id="5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ppt_x"/>
                                          </p:val>
                                        </p:tav>
                                        <p:tav tm="100000">
                                          <p:val>
                                            <p:strVal val="#ppt_x"/>
                                          </p:val>
                                        </p:tav>
                                      </p:tavLst>
                                    </p:anim>
                                    <p:anim calcmode="lin" valueType="num">
                                      <p:cBhvr additive="base">
                                        <p:cTn id="6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additive="base">
                                        <p:cTn id="75" dur="500" fill="hold"/>
                                        <p:tgtEl>
                                          <p:spTgt spid="26"/>
                                        </p:tgtEl>
                                        <p:attrNameLst>
                                          <p:attrName>ppt_x</p:attrName>
                                        </p:attrNameLst>
                                      </p:cBhvr>
                                      <p:tavLst>
                                        <p:tav tm="0">
                                          <p:val>
                                            <p:strVal val="#ppt_x"/>
                                          </p:val>
                                        </p:tav>
                                        <p:tav tm="100000">
                                          <p:val>
                                            <p:strVal val="#ppt_x"/>
                                          </p:val>
                                        </p:tav>
                                      </p:tavLst>
                                    </p:anim>
                                    <p:anim calcmode="lin" valueType="num">
                                      <p:cBhvr additive="base">
                                        <p:cTn id="76" dur="500" fill="hold"/>
                                        <p:tgtEl>
                                          <p:spTgt spid="26"/>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additive="base">
                                        <p:cTn id="79" dur="500" fill="hold"/>
                                        <p:tgtEl>
                                          <p:spTgt spid="30"/>
                                        </p:tgtEl>
                                        <p:attrNameLst>
                                          <p:attrName>ppt_x</p:attrName>
                                        </p:attrNameLst>
                                      </p:cBhvr>
                                      <p:tavLst>
                                        <p:tav tm="0">
                                          <p:val>
                                            <p:strVal val="#ppt_x"/>
                                          </p:val>
                                        </p:tav>
                                        <p:tav tm="100000">
                                          <p:val>
                                            <p:strVal val="#ppt_x"/>
                                          </p:val>
                                        </p:tav>
                                      </p:tavLst>
                                    </p:anim>
                                    <p:anim calcmode="lin" valueType="num">
                                      <p:cBhvr additive="base">
                                        <p:cTn id="8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 calcmode="lin" valueType="num">
                                      <p:cBhvr additive="base">
                                        <p:cTn id="85" dur="500" fill="hold"/>
                                        <p:tgtEl>
                                          <p:spTgt spid="27"/>
                                        </p:tgtEl>
                                        <p:attrNameLst>
                                          <p:attrName>ppt_x</p:attrName>
                                        </p:attrNameLst>
                                      </p:cBhvr>
                                      <p:tavLst>
                                        <p:tav tm="0">
                                          <p:val>
                                            <p:strVal val="#ppt_x"/>
                                          </p:val>
                                        </p:tav>
                                        <p:tav tm="100000">
                                          <p:val>
                                            <p:strVal val="#ppt_x"/>
                                          </p:val>
                                        </p:tav>
                                      </p:tavLst>
                                    </p:anim>
                                    <p:anim calcmode="lin" valueType="num">
                                      <p:cBhvr additive="base">
                                        <p:cTn id="86" dur="500" fill="hold"/>
                                        <p:tgtEl>
                                          <p:spTgt spid="27"/>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 calcmode="lin" valueType="num">
                                      <p:cBhvr additive="base">
                                        <p:cTn id="89" dur="500" fill="hold"/>
                                        <p:tgtEl>
                                          <p:spTgt spid="31"/>
                                        </p:tgtEl>
                                        <p:attrNameLst>
                                          <p:attrName>ppt_x</p:attrName>
                                        </p:attrNameLst>
                                      </p:cBhvr>
                                      <p:tavLst>
                                        <p:tav tm="0">
                                          <p:val>
                                            <p:strVal val="#ppt_x"/>
                                          </p:val>
                                        </p:tav>
                                        <p:tav tm="100000">
                                          <p:val>
                                            <p:strVal val="#ppt_x"/>
                                          </p:val>
                                        </p:tav>
                                      </p:tavLst>
                                    </p:anim>
                                    <p:anim calcmode="lin" valueType="num">
                                      <p:cBhvr additive="base">
                                        <p:cTn id="9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28"/>
                                        </p:tgtEl>
                                        <p:attrNameLst>
                                          <p:attrName>style.visibility</p:attrName>
                                        </p:attrNameLst>
                                      </p:cBhvr>
                                      <p:to>
                                        <p:strVal val="visible"/>
                                      </p:to>
                                    </p:set>
                                    <p:anim calcmode="lin" valueType="num">
                                      <p:cBhvr additive="base">
                                        <p:cTn id="95" dur="500" fill="hold"/>
                                        <p:tgtEl>
                                          <p:spTgt spid="28"/>
                                        </p:tgtEl>
                                        <p:attrNameLst>
                                          <p:attrName>ppt_x</p:attrName>
                                        </p:attrNameLst>
                                      </p:cBhvr>
                                      <p:tavLst>
                                        <p:tav tm="0">
                                          <p:val>
                                            <p:strVal val="#ppt_x"/>
                                          </p:val>
                                        </p:tav>
                                        <p:tav tm="100000">
                                          <p:val>
                                            <p:strVal val="#ppt_x"/>
                                          </p:val>
                                        </p:tav>
                                      </p:tavLst>
                                    </p:anim>
                                    <p:anim calcmode="lin" valueType="num">
                                      <p:cBhvr additive="base">
                                        <p:cTn id="9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29"/>
                                        </p:tgtEl>
                                        <p:attrNameLst>
                                          <p:attrName>style.visibility</p:attrName>
                                        </p:attrNameLst>
                                      </p:cBhvr>
                                      <p:to>
                                        <p:strVal val="visible"/>
                                      </p:to>
                                    </p:set>
                                    <p:anim calcmode="lin" valueType="num">
                                      <p:cBhvr additive="base">
                                        <p:cTn id="101" dur="500" fill="hold"/>
                                        <p:tgtEl>
                                          <p:spTgt spid="29"/>
                                        </p:tgtEl>
                                        <p:attrNameLst>
                                          <p:attrName>ppt_x</p:attrName>
                                        </p:attrNameLst>
                                      </p:cBhvr>
                                      <p:tavLst>
                                        <p:tav tm="0">
                                          <p:val>
                                            <p:strVal val="#ppt_x"/>
                                          </p:val>
                                        </p:tav>
                                        <p:tav tm="100000">
                                          <p:val>
                                            <p:strVal val="#ppt_x"/>
                                          </p:val>
                                        </p:tav>
                                      </p:tavLst>
                                    </p:anim>
                                    <p:anim calcmode="lin" valueType="num">
                                      <p:cBhvr additive="base">
                                        <p:cTn id="102" dur="500" fill="hold"/>
                                        <p:tgtEl>
                                          <p:spTgt spid="29"/>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32"/>
                                        </p:tgtEl>
                                        <p:attrNameLst>
                                          <p:attrName>style.visibility</p:attrName>
                                        </p:attrNameLst>
                                      </p:cBhvr>
                                      <p:to>
                                        <p:strVal val="visible"/>
                                      </p:to>
                                    </p:set>
                                    <p:anim calcmode="lin" valueType="num">
                                      <p:cBhvr additive="base">
                                        <p:cTn id="105" dur="500" fill="hold"/>
                                        <p:tgtEl>
                                          <p:spTgt spid="32"/>
                                        </p:tgtEl>
                                        <p:attrNameLst>
                                          <p:attrName>ppt_x</p:attrName>
                                        </p:attrNameLst>
                                      </p:cBhvr>
                                      <p:tavLst>
                                        <p:tav tm="0">
                                          <p:val>
                                            <p:strVal val="#ppt_x"/>
                                          </p:val>
                                        </p:tav>
                                        <p:tav tm="100000">
                                          <p:val>
                                            <p:strVal val="#ppt_x"/>
                                          </p:val>
                                        </p:tav>
                                      </p:tavLst>
                                    </p:anim>
                                    <p:anim calcmode="lin" valueType="num">
                                      <p:cBhvr additive="base">
                                        <p:cTn id="10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9" grpId="0"/>
      <p:bldP spid="10" grpId="0"/>
      <p:bldP spid="14" grpId="0"/>
      <p:bldP spid="15" grpId="0"/>
      <p:bldP spid="20" grpId="0"/>
      <p:bldP spid="21" grpId="0"/>
      <p:bldP spid="25" grpId="0"/>
      <p:bldP spid="26" grpId="0"/>
      <p:bldP spid="27" grpId="0"/>
      <p:bldP spid="28" grpId="0"/>
      <p:bldP spid="2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228600" y="1721447"/>
            <a:ext cx="11793070" cy="452431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92735"/>
            <a:r>
              <a:rPr lang="en-US" sz="3600" b="1">
                <a:latin typeface="Times New Roman" panose="02020603050405020304" pitchFamily="18" charset="0"/>
                <a:cs typeface="Segoe UI" panose="020B0502040204020203" charset="0"/>
              </a:rPr>
              <a:t> </a:t>
            </a:r>
            <a:r>
              <a:rPr lang="en-US" sz="3600" b="0">
                <a:latin typeface="Times New Roman" panose="02020603050405020304" pitchFamily="18" charset="0"/>
                <a:cs typeface="Segoe UI" panose="020B0502040204020203" charset="0"/>
              </a:rPr>
              <a:t>Làm theo nhóm và báo cáo vào tiết vận dụng.</a:t>
            </a:r>
            <a:r>
              <a:rPr lang="en-US" sz="3600" b="0">
                <a:latin typeface="Times New Roman" panose="02020603050405020304" pitchFamily="18" charset="0"/>
              </a:rPr>
              <a:t>Muối không những làm gia vị trong đời sống, mà còn là chất sát khuẩn cho thực phẩm khi chế biến. </a:t>
            </a:r>
          </a:p>
          <a:p>
            <a:pPr indent="292735"/>
            <a:r>
              <a:rPr lang="en-US" sz="3600" b="0">
                <a:latin typeface="Times New Roman" panose="02020603050405020304" pitchFamily="18" charset="0"/>
              </a:rPr>
              <a:t>Các em hãy tìm hiểu về cách khai thác muối, lợi ích, tác hại chế độ ăn thừa muối, tác hại chế độ ăn thiếu muối, từ đó đưa ra chế độ ăn  hợp lý.</a:t>
            </a:r>
          </a:p>
          <a:p>
            <a:pPr indent="292735"/>
            <a:r>
              <a:rPr lang="en-US" sz="3600" b="0">
                <a:latin typeface="Times New Roman" panose="02020603050405020304" pitchFamily="18" charset="0"/>
              </a:rPr>
              <a:t>=&gt;Trình bày thuyết trình bằng báo tường, power point, tranh ảnh….</a:t>
            </a:r>
            <a:endParaRPr lang="en-US" sz="3600"/>
          </a:p>
        </p:txBody>
      </p:sp>
      <p:sp>
        <p:nvSpPr>
          <p:cNvPr id="2" name="Text Box 1"/>
          <p:cNvSpPr txBox="1"/>
          <p:nvPr/>
        </p:nvSpPr>
        <p:spPr>
          <a:xfrm flipH="1">
            <a:off x="3296285" y="647700"/>
            <a:ext cx="4462145" cy="64516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nchor="t">
            <a:spAutoFit/>
          </a:bodyPr>
          <a:lstStyle/>
          <a:p>
            <a:r>
              <a:rPr lang="en-US" sz="3600" b="1">
                <a:solidFill>
                  <a:schemeClr val="accent5"/>
                </a:solidFill>
                <a:latin typeface="Times New Roman" panose="02020603050405020304" pitchFamily="18" charset="0"/>
                <a:sym typeface="+mn-ea"/>
              </a:rPr>
              <a:t>NHIỆM VỤ VỀ NHÀ</a:t>
            </a: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2"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918845" y="43180"/>
            <a:ext cx="9431020" cy="583565"/>
          </a:xfrm>
          <a:prstGeom prst="rect">
            <a:avLst/>
          </a:prstGeom>
          <a:noFill/>
          <a:ln w="9525">
            <a:noFill/>
          </a:ln>
        </p:spPr>
        <p:txBody>
          <a:bodyPr wrap="square">
            <a:spAutoFit/>
          </a:bodyPr>
          <a:lstStyle/>
          <a:p>
            <a:pPr indent="0"/>
            <a:r>
              <a:rPr lang="en-US" sz="3200" b="1">
                <a:latin typeface="Times New Roman" panose="02020603050405020304" pitchFamily="18" charset="0"/>
              </a:rPr>
              <a:t>V. Mối quan hệ giữa các hợp chất vô cơ</a:t>
            </a:r>
          </a:p>
        </p:txBody>
      </p:sp>
      <p:sp>
        <p:nvSpPr>
          <p:cNvPr id="2" name="Text Box 1"/>
          <p:cNvSpPr txBox="1"/>
          <p:nvPr/>
        </p:nvSpPr>
        <p:spPr>
          <a:xfrm>
            <a:off x="918845" y="605155"/>
            <a:ext cx="10306685" cy="829945"/>
          </a:xfrm>
          <a:prstGeom prst="rect">
            <a:avLst/>
          </a:prstGeom>
          <a:noFill/>
          <a:ln w="9525">
            <a:noFill/>
          </a:ln>
        </p:spPr>
        <p:txBody>
          <a:bodyPr wrap="square">
            <a:spAutoFit/>
          </a:bodyPr>
          <a:lstStyle/>
          <a:p>
            <a:pPr indent="0"/>
            <a:r>
              <a:rPr lang="en-US" sz="2400" b="1">
                <a:latin typeface="Times New Roman" panose="02020603050405020304" pitchFamily="18" charset="0"/>
              </a:rPr>
              <a:t>NHIỆM VỤ 1</a:t>
            </a:r>
            <a:r>
              <a:rPr lang="en-US" sz="2400" b="0">
                <a:latin typeface="Times New Roman" panose="02020603050405020304" pitchFamily="18" charset="0"/>
              </a:rPr>
              <a:t>: Chia lớp thành 4 nhóm tổ chức trò chơi TÌM ĐƯỜNG VỀ NHÀ</a:t>
            </a:r>
          </a:p>
          <a:p>
            <a:pPr indent="0"/>
            <a:r>
              <a:rPr lang="en-US" sz="2400" b="0">
                <a:latin typeface="Times New Roman" panose="02020603050405020304" pitchFamily="18" charset="0"/>
              </a:rPr>
              <a:t>(bằng hình thức bốc thăm thẻ màu)</a:t>
            </a:r>
          </a:p>
        </p:txBody>
      </p:sp>
      <p:sp>
        <p:nvSpPr>
          <p:cNvPr id="3" name="Text Box 2"/>
          <p:cNvSpPr txBox="1"/>
          <p:nvPr/>
        </p:nvSpPr>
        <p:spPr>
          <a:xfrm>
            <a:off x="797560" y="1493520"/>
            <a:ext cx="11061700" cy="2676525"/>
          </a:xfrm>
          <a:prstGeom prst="rect">
            <a:avLst/>
          </a:prstGeom>
          <a:noFill/>
          <a:ln w="9525">
            <a:noFill/>
          </a:ln>
        </p:spPr>
        <p:txBody>
          <a:bodyPr wrap="square">
            <a:spAutoFit/>
          </a:bodyPr>
          <a:lstStyle/>
          <a:p>
            <a:pPr indent="0"/>
            <a:r>
              <a:rPr lang="en-US" sz="2400" b="0">
                <a:latin typeface="Times New Roman" panose="02020603050405020304" pitchFamily="18" charset="0"/>
              </a:rPr>
              <a:t>- 4 nhóm xếp thành 4 hàng dọc</a:t>
            </a:r>
          </a:p>
          <a:p>
            <a:pPr indent="0"/>
            <a:r>
              <a:rPr lang="en-US" sz="2400" b="0">
                <a:latin typeface="Times New Roman" panose="02020603050405020304" pitchFamily="18" charset="0"/>
              </a:rPr>
              <a:t>- Mỗi nhóm được phát một bộ gồm 40 thẻ chứa tên của các chất vô cơ (có màu tương ứng với nhóm của mình).</a:t>
            </a:r>
          </a:p>
          <a:p>
            <a:pPr indent="0"/>
            <a:r>
              <a:rPr lang="en-US" sz="2400" b="0">
                <a:latin typeface="Times New Roman" panose="02020603050405020304" pitchFamily="18" charset="0"/>
              </a:rPr>
              <a:t>- Mỗi nhóm có 3 phút để thảo luận phân loại các loại chất vô cơ đó, đồng thời chia đều số thẻ đó cho tất cả thành viên trong nhóm. Sau đó lần lượt lên bảng gắn thẻ vào các ô nhà có trên bảng</a:t>
            </a:r>
          </a:p>
          <a:p>
            <a:pPr indent="0"/>
            <a:r>
              <a:rPr lang="en-US" sz="2400" b="0">
                <a:latin typeface="Times New Roman" panose="02020603050405020304" pitchFamily="18" charset="0"/>
              </a:rPr>
              <a:t>- Đội chiến thắng là đội hoàn thành nhanh nhất và đúng nhất.</a:t>
            </a:r>
          </a:p>
        </p:txBody>
      </p:sp>
      <p:pic>
        <p:nvPicPr>
          <p:cNvPr id="4" name="Picture 3"/>
          <p:cNvPicPr>
            <a:picLocks noChangeAspect="1"/>
          </p:cNvPicPr>
          <p:nvPr/>
        </p:nvPicPr>
        <p:blipFill>
          <a:blip r:embed="rId2"/>
          <a:stretch>
            <a:fillRect/>
          </a:stretch>
        </p:blipFill>
        <p:spPr>
          <a:xfrm>
            <a:off x="1397635" y="4058285"/>
            <a:ext cx="9528810" cy="2799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2"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805180" y="15240"/>
            <a:ext cx="10582275" cy="521970"/>
          </a:xfrm>
          <a:prstGeom prst="rect">
            <a:avLst/>
          </a:prstGeom>
          <a:noFill/>
        </p:spPr>
        <p:txBody>
          <a:bodyPr wrap="square" rtlCol="0" anchor="t">
            <a:spAutoFit/>
          </a:bodyPr>
          <a:lstStyle/>
          <a:p>
            <a:pPr indent="0"/>
            <a:r>
              <a:rPr lang="en-US" sz="2800" b="1">
                <a:latin typeface="Times New Roman" panose="02020603050405020304" pitchFamily="18" charset="0"/>
                <a:sym typeface="+mn-ea"/>
              </a:rPr>
              <a:t>NHIỆM VỤ 2</a:t>
            </a:r>
            <a:r>
              <a:rPr lang="en-US" sz="2800">
                <a:latin typeface="Times New Roman" panose="02020603050405020304" pitchFamily="18" charset="0"/>
                <a:sym typeface="+mn-ea"/>
              </a:rPr>
              <a:t>: Các nhóm tiếp tục hoàn thành nhiệm vụ tiếp theo</a:t>
            </a:r>
          </a:p>
        </p:txBody>
      </p:sp>
      <p:sp>
        <p:nvSpPr>
          <p:cNvPr id="100" name="Text Box 99"/>
          <p:cNvSpPr txBox="1"/>
          <p:nvPr/>
        </p:nvSpPr>
        <p:spPr>
          <a:xfrm>
            <a:off x="918210" y="533400"/>
            <a:ext cx="10688955" cy="1383665"/>
          </a:xfrm>
          <a:prstGeom prst="rect">
            <a:avLst/>
          </a:prstGeom>
          <a:noFill/>
          <a:ln w="9525">
            <a:noFill/>
          </a:ln>
        </p:spPr>
        <p:txBody>
          <a:bodyPr wrap="square">
            <a:spAutoFit/>
          </a:bodyPr>
          <a:lstStyle/>
          <a:p>
            <a:pPr indent="457200"/>
            <a:r>
              <a:rPr lang="en-US" sz="2800" b="1">
                <a:latin typeface="Times New Roman" panose="02020603050405020304" pitchFamily="18" charset="0"/>
              </a:rPr>
              <a:t>1. </a:t>
            </a:r>
            <a:r>
              <a:rPr lang="en-US" sz="2800" b="0">
                <a:latin typeface="Times New Roman" panose="02020603050405020304" pitchFamily="18" charset="0"/>
              </a:rPr>
              <a:t>Dùng các kiến thức đã được học, các em hãy tìm mối liên hệ giữa các “nhà” (các loại hợp chất vô cơ) </a:t>
            </a:r>
            <a:endParaRPr lang="en-US" sz="2800" b="1">
              <a:latin typeface="Times New Roman" panose="02020603050405020304" pitchFamily="18" charset="0"/>
            </a:endParaRPr>
          </a:p>
          <a:p>
            <a:pPr indent="457200"/>
            <a:r>
              <a:rPr lang="en-US" sz="2800" b="1">
                <a:latin typeface="Times New Roman" panose="02020603050405020304" pitchFamily="18" charset="0"/>
              </a:rPr>
              <a:t>     2. </a:t>
            </a:r>
            <a:r>
              <a:rPr lang="en-US" sz="2800" b="0">
                <a:latin typeface="Times New Roman" panose="02020603050405020304" pitchFamily="18" charset="0"/>
              </a:rPr>
              <a:t>Viết phương trình hóa học minh họa cho mỗi mối quan hệ đó</a:t>
            </a:r>
            <a:endParaRPr lang="en-US" sz="2800"/>
          </a:p>
        </p:txBody>
      </p:sp>
      <p:pic>
        <p:nvPicPr>
          <p:cNvPr id="3" name="Picture 2"/>
          <p:cNvPicPr>
            <a:picLocks noChangeAspect="1"/>
          </p:cNvPicPr>
          <p:nvPr/>
        </p:nvPicPr>
        <p:blipFill>
          <a:blip r:embed="rId2"/>
          <a:stretch>
            <a:fillRect/>
          </a:stretch>
        </p:blipFill>
        <p:spPr>
          <a:xfrm>
            <a:off x="1109345" y="1917065"/>
            <a:ext cx="10347325" cy="49168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758190" y="767715"/>
            <a:ext cx="10869930" cy="1076325"/>
          </a:xfrm>
          <a:prstGeom prst="rect">
            <a:avLst/>
          </a:prstGeom>
          <a:noFill/>
          <a:ln w="9525">
            <a:noFill/>
          </a:ln>
        </p:spPr>
        <p:txBody>
          <a:bodyPr wrap="square">
            <a:spAutoFit/>
          </a:bodyPr>
          <a:lstStyle/>
          <a:p>
            <a:pPr indent="0"/>
            <a:r>
              <a:rPr lang="en-US" sz="3200" b="1">
                <a:latin typeface="Times New Roman" panose="02020603050405020304" pitchFamily="18" charset="0"/>
              </a:rPr>
              <a:t>Kết luận:</a:t>
            </a:r>
            <a:r>
              <a:rPr lang="en-US" sz="3200">
                <a:latin typeface="Times New Roman" panose="02020603050405020304" pitchFamily="18" charset="0"/>
              </a:rPr>
              <a:t> Các hợp chất vô cơ có thể chuyển đổi hóa học thành các hợp chất vô cơ khác</a:t>
            </a:r>
          </a:p>
        </p:txBody>
      </p:sp>
      <p:sp>
        <p:nvSpPr>
          <p:cNvPr id="2" name="Text Box 1"/>
          <p:cNvSpPr txBox="1"/>
          <p:nvPr/>
        </p:nvSpPr>
        <p:spPr>
          <a:xfrm>
            <a:off x="868680" y="1880870"/>
            <a:ext cx="7203440" cy="583565"/>
          </a:xfrm>
          <a:prstGeom prst="rect">
            <a:avLst/>
          </a:prstGeom>
          <a:noFill/>
        </p:spPr>
        <p:txBody>
          <a:bodyPr wrap="none" rtlCol="0" anchor="t">
            <a:spAutoFit/>
          </a:bodyPr>
          <a:lstStyle/>
          <a:p>
            <a:r>
              <a:rPr lang="en-US" sz="3200">
                <a:latin typeface="Times New Roman" panose="02020603050405020304" pitchFamily="18" charset="0"/>
                <a:sym typeface="+mn-ea"/>
              </a:rPr>
              <a:t>(Vẽ sơ đồ và viết PTHH minh họa vào vở).</a:t>
            </a:r>
          </a:p>
        </p:txBody>
      </p:sp>
      <p:sp>
        <p:nvSpPr>
          <p:cNvPr id="3" name="Text Box 2"/>
          <p:cNvSpPr txBox="1"/>
          <p:nvPr/>
        </p:nvSpPr>
        <p:spPr>
          <a:xfrm>
            <a:off x="757555" y="2749550"/>
            <a:ext cx="11062970" cy="310769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0"/>
            <a:r>
              <a:rPr lang="en-US" sz="2800" b="1" i="1">
                <a:latin typeface="Times New Roman" panose="02020603050405020304" pitchFamily="18" charset="0"/>
              </a:rPr>
              <a:t>Lưu ý: </a:t>
            </a:r>
            <a:r>
              <a:rPr lang="en-US" sz="2800" b="0">
                <a:latin typeface="Times New Roman" panose="02020603050405020304" pitchFamily="18" charset="0"/>
              </a:rPr>
              <a:t>- Các phản ứng hóa học xảy ra phải tuân theo các điều kiện của từng phản ứng</a:t>
            </a:r>
          </a:p>
          <a:p>
            <a:pPr indent="0"/>
            <a:r>
              <a:rPr lang="en-US" sz="2800" b="0">
                <a:latin typeface="Times New Roman" panose="02020603050405020304" pitchFamily="18" charset="0"/>
              </a:rPr>
              <a:t> - Các phản ứng 6,7,8,9, sản phẩm phải tạo thành chất kết tủa hoặc bay hơi</a:t>
            </a:r>
          </a:p>
          <a:p>
            <a:pPr indent="0"/>
            <a:r>
              <a:rPr lang="en-US" sz="2800" b="0">
                <a:latin typeface="Times New Roman" panose="02020603050405020304" pitchFamily="18" charset="0"/>
              </a:rPr>
              <a:t>- Khi oxide acid tác dụng với dung dịch kiềm thì tùy theo tỉ lệ số mol sẽ tạo ra muối acid hay muối trung hòa.</a:t>
            </a:r>
          </a:p>
          <a:p>
            <a:pPr indent="0"/>
            <a:r>
              <a:rPr lang="en-US" sz="2800" b="0">
                <a:latin typeface="Times New Roman" panose="02020603050405020304" pitchFamily="18" charset="0"/>
              </a:rPr>
              <a:t>NaOH + CO</a:t>
            </a:r>
            <a:r>
              <a:rPr lang="en-US" sz="2800" b="0" baseline="-25000">
                <a:latin typeface="Times New Roman" panose="02020603050405020304" pitchFamily="18" charset="0"/>
              </a:rPr>
              <a:t>2</a:t>
            </a:r>
            <a:r>
              <a:rPr lang="en-US" sz="2800" b="0">
                <a:latin typeface="Times New Roman" panose="02020603050405020304" pitchFamily="18" charset="0"/>
              </a:rPr>
              <a:t> → NaHCO</a:t>
            </a:r>
            <a:r>
              <a:rPr lang="en-US" sz="2800" b="0" baseline="-25000">
                <a:latin typeface="Times New Roman" panose="02020603050405020304" pitchFamily="18" charset="0"/>
              </a:rPr>
              <a:t>3</a:t>
            </a:r>
            <a:endParaRPr lang="en-US" sz="2800" b="0">
              <a:latin typeface="Times New Roman" panose="02020603050405020304" pitchFamily="18" charset="0"/>
            </a:endParaRPr>
          </a:p>
          <a:p>
            <a:pPr indent="0"/>
            <a:r>
              <a:rPr lang="en-US" sz="2800" b="0">
                <a:latin typeface="Times New Roman" panose="02020603050405020304" pitchFamily="18" charset="0"/>
              </a:rPr>
              <a:t>2NaOH + CO</a:t>
            </a:r>
            <a:r>
              <a:rPr lang="en-US" sz="2800" b="0" baseline="-25000">
                <a:latin typeface="Times New Roman" panose="02020603050405020304" pitchFamily="18" charset="0"/>
              </a:rPr>
              <a:t>2</a:t>
            </a:r>
            <a:r>
              <a:rPr lang="en-US" sz="2800" b="0">
                <a:latin typeface="Times New Roman" panose="02020603050405020304" pitchFamily="18" charset="0"/>
              </a:rPr>
              <a:t> → Na</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endParaRPr lang="en-US" sz="2800"/>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2" grpId="0"/>
      <p:bldP spid="3"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LU</a:t>
            </a:r>
            <a:r>
              <a:rPr lang="en-US" altLang="vi-VN" sz="3600" b="1" dirty="0">
                <a:solidFill>
                  <a:srgbClr val="002060"/>
                </a:solidFill>
                <a:latin typeface="Times New Roman" panose="02020603050405020304" pitchFamily="18" charset="0"/>
                <a:cs typeface="Times New Roman" panose="02020603050405020304" pitchFamily="18" charset="0"/>
              </a:rPr>
              <a:t>YỆN TẬP</a:t>
            </a: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0" y="805180"/>
            <a:ext cx="12282805" cy="521970"/>
          </a:xfrm>
          <a:prstGeom prst="rect">
            <a:avLst/>
          </a:prstGeom>
          <a:noFill/>
          <a:ln w="9525">
            <a:noFill/>
          </a:ln>
        </p:spPr>
        <p:txBody>
          <a:bodyPr wrap="square">
            <a:spAutoFit/>
          </a:bodyPr>
          <a:lstStyle/>
          <a:p>
            <a:pPr indent="0"/>
            <a:r>
              <a:rPr lang="en-US" sz="2800" b="0">
                <a:latin typeface="Times New Roman" panose="02020603050405020304" pitchFamily="18" charset="0"/>
              </a:rPr>
              <a:t>Chia lớp làm 4 nhóm, chơi trò chơi </a:t>
            </a:r>
            <a:r>
              <a:rPr lang="en-US" sz="2800" b="1">
                <a:latin typeface="Times New Roman" panose="02020603050405020304" pitchFamily="18" charset="0"/>
              </a:rPr>
              <a:t>CỜ CÁ NGỰA </a:t>
            </a:r>
            <a:r>
              <a:rPr lang="en-US" sz="2800">
                <a:latin typeface="Times New Roman" panose="02020603050405020304" pitchFamily="18" charset="0"/>
              </a:rPr>
              <a:t>bằng cách trả lời các câu hỏi TN</a:t>
            </a:r>
          </a:p>
        </p:txBody>
      </p:sp>
      <p:pic>
        <p:nvPicPr>
          <p:cNvPr id="2" name="Picture 1"/>
          <p:cNvPicPr>
            <a:picLocks noChangeAspect="1"/>
          </p:cNvPicPr>
          <p:nvPr/>
        </p:nvPicPr>
        <p:blipFill>
          <a:blip r:embed="rId2"/>
          <a:stretch>
            <a:fillRect/>
          </a:stretch>
        </p:blipFill>
        <p:spPr>
          <a:xfrm>
            <a:off x="922655" y="1251585"/>
            <a:ext cx="10826115" cy="56140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1151890" y="628650"/>
            <a:ext cx="10354945" cy="1568450"/>
          </a:xfrm>
          <a:prstGeom prst="rect">
            <a:avLst/>
          </a:prstGeom>
          <a:noFill/>
          <a:ln w="9525">
            <a:noFill/>
          </a:ln>
        </p:spPr>
        <p:txBody>
          <a:bodyPr wrap="square">
            <a:spAutoFit/>
          </a:bodyPr>
          <a:lstStyle/>
          <a:p>
            <a:pPr indent="0"/>
            <a:r>
              <a:rPr lang="vi-VN" sz="3200" b="1" dirty="0">
                <a:solidFill>
                  <a:srgbClr val="002060"/>
                </a:solidFill>
                <a:latin typeface="Times New Roman" panose="02020603050405020304" pitchFamily="18" charset="0"/>
                <a:cs typeface="Times New Roman" panose="02020603050405020304" pitchFamily="18" charset="0"/>
                <a:sym typeface="+mn-ea"/>
              </a:rPr>
              <a:t>Câu 1</a:t>
            </a:r>
            <a:r>
              <a:rPr lang="en-US" altLang="vi-VN" sz="3200" b="1" dirty="0">
                <a:solidFill>
                  <a:srgbClr val="002060"/>
                </a:solidFill>
                <a:latin typeface="Times New Roman" panose="02020603050405020304" pitchFamily="18" charset="0"/>
                <a:cs typeface="Times New Roman" panose="02020603050405020304" pitchFamily="18" charset="0"/>
                <a:sym typeface="+mn-ea"/>
              </a:rPr>
              <a:t>: </a:t>
            </a:r>
            <a:r>
              <a:rPr lang="en-US" sz="3200" b="0">
                <a:latin typeface="Times New Roman" panose="02020603050405020304" pitchFamily="18" charset="0"/>
              </a:rPr>
              <a:t>Cho các chất sau: HCl, NaOH, K</a:t>
            </a:r>
            <a:r>
              <a:rPr lang="en-US" sz="3200" b="0" baseline="-25000">
                <a:latin typeface="Times New Roman" panose="02020603050405020304" pitchFamily="18" charset="0"/>
              </a:rPr>
              <a:t>2</a:t>
            </a:r>
            <a:r>
              <a:rPr lang="en-US" sz="3200" b="0">
                <a:latin typeface="Times New Roman" panose="02020603050405020304" pitchFamily="18" charset="0"/>
              </a:rPr>
              <a:t>SO</a:t>
            </a:r>
            <a:r>
              <a:rPr lang="en-US" sz="3200" b="0" baseline="-25000">
                <a:latin typeface="Times New Roman" panose="02020603050405020304" pitchFamily="18" charset="0"/>
              </a:rPr>
              <a:t>4</a:t>
            </a:r>
            <a:r>
              <a:rPr lang="en-US" sz="3200" b="0">
                <a:latin typeface="Times New Roman" panose="02020603050405020304" pitchFamily="18" charset="0"/>
              </a:rPr>
              <a:t>, P</a:t>
            </a:r>
            <a:r>
              <a:rPr lang="en-US" sz="3200" b="0" baseline="-25000">
                <a:latin typeface="Times New Roman" panose="02020603050405020304" pitchFamily="18" charset="0"/>
              </a:rPr>
              <a:t>2</a:t>
            </a:r>
            <a:r>
              <a:rPr lang="en-US" sz="3200" b="0">
                <a:latin typeface="Times New Roman" panose="02020603050405020304" pitchFamily="18" charset="0"/>
              </a:rPr>
              <a:t>O</a:t>
            </a:r>
            <a:r>
              <a:rPr lang="en-US" sz="3200" b="0" baseline="-25000">
                <a:latin typeface="Times New Roman" panose="02020603050405020304" pitchFamily="18" charset="0"/>
              </a:rPr>
              <a:t>5</a:t>
            </a:r>
            <a:r>
              <a:rPr lang="en-US" sz="3200" b="0">
                <a:latin typeface="Times New Roman" panose="02020603050405020304" pitchFamily="18" charset="0"/>
              </a:rPr>
              <a:t>, SiO</a:t>
            </a:r>
            <a:r>
              <a:rPr lang="en-US" sz="3200" b="0" baseline="-25000">
                <a:latin typeface="Times New Roman" panose="02020603050405020304" pitchFamily="18" charset="0"/>
              </a:rPr>
              <a:t>2</a:t>
            </a:r>
            <a:r>
              <a:rPr lang="en-US" sz="3200" b="0">
                <a:latin typeface="Times New Roman" panose="02020603050405020304" pitchFamily="18" charset="0"/>
              </a:rPr>
              <a:t>, ZnO, CuO, CuCl</a:t>
            </a:r>
            <a:r>
              <a:rPr lang="en-US" sz="3200" b="0" baseline="-25000">
                <a:latin typeface="Times New Roman" panose="02020603050405020304" pitchFamily="18" charset="0"/>
              </a:rPr>
              <a:t>2</a:t>
            </a:r>
            <a:r>
              <a:rPr lang="en-US" sz="3200" b="0">
                <a:latin typeface="Times New Roman" panose="02020603050405020304" pitchFamily="18" charset="0"/>
              </a:rPr>
              <a:t>, HNO</a:t>
            </a:r>
            <a:r>
              <a:rPr lang="en-US" sz="3200" b="0" baseline="-25000">
                <a:latin typeface="Times New Roman" panose="02020603050405020304" pitchFamily="18" charset="0"/>
              </a:rPr>
              <a:t>3</a:t>
            </a:r>
            <a:r>
              <a:rPr lang="en-US" sz="3200" b="0">
                <a:latin typeface="Times New Roman" panose="02020603050405020304" pitchFamily="18" charset="0"/>
              </a:rPr>
              <a:t>. Số chất tác dụng với base tạo muối mới và base mới? </a:t>
            </a:r>
            <a:endParaRPr lang="en-US" sz="3200"/>
          </a:p>
        </p:txBody>
      </p:sp>
      <p:sp>
        <p:nvSpPr>
          <p:cNvPr id="10" name="Text Box 9"/>
          <p:cNvSpPr txBox="1"/>
          <p:nvPr/>
        </p:nvSpPr>
        <p:spPr>
          <a:xfrm>
            <a:off x="1445260" y="2463800"/>
            <a:ext cx="10060940" cy="583565"/>
          </a:xfrm>
          <a:prstGeom prst="rect">
            <a:avLst/>
          </a:prstGeom>
          <a:noFill/>
          <a:ln w="9525">
            <a:noFill/>
          </a:ln>
        </p:spPr>
        <p:txBody>
          <a:bodyPr wrap="square">
            <a:spAutoFit/>
          </a:bodyPr>
          <a:lstStyle/>
          <a:p>
            <a:pPr indent="0"/>
            <a:r>
              <a:rPr lang="en-US" sz="3200" b="0">
                <a:latin typeface="Times New Roman" panose="02020603050405020304" pitchFamily="18" charset="0"/>
              </a:rPr>
              <a:t>A. 1		     	B. 2			   C. 3		    D. 4</a:t>
            </a:r>
          </a:p>
        </p:txBody>
      </p:sp>
      <p:sp>
        <p:nvSpPr>
          <p:cNvPr id="13" name="Oval 7"/>
          <p:cNvSpPr/>
          <p:nvPr/>
        </p:nvSpPr>
        <p:spPr>
          <a:xfrm>
            <a:off x="4237038" y="252827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1783398" y="456090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151890" y="3282950"/>
            <a:ext cx="1035494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2: </a:t>
            </a:r>
            <a:r>
              <a:rPr lang="en-US" sz="3200" b="0">
                <a:latin typeface="Times New Roman" panose="02020603050405020304" pitchFamily="18" charset="0"/>
              </a:rPr>
              <a:t>Điền vào dấu …… để hoàn thiện phương trình sau:</a:t>
            </a:r>
            <a:endParaRPr lang="en-US" sz="3200"/>
          </a:p>
        </p:txBody>
      </p:sp>
      <p:sp>
        <p:nvSpPr>
          <p:cNvPr id="18" name="Text Box 17"/>
          <p:cNvSpPr txBox="1"/>
          <p:nvPr/>
        </p:nvSpPr>
        <p:spPr>
          <a:xfrm>
            <a:off x="2642235" y="3930967"/>
            <a:ext cx="5080000" cy="521970"/>
          </a:xfrm>
          <a:prstGeom prst="rect">
            <a:avLst/>
          </a:prstGeom>
          <a:noFill/>
          <a:ln w="9525">
            <a:noFill/>
          </a:ln>
        </p:spPr>
        <p:txBody>
          <a:bodyPr>
            <a:spAutoFit/>
          </a:bodyPr>
          <a:lstStyle/>
          <a:p>
            <a:pPr indent="0"/>
            <a:r>
              <a:rPr lang="en-US" sz="2800" b="0">
                <a:latin typeface="Times New Roman" panose="02020603050405020304" pitchFamily="18" charset="0"/>
              </a:rPr>
              <a:t>….. + HCl             …..↓ + HNO</a:t>
            </a:r>
            <a:r>
              <a:rPr lang="en-US" sz="2800" b="0" baseline="-25000">
                <a:latin typeface="Times New Roman" panose="02020603050405020304" pitchFamily="18" charset="0"/>
              </a:rPr>
              <a:t>3</a:t>
            </a:r>
            <a:r>
              <a:rPr lang="en-US" sz="2800" b="0">
                <a:latin typeface="Times New Roman" panose="02020603050405020304" pitchFamily="18" charset="0"/>
              </a:rPr>
              <a:t> </a:t>
            </a:r>
          </a:p>
        </p:txBody>
      </p:sp>
      <p:sp>
        <p:nvSpPr>
          <p:cNvPr id="19" name="Text Box 18"/>
          <p:cNvSpPr txBox="1"/>
          <p:nvPr/>
        </p:nvSpPr>
        <p:spPr>
          <a:xfrm>
            <a:off x="4575175" y="3883025"/>
            <a:ext cx="567055" cy="706755"/>
          </a:xfrm>
          <a:prstGeom prst="rect">
            <a:avLst/>
          </a:prstGeom>
          <a:noFill/>
          <a:ln w="9525">
            <a:noFill/>
          </a:ln>
        </p:spPr>
        <p:txBody>
          <a:bodyPr wrap="square">
            <a:spAutoFit/>
          </a:bodyPr>
          <a:lstStyle/>
          <a:p>
            <a:pPr indent="0"/>
            <a:r>
              <a:rPr lang="en-US" sz="4000" b="0">
                <a:latin typeface="Times New Roman" panose="02020603050405020304" pitchFamily="18" charset="0"/>
              </a:rPr>
              <a:t>→</a:t>
            </a:r>
          </a:p>
        </p:txBody>
      </p:sp>
      <p:sp>
        <p:nvSpPr>
          <p:cNvPr id="20" name="Text Box 19"/>
          <p:cNvSpPr txBox="1"/>
          <p:nvPr/>
        </p:nvSpPr>
        <p:spPr>
          <a:xfrm>
            <a:off x="1730375" y="4535805"/>
            <a:ext cx="9359900" cy="953135"/>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A. AgNO</a:t>
            </a:r>
            <a:r>
              <a:rPr lang="en-US" sz="2800" b="0" baseline="-25000">
                <a:solidFill>
                  <a:schemeClr val="tx1"/>
                </a:solidFill>
                <a:latin typeface="Times New Roman" panose="02020603050405020304" pitchFamily="18" charset="0"/>
              </a:rPr>
              <a:t>3</a:t>
            </a:r>
            <a:r>
              <a:rPr lang="en-US" sz="2800" b="0">
                <a:solidFill>
                  <a:schemeClr val="tx1"/>
                </a:solidFill>
                <a:latin typeface="Times New Roman" panose="02020603050405020304" pitchFamily="18" charset="0"/>
              </a:rPr>
              <a:t> và AgCl				B. NaNO</a:t>
            </a:r>
            <a:r>
              <a:rPr lang="en-US" sz="2800" b="0" baseline="-25000">
                <a:solidFill>
                  <a:schemeClr val="tx1"/>
                </a:solidFill>
                <a:latin typeface="Times New Roman" panose="02020603050405020304" pitchFamily="18" charset="0"/>
              </a:rPr>
              <a:t>3</a:t>
            </a:r>
            <a:r>
              <a:rPr lang="en-US" sz="2800" b="0">
                <a:solidFill>
                  <a:schemeClr val="tx1"/>
                </a:solidFill>
                <a:latin typeface="Times New Roman" panose="02020603050405020304" pitchFamily="18" charset="0"/>
              </a:rPr>
              <a:t> và NaCl</a:t>
            </a:r>
          </a:p>
          <a:p>
            <a:pPr indent="0"/>
            <a:r>
              <a:rPr lang="en-US" sz="2800" b="0">
                <a:solidFill>
                  <a:schemeClr val="tx1"/>
                </a:solidFill>
                <a:latin typeface="Times New Roman" panose="02020603050405020304" pitchFamily="18" charset="0"/>
              </a:rPr>
              <a:t>C. AgCl và AgNO</a:t>
            </a:r>
            <a:r>
              <a:rPr lang="en-US" sz="2800" b="0" baseline="-25000">
                <a:solidFill>
                  <a:schemeClr val="tx1"/>
                </a:solidFill>
                <a:latin typeface="Times New Roman" panose="02020603050405020304" pitchFamily="18" charset="0"/>
              </a:rPr>
              <a:t>3				</a:t>
            </a:r>
            <a:r>
              <a:rPr lang="en-US" sz="2800" b="0">
                <a:solidFill>
                  <a:schemeClr val="tx1"/>
                </a:solidFill>
                <a:latin typeface="Times New Roman" panose="02020603050405020304" pitchFamily="18" charset="0"/>
              </a:rPr>
              <a:t>D. NaCl và NaNO</a:t>
            </a:r>
            <a:r>
              <a:rPr lang="en-US" sz="2800" b="0" baseline="-25000">
                <a:solidFill>
                  <a:schemeClr val="tx1"/>
                </a:solidFill>
                <a:latin typeface="Times New Roman" panose="02020603050405020304" pitchFamily="18" charset="0"/>
              </a:rPr>
              <a:t>3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 grpId="0"/>
      <p:bldP spid="13" grpId="1" bldLvl="0" animBg="1"/>
      <p:bldP spid="14" grpId="0" bldLvl="0" animBg="1"/>
      <p:bldP spid="15" grpId="0"/>
      <p:bldP spid="18"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2: Công thức hóa học của phosphorus acid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HNO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B.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D.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PO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Đáp án D</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 y="5219413"/>
            <a:ext cx="2843463" cy="16385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999490" y="577850"/>
            <a:ext cx="10354945" cy="583565"/>
          </a:xfrm>
          <a:prstGeom prst="rect">
            <a:avLst/>
          </a:prstGeom>
          <a:noFill/>
          <a:ln w="9525">
            <a:noFill/>
          </a:ln>
        </p:spPr>
        <p:txBody>
          <a:bodyPr wrap="square">
            <a:spAutoFit/>
          </a:bodyPr>
          <a:lstStyle/>
          <a:p>
            <a:pPr indent="0"/>
            <a:r>
              <a:rPr sz="3200" b="1">
                <a:latin typeface="Times New Roman" panose="02020603050405020304" pitchFamily="18" charset="0"/>
              </a:rPr>
              <a:t>Câu 3:</a:t>
            </a:r>
            <a:r>
              <a:rPr sz="3200">
                <a:latin typeface="Times New Roman" panose="02020603050405020304" pitchFamily="18" charset="0"/>
              </a:rPr>
              <a:t> Sơ đồ nào không thể xảy ra trong các sơ đồ sau:</a:t>
            </a:r>
          </a:p>
        </p:txBody>
      </p:sp>
      <p:sp>
        <p:nvSpPr>
          <p:cNvPr id="13" name="Oval 7"/>
          <p:cNvSpPr/>
          <p:nvPr/>
        </p:nvSpPr>
        <p:spPr>
          <a:xfrm>
            <a:off x="2074228" y="202979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9604058" y="393225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151890" y="3282950"/>
            <a:ext cx="1035494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4</a:t>
            </a:r>
            <a:r>
              <a:rPr lang="en-US" sz="3200">
                <a:latin typeface="Times New Roman" panose="02020603050405020304" pitchFamily="18" charset="0"/>
              </a:rPr>
              <a:t>: Thuốc thử dùng để nhận biết HCl và H</a:t>
            </a:r>
            <a:r>
              <a:rPr lang="en-US" sz="3200" baseline="-25000">
                <a:latin typeface="Times New Roman" panose="02020603050405020304" pitchFamily="18" charset="0"/>
              </a:rPr>
              <a:t>2</a:t>
            </a:r>
            <a:r>
              <a:rPr lang="en-US" sz="3200">
                <a:latin typeface="Times New Roman" panose="02020603050405020304" pitchFamily="18" charset="0"/>
              </a:rPr>
              <a:t>SO</a:t>
            </a:r>
            <a:r>
              <a:rPr lang="en-US" sz="3200" baseline="-25000">
                <a:latin typeface="Times New Roman" panose="02020603050405020304" pitchFamily="18" charset="0"/>
              </a:rPr>
              <a:t>4</a:t>
            </a:r>
            <a:r>
              <a:rPr lang="en-US" sz="3200">
                <a:latin typeface="Times New Roman" panose="02020603050405020304" pitchFamily="18" charset="0"/>
              </a:rPr>
              <a:t> là?</a:t>
            </a:r>
          </a:p>
        </p:txBody>
      </p:sp>
      <p:sp>
        <p:nvSpPr>
          <p:cNvPr id="18" name="Text Box 17"/>
          <p:cNvSpPr txBox="1"/>
          <p:nvPr/>
        </p:nvSpPr>
        <p:spPr>
          <a:xfrm>
            <a:off x="1152525" y="3930650"/>
            <a:ext cx="10876915" cy="521970"/>
          </a:xfrm>
          <a:prstGeom prst="rect">
            <a:avLst/>
          </a:prstGeom>
          <a:noFill/>
          <a:ln w="9525">
            <a:noFill/>
          </a:ln>
        </p:spPr>
        <p:txBody>
          <a:bodyPr wrap="square">
            <a:spAutoFit/>
          </a:bodyPr>
          <a:lstStyle/>
          <a:p>
            <a:pPr indent="0"/>
            <a:r>
              <a:rPr lang="en-US" sz="2800" b="0">
                <a:latin typeface="Times New Roman" panose="02020603050405020304" pitchFamily="18" charset="0"/>
              </a:rPr>
              <a:t>A. Quỳ tím	    B. Phenolphtalein	C. AgNO</a:t>
            </a:r>
            <a:r>
              <a:rPr lang="en-US" sz="2800" b="0" baseline="-25000">
                <a:latin typeface="Times New Roman" panose="02020603050405020304" pitchFamily="18" charset="0"/>
              </a:rPr>
              <a:t>3  </a:t>
            </a:r>
            <a:r>
              <a:rPr lang="en-US" sz="2800" b="0">
                <a:latin typeface="Times New Roman" panose="02020603050405020304" pitchFamily="18" charset="0"/>
              </a:rPr>
              <a:t>	            D. BaCl</a:t>
            </a:r>
            <a:r>
              <a:rPr lang="en-US" sz="2800" b="0" baseline="-25000">
                <a:latin typeface="Times New Roman" panose="02020603050405020304" pitchFamily="18" charset="0"/>
              </a:rPr>
              <a:t>2</a:t>
            </a:r>
          </a:p>
        </p:txBody>
      </p:sp>
      <p:sp>
        <p:nvSpPr>
          <p:cNvPr id="101" name="Text Box 100"/>
          <p:cNvSpPr txBox="1"/>
          <p:nvPr/>
        </p:nvSpPr>
        <p:spPr>
          <a:xfrm>
            <a:off x="2065020" y="1161415"/>
            <a:ext cx="8223885" cy="1814830"/>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A. Base → Muối → Acid → Muối	</a:t>
            </a:r>
          </a:p>
          <a:p>
            <a:pPr indent="0"/>
            <a:r>
              <a:rPr lang="en-US" sz="2800" b="0">
                <a:solidFill>
                  <a:schemeClr val="tx1"/>
                </a:solidFill>
                <a:latin typeface="Times New Roman" panose="02020603050405020304" pitchFamily="18" charset="0"/>
              </a:rPr>
              <a:t>B. Base → Oxide base → Muối → Acid</a:t>
            </a:r>
          </a:p>
          <a:p>
            <a:pPr indent="0"/>
            <a:r>
              <a:rPr lang="en-US" sz="2800" b="0">
                <a:solidFill>
                  <a:schemeClr val="tx1"/>
                </a:solidFill>
                <a:latin typeface="Times New Roman" panose="02020603050405020304" pitchFamily="18" charset="0"/>
              </a:rPr>
              <a:t>C. Base → Oxide base → Muối →  Oxide acid</a:t>
            </a:r>
          </a:p>
          <a:p>
            <a:pPr indent="0"/>
            <a:r>
              <a:rPr lang="en-US" sz="2800" b="0">
                <a:solidFill>
                  <a:schemeClr val="tx1"/>
                </a:solidFill>
                <a:latin typeface="Times New Roman" panose="02020603050405020304" pitchFamily="18" charset="0"/>
              </a:rPr>
              <a:t>D. Base → Muối → Base → Oxide base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ppt_x"/>
                                          </p:val>
                                        </p:tav>
                                        <p:tav tm="100000">
                                          <p:val>
                                            <p:strVal val="#ppt_x"/>
                                          </p:val>
                                        </p:tav>
                                      </p:tavLst>
                                    </p:anim>
                                    <p:anim calcmode="lin" valueType="num">
                                      <p:cBhvr additive="base">
                                        <p:cTn id="1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3" grpId="1" bldLvl="0" animBg="1"/>
      <p:bldP spid="14" grpId="0" bldLvl="0" animBg="1"/>
      <p:bldP spid="15" grpId="0"/>
      <p:bldP spid="18" grpId="0"/>
      <p:bldP spid="10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999490" y="577850"/>
            <a:ext cx="10354945" cy="583565"/>
          </a:xfrm>
          <a:prstGeom prst="rect">
            <a:avLst/>
          </a:prstGeom>
          <a:noFill/>
          <a:ln w="9525">
            <a:noFill/>
          </a:ln>
        </p:spPr>
        <p:txBody>
          <a:bodyPr wrap="square">
            <a:spAutoFit/>
          </a:bodyPr>
          <a:lstStyle/>
          <a:p>
            <a:pPr indent="0"/>
            <a:r>
              <a:rPr sz="3200" b="1">
                <a:latin typeface="Times New Roman" panose="02020603050405020304" pitchFamily="18" charset="0"/>
              </a:rPr>
              <a:t>Câu 5</a:t>
            </a:r>
            <a:r>
              <a:rPr sz="3200">
                <a:latin typeface="Times New Roman" panose="02020603050405020304" pitchFamily="18" charset="0"/>
              </a:rPr>
              <a:t>: Cho các phản ứng sau số phản ứng trao đổi là</a:t>
            </a:r>
          </a:p>
        </p:txBody>
      </p:sp>
      <p:sp>
        <p:nvSpPr>
          <p:cNvPr id="13" name="Oval 7"/>
          <p:cNvSpPr/>
          <p:nvPr/>
        </p:nvSpPr>
        <p:spPr>
          <a:xfrm>
            <a:off x="3972243" y="327376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1895158" y="505430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007745" y="3923030"/>
            <a:ext cx="1035494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6</a:t>
            </a:r>
            <a:r>
              <a:rPr lang="en-US" sz="3200">
                <a:latin typeface="Times New Roman" panose="02020603050405020304" pitchFamily="18" charset="0"/>
              </a:rPr>
              <a:t>: Điền vào dấu …… để hoàn thiện phương trình sau:</a:t>
            </a:r>
          </a:p>
        </p:txBody>
      </p:sp>
      <p:sp>
        <p:nvSpPr>
          <p:cNvPr id="18" name="Text Box 17"/>
          <p:cNvSpPr txBox="1"/>
          <p:nvPr/>
        </p:nvSpPr>
        <p:spPr>
          <a:xfrm>
            <a:off x="1828800" y="5054600"/>
            <a:ext cx="9775825" cy="953135"/>
          </a:xfrm>
          <a:prstGeom prst="rect">
            <a:avLst/>
          </a:prstGeom>
          <a:noFill/>
          <a:ln w="9525">
            <a:noFill/>
          </a:ln>
        </p:spPr>
        <p:txBody>
          <a:bodyPr wrap="square">
            <a:spAutoFit/>
          </a:bodyPr>
          <a:lstStyle/>
          <a:p>
            <a:pPr indent="0"/>
            <a:r>
              <a:rPr lang="en-US" sz="2800" b="0">
                <a:latin typeface="Times New Roman" panose="02020603050405020304" pitchFamily="18" charset="0"/>
              </a:rPr>
              <a:t>A. NaCl + CO</a:t>
            </a:r>
            <a:r>
              <a:rPr lang="en-US" sz="2800" b="0" baseline="-25000">
                <a:latin typeface="Times New Roman" panose="02020603050405020304" pitchFamily="18" charset="0"/>
              </a:rPr>
              <a:t>2</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B. NaCl + H</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endParaRPr lang="en-US" sz="2800" b="0">
              <a:latin typeface="Times New Roman" panose="02020603050405020304" pitchFamily="18" charset="0"/>
            </a:endParaRPr>
          </a:p>
          <a:p>
            <a:pPr indent="0"/>
            <a:r>
              <a:rPr lang="en-US" sz="2800" b="0">
                <a:latin typeface="Times New Roman" panose="02020603050405020304" pitchFamily="18" charset="0"/>
              </a:rPr>
              <a:t>C. NaOH + CO</a:t>
            </a:r>
            <a:r>
              <a:rPr lang="en-US" sz="2800" b="0" baseline="-25000">
                <a:latin typeface="Times New Roman" panose="02020603050405020304" pitchFamily="18" charset="0"/>
              </a:rPr>
              <a:t>2 </a:t>
            </a:r>
            <a:r>
              <a:rPr lang="en-US" sz="2800" b="0">
                <a:latin typeface="Times New Roman" panose="02020603050405020304" pitchFamily="18" charset="0"/>
              </a:rPr>
              <a:t>+ HCl		D. NaCl + CO</a:t>
            </a:r>
            <a:r>
              <a:rPr lang="en-US" sz="2800" b="0" baseline="-25000">
                <a:latin typeface="Times New Roman" panose="02020603050405020304" pitchFamily="18" charset="0"/>
              </a:rPr>
              <a:t>2</a:t>
            </a:r>
            <a:r>
              <a:rPr lang="en-US" sz="2800" b="0">
                <a:latin typeface="Times New Roman" panose="02020603050405020304" pitchFamily="18" charset="0"/>
              </a:rPr>
              <a:t> + HCl</a:t>
            </a:r>
          </a:p>
        </p:txBody>
      </p:sp>
      <p:sp>
        <p:nvSpPr>
          <p:cNvPr id="101" name="Text Box 100"/>
          <p:cNvSpPr txBox="1"/>
          <p:nvPr/>
        </p:nvSpPr>
        <p:spPr>
          <a:xfrm>
            <a:off x="2187575" y="1037590"/>
            <a:ext cx="8223885" cy="2245360"/>
          </a:xfrm>
          <a:prstGeom prst="rect">
            <a:avLst/>
          </a:prstGeom>
          <a:noFill/>
          <a:ln w="9525">
            <a:noFill/>
          </a:ln>
        </p:spPr>
        <p:txBody>
          <a:bodyPr wrap="square">
            <a:spAutoFit/>
          </a:bodyPr>
          <a:lstStyle/>
          <a:p>
            <a:pPr indent="0"/>
            <a:r>
              <a:rPr lang="en-US" sz="2800" b="0">
                <a:latin typeface="Times New Roman" panose="02020603050405020304" pitchFamily="18" charset="0"/>
              </a:rPr>
              <a:t>(1) Fe(OH)</a:t>
            </a:r>
            <a:r>
              <a:rPr lang="en-US" sz="2800" b="0" baseline="-25000">
                <a:latin typeface="Times New Roman" panose="02020603050405020304" pitchFamily="18" charset="0"/>
              </a:rPr>
              <a:t>3</a:t>
            </a:r>
            <a:r>
              <a:rPr lang="en-US" sz="2800" b="0">
                <a:latin typeface="Times New Roman" panose="02020603050405020304" pitchFamily="18" charset="0"/>
              </a:rPr>
              <a:t> + HNO</a:t>
            </a:r>
            <a:r>
              <a:rPr lang="en-US" sz="2800" b="0" baseline="-25000">
                <a:latin typeface="Times New Roman" panose="02020603050405020304" pitchFamily="18" charset="0"/>
              </a:rPr>
              <a:t>3</a:t>
            </a:r>
            <a:r>
              <a:rPr lang="en-US" sz="2800" b="0">
                <a:latin typeface="Times New Roman" panose="02020603050405020304" pitchFamily="18" charset="0"/>
              </a:rPr>
              <a:t> → Fe(NO</a:t>
            </a:r>
            <a:r>
              <a:rPr lang="en-US" sz="2800" b="0" baseline="-25000">
                <a:latin typeface="Times New Roman" panose="02020603050405020304" pitchFamily="18" charset="0"/>
              </a:rPr>
              <a:t>3</a:t>
            </a:r>
            <a:r>
              <a:rPr lang="en-US" sz="2800" b="0">
                <a:latin typeface="Times New Roman" panose="02020603050405020304" pitchFamily="18" charset="0"/>
              </a:rPr>
              <a:t>)</a:t>
            </a:r>
            <a:r>
              <a:rPr lang="en-US" sz="2800" b="0" baseline="-25000">
                <a:latin typeface="Times New Roman" panose="02020603050405020304" pitchFamily="18" charset="0"/>
              </a:rPr>
              <a:t>3</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a:t>
            </a:r>
          </a:p>
          <a:p>
            <a:pPr indent="0"/>
            <a:r>
              <a:rPr lang="en-US" sz="2800" b="0">
                <a:latin typeface="Times New Roman" panose="02020603050405020304" pitchFamily="18" charset="0"/>
              </a:rPr>
              <a:t>(2) SO</a:t>
            </a:r>
            <a:r>
              <a:rPr lang="en-US" sz="2800" b="0" baseline="-25000">
                <a:latin typeface="Times New Roman" panose="02020603050405020304" pitchFamily="18" charset="0"/>
              </a:rPr>
              <a:t>2</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 H</a:t>
            </a:r>
            <a:r>
              <a:rPr lang="en-US" sz="2800" b="0" baseline="-25000">
                <a:latin typeface="Times New Roman" panose="02020603050405020304" pitchFamily="18" charset="0"/>
              </a:rPr>
              <a:t>2</a:t>
            </a:r>
            <a:r>
              <a:rPr lang="en-US" sz="2800" b="0">
                <a:latin typeface="Times New Roman" panose="02020603050405020304" pitchFamily="18" charset="0"/>
              </a:rPr>
              <a:t>SO</a:t>
            </a:r>
            <a:r>
              <a:rPr lang="en-US" sz="2800" b="0" baseline="-25000">
                <a:latin typeface="Times New Roman" panose="02020603050405020304" pitchFamily="18" charset="0"/>
              </a:rPr>
              <a:t>4</a:t>
            </a:r>
            <a:endParaRPr lang="en-US" sz="2800" b="0">
              <a:latin typeface="Times New Roman" panose="02020603050405020304" pitchFamily="18" charset="0"/>
            </a:endParaRPr>
          </a:p>
          <a:p>
            <a:pPr indent="0"/>
            <a:r>
              <a:rPr lang="en-US" sz="2800" b="0">
                <a:latin typeface="Times New Roman" panose="02020603050405020304" pitchFamily="18" charset="0"/>
              </a:rPr>
              <a:t>(3) Fe(OH)</a:t>
            </a:r>
            <a:r>
              <a:rPr lang="en-US" sz="2800" b="0" baseline="-25000">
                <a:latin typeface="Times New Roman" panose="02020603050405020304" pitchFamily="18" charset="0"/>
              </a:rPr>
              <a:t>3</a:t>
            </a:r>
            <a:r>
              <a:rPr lang="en-US" sz="2800" b="0">
                <a:latin typeface="Times New Roman" panose="02020603050405020304" pitchFamily="18" charset="0"/>
              </a:rPr>
              <a:t>   </a:t>
            </a:r>
            <a:r>
              <a:rPr lang="en-US" sz="2800">
                <a:latin typeface="Times New Roman" panose="02020603050405020304" pitchFamily="18" charset="0"/>
                <a:sym typeface="+mn-ea"/>
              </a:rPr>
              <a:t>→ </a:t>
            </a:r>
            <a:r>
              <a:rPr lang="en-US" sz="2800" b="0">
                <a:latin typeface="Times New Roman" panose="02020603050405020304" pitchFamily="18" charset="0"/>
              </a:rPr>
              <a:t> Fe</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3</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a:t>
            </a:r>
          </a:p>
          <a:p>
            <a:pPr indent="0"/>
            <a:r>
              <a:rPr lang="en-US" sz="2800" b="0">
                <a:latin typeface="Times New Roman" panose="02020603050405020304" pitchFamily="18" charset="0"/>
              </a:rPr>
              <a:t>(4) Fe(OH)</a:t>
            </a:r>
            <a:r>
              <a:rPr lang="en-US" sz="2800" b="0" baseline="-25000">
                <a:latin typeface="Times New Roman" panose="02020603050405020304" pitchFamily="18" charset="0"/>
              </a:rPr>
              <a:t>3</a:t>
            </a:r>
            <a:r>
              <a:rPr lang="en-US" sz="2800" b="0">
                <a:latin typeface="Times New Roman" panose="02020603050405020304" pitchFamily="18" charset="0"/>
              </a:rPr>
              <a:t> + HNO</a:t>
            </a:r>
            <a:r>
              <a:rPr lang="en-US" sz="2800" b="0" baseline="-25000">
                <a:latin typeface="Times New Roman" panose="02020603050405020304" pitchFamily="18" charset="0"/>
              </a:rPr>
              <a:t>3</a:t>
            </a:r>
            <a:r>
              <a:rPr lang="en-US" sz="2800" b="0">
                <a:latin typeface="Times New Roman" panose="02020603050405020304" pitchFamily="18" charset="0"/>
              </a:rPr>
              <a:t> → Fe(NO</a:t>
            </a:r>
            <a:r>
              <a:rPr lang="en-US" sz="2800" b="0" baseline="-25000">
                <a:latin typeface="Times New Roman" panose="02020603050405020304" pitchFamily="18" charset="0"/>
              </a:rPr>
              <a:t>3</a:t>
            </a:r>
            <a:r>
              <a:rPr lang="en-US" sz="2800" b="0">
                <a:latin typeface="Times New Roman" panose="02020603050405020304" pitchFamily="18" charset="0"/>
              </a:rPr>
              <a:t>)</a:t>
            </a:r>
            <a:r>
              <a:rPr lang="en-US" sz="2800" b="0" baseline="-25000">
                <a:latin typeface="Times New Roman" panose="02020603050405020304" pitchFamily="18" charset="0"/>
              </a:rPr>
              <a:t>3 </a:t>
            </a:r>
            <a:r>
              <a:rPr lang="en-US" sz="2800" b="0">
                <a:latin typeface="Times New Roman" panose="02020603050405020304" pitchFamily="18" charset="0"/>
              </a:rPr>
              <a:t>+ H</a:t>
            </a:r>
            <a:r>
              <a:rPr lang="en-US" sz="2800" b="0" baseline="-25000">
                <a:latin typeface="Times New Roman" panose="02020603050405020304" pitchFamily="18" charset="0"/>
              </a:rPr>
              <a:t>2</a:t>
            </a:r>
            <a:r>
              <a:rPr lang="en-US" sz="2800" b="0">
                <a:latin typeface="Times New Roman" panose="02020603050405020304" pitchFamily="18" charset="0"/>
              </a:rPr>
              <a:t>O</a:t>
            </a:r>
          </a:p>
          <a:p>
            <a:pPr indent="0"/>
            <a:r>
              <a:rPr lang="en-US" sz="2800" b="0">
                <a:latin typeface="Times New Roman" panose="02020603050405020304" pitchFamily="18" charset="0"/>
              </a:rPr>
              <a:t>(5) NaOH + KCl → NaCl + KOH</a:t>
            </a:r>
          </a:p>
        </p:txBody>
      </p:sp>
      <p:sp>
        <p:nvSpPr>
          <p:cNvPr id="3" name="Text Box 2"/>
          <p:cNvSpPr txBox="1"/>
          <p:nvPr/>
        </p:nvSpPr>
        <p:spPr>
          <a:xfrm>
            <a:off x="2054225" y="3282950"/>
            <a:ext cx="8021955" cy="521970"/>
          </a:xfrm>
          <a:prstGeom prst="rect">
            <a:avLst/>
          </a:prstGeom>
          <a:noFill/>
          <a:ln w="9525">
            <a:noFill/>
          </a:ln>
        </p:spPr>
        <p:txBody>
          <a:bodyPr wrap="square">
            <a:spAutoFit/>
          </a:bodyPr>
          <a:lstStyle/>
          <a:p>
            <a:pPr indent="0"/>
            <a:r>
              <a:rPr lang="en-US" sz="2800" b="0">
                <a:latin typeface="Times New Roman" panose="02020603050405020304" pitchFamily="18" charset="0"/>
              </a:rPr>
              <a:t>A. 2	           B. 3                 	C. 4	               D. 5</a:t>
            </a:r>
          </a:p>
        </p:txBody>
      </p:sp>
      <p:sp>
        <p:nvSpPr>
          <p:cNvPr id="4" name="Text Box 3"/>
          <p:cNvSpPr txBox="1"/>
          <p:nvPr/>
        </p:nvSpPr>
        <p:spPr>
          <a:xfrm>
            <a:off x="2054225" y="4470082"/>
            <a:ext cx="5080000" cy="521970"/>
          </a:xfrm>
          <a:prstGeom prst="rect">
            <a:avLst/>
          </a:prstGeom>
          <a:noFill/>
          <a:ln w="9525">
            <a:noFill/>
          </a:ln>
        </p:spPr>
        <p:txBody>
          <a:bodyPr>
            <a:spAutoFit/>
          </a:bodyPr>
          <a:lstStyle/>
          <a:p>
            <a:pPr indent="0"/>
            <a:r>
              <a:rPr lang="en-US" sz="2800" b="0">
                <a:latin typeface="Times New Roman" panose="02020603050405020304" pitchFamily="18" charset="0"/>
              </a:rPr>
              <a:t>Na</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r>
              <a:rPr lang="en-US" sz="2800" b="0">
                <a:latin typeface="Times New Roman" panose="02020603050405020304" pitchFamily="18" charset="0"/>
              </a:rPr>
              <a:t> + HCl   </a:t>
            </a:r>
            <a:r>
              <a:rPr lang="en-US" sz="2800">
                <a:latin typeface="Times New Roman" panose="02020603050405020304" pitchFamily="18" charset="0"/>
                <a:sym typeface="+mn-ea"/>
              </a:rPr>
              <a:t>→  ..........</a:t>
            </a: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ppt_x"/>
                                          </p:val>
                                        </p:tav>
                                        <p:tav tm="100000">
                                          <p:val>
                                            <p:strVal val="#ppt_x"/>
                                          </p:val>
                                        </p:tav>
                                      </p:tavLst>
                                    </p:anim>
                                    <p:anim calcmode="lin" valueType="num">
                                      <p:cBhvr additive="base">
                                        <p:cTn id="1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1"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3" grpId="1" bldLvl="0" animBg="1"/>
      <p:bldP spid="14" grpId="0" bldLvl="0" animBg="1"/>
      <p:bldP spid="15" grpId="0"/>
      <p:bldP spid="18" grpId="0"/>
      <p:bldP spid="101" grpId="0"/>
      <p:bldP spid="3"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999490" y="577850"/>
            <a:ext cx="10354945" cy="1076325"/>
          </a:xfrm>
          <a:prstGeom prst="rect">
            <a:avLst/>
          </a:prstGeom>
          <a:noFill/>
          <a:ln w="9525">
            <a:noFill/>
          </a:ln>
        </p:spPr>
        <p:txBody>
          <a:bodyPr wrap="square">
            <a:spAutoFit/>
          </a:bodyPr>
          <a:lstStyle/>
          <a:p>
            <a:pPr indent="0"/>
            <a:r>
              <a:rPr sz="3200" b="1">
                <a:latin typeface="Times New Roman" panose="02020603050405020304" pitchFamily="18" charset="0"/>
              </a:rPr>
              <a:t>Câu 7</a:t>
            </a:r>
            <a:r>
              <a:rPr sz="3200">
                <a:latin typeface="Times New Roman" panose="02020603050405020304" pitchFamily="18" charset="0"/>
              </a:rPr>
              <a:t>: Cặp chất nào sau đây không thể tồn tại trong dung dịch (do có phản ứng với nhau)? </a:t>
            </a:r>
          </a:p>
        </p:txBody>
      </p:sp>
      <p:sp>
        <p:nvSpPr>
          <p:cNvPr id="13" name="Oval 7"/>
          <p:cNvSpPr/>
          <p:nvPr/>
        </p:nvSpPr>
        <p:spPr>
          <a:xfrm>
            <a:off x="5199698" y="173833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1652588" y="416403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151890" y="3282950"/>
            <a:ext cx="693737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8</a:t>
            </a:r>
            <a:r>
              <a:rPr lang="en-US" sz="3200">
                <a:latin typeface="Times New Roman" panose="02020603050405020304" pitchFamily="18" charset="0"/>
              </a:rPr>
              <a:t>: Dãy oxide tác dụng với NaOH: </a:t>
            </a:r>
          </a:p>
        </p:txBody>
      </p:sp>
      <p:sp>
        <p:nvSpPr>
          <p:cNvPr id="18" name="Text Box 17"/>
          <p:cNvSpPr txBox="1"/>
          <p:nvPr/>
        </p:nvSpPr>
        <p:spPr>
          <a:xfrm>
            <a:off x="1578610" y="4164330"/>
            <a:ext cx="9775825" cy="953135"/>
          </a:xfrm>
          <a:prstGeom prst="rect">
            <a:avLst/>
          </a:prstGeom>
          <a:noFill/>
          <a:ln w="9525">
            <a:noFill/>
          </a:ln>
        </p:spPr>
        <p:txBody>
          <a:bodyPr wrap="square">
            <a:spAutoFit/>
          </a:bodyPr>
          <a:lstStyle/>
          <a:p>
            <a:pPr indent="0"/>
            <a:r>
              <a:rPr lang="en-US" sz="2800" b="0">
                <a:latin typeface="Times New Roman" panose="02020603050405020304" pitchFamily="18" charset="0"/>
              </a:rPr>
              <a:t>A. CO</a:t>
            </a:r>
            <a:r>
              <a:rPr lang="en-US" sz="2800" b="0" baseline="-25000">
                <a:latin typeface="Times New Roman" panose="02020603050405020304" pitchFamily="18" charset="0"/>
              </a:rPr>
              <a:t>2</a:t>
            </a:r>
            <a:r>
              <a:rPr lang="en-US" sz="2800" b="0">
                <a:latin typeface="Times New Roman" panose="02020603050405020304" pitchFamily="18" charset="0"/>
              </a:rPr>
              <a:t>, SO</a:t>
            </a:r>
            <a:r>
              <a:rPr lang="en-US" sz="2800" b="0" baseline="-25000">
                <a:latin typeface="Times New Roman" panose="02020603050405020304" pitchFamily="18" charset="0"/>
              </a:rPr>
              <a:t>2</a:t>
            </a:r>
            <a:r>
              <a:rPr lang="en-US" sz="2800" b="0">
                <a:latin typeface="Times New Roman" panose="02020603050405020304" pitchFamily="18" charset="0"/>
              </a:rPr>
              <a:t>, P</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5</a:t>
            </a:r>
            <a:r>
              <a:rPr lang="en-US" sz="2800" b="0">
                <a:latin typeface="Times New Roman" panose="02020603050405020304" pitchFamily="18" charset="0"/>
              </a:rPr>
              <a:t>, SO</a:t>
            </a:r>
            <a:r>
              <a:rPr lang="en-US" sz="2800" b="0" baseline="-25000">
                <a:latin typeface="Times New Roman" panose="02020603050405020304" pitchFamily="18" charset="0"/>
              </a:rPr>
              <a:t>3</a:t>
            </a:r>
            <a:r>
              <a:rPr lang="en-US" sz="2800" b="0">
                <a:latin typeface="Times New Roman" panose="02020603050405020304" pitchFamily="18" charset="0"/>
              </a:rPr>
              <a:t>.           	B. CuO, Fe</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3</a:t>
            </a:r>
            <a:r>
              <a:rPr lang="en-US" sz="2800" b="0">
                <a:latin typeface="Times New Roman" panose="02020603050405020304" pitchFamily="18" charset="0"/>
              </a:rPr>
              <a:t>, SO</a:t>
            </a:r>
            <a:r>
              <a:rPr lang="en-US" sz="2800" b="0" baseline="-25000">
                <a:latin typeface="Times New Roman" panose="02020603050405020304" pitchFamily="18" charset="0"/>
              </a:rPr>
              <a:t>2</a:t>
            </a:r>
            <a:r>
              <a:rPr lang="en-US" sz="2800" b="0">
                <a:latin typeface="Times New Roman" panose="02020603050405020304" pitchFamily="18" charset="0"/>
              </a:rPr>
              <a:t>, CO</a:t>
            </a:r>
            <a:r>
              <a:rPr lang="en-US" sz="2800" b="0" baseline="-25000">
                <a:latin typeface="Times New Roman" panose="02020603050405020304" pitchFamily="18" charset="0"/>
              </a:rPr>
              <a:t>2</a:t>
            </a:r>
            <a:r>
              <a:rPr lang="en-US" sz="2800" b="0">
                <a:latin typeface="Times New Roman" panose="02020603050405020304" pitchFamily="18" charset="0"/>
              </a:rPr>
              <a:t>.</a:t>
            </a:r>
          </a:p>
          <a:p>
            <a:pPr indent="0"/>
            <a:r>
              <a:rPr lang="en-US" sz="2800" b="0">
                <a:latin typeface="Times New Roman" panose="02020603050405020304" pitchFamily="18" charset="0"/>
              </a:rPr>
              <a:t>C. CaO, CuO, CO, N</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5</a:t>
            </a:r>
            <a:r>
              <a:rPr lang="en-US" sz="2800" b="0">
                <a:latin typeface="Times New Roman" panose="02020603050405020304" pitchFamily="18" charset="0"/>
              </a:rPr>
              <a:t>.	          D. SO</a:t>
            </a:r>
            <a:r>
              <a:rPr lang="en-US" sz="2800" b="0" baseline="-25000">
                <a:latin typeface="Times New Roman" panose="02020603050405020304" pitchFamily="18" charset="0"/>
              </a:rPr>
              <a:t>2</a:t>
            </a:r>
            <a:r>
              <a:rPr lang="en-US" sz="2800" b="0">
                <a:latin typeface="Times New Roman" panose="02020603050405020304" pitchFamily="18" charset="0"/>
              </a:rPr>
              <a:t>, MgO, CuO, Ag</a:t>
            </a:r>
            <a:r>
              <a:rPr lang="en-US" sz="2800" b="0" baseline="-25000">
                <a:latin typeface="Times New Roman" panose="02020603050405020304" pitchFamily="18" charset="0"/>
              </a:rPr>
              <a:t>2</a:t>
            </a:r>
            <a:r>
              <a:rPr lang="en-US" sz="2800" b="0">
                <a:latin typeface="Times New Roman" panose="02020603050405020304" pitchFamily="18" charset="0"/>
              </a:rPr>
              <a:t>O.</a:t>
            </a:r>
          </a:p>
        </p:txBody>
      </p:sp>
      <p:sp>
        <p:nvSpPr>
          <p:cNvPr id="101" name="Text Box 100"/>
          <p:cNvSpPr txBox="1"/>
          <p:nvPr/>
        </p:nvSpPr>
        <p:spPr>
          <a:xfrm>
            <a:off x="1507490" y="1718310"/>
            <a:ext cx="8700135" cy="953135"/>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A. KCl, Na</a:t>
            </a:r>
            <a:r>
              <a:rPr lang="en-US" sz="2800" b="0" baseline="-25000">
                <a:solidFill>
                  <a:schemeClr val="tx1"/>
                </a:solidFill>
                <a:latin typeface="Times New Roman" panose="02020603050405020304" pitchFamily="18" charset="0"/>
              </a:rPr>
              <a:t>2</a:t>
            </a:r>
            <a:r>
              <a:rPr lang="en-US" sz="2800" b="0">
                <a:solidFill>
                  <a:schemeClr val="tx1"/>
                </a:solidFill>
                <a:latin typeface="Times New Roman" panose="02020603050405020304" pitchFamily="18" charset="0"/>
              </a:rPr>
              <a:t>SO</a:t>
            </a:r>
            <a:r>
              <a:rPr lang="en-US" sz="2800" b="0" baseline="-25000">
                <a:solidFill>
                  <a:schemeClr val="tx1"/>
                </a:solidFill>
                <a:latin typeface="Times New Roman" panose="02020603050405020304" pitchFamily="18" charset="0"/>
              </a:rPr>
              <a:t>4</a:t>
            </a:r>
            <a:r>
              <a:rPr lang="en-US" sz="2800" b="0">
                <a:solidFill>
                  <a:schemeClr val="tx1"/>
                </a:solidFill>
                <a:latin typeface="Times New Roman" panose="02020603050405020304" pitchFamily="18" charset="0"/>
              </a:rPr>
              <a:t>		B. NaOH, MgSO</a:t>
            </a:r>
            <a:r>
              <a:rPr lang="en-US" sz="2800" b="0" baseline="-25000">
                <a:solidFill>
                  <a:schemeClr val="tx1"/>
                </a:solidFill>
                <a:latin typeface="Times New Roman" panose="02020603050405020304" pitchFamily="18" charset="0"/>
              </a:rPr>
              <a:t>4</a:t>
            </a:r>
            <a:endParaRPr lang="en-US" sz="2800" b="0">
              <a:solidFill>
                <a:schemeClr val="tx1"/>
              </a:solidFill>
              <a:latin typeface="Times New Roman" panose="02020603050405020304" pitchFamily="18" charset="0"/>
            </a:endParaRPr>
          </a:p>
          <a:p>
            <a:pPr indent="0"/>
            <a:r>
              <a:rPr lang="en-US" sz="2800" b="0">
                <a:solidFill>
                  <a:schemeClr val="tx1"/>
                </a:solidFill>
                <a:latin typeface="Times New Roman" panose="02020603050405020304" pitchFamily="18" charset="0"/>
              </a:rPr>
              <a:t>C. CaCl</a:t>
            </a:r>
            <a:r>
              <a:rPr lang="en-US" sz="2800" b="0" baseline="-25000">
                <a:solidFill>
                  <a:schemeClr val="tx1"/>
                </a:solidFill>
                <a:latin typeface="Times New Roman" panose="02020603050405020304" pitchFamily="18" charset="0"/>
              </a:rPr>
              <a:t>2</a:t>
            </a:r>
            <a:r>
              <a:rPr lang="en-US" sz="2800" b="0">
                <a:solidFill>
                  <a:schemeClr val="tx1"/>
                </a:solidFill>
                <a:latin typeface="Times New Roman" panose="02020603050405020304" pitchFamily="18" charset="0"/>
              </a:rPr>
              <a:t>, NaNO</a:t>
            </a:r>
            <a:r>
              <a:rPr lang="en-US" sz="2800" b="0" baseline="-25000">
                <a:solidFill>
                  <a:schemeClr val="tx1"/>
                </a:solidFill>
                <a:latin typeface="Times New Roman" panose="02020603050405020304" pitchFamily="18" charset="0"/>
              </a:rPr>
              <a:t>3</a:t>
            </a:r>
            <a:r>
              <a:rPr lang="en-US" sz="2800" b="0">
                <a:solidFill>
                  <a:schemeClr val="tx1"/>
                </a:solidFill>
                <a:latin typeface="Times New Roman" panose="02020603050405020304" pitchFamily="18" charset="0"/>
              </a:rPr>
              <a:t>		D. ZnSO</a:t>
            </a:r>
            <a:r>
              <a:rPr lang="en-US" sz="2800" b="0" baseline="-25000">
                <a:solidFill>
                  <a:schemeClr val="tx1"/>
                </a:solidFill>
                <a:latin typeface="Times New Roman" panose="02020603050405020304" pitchFamily="18" charset="0"/>
              </a:rPr>
              <a:t>4</a:t>
            </a:r>
            <a:r>
              <a:rPr lang="en-US" sz="2800" b="0">
                <a:solidFill>
                  <a:schemeClr val="tx1"/>
                </a:solidFill>
                <a:latin typeface="Times New Roman" panose="02020603050405020304" pitchFamily="18" charset="0"/>
              </a:rPr>
              <a:t>, H2SO</a:t>
            </a:r>
            <a:r>
              <a:rPr lang="en-US" sz="2800" b="0" baseline="-25000">
                <a:solidFill>
                  <a:schemeClr val="tx1"/>
                </a:solidFill>
                <a:latin typeface="Times New Roman" panose="02020603050405020304" pitchFamily="18" charset="0"/>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ppt_x"/>
                                          </p:val>
                                        </p:tav>
                                        <p:tav tm="100000">
                                          <p:val>
                                            <p:strVal val="#ppt_x"/>
                                          </p:val>
                                        </p:tav>
                                      </p:tavLst>
                                    </p:anim>
                                    <p:anim calcmode="lin" valueType="num">
                                      <p:cBhvr additive="base">
                                        <p:cTn id="1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3" grpId="1" bldLvl="0" animBg="1"/>
      <p:bldP spid="14" grpId="0" bldLvl="0" animBg="1"/>
      <p:bldP spid="15" grpId="0"/>
      <p:bldP spid="18" grpId="0"/>
      <p:bldP spid="10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35810" y="532765"/>
            <a:ext cx="5807710" cy="62985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2625" y="240665"/>
            <a:ext cx="8206105" cy="6315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 Box 100"/>
          <p:cNvSpPr txBox="1"/>
          <p:nvPr/>
        </p:nvSpPr>
        <p:spPr>
          <a:xfrm>
            <a:off x="217805" y="464185"/>
            <a:ext cx="11633200" cy="953135"/>
          </a:xfrm>
          <a:prstGeom prst="rect">
            <a:avLst/>
          </a:prstGeom>
          <a:noFill/>
          <a:ln w="9525">
            <a:noFill/>
          </a:ln>
        </p:spPr>
        <p:txBody>
          <a:bodyPr wrap="square">
            <a:spAutoFit/>
          </a:bodyPr>
          <a:lstStyle/>
          <a:p>
            <a:pPr indent="0"/>
            <a:r>
              <a:rPr lang="en-US" sz="2800" b="1" u="sng">
                <a:latin typeface="Times New Roman" panose="02020603050405020304" pitchFamily="18" charset="0"/>
                <a:cs typeface="Arial" panose="020B0604020202020204" pitchFamily="34" charset="0"/>
              </a:rPr>
              <a:t>Bài tập 2</a:t>
            </a:r>
            <a:r>
              <a:rPr lang="en-US" sz="2800" b="1">
                <a:latin typeface="Times New Roman" panose="02020603050405020304" pitchFamily="18" charset="0"/>
                <a:cs typeface="Arial" panose="020B0604020202020204" pitchFamily="34" charset="0"/>
              </a:rPr>
              <a:t>:</a:t>
            </a:r>
            <a:r>
              <a:rPr lang="en-US" sz="2800" b="0">
                <a:latin typeface="Times New Roman" panose="02020603050405020304" pitchFamily="18" charset="0"/>
                <a:cs typeface="Arial" panose="020B0604020202020204" pitchFamily="34" charset="0"/>
              </a:rPr>
              <a:t> Có 4 lọ dung dịch mất nhãn chứa một trong các chất : NaOH, HCl , FeCl</a:t>
            </a:r>
            <a:r>
              <a:rPr lang="en-US" sz="2800" b="0" baseline="-25000">
                <a:latin typeface="Times New Roman" panose="02020603050405020304" pitchFamily="18" charset="0"/>
                <a:cs typeface="Arial" panose="020B0604020202020204" pitchFamily="34" charset="0"/>
              </a:rPr>
              <a:t>3</a:t>
            </a:r>
            <a:r>
              <a:rPr lang="en-US" sz="2800" b="0">
                <a:latin typeface="Times New Roman" panose="02020603050405020304" pitchFamily="18" charset="0"/>
                <a:cs typeface="Arial" panose="020B0604020202020204" pitchFamily="34" charset="0"/>
              </a:rPr>
              <a:t>, CuSO</a:t>
            </a:r>
            <a:r>
              <a:rPr lang="en-US" sz="2800" b="0" baseline="-25000">
                <a:latin typeface="Times New Roman" panose="02020603050405020304" pitchFamily="18" charset="0"/>
                <a:cs typeface="Arial" panose="020B0604020202020204" pitchFamily="34" charset="0"/>
              </a:rPr>
              <a:t>4</a:t>
            </a:r>
            <a:r>
              <a:rPr lang="en-US" sz="2800" b="0">
                <a:latin typeface="Times New Roman" panose="02020603050405020304" pitchFamily="18" charset="0"/>
                <a:cs typeface="Arial" panose="020B0604020202020204" pitchFamily="34" charset="0"/>
              </a:rPr>
              <a:t> </a:t>
            </a:r>
            <a:r>
              <a:rPr lang="en-US" sz="2800" b="0">
                <a:latin typeface="Times New Roman" panose="02020603050405020304" pitchFamily="18" charset="0"/>
              </a:rPr>
              <a:t>ở mỗi lọ. Chỉ dùng quì tím hãy nhận biết dung dịch trong từng lọ</a:t>
            </a:r>
            <a:endParaRPr lang="en-US" sz="2800"/>
          </a:p>
        </p:txBody>
      </p:sp>
      <p:pic>
        <p:nvPicPr>
          <p:cNvPr id="2" name="Picture 1"/>
          <p:cNvPicPr>
            <a:picLocks noChangeAspect="1"/>
          </p:cNvPicPr>
          <p:nvPr/>
        </p:nvPicPr>
        <p:blipFill>
          <a:blip r:embed="rId2"/>
          <a:stretch>
            <a:fillRect/>
          </a:stretch>
        </p:blipFill>
        <p:spPr>
          <a:xfrm>
            <a:off x="280035" y="1823720"/>
            <a:ext cx="11845925" cy="22796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ppt_x"/>
                                          </p:val>
                                        </p:tav>
                                        <p:tav tm="100000">
                                          <p:val>
                                            <p:strVal val="#ppt_x"/>
                                          </p:val>
                                        </p:tav>
                                      </p:tavLst>
                                    </p:anim>
                                    <p:anim calcmode="lin" valueType="num">
                                      <p:cBhvr additive="base">
                                        <p:cTn id="8"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2526197" y="160188"/>
            <a:ext cx="6625389" cy="645160"/>
          </a:xfrm>
          <a:prstGeom prst="rect">
            <a:avLst/>
          </a:prstGeom>
          <a:noFill/>
        </p:spPr>
        <p:txBody>
          <a:bodyPr wrap="square" rtlCol="0">
            <a:spAutoFit/>
          </a:bodyPr>
          <a:lstStyle/>
          <a:p>
            <a:pPr algn="ctr"/>
            <a:r>
              <a:rPr lang="en-US" sz="3600" b="1" dirty="0">
                <a:solidFill>
                  <a:srgbClr val="002060"/>
                </a:solidFill>
                <a:latin typeface="Times New Roman" panose="02020603050405020304" pitchFamily="18" charset="0"/>
                <a:cs typeface="Times New Roman" panose="02020603050405020304" pitchFamily="18" charset="0"/>
              </a:rPr>
              <a:t>VẬN DỤNG</a:t>
            </a:r>
          </a:p>
        </p:txBody>
      </p:sp>
      <p:sp>
        <p:nvSpPr>
          <p:cNvPr id="101" name="Text Box 100"/>
          <p:cNvSpPr txBox="1"/>
          <p:nvPr/>
        </p:nvSpPr>
        <p:spPr>
          <a:xfrm>
            <a:off x="215153" y="1443355"/>
            <a:ext cx="11739282" cy="378565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0"/>
            <a:r>
              <a:rPr lang="en-US" sz="4000" b="0">
                <a:solidFill>
                  <a:srgbClr val="000000"/>
                </a:solidFill>
                <a:latin typeface="Times New Roman" panose="02020603050405020304" pitchFamily="18" charset="0"/>
              </a:rPr>
              <a:t>HS thực hiện nhiệm vụ đã được chuyển giao ở tiết trước</a:t>
            </a:r>
            <a:endParaRPr lang="en-US" sz="4000" b="0">
              <a:latin typeface="Times New Roman" panose="02020603050405020304" pitchFamily="18" charset="0"/>
            </a:endParaRPr>
          </a:p>
          <a:p>
            <a:pPr indent="0"/>
            <a:r>
              <a:rPr lang="en-US" sz="4000" b="0">
                <a:latin typeface="Times New Roman" panose="02020603050405020304" pitchFamily="18" charset="0"/>
              </a:rPr>
              <a:t>Muối không những làm gia vị trong đời sống, mà còn là chất sát khuẩn cho thực phẩm khi chế biến. Các em hãy tìm hiểu về cách khai thác muối, lợi ích và tác hại của muối ăn đối với sức khỏe của con người. Trình bày thuyết trình bằng báo tường, power point, tranh ảnh….</a:t>
            </a:r>
            <a:endParaRPr lang="en-US" sz="4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1964186" name="Graphic 1"/>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635"/>
            <a:ext cx="6172200" cy="3601085"/>
          </a:xfrm>
          <a:prstGeom prst="rect">
            <a:avLst/>
          </a:prstGeom>
        </p:spPr>
      </p:pic>
      <p:pic>
        <p:nvPicPr>
          <p:cNvPr id="292080357" name="Graphic 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72200" y="0"/>
            <a:ext cx="6019800" cy="3600450"/>
          </a:xfrm>
          <a:prstGeom prst="rect">
            <a:avLst/>
          </a:prstGeom>
        </p:spPr>
      </p:pic>
      <p:pic>
        <p:nvPicPr>
          <p:cNvPr id="356071282" name="Graphic 1"/>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5" y="3326130"/>
            <a:ext cx="6172200" cy="3558540"/>
          </a:xfrm>
          <a:prstGeom prst="rect">
            <a:avLst/>
          </a:prstGeom>
        </p:spPr>
      </p:pic>
      <p:pic>
        <p:nvPicPr>
          <p:cNvPr id="1373846530" name="Graphic 1"/>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72835" y="3601085"/>
            <a:ext cx="6019165" cy="33235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3: Trong số các chất sau: HCl, Cu(OH)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NaOH,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KOH. Số chất thuộc hợp chất acid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1.			B. 2.			C. 3.			D. 4.</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Đáp án B</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283" y="5388204"/>
            <a:ext cx="2867527"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4: Hợp chất Fe(OH)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có tên gọi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Iron (III) hyđroxide.		B. Iron (II) hyđroxide.</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Iron (III) hiđrua.		         D. Iron (II) hyđroxide.</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Đáp án A</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188" y="5171637"/>
            <a:ext cx="2975811" cy="1686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718820" y="376555"/>
            <a:ext cx="10522585" cy="271272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5: Cho các oxit sau: CO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K</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CaO, BaO, P</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Oxit tác dụng với axit để tạo thành muối và nước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 CO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CaO, BaO              B. K</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CaO, BaO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 K</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CaO, P</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D. CO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BaO, P</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50" name="Snip Diagonal Corner Rectangle 49"/>
          <p:cNvSpPr/>
          <p:nvPr/>
        </p:nvSpPr>
        <p:spPr>
          <a:xfrm>
            <a:off x="829227" y="333554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Đáp án B</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474" y="5389797"/>
            <a:ext cx="2915652"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ldLvl="0" animBg="1"/>
      <p:bldP spid="5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488950" y="410845"/>
            <a:ext cx="11225530" cy="260350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6: PTPƯ khi cho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tác dụng với axit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NaSO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 2Na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D.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+ 4H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+ 2H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p>
        </p:txBody>
      </p:sp>
      <p:sp>
        <p:nvSpPr>
          <p:cNvPr id="50" name="Snip Diagonal Corner Rectangle 49"/>
          <p:cNvSpPr/>
          <p:nvPr/>
        </p:nvSpPr>
        <p:spPr>
          <a:xfrm>
            <a:off x="834390" y="3340735"/>
            <a:ext cx="10522585" cy="1720215"/>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Đáp án A</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537" y="5362199"/>
            <a:ext cx="274721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ldLvl="0" animBg="1"/>
      <p:bldP spid="50"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6802" y="-2255035"/>
            <a:ext cx="1819331" cy="1612031"/>
          </a:xfrm>
          <a:prstGeom prst="rect">
            <a:avLst/>
          </a:prstGeom>
        </p:spPr>
      </p:pic>
      <p:sp>
        <p:nvSpPr>
          <p:cNvPr id="29" name="文本框 28"/>
          <p:cNvSpPr txBox="1"/>
          <p:nvPr/>
        </p:nvSpPr>
        <p:spPr>
          <a:xfrm>
            <a:off x="1299686" y="350267"/>
            <a:ext cx="9592628" cy="1015663"/>
          </a:xfrm>
          <a:prstGeom prst="rect">
            <a:avLst/>
          </a:prstGeom>
          <a:noFill/>
        </p:spPr>
        <p:txBody>
          <a:bodyPr wrap="square" rtlCol="0">
            <a:spAutoFit/>
          </a:bodyPr>
          <a:lstStyle/>
          <a:p>
            <a:pPr algn="ctr"/>
            <a:r>
              <a:rPr lang="vi-VN" sz="6000" b="1" dirty="0">
                <a:solidFill>
                  <a:srgbClr val="FF0000"/>
                </a:solidFill>
                <a:latin typeface="Yeseva One" panose="00000500000000000000" charset="0"/>
                <a:ea typeface="Yeseva One" panose="00000500000000000000" charset="0"/>
                <a:sym typeface="Yeseva One" panose="00000500000000000000" charset="0"/>
              </a:rPr>
              <a:t>BÀI </a:t>
            </a:r>
            <a:r>
              <a:rPr lang="en-US" altLang="vi-VN" sz="6000" b="1" dirty="0">
                <a:solidFill>
                  <a:srgbClr val="FF0000"/>
                </a:solidFill>
                <a:latin typeface="Yeseva One" panose="00000500000000000000" charset="0"/>
                <a:ea typeface="Yeseva One" panose="00000500000000000000" charset="0"/>
                <a:sym typeface="Yeseva One" panose="00000500000000000000" charset="0"/>
              </a:rPr>
              <a:t>11</a:t>
            </a:r>
            <a:r>
              <a:rPr lang="vi-VN" sz="6000" b="1" dirty="0">
                <a:solidFill>
                  <a:srgbClr val="FF0000"/>
                </a:solidFill>
                <a:latin typeface="Yeseva One" panose="00000500000000000000" charset="0"/>
                <a:ea typeface="Yeseva One" panose="00000500000000000000" charset="0"/>
                <a:sym typeface="Yeseva One" panose="00000500000000000000" charset="0"/>
              </a:rPr>
              <a:t>. </a:t>
            </a:r>
            <a:r>
              <a:rPr lang="en-US" altLang="vi-VN" sz="6000" b="1" dirty="0">
                <a:solidFill>
                  <a:srgbClr val="FF0000"/>
                </a:solidFill>
                <a:latin typeface="Yeseva One" panose="00000500000000000000" charset="0"/>
                <a:ea typeface="Yeseva One" panose="00000500000000000000" charset="0"/>
                <a:sym typeface="Yeseva One" panose="00000500000000000000" charset="0"/>
              </a:rPr>
              <a:t>MUỐI</a:t>
            </a:r>
          </a:p>
        </p:txBody>
      </p:sp>
      <p:pic>
        <p:nvPicPr>
          <p:cNvPr id="30" name="钢琴曲 - 水边的阿狄丽娜 - 理查德 克莱德曼">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5156815" y="-2311179"/>
            <a:ext cx="609600" cy="609600"/>
          </a:xfrm>
          <a:prstGeom prst="rect">
            <a:avLst/>
          </a:prstGeom>
        </p:spPr>
      </p:pic>
      <p:sp>
        <p:nvSpPr>
          <p:cNvPr id="12" name="文本框 1"/>
          <p:cNvSpPr txBox="1"/>
          <p:nvPr/>
        </p:nvSpPr>
        <p:spPr>
          <a:xfrm>
            <a:off x="349631" y="1632736"/>
            <a:ext cx="3235779" cy="521970"/>
          </a:xfrm>
          <a:prstGeom prst="rect">
            <a:avLst/>
          </a:prstGeom>
          <a:noFill/>
        </p:spPr>
        <p:txBody>
          <a:bodyPr wrap="square" rtlCol="0">
            <a:spAutoFit/>
          </a:bodyPr>
          <a:lstStyle/>
          <a:p>
            <a:r>
              <a:rPr lang="vi-VN" altLang="zh-CN" sz="2800" b="1" dirty="0">
                <a:solidFill>
                  <a:srgbClr val="002060"/>
                </a:solidFill>
                <a:ea typeface="Yeseva One" panose="00000500000000000000" charset="0"/>
                <a:sym typeface="Yeseva One" panose="00000500000000000000" charset="0"/>
              </a:rPr>
              <a:t>I. KHÁI NIỆM </a:t>
            </a:r>
            <a:endParaRPr lang="zh-CN" altLang="en-US" sz="2800" b="1" dirty="0">
              <a:solidFill>
                <a:srgbClr val="002060"/>
              </a:solidFill>
              <a:ea typeface="Yeseva One" panose="00000500000000000000" charset="0"/>
              <a:sym typeface="Yeseva One" panose="0000050000000000000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136</TotalTime>
  <Words>3300</Words>
  <Application>Microsoft Macintosh PowerPoint</Application>
  <PresentationFormat>Widescreen</PresentationFormat>
  <Paragraphs>321</Paragraphs>
  <Slides>47</Slides>
  <Notes>11</Notes>
  <HiddenSlides>0</HiddenSlides>
  <MMClips>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Yeseva One</vt:lpstr>
      <vt:lpstr>Calibri Light</vt:lpstr>
      <vt:lpstr>Arial</vt:lpstr>
      <vt:lpstr>Cambria</vt:lpstr>
      <vt:lpstr>.VnTime</vt:lpstr>
      <vt:lpstr>Times New Roman</vt:lpstr>
      <vt:lpstr>Calibri</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Diệu Lan Võ</cp:lastModifiedBy>
  <cp:revision>14</cp:revision>
  <dcterms:created xsi:type="dcterms:W3CDTF">2018-10-29T09:59:00Z</dcterms:created>
  <dcterms:modified xsi:type="dcterms:W3CDTF">2025-04-04T09:44:54Z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961E1A8B0B684DC5986D651E5E0E087B</vt:lpwstr>
  </property>
  <property fmtid="{D5CDD505-2E9C-101B-9397-08002B2CF9AE}" pid="3" name="KSOProductBuildVer">
    <vt:lpwstr>1033-11.2.0.11537</vt:lpwstr>
  </property>
</Properties>
</file>