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258" r:id="rId3"/>
    <p:sldId id="259" r:id="rId4"/>
    <p:sldId id="261" r:id="rId5"/>
    <p:sldId id="262" r:id="rId6"/>
    <p:sldId id="350" r:id="rId7"/>
    <p:sldId id="256" r:id="rId8"/>
    <p:sldId id="311" r:id="rId9"/>
    <p:sldId id="264" r:id="rId10"/>
    <p:sldId id="316" r:id="rId11"/>
    <p:sldId id="337" r:id="rId12"/>
    <p:sldId id="336" r:id="rId13"/>
    <p:sldId id="321" r:id="rId14"/>
    <p:sldId id="265" r:id="rId15"/>
    <p:sldId id="266" r:id="rId16"/>
    <p:sldId id="322" r:id="rId17"/>
    <p:sldId id="323" r:id="rId18"/>
    <p:sldId id="324" r:id="rId19"/>
    <p:sldId id="325" r:id="rId20"/>
    <p:sldId id="344" r:id="rId21"/>
    <p:sldId id="267" r:id="rId22"/>
    <p:sldId id="326" r:id="rId23"/>
    <p:sldId id="327" r:id="rId24"/>
    <p:sldId id="328" r:id="rId25"/>
    <p:sldId id="268" r:id="rId26"/>
    <p:sldId id="330" r:id="rId27"/>
    <p:sldId id="331" r:id="rId28"/>
    <p:sldId id="329" r:id="rId29"/>
    <p:sldId id="278" r:id="rId30"/>
    <p:sldId id="333" r:id="rId31"/>
    <p:sldId id="334" r:id="rId32"/>
    <p:sldId id="335" r:id="rId33"/>
    <p:sldId id="332" r:id="rId34"/>
    <p:sldId id="269" r:id="rId35"/>
    <p:sldId id="270" r:id="rId36"/>
    <p:sldId id="272" r:id="rId37"/>
    <p:sldId id="280" r:id="rId38"/>
    <p:sldId id="271" r:id="rId39"/>
    <p:sldId id="341" r:id="rId40"/>
    <p:sldId id="338" r:id="rId41"/>
    <p:sldId id="279" r:id="rId42"/>
    <p:sldId id="274" r:id="rId43"/>
    <p:sldId id="312" r:id="rId44"/>
    <p:sldId id="342" r:id="rId45"/>
    <p:sldId id="276" r:id="rId46"/>
    <p:sldId id="343" r:id="rId47"/>
    <p:sldId id="285" r:id="rId48"/>
    <p:sldId id="345" r:id="rId49"/>
    <p:sldId id="277" r:id="rId50"/>
    <p:sldId id="346" r:id="rId51"/>
    <p:sldId id="287" r:id="rId52"/>
    <p:sldId id="290" r:id="rId53"/>
    <p:sldId id="289" r:id="rId54"/>
    <p:sldId id="347" r:id="rId55"/>
    <p:sldId id="302" r:id="rId56"/>
    <p:sldId id="291" r:id="rId57"/>
    <p:sldId id="313" r:id="rId58"/>
    <p:sldId id="292" r:id="rId59"/>
    <p:sldId id="304" r:id="rId60"/>
    <p:sldId id="348" r:id="rId61"/>
    <p:sldId id="293" r:id="rId62"/>
    <p:sldId id="349" r:id="rId63"/>
    <p:sldId id="305" r:id="rId64"/>
    <p:sldId id="306" r:id="rId65"/>
    <p:sldId id="297" r:id="rId66"/>
    <p:sldId id="314" r:id="rId67"/>
    <p:sldId id="294" r:id="rId68"/>
    <p:sldId id="307" r:id="rId69"/>
    <p:sldId id="295" r:id="rId70"/>
    <p:sldId id="282" r:id="rId71"/>
    <p:sldId id="298" r:id="rId72"/>
    <p:sldId id="299" r:id="rId73"/>
    <p:sldId id="315" r:id="rId74"/>
    <p:sldId id="300" r:id="rId75"/>
    <p:sldId id="301"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C1F5E8-3927-453B-BD3A-CAAF44A1B19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D0E50-D3CA-40F8-8DB2-73728604B937}" type="slidenum">
              <a:rPr lang="en-US" smtClean="0"/>
              <a:t>‹#›</a:t>
            </a:fld>
            <a:endParaRPr lang="en-US"/>
          </a:p>
        </p:txBody>
      </p:sp>
    </p:spTree>
    <p:extLst>
      <p:ext uri="{BB962C8B-B14F-4D97-AF65-F5344CB8AC3E}">
        <p14:creationId xmlns:p14="http://schemas.microsoft.com/office/powerpoint/2010/main" val="263647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C1F5E8-3927-453B-BD3A-CAAF44A1B19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D0E50-D3CA-40F8-8DB2-73728604B937}" type="slidenum">
              <a:rPr lang="en-US" smtClean="0"/>
              <a:t>‹#›</a:t>
            </a:fld>
            <a:endParaRPr lang="en-US"/>
          </a:p>
        </p:txBody>
      </p:sp>
    </p:spTree>
    <p:extLst>
      <p:ext uri="{BB962C8B-B14F-4D97-AF65-F5344CB8AC3E}">
        <p14:creationId xmlns:p14="http://schemas.microsoft.com/office/powerpoint/2010/main" val="3241945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C1F5E8-3927-453B-BD3A-CAAF44A1B19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D0E50-D3CA-40F8-8DB2-73728604B937}" type="slidenum">
              <a:rPr lang="en-US" smtClean="0"/>
              <a:t>‹#›</a:t>
            </a:fld>
            <a:endParaRPr lang="en-US"/>
          </a:p>
        </p:txBody>
      </p:sp>
    </p:spTree>
    <p:extLst>
      <p:ext uri="{BB962C8B-B14F-4D97-AF65-F5344CB8AC3E}">
        <p14:creationId xmlns:p14="http://schemas.microsoft.com/office/powerpoint/2010/main" val="2731866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ED14061-592A-45C5-8599-14E6FBA4429B}" type="slidenum">
              <a:rPr lang="en-US" altLang="en-US"/>
              <a:pPr>
                <a:defRPr/>
              </a:pPr>
              <a:t>‹#›</a:t>
            </a:fld>
            <a:endParaRPr lang="en-US" altLang="en-US"/>
          </a:p>
        </p:txBody>
      </p:sp>
    </p:spTree>
    <p:extLst>
      <p:ext uri="{BB962C8B-B14F-4D97-AF65-F5344CB8AC3E}">
        <p14:creationId xmlns:p14="http://schemas.microsoft.com/office/powerpoint/2010/main" val="458919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C1F5E8-3927-453B-BD3A-CAAF44A1B19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D0E50-D3CA-40F8-8DB2-73728604B937}" type="slidenum">
              <a:rPr lang="en-US" smtClean="0"/>
              <a:t>‹#›</a:t>
            </a:fld>
            <a:endParaRPr lang="en-US"/>
          </a:p>
        </p:txBody>
      </p:sp>
    </p:spTree>
    <p:extLst>
      <p:ext uri="{BB962C8B-B14F-4D97-AF65-F5344CB8AC3E}">
        <p14:creationId xmlns:p14="http://schemas.microsoft.com/office/powerpoint/2010/main" val="181494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C1F5E8-3927-453B-BD3A-CAAF44A1B19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D0E50-D3CA-40F8-8DB2-73728604B937}" type="slidenum">
              <a:rPr lang="en-US" smtClean="0"/>
              <a:t>‹#›</a:t>
            </a:fld>
            <a:endParaRPr lang="en-US"/>
          </a:p>
        </p:txBody>
      </p:sp>
    </p:spTree>
    <p:extLst>
      <p:ext uri="{BB962C8B-B14F-4D97-AF65-F5344CB8AC3E}">
        <p14:creationId xmlns:p14="http://schemas.microsoft.com/office/powerpoint/2010/main" val="287620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C1F5E8-3927-453B-BD3A-CAAF44A1B19C}"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4D0E50-D3CA-40F8-8DB2-73728604B937}" type="slidenum">
              <a:rPr lang="en-US" smtClean="0"/>
              <a:t>‹#›</a:t>
            </a:fld>
            <a:endParaRPr lang="en-US"/>
          </a:p>
        </p:txBody>
      </p:sp>
    </p:spTree>
    <p:extLst>
      <p:ext uri="{BB962C8B-B14F-4D97-AF65-F5344CB8AC3E}">
        <p14:creationId xmlns:p14="http://schemas.microsoft.com/office/powerpoint/2010/main" val="143900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C1F5E8-3927-453B-BD3A-CAAF44A1B19C}"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4D0E50-D3CA-40F8-8DB2-73728604B937}" type="slidenum">
              <a:rPr lang="en-US" smtClean="0"/>
              <a:t>‹#›</a:t>
            </a:fld>
            <a:endParaRPr lang="en-US"/>
          </a:p>
        </p:txBody>
      </p:sp>
    </p:spTree>
    <p:extLst>
      <p:ext uri="{BB962C8B-B14F-4D97-AF65-F5344CB8AC3E}">
        <p14:creationId xmlns:p14="http://schemas.microsoft.com/office/powerpoint/2010/main" val="2271172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C1F5E8-3927-453B-BD3A-CAAF44A1B19C}"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4D0E50-D3CA-40F8-8DB2-73728604B937}" type="slidenum">
              <a:rPr lang="en-US" smtClean="0"/>
              <a:t>‹#›</a:t>
            </a:fld>
            <a:endParaRPr lang="en-US"/>
          </a:p>
        </p:txBody>
      </p:sp>
    </p:spTree>
    <p:extLst>
      <p:ext uri="{BB962C8B-B14F-4D97-AF65-F5344CB8AC3E}">
        <p14:creationId xmlns:p14="http://schemas.microsoft.com/office/powerpoint/2010/main" val="260941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1F5E8-3927-453B-BD3A-CAAF44A1B19C}"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4D0E50-D3CA-40F8-8DB2-73728604B937}" type="slidenum">
              <a:rPr lang="en-US" smtClean="0"/>
              <a:t>‹#›</a:t>
            </a:fld>
            <a:endParaRPr lang="en-US"/>
          </a:p>
        </p:txBody>
      </p:sp>
    </p:spTree>
    <p:extLst>
      <p:ext uri="{BB962C8B-B14F-4D97-AF65-F5344CB8AC3E}">
        <p14:creationId xmlns:p14="http://schemas.microsoft.com/office/powerpoint/2010/main" val="370941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C1F5E8-3927-453B-BD3A-CAAF44A1B19C}"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4D0E50-D3CA-40F8-8DB2-73728604B937}" type="slidenum">
              <a:rPr lang="en-US" smtClean="0"/>
              <a:t>‹#›</a:t>
            </a:fld>
            <a:endParaRPr lang="en-US"/>
          </a:p>
        </p:txBody>
      </p:sp>
    </p:spTree>
    <p:extLst>
      <p:ext uri="{BB962C8B-B14F-4D97-AF65-F5344CB8AC3E}">
        <p14:creationId xmlns:p14="http://schemas.microsoft.com/office/powerpoint/2010/main" val="1218589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C1F5E8-3927-453B-BD3A-CAAF44A1B19C}"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4D0E50-D3CA-40F8-8DB2-73728604B937}" type="slidenum">
              <a:rPr lang="en-US" smtClean="0"/>
              <a:t>‹#›</a:t>
            </a:fld>
            <a:endParaRPr lang="en-US"/>
          </a:p>
        </p:txBody>
      </p:sp>
    </p:spTree>
    <p:extLst>
      <p:ext uri="{BB962C8B-B14F-4D97-AF65-F5344CB8AC3E}">
        <p14:creationId xmlns:p14="http://schemas.microsoft.com/office/powerpoint/2010/main" val="307867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1F5E8-3927-453B-BD3A-CAAF44A1B19C}" type="datetimeFigureOut">
              <a:rPr lang="en-US" smtClean="0"/>
              <a:t>10/17/2023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4D0E50-D3CA-40F8-8DB2-73728604B937}" type="slidenum">
              <a:rPr lang="en-US" smtClean="0"/>
              <a:t>‹#›</a:t>
            </a:fld>
            <a:endParaRPr lang="en-US"/>
          </a:p>
        </p:txBody>
      </p:sp>
    </p:spTree>
    <p:extLst>
      <p:ext uri="{BB962C8B-B14F-4D97-AF65-F5344CB8AC3E}">
        <p14:creationId xmlns:p14="http://schemas.microsoft.com/office/powerpoint/2010/main" val="866334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9.svg"/></Relationships>
</file>

<file path=ppt/slides/_rels/slide4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gif"/><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4"/>
          <p:cNvGrpSpPr>
            <a:grpSpLocks/>
          </p:cNvGrpSpPr>
          <p:nvPr/>
        </p:nvGrpSpPr>
        <p:grpSpPr bwMode="auto">
          <a:xfrm>
            <a:off x="0" y="12700"/>
            <a:ext cx="9296400" cy="6845300"/>
            <a:chOff x="0" y="-192"/>
            <a:chExt cx="5856" cy="4530"/>
          </a:xfrm>
        </p:grpSpPr>
        <p:sp>
          <p:nvSpPr>
            <p:cNvPr id="6167" name="Rectangle 8"/>
            <p:cNvSpPr>
              <a:spLocks noChangeArrowheads="1"/>
            </p:cNvSpPr>
            <p:nvPr/>
          </p:nvSpPr>
          <p:spPr bwMode="auto">
            <a:xfrm>
              <a:off x="0" y="-192"/>
              <a:ext cx="5760" cy="4512"/>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algn="ctr" eaLnBrk="0" hangingPunct="0"/>
              <a:endParaRPr lang="en-US" altLang="zh-CN"/>
            </a:p>
          </p:txBody>
        </p:sp>
        <p:pic>
          <p:nvPicPr>
            <p:cNvPr id="616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 y="1270"/>
              <a:ext cx="1440"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556000"/>
            <a:ext cx="1905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5" descr="BOOKAN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511300"/>
            <a:ext cx="34290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16"/>
          <p:cNvSpPr txBox="1">
            <a:spLocks noChangeArrowheads="1"/>
          </p:cNvSpPr>
          <p:nvPr/>
        </p:nvSpPr>
        <p:spPr bwMode="auto">
          <a:xfrm>
            <a:off x="3124200" y="1828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b="1" u="sng">
                <a:solidFill>
                  <a:srgbClr val="FF0000"/>
                </a:solidFill>
                <a:latin typeface="VNI-Thufap3" pitchFamily="18" charset="0"/>
              </a:rPr>
              <a:t>Daïy toát</a:t>
            </a:r>
          </a:p>
        </p:txBody>
      </p:sp>
      <p:sp>
        <p:nvSpPr>
          <p:cNvPr id="6150" name="Text Box 18"/>
          <p:cNvSpPr txBox="1">
            <a:spLocks noChangeArrowheads="1"/>
          </p:cNvSpPr>
          <p:nvPr/>
        </p:nvSpPr>
        <p:spPr bwMode="auto">
          <a:xfrm>
            <a:off x="4267200" y="1828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b="1" u="sng">
                <a:solidFill>
                  <a:srgbClr val="FF0000"/>
                </a:solidFill>
                <a:latin typeface="VNI-Thufap3" pitchFamily="18" charset="0"/>
              </a:rPr>
              <a:t>Hoïc toát</a:t>
            </a:r>
          </a:p>
        </p:txBody>
      </p:sp>
      <p:sp>
        <p:nvSpPr>
          <p:cNvPr id="11" name="Text Box 4099"/>
          <p:cNvSpPr txBox="1"/>
          <p:nvPr/>
        </p:nvSpPr>
        <p:spPr>
          <a:xfrm>
            <a:off x="2097088" y="2971800"/>
            <a:ext cx="4760912" cy="584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buFont typeface="Arial" charset="0"/>
              <a:buNone/>
              <a:defRPr/>
            </a:pPr>
            <a:r>
              <a:rPr lang="en-US" sz="3200" dirty="0">
                <a:solidFill>
                  <a:srgbClr val="FF0000"/>
                </a:solidFill>
                <a:latin typeface="Times New Roman" pitchFamily="18" charset="0"/>
                <a:cs typeface="Times New Roman" pitchFamily="18" charset="0"/>
              </a:rPr>
              <a:t>KHOA HỌC TỰ NHIÊN 7</a:t>
            </a:r>
            <a:endParaRPr sz="3200" dirty="0">
              <a:solidFill>
                <a:srgbClr val="FF0000"/>
              </a:solidFill>
              <a:latin typeface="Times New Roman" pitchFamily="18" charset="0"/>
              <a:cs typeface="Times New Roman" pitchFamily="18" charset="0"/>
            </a:endParaRPr>
          </a:p>
        </p:txBody>
      </p:sp>
      <p:pic>
        <p:nvPicPr>
          <p:cNvPr id="6152"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7531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83820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9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10057" y="-27691"/>
            <a:ext cx="19050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20"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 y="4429125"/>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1"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38100" y="481012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2"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952500" y="519112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4"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19950" y="-762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5"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7219950" y="304800"/>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6"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8134350" y="685800"/>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08156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F03452-5EA3-147B-B105-B6B0FF81D37B}"/>
              </a:ext>
            </a:extLst>
          </p:cNvPr>
          <p:cNvSpPr txBox="1"/>
          <p:nvPr/>
        </p:nvSpPr>
        <p:spPr>
          <a:xfrm>
            <a:off x="381000" y="990600"/>
            <a:ext cx="8610600" cy="3539430"/>
          </a:xfrm>
          <a:prstGeom prst="rect">
            <a:avLst/>
          </a:prstGeom>
          <a:noFill/>
        </p:spPr>
        <p:txBody>
          <a:bodyPr wrap="square">
            <a:spAutoFit/>
          </a:bodyPr>
          <a:lstStyle/>
          <a:p>
            <a:r>
              <a:rPr lang="en-US" sz="3200" b="1" i="0" dirty="0" err="1">
                <a:solidFill>
                  <a:srgbClr val="000000"/>
                </a:solidFill>
                <a:effectLst/>
                <a:latin typeface="Times New Roman" panose="02020603050405020304" pitchFamily="18" charset="0"/>
                <a:cs typeface="Times New Roman" panose="02020603050405020304" pitchFamily="18" charset="0"/>
              </a:rPr>
              <a:t>Mô</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tả</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sự</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tạo</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thành</a:t>
            </a:r>
            <a:r>
              <a:rPr lang="en-US" sz="3200" b="1" i="0" dirty="0">
                <a:solidFill>
                  <a:srgbClr val="000000"/>
                </a:solidFill>
                <a:effectLst/>
                <a:latin typeface="Times New Roman" panose="02020603050405020304" pitchFamily="18" charset="0"/>
                <a:cs typeface="Times New Roman" panose="02020603050405020304" pitchFamily="18" charset="0"/>
              </a:rPr>
              <a:t> ion sodium, ion magnesium:</a:t>
            </a:r>
            <a:endParaRPr lang="en-US" sz="3200" b="0" i="0" dirty="0">
              <a:solidFill>
                <a:srgbClr val="000000"/>
              </a:solidFill>
              <a:effectLst/>
              <a:latin typeface="Times New Roman" panose="02020603050405020304" pitchFamily="18" charset="0"/>
              <a:cs typeface="Times New Roman" panose="02020603050405020304" pitchFamily="18" charset="0"/>
            </a:endParaRPr>
          </a:p>
          <a:p>
            <a:r>
              <a:rPr lang="vi-VN" sz="3200" b="0" i="0" dirty="0">
                <a:solidFill>
                  <a:srgbClr val="000000"/>
                </a:solidFill>
                <a:effectLst/>
                <a:latin typeface="Times New Roman" panose="02020603050405020304" pitchFamily="18" charset="0"/>
                <a:cs typeface="Times New Roman" panose="02020603050405020304" pitchFamily="18" charset="0"/>
              </a:rPr>
              <a:t>- Nguyên tử sodium (Na) nhường đi 1 electron ở lớp vỏ ngoài cùng để trở thành ion sodium mang điện tích dương, kí hiệu Na</a:t>
            </a:r>
            <a:r>
              <a:rPr lang="vi-VN" sz="3200" b="0" i="0" baseline="30000" dirty="0">
                <a:solidFill>
                  <a:srgbClr val="000000"/>
                </a:solidFill>
                <a:effectLst/>
                <a:latin typeface="Times New Roman" panose="02020603050405020304" pitchFamily="18" charset="0"/>
                <a:cs typeface="Times New Roman" panose="02020603050405020304" pitchFamily="18" charset="0"/>
              </a:rPr>
              <a:t>+</a:t>
            </a:r>
            <a:endParaRPr lang="vi-VN" sz="3200" b="0" i="0" dirty="0">
              <a:solidFill>
                <a:srgbClr val="000000"/>
              </a:solidFill>
              <a:effectLst/>
              <a:latin typeface="Times New Roman" panose="02020603050405020304" pitchFamily="18" charset="0"/>
              <a:cs typeface="Times New Roman" panose="02020603050405020304" pitchFamily="18" charset="0"/>
            </a:endParaRPr>
          </a:p>
          <a:p>
            <a:r>
              <a:rPr lang="vi-VN" sz="3200" b="0" i="0" dirty="0">
                <a:solidFill>
                  <a:srgbClr val="000000"/>
                </a:solidFill>
                <a:effectLst/>
                <a:latin typeface="Times New Roman" panose="02020603050405020304" pitchFamily="18" charset="0"/>
                <a:cs typeface="Times New Roman" panose="02020603050405020304" pitchFamily="18" charset="0"/>
              </a:rPr>
              <a:t>- Nguyên tử magnesium (Mg) nhường đi 2 electron ở lớp vỏ ngoài cùng để trở thành ion magnesium mang điện tích dương, kí hiệu Mg</a:t>
            </a:r>
            <a:r>
              <a:rPr lang="vi-VN" sz="3200" b="0" i="0" baseline="30000" dirty="0">
                <a:solidFill>
                  <a:srgbClr val="000000"/>
                </a:solidFill>
                <a:effectLst/>
                <a:latin typeface="Times New Roman" panose="02020603050405020304" pitchFamily="18" charset="0"/>
                <a:cs typeface="Times New Roman" panose="02020603050405020304" pitchFamily="18" charset="0"/>
              </a:rPr>
              <a:t>2+</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553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E96201-5EF3-5B73-3F12-A059017AA274}"/>
              </a:ext>
            </a:extLst>
          </p:cNvPr>
          <p:cNvSpPr txBox="1"/>
          <p:nvPr/>
        </p:nvSpPr>
        <p:spPr>
          <a:xfrm>
            <a:off x="533400" y="1447800"/>
            <a:ext cx="8077200" cy="3046988"/>
          </a:xfrm>
          <a:prstGeom prst="rect">
            <a:avLst/>
          </a:prstGeom>
          <a:noFill/>
        </p:spPr>
        <p:txBody>
          <a:bodyPr wrap="square">
            <a:spAutoFit/>
          </a:bodyPr>
          <a:lstStyle/>
          <a:p>
            <a:pPr algn="just"/>
            <a:r>
              <a:rPr lang="en-US" sz="3200" b="1" i="0" dirty="0" err="1">
                <a:solidFill>
                  <a:srgbClr val="000000"/>
                </a:solidFill>
                <a:effectLst/>
                <a:latin typeface="Times New Roman" panose="02020603050405020304" pitchFamily="18" charset="0"/>
                <a:cs typeface="Times New Roman" panose="02020603050405020304" pitchFamily="18" charset="0"/>
              </a:rPr>
              <a:t>Mô</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tả</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sự</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tạo</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thành</a:t>
            </a:r>
            <a:r>
              <a:rPr lang="en-US" sz="3200" b="1" i="0" dirty="0">
                <a:solidFill>
                  <a:srgbClr val="000000"/>
                </a:solidFill>
                <a:effectLst/>
                <a:latin typeface="Times New Roman" panose="02020603050405020304" pitchFamily="18" charset="0"/>
                <a:cs typeface="Times New Roman" panose="02020603050405020304" pitchFamily="18" charset="0"/>
              </a:rPr>
              <a:t> ion chloride, ion oxide:</a:t>
            </a:r>
            <a:endParaRPr lang="en-US" sz="3200" b="0" i="0" dirty="0">
              <a:solidFill>
                <a:srgbClr val="000000"/>
              </a:solidFill>
              <a:effectLst/>
              <a:latin typeface="Times New Roman" panose="02020603050405020304" pitchFamily="18" charset="0"/>
              <a:cs typeface="Times New Roman" panose="02020603050405020304" pitchFamily="18" charset="0"/>
            </a:endParaRPr>
          </a:p>
          <a:p>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Nguyên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tử</a:t>
            </a:r>
            <a:r>
              <a:rPr lang="en-US" sz="3200" b="0" i="0" dirty="0">
                <a:solidFill>
                  <a:srgbClr val="000000"/>
                </a:solidFill>
                <a:effectLst/>
                <a:latin typeface="Times New Roman" panose="02020603050405020304" pitchFamily="18" charset="0"/>
                <a:cs typeface="Times New Roman" panose="02020603050405020304" pitchFamily="18" charset="0"/>
              </a:rPr>
              <a:t> chlorine </a:t>
            </a:r>
            <a:r>
              <a:rPr lang="en-US" sz="3200" b="0" i="0" dirty="0" err="1">
                <a:solidFill>
                  <a:srgbClr val="000000"/>
                </a:solidFill>
                <a:effectLst/>
                <a:latin typeface="Times New Roman" panose="02020603050405020304" pitchFamily="18" charset="0"/>
                <a:cs typeface="Times New Roman" panose="02020603050405020304" pitchFamily="18" charset="0"/>
              </a:rPr>
              <a:t>nhận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thêm</a:t>
            </a:r>
            <a:r>
              <a:rPr lang="en-US" sz="3200" b="0" i="0" dirty="0">
                <a:solidFill>
                  <a:srgbClr val="000000"/>
                </a:solidFill>
                <a:effectLst/>
                <a:latin typeface="Times New Roman" panose="02020603050405020304" pitchFamily="18" charset="0"/>
                <a:cs typeface="Times New Roman" panose="02020603050405020304" pitchFamily="18" charset="0"/>
              </a:rPr>
              <a:t> 1 electron </a:t>
            </a:r>
            <a:r>
              <a:rPr lang="en-US" sz="3200" b="0" i="0" dirty="0" err="1">
                <a:solidFill>
                  <a:srgbClr val="000000"/>
                </a:solidFill>
                <a:effectLst/>
                <a:latin typeface="Times New Roman" panose="02020603050405020304" pitchFamily="18" charset="0"/>
                <a:cs typeface="Times New Roman" panose="02020603050405020304" pitchFamily="18" charset="0"/>
              </a:rPr>
              <a:t>để</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để</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trở</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thành</a:t>
            </a:r>
            <a:r>
              <a:rPr lang="en-US" sz="3200" b="0" i="0" dirty="0">
                <a:solidFill>
                  <a:srgbClr val="000000"/>
                </a:solidFill>
                <a:effectLst/>
                <a:latin typeface="Times New Roman" panose="02020603050405020304" pitchFamily="18" charset="0"/>
                <a:cs typeface="Times New Roman" panose="02020603050405020304" pitchFamily="18" charset="0"/>
              </a:rPr>
              <a:t> ion chloride </a:t>
            </a:r>
            <a:r>
              <a:rPr lang="en-US" sz="3200" b="0" i="0" dirty="0" err="1">
                <a:solidFill>
                  <a:srgbClr val="000000"/>
                </a:solidFill>
                <a:effectLst/>
                <a:latin typeface="Times New Roman" panose="02020603050405020304" pitchFamily="18" charset="0"/>
                <a:cs typeface="Times New Roman" panose="02020603050405020304" pitchFamily="18" charset="0"/>
              </a:rPr>
              <a:t>mang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điện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tích</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âm</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kí</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hiệu</a:t>
            </a:r>
            <a:r>
              <a:rPr lang="en-US" sz="3200" b="0" i="0" dirty="0">
                <a:solidFill>
                  <a:srgbClr val="000000"/>
                </a:solidFill>
                <a:effectLst/>
                <a:latin typeface="Times New Roman" panose="02020603050405020304" pitchFamily="18" charset="0"/>
                <a:cs typeface="Times New Roman" panose="02020603050405020304" pitchFamily="18" charset="0"/>
              </a:rPr>
              <a:t> Cl</a:t>
            </a:r>
            <a:r>
              <a:rPr lang="en-US" sz="3200" b="0" i="0" baseline="30000" dirty="0">
                <a:solidFill>
                  <a:srgbClr val="000000"/>
                </a:solidFill>
                <a:effectLst/>
                <a:latin typeface="Times New Roman" panose="02020603050405020304" pitchFamily="18" charset="0"/>
                <a:cs typeface="Times New Roman" panose="02020603050405020304" pitchFamily="18" charset="0"/>
              </a:rPr>
              <a:t>-</a:t>
            </a:r>
            <a:endParaRPr lang="en-US" sz="3200" b="0" i="0" dirty="0">
              <a:solidFill>
                <a:srgbClr val="000000"/>
              </a:solidFill>
              <a:effectLst/>
              <a:latin typeface="Times New Roman" panose="02020603050405020304" pitchFamily="18" charset="0"/>
              <a:cs typeface="Times New Roman" panose="02020603050405020304" pitchFamily="18" charset="0"/>
            </a:endParaRPr>
          </a:p>
          <a:p>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Nguyên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tử</a:t>
            </a:r>
            <a:r>
              <a:rPr lang="en-US" sz="3200" b="0" i="0" dirty="0">
                <a:solidFill>
                  <a:srgbClr val="000000"/>
                </a:solidFill>
                <a:effectLst/>
                <a:latin typeface="Times New Roman" panose="02020603050405020304" pitchFamily="18" charset="0"/>
                <a:cs typeface="Times New Roman" panose="02020603050405020304" pitchFamily="18" charset="0"/>
              </a:rPr>
              <a:t> oxygen </a:t>
            </a:r>
            <a:r>
              <a:rPr lang="en-US" sz="3200" b="0" i="0" dirty="0" err="1">
                <a:solidFill>
                  <a:srgbClr val="000000"/>
                </a:solidFill>
                <a:effectLst/>
                <a:latin typeface="Times New Roman" panose="02020603050405020304" pitchFamily="18" charset="0"/>
                <a:cs typeface="Times New Roman" panose="02020603050405020304" pitchFamily="18" charset="0"/>
              </a:rPr>
              <a:t>nhận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thêm</a:t>
            </a:r>
            <a:r>
              <a:rPr lang="en-US" sz="3200" b="0" i="0" dirty="0">
                <a:solidFill>
                  <a:srgbClr val="000000"/>
                </a:solidFill>
                <a:effectLst/>
                <a:latin typeface="Times New Roman" panose="02020603050405020304" pitchFamily="18" charset="0"/>
                <a:cs typeface="Times New Roman" panose="02020603050405020304" pitchFamily="18" charset="0"/>
              </a:rPr>
              <a:t> 2 electron </a:t>
            </a:r>
            <a:r>
              <a:rPr lang="en-US" sz="3200" b="0" i="0" dirty="0" err="1">
                <a:solidFill>
                  <a:srgbClr val="000000"/>
                </a:solidFill>
                <a:effectLst/>
                <a:latin typeface="Times New Roman" panose="02020603050405020304" pitchFamily="18" charset="0"/>
                <a:cs typeface="Times New Roman" panose="02020603050405020304" pitchFamily="18" charset="0"/>
              </a:rPr>
              <a:t>để</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trở</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thành</a:t>
            </a:r>
            <a:r>
              <a:rPr lang="en-US" sz="3200" b="0" i="0" dirty="0">
                <a:solidFill>
                  <a:srgbClr val="000000"/>
                </a:solidFill>
                <a:effectLst/>
                <a:latin typeface="Times New Roman" panose="02020603050405020304" pitchFamily="18" charset="0"/>
                <a:cs typeface="Times New Roman" panose="02020603050405020304" pitchFamily="18" charset="0"/>
              </a:rPr>
              <a:t> ion oxide </a:t>
            </a:r>
            <a:r>
              <a:rPr lang="en-US" sz="3200" b="0" i="0" dirty="0" err="1">
                <a:solidFill>
                  <a:srgbClr val="000000"/>
                </a:solidFill>
                <a:effectLst/>
                <a:latin typeface="Times New Roman" panose="02020603050405020304" pitchFamily="18" charset="0"/>
                <a:cs typeface="Times New Roman" panose="02020603050405020304" pitchFamily="18" charset="0"/>
              </a:rPr>
              <a:t>mang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điện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tích</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âm</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kí</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hiệu</a:t>
            </a:r>
            <a:r>
              <a:rPr lang="en-US" sz="3200" b="0" i="0" dirty="0">
                <a:solidFill>
                  <a:srgbClr val="000000"/>
                </a:solidFill>
                <a:effectLst/>
                <a:latin typeface="Times New Roman" panose="02020603050405020304" pitchFamily="18" charset="0"/>
                <a:cs typeface="Times New Roman" panose="02020603050405020304" pitchFamily="18" charset="0"/>
              </a:rPr>
              <a:t> O</a:t>
            </a:r>
            <a:r>
              <a:rPr lang="en-US" sz="3200" b="0" i="0" baseline="30000" dirty="0">
                <a:solidFill>
                  <a:srgbClr val="000000"/>
                </a:solidFill>
                <a:effectLst/>
                <a:latin typeface="Times New Roman" panose="02020603050405020304" pitchFamily="18" charset="0"/>
                <a:cs typeface="Times New Roman" panose="02020603050405020304" pitchFamily="18" charset="0"/>
              </a:rPr>
              <a:t>2-</a:t>
            </a:r>
            <a:endParaRPr lang="en-US" sz="32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813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BC594D-2AA1-E820-DE07-3DE9B6D48C70}"/>
              </a:ext>
            </a:extLst>
          </p:cNvPr>
          <p:cNvSpPr txBox="1"/>
          <p:nvPr/>
        </p:nvSpPr>
        <p:spPr>
          <a:xfrm>
            <a:off x="571500" y="1143000"/>
            <a:ext cx="8191500" cy="2062103"/>
          </a:xfrm>
          <a:prstGeom prst="rect">
            <a:avLst/>
          </a:prstGeom>
          <a:noFill/>
        </p:spPr>
        <p:txBody>
          <a:bodyPr wrap="square">
            <a:spAutoFit/>
          </a:bodyPr>
          <a:lstStyle/>
          <a:p>
            <a:r>
              <a:rPr lang="en-US" sz="3200" b="0" i="0" dirty="0" err="1">
                <a:solidFill>
                  <a:srgbClr val="000000"/>
                </a:solidFill>
                <a:effectLst/>
                <a:latin typeface="Times New Roman" panose="02020603050405020304" pitchFamily="18" charset="0"/>
                <a:cs typeface="Times New Roman" panose="02020603050405020304" pitchFamily="18" charset="0"/>
              </a:rPr>
              <a:t>Nhận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xét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về</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số</a:t>
            </a:r>
            <a:r>
              <a:rPr lang="en-US" sz="3200" b="0" i="0" dirty="0">
                <a:solidFill>
                  <a:srgbClr val="000000"/>
                </a:solidFill>
                <a:effectLst/>
                <a:latin typeface="Times New Roman" panose="02020603050405020304" pitchFamily="18" charset="0"/>
                <a:cs typeface="Times New Roman" panose="02020603050405020304" pitchFamily="18" charset="0"/>
              </a:rPr>
              <a:t> electron </a:t>
            </a:r>
            <a:r>
              <a:rPr lang="en-US" sz="3200" b="0" i="0" dirty="0" err="1">
                <a:solidFill>
                  <a:srgbClr val="000000"/>
                </a:solidFill>
                <a:effectLst/>
                <a:latin typeface="Times New Roman" panose="02020603050405020304" pitchFamily="18" charset="0"/>
                <a:cs typeface="Times New Roman" panose="02020603050405020304" pitchFamily="18" charset="0"/>
              </a:rPr>
              <a:t>lớp</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ngoài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cùng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của</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các</a:t>
            </a:r>
            <a:r>
              <a:rPr lang="en-US" sz="3200" b="0" i="0" dirty="0">
                <a:solidFill>
                  <a:srgbClr val="000000"/>
                </a:solidFill>
                <a:effectLst/>
                <a:latin typeface="Times New Roman" panose="02020603050405020304" pitchFamily="18" charset="0"/>
                <a:cs typeface="Times New Roman" panose="02020603050405020304" pitchFamily="18" charset="0"/>
              </a:rPr>
              <a:t> ion </a:t>
            </a:r>
            <a:r>
              <a:rPr lang="en-US" sz="3200" b="0" i="0" dirty="0" err="1">
                <a:solidFill>
                  <a:srgbClr val="000000"/>
                </a:solidFill>
                <a:effectLst/>
                <a:latin typeface="Times New Roman" panose="02020603050405020304" pitchFamily="18" charset="0"/>
                <a:cs typeface="Times New Roman" panose="02020603050405020304" pitchFamily="18" charset="0"/>
              </a:rPr>
              <a:t>này</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và</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cho</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biết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sự</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phân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bố</a:t>
            </a:r>
            <a:r>
              <a:rPr lang="en-US" sz="3200" b="0" i="0" dirty="0">
                <a:solidFill>
                  <a:srgbClr val="000000"/>
                </a:solidFill>
                <a:effectLst/>
                <a:latin typeface="Times New Roman" panose="02020603050405020304" pitchFamily="18" charset="0"/>
                <a:cs typeface="Times New Roman" panose="02020603050405020304" pitchFamily="18" charset="0"/>
              </a:rPr>
              <a:t> electron </a:t>
            </a:r>
            <a:r>
              <a:rPr lang="en-US" sz="3200" b="0" i="0" dirty="0" err="1">
                <a:solidFill>
                  <a:srgbClr val="000000"/>
                </a:solidFill>
                <a:effectLst/>
                <a:latin typeface="Times New Roman" panose="02020603050405020304" pitchFamily="18" charset="0"/>
                <a:cs typeface="Times New Roman" panose="02020603050405020304" pitchFamily="18" charset="0"/>
              </a:rPr>
              <a:t>của</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các</a:t>
            </a:r>
            <a:r>
              <a:rPr lang="en-US" sz="3200" b="0" i="0" dirty="0">
                <a:solidFill>
                  <a:srgbClr val="000000"/>
                </a:solidFill>
                <a:effectLst/>
                <a:latin typeface="Times New Roman" panose="02020603050405020304" pitchFamily="18" charset="0"/>
                <a:cs typeface="Times New Roman" panose="02020603050405020304" pitchFamily="18" charset="0"/>
              </a:rPr>
              <a:t> ion </a:t>
            </a:r>
            <a:r>
              <a:rPr lang="en-US" sz="3200" b="0" i="0" dirty="0" err="1">
                <a:solidFill>
                  <a:srgbClr val="000000"/>
                </a:solidFill>
                <a:effectLst/>
                <a:latin typeface="Times New Roman" panose="02020603050405020304" pitchFamily="18" charset="0"/>
                <a:cs typeface="Times New Roman" panose="02020603050405020304" pitchFamily="18" charset="0"/>
              </a:rPr>
              <a:t>này</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giống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sự</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phân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bố</a:t>
            </a:r>
            <a:r>
              <a:rPr lang="en-US" sz="3200" b="0" i="0" dirty="0">
                <a:solidFill>
                  <a:srgbClr val="000000"/>
                </a:solidFill>
                <a:effectLst/>
                <a:latin typeface="Times New Roman" panose="02020603050405020304" pitchFamily="18" charset="0"/>
                <a:cs typeface="Times New Roman" panose="02020603050405020304" pitchFamily="18" charset="0"/>
              </a:rPr>
              <a:t> electron </a:t>
            </a:r>
            <a:r>
              <a:rPr lang="en-US" sz="3200" b="0" i="0" dirty="0" err="1">
                <a:solidFill>
                  <a:srgbClr val="000000"/>
                </a:solidFill>
                <a:effectLst/>
                <a:latin typeface="Times New Roman" panose="02020603050405020304" pitchFamily="18" charset="0"/>
                <a:cs typeface="Times New Roman" panose="02020603050405020304" pitchFamily="18" charset="0"/>
              </a:rPr>
              <a:t>của</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nguyên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tử</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khí</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hiếm</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nào</a:t>
            </a:r>
            <a:r>
              <a:rPr lang="en-US" sz="3200" b="0" i="0" dirty="0">
                <a:solidFill>
                  <a:srgbClr val="000000"/>
                </a:solidFill>
                <a:effectLst/>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106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an sát Hình 6.2, em hãy mô tả sự tạo thành ion sodium, ion magnesium">
            <a:extLst>
              <a:ext uri="{FF2B5EF4-FFF2-40B4-BE49-F238E27FC236}">
                <a16:creationId xmlns:a16="http://schemas.microsoft.com/office/drawing/2014/main" id="{202180DA-6ECF-D712-B9C5-B90A35042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191000"/>
            <a:ext cx="2971800" cy="24383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4DA68C5-1CB3-2D02-C108-B0E90D05170C}"/>
              </a:ext>
            </a:extLst>
          </p:cNvPr>
          <p:cNvSpPr txBox="1"/>
          <p:nvPr/>
        </p:nvSpPr>
        <p:spPr>
          <a:xfrm>
            <a:off x="190500" y="0"/>
            <a:ext cx="8763000" cy="4031873"/>
          </a:xfrm>
          <a:prstGeom prst="rect">
            <a:avLst/>
          </a:prstGeom>
          <a:noFill/>
        </p:spPr>
        <p:txBody>
          <a:bodyPr wrap="square">
            <a:spAutoFit/>
          </a:bodyPr>
          <a:lstStyle/>
          <a:p>
            <a:pPr eaLnBrk="0" fontAlgn="base" hangingPunct="0">
              <a:spcBef>
                <a:spcPct val="0"/>
              </a:spcBef>
              <a:spcAft>
                <a:spcPct val="0"/>
              </a:spcAft>
            </a:pPr>
            <a:r>
              <a:rPr lang="en-US" sz="3200" b="0" i="0" dirty="0" err="1">
                <a:solidFill>
                  <a:srgbClr val="000000"/>
                </a:solidFill>
                <a:effectLst/>
                <a:latin typeface="Times New Roman" panose="02020603050405020304" pitchFamily="18" charset="0"/>
                <a:cs typeface="Times New Roman" panose="02020603050405020304" pitchFamily="18" charset="0"/>
              </a:rPr>
              <a:t>Nhận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xét</a:t>
            </a:r>
            <a:r>
              <a:rPr lang="en-US" sz="3200" b="0" i="0" dirty="0">
                <a:solidFill>
                  <a:srgbClr val="000000"/>
                </a:solidFill>
                <a:effectLst/>
                <a:latin typeface="Times New Roman" panose="02020603050405020304" pitchFamily="18" charset="0"/>
                <a:cs typeface="Times New Roman" panose="02020603050405020304" pitchFamily="18" charset="0"/>
              </a:rPr>
              <a:t>:</a:t>
            </a:r>
            <a:endPar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ion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này</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đều</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8 electron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lớp</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ngoài</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cùng</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R="0" lvl="0" defTabSz="914400" rtl="0" eaLnBrk="0" fontAlgn="base" latinLnBrk="0" hangingPunct="0">
              <a:lnSpc>
                <a:spcPct val="100000"/>
              </a:lnSpc>
              <a:spcBef>
                <a:spcPct val="0"/>
              </a:spcBef>
              <a:spcAft>
                <a:spcPct val="0"/>
              </a:spcAft>
              <a:buClrTx/>
              <a:buSzTx/>
              <a:tabLst/>
            </a:pP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Sự</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phân</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bố</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electron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ion sodium (Na</a:t>
            </a:r>
            <a:r>
              <a:rPr kumimoji="0" lang="en-US" altLang="en-US" sz="32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ion magnesium (Mg</a:t>
            </a:r>
            <a:r>
              <a:rPr kumimoji="0" lang="en-US" altLang="en-US" sz="32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lang="en-US" sz="3200" b="0" i="0" dirty="0">
                <a:solidFill>
                  <a:srgbClr val="000000"/>
                </a:solidFill>
                <a:effectLst/>
                <a:latin typeface="Times New Roman" panose="02020603050405020304" pitchFamily="18" charset="0"/>
                <a:cs typeface="Times New Roman" panose="02020603050405020304" pitchFamily="18" charset="0"/>
              </a:rPr>
              <a:t>ion oxide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đều</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giống</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sự</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phân</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bố</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electron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nguyên</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tử</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khí</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hiếm</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neon (Ne).</a:t>
            </a:r>
          </a:p>
          <a:p>
            <a:pPr eaLnBrk="0" fontAlgn="base" hangingPunct="0">
              <a:spcBef>
                <a:spcPct val="0"/>
              </a:spcBef>
              <a:spcAft>
                <a:spcPct val="0"/>
              </a:spcAft>
            </a:pPr>
            <a:r>
              <a:rPr lang="en-US" sz="3200" b="0" i="0" dirty="0">
                <a:solidFill>
                  <a:srgbClr val="000000"/>
                </a:solidFill>
                <a:effectLst/>
                <a:latin typeface="Times New Roman" panose="02020603050405020304" pitchFamily="18" charset="0"/>
                <a:cs typeface="Times New Roman" panose="02020603050405020304" pitchFamily="18" charset="0"/>
              </a:rPr>
              <a:t>- ion chloride </a:t>
            </a:r>
            <a:r>
              <a:rPr lang="en-US" sz="3200" b="0" i="0" dirty="0" err="1">
                <a:solidFill>
                  <a:srgbClr val="000000"/>
                </a:solidFill>
                <a:effectLst/>
                <a:latin typeface="Times New Roman" panose="02020603050405020304" pitchFamily="18" charset="0"/>
                <a:cs typeface="Times New Roman" panose="02020603050405020304" pitchFamily="18" charset="0"/>
              </a:rPr>
              <a:t>giống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với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sự</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phân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bố</a:t>
            </a:r>
            <a:r>
              <a:rPr lang="en-US" sz="3200" b="0" i="0" dirty="0">
                <a:solidFill>
                  <a:srgbClr val="000000"/>
                </a:solidFill>
                <a:effectLst/>
                <a:latin typeface="Times New Roman" panose="02020603050405020304" pitchFamily="18" charset="0"/>
                <a:cs typeface="Times New Roman" panose="02020603050405020304" pitchFamily="18" charset="0"/>
              </a:rPr>
              <a:t> electron </a:t>
            </a:r>
            <a:r>
              <a:rPr lang="en-US" sz="3200" b="0" i="0" dirty="0" err="1">
                <a:solidFill>
                  <a:srgbClr val="000000"/>
                </a:solidFill>
                <a:effectLst/>
                <a:latin typeface="Times New Roman" panose="02020603050405020304" pitchFamily="18" charset="0"/>
                <a:cs typeface="Times New Roman" panose="02020603050405020304" pitchFamily="18" charset="0"/>
              </a:rPr>
              <a:t>của</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nguyên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tử</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khí</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hiếm</a:t>
            </a:r>
            <a:r>
              <a:rPr lang="en-US" sz="3200" b="0" i="0" dirty="0">
                <a:solidFill>
                  <a:srgbClr val="000000"/>
                </a:solidFill>
                <a:effectLst/>
                <a:latin typeface="Times New Roman" panose="02020603050405020304" pitchFamily="18" charset="0"/>
                <a:cs typeface="Times New Roman" panose="02020603050405020304" pitchFamily="18" charset="0"/>
              </a:rPr>
              <a:t> argon (</a:t>
            </a:r>
            <a:r>
              <a:rPr lang="en-US" sz="3200" b="0" i="0" dirty="0" err="1">
                <a:solidFill>
                  <a:srgbClr val="000000"/>
                </a:solidFill>
                <a:effectLst/>
                <a:latin typeface="Times New Roman" panose="02020603050405020304" pitchFamily="18" charset="0"/>
                <a:cs typeface="Times New Roman" panose="02020603050405020304" pitchFamily="18" charset="0"/>
              </a:rPr>
              <a:t>Ar</a:t>
            </a:r>
            <a:r>
              <a:rPr lang="en-US" sz="3200" b="0" i="0" dirty="0">
                <a:solidFill>
                  <a:srgbClr val="000000"/>
                </a:solidFill>
                <a:effectLst/>
                <a:latin typeface="Times New Roman" panose="02020603050405020304" pitchFamily="18" charset="0"/>
                <a:cs typeface="Times New Roman" panose="02020603050405020304" pitchFamily="18" charset="0"/>
              </a:rPr>
              <a:t>).</a:t>
            </a:r>
          </a:p>
          <a:p>
            <a:pPr marL="457200" marR="0" lvl="0" indent="-457200" defTabSz="914400" rtl="0" eaLnBrk="0" fontAlgn="base" latinLnBrk="0" hangingPunct="0">
              <a:lnSpc>
                <a:spcPct val="100000"/>
              </a:lnSpc>
              <a:spcBef>
                <a:spcPct val="0"/>
              </a:spcBef>
              <a:spcAft>
                <a:spcPct val="0"/>
              </a:spcAft>
              <a:buClrTx/>
              <a:buSzTx/>
              <a:buFontTx/>
              <a:buChar char="-"/>
              <a:tabLst/>
            </a:pP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594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a:off x="1676400" y="1"/>
            <a:ext cx="4083895" cy="3352799"/>
          </a:xfrm>
          <a:prstGeom prst="rect">
            <a:avLst/>
          </a:prstGeom>
        </p:spPr>
      </p:pic>
      <p:pic>
        <p:nvPicPr>
          <p:cNvPr id="7" name="Picture 7"/>
          <p:cNvPicPr>
            <a:picLocks noChangeAspect="1"/>
          </p:cNvPicPr>
          <p:nvPr/>
        </p:nvPicPr>
        <p:blipFill>
          <a:blip r:embed="rId3"/>
          <a:srcRect/>
          <a:stretch>
            <a:fillRect/>
          </a:stretch>
        </p:blipFill>
        <p:spPr>
          <a:xfrm>
            <a:off x="381000" y="3262744"/>
            <a:ext cx="8229600" cy="3138056"/>
          </a:xfrm>
          <a:prstGeom prst="rect">
            <a:avLst/>
          </a:prstGeom>
        </p:spPr>
      </p:pic>
    </p:spTree>
    <p:extLst>
      <p:ext uri="{BB962C8B-B14F-4D97-AF65-F5344CB8AC3E}">
        <p14:creationId xmlns:p14="http://schemas.microsoft.com/office/powerpoint/2010/main" val="3926960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a:off x="938442" y="0"/>
            <a:ext cx="6224357" cy="3733800"/>
          </a:xfrm>
          <a:prstGeom prst="rect">
            <a:avLst/>
          </a:prstGeom>
        </p:spPr>
      </p:pic>
      <p:pic>
        <p:nvPicPr>
          <p:cNvPr id="7" name="Picture 7"/>
          <p:cNvPicPr>
            <a:picLocks noChangeAspect="1"/>
          </p:cNvPicPr>
          <p:nvPr/>
        </p:nvPicPr>
        <p:blipFill>
          <a:blip r:embed="rId3"/>
          <a:srcRect/>
          <a:stretch>
            <a:fillRect/>
          </a:stretch>
        </p:blipFill>
        <p:spPr>
          <a:xfrm>
            <a:off x="227370" y="3733801"/>
            <a:ext cx="8459429" cy="3124200"/>
          </a:xfrm>
          <a:prstGeom prst="rect">
            <a:avLst/>
          </a:prstGeom>
        </p:spPr>
      </p:pic>
    </p:spTree>
    <p:extLst>
      <p:ext uri="{BB962C8B-B14F-4D97-AF65-F5344CB8AC3E}">
        <p14:creationId xmlns:p14="http://schemas.microsoft.com/office/powerpoint/2010/main" val="703230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6C2C87-F0FD-782C-FB89-5E275592B6C4}"/>
              </a:ext>
            </a:extLst>
          </p:cNvPr>
          <p:cNvSpPr txBox="1"/>
          <p:nvPr/>
        </p:nvSpPr>
        <p:spPr>
          <a:xfrm>
            <a:off x="838200" y="2514600"/>
            <a:ext cx="7848600" cy="1569660"/>
          </a:xfrm>
          <a:prstGeom prst="rect">
            <a:avLst/>
          </a:prstGeom>
          <a:noFill/>
        </p:spPr>
        <p:txBody>
          <a:bodyPr wrap="square">
            <a:spAutoFit/>
          </a:bodyPr>
          <a:lstStyle/>
          <a:p>
            <a:r>
              <a:rPr lang="vi-VN" sz="3200" b="0" i="0" dirty="0">
                <a:solidFill>
                  <a:srgbClr val="000000"/>
                </a:solidFill>
                <a:effectLst/>
                <a:latin typeface="Times New Roman" panose="02020603050405020304" pitchFamily="18" charset="0"/>
                <a:cs typeface="Times New Roman" panose="02020603050405020304" pitchFamily="18" charset="0"/>
              </a:rPr>
              <a:t>Hãy xác định vị trí của aluminium trong bảng tuần hoàn và vẽ sơ đồ tạo thành ion aluminium từ nguyên tử aluminium</a:t>
            </a:r>
            <a:r>
              <a:rPr lang="en-US" sz="3200" b="0" i="0" dirty="0">
                <a:solidFill>
                  <a:srgbClr val="000000"/>
                </a:solidFill>
                <a:effectLst/>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206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A1FE39-6C25-FAAB-5574-D6845178C504}"/>
              </a:ext>
            </a:extLst>
          </p:cNvPr>
          <p:cNvSpPr txBox="1"/>
          <p:nvPr/>
        </p:nvSpPr>
        <p:spPr>
          <a:xfrm>
            <a:off x="266700" y="228600"/>
            <a:ext cx="8610600" cy="2554545"/>
          </a:xfrm>
          <a:prstGeom prst="rect">
            <a:avLst/>
          </a:prstGeom>
          <a:noFill/>
        </p:spPr>
        <p:txBody>
          <a:bodyPr wrap="square">
            <a:spAutoFit/>
          </a:bodyPr>
          <a:lstStyle/>
          <a:p>
            <a:r>
              <a:rPr lang="vi-VN" sz="3200" b="0" i="0" dirty="0">
                <a:solidFill>
                  <a:srgbClr val="000000"/>
                </a:solidFill>
                <a:effectLst/>
                <a:latin typeface="Times New Roman" panose="02020603050405020304" pitchFamily="18" charset="0"/>
                <a:cs typeface="Times New Roman" panose="02020603050405020304" pitchFamily="18" charset="0"/>
              </a:rPr>
              <a:t>Aluminium (Al) thuộc ô số 13, chu kì 3, nhóm IIIA trong bảng tuần hoàn.</a:t>
            </a:r>
          </a:p>
          <a:p>
            <a:r>
              <a:rPr lang="vi-VN" sz="3200" b="0" i="0" dirty="0">
                <a:solidFill>
                  <a:srgbClr val="000000"/>
                </a:solidFill>
                <a:effectLst/>
                <a:latin typeface="Times New Roman" panose="02020603050405020304" pitchFamily="18" charset="0"/>
                <a:cs typeface="Times New Roman" panose="02020603050405020304" pitchFamily="18" charset="0"/>
              </a:rPr>
              <a:t>Nguyên tử aluminium nhường 3 electron ở lớp ngoài cùng để trở thành ion aluminium, kí hiệu Al</a:t>
            </a:r>
            <a:r>
              <a:rPr lang="vi-VN" sz="3200" b="0" i="0" baseline="30000" dirty="0">
                <a:solidFill>
                  <a:srgbClr val="000000"/>
                </a:solidFill>
                <a:effectLst/>
                <a:latin typeface="Times New Roman" panose="02020603050405020304" pitchFamily="18" charset="0"/>
                <a:cs typeface="Times New Roman" panose="02020603050405020304" pitchFamily="18" charset="0"/>
              </a:rPr>
              <a:t>3+</a:t>
            </a:r>
            <a:endParaRPr lang="vi-VN" sz="3200" b="0" i="0" dirty="0">
              <a:solidFill>
                <a:srgbClr val="000000"/>
              </a:solidFill>
              <a:effectLst/>
              <a:latin typeface="Times New Roman" panose="02020603050405020304" pitchFamily="18" charset="0"/>
              <a:cs typeface="Times New Roman" panose="02020603050405020304" pitchFamily="18" charset="0"/>
            </a:endParaRPr>
          </a:p>
          <a:p>
            <a:r>
              <a:rPr lang="vi-VN" sz="3200" b="0" i="0" dirty="0">
                <a:solidFill>
                  <a:srgbClr val="000000"/>
                </a:solidFill>
                <a:effectLst/>
                <a:latin typeface="Times New Roman" panose="02020603050405020304" pitchFamily="18" charset="0"/>
                <a:cs typeface="Times New Roman" panose="02020603050405020304" pitchFamily="18" charset="0"/>
              </a:rPr>
              <a:t>Sơ đồ tạo thành ion aluminium:</a:t>
            </a:r>
          </a:p>
        </p:txBody>
      </p:sp>
      <p:pic>
        <p:nvPicPr>
          <p:cNvPr id="3074" name="Picture 2" descr="Hãy xác định vị trí của aluminium trong bảng tuần hoàn và vẽ sơ đồ tạo thành ion">
            <a:extLst>
              <a:ext uri="{FF2B5EF4-FFF2-40B4-BE49-F238E27FC236}">
                <a16:creationId xmlns:a16="http://schemas.microsoft.com/office/drawing/2014/main" id="{B024936A-530E-FA85-379A-0762A24B4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3200400"/>
            <a:ext cx="632460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297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091B84-721D-B951-B748-865D4C8B3188}"/>
              </a:ext>
            </a:extLst>
          </p:cNvPr>
          <p:cNvSpPr txBox="1"/>
          <p:nvPr/>
        </p:nvSpPr>
        <p:spPr>
          <a:xfrm>
            <a:off x="381000" y="2963818"/>
            <a:ext cx="8610600" cy="1569660"/>
          </a:xfrm>
          <a:prstGeom prst="rect">
            <a:avLst/>
          </a:prstGeom>
          <a:noFill/>
        </p:spPr>
        <p:txBody>
          <a:bodyPr wrap="square">
            <a:spAutoFit/>
          </a:bodyPr>
          <a:lstStyle/>
          <a:p>
            <a:r>
              <a:rPr lang="vi-VN" sz="3200" b="0" i="0" dirty="0">
                <a:solidFill>
                  <a:srgbClr val="000000"/>
                </a:solidFill>
                <a:effectLst/>
                <a:latin typeface="Times New Roman" panose="02020603050405020304" pitchFamily="18" charset="0"/>
                <a:cs typeface="Times New Roman" panose="02020603050405020304" pitchFamily="18" charset="0"/>
              </a:rPr>
              <a:t>Xác định vị trí của sulfur trong bảng tuần hoàn và vẽ sơ đồ tạo thành ion sulfide (S</a:t>
            </a:r>
            <a:r>
              <a:rPr lang="vi-VN" sz="3200" b="0" i="0" baseline="30000" dirty="0">
                <a:solidFill>
                  <a:srgbClr val="000000"/>
                </a:solidFill>
                <a:effectLst/>
                <a:latin typeface="Times New Roman" panose="02020603050405020304" pitchFamily="18" charset="0"/>
                <a:cs typeface="Times New Roman" panose="02020603050405020304" pitchFamily="18" charset="0"/>
              </a:rPr>
              <a:t>2-</a:t>
            </a:r>
            <a:r>
              <a:rPr lang="vi-VN" sz="3200" b="0" i="0" dirty="0">
                <a:solidFill>
                  <a:srgbClr val="000000"/>
                </a:solidFill>
                <a:effectLst/>
                <a:latin typeface="Times New Roman" panose="02020603050405020304" pitchFamily="18" charset="0"/>
                <a:cs typeface="Times New Roman" panose="02020603050405020304" pitchFamily="18" charset="0"/>
              </a:rPr>
              <a:t>) từ nguyên tử sulfur</a:t>
            </a:r>
            <a:r>
              <a:rPr lang="en-US" sz="3200" b="0" i="0" dirty="0">
                <a:solidFill>
                  <a:srgbClr val="000000"/>
                </a:solidFill>
                <a:effectLst/>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5006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B0BE93-0B0C-DF1A-1429-895060D4F364}"/>
              </a:ext>
            </a:extLst>
          </p:cNvPr>
          <p:cNvSpPr txBox="1"/>
          <p:nvPr/>
        </p:nvSpPr>
        <p:spPr>
          <a:xfrm>
            <a:off x="304800" y="304800"/>
            <a:ext cx="8382000" cy="3539430"/>
          </a:xfrm>
          <a:prstGeom prst="rect">
            <a:avLst/>
          </a:prstGeom>
          <a:noFill/>
        </p:spPr>
        <p:txBody>
          <a:bodyPr wrap="square">
            <a:spAutoFit/>
          </a:bodyPr>
          <a:lstStyle/>
          <a:p>
            <a:r>
              <a:rPr lang="en-US" sz="3200" b="0" i="0" dirty="0" err="1">
                <a:solidFill>
                  <a:srgbClr val="000000"/>
                </a:solidFill>
                <a:effectLst/>
                <a:latin typeface="Times New Roman" panose="02020603050405020304" pitchFamily="18" charset="0"/>
                <a:cs typeface="Times New Roman" panose="02020603050405020304" pitchFamily="18" charset="0"/>
              </a:rPr>
              <a:t>Nguyên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tố</a:t>
            </a:r>
            <a:r>
              <a:rPr lang="en-US" sz="3200" b="0" i="0" dirty="0">
                <a:solidFill>
                  <a:srgbClr val="000000"/>
                </a:solidFill>
                <a:effectLst/>
                <a:latin typeface="Times New Roman" panose="02020603050405020304" pitchFamily="18" charset="0"/>
                <a:cs typeface="Times New Roman" panose="02020603050405020304" pitchFamily="18" charset="0"/>
              </a:rPr>
              <a:t> sulfur (S) </a:t>
            </a:r>
            <a:r>
              <a:rPr lang="en-US" sz="3200" b="0" i="0" dirty="0" err="1">
                <a:solidFill>
                  <a:srgbClr val="000000"/>
                </a:solidFill>
                <a:effectLst/>
                <a:latin typeface="Times New Roman" panose="02020603050405020304" pitchFamily="18" charset="0"/>
                <a:cs typeface="Times New Roman" panose="02020603050405020304" pitchFamily="18" charset="0"/>
              </a:rPr>
              <a:t>thuộc</a:t>
            </a:r>
            <a:r>
              <a:rPr lang="en-US" sz="3200" b="0" i="0" dirty="0">
                <a:solidFill>
                  <a:srgbClr val="000000"/>
                </a:solidFill>
                <a:effectLst/>
                <a:latin typeface="Times New Roman" panose="02020603050405020304" pitchFamily="18" charset="0"/>
                <a:cs typeface="Times New Roman" panose="02020603050405020304" pitchFamily="18" charset="0"/>
              </a:rPr>
              <a:t> ô </a:t>
            </a:r>
            <a:r>
              <a:rPr lang="en-US" sz="3200" b="0" i="0" dirty="0" err="1">
                <a:solidFill>
                  <a:srgbClr val="000000"/>
                </a:solidFill>
                <a:effectLst/>
                <a:latin typeface="Times New Roman" panose="02020603050405020304" pitchFamily="18" charset="0"/>
                <a:cs typeface="Times New Roman" panose="02020603050405020304" pitchFamily="18" charset="0"/>
              </a:rPr>
              <a:t>thứ</a:t>
            </a:r>
            <a:r>
              <a:rPr lang="en-US" sz="3200" b="0" i="0" dirty="0">
                <a:solidFill>
                  <a:srgbClr val="000000"/>
                </a:solidFill>
                <a:effectLst/>
                <a:latin typeface="Times New Roman" panose="02020603050405020304" pitchFamily="18" charset="0"/>
                <a:cs typeface="Times New Roman" panose="02020603050405020304" pitchFamily="18" charset="0"/>
              </a:rPr>
              <a:t> 16, chu </a:t>
            </a:r>
            <a:r>
              <a:rPr lang="en-US" sz="3200" b="0" i="0" dirty="0" err="1">
                <a:solidFill>
                  <a:srgbClr val="000000"/>
                </a:solidFill>
                <a:effectLst/>
                <a:latin typeface="Times New Roman" panose="02020603050405020304" pitchFamily="18" charset="0"/>
                <a:cs typeface="Times New Roman" panose="02020603050405020304" pitchFamily="18" charset="0"/>
              </a:rPr>
              <a:t>kì</a:t>
            </a:r>
            <a:r>
              <a:rPr lang="en-US" sz="3200" b="0" i="0" dirty="0">
                <a:solidFill>
                  <a:srgbClr val="000000"/>
                </a:solidFill>
                <a:effectLst/>
                <a:latin typeface="Times New Roman" panose="02020603050405020304" pitchFamily="18" charset="0"/>
                <a:cs typeface="Times New Roman" panose="02020603050405020304" pitchFamily="18" charset="0"/>
              </a:rPr>
              <a:t> 3, </a:t>
            </a:r>
            <a:r>
              <a:rPr lang="en-US" sz="3200" b="0" i="0" dirty="0" err="1">
                <a:solidFill>
                  <a:srgbClr val="000000"/>
                </a:solidFill>
                <a:effectLst/>
                <a:latin typeface="Times New Roman" panose="02020603050405020304" pitchFamily="18" charset="0"/>
                <a:cs typeface="Times New Roman" panose="02020603050405020304" pitchFamily="18" charset="0"/>
              </a:rPr>
              <a:t>nhóm</a:t>
            </a:r>
            <a:r>
              <a:rPr lang="en-US" sz="3200" b="0" i="0" dirty="0">
                <a:solidFill>
                  <a:srgbClr val="000000"/>
                </a:solidFill>
                <a:effectLst/>
                <a:latin typeface="Times New Roman" panose="02020603050405020304" pitchFamily="18" charset="0"/>
                <a:cs typeface="Times New Roman" panose="02020603050405020304" pitchFamily="18" charset="0"/>
              </a:rPr>
              <a:t> VIA </a:t>
            </a:r>
            <a:r>
              <a:rPr lang="en-US" sz="3200" b="0" i="0" dirty="0" err="1">
                <a:solidFill>
                  <a:srgbClr val="000000"/>
                </a:solidFill>
                <a:effectLst/>
                <a:latin typeface="Times New Roman" panose="02020603050405020304" pitchFamily="18" charset="0"/>
                <a:cs typeface="Times New Roman" panose="02020603050405020304" pitchFamily="18" charset="0"/>
              </a:rPr>
              <a:t>trong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bảng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tuần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hoàn</a:t>
            </a:r>
            <a:r>
              <a:rPr lang="en-US" sz="3200" b="0" i="0" dirty="0">
                <a:solidFill>
                  <a:srgbClr val="000000"/>
                </a:solidFill>
                <a:effectLst/>
                <a:latin typeface="Times New Roman" panose="02020603050405020304" pitchFamily="18" charset="0"/>
                <a:cs typeface="Times New Roman" panose="02020603050405020304" pitchFamily="18" charset="0"/>
              </a:rPr>
              <a:t>.</a:t>
            </a:r>
          </a:p>
          <a:p>
            <a:r>
              <a:rPr lang="en-US" sz="3200" b="0" i="0" dirty="0" err="1">
                <a:solidFill>
                  <a:srgbClr val="000000"/>
                </a:solidFill>
                <a:effectLst/>
                <a:latin typeface="Times New Roman" panose="02020603050405020304" pitchFamily="18" charset="0"/>
                <a:cs typeface="Times New Roman" panose="02020603050405020304" pitchFamily="18" charset="0"/>
              </a:rPr>
              <a:t>Nguyên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tử</a:t>
            </a:r>
            <a:r>
              <a:rPr lang="en-US" sz="3200" b="0" i="0" dirty="0">
                <a:solidFill>
                  <a:srgbClr val="000000"/>
                </a:solidFill>
                <a:effectLst/>
                <a:latin typeface="Times New Roman" panose="02020603050405020304" pitchFamily="18" charset="0"/>
                <a:cs typeface="Times New Roman" panose="02020603050405020304" pitchFamily="18" charset="0"/>
              </a:rPr>
              <a:t> sulfur </a:t>
            </a:r>
            <a:r>
              <a:rPr lang="en-US" sz="3200" b="0" i="0" dirty="0" err="1">
                <a:solidFill>
                  <a:srgbClr val="000000"/>
                </a:solidFill>
                <a:effectLst/>
                <a:latin typeface="Times New Roman" panose="02020603050405020304" pitchFamily="18" charset="0"/>
                <a:cs typeface="Times New Roman" panose="02020603050405020304" pitchFamily="18" charset="0"/>
              </a:rPr>
              <a:t>nhận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thêm</a:t>
            </a:r>
            <a:r>
              <a:rPr lang="en-US" sz="3200" b="0" i="0" dirty="0">
                <a:solidFill>
                  <a:srgbClr val="000000"/>
                </a:solidFill>
                <a:effectLst/>
                <a:latin typeface="Times New Roman" panose="02020603050405020304" pitchFamily="18" charset="0"/>
                <a:cs typeface="Times New Roman" panose="02020603050405020304" pitchFamily="18" charset="0"/>
              </a:rPr>
              <a:t> 2 electron </a:t>
            </a:r>
            <a:r>
              <a:rPr lang="en-US" sz="3200" b="0" i="0" dirty="0" err="1">
                <a:solidFill>
                  <a:srgbClr val="000000"/>
                </a:solidFill>
                <a:effectLst/>
                <a:latin typeface="Times New Roman" panose="02020603050405020304" pitchFamily="18" charset="0"/>
                <a:cs typeface="Times New Roman" panose="02020603050405020304" pitchFamily="18" charset="0"/>
              </a:rPr>
              <a:t>để</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trở</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thành</a:t>
            </a:r>
            <a:r>
              <a:rPr lang="en-US" sz="3200" b="0" i="0" dirty="0">
                <a:solidFill>
                  <a:srgbClr val="000000"/>
                </a:solidFill>
                <a:effectLst/>
                <a:latin typeface="Times New Roman" panose="02020603050405020304" pitchFamily="18" charset="0"/>
                <a:cs typeface="Times New Roman" panose="02020603050405020304" pitchFamily="18" charset="0"/>
              </a:rPr>
              <a:t> ion </a:t>
            </a:r>
            <a:r>
              <a:rPr lang="en-US" sz="3200" b="0" i="0" dirty="0" err="1">
                <a:solidFill>
                  <a:srgbClr val="000000"/>
                </a:solidFill>
                <a:effectLst/>
                <a:latin typeface="Times New Roman" panose="02020603050405020304" pitchFamily="18" charset="0"/>
                <a:cs typeface="Times New Roman" panose="02020603050405020304" pitchFamily="18" charset="0"/>
              </a:rPr>
              <a:t>ion</a:t>
            </a:r>
            <a:r>
              <a:rPr lang="en-US" sz="3200" b="0" i="0" dirty="0">
                <a:solidFill>
                  <a:srgbClr val="000000"/>
                </a:solidFill>
                <a:effectLst/>
                <a:latin typeface="Times New Roman" panose="02020603050405020304" pitchFamily="18" charset="0"/>
                <a:cs typeface="Times New Roman" panose="02020603050405020304" pitchFamily="18" charset="0"/>
              </a:rPr>
              <a:t> sulfide (S</a:t>
            </a:r>
            <a:r>
              <a:rPr lang="en-US" sz="3200" b="0" i="0" baseline="30000" dirty="0">
                <a:solidFill>
                  <a:srgbClr val="000000"/>
                </a:solidFill>
                <a:effectLst/>
                <a:latin typeface="Times New Roman" panose="02020603050405020304" pitchFamily="18" charset="0"/>
                <a:cs typeface="Times New Roman" panose="02020603050405020304" pitchFamily="18" charset="0"/>
              </a:rPr>
              <a:t>2-</a:t>
            </a:r>
            <a:r>
              <a:rPr lang="en-US" sz="3200" b="0" i="0" dirty="0">
                <a:solidFill>
                  <a:srgbClr val="000000"/>
                </a:solidFill>
                <a:effectLst/>
                <a:latin typeface="Times New Roman" panose="02020603050405020304" pitchFamily="18" charset="0"/>
                <a:cs typeface="Times New Roman" panose="02020603050405020304" pitchFamily="18" charset="0"/>
              </a:rPr>
              <a:t>). Ion sulfide (S</a:t>
            </a:r>
            <a:r>
              <a:rPr lang="en-US" sz="3200" b="0" i="0" baseline="30000" dirty="0">
                <a:solidFill>
                  <a:srgbClr val="000000"/>
                </a:solidFill>
                <a:effectLst/>
                <a:latin typeface="Times New Roman" panose="02020603050405020304" pitchFamily="18" charset="0"/>
                <a:cs typeface="Times New Roman" panose="02020603050405020304" pitchFamily="18" charset="0"/>
              </a:rPr>
              <a:t>2-</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có</a:t>
            </a:r>
            <a:r>
              <a:rPr lang="en-US" sz="3200" b="0" i="0" dirty="0">
                <a:solidFill>
                  <a:srgbClr val="000000"/>
                </a:solidFill>
                <a:effectLst/>
                <a:latin typeface="Times New Roman" panose="02020603050405020304" pitchFamily="18" charset="0"/>
                <a:cs typeface="Times New Roman" panose="02020603050405020304" pitchFamily="18" charset="0"/>
              </a:rPr>
              <a:t> 8 electron </a:t>
            </a:r>
            <a:r>
              <a:rPr lang="en-US" sz="3200" b="0" i="0" dirty="0" err="1">
                <a:solidFill>
                  <a:srgbClr val="000000"/>
                </a:solidFill>
                <a:effectLst/>
                <a:latin typeface="Times New Roman" panose="02020603050405020304" pitchFamily="18" charset="0"/>
                <a:cs typeface="Times New Roman" panose="02020603050405020304" pitchFamily="18" charset="0"/>
              </a:rPr>
              <a:t>lớp</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ngoài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cùng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sự</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phân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bố</a:t>
            </a:r>
            <a:r>
              <a:rPr lang="en-US" sz="3200" b="0" i="0" dirty="0">
                <a:solidFill>
                  <a:srgbClr val="000000"/>
                </a:solidFill>
                <a:effectLst/>
                <a:latin typeface="Times New Roman" panose="02020603050405020304" pitchFamily="18" charset="0"/>
                <a:cs typeface="Times New Roman" panose="02020603050405020304" pitchFamily="18" charset="0"/>
              </a:rPr>
              <a:t> electron </a:t>
            </a:r>
            <a:r>
              <a:rPr lang="en-US" sz="3200" b="0" i="0" dirty="0" err="1">
                <a:solidFill>
                  <a:srgbClr val="000000"/>
                </a:solidFill>
                <a:effectLst/>
                <a:latin typeface="Times New Roman" panose="02020603050405020304" pitchFamily="18" charset="0"/>
                <a:cs typeface="Times New Roman" panose="02020603050405020304" pitchFamily="18" charset="0"/>
              </a:rPr>
              <a:t>trên</a:t>
            </a:r>
            <a:r>
              <a:rPr lang="en-US" sz="3200" b="0" i="0" dirty="0">
                <a:solidFill>
                  <a:srgbClr val="000000"/>
                </a:solidFill>
                <a:effectLst/>
                <a:latin typeface="Times New Roman" panose="02020603050405020304" pitchFamily="18" charset="0"/>
                <a:cs typeface="Times New Roman" panose="02020603050405020304" pitchFamily="18" charset="0"/>
              </a:rPr>
              <a:t> ion sulfide (S</a:t>
            </a:r>
            <a:r>
              <a:rPr lang="en-US" sz="3200" b="0" i="0" baseline="30000" dirty="0">
                <a:solidFill>
                  <a:srgbClr val="000000"/>
                </a:solidFill>
                <a:effectLst/>
                <a:latin typeface="Times New Roman" panose="02020603050405020304" pitchFamily="18" charset="0"/>
                <a:cs typeface="Times New Roman" panose="02020603050405020304" pitchFamily="18" charset="0"/>
              </a:rPr>
              <a:t>2-</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giống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với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sự</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phân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bố</a:t>
            </a:r>
            <a:r>
              <a:rPr lang="en-US" sz="3200" b="0" i="0" dirty="0">
                <a:solidFill>
                  <a:srgbClr val="000000"/>
                </a:solidFill>
                <a:effectLst/>
                <a:latin typeface="Times New Roman" panose="02020603050405020304" pitchFamily="18" charset="0"/>
                <a:cs typeface="Times New Roman" panose="02020603050405020304" pitchFamily="18" charset="0"/>
              </a:rPr>
              <a:t> electron </a:t>
            </a:r>
            <a:r>
              <a:rPr lang="en-US" sz="3200" b="0" i="0" dirty="0" err="1">
                <a:solidFill>
                  <a:srgbClr val="000000"/>
                </a:solidFill>
                <a:effectLst/>
                <a:latin typeface="Times New Roman" panose="02020603050405020304" pitchFamily="18" charset="0"/>
                <a:cs typeface="Times New Roman" panose="02020603050405020304" pitchFamily="18" charset="0"/>
              </a:rPr>
              <a:t>của</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nguyên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tử</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khí</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hiếm</a:t>
            </a:r>
            <a:r>
              <a:rPr lang="en-US" sz="3200" b="0" i="0" dirty="0">
                <a:solidFill>
                  <a:srgbClr val="000000"/>
                </a:solidFill>
                <a:effectLst/>
                <a:latin typeface="Times New Roman" panose="02020603050405020304" pitchFamily="18" charset="0"/>
                <a:cs typeface="Times New Roman" panose="02020603050405020304" pitchFamily="18" charset="0"/>
              </a:rPr>
              <a:t> argon (</a:t>
            </a:r>
            <a:r>
              <a:rPr lang="en-US" sz="3200" b="0" i="0" dirty="0" err="1">
                <a:solidFill>
                  <a:srgbClr val="000000"/>
                </a:solidFill>
                <a:effectLst/>
                <a:latin typeface="Times New Roman" panose="02020603050405020304" pitchFamily="18" charset="0"/>
                <a:cs typeface="Times New Roman" panose="02020603050405020304" pitchFamily="18" charset="0"/>
              </a:rPr>
              <a:t>Ar</a:t>
            </a:r>
            <a:r>
              <a:rPr lang="en-US" sz="3200" b="0" i="0" dirty="0">
                <a:solidFill>
                  <a:srgbClr val="000000"/>
                </a:solidFill>
                <a:effectLst/>
                <a:latin typeface="Times New Roman" panose="02020603050405020304" pitchFamily="18" charset="0"/>
                <a:cs typeface="Times New Roman" panose="02020603050405020304" pitchFamily="18" charset="0"/>
              </a:rPr>
              <a:t>).</a:t>
            </a:r>
          </a:p>
        </p:txBody>
      </p:sp>
      <p:pic>
        <p:nvPicPr>
          <p:cNvPr id="5122" name="Picture 2" descr="Xác định vị trí của sulfur trong bảng tuần hoàn và vẽ sơ đồ tạo thành ion sulfide">
            <a:extLst>
              <a:ext uri="{FF2B5EF4-FFF2-40B4-BE49-F238E27FC236}">
                <a16:creationId xmlns:a16="http://schemas.microsoft.com/office/drawing/2014/main" id="{1C8609F5-3DA6-04F4-4EF2-C491F2956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946427"/>
            <a:ext cx="7000875"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338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0"/>
          <p:cNvSpPr txBox="1">
            <a:spLocks noChangeArrowheads="1"/>
          </p:cNvSpPr>
          <p:nvPr/>
        </p:nvSpPr>
        <p:spPr bwMode="auto">
          <a:xfrm>
            <a:off x="76200" y="152400"/>
            <a:ext cx="42672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3200" b="1" dirty="0">
                <a:latin typeface="Times New Roman" pitchFamily="18" charset="0"/>
                <a:cs typeface="Times New Roman" pitchFamily="18" charset="0"/>
              </a:rPr>
              <a:t>Ở </a:t>
            </a:r>
            <a:r>
              <a:rPr lang="en-US" altLang="en-US" sz="3200" b="1" dirty="0" err="1">
                <a:latin typeface="Times New Roman" pitchFamily="18" charset="0"/>
                <a:cs typeface="Times New Roman" pitchFamily="18" charset="0"/>
              </a:rPr>
              <a:t>điều</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kiện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thường</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các</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nguyên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tử</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khí</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hiếm</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thường</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trơ</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bền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và</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chỉ</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tồn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tại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độc</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lập</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trong</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khi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các</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nguyên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tử</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của</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nguyên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tố</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khác</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lại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có</a:t>
            </a:r>
            <a:r>
              <a:rPr lang="en-US" altLang="en-US" sz="3200" b="1" dirty="0">
                <a:latin typeface="Times New Roman" pitchFamily="18" charset="0"/>
                <a:cs typeface="Times New Roman" pitchFamily="18" charset="0"/>
              </a:rPr>
              <a:t> xu </a:t>
            </a:r>
            <a:r>
              <a:rPr lang="en-US" altLang="en-US" sz="3200" b="1" dirty="0" err="1">
                <a:latin typeface="Times New Roman" pitchFamily="18" charset="0"/>
                <a:cs typeface="Times New Roman" pitchFamily="18" charset="0"/>
              </a:rPr>
              <a:t>hướng</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liên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kết</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với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nhau</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Các</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nguyên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tử</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của</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nguyên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tố</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liên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kết</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với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nhau</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theo</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quy</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tắc</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nào</a:t>
            </a:r>
            <a:r>
              <a:rPr lang="en-US" altLang="en-US" sz="3200" b="1" dirty="0">
                <a:latin typeface="Times New Roman" pitchFamily="18" charset="0"/>
                <a:cs typeface="Times New Roman" pitchFamily="18" charset="0"/>
              </a:rPr>
              <a:t>?</a:t>
            </a:r>
          </a:p>
        </p:txBody>
      </p:sp>
      <p:pic>
        <p:nvPicPr>
          <p:cNvPr id="3" name="Picture 10"/>
          <p:cNvPicPr>
            <a:picLocks noChangeAspect="1"/>
          </p:cNvPicPr>
          <p:nvPr/>
        </p:nvPicPr>
        <p:blipFill>
          <a:blip r:embed="rId2"/>
          <a:srcRect/>
          <a:stretch>
            <a:fillRect/>
          </a:stretch>
        </p:blipFill>
        <p:spPr>
          <a:xfrm>
            <a:off x="4343400" y="248478"/>
            <a:ext cx="4800600" cy="6609522"/>
          </a:xfrm>
          <a:prstGeom prst="rect">
            <a:avLst/>
          </a:prstGeom>
        </p:spPr>
      </p:pic>
    </p:spTree>
    <p:extLst>
      <p:ext uri="{BB962C8B-B14F-4D97-AF65-F5344CB8AC3E}">
        <p14:creationId xmlns:p14="http://schemas.microsoft.com/office/powerpoint/2010/main" val="390797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81000" y="381000"/>
            <a:ext cx="762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800" b="1" dirty="0">
                <a:solidFill>
                  <a:srgbClr val="FF0000"/>
                </a:solidFill>
                <a:latin typeface="Times New Roman" pitchFamily="18" charset="0"/>
                <a:cs typeface="Times New Roman" pitchFamily="18" charset="0"/>
              </a:rPr>
              <a:t>BÀI 6. GIỚI THIỆU VỀ LIÊN KẾT HÓA HỌC</a:t>
            </a: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42864"/>
            <a:ext cx="9906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68580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Vỏ</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nguyên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tử</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khí</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hiếm</a:t>
            </a:r>
            <a:r>
              <a:rPr lang="en-US" altLang="en-US" sz="2800" b="1" u="sng" dirty="0">
                <a:solidFill>
                  <a:srgbClr val="3333FF"/>
                </a:solidFill>
                <a:latin typeface="Times New Roman" pitchFamily="18" charset="0"/>
                <a:cs typeface="Times New Roman" pitchFamily="18" charset="0"/>
              </a:rPr>
              <a:t>: </a:t>
            </a:r>
          </a:p>
        </p:txBody>
      </p:sp>
      <p:sp>
        <p:nvSpPr>
          <p:cNvPr id="5" name="Rectangle 3"/>
          <p:cNvSpPr>
            <a:spLocks noChangeArrowheads="1"/>
          </p:cNvSpPr>
          <p:nvPr/>
        </p:nvSpPr>
        <p:spPr bwMode="auto">
          <a:xfrm>
            <a:off x="1911352" y="0"/>
            <a:ext cx="41751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3200" b="1" dirty="0">
                <a:solidFill>
                  <a:srgbClr val="FF0000"/>
                </a:solidFill>
                <a:latin typeface="Times New Roman" pitchFamily="18" charset="0"/>
                <a:cs typeface="Times New Roman" pitchFamily="18" charset="0"/>
              </a:rPr>
              <a:t>CHỦ ĐỀ 2. PHÂN TỬ</a:t>
            </a:r>
            <a:endParaRPr lang="en-US" sz="3200" dirty="0">
              <a:solidFill>
                <a:srgbClr val="FF0000"/>
              </a:solidFill>
              <a:latin typeface="Times New Roman" pitchFamily="18" charset="0"/>
              <a:cs typeface="Times New Roman" pitchFamily="18" charset="0"/>
            </a:endParaRPr>
          </a:p>
        </p:txBody>
      </p:sp>
      <p:sp>
        <p:nvSpPr>
          <p:cNvPr id="6" name="Text Box 20"/>
          <p:cNvSpPr txBox="1">
            <a:spLocks noChangeArrowheads="1"/>
          </p:cNvSpPr>
          <p:nvPr/>
        </p:nvSpPr>
        <p:spPr bwMode="auto">
          <a:xfrm>
            <a:off x="76200" y="1143000"/>
            <a:ext cx="9067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Vỏ</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hiếm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đều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8 electron ở </a:t>
            </a:r>
            <a:r>
              <a:rPr lang="en-US" altLang="en-US" sz="2800" dirty="0" err="1">
                <a:latin typeface="Times New Roman" pitchFamily="18" charset="0"/>
                <a:cs typeface="Times New Roman" pitchFamily="18" charset="0"/>
              </a:rPr>
              <a:t>lớp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ngoài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cùng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riêng</a:t>
            </a:r>
            <a:r>
              <a:rPr lang="en-US" altLang="en-US" sz="2800" dirty="0">
                <a:latin typeface="Times New Roman" pitchFamily="18" charset="0"/>
                <a:cs typeface="Times New Roman" pitchFamily="18" charset="0"/>
              </a:rPr>
              <a:t> helium ở </a:t>
            </a:r>
            <a:r>
              <a:rPr lang="en-US" altLang="en-US" sz="2800" dirty="0" err="1">
                <a:latin typeface="Times New Roman" pitchFamily="18" charset="0"/>
                <a:cs typeface="Times New Roman" pitchFamily="18" charset="0"/>
              </a:rPr>
              <a:t>lớp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ngoài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cùng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2 electron.</a:t>
            </a:r>
          </a:p>
        </p:txBody>
      </p:sp>
      <p:sp>
        <p:nvSpPr>
          <p:cNvPr id="9" name="Text Box 20"/>
          <p:cNvSpPr txBox="1">
            <a:spLocks noChangeArrowheads="1"/>
          </p:cNvSpPr>
          <p:nvPr/>
        </p:nvSpPr>
        <p:spPr bwMode="auto">
          <a:xfrm>
            <a:off x="76200" y="1991380"/>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Liên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kết</a:t>
            </a:r>
            <a:r>
              <a:rPr lang="en-US" altLang="en-US" sz="2800" b="1" u="sng" dirty="0">
                <a:solidFill>
                  <a:srgbClr val="3333FF"/>
                </a:solidFill>
                <a:latin typeface="Times New Roman" pitchFamily="18" charset="0"/>
                <a:cs typeface="Times New Roman" pitchFamily="18" charset="0"/>
              </a:rPr>
              <a:t> ion:</a:t>
            </a:r>
          </a:p>
        </p:txBody>
      </p:sp>
      <p:sp>
        <p:nvSpPr>
          <p:cNvPr id="10" name="Text Box 20"/>
          <p:cNvSpPr txBox="1">
            <a:spLocks noChangeArrowheads="1"/>
          </p:cNvSpPr>
          <p:nvPr/>
        </p:nvSpPr>
        <p:spPr bwMode="auto">
          <a:xfrm>
            <a:off x="76194" y="2362200"/>
            <a:ext cx="906780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kim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loại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nhường</a:t>
            </a:r>
            <a:r>
              <a:rPr lang="en-US" altLang="en-US" sz="2800" dirty="0">
                <a:latin typeface="Times New Roman" pitchFamily="18" charset="0"/>
                <a:cs typeface="Times New Roman" pitchFamily="18" charset="0"/>
              </a:rPr>
              <a:t> electron </a:t>
            </a:r>
            <a:r>
              <a:rPr lang="en-US" altLang="en-US" sz="2800" dirty="0" err="1">
                <a:latin typeface="Times New Roman" pitchFamily="18" charset="0"/>
                <a:cs typeface="Times New Roman" pitchFamily="18" charset="0"/>
              </a:rPr>
              <a:t>sẽ</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ion </a:t>
            </a:r>
            <a:r>
              <a:rPr lang="en-US" altLang="en-US" sz="2800" dirty="0" err="1">
                <a:latin typeface="Times New Roman" pitchFamily="18" charset="0"/>
                <a:cs typeface="Times New Roman" pitchFamily="18" charset="0"/>
              </a:rPr>
              <a:t>dương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tương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ứng</a:t>
            </a:r>
            <a:r>
              <a:rPr lang="en-US" altLang="en-US" sz="2800" dirty="0">
                <a:latin typeface="Times New Roman" pitchFamily="18" charset="0"/>
                <a:cs typeface="Times New Roman" pitchFamily="18" charset="0"/>
              </a:rPr>
              <a:t>. </a:t>
            </a:r>
          </a:p>
          <a:p>
            <a:pPr>
              <a:spcBef>
                <a:spcPct val="50000"/>
              </a:spcBef>
              <a:defRPr/>
            </a:pPr>
            <a:r>
              <a:rPr lang="en-US" altLang="en-US" sz="2800" dirty="0">
                <a:latin typeface="Times New Roman" pitchFamily="18" charset="0"/>
                <a:cs typeface="Times New Roman" pitchFamily="18" charset="0"/>
              </a:rPr>
              <a:t>VD: Mg </a:t>
            </a:r>
            <a:r>
              <a:rPr lang="en-US" altLang="en-US" sz="2800" dirty="0" err="1">
                <a:latin typeface="Times New Roman" pitchFamily="18" charset="0"/>
                <a:cs typeface="Times New Roman" pitchFamily="18" charset="0"/>
              </a:rPr>
              <a:t>nhường</a:t>
            </a:r>
            <a:r>
              <a:rPr lang="en-US" altLang="en-US" sz="2800" dirty="0">
                <a:latin typeface="Times New Roman" pitchFamily="18" charset="0"/>
                <a:cs typeface="Times New Roman" pitchFamily="18" charset="0"/>
              </a:rPr>
              <a:t> 2 electron </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ion Mg</a:t>
            </a:r>
            <a:r>
              <a:rPr lang="en-US" altLang="en-US" sz="2800" baseline="30000" dirty="0">
                <a:solidFill>
                  <a:srgbClr val="000000"/>
                </a:solidFill>
                <a:latin typeface="Times New Roman" panose="02020603050405020304" pitchFamily="18" charset="0"/>
                <a:cs typeface="Times New Roman" panose="02020603050405020304" pitchFamily="18" charset="0"/>
              </a:rPr>
              <a:t>2</a:t>
            </a:r>
            <a:r>
              <a:rPr lang="vi-VN" sz="2800" baseline="30000" dirty="0">
                <a:solidFill>
                  <a:srgbClr val="000000"/>
                </a:solidFill>
                <a:latin typeface="Times New Roman" panose="02020603050405020304" pitchFamily="18" charset="0"/>
                <a:cs typeface="Times New Roman" panose="02020603050405020304" pitchFamily="18" charset="0"/>
              </a:rPr>
              <a:t>+</a:t>
            </a:r>
            <a:endParaRPr lang="vi-VN" sz="2800" dirty="0">
              <a:solidFill>
                <a:srgbClr val="000000"/>
              </a:solidFill>
              <a:latin typeface="Times New Roman" panose="02020603050405020304" pitchFamily="18" charset="0"/>
              <a:cs typeface="Times New Roman" panose="02020603050405020304" pitchFamily="18" charset="0"/>
            </a:endParaRPr>
          </a:p>
        </p:txBody>
      </p:sp>
      <p:sp>
        <p:nvSpPr>
          <p:cNvPr id="2" name="Text Box 20">
            <a:extLst>
              <a:ext uri="{FF2B5EF4-FFF2-40B4-BE49-F238E27FC236}">
                <a16:creationId xmlns:a16="http://schemas.microsoft.com/office/drawing/2014/main" id="{185070DD-247B-B714-0853-7FD36DD45150}"/>
              </a:ext>
            </a:extLst>
          </p:cNvPr>
          <p:cNvSpPr txBox="1">
            <a:spLocks noChangeArrowheads="1"/>
          </p:cNvSpPr>
          <p:nvPr/>
        </p:nvSpPr>
        <p:spPr bwMode="auto">
          <a:xfrm>
            <a:off x="76200" y="3991946"/>
            <a:ext cx="89916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tử</a:t>
            </a:r>
            <a:r>
              <a:rPr lang="en-US" altLang="en-US" sz="2800" dirty="0">
                <a:latin typeface="Times New Roman" pitchFamily="18" charset="0"/>
                <a:cs typeface="Times New Roman" pitchFamily="18" charset="0"/>
              </a:rPr>
              <a:t> phi </a:t>
            </a:r>
            <a:r>
              <a:rPr lang="en-US" altLang="en-US" sz="2800" dirty="0" err="1">
                <a:latin typeface="Times New Roman" pitchFamily="18" charset="0"/>
                <a:cs typeface="Times New Roman" pitchFamily="18" charset="0"/>
              </a:rPr>
              <a:t>kim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nhận</a:t>
            </a:r>
            <a:r>
              <a:rPr lang="en-US" altLang="en-US" sz="2800" dirty="0">
                <a:latin typeface="Times New Roman" pitchFamily="18" charset="0"/>
                <a:cs typeface="Times New Roman" pitchFamily="18" charset="0"/>
              </a:rPr>
              <a:t> electron </a:t>
            </a:r>
            <a:r>
              <a:rPr lang="en-US" altLang="en-US" sz="2800" dirty="0" err="1">
                <a:latin typeface="Times New Roman" pitchFamily="18" charset="0"/>
                <a:cs typeface="Times New Roman" pitchFamily="18" charset="0"/>
              </a:rPr>
              <a:t>sẽ</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ion </a:t>
            </a:r>
            <a:r>
              <a:rPr lang="en-US" altLang="en-US" sz="2800" dirty="0" err="1">
                <a:latin typeface="Times New Roman" pitchFamily="18" charset="0"/>
                <a:cs typeface="Times New Roman" pitchFamily="18" charset="0"/>
              </a:rPr>
              <a:t>âm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tương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ứng</a:t>
            </a:r>
            <a:r>
              <a:rPr lang="en-US" altLang="en-US" sz="2800" dirty="0">
                <a:latin typeface="Times New Roman" pitchFamily="18" charset="0"/>
                <a:cs typeface="Times New Roman" pitchFamily="18" charset="0"/>
              </a:rPr>
              <a:t>. </a:t>
            </a:r>
          </a:p>
          <a:p>
            <a:pPr>
              <a:spcBef>
                <a:spcPct val="50000"/>
              </a:spcBef>
              <a:defRPr/>
            </a:pPr>
            <a:r>
              <a:rPr lang="en-US" altLang="en-US" sz="2800" dirty="0">
                <a:latin typeface="Times New Roman" pitchFamily="18" charset="0"/>
                <a:cs typeface="Times New Roman" pitchFamily="18" charset="0"/>
              </a:rPr>
              <a:t>VD: O </a:t>
            </a:r>
            <a:r>
              <a:rPr lang="en-US" altLang="en-US" sz="2800" dirty="0" err="1">
                <a:latin typeface="Times New Roman" pitchFamily="18" charset="0"/>
                <a:cs typeface="Times New Roman" pitchFamily="18" charset="0"/>
              </a:rPr>
              <a:t>nhận</a:t>
            </a:r>
            <a:r>
              <a:rPr lang="en-US" altLang="en-US" sz="2800" dirty="0">
                <a:latin typeface="Times New Roman" pitchFamily="18" charset="0"/>
                <a:cs typeface="Times New Roman" pitchFamily="18" charset="0"/>
              </a:rPr>
              <a:t> 2 electron </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ion O</a:t>
            </a:r>
            <a:r>
              <a:rPr lang="en-US" altLang="en-US" sz="2800" baseline="30000" dirty="0">
                <a:solidFill>
                  <a:srgbClr val="000000"/>
                </a:solidFill>
                <a:latin typeface="Times New Roman" panose="02020603050405020304" pitchFamily="18" charset="0"/>
                <a:cs typeface="Times New Roman" panose="02020603050405020304" pitchFamily="18" charset="0"/>
              </a:rPr>
              <a:t>2-</a:t>
            </a:r>
            <a:endParaRPr lang="vi-VN"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26194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a:off x="228600" y="533400"/>
            <a:ext cx="8534400" cy="3697676"/>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3865779"/>
            <a:ext cx="1415865" cy="2992221"/>
          </a:xfrm>
          <a:prstGeom prst="rect">
            <a:avLst/>
          </a:prstGeom>
        </p:spPr>
      </p:pic>
      <p:sp>
        <p:nvSpPr>
          <p:cNvPr id="11" name="TextBox 11"/>
          <p:cNvSpPr txBox="1"/>
          <p:nvPr/>
        </p:nvSpPr>
        <p:spPr>
          <a:xfrm>
            <a:off x="914400" y="76200"/>
            <a:ext cx="5661088" cy="553998"/>
          </a:xfrm>
          <a:prstGeom prst="rect">
            <a:avLst/>
          </a:prstGeom>
        </p:spPr>
        <p:txBody>
          <a:bodyPr wrap="square" lIns="0" tIns="0" rIns="0" bIns="0" rtlCol="0" anchor="t">
            <a:spAutoFit/>
          </a:bodyPr>
          <a:lstStyle/>
          <a:p>
            <a:pPr algn="ctr">
              <a:spcBef>
                <a:spcPct val="0"/>
              </a:spcBef>
            </a:pPr>
            <a:r>
              <a:rPr lang="en-US" sz="3600" u="sng" spc="-33" dirty="0">
                <a:solidFill>
                  <a:srgbClr val="FF0000"/>
                </a:solidFill>
                <a:latin typeface="ไอติม"/>
              </a:rPr>
              <a:t> </a:t>
            </a:r>
            <a:r>
              <a:rPr lang="en-US" sz="3600" u="sng" spc="-33" dirty="0" err="1">
                <a:solidFill>
                  <a:srgbClr val="FF0000"/>
                </a:solidFill>
                <a:latin typeface="Times New Roman" panose="02020603050405020304" pitchFamily="18" charset="0"/>
                <a:cs typeface="Times New Roman" panose="02020603050405020304" pitchFamily="18" charset="0"/>
              </a:rPr>
              <a:t>Tìm</a:t>
            </a:r>
            <a:r>
              <a:rPr lang="en-US" sz="3600" u="sng" spc="-33" dirty="0">
                <a:solidFill>
                  <a:srgbClr val="FF0000"/>
                </a:solidFill>
                <a:latin typeface="Times New Roman" panose="02020603050405020304" pitchFamily="18" charset="0"/>
                <a:cs typeface="Times New Roman" panose="02020603050405020304" pitchFamily="18" charset="0"/>
              </a:rPr>
              <a:t> </a:t>
            </a:r>
            <a:r>
              <a:rPr lang="en-US" sz="3600" u="sng" spc="-33" dirty="0" err="1">
                <a:solidFill>
                  <a:srgbClr val="FF0000"/>
                </a:solidFill>
                <a:latin typeface="Times New Roman" panose="02020603050405020304" pitchFamily="18" charset="0"/>
                <a:cs typeface="Times New Roman" panose="02020603050405020304" pitchFamily="18" charset="0"/>
              </a:rPr>
              <a:t>hiểu</a:t>
            </a:r>
            <a:r>
              <a:rPr lang="en-US" sz="3600" u="sng" spc="-33" dirty="0">
                <a:solidFill>
                  <a:srgbClr val="FF0000"/>
                </a:solidFill>
                <a:latin typeface="Times New Roman" panose="02020603050405020304" pitchFamily="18" charset="0"/>
                <a:cs typeface="Times New Roman" panose="02020603050405020304" pitchFamily="18" charset="0"/>
              </a:rPr>
              <a:t> </a:t>
            </a:r>
            <a:r>
              <a:rPr lang="en-US" sz="3600" u="sng" spc="-33" dirty="0" err="1">
                <a:solidFill>
                  <a:srgbClr val="FF0000"/>
                </a:solidFill>
                <a:latin typeface="Times New Roman" panose="02020603050405020304" pitchFamily="18" charset="0"/>
                <a:cs typeface="Times New Roman" panose="02020603050405020304" pitchFamily="18" charset="0"/>
              </a:rPr>
              <a:t>liên</a:t>
            </a:r>
            <a:r>
              <a:rPr lang="en-US" sz="3600" u="sng" spc="-33" dirty="0">
                <a:solidFill>
                  <a:srgbClr val="FF0000"/>
                </a:solidFill>
                <a:latin typeface="Times New Roman" panose="02020603050405020304" pitchFamily="18" charset="0"/>
                <a:cs typeface="Times New Roman" panose="02020603050405020304" pitchFamily="18" charset="0"/>
              </a:rPr>
              <a:t> </a:t>
            </a:r>
            <a:r>
              <a:rPr lang="en-US" sz="3600" u="sng" spc="-33" dirty="0" err="1">
                <a:solidFill>
                  <a:srgbClr val="FF0000"/>
                </a:solidFill>
                <a:latin typeface="Times New Roman" panose="02020603050405020304" pitchFamily="18" charset="0"/>
                <a:cs typeface="Times New Roman" panose="02020603050405020304" pitchFamily="18" charset="0"/>
              </a:rPr>
              <a:t>kết</a:t>
            </a:r>
            <a:r>
              <a:rPr lang="en-US" sz="3600" u="sng" spc="-33" dirty="0">
                <a:solidFill>
                  <a:srgbClr val="FF0000"/>
                </a:solidFill>
                <a:latin typeface="Times New Roman" panose="02020603050405020304" pitchFamily="18" charset="0"/>
                <a:cs typeface="Times New Roman" panose="02020603050405020304" pitchFamily="18" charset="0"/>
              </a:rPr>
              <a:t> ion</a:t>
            </a:r>
          </a:p>
        </p:txBody>
      </p:sp>
    </p:spTree>
    <p:extLst>
      <p:ext uri="{BB962C8B-B14F-4D97-AF65-F5344CB8AC3E}">
        <p14:creationId xmlns:p14="http://schemas.microsoft.com/office/powerpoint/2010/main" val="3585406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47F8E7-C0EE-A040-97E3-C02A036B49B1}"/>
              </a:ext>
            </a:extLst>
          </p:cNvPr>
          <p:cNvSpPr txBox="1"/>
          <p:nvPr/>
        </p:nvSpPr>
        <p:spPr>
          <a:xfrm>
            <a:off x="337625" y="3810000"/>
            <a:ext cx="8534400" cy="2062103"/>
          </a:xfrm>
          <a:prstGeom prst="rect">
            <a:avLst/>
          </a:prstGeom>
          <a:noFill/>
        </p:spPr>
        <p:txBody>
          <a:bodyPr wrap="square">
            <a:spAutoFit/>
          </a:bodyPr>
          <a:lstStyle/>
          <a:p>
            <a:r>
              <a:rPr lang="en-US" sz="3200" b="0" i="0" dirty="0">
                <a:solidFill>
                  <a:srgbClr val="000000"/>
                </a:solidFill>
                <a:effectLst/>
                <a:latin typeface="Times New Roman" panose="02020603050405020304" pitchFamily="18" charset="0"/>
                <a:cs typeface="Times New Roman" panose="02020603050405020304" pitchFamily="18" charset="0"/>
              </a:rPr>
              <a:t>Quan </a:t>
            </a:r>
            <a:r>
              <a:rPr lang="en-US" sz="3200" b="0" i="0" dirty="0" err="1">
                <a:solidFill>
                  <a:srgbClr val="000000"/>
                </a:solidFill>
                <a:effectLst/>
                <a:latin typeface="Times New Roman" panose="02020603050405020304" pitchFamily="18" charset="0"/>
                <a:cs typeface="Times New Roman" panose="02020603050405020304" pitchFamily="18" charset="0"/>
              </a:rPr>
              <a:t>sát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Hình</a:t>
            </a:r>
            <a:r>
              <a:rPr lang="en-US" sz="3200" b="0" i="0" dirty="0">
                <a:solidFill>
                  <a:srgbClr val="000000"/>
                </a:solidFill>
                <a:effectLst/>
                <a:latin typeface="Times New Roman" panose="02020603050405020304" pitchFamily="18" charset="0"/>
                <a:cs typeface="Times New Roman" panose="02020603050405020304" pitchFamily="18" charset="0"/>
              </a:rPr>
              <a:t> 6.4a, </a:t>
            </a:r>
            <a:r>
              <a:rPr lang="en-US" sz="3200" b="0" i="0" dirty="0" err="1">
                <a:solidFill>
                  <a:srgbClr val="000000"/>
                </a:solidFill>
                <a:effectLst/>
                <a:latin typeface="Times New Roman" panose="02020603050405020304" pitchFamily="18" charset="0"/>
                <a:cs typeface="Times New Roman" panose="02020603050405020304" pitchFamily="18" charset="0"/>
              </a:rPr>
              <a:t>em</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hãy</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mô</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tả</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quá</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trình</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tạo</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thành</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liên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kết</a:t>
            </a:r>
            <a:r>
              <a:rPr lang="en-US" sz="3200" b="0" i="0" dirty="0">
                <a:solidFill>
                  <a:srgbClr val="000000"/>
                </a:solidFill>
                <a:effectLst/>
                <a:latin typeface="Times New Roman" panose="02020603050405020304" pitchFamily="18" charset="0"/>
                <a:cs typeface="Times New Roman" panose="02020603050405020304" pitchFamily="18" charset="0"/>
              </a:rPr>
              <a:t> ion </a:t>
            </a:r>
            <a:r>
              <a:rPr lang="en-US" sz="3200" b="0" i="0" dirty="0" err="1">
                <a:solidFill>
                  <a:srgbClr val="000000"/>
                </a:solidFill>
                <a:effectLst/>
                <a:latin typeface="Times New Roman" panose="02020603050405020304" pitchFamily="18" charset="0"/>
                <a:cs typeface="Times New Roman" panose="02020603050405020304" pitchFamily="18" charset="0"/>
              </a:rPr>
              <a:t>trong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phân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tử</a:t>
            </a:r>
            <a:r>
              <a:rPr lang="en-US" sz="3200" b="0" i="0" dirty="0">
                <a:solidFill>
                  <a:srgbClr val="000000"/>
                </a:solidFill>
                <a:effectLst/>
                <a:latin typeface="Times New Roman" panose="02020603050405020304" pitchFamily="18" charset="0"/>
                <a:cs typeface="Times New Roman" panose="02020603050405020304" pitchFamily="18" charset="0"/>
              </a:rPr>
              <a:t> sodium chloride. </a:t>
            </a:r>
            <a:r>
              <a:rPr lang="en-US" sz="3200" b="0" i="0" dirty="0" err="1">
                <a:solidFill>
                  <a:srgbClr val="000000"/>
                </a:solidFill>
                <a:effectLst/>
                <a:latin typeface="Times New Roman" panose="02020603050405020304" pitchFamily="18" charset="0"/>
                <a:cs typeface="Times New Roman" panose="02020603050405020304" pitchFamily="18" charset="0"/>
              </a:rPr>
              <a:t>Nêu</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một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số</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ứng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dụng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của</a:t>
            </a:r>
            <a:r>
              <a:rPr lang="en-US" sz="3200" b="0" i="0" dirty="0">
                <a:solidFill>
                  <a:srgbClr val="000000"/>
                </a:solidFill>
                <a:effectLst/>
                <a:latin typeface="Times New Roman" panose="02020603050405020304" pitchFamily="18" charset="0"/>
                <a:cs typeface="Times New Roman" panose="02020603050405020304" pitchFamily="18" charset="0"/>
              </a:rPr>
              <a:t> sodium chloride </a:t>
            </a:r>
            <a:r>
              <a:rPr lang="en-US" sz="3200" b="0" i="0" dirty="0" err="1">
                <a:solidFill>
                  <a:srgbClr val="000000"/>
                </a:solidFill>
                <a:effectLst/>
                <a:latin typeface="Times New Roman" panose="02020603050405020304" pitchFamily="18" charset="0"/>
                <a:cs typeface="Times New Roman" panose="02020603050405020304" pitchFamily="18" charset="0"/>
              </a:rPr>
              <a:t>trong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đời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sống</a:t>
            </a:r>
            <a:r>
              <a:rPr lang="en-US" sz="3200" b="0" i="0" dirty="0">
                <a:solidFill>
                  <a:srgbClr val="000000"/>
                </a:solidFill>
                <a:effectLst/>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6146" name="Picture 2" descr="Quan sát Hình 6.4a, em hãy mô tả quá trình tạo thành liên kết ion trong phân tử sodium chloride">
            <a:extLst>
              <a:ext uri="{FF2B5EF4-FFF2-40B4-BE49-F238E27FC236}">
                <a16:creationId xmlns:a16="http://schemas.microsoft.com/office/drawing/2014/main" id="{04DA2A69-15AA-6193-BB75-51811EC22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5" y="52754"/>
            <a:ext cx="9144000" cy="345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123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1479E7-C959-0798-6089-E6D8EF9F3B1E}"/>
              </a:ext>
            </a:extLst>
          </p:cNvPr>
          <p:cNvSpPr txBox="1"/>
          <p:nvPr/>
        </p:nvSpPr>
        <p:spPr>
          <a:xfrm>
            <a:off x="723900" y="1166842"/>
            <a:ext cx="8191500" cy="4031873"/>
          </a:xfrm>
          <a:prstGeom prst="rect">
            <a:avLst/>
          </a:prstGeom>
          <a:noFill/>
        </p:spPr>
        <p:txBody>
          <a:bodyPr wrap="square">
            <a:spAutoFit/>
          </a:bodyPr>
          <a:lstStyle/>
          <a:p>
            <a:r>
              <a:rPr lang="vi-VN" sz="3200" b="1" i="0" dirty="0">
                <a:solidFill>
                  <a:srgbClr val="000000"/>
                </a:solidFill>
                <a:effectLst/>
                <a:latin typeface="Times New Roman" panose="02020603050405020304" pitchFamily="18" charset="0"/>
                <a:cs typeface="Times New Roman" panose="02020603050405020304" pitchFamily="18" charset="0"/>
              </a:rPr>
              <a:t>Mô tả quá trình tạo thành liên kết ion trong phân tử sodium chloride:</a:t>
            </a:r>
            <a:endParaRPr lang="vi-VN" sz="3200" b="0" i="0" dirty="0">
              <a:solidFill>
                <a:srgbClr val="000000"/>
              </a:solidFill>
              <a:effectLst/>
              <a:latin typeface="Times New Roman" panose="02020603050405020304" pitchFamily="18" charset="0"/>
              <a:cs typeface="Times New Roman" panose="02020603050405020304" pitchFamily="18" charset="0"/>
            </a:endParaRPr>
          </a:p>
          <a:p>
            <a:r>
              <a:rPr lang="vi-VN" sz="3200" b="0" i="0" dirty="0">
                <a:solidFill>
                  <a:srgbClr val="000000"/>
                </a:solidFill>
                <a:effectLst/>
                <a:latin typeface="Times New Roman" panose="02020603050405020304" pitchFamily="18" charset="0"/>
                <a:cs typeface="Times New Roman" panose="02020603050405020304" pitchFamily="18" charset="0"/>
              </a:rPr>
              <a:t>Khi nguyên tử sodium (Na) kết hợp với nguyên tử chlorine (Cl), nguyên tử Na nhường 1 electron tạo thành ion dương, kí hiệu là Na</a:t>
            </a:r>
            <a:r>
              <a:rPr lang="vi-VN" sz="3200" b="0" i="0" baseline="30000" dirty="0">
                <a:solidFill>
                  <a:srgbClr val="000000"/>
                </a:solidFill>
                <a:effectLst/>
                <a:latin typeface="Times New Roman" panose="02020603050405020304" pitchFamily="18" charset="0"/>
                <a:cs typeface="Times New Roman" panose="02020603050405020304" pitchFamily="18" charset="0"/>
              </a:rPr>
              <a:t>+</a:t>
            </a:r>
            <a:r>
              <a:rPr lang="vi-VN" sz="3200" b="0" i="0" dirty="0">
                <a:solidFill>
                  <a:srgbClr val="000000"/>
                </a:solidFill>
                <a:effectLst/>
                <a:latin typeface="Times New Roman" panose="02020603050405020304" pitchFamily="18" charset="0"/>
                <a:cs typeface="Times New Roman" panose="02020603050405020304" pitchFamily="18" charset="0"/>
              </a:rPr>
              <a:t>, đồng thời nguyên tử Cl nhận 1 electron từ nguyên tử Na tạo thành ion âm, kí hiệu Cl</a:t>
            </a:r>
            <a:r>
              <a:rPr lang="vi-VN" sz="3200" b="0" i="0" baseline="30000" dirty="0">
                <a:solidFill>
                  <a:srgbClr val="000000"/>
                </a:solidFill>
                <a:effectLst/>
                <a:latin typeface="Times New Roman" panose="02020603050405020304" pitchFamily="18" charset="0"/>
                <a:cs typeface="Times New Roman" panose="02020603050405020304" pitchFamily="18" charset="0"/>
              </a:rPr>
              <a:t>-</a:t>
            </a:r>
            <a:r>
              <a:rPr lang="vi-VN" sz="3200" b="0" i="0" dirty="0">
                <a:solidFill>
                  <a:srgbClr val="000000"/>
                </a:solidFill>
                <a:effectLst/>
                <a:latin typeface="Times New Roman" panose="02020603050405020304" pitchFamily="18" charset="0"/>
                <a:cs typeface="Times New Roman" panose="02020603050405020304" pitchFamily="18" charset="0"/>
              </a:rPr>
              <a:t>. Ion Na</a:t>
            </a:r>
            <a:r>
              <a:rPr lang="vi-VN" sz="3200" b="0" i="0" baseline="30000" dirty="0">
                <a:solidFill>
                  <a:srgbClr val="000000"/>
                </a:solidFill>
                <a:effectLst/>
                <a:latin typeface="Times New Roman" panose="02020603050405020304" pitchFamily="18" charset="0"/>
                <a:cs typeface="Times New Roman" panose="02020603050405020304" pitchFamily="18" charset="0"/>
              </a:rPr>
              <a:t>+</a:t>
            </a:r>
            <a:r>
              <a:rPr lang="vi-VN" sz="3200" b="0" i="0" dirty="0">
                <a:solidFill>
                  <a:srgbClr val="000000"/>
                </a:solidFill>
                <a:effectLst/>
                <a:latin typeface="Times New Roman" panose="02020603050405020304" pitchFamily="18" charset="0"/>
                <a:cs typeface="Times New Roman" panose="02020603050405020304" pitchFamily="18" charset="0"/>
              </a:rPr>
              <a:t> và Cl</a:t>
            </a:r>
            <a:r>
              <a:rPr lang="vi-VN" sz="3200" b="0" i="0" baseline="30000" dirty="0">
                <a:solidFill>
                  <a:srgbClr val="000000"/>
                </a:solidFill>
                <a:effectLst/>
                <a:latin typeface="Times New Roman" panose="02020603050405020304" pitchFamily="18" charset="0"/>
                <a:cs typeface="Times New Roman" panose="02020603050405020304" pitchFamily="18" charset="0"/>
              </a:rPr>
              <a:t>-</a:t>
            </a:r>
            <a:r>
              <a:rPr lang="vi-VN" sz="3200" b="0" i="0" dirty="0">
                <a:solidFill>
                  <a:srgbClr val="000000"/>
                </a:solidFill>
                <a:effectLst/>
                <a:latin typeface="Times New Roman" panose="02020603050405020304" pitchFamily="18" charset="0"/>
                <a:cs typeface="Times New Roman" panose="02020603050405020304" pitchFamily="18" charset="0"/>
              </a:rPr>
              <a:t> hút nhau tạo phân tử sodium chloride (NaCl).</a:t>
            </a:r>
          </a:p>
        </p:txBody>
      </p:sp>
    </p:spTree>
    <p:extLst>
      <p:ext uri="{BB962C8B-B14F-4D97-AF65-F5344CB8AC3E}">
        <p14:creationId xmlns:p14="http://schemas.microsoft.com/office/powerpoint/2010/main" val="1694672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B4C58D0-4EC7-2FA8-1195-2701227921F8}"/>
              </a:ext>
            </a:extLst>
          </p:cNvPr>
          <p:cNvSpPr txBox="1"/>
          <p:nvPr/>
        </p:nvSpPr>
        <p:spPr>
          <a:xfrm>
            <a:off x="228600" y="197346"/>
            <a:ext cx="8763000" cy="6463308"/>
          </a:xfrm>
          <a:prstGeom prst="rect">
            <a:avLst/>
          </a:prstGeom>
          <a:noFill/>
        </p:spPr>
        <p:txBody>
          <a:bodyPr wrap="square">
            <a:spAutoFit/>
          </a:bodyPr>
          <a:lstStyle/>
          <a:p>
            <a:pPr algn="just"/>
            <a:r>
              <a:rPr lang="vi-VN" b="1" i="0" dirty="0">
                <a:solidFill>
                  <a:srgbClr val="000000"/>
                </a:solidFill>
                <a:effectLst/>
                <a:latin typeface="Times New Roman" panose="02020603050405020304" pitchFamily="18" charset="0"/>
                <a:cs typeface="Times New Roman" panose="02020603050405020304" pitchFamily="18" charset="0"/>
              </a:rPr>
              <a:t>Một số ứng dụng của sodium chloride trong đời sống:</a:t>
            </a:r>
            <a:endParaRPr lang="vi-VN" b="0" i="0" dirty="0">
              <a:solidFill>
                <a:srgbClr val="000000"/>
              </a:solidFill>
              <a:effectLst/>
              <a:latin typeface="Times New Roman" panose="02020603050405020304" pitchFamily="18" charset="0"/>
              <a:cs typeface="Times New Roman" panose="02020603050405020304" pitchFamily="18" charset="0"/>
            </a:endParaRPr>
          </a:p>
          <a:p>
            <a:pPr algn="just"/>
            <a:r>
              <a:rPr lang="vi-VN" b="0" i="0" dirty="0">
                <a:solidFill>
                  <a:srgbClr val="000000"/>
                </a:solidFill>
                <a:effectLst/>
                <a:latin typeface="Times New Roman" panose="02020603050405020304" pitchFamily="18" charset="0"/>
                <a:cs typeface="Times New Roman" panose="02020603050405020304" pitchFamily="18" charset="0"/>
              </a:rPr>
              <a:t>- Trong công nghiệp</a:t>
            </a:r>
            <a:r>
              <a:rPr lang="en-US" b="0" i="0" dirty="0">
                <a:solidFill>
                  <a:srgbClr val="000000"/>
                </a:solidFill>
                <a:effectLst/>
                <a:latin typeface="Times New Roman" panose="02020603050405020304" pitchFamily="18" charset="0"/>
                <a:cs typeface="Times New Roman" panose="02020603050405020304" pitchFamily="18" charset="0"/>
              </a:rPr>
              <a:t>: </a:t>
            </a:r>
            <a:r>
              <a:rPr lang="vi-VN" b="0" i="0" dirty="0">
                <a:solidFill>
                  <a:srgbClr val="000000"/>
                </a:solidFill>
                <a:effectLst/>
                <a:latin typeface="Times New Roman" panose="02020603050405020304" pitchFamily="18" charset="0"/>
                <a:cs typeface="Times New Roman" panose="02020603050405020304" pitchFamily="18" charset="0"/>
              </a:rPr>
              <a:t>sử dụng muối để bảo vệ da.</a:t>
            </a:r>
          </a:p>
          <a:p>
            <a:pPr algn="just"/>
            <a:r>
              <a:rPr lang="vi-VN" b="0" i="0" dirty="0">
                <a:solidFill>
                  <a:srgbClr val="000000"/>
                </a:solidFill>
                <a:effectLst/>
                <a:latin typeface="Times New Roman" panose="02020603050405020304" pitchFamily="18" charset="0"/>
                <a:cs typeface="Times New Roman" panose="02020603050405020304" pitchFamily="18" charset="0"/>
              </a:rPr>
              <a:t>+ Từ muối có thể chế ra các loại hóa chất dùng cho các ngành khác như sản xuất nhôm, đồng, thép, điều chế nước Javel,… bằng cách điện phân nóng chảy hoặc điện phân dung dịch NaCl có màng ngăn.</a:t>
            </a:r>
          </a:p>
          <a:p>
            <a:pPr algn="just"/>
            <a:r>
              <a:rPr lang="vi-VN" b="0" i="0" dirty="0">
                <a:solidFill>
                  <a:srgbClr val="000000"/>
                </a:solidFill>
                <a:effectLst/>
                <a:latin typeface="Times New Roman" panose="02020603050405020304" pitchFamily="18" charset="0"/>
                <a:cs typeface="Times New Roman" panose="02020603050405020304" pitchFamily="18" charset="0"/>
              </a:rPr>
              <a:t>- Trong nông nghiệp, chăn nuô</a:t>
            </a:r>
            <a:r>
              <a:rPr lang="en-US" b="0" i="0" dirty="0">
                <a:solidFill>
                  <a:srgbClr val="000000"/>
                </a:solidFill>
                <a:effectLst/>
                <a:latin typeface="Times New Roman" panose="02020603050405020304" pitchFamily="18" charset="0"/>
                <a:cs typeface="Times New Roman" panose="02020603050405020304" pitchFamily="18" charset="0"/>
              </a:rPr>
              <a:t>i: </a:t>
            </a:r>
            <a:r>
              <a:rPr lang="vi-VN" b="0" i="0" dirty="0">
                <a:solidFill>
                  <a:srgbClr val="000000"/>
                </a:solidFill>
                <a:effectLst/>
                <a:latin typeface="Times New Roman" panose="02020603050405020304" pitchFamily="18" charset="0"/>
                <a:cs typeface="Times New Roman" panose="02020603050405020304" pitchFamily="18" charset="0"/>
              </a:rPr>
              <a:t>Muối giúp cân bằng sinh lý trong cơ thể giúp gia súc, gia cầm phát triển khỏe mạnh, giảm bệnh tật.</a:t>
            </a:r>
          </a:p>
          <a:p>
            <a:pPr algn="just"/>
            <a:r>
              <a:rPr lang="vi-VN" b="0" i="0" dirty="0">
                <a:solidFill>
                  <a:srgbClr val="000000"/>
                </a:solidFill>
                <a:effectLst/>
                <a:latin typeface="Times New Roman" panose="02020603050405020304" pitchFamily="18" charset="0"/>
                <a:cs typeface="Times New Roman" panose="02020603050405020304" pitchFamily="18" charset="0"/>
              </a:rPr>
              <a:t>- Trong thực phẩm</a:t>
            </a:r>
          </a:p>
          <a:p>
            <a:pPr algn="just"/>
            <a:r>
              <a:rPr lang="vi-VN" b="0" i="0" dirty="0">
                <a:solidFill>
                  <a:srgbClr val="000000"/>
                </a:solidFill>
                <a:effectLst/>
                <a:latin typeface="Times New Roman" panose="02020603050405020304" pitchFamily="18" charset="0"/>
                <a:cs typeface="Times New Roman" panose="02020603050405020304" pitchFamily="18" charset="0"/>
              </a:rPr>
              <a:t>+ NaCl dùng trong công nghiệp chế biến thực phẩm. Là thành phẩn chính trong muối ăn và được sử dụng phổ biến.</a:t>
            </a:r>
          </a:p>
          <a:p>
            <a:pPr algn="just"/>
            <a:r>
              <a:rPr lang="vi-VN" b="0" i="0" dirty="0">
                <a:solidFill>
                  <a:srgbClr val="000000"/>
                </a:solidFill>
                <a:effectLst/>
                <a:latin typeface="Times New Roman" panose="02020603050405020304" pitchFamily="18" charset="0"/>
                <a:cs typeface="Times New Roman" panose="02020603050405020304" pitchFamily="18" charset="0"/>
              </a:rPr>
              <a:t>+ NaCl có tính hút ẩm, do đó được sử dụng để bảo quản thực phẩm, nó làm tăng áp suất thẩm thấu dẫn đến làm cho vi khuẩn bị mất nước và chết.</a:t>
            </a:r>
          </a:p>
          <a:p>
            <a:pPr algn="just"/>
            <a:r>
              <a:rPr lang="vi-VN" b="0" i="0" dirty="0">
                <a:solidFill>
                  <a:srgbClr val="000000"/>
                </a:solidFill>
                <a:effectLst/>
                <a:latin typeface="Times New Roman" panose="02020603050405020304" pitchFamily="18" charset="0"/>
                <a:cs typeface="Times New Roman" panose="02020603050405020304" pitchFamily="18" charset="0"/>
              </a:rPr>
              <a:t>+ Dùng muối để ướp thực phẩm sống như tôm, cá,… để không bị ươn, ôi trước khi thực phẩm được nấu.</a:t>
            </a:r>
          </a:p>
          <a:p>
            <a:pPr algn="just"/>
            <a:r>
              <a:rPr lang="vi-VN" b="0" i="0" dirty="0">
                <a:solidFill>
                  <a:srgbClr val="000000"/>
                </a:solidFill>
                <a:effectLst/>
                <a:latin typeface="Times New Roman" panose="02020603050405020304" pitchFamily="18" charset="0"/>
                <a:cs typeface="Times New Roman" panose="02020603050405020304" pitchFamily="18" charset="0"/>
              </a:rPr>
              <a:t>+ Khử mùi thực phẩm, giữ cho trái cây không bị thâm.</a:t>
            </a:r>
          </a:p>
          <a:p>
            <a:pPr algn="just"/>
            <a:r>
              <a:rPr lang="vi-VN" b="0" i="0" dirty="0">
                <a:solidFill>
                  <a:srgbClr val="000000"/>
                </a:solidFill>
                <a:effectLst/>
                <a:latin typeface="Times New Roman" panose="02020603050405020304" pitchFamily="18" charset="0"/>
                <a:cs typeface="Times New Roman" panose="02020603050405020304" pitchFamily="18" charset="0"/>
              </a:rPr>
              <a:t>+ Tăng hương vị, kiểm soát quá trình lên men của thực phẩm.</a:t>
            </a:r>
          </a:p>
          <a:p>
            <a:pPr algn="just"/>
            <a:r>
              <a:rPr lang="vi-VN" b="0" i="0" dirty="0">
                <a:solidFill>
                  <a:srgbClr val="000000"/>
                </a:solidFill>
                <a:effectLst/>
                <a:latin typeface="Times New Roman" panose="02020603050405020304" pitchFamily="18" charset="0"/>
                <a:cs typeface="Times New Roman" panose="02020603050405020304" pitchFamily="18" charset="0"/>
              </a:rPr>
              <a:t>- Trong y tế</a:t>
            </a:r>
          </a:p>
          <a:p>
            <a:pPr algn="just"/>
            <a:r>
              <a:rPr lang="vi-VN" b="0" i="0" dirty="0">
                <a:solidFill>
                  <a:srgbClr val="000000"/>
                </a:solidFill>
                <a:effectLst/>
                <a:latin typeface="Times New Roman" panose="02020603050405020304" pitchFamily="18" charset="0"/>
                <a:cs typeface="Times New Roman" panose="02020603050405020304" pitchFamily="18" charset="0"/>
              </a:rPr>
              <a:t>+ Muối sodium chloride dùng để sát trùng vết thương rất tốt.</a:t>
            </a:r>
          </a:p>
          <a:p>
            <a:pPr algn="just"/>
            <a:r>
              <a:rPr lang="vi-VN" b="0" i="0" dirty="0">
                <a:solidFill>
                  <a:srgbClr val="000000"/>
                </a:solidFill>
                <a:effectLst/>
                <a:latin typeface="Times New Roman" panose="02020603050405020304" pitchFamily="18" charset="0"/>
                <a:cs typeface="Times New Roman" panose="02020603050405020304" pitchFamily="18" charset="0"/>
              </a:rPr>
              <a:t>+ Dùng để trị cảm lạnh, pha huyết thanh, thuốc tiêu độc và một số loại thuốc khác để chữa bệnh cho con người.</a:t>
            </a:r>
          </a:p>
          <a:p>
            <a:pPr algn="just"/>
            <a:r>
              <a:rPr lang="vi-VN" b="0" i="0" dirty="0">
                <a:solidFill>
                  <a:srgbClr val="000000"/>
                </a:solidFill>
                <a:effectLst/>
                <a:latin typeface="Times New Roman" panose="02020603050405020304" pitchFamily="18" charset="0"/>
                <a:cs typeface="Times New Roman" panose="02020603050405020304" pitchFamily="18" charset="0"/>
              </a:rPr>
              <a:t>+ Cung cấp muối khoáng cho cơ thể thiếu nước.</a:t>
            </a:r>
          </a:p>
          <a:p>
            <a:pPr algn="just"/>
            <a:r>
              <a:rPr lang="vi-VN" b="0" i="0" dirty="0">
                <a:solidFill>
                  <a:srgbClr val="000000"/>
                </a:solidFill>
                <a:effectLst/>
                <a:latin typeface="Times New Roman" panose="02020603050405020304" pitchFamily="18" charset="0"/>
                <a:cs typeface="Times New Roman" panose="02020603050405020304" pitchFamily="18" charset="0"/>
              </a:rPr>
              <a:t>+ Muối có tác dụng khử độc, thanh lọc cơ thể, làm đẹp da, chữa viêm họng, làm trắng răng, chữa hôi miệng,…</a:t>
            </a:r>
          </a:p>
        </p:txBody>
      </p:sp>
    </p:spTree>
    <p:extLst>
      <p:ext uri="{BB962C8B-B14F-4D97-AF65-F5344CB8AC3E}">
        <p14:creationId xmlns:p14="http://schemas.microsoft.com/office/powerpoint/2010/main" val="1543143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a:off x="76200" y="76200"/>
            <a:ext cx="8961485" cy="3048000"/>
          </a:xfrm>
          <a:prstGeom prst="rect">
            <a:avLst/>
          </a:prstGeom>
        </p:spPr>
      </p:pic>
      <p:sp>
        <p:nvSpPr>
          <p:cNvPr id="13" name="TextBox 12"/>
          <p:cNvSpPr txBox="1"/>
          <p:nvPr/>
        </p:nvSpPr>
        <p:spPr>
          <a:xfrm>
            <a:off x="207818" y="5791200"/>
            <a:ext cx="8763000" cy="984885"/>
          </a:xfrm>
          <a:prstGeom prst="rect">
            <a:avLst/>
          </a:prstGeom>
        </p:spPr>
        <p:txBody>
          <a:bodyPr wrap="square" lIns="0" tIns="0" rIns="0" bIns="0" rtlCol="0" anchor="t">
            <a:spAutoFit/>
          </a:bodyPr>
          <a:lstStyle/>
          <a:p>
            <a:pPr marL="211583" lvl="1">
              <a:spcBef>
                <a:spcPct val="0"/>
              </a:spcBef>
            </a:pPr>
            <a:r>
              <a:rPr lang="en-US" sz="3200" spc="-41" dirty="0">
                <a:solidFill>
                  <a:srgbClr val="FF0000"/>
                </a:solidFill>
                <a:latin typeface="Times New Roman" panose="02020603050405020304" pitchFamily="18" charset="0"/>
                <a:cs typeface="Times New Roman" panose="02020603050405020304" pitchFamily="18" charset="0"/>
              </a:rPr>
              <a:t>e </a:t>
            </a:r>
            <a:r>
              <a:rPr lang="en-US" sz="3200" spc="-41" dirty="0" err="1">
                <a:solidFill>
                  <a:srgbClr val="FF0000"/>
                </a:solidFill>
                <a:latin typeface="Times New Roman" panose="02020603050405020304" pitchFamily="18" charset="0"/>
                <a:cs typeface="Times New Roman" panose="02020603050405020304" pitchFamily="18" charset="0"/>
              </a:rPr>
              <a:t>lớp</a:t>
            </a:r>
            <a:r>
              <a:rPr lang="en-US" sz="3200" spc="-41" dirty="0">
                <a:solidFill>
                  <a:srgbClr val="FF0000"/>
                </a:solidFill>
                <a:latin typeface="Times New Roman" panose="02020603050405020304" pitchFamily="18" charset="0"/>
                <a:cs typeface="Times New Roman" panose="02020603050405020304" pitchFamily="18" charset="0"/>
              </a:rPr>
              <a:t> </a:t>
            </a:r>
            <a:r>
              <a:rPr lang="en-US" sz="3200" spc="-41" dirty="0" err="1">
                <a:solidFill>
                  <a:srgbClr val="FF0000"/>
                </a:solidFill>
                <a:latin typeface="Times New Roman" panose="02020603050405020304" pitchFamily="18" charset="0"/>
                <a:cs typeface="Times New Roman" panose="02020603050405020304" pitchFamily="18" charset="0"/>
              </a:rPr>
              <a:t>ngoài</a:t>
            </a:r>
            <a:r>
              <a:rPr lang="en-US" sz="3200" spc="-41" dirty="0">
                <a:solidFill>
                  <a:srgbClr val="FF0000"/>
                </a:solidFill>
                <a:latin typeface="Times New Roman" panose="02020603050405020304" pitchFamily="18" charset="0"/>
                <a:cs typeface="Times New Roman" panose="02020603050405020304" pitchFamily="18" charset="0"/>
              </a:rPr>
              <a:t> </a:t>
            </a:r>
            <a:r>
              <a:rPr lang="en-US" sz="3200" spc="-41" dirty="0" err="1">
                <a:solidFill>
                  <a:srgbClr val="FF0000"/>
                </a:solidFill>
                <a:latin typeface="Times New Roman" panose="02020603050405020304" pitchFamily="18" charset="0"/>
                <a:cs typeface="Times New Roman" panose="02020603050405020304" pitchFamily="18" charset="0"/>
              </a:rPr>
              <a:t>cùng</a:t>
            </a:r>
            <a:r>
              <a:rPr lang="en-US" sz="3200" spc="-41" dirty="0">
                <a:solidFill>
                  <a:srgbClr val="FF0000"/>
                </a:solidFill>
                <a:latin typeface="Times New Roman" panose="02020603050405020304" pitchFamily="18" charset="0"/>
                <a:cs typeface="Times New Roman" panose="02020603050405020304" pitchFamily="18" charset="0"/>
              </a:rPr>
              <a:t> </a:t>
            </a:r>
            <a:r>
              <a:rPr lang="en-US" sz="3200" spc="-41" dirty="0" err="1">
                <a:solidFill>
                  <a:srgbClr val="FF0000"/>
                </a:solidFill>
                <a:latin typeface="Times New Roman" panose="02020603050405020304" pitchFamily="18" charset="0"/>
                <a:cs typeface="Times New Roman" panose="02020603050405020304" pitchFamily="18" charset="0"/>
              </a:rPr>
              <a:t>của</a:t>
            </a:r>
            <a:r>
              <a:rPr lang="en-US" sz="3200" spc="-41" dirty="0">
                <a:solidFill>
                  <a:srgbClr val="FF0000"/>
                </a:solidFill>
                <a:latin typeface="Times New Roman" panose="02020603050405020304" pitchFamily="18" charset="0"/>
                <a:cs typeface="Times New Roman" panose="02020603050405020304" pitchFamily="18" charset="0"/>
              </a:rPr>
              <a:t> </a:t>
            </a:r>
            <a:r>
              <a:rPr lang="en-US" sz="3200" spc="-41" dirty="0" err="1">
                <a:solidFill>
                  <a:srgbClr val="FF0000"/>
                </a:solidFill>
                <a:latin typeface="Times New Roman" panose="02020603050405020304" pitchFamily="18" charset="0"/>
                <a:cs typeface="Times New Roman" panose="02020603050405020304" pitchFamily="18" charset="0"/>
              </a:rPr>
              <a:t>các</a:t>
            </a:r>
            <a:r>
              <a:rPr lang="en-US" sz="3200" spc="-41" dirty="0">
                <a:solidFill>
                  <a:srgbClr val="FF0000"/>
                </a:solidFill>
                <a:latin typeface="Times New Roman" panose="02020603050405020304" pitchFamily="18" charset="0"/>
                <a:cs typeface="Times New Roman" panose="02020603050405020304" pitchFamily="18" charset="0"/>
              </a:rPr>
              <a:t> </a:t>
            </a:r>
            <a:r>
              <a:rPr lang="en-US" sz="3200" spc="-41" dirty="0" err="1">
                <a:solidFill>
                  <a:srgbClr val="FF0000"/>
                </a:solidFill>
                <a:latin typeface="Times New Roman" panose="02020603050405020304" pitchFamily="18" charset="0"/>
                <a:cs typeface="Times New Roman" panose="02020603050405020304" pitchFamily="18" charset="0"/>
              </a:rPr>
              <a:t>nguyên</a:t>
            </a:r>
            <a:r>
              <a:rPr lang="en-US" sz="3200" spc="-41" dirty="0">
                <a:solidFill>
                  <a:srgbClr val="FF0000"/>
                </a:solidFill>
                <a:latin typeface="Times New Roman" panose="02020603050405020304" pitchFamily="18" charset="0"/>
                <a:cs typeface="Times New Roman" panose="02020603050405020304" pitchFamily="18" charset="0"/>
              </a:rPr>
              <a:t> </a:t>
            </a:r>
            <a:r>
              <a:rPr lang="en-US" sz="3200" spc="-41" dirty="0" err="1">
                <a:solidFill>
                  <a:srgbClr val="FF0000"/>
                </a:solidFill>
                <a:latin typeface="Times New Roman" panose="02020603050405020304" pitchFamily="18" charset="0"/>
                <a:cs typeface="Times New Roman" panose="02020603050405020304" pitchFamily="18" charset="0"/>
              </a:rPr>
              <a:t>tử</a:t>
            </a:r>
            <a:r>
              <a:rPr lang="en-US" sz="3200" spc="-41" dirty="0">
                <a:solidFill>
                  <a:srgbClr val="FF0000"/>
                </a:solidFill>
                <a:latin typeface="Times New Roman" panose="02020603050405020304" pitchFamily="18" charset="0"/>
                <a:cs typeface="Times New Roman" panose="02020603050405020304" pitchFamily="18" charset="0"/>
              </a:rPr>
              <a:t> </a:t>
            </a:r>
            <a:r>
              <a:rPr lang="en-US" sz="3200" spc="-41" dirty="0" err="1">
                <a:solidFill>
                  <a:srgbClr val="FF0000"/>
                </a:solidFill>
                <a:latin typeface="Times New Roman" panose="02020603050405020304" pitchFamily="18" charset="0"/>
                <a:cs typeface="Times New Roman" panose="02020603050405020304" pitchFamily="18" charset="0"/>
              </a:rPr>
              <a:t>trong</a:t>
            </a:r>
            <a:r>
              <a:rPr lang="en-US" sz="3200" spc="-41" dirty="0">
                <a:solidFill>
                  <a:srgbClr val="FF0000"/>
                </a:solidFill>
                <a:latin typeface="Times New Roman" panose="02020603050405020304" pitchFamily="18" charset="0"/>
                <a:cs typeface="Times New Roman" panose="02020603050405020304" pitchFamily="18" charset="0"/>
              </a:rPr>
              <a:t> </a:t>
            </a:r>
            <a:r>
              <a:rPr lang="en-US" sz="3200" spc="-41" dirty="0" err="1">
                <a:solidFill>
                  <a:srgbClr val="FF0000"/>
                </a:solidFill>
                <a:latin typeface="Times New Roman" panose="02020603050405020304" pitchFamily="18" charset="0"/>
                <a:cs typeface="Times New Roman" panose="02020603050405020304" pitchFamily="18" charset="0"/>
              </a:rPr>
              <a:t>liên</a:t>
            </a:r>
            <a:r>
              <a:rPr lang="en-US" sz="3200" spc="-41" dirty="0">
                <a:solidFill>
                  <a:srgbClr val="FF0000"/>
                </a:solidFill>
                <a:latin typeface="Times New Roman" panose="02020603050405020304" pitchFamily="18" charset="0"/>
                <a:cs typeface="Times New Roman" panose="02020603050405020304" pitchFamily="18" charset="0"/>
              </a:rPr>
              <a:t> </a:t>
            </a:r>
            <a:r>
              <a:rPr lang="en-US" sz="3200" spc="-41" dirty="0" err="1">
                <a:solidFill>
                  <a:srgbClr val="FF0000"/>
                </a:solidFill>
                <a:latin typeface="Times New Roman" panose="02020603050405020304" pitchFamily="18" charset="0"/>
                <a:cs typeface="Times New Roman" panose="02020603050405020304" pitchFamily="18" charset="0"/>
              </a:rPr>
              <a:t>kết</a:t>
            </a:r>
            <a:r>
              <a:rPr lang="en-US" sz="3200" spc="-41" dirty="0">
                <a:solidFill>
                  <a:srgbClr val="FF0000"/>
                </a:solidFill>
                <a:latin typeface="Times New Roman" panose="02020603050405020304" pitchFamily="18" charset="0"/>
                <a:cs typeface="Times New Roman" panose="02020603050405020304" pitchFamily="18" charset="0"/>
              </a:rPr>
              <a:t> ion </a:t>
            </a:r>
            <a:r>
              <a:rPr lang="en-US" sz="3200" spc="-41" dirty="0" err="1">
                <a:solidFill>
                  <a:srgbClr val="FF0000"/>
                </a:solidFill>
                <a:latin typeface="Times New Roman" panose="02020603050405020304" pitchFamily="18" charset="0"/>
                <a:cs typeface="Times New Roman" panose="02020603050405020304" pitchFamily="18" charset="0"/>
              </a:rPr>
              <a:t>giống</a:t>
            </a:r>
            <a:r>
              <a:rPr lang="en-US" sz="3200" spc="-41" dirty="0">
                <a:solidFill>
                  <a:srgbClr val="FF0000"/>
                </a:solidFill>
                <a:latin typeface="Times New Roman" panose="02020603050405020304" pitchFamily="18" charset="0"/>
                <a:cs typeface="Times New Roman" panose="02020603050405020304" pitchFamily="18" charset="0"/>
              </a:rPr>
              <a:t> </a:t>
            </a:r>
            <a:r>
              <a:rPr lang="en-US" sz="3200" spc="-41" dirty="0" err="1">
                <a:solidFill>
                  <a:srgbClr val="FF0000"/>
                </a:solidFill>
                <a:latin typeface="Times New Roman" panose="02020603050405020304" pitchFamily="18" charset="0"/>
                <a:cs typeface="Times New Roman" panose="02020603050405020304" pitchFamily="18" charset="0"/>
              </a:rPr>
              <a:t>nguyên</a:t>
            </a:r>
            <a:r>
              <a:rPr lang="en-US" sz="3200" spc="-41" dirty="0">
                <a:solidFill>
                  <a:srgbClr val="FF0000"/>
                </a:solidFill>
                <a:latin typeface="Times New Roman" panose="02020603050405020304" pitchFamily="18" charset="0"/>
                <a:cs typeface="Times New Roman" panose="02020603050405020304" pitchFamily="18" charset="0"/>
              </a:rPr>
              <a:t> </a:t>
            </a:r>
            <a:r>
              <a:rPr lang="en-US" sz="3200" spc="-41" dirty="0" err="1">
                <a:solidFill>
                  <a:srgbClr val="FF0000"/>
                </a:solidFill>
                <a:latin typeface="Times New Roman" panose="02020603050405020304" pitchFamily="18" charset="0"/>
                <a:cs typeface="Times New Roman" panose="02020603050405020304" pitchFamily="18" charset="0"/>
              </a:rPr>
              <a:t>tử</a:t>
            </a:r>
            <a:r>
              <a:rPr lang="en-US" sz="3200" spc="-41" dirty="0">
                <a:solidFill>
                  <a:srgbClr val="FF0000"/>
                </a:solidFill>
                <a:latin typeface="Times New Roman" panose="02020603050405020304" pitchFamily="18" charset="0"/>
                <a:cs typeface="Times New Roman" panose="02020603050405020304" pitchFamily="18" charset="0"/>
              </a:rPr>
              <a:t> </a:t>
            </a:r>
            <a:r>
              <a:rPr lang="en-US" sz="3200" spc="-41" dirty="0" err="1">
                <a:solidFill>
                  <a:srgbClr val="FF0000"/>
                </a:solidFill>
                <a:latin typeface="Times New Roman" panose="02020603050405020304" pitchFamily="18" charset="0"/>
                <a:cs typeface="Times New Roman" panose="02020603050405020304" pitchFamily="18" charset="0"/>
              </a:rPr>
              <a:t>nguyên</a:t>
            </a:r>
            <a:r>
              <a:rPr lang="en-US" sz="3200" spc="-41" dirty="0">
                <a:solidFill>
                  <a:srgbClr val="FF0000"/>
                </a:solidFill>
                <a:latin typeface="Times New Roman" panose="02020603050405020304" pitchFamily="18" charset="0"/>
                <a:cs typeface="Times New Roman" panose="02020603050405020304" pitchFamily="18" charset="0"/>
              </a:rPr>
              <a:t> </a:t>
            </a:r>
            <a:r>
              <a:rPr lang="en-US" sz="3200" spc="-41" dirty="0" err="1">
                <a:solidFill>
                  <a:srgbClr val="FF0000"/>
                </a:solidFill>
                <a:latin typeface="Times New Roman" panose="02020603050405020304" pitchFamily="18" charset="0"/>
                <a:cs typeface="Times New Roman" panose="02020603050405020304" pitchFamily="18" charset="0"/>
              </a:rPr>
              <a:t>tố</a:t>
            </a:r>
            <a:r>
              <a:rPr lang="en-US" sz="3200" spc="-41" dirty="0">
                <a:solidFill>
                  <a:srgbClr val="FF0000"/>
                </a:solidFill>
                <a:latin typeface="Times New Roman" panose="02020603050405020304" pitchFamily="18" charset="0"/>
                <a:cs typeface="Times New Roman" panose="02020603050405020304" pitchFamily="18" charset="0"/>
              </a:rPr>
              <a:t> </a:t>
            </a:r>
            <a:r>
              <a:rPr lang="en-US" sz="3200" spc="-41" dirty="0" err="1">
                <a:solidFill>
                  <a:srgbClr val="FF0000"/>
                </a:solidFill>
                <a:latin typeface="Times New Roman" panose="02020603050405020304" pitchFamily="18" charset="0"/>
                <a:cs typeface="Times New Roman" panose="02020603050405020304" pitchFamily="18" charset="0"/>
              </a:rPr>
              <a:t>khí</a:t>
            </a:r>
            <a:r>
              <a:rPr lang="en-US" sz="3200" spc="-41" dirty="0">
                <a:solidFill>
                  <a:srgbClr val="FF0000"/>
                </a:solidFill>
                <a:latin typeface="Times New Roman" panose="02020603050405020304" pitchFamily="18" charset="0"/>
                <a:cs typeface="Times New Roman" panose="02020603050405020304" pitchFamily="18" charset="0"/>
              </a:rPr>
              <a:t> </a:t>
            </a:r>
            <a:r>
              <a:rPr lang="en-US" sz="3200" spc="-41" dirty="0" err="1">
                <a:solidFill>
                  <a:srgbClr val="FF0000"/>
                </a:solidFill>
                <a:latin typeface="Times New Roman" panose="02020603050405020304" pitchFamily="18" charset="0"/>
                <a:cs typeface="Times New Roman" panose="02020603050405020304" pitchFamily="18" charset="0"/>
              </a:rPr>
              <a:t>hiếm</a:t>
            </a:r>
            <a:r>
              <a:rPr lang="en-US" sz="3200" spc="-41" dirty="0">
                <a:solidFill>
                  <a:srgbClr val="FF0000"/>
                </a:solidFill>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9621F42E-2D5D-1DD0-3874-EA492F80F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17" y="3200400"/>
            <a:ext cx="8762999" cy="2514599"/>
          </a:xfrm>
          <a:prstGeom prst="rect">
            <a:avLst/>
          </a:prstGeom>
        </p:spPr>
      </p:pic>
    </p:spTree>
    <p:extLst>
      <p:ext uri="{BB962C8B-B14F-4D97-AF65-F5344CB8AC3E}">
        <p14:creationId xmlns:p14="http://schemas.microsoft.com/office/powerpoint/2010/main" val="36058151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864570-9480-4007-CC52-890A93CD4BCB}"/>
              </a:ext>
            </a:extLst>
          </p:cNvPr>
          <p:cNvSpPr txBox="1"/>
          <p:nvPr/>
        </p:nvSpPr>
        <p:spPr>
          <a:xfrm>
            <a:off x="533400" y="2686819"/>
            <a:ext cx="8229600" cy="2123658"/>
          </a:xfrm>
          <a:prstGeom prst="rect">
            <a:avLst/>
          </a:prstGeom>
          <a:noFill/>
        </p:spPr>
        <p:txBody>
          <a:bodyPr wrap="square">
            <a:spAutoFit/>
          </a:bodyPr>
          <a:lstStyle/>
          <a:p>
            <a:r>
              <a:rPr lang="vi-VN" sz="3200" b="0" i="0" dirty="0">
                <a:solidFill>
                  <a:srgbClr val="000000"/>
                </a:solidFill>
                <a:effectLst/>
                <a:latin typeface="Times New Roman" panose="02020603050405020304" pitchFamily="18" charset="0"/>
                <a:cs typeface="Times New Roman" panose="02020603050405020304" pitchFamily="18" charset="0"/>
              </a:rPr>
              <a:t>Hãy vẽ sơ đồ và mô tả quá trình tạo thành liên kết ion trong phân tử hợp chất magnesium oxide</a:t>
            </a:r>
            <a:r>
              <a:rPr lang="en-US" sz="3200" b="0" i="0" dirty="0">
                <a:solidFill>
                  <a:srgbClr val="000000"/>
                </a:solidFill>
                <a:effectLst/>
                <a:latin typeface="Times New Roman" panose="02020603050405020304" pitchFamily="18" charset="0"/>
                <a:cs typeface="Times New Roman" panose="02020603050405020304" pitchFamily="18" charset="0"/>
              </a:rPr>
              <a:t>?</a:t>
            </a:r>
            <a:endParaRPr lang="vi-VN" sz="3200" b="0" i="0" dirty="0">
              <a:solidFill>
                <a:srgbClr val="000000"/>
              </a:solidFill>
              <a:effectLst/>
              <a:latin typeface="Times New Roman" panose="02020603050405020304" pitchFamily="18" charset="0"/>
              <a:cs typeface="Times New Roman" panose="02020603050405020304" pitchFamily="18" charset="0"/>
            </a:endParaRPr>
          </a:p>
          <a:p>
            <a:br>
              <a:rPr lang="vi-VN" dirty="0"/>
            </a:br>
            <a:endParaRPr lang="en-US" dirty="0"/>
          </a:p>
        </p:txBody>
      </p:sp>
    </p:spTree>
    <p:extLst>
      <p:ext uri="{BB962C8B-B14F-4D97-AF65-F5344CB8AC3E}">
        <p14:creationId xmlns:p14="http://schemas.microsoft.com/office/powerpoint/2010/main" val="2562392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AB2BAF-9144-A2B6-5B0C-49BC9EFB86B0}"/>
              </a:ext>
            </a:extLst>
          </p:cNvPr>
          <p:cNvSpPr txBox="1"/>
          <p:nvPr/>
        </p:nvSpPr>
        <p:spPr>
          <a:xfrm>
            <a:off x="228600" y="228600"/>
            <a:ext cx="8458200" cy="2677656"/>
          </a:xfrm>
          <a:prstGeom prst="rect">
            <a:avLst/>
          </a:prstGeom>
          <a:noFill/>
        </p:spPr>
        <p:txBody>
          <a:bodyPr wrap="square">
            <a:spAutoFit/>
          </a:bodyPr>
          <a:lstStyle/>
          <a:p>
            <a:r>
              <a:rPr lang="vi-VN" sz="2800" b="0" i="0" dirty="0">
                <a:solidFill>
                  <a:srgbClr val="000000"/>
                </a:solidFill>
                <a:effectLst/>
                <a:latin typeface="Times New Roman" panose="02020603050405020304" pitchFamily="18" charset="0"/>
                <a:cs typeface="Times New Roman" panose="02020603050405020304" pitchFamily="18" charset="0"/>
              </a:rPr>
              <a:t>Khi nguyên tử magnesium (Mg) kết hợp với nguyên tử oxygen (O), nguyên tử magnesium nhường 2 electron tạo thành ion dương, kí hiệu là Mg</a:t>
            </a:r>
            <a:r>
              <a:rPr lang="vi-VN" sz="2800" b="0" i="0" baseline="30000" dirty="0">
                <a:solidFill>
                  <a:srgbClr val="000000"/>
                </a:solidFill>
                <a:effectLst/>
                <a:latin typeface="Times New Roman" panose="02020603050405020304" pitchFamily="18" charset="0"/>
                <a:cs typeface="Times New Roman" panose="02020603050405020304" pitchFamily="18" charset="0"/>
              </a:rPr>
              <a:t>2+</a:t>
            </a:r>
            <a:r>
              <a:rPr lang="vi-VN" sz="2800" b="0" i="0" dirty="0">
                <a:solidFill>
                  <a:srgbClr val="000000"/>
                </a:solidFill>
                <a:effectLst/>
                <a:latin typeface="Times New Roman" panose="02020603050405020304" pitchFamily="18" charset="0"/>
                <a:cs typeface="Times New Roman" panose="02020603050405020304" pitchFamily="18" charset="0"/>
              </a:rPr>
              <a:t>, đồng thời nguyên tử oxygen (O) nhận 2 electron từ nguyên tử Mg tạo thành ion âm, kí hiệu O</a:t>
            </a:r>
            <a:r>
              <a:rPr lang="vi-VN" sz="2800" b="0" i="0" baseline="30000" dirty="0">
                <a:solidFill>
                  <a:srgbClr val="000000"/>
                </a:solidFill>
                <a:effectLst/>
                <a:latin typeface="Times New Roman" panose="02020603050405020304" pitchFamily="18" charset="0"/>
                <a:cs typeface="Times New Roman" panose="02020603050405020304" pitchFamily="18" charset="0"/>
              </a:rPr>
              <a:t>2-</a:t>
            </a:r>
            <a:r>
              <a:rPr lang="vi-VN" sz="2800" b="0" i="0" dirty="0">
                <a:solidFill>
                  <a:srgbClr val="000000"/>
                </a:solidFill>
                <a:effectLst/>
                <a:latin typeface="Times New Roman" panose="02020603050405020304" pitchFamily="18" charset="0"/>
                <a:cs typeface="Times New Roman" panose="02020603050405020304" pitchFamily="18" charset="0"/>
              </a:rPr>
              <a:t>. Ion Mg</a:t>
            </a:r>
            <a:r>
              <a:rPr lang="vi-VN" sz="2800" b="0" i="0" baseline="30000" dirty="0">
                <a:solidFill>
                  <a:srgbClr val="000000"/>
                </a:solidFill>
                <a:effectLst/>
                <a:latin typeface="Times New Roman" panose="02020603050405020304" pitchFamily="18" charset="0"/>
                <a:cs typeface="Times New Roman" panose="02020603050405020304" pitchFamily="18" charset="0"/>
              </a:rPr>
              <a:t>2+</a:t>
            </a:r>
            <a:r>
              <a:rPr lang="vi-VN" sz="2800" b="0" i="0" dirty="0">
                <a:solidFill>
                  <a:srgbClr val="000000"/>
                </a:solidFill>
                <a:effectLst/>
                <a:latin typeface="Times New Roman" panose="02020603050405020304" pitchFamily="18" charset="0"/>
                <a:cs typeface="Times New Roman" panose="02020603050405020304" pitchFamily="18" charset="0"/>
              </a:rPr>
              <a:t> và O</a:t>
            </a:r>
            <a:r>
              <a:rPr lang="vi-VN" sz="2800" b="0" i="0" baseline="30000" dirty="0">
                <a:solidFill>
                  <a:srgbClr val="000000"/>
                </a:solidFill>
                <a:effectLst/>
                <a:latin typeface="Times New Roman" panose="02020603050405020304" pitchFamily="18" charset="0"/>
                <a:cs typeface="Times New Roman" panose="02020603050405020304" pitchFamily="18" charset="0"/>
              </a:rPr>
              <a:t>2-</a:t>
            </a:r>
            <a:r>
              <a:rPr lang="vi-VN" sz="2800" b="0" i="0" dirty="0">
                <a:solidFill>
                  <a:srgbClr val="000000"/>
                </a:solidFill>
                <a:effectLst/>
                <a:latin typeface="Times New Roman" panose="02020603050405020304" pitchFamily="18" charset="0"/>
                <a:cs typeface="Times New Roman" panose="02020603050405020304" pitchFamily="18" charset="0"/>
              </a:rPr>
              <a:t> hút nhau tạo phân tử magnesium oxide (MgO).</a:t>
            </a:r>
            <a:endParaRPr lang="en-US" sz="2800" dirty="0">
              <a:latin typeface="Times New Roman" panose="02020603050405020304" pitchFamily="18" charset="0"/>
              <a:cs typeface="Times New Roman" panose="02020603050405020304" pitchFamily="18" charset="0"/>
            </a:endParaRPr>
          </a:p>
        </p:txBody>
      </p:sp>
      <p:pic>
        <p:nvPicPr>
          <p:cNvPr id="8194" name="Picture 2" descr="Hãy vẽ sơ đồ và mô tả quá trình tạo thành liên kết ion trong phân tử hợp chất magnesium oxide">
            <a:extLst>
              <a:ext uri="{FF2B5EF4-FFF2-40B4-BE49-F238E27FC236}">
                <a16:creationId xmlns:a16="http://schemas.microsoft.com/office/drawing/2014/main" id="{75DB2115-920F-616D-4824-9A216F9E4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06256"/>
            <a:ext cx="8601075" cy="3723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383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F6A994C-BEB5-304C-FBAA-F0FD95AC55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2133600" y="1600200"/>
            <a:ext cx="4876800" cy="2588902"/>
          </a:xfrm>
          <a:prstGeom prst="rect">
            <a:avLst/>
          </a:prstGeom>
        </p:spPr>
      </p:pic>
      <p:sp>
        <p:nvSpPr>
          <p:cNvPr id="4" name="TextBox 3">
            <a:extLst>
              <a:ext uri="{FF2B5EF4-FFF2-40B4-BE49-F238E27FC236}">
                <a16:creationId xmlns:a16="http://schemas.microsoft.com/office/drawing/2014/main" id="{9ED62DAC-7A55-C39F-9651-D020DEF5ED47}"/>
              </a:ext>
            </a:extLst>
          </p:cNvPr>
          <p:cNvSpPr txBox="1"/>
          <p:nvPr/>
        </p:nvSpPr>
        <p:spPr>
          <a:xfrm>
            <a:off x="2286000" y="2590800"/>
            <a:ext cx="4572000" cy="1034899"/>
          </a:xfrm>
          <a:prstGeom prst="rect">
            <a:avLst/>
          </a:prstGeom>
          <a:noFill/>
        </p:spPr>
        <p:txBody>
          <a:bodyPr wrap="square">
            <a:spAutoFit/>
          </a:bodyPr>
          <a:lstStyle/>
          <a:p>
            <a:pPr marL="423165" lvl="1" indent="-211582">
              <a:lnSpc>
                <a:spcPts val="2352"/>
              </a:lnSpc>
              <a:buFont typeface="Arial"/>
              <a:buChar char="•"/>
            </a:pPr>
            <a:r>
              <a:rPr lang="en-US" sz="3200" spc="-41" dirty="0" err="1">
                <a:solidFill>
                  <a:srgbClr val="000000"/>
                </a:solidFill>
                <a:latin typeface="Times New Roman" panose="02020603050405020304" pitchFamily="18" charset="0"/>
                <a:cs typeface="Times New Roman" panose="02020603050405020304" pitchFamily="18" charset="0"/>
              </a:rPr>
              <a:t>Thế</a:t>
            </a:r>
            <a:r>
              <a:rPr lang="en-US" sz="3200" spc="-41" dirty="0">
                <a:solidFill>
                  <a:srgbClr val="000000"/>
                </a:solidFill>
                <a:latin typeface="Times New Roman" panose="02020603050405020304" pitchFamily="18" charset="0"/>
                <a:cs typeface="Times New Roman" panose="02020603050405020304" pitchFamily="18" charset="0"/>
              </a:rPr>
              <a:t> </a:t>
            </a:r>
            <a:r>
              <a:rPr lang="en-US" sz="3200" spc="-41" dirty="0" err="1">
                <a:solidFill>
                  <a:srgbClr val="000000"/>
                </a:solidFill>
                <a:latin typeface="Times New Roman" panose="02020603050405020304" pitchFamily="18" charset="0"/>
                <a:cs typeface="Times New Roman" panose="02020603050405020304" pitchFamily="18" charset="0"/>
              </a:rPr>
              <a:t>nào</a:t>
            </a:r>
            <a:r>
              <a:rPr lang="en-US" sz="3200" spc="-41" dirty="0">
                <a:solidFill>
                  <a:srgbClr val="000000"/>
                </a:solidFill>
                <a:latin typeface="Times New Roman" panose="02020603050405020304" pitchFamily="18" charset="0"/>
                <a:cs typeface="Times New Roman" panose="02020603050405020304" pitchFamily="18" charset="0"/>
              </a:rPr>
              <a:t> </a:t>
            </a:r>
            <a:r>
              <a:rPr lang="en-US" sz="3200" spc="-41" dirty="0" err="1">
                <a:solidFill>
                  <a:srgbClr val="000000"/>
                </a:solidFill>
                <a:latin typeface="Times New Roman" panose="02020603050405020304" pitchFamily="18" charset="0"/>
                <a:cs typeface="Times New Roman" panose="02020603050405020304" pitchFamily="18" charset="0"/>
              </a:rPr>
              <a:t>là</a:t>
            </a:r>
            <a:r>
              <a:rPr lang="en-US" sz="3200" spc="-41" dirty="0">
                <a:solidFill>
                  <a:srgbClr val="000000"/>
                </a:solidFill>
                <a:latin typeface="Times New Roman" panose="02020603050405020304" pitchFamily="18" charset="0"/>
                <a:cs typeface="Times New Roman" panose="02020603050405020304" pitchFamily="18" charset="0"/>
              </a:rPr>
              <a:t> </a:t>
            </a:r>
            <a:r>
              <a:rPr lang="en-US" sz="3200" spc="-41" dirty="0" err="1">
                <a:solidFill>
                  <a:srgbClr val="000000"/>
                </a:solidFill>
                <a:latin typeface="Times New Roman" panose="02020603050405020304" pitchFamily="18" charset="0"/>
                <a:cs typeface="Times New Roman" panose="02020603050405020304" pitchFamily="18" charset="0"/>
              </a:rPr>
              <a:t>liên</a:t>
            </a:r>
            <a:r>
              <a:rPr lang="en-US" sz="3200" spc="-41" dirty="0">
                <a:solidFill>
                  <a:srgbClr val="000000"/>
                </a:solidFill>
                <a:latin typeface="Times New Roman" panose="02020603050405020304" pitchFamily="18" charset="0"/>
                <a:cs typeface="Times New Roman" panose="02020603050405020304" pitchFamily="18" charset="0"/>
              </a:rPr>
              <a:t> </a:t>
            </a:r>
            <a:r>
              <a:rPr lang="en-US" sz="3200" spc="-41" dirty="0" err="1">
                <a:solidFill>
                  <a:srgbClr val="000000"/>
                </a:solidFill>
                <a:latin typeface="Times New Roman" panose="02020603050405020304" pitchFamily="18" charset="0"/>
                <a:cs typeface="Times New Roman" panose="02020603050405020304" pitchFamily="18" charset="0"/>
              </a:rPr>
              <a:t>kết</a:t>
            </a:r>
            <a:r>
              <a:rPr lang="en-US" sz="3200" spc="-41" dirty="0">
                <a:solidFill>
                  <a:srgbClr val="000000"/>
                </a:solidFill>
                <a:latin typeface="Times New Roman" panose="02020603050405020304" pitchFamily="18" charset="0"/>
                <a:cs typeface="Times New Roman" panose="02020603050405020304" pitchFamily="18" charset="0"/>
              </a:rPr>
              <a:t> ion?</a:t>
            </a:r>
          </a:p>
          <a:p>
            <a:pPr marL="211583" lvl="1">
              <a:lnSpc>
                <a:spcPts val="2352"/>
              </a:lnSpc>
            </a:pPr>
            <a:endParaRPr lang="en-US" sz="3200" spc="-41" dirty="0">
              <a:solidFill>
                <a:srgbClr val="000000"/>
              </a:solidFill>
              <a:latin typeface="Times New Roman" panose="02020603050405020304" pitchFamily="18" charset="0"/>
              <a:cs typeface="Times New Roman" panose="02020603050405020304" pitchFamily="18" charset="0"/>
            </a:endParaRPr>
          </a:p>
          <a:p>
            <a:pPr marL="423165" lvl="1" indent="-211582">
              <a:lnSpc>
                <a:spcPts val="2352"/>
              </a:lnSpc>
              <a:spcBef>
                <a:spcPct val="0"/>
              </a:spcBef>
              <a:buFont typeface="Arial"/>
              <a:buChar char="•"/>
            </a:pPr>
            <a:r>
              <a:rPr lang="en-US" sz="3200" spc="-41" dirty="0" err="1">
                <a:solidFill>
                  <a:srgbClr val="000000"/>
                </a:solidFill>
                <a:latin typeface="Times New Roman" panose="02020603050405020304" pitchFamily="18" charset="0"/>
                <a:cs typeface="Times New Roman" panose="02020603050405020304" pitchFamily="18" charset="0"/>
              </a:rPr>
              <a:t>Lấy</a:t>
            </a:r>
            <a:r>
              <a:rPr lang="en-US" sz="3200" spc="-41" dirty="0">
                <a:solidFill>
                  <a:srgbClr val="000000"/>
                </a:solidFill>
                <a:latin typeface="Times New Roman" panose="02020603050405020304" pitchFamily="18" charset="0"/>
                <a:cs typeface="Times New Roman" panose="02020603050405020304" pitchFamily="18" charset="0"/>
              </a:rPr>
              <a:t> </a:t>
            </a:r>
            <a:r>
              <a:rPr lang="en-US" sz="3200" spc="-41" dirty="0" err="1">
                <a:solidFill>
                  <a:srgbClr val="000000"/>
                </a:solidFill>
                <a:latin typeface="Times New Roman" panose="02020603050405020304" pitchFamily="18" charset="0"/>
                <a:cs typeface="Times New Roman" panose="02020603050405020304" pitchFamily="18" charset="0"/>
              </a:rPr>
              <a:t>Ví</a:t>
            </a:r>
            <a:r>
              <a:rPr lang="en-US" sz="3200" spc="-41" dirty="0">
                <a:solidFill>
                  <a:srgbClr val="000000"/>
                </a:solidFill>
                <a:latin typeface="Times New Roman" panose="02020603050405020304" pitchFamily="18" charset="0"/>
                <a:cs typeface="Times New Roman" panose="02020603050405020304" pitchFamily="18" charset="0"/>
              </a:rPr>
              <a:t> </a:t>
            </a:r>
            <a:r>
              <a:rPr lang="en-US" sz="3200" spc="-41" dirty="0" err="1">
                <a:solidFill>
                  <a:srgbClr val="000000"/>
                </a:solidFill>
                <a:latin typeface="Times New Roman" panose="02020603050405020304" pitchFamily="18" charset="0"/>
                <a:cs typeface="Times New Roman" panose="02020603050405020304" pitchFamily="18" charset="0"/>
              </a:rPr>
              <a:t>dụ</a:t>
            </a:r>
            <a:r>
              <a:rPr lang="en-US" sz="3200" spc="-41"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33904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81000" y="381000"/>
            <a:ext cx="762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800" b="1" dirty="0">
                <a:solidFill>
                  <a:srgbClr val="FF0000"/>
                </a:solidFill>
                <a:latin typeface="Times New Roman" pitchFamily="18" charset="0"/>
                <a:cs typeface="Times New Roman" pitchFamily="18" charset="0"/>
              </a:rPr>
              <a:t>BÀI 6. GIỚI THIỆU VỀ LIÊN KẾT HÓA HỌC</a:t>
            </a: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42864"/>
            <a:ext cx="9906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68580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Vỏ</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nguyên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tử</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khí</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hiếm</a:t>
            </a:r>
            <a:r>
              <a:rPr lang="en-US" altLang="en-US" sz="2800" b="1" u="sng" dirty="0">
                <a:solidFill>
                  <a:srgbClr val="3333FF"/>
                </a:solidFill>
                <a:latin typeface="Times New Roman" pitchFamily="18" charset="0"/>
                <a:cs typeface="Times New Roman" pitchFamily="18" charset="0"/>
              </a:rPr>
              <a:t>: </a:t>
            </a:r>
          </a:p>
        </p:txBody>
      </p:sp>
      <p:sp>
        <p:nvSpPr>
          <p:cNvPr id="5" name="Rectangle 3"/>
          <p:cNvSpPr>
            <a:spLocks noChangeArrowheads="1"/>
          </p:cNvSpPr>
          <p:nvPr/>
        </p:nvSpPr>
        <p:spPr bwMode="auto">
          <a:xfrm>
            <a:off x="1911352" y="0"/>
            <a:ext cx="41751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3200" b="1" dirty="0">
                <a:solidFill>
                  <a:srgbClr val="FF0000"/>
                </a:solidFill>
                <a:latin typeface="Times New Roman" pitchFamily="18" charset="0"/>
                <a:cs typeface="Times New Roman" pitchFamily="18" charset="0"/>
              </a:rPr>
              <a:t>CHỦ ĐỀ 2. PHÂN TỬ</a:t>
            </a:r>
            <a:endParaRPr lang="en-US" sz="3200" dirty="0">
              <a:solidFill>
                <a:srgbClr val="FF0000"/>
              </a:solidFill>
              <a:latin typeface="Times New Roman" pitchFamily="18" charset="0"/>
              <a:cs typeface="Times New Roman" pitchFamily="18" charset="0"/>
            </a:endParaRPr>
          </a:p>
        </p:txBody>
      </p:sp>
      <p:sp>
        <p:nvSpPr>
          <p:cNvPr id="6" name="Text Box 20"/>
          <p:cNvSpPr txBox="1">
            <a:spLocks noChangeArrowheads="1"/>
          </p:cNvSpPr>
          <p:nvPr/>
        </p:nvSpPr>
        <p:spPr bwMode="auto">
          <a:xfrm>
            <a:off x="76200" y="1143000"/>
            <a:ext cx="9067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Vỏ</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hiếm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đều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8 electron ở </a:t>
            </a:r>
            <a:r>
              <a:rPr lang="en-US" altLang="en-US" sz="2800" dirty="0" err="1">
                <a:latin typeface="Times New Roman" pitchFamily="18" charset="0"/>
                <a:cs typeface="Times New Roman" pitchFamily="18" charset="0"/>
              </a:rPr>
              <a:t>lớp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ngoài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cùng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riêng</a:t>
            </a:r>
            <a:r>
              <a:rPr lang="en-US" altLang="en-US" sz="2800" dirty="0">
                <a:latin typeface="Times New Roman" pitchFamily="18" charset="0"/>
                <a:cs typeface="Times New Roman" pitchFamily="18" charset="0"/>
              </a:rPr>
              <a:t> helium ở </a:t>
            </a:r>
            <a:r>
              <a:rPr lang="en-US" altLang="en-US" sz="2800" dirty="0" err="1">
                <a:latin typeface="Times New Roman" pitchFamily="18" charset="0"/>
                <a:cs typeface="Times New Roman" pitchFamily="18" charset="0"/>
              </a:rPr>
              <a:t>lớp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ngoài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cùng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2 electron.</a:t>
            </a:r>
          </a:p>
        </p:txBody>
      </p:sp>
      <p:sp>
        <p:nvSpPr>
          <p:cNvPr id="9" name="Text Box 20"/>
          <p:cNvSpPr txBox="1">
            <a:spLocks noChangeArrowheads="1"/>
          </p:cNvSpPr>
          <p:nvPr/>
        </p:nvSpPr>
        <p:spPr bwMode="auto">
          <a:xfrm>
            <a:off x="76200" y="1991380"/>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Liên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kết</a:t>
            </a:r>
            <a:r>
              <a:rPr lang="en-US" altLang="en-US" sz="2800" b="1" u="sng" dirty="0">
                <a:solidFill>
                  <a:srgbClr val="3333FF"/>
                </a:solidFill>
                <a:latin typeface="Times New Roman" pitchFamily="18" charset="0"/>
                <a:cs typeface="Times New Roman" pitchFamily="18" charset="0"/>
              </a:rPr>
              <a:t> ion:</a:t>
            </a:r>
          </a:p>
        </p:txBody>
      </p:sp>
      <p:sp>
        <p:nvSpPr>
          <p:cNvPr id="10" name="Text Box 20"/>
          <p:cNvSpPr txBox="1">
            <a:spLocks noChangeArrowheads="1"/>
          </p:cNvSpPr>
          <p:nvPr/>
        </p:nvSpPr>
        <p:spPr bwMode="auto">
          <a:xfrm>
            <a:off x="76195" y="2362200"/>
            <a:ext cx="899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kiết</a:t>
            </a:r>
            <a:r>
              <a:rPr lang="en-US" altLang="en-US" sz="2800" dirty="0">
                <a:latin typeface="Times New Roman" pitchFamily="18" charset="0"/>
                <a:cs typeface="Times New Roman" pitchFamily="18" charset="0"/>
              </a:rPr>
              <a:t> ion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kết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giữa</a:t>
            </a:r>
            <a:r>
              <a:rPr lang="en-US" altLang="en-US" sz="2800" dirty="0">
                <a:latin typeface="Times New Roman" pitchFamily="18" charset="0"/>
                <a:cs typeface="Times New Roman" pitchFamily="18" charset="0"/>
              </a:rPr>
              <a:t> ion </a:t>
            </a:r>
            <a:r>
              <a:rPr lang="en-US" altLang="en-US" sz="2800" dirty="0" err="1">
                <a:latin typeface="Times New Roman" pitchFamily="18" charset="0"/>
                <a:cs typeface="Times New Roman" pitchFamily="18" charset="0"/>
              </a:rPr>
              <a:t>dương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ion </a:t>
            </a:r>
            <a:r>
              <a:rPr lang="en-US" altLang="en-US" sz="2800" dirty="0" err="1">
                <a:latin typeface="Times New Roman" pitchFamily="18" charset="0"/>
                <a:cs typeface="Times New Roman" pitchFamily="18" charset="0"/>
              </a:rPr>
              <a:t>âm</a:t>
            </a:r>
            <a:r>
              <a:rPr lang="en-US" altLang="en-US" sz="2800" dirty="0">
                <a:latin typeface="Times New Roman" pitchFamily="18" charset="0"/>
                <a:cs typeface="Times New Roman" pitchFamily="18" charset="0"/>
              </a:rPr>
              <a:t>. </a:t>
            </a:r>
          </a:p>
        </p:txBody>
      </p:sp>
      <p:sp>
        <p:nvSpPr>
          <p:cNvPr id="11" name="Text Box 20"/>
          <p:cNvSpPr txBox="1">
            <a:spLocks noChangeArrowheads="1"/>
          </p:cNvSpPr>
          <p:nvPr/>
        </p:nvSpPr>
        <p:spPr bwMode="auto">
          <a:xfrm>
            <a:off x="76200" y="2743200"/>
            <a:ext cx="8991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ion </a:t>
            </a:r>
            <a:r>
              <a:rPr lang="en-US" altLang="en-US" sz="2800" dirty="0" err="1">
                <a:latin typeface="Times New Roman" pitchFamily="18" charset="0"/>
                <a:cs typeface="Times New Roman" pitchFamily="18" charset="0"/>
              </a:rPr>
              <a:t>dương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ion </a:t>
            </a:r>
            <a:r>
              <a:rPr lang="en-US" altLang="en-US" sz="2800" dirty="0" err="1">
                <a:latin typeface="Times New Roman" pitchFamily="18" charset="0"/>
                <a:cs typeface="Times New Roman" pitchFamily="18" charset="0"/>
              </a:rPr>
              <a:t>âm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đơn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lớp</a:t>
            </a:r>
            <a:r>
              <a:rPr lang="en-US" altLang="en-US" sz="2800" dirty="0">
                <a:latin typeface="Times New Roman" pitchFamily="18" charset="0"/>
                <a:cs typeface="Times New Roman" pitchFamily="18" charset="0"/>
              </a:rPr>
              <a:t> electron </a:t>
            </a:r>
            <a:r>
              <a:rPr lang="en-US" altLang="en-US" sz="2800" dirty="0" err="1">
                <a:latin typeface="Times New Roman" pitchFamily="18" charset="0"/>
                <a:cs typeface="Times New Roman" pitchFamily="18" charset="0"/>
              </a:rPr>
              <a:t>ngoài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cùng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giống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hiếm</a:t>
            </a:r>
            <a:r>
              <a:rPr lang="en-US" altLang="en-US" sz="2800" dirty="0">
                <a:latin typeface="Times New Roman" pitchFamily="18" charset="0"/>
                <a:cs typeface="Times New Roman" pitchFamily="18" charset="0"/>
              </a:rPr>
              <a:t>. </a:t>
            </a:r>
          </a:p>
        </p:txBody>
      </p:sp>
      <p:sp>
        <p:nvSpPr>
          <p:cNvPr id="12" name="Text Box 20"/>
          <p:cNvSpPr txBox="1">
            <a:spLocks noChangeArrowheads="1"/>
          </p:cNvSpPr>
          <p:nvPr/>
        </p:nvSpPr>
        <p:spPr bwMode="auto">
          <a:xfrm>
            <a:off x="76200" y="3581400"/>
            <a:ext cx="89916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err="1">
                <a:latin typeface="Times New Roman" pitchFamily="18" charset="0"/>
                <a:cs typeface="Times New Roman" pitchFamily="18" charset="0"/>
              </a:rPr>
              <a:t>Ví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dụ</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kết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giữa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kim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loại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phi </a:t>
            </a:r>
            <a:r>
              <a:rPr lang="en-US" altLang="en-US" sz="2800" dirty="0" err="1">
                <a:latin typeface="Times New Roman" pitchFamily="18" charset="0"/>
                <a:cs typeface="Times New Roman" pitchFamily="18" charset="0"/>
              </a:rPr>
              <a:t>kim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kết</a:t>
            </a:r>
            <a:r>
              <a:rPr lang="en-US" altLang="en-US" sz="2800" dirty="0">
                <a:latin typeface="Times New Roman" pitchFamily="18" charset="0"/>
                <a:cs typeface="Times New Roman" pitchFamily="18" charset="0"/>
              </a:rPr>
              <a:t> ion.</a:t>
            </a:r>
          </a:p>
          <a:p>
            <a:pPr>
              <a:spcBef>
                <a:spcPct val="50000"/>
              </a:spcBef>
              <a:defRPr/>
            </a:pPr>
            <a:r>
              <a:rPr lang="en-US" altLang="en-US" sz="2800" dirty="0">
                <a:latin typeface="Times New Roman" pitchFamily="18" charset="0"/>
                <a:cs typeface="Times New Roman" pitchFamily="18" charset="0"/>
              </a:rPr>
              <a:t>    Na</a:t>
            </a:r>
            <a:r>
              <a:rPr lang="vi-VN" sz="2800" baseline="30000" dirty="0">
                <a:solidFill>
                  <a:srgbClr val="000000"/>
                </a:solidFill>
                <a:latin typeface="Times New Roman" panose="02020603050405020304" pitchFamily="18" charset="0"/>
                <a:cs typeface="Times New Roman" panose="02020603050405020304" pitchFamily="18" charset="0"/>
              </a:rPr>
              <a:t>+</a:t>
            </a:r>
            <a:r>
              <a:rPr lang="en-US" altLang="en-US" sz="2800" dirty="0">
                <a:latin typeface="Times New Roman" pitchFamily="18" charset="0"/>
                <a:cs typeface="Times New Roman" pitchFamily="18" charset="0"/>
              </a:rPr>
              <a:t>Cl</a:t>
            </a:r>
            <a:r>
              <a:rPr lang="en-US" altLang="en-US" sz="2800" baseline="30000" dirty="0">
                <a:solidFill>
                  <a:srgbClr val="000000"/>
                </a:solidFill>
                <a:latin typeface="Times New Roman" panose="02020603050405020304" pitchFamily="18" charset="0"/>
                <a:cs typeface="Times New Roman" panose="02020603050405020304" pitchFamily="18" charset="0"/>
              </a:rPr>
              <a:t>-      </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a:latin typeface="Times New Roman" pitchFamily="18" charset="0"/>
                <a:cs typeface="Times New Roman" pitchFamily="18" charset="0"/>
              </a:rPr>
              <a:t>NaCl</a:t>
            </a:r>
            <a:endParaRPr lang="vi-VN"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8238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81000" y="381000"/>
            <a:ext cx="762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800" b="1" dirty="0">
                <a:solidFill>
                  <a:srgbClr val="FF0000"/>
                </a:solidFill>
                <a:latin typeface="Times New Roman" pitchFamily="18" charset="0"/>
                <a:cs typeface="Times New Roman" pitchFamily="18" charset="0"/>
              </a:rPr>
              <a:t>BÀI 6. GIỚI THIỆU VỀ LIÊN KẾT HÓA HỌC</a:t>
            </a: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42864"/>
            <a:ext cx="9906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76200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Vỏ</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nguyên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tử</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khí</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hiếm</a:t>
            </a:r>
            <a:r>
              <a:rPr lang="en-US" altLang="en-US" sz="2800" b="1" u="sng" dirty="0">
                <a:solidFill>
                  <a:srgbClr val="3333FF"/>
                </a:solidFill>
                <a:latin typeface="Times New Roman" pitchFamily="18" charset="0"/>
                <a:cs typeface="Times New Roman" pitchFamily="18" charset="0"/>
              </a:rPr>
              <a:t>: </a:t>
            </a:r>
          </a:p>
        </p:txBody>
      </p:sp>
      <p:sp>
        <p:nvSpPr>
          <p:cNvPr id="5" name="Rectangle 3"/>
          <p:cNvSpPr>
            <a:spLocks noChangeArrowheads="1"/>
          </p:cNvSpPr>
          <p:nvPr/>
        </p:nvSpPr>
        <p:spPr bwMode="auto">
          <a:xfrm>
            <a:off x="1911352" y="0"/>
            <a:ext cx="41751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3200" b="1" dirty="0">
                <a:solidFill>
                  <a:srgbClr val="FF0000"/>
                </a:solidFill>
                <a:latin typeface="Times New Roman" pitchFamily="18" charset="0"/>
                <a:cs typeface="Times New Roman" pitchFamily="18" charset="0"/>
              </a:rPr>
              <a:t>CHỦ ĐỀ 2. PHÂN TỬ</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215292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7103E1-F056-C84D-B333-F4643BAD719C}"/>
              </a:ext>
            </a:extLst>
          </p:cNvPr>
          <p:cNvSpPr txBox="1"/>
          <p:nvPr/>
        </p:nvSpPr>
        <p:spPr>
          <a:xfrm>
            <a:off x="228600" y="228600"/>
            <a:ext cx="8534400" cy="2554545"/>
          </a:xfrm>
          <a:prstGeom prst="rect">
            <a:avLst/>
          </a:prstGeom>
          <a:noFill/>
        </p:spPr>
        <p:txBody>
          <a:bodyPr wrap="square">
            <a:spAutoFit/>
          </a:bodyPr>
          <a:lstStyle/>
          <a:p>
            <a:r>
              <a:rPr lang="vi-VN" sz="3200" b="1" i="0" dirty="0">
                <a:solidFill>
                  <a:srgbClr val="008000"/>
                </a:solidFill>
                <a:effectLst/>
                <a:latin typeface="Times New Roman" panose="02020603050405020304" pitchFamily="18" charset="0"/>
                <a:cs typeface="Times New Roman" panose="02020603050405020304" pitchFamily="18" charset="0"/>
              </a:rPr>
              <a:t>Vận dụng trang 41 KHTN lớp 7:</a:t>
            </a:r>
            <a:r>
              <a:rPr lang="vi-VN" sz="3200" b="0" i="0" dirty="0">
                <a:solidFill>
                  <a:srgbClr val="000000"/>
                </a:solidFill>
                <a:effectLst/>
                <a:latin typeface="Times New Roman" panose="02020603050405020304" pitchFamily="18" charset="0"/>
                <a:cs typeface="Times New Roman" panose="02020603050405020304" pitchFamily="18" charset="0"/>
              </a:rPr>
              <a:t> Calcium chloride có nhiều ứng dụng trong đời sống. Tìm hiểu qua sách báo và internet, em hãy cho biết một số ứng dụng của chất này. Vẽ sơ đồ tạo thành liên kết trong phân tử calcium chloride.</a:t>
            </a:r>
          </a:p>
        </p:txBody>
      </p:sp>
      <p:pic>
        <p:nvPicPr>
          <p:cNvPr id="9218" name="Picture 2" descr="Calcium chloride có nhiều ứng dụng trong đời sống">
            <a:extLst>
              <a:ext uri="{FF2B5EF4-FFF2-40B4-BE49-F238E27FC236}">
                <a16:creationId xmlns:a16="http://schemas.microsoft.com/office/drawing/2014/main" id="{D4249916-EBE0-85BA-2AC2-73574BF8B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895600"/>
            <a:ext cx="67056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824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alcium chloride có nhiều ứng dụng trong đời sống">
            <a:extLst>
              <a:ext uri="{FF2B5EF4-FFF2-40B4-BE49-F238E27FC236}">
                <a16:creationId xmlns:a16="http://schemas.microsoft.com/office/drawing/2014/main" id="{FFA964D4-636E-645E-F10D-F4B4DEE05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019175"/>
            <a:ext cx="8791575"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959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33621F-6FC7-C986-A79D-CAF7C31750C0}"/>
              </a:ext>
            </a:extLst>
          </p:cNvPr>
          <p:cNvSpPr txBox="1"/>
          <p:nvPr/>
        </p:nvSpPr>
        <p:spPr>
          <a:xfrm>
            <a:off x="152400" y="76200"/>
            <a:ext cx="8763000" cy="6555641"/>
          </a:xfrm>
          <a:prstGeom prst="rect">
            <a:avLst/>
          </a:prstGeom>
          <a:noFill/>
        </p:spPr>
        <p:txBody>
          <a:bodyPr wrap="square">
            <a:spAutoFit/>
          </a:bodyPr>
          <a:lstStyle/>
          <a:p>
            <a:pPr algn="just"/>
            <a:r>
              <a:rPr lang="vi-VN" sz="2000" b="1" i="0" dirty="0">
                <a:solidFill>
                  <a:srgbClr val="000000"/>
                </a:solidFill>
                <a:effectLst/>
                <a:latin typeface="Times New Roman" panose="02020603050405020304" pitchFamily="18" charset="0"/>
                <a:cs typeface="Times New Roman" panose="02020603050405020304" pitchFamily="18" charset="0"/>
              </a:rPr>
              <a:t>Ứng dụng của CaCl</a:t>
            </a:r>
            <a:r>
              <a:rPr lang="vi-VN" sz="2000" b="1" i="0" baseline="-25000" dirty="0">
                <a:solidFill>
                  <a:srgbClr val="000000"/>
                </a:solidFill>
                <a:effectLst/>
                <a:latin typeface="Times New Roman" panose="02020603050405020304" pitchFamily="18" charset="0"/>
                <a:cs typeface="Times New Roman" panose="02020603050405020304" pitchFamily="18" charset="0"/>
              </a:rPr>
              <a:t>2</a:t>
            </a:r>
            <a:endParaRPr lang="vi-VN" sz="2000" b="0" i="0" dirty="0">
              <a:solidFill>
                <a:srgbClr val="000000"/>
              </a:solidFill>
              <a:effectLst/>
              <a:latin typeface="Times New Roman" panose="02020603050405020304" pitchFamily="18" charset="0"/>
              <a:cs typeface="Times New Roman" panose="02020603050405020304" pitchFamily="18" charset="0"/>
            </a:endParaRPr>
          </a:p>
          <a:p>
            <a:pPr algn="just"/>
            <a:r>
              <a:rPr lang="vi-VN" sz="2000" b="0" i="0" dirty="0">
                <a:solidFill>
                  <a:srgbClr val="000000"/>
                </a:solidFill>
                <a:effectLst/>
                <a:latin typeface="Times New Roman" panose="02020603050405020304" pitchFamily="18" charset="0"/>
                <a:cs typeface="Times New Roman" panose="02020603050405020304" pitchFamily="18" charset="0"/>
              </a:rPr>
              <a:t>- Trong công nghiệp</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Trong công nghiệp, calcium chloride được sử dụng để tạo chất làm mạnh và tăng độ cứng bê tông.</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Calcium chloride khan được dùng cho điện phân sản xuất calcium kim loại và điều chế các hợp kim của calcium.</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Trong công nghiệp luyện kim và công nghiệp giấy, calcium chloride được dùng làm chất phụ gia.</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Trong ngành công nghiệp thuộc da, calcium chloride dùng để sản xuất các thiết bị</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điện</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tử</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đồ</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nhựa</a:t>
            </a:r>
            <a:r>
              <a:rPr lang="en-US" sz="2000" b="0" i="0" dirty="0">
                <a:solidFill>
                  <a:srgbClr val="000000"/>
                </a:solidFill>
                <a:effectLst/>
                <a:latin typeface="Times New Roman" panose="02020603050405020304" pitchFamily="18" charset="0"/>
                <a:cs typeface="Times New Roman" panose="02020603050405020304" pitchFamily="18" charset="0"/>
              </a:rPr>
              <a:t>.</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Trong công nghiệp xử lý nước đặc biệt là nước thải của các nhà máy, hóa chất calcium chloride có vai trò lọc nước, làm chất keo tụ để lắng chất bẩn và kim loại nặng để bảo vệ môi trường đường ống.</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Trong thực phẩm:</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Calcium chloride được sử dụng phổ biến như là chất điện giải và có vị cực mặn, được tìm thấy trong các loại đồ uống dành cho những người tập luyện thể thao và các dạng đồ uống khác, như nước đóng chai.</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Dùng làm phụ gia bảo quản để duy trì độ chắc trong rau quả đóng hộp, tạo vị mặn trong dưa muối. Trong ủ bia, </a:t>
            </a:r>
            <a:endParaRPr lang="en-US" sz="2000" b="0" i="0" dirty="0">
              <a:solidFill>
                <a:srgbClr val="000000"/>
              </a:solidFill>
              <a:effectLst/>
              <a:latin typeface="Times New Roman" panose="02020603050405020304" pitchFamily="18" charset="0"/>
              <a:cs typeface="Times New Roman" panose="02020603050405020304" pitchFamily="18" charset="0"/>
            </a:endParaRPr>
          </a:p>
          <a:p>
            <a:pPr algn="just"/>
            <a:r>
              <a:rPr lang="vi-VN" sz="2000" b="0" i="0" dirty="0">
                <a:solidFill>
                  <a:srgbClr val="000000"/>
                </a:solidFill>
                <a:effectLst/>
                <a:latin typeface="Times New Roman" panose="02020603050405020304" pitchFamily="18" charset="0"/>
                <a:cs typeface="Times New Roman" panose="02020603050405020304" pitchFamily="18" charset="0"/>
              </a:rPr>
              <a:t>- Trong y học:</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Có thể tiêm vào đường ven để điều trị giảm calcium máu.</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Vết</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côn</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trùng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cắn</a:t>
            </a:r>
            <a:r>
              <a:rPr lang="en-US" sz="2000" b="0" i="0" dirty="0">
                <a:solidFill>
                  <a:srgbClr val="000000"/>
                </a:solidFill>
                <a:effectLst/>
                <a:latin typeface="Times New Roman" panose="02020603050405020304" pitchFamily="18" charset="0"/>
                <a:cs typeface="Times New Roman" panose="02020603050405020304" pitchFamily="18" charset="0"/>
              </a:rPr>
              <a:t>.</a:t>
            </a:r>
            <a:endParaRPr lang="vi-VN" sz="20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408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81000" y="381000"/>
            <a:ext cx="762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800" b="1" dirty="0">
                <a:solidFill>
                  <a:srgbClr val="FF0000"/>
                </a:solidFill>
                <a:latin typeface="Times New Roman" pitchFamily="18" charset="0"/>
                <a:cs typeface="Times New Roman" pitchFamily="18" charset="0"/>
              </a:rPr>
              <a:t>BÀI 6. GIỚI THIỆU VỀ LIÊN KẾT HÓA HỌC</a:t>
            </a: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42864"/>
            <a:ext cx="9906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68580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Vỏ</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nguyên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tử</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khí</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hiếm</a:t>
            </a:r>
            <a:r>
              <a:rPr lang="en-US" altLang="en-US" sz="2800" b="1" u="sng" dirty="0">
                <a:solidFill>
                  <a:srgbClr val="3333FF"/>
                </a:solidFill>
                <a:latin typeface="Times New Roman" pitchFamily="18" charset="0"/>
                <a:cs typeface="Times New Roman" pitchFamily="18" charset="0"/>
              </a:rPr>
              <a:t>: </a:t>
            </a:r>
          </a:p>
        </p:txBody>
      </p:sp>
      <p:sp>
        <p:nvSpPr>
          <p:cNvPr id="5" name="Rectangle 3"/>
          <p:cNvSpPr>
            <a:spLocks noChangeArrowheads="1"/>
          </p:cNvSpPr>
          <p:nvPr/>
        </p:nvSpPr>
        <p:spPr bwMode="auto">
          <a:xfrm>
            <a:off x="1911352" y="0"/>
            <a:ext cx="41751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3200" b="1" dirty="0">
                <a:solidFill>
                  <a:srgbClr val="FF0000"/>
                </a:solidFill>
                <a:latin typeface="Times New Roman" pitchFamily="18" charset="0"/>
                <a:cs typeface="Times New Roman" pitchFamily="18" charset="0"/>
              </a:rPr>
              <a:t>CHỦ ĐỀ 2. PHÂN TỬ</a:t>
            </a:r>
            <a:endParaRPr lang="en-US" sz="3200" dirty="0">
              <a:solidFill>
                <a:srgbClr val="FF0000"/>
              </a:solidFill>
              <a:latin typeface="Times New Roman" pitchFamily="18" charset="0"/>
              <a:cs typeface="Times New Roman" pitchFamily="18" charset="0"/>
            </a:endParaRPr>
          </a:p>
        </p:txBody>
      </p:sp>
      <p:sp>
        <p:nvSpPr>
          <p:cNvPr id="6" name="Text Box 20"/>
          <p:cNvSpPr txBox="1">
            <a:spLocks noChangeArrowheads="1"/>
          </p:cNvSpPr>
          <p:nvPr/>
        </p:nvSpPr>
        <p:spPr bwMode="auto">
          <a:xfrm>
            <a:off x="76200" y="1143000"/>
            <a:ext cx="9067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Vỏ</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hiếm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đều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8 electron ở </a:t>
            </a:r>
            <a:r>
              <a:rPr lang="en-US" altLang="en-US" sz="2800" dirty="0" err="1">
                <a:latin typeface="Times New Roman" pitchFamily="18" charset="0"/>
                <a:cs typeface="Times New Roman" pitchFamily="18" charset="0"/>
              </a:rPr>
              <a:t>lớp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ngoài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cùng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riêng</a:t>
            </a:r>
            <a:r>
              <a:rPr lang="en-US" altLang="en-US" sz="2800" dirty="0">
                <a:latin typeface="Times New Roman" pitchFamily="18" charset="0"/>
                <a:cs typeface="Times New Roman" pitchFamily="18" charset="0"/>
              </a:rPr>
              <a:t> helium ở </a:t>
            </a:r>
            <a:r>
              <a:rPr lang="en-US" altLang="en-US" sz="2800" dirty="0" err="1">
                <a:latin typeface="Times New Roman" pitchFamily="18" charset="0"/>
                <a:cs typeface="Times New Roman" pitchFamily="18" charset="0"/>
              </a:rPr>
              <a:t>lớp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ngoài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cùng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2 electron.</a:t>
            </a:r>
          </a:p>
        </p:txBody>
      </p:sp>
      <p:sp>
        <p:nvSpPr>
          <p:cNvPr id="9" name="Text Box 20"/>
          <p:cNvSpPr txBox="1">
            <a:spLocks noChangeArrowheads="1"/>
          </p:cNvSpPr>
          <p:nvPr/>
        </p:nvSpPr>
        <p:spPr bwMode="auto">
          <a:xfrm>
            <a:off x="76200" y="1991380"/>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Liên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kết</a:t>
            </a:r>
            <a:r>
              <a:rPr lang="en-US" altLang="en-US" sz="2800" b="1" u="sng" dirty="0">
                <a:solidFill>
                  <a:srgbClr val="3333FF"/>
                </a:solidFill>
                <a:latin typeface="Times New Roman" pitchFamily="18" charset="0"/>
                <a:cs typeface="Times New Roman" pitchFamily="18" charset="0"/>
              </a:rPr>
              <a:t> ion:</a:t>
            </a:r>
          </a:p>
        </p:txBody>
      </p:sp>
      <p:sp>
        <p:nvSpPr>
          <p:cNvPr id="10" name="Text Box 20"/>
          <p:cNvSpPr txBox="1">
            <a:spLocks noChangeArrowheads="1"/>
          </p:cNvSpPr>
          <p:nvPr/>
        </p:nvSpPr>
        <p:spPr bwMode="auto">
          <a:xfrm>
            <a:off x="76195" y="2362200"/>
            <a:ext cx="899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kiết</a:t>
            </a:r>
            <a:r>
              <a:rPr lang="en-US" altLang="en-US" sz="2800" dirty="0">
                <a:latin typeface="Times New Roman" pitchFamily="18" charset="0"/>
                <a:cs typeface="Times New Roman" pitchFamily="18" charset="0"/>
              </a:rPr>
              <a:t> ion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kết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giữa</a:t>
            </a:r>
            <a:r>
              <a:rPr lang="en-US" altLang="en-US" sz="2800" dirty="0">
                <a:latin typeface="Times New Roman" pitchFamily="18" charset="0"/>
                <a:cs typeface="Times New Roman" pitchFamily="18" charset="0"/>
              </a:rPr>
              <a:t> ion </a:t>
            </a:r>
            <a:r>
              <a:rPr lang="en-US" altLang="en-US" sz="2800" dirty="0" err="1">
                <a:latin typeface="Times New Roman" pitchFamily="18" charset="0"/>
                <a:cs typeface="Times New Roman" pitchFamily="18" charset="0"/>
              </a:rPr>
              <a:t>dương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ion </a:t>
            </a:r>
            <a:r>
              <a:rPr lang="en-US" altLang="en-US" sz="2800" dirty="0" err="1">
                <a:latin typeface="Times New Roman" pitchFamily="18" charset="0"/>
                <a:cs typeface="Times New Roman" pitchFamily="18" charset="0"/>
              </a:rPr>
              <a:t>âm</a:t>
            </a:r>
            <a:r>
              <a:rPr lang="en-US" altLang="en-US" sz="2800" dirty="0">
                <a:latin typeface="Times New Roman" pitchFamily="18" charset="0"/>
                <a:cs typeface="Times New Roman" pitchFamily="18" charset="0"/>
              </a:rPr>
              <a:t>. </a:t>
            </a:r>
          </a:p>
        </p:txBody>
      </p:sp>
      <p:sp>
        <p:nvSpPr>
          <p:cNvPr id="11" name="Text Box 20"/>
          <p:cNvSpPr txBox="1">
            <a:spLocks noChangeArrowheads="1"/>
          </p:cNvSpPr>
          <p:nvPr/>
        </p:nvSpPr>
        <p:spPr bwMode="auto">
          <a:xfrm>
            <a:off x="76200" y="2743200"/>
            <a:ext cx="8991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ion </a:t>
            </a:r>
            <a:r>
              <a:rPr lang="en-US" altLang="en-US" sz="2800" dirty="0" err="1">
                <a:latin typeface="Times New Roman" pitchFamily="18" charset="0"/>
                <a:cs typeface="Times New Roman" pitchFamily="18" charset="0"/>
              </a:rPr>
              <a:t>dương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ion </a:t>
            </a:r>
            <a:r>
              <a:rPr lang="en-US" altLang="en-US" sz="2800" dirty="0" err="1">
                <a:latin typeface="Times New Roman" pitchFamily="18" charset="0"/>
                <a:cs typeface="Times New Roman" pitchFamily="18" charset="0"/>
              </a:rPr>
              <a:t>âm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đơn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lớp</a:t>
            </a:r>
            <a:r>
              <a:rPr lang="en-US" altLang="en-US" sz="2800" dirty="0">
                <a:latin typeface="Times New Roman" pitchFamily="18" charset="0"/>
                <a:cs typeface="Times New Roman" pitchFamily="18" charset="0"/>
              </a:rPr>
              <a:t> electron </a:t>
            </a:r>
            <a:r>
              <a:rPr lang="en-US" altLang="en-US" sz="2800" dirty="0" err="1">
                <a:latin typeface="Times New Roman" pitchFamily="18" charset="0"/>
                <a:cs typeface="Times New Roman" pitchFamily="18" charset="0"/>
              </a:rPr>
              <a:t>ngoài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cùng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giống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hiếm</a:t>
            </a:r>
            <a:r>
              <a:rPr lang="en-US" altLang="en-US" sz="2800" dirty="0">
                <a:latin typeface="Times New Roman" pitchFamily="18" charset="0"/>
                <a:cs typeface="Times New Roman" pitchFamily="18" charset="0"/>
              </a:rPr>
              <a:t>. </a:t>
            </a:r>
          </a:p>
        </p:txBody>
      </p:sp>
      <p:sp>
        <p:nvSpPr>
          <p:cNvPr id="12" name="Text Box 20"/>
          <p:cNvSpPr txBox="1">
            <a:spLocks noChangeArrowheads="1"/>
          </p:cNvSpPr>
          <p:nvPr/>
        </p:nvSpPr>
        <p:spPr bwMode="auto">
          <a:xfrm>
            <a:off x="76200" y="3581400"/>
            <a:ext cx="899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err="1">
                <a:latin typeface="Times New Roman" pitchFamily="18" charset="0"/>
                <a:cs typeface="Times New Roman" pitchFamily="18" charset="0"/>
              </a:rPr>
              <a:t>Ví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dụ</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kết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giữa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kim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loại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phi </a:t>
            </a:r>
            <a:r>
              <a:rPr lang="en-US" altLang="en-US" sz="2800" dirty="0" err="1">
                <a:latin typeface="Times New Roman" pitchFamily="18" charset="0"/>
                <a:cs typeface="Times New Roman" pitchFamily="18" charset="0"/>
              </a:rPr>
              <a:t>kim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kết</a:t>
            </a:r>
            <a:r>
              <a:rPr lang="en-US" altLang="en-US" sz="2800" dirty="0">
                <a:latin typeface="Times New Roman" pitchFamily="18" charset="0"/>
                <a:cs typeface="Times New Roman" pitchFamily="18" charset="0"/>
              </a:rPr>
              <a:t> ion.</a:t>
            </a:r>
          </a:p>
        </p:txBody>
      </p:sp>
      <p:sp>
        <p:nvSpPr>
          <p:cNvPr id="13" name="Text Box 20"/>
          <p:cNvSpPr txBox="1">
            <a:spLocks noChangeArrowheads="1"/>
          </p:cNvSpPr>
          <p:nvPr/>
        </p:nvSpPr>
        <p:spPr bwMode="auto">
          <a:xfrm>
            <a:off x="76200" y="3962400"/>
            <a:ext cx="411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III. </a:t>
            </a:r>
            <a:r>
              <a:rPr lang="en-US" altLang="en-US" sz="2800" b="1" u="sng" dirty="0" err="1">
                <a:solidFill>
                  <a:srgbClr val="3333FF"/>
                </a:solidFill>
                <a:latin typeface="Times New Roman" pitchFamily="18" charset="0"/>
                <a:cs typeface="Times New Roman" pitchFamily="18" charset="0"/>
              </a:rPr>
              <a:t>Liên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kết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cộng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hóa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trị</a:t>
            </a:r>
            <a:r>
              <a:rPr lang="en-US" altLang="en-US" sz="2800" b="1" u="sng" dirty="0">
                <a:solidFill>
                  <a:srgbClr val="3333FF"/>
                </a:solidFill>
                <a:latin typeface="Times New Roman" pitchFamily="18" charset="0"/>
                <a:cs typeface="Times New Roman" pitchFamily="18" charset="0"/>
              </a:rPr>
              <a:t>: </a:t>
            </a:r>
          </a:p>
        </p:txBody>
      </p:sp>
    </p:spTree>
    <p:extLst>
      <p:ext uri="{BB962C8B-B14F-4D97-AF65-F5344CB8AC3E}">
        <p14:creationId xmlns:p14="http://schemas.microsoft.com/office/powerpoint/2010/main" val="27256771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a:off x="6926" y="53973"/>
            <a:ext cx="8451274" cy="2829256"/>
          </a:xfrm>
          <a:prstGeom prst="rect">
            <a:avLst/>
          </a:prstGeom>
        </p:spPr>
      </p:pic>
      <p:pic>
        <p:nvPicPr>
          <p:cNvPr id="7" name="Picture 7"/>
          <p:cNvPicPr>
            <a:picLocks noChangeAspect="1"/>
          </p:cNvPicPr>
          <p:nvPr/>
        </p:nvPicPr>
        <p:blipFill>
          <a:blip r:embed="rId3"/>
          <a:srcRect/>
          <a:stretch>
            <a:fillRect/>
          </a:stretch>
        </p:blipFill>
        <p:spPr>
          <a:xfrm>
            <a:off x="1" y="2590800"/>
            <a:ext cx="3657598" cy="3974771"/>
          </a:xfrm>
          <a:prstGeom prst="rect">
            <a:avLst/>
          </a:prstGeom>
        </p:spPr>
      </p:pic>
      <p:sp>
        <p:nvSpPr>
          <p:cNvPr id="12" name="Rectangle 11"/>
          <p:cNvSpPr/>
          <p:nvPr/>
        </p:nvSpPr>
        <p:spPr>
          <a:xfrm>
            <a:off x="3657600" y="2743200"/>
            <a:ext cx="5638800" cy="954107"/>
          </a:xfrm>
          <a:prstGeom prst="rect">
            <a:avLst/>
          </a:prstGeom>
        </p:spPr>
        <p:txBody>
          <a:bodyPr wrap="square">
            <a:spAutoFit/>
          </a:bodyPr>
          <a:lstStyle/>
          <a:p>
            <a:r>
              <a:rPr lang="en-US" sz="2800" dirty="0">
                <a:latin typeface="Times New Roman" pitchFamily="18" charset="0"/>
                <a:cs typeface="Times New Roman" pitchFamily="18" charset="0"/>
              </a:rPr>
              <a:t>- Hydrogen </a:t>
            </a:r>
            <a:r>
              <a:rPr lang="en-US" sz="2800" dirty="0" err="1">
                <a:latin typeface="Times New Roman" pitchFamily="18" charset="0"/>
                <a:cs typeface="Times New Roman" pitchFamily="18" charset="0"/>
              </a:rPr>
              <a:t>gần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400" dirty="0">
                <a:latin typeface="Times New Roman" pitchFamily="18" charset="0"/>
                <a:cs typeface="Times New Roman" pitchFamily="18" charset="0"/>
              </a:rPr>
              <a:t>Helium</a:t>
            </a:r>
          </a:p>
          <a:p>
            <a:r>
              <a:rPr lang="en-US" sz="2800" dirty="0">
                <a:latin typeface="Times New Roman" pitchFamily="18" charset="0"/>
                <a:cs typeface="Times New Roman" pitchFamily="18" charset="0"/>
              </a:rPr>
              <a:t>- Oxygen </a:t>
            </a:r>
            <a:r>
              <a:rPr lang="en-US" sz="2800" dirty="0" err="1">
                <a:latin typeface="Times New Roman" pitchFamily="18" charset="0"/>
                <a:cs typeface="Times New Roman" pitchFamily="18" charset="0"/>
              </a:rPr>
              <a:t>gần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Neon</a:t>
            </a:r>
          </a:p>
        </p:txBody>
      </p:sp>
      <p:sp>
        <p:nvSpPr>
          <p:cNvPr id="13" name="Rectangle 12"/>
          <p:cNvSpPr/>
          <p:nvPr/>
        </p:nvSpPr>
        <p:spPr>
          <a:xfrm>
            <a:off x="3657600" y="3644205"/>
            <a:ext cx="5181600" cy="1384995"/>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Nguyên tử hydrogen có xu hướng nhận thêm 1 electron để đạt cấu hình của Helium</a:t>
            </a:r>
            <a:r>
              <a:rPr lang="en-US" sz="2800" dirty="0">
                <a:solidFill>
                  <a:srgbClr val="FF0000"/>
                </a:solidFill>
                <a:latin typeface="Times New Roman" pitchFamily="18" charset="0"/>
                <a:cs typeface="Times New Roman" pitchFamily="18" charset="0"/>
              </a:rPr>
              <a:t>.</a:t>
            </a:r>
          </a:p>
        </p:txBody>
      </p:sp>
      <p:sp>
        <p:nvSpPr>
          <p:cNvPr id="14" name="Rectangle 13"/>
          <p:cNvSpPr/>
          <p:nvPr/>
        </p:nvSpPr>
        <p:spPr>
          <a:xfrm>
            <a:off x="3657600" y="4939605"/>
            <a:ext cx="5181599" cy="1384995"/>
          </a:xfrm>
          <a:prstGeom prst="rect">
            <a:avLst/>
          </a:prstGeom>
        </p:spPr>
        <p:txBody>
          <a:bodyPr wrap="square">
            <a:spAutoFit/>
          </a:bodyPr>
          <a:lstStyle/>
          <a:p>
            <a:r>
              <a:rPr lang="en-US" sz="2800" dirty="0">
                <a:latin typeface="+mj-lt"/>
              </a:rPr>
              <a:t>- </a:t>
            </a:r>
            <a:r>
              <a:rPr lang="vi-VN" sz="2800" dirty="0">
                <a:latin typeface="+mj-lt"/>
              </a:rPr>
              <a:t>Nguyên tử Oxygen có xu hướng nhận thêm 2 electron để đạt cấu hình của Neon</a:t>
            </a:r>
            <a:r>
              <a:rPr lang="en-US" sz="2800" dirty="0">
                <a:latin typeface="+mj-lt"/>
              </a:rPr>
              <a:t>.</a:t>
            </a:r>
          </a:p>
        </p:txBody>
      </p:sp>
    </p:spTree>
    <p:extLst>
      <p:ext uri="{BB962C8B-B14F-4D97-AF65-F5344CB8AC3E}">
        <p14:creationId xmlns:p14="http://schemas.microsoft.com/office/powerpoint/2010/main" val="1346028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a:off x="152400" y="76200"/>
            <a:ext cx="8839200" cy="6248400"/>
          </a:xfrm>
          <a:prstGeom prst="rect">
            <a:avLst/>
          </a:prstGeom>
        </p:spPr>
      </p:pic>
    </p:spTree>
    <p:extLst>
      <p:ext uri="{BB962C8B-B14F-4D97-AF65-F5344CB8AC3E}">
        <p14:creationId xmlns:p14="http://schemas.microsoft.com/office/powerpoint/2010/main" val="1069939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 y="76200"/>
            <a:ext cx="8763000" cy="2246769"/>
          </a:xfrm>
          <a:prstGeom prst="rect">
            <a:avLst/>
          </a:prstGeom>
        </p:spPr>
        <p:txBody>
          <a:bodyPr wrap="square">
            <a:spAutoFit/>
          </a:bodyPr>
          <a:lstStyle/>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Dựa vào các Hình 6.5, 6.6 và 6.7, em hãy cho biết số electron lớp ngoài cùng của mỗi nguyên tử trong phân tử hydrogen và oxygen là bao nhiêu? Khi đó, lớp electron ngoài cùng của nguyên tử hydrogen và nguyên tử oxygen sẽ giống với khí hiếm nào?</a:t>
            </a:r>
            <a:endParaRPr lang="en-US" sz="2800" dirty="0">
              <a:latin typeface="Times New Roman" pitchFamily="18" charset="0"/>
              <a:cs typeface="Times New Roman" pitchFamily="18" charset="0"/>
            </a:endParaRPr>
          </a:p>
        </p:txBody>
      </p:sp>
      <p:sp>
        <p:nvSpPr>
          <p:cNvPr id="13" name="Rectangle 12"/>
          <p:cNvSpPr/>
          <p:nvPr/>
        </p:nvSpPr>
        <p:spPr>
          <a:xfrm>
            <a:off x="152400" y="2348805"/>
            <a:ext cx="8839200" cy="2677656"/>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Xét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tử</a:t>
            </a:r>
            <a:r>
              <a:rPr lang="en-US" sz="2800" dirty="0">
                <a:solidFill>
                  <a:srgbClr val="FF0000"/>
                </a:solidFill>
                <a:latin typeface="Times New Roman" pitchFamily="18" charset="0"/>
                <a:cs typeface="Times New Roman" pitchFamily="18" charset="0"/>
              </a:rPr>
              <a:t> hydrogen: </a:t>
            </a:r>
            <a:r>
              <a:rPr lang="en-US" sz="2800" dirty="0" err="1">
                <a:solidFill>
                  <a:srgbClr val="FF0000"/>
                </a:solidFill>
                <a:latin typeface="Times New Roman" pitchFamily="18" charset="0"/>
                <a:cs typeface="Times New Roman" pitchFamily="18" charset="0"/>
              </a:rPr>
              <a:t>mỗi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nguyên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tử</a:t>
            </a:r>
            <a:r>
              <a:rPr lang="en-US" sz="2800" dirty="0">
                <a:solidFill>
                  <a:srgbClr val="FF0000"/>
                </a:solidFill>
                <a:latin typeface="Times New Roman" pitchFamily="18" charset="0"/>
                <a:cs typeface="Times New Roman" pitchFamily="18" charset="0"/>
              </a:rPr>
              <a:t> hydrogen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2 electron </a:t>
            </a:r>
            <a:r>
              <a:rPr lang="en-US" sz="2800" dirty="0" err="1">
                <a:solidFill>
                  <a:srgbClr val="FF0000"/>
                </a:solidFill>
                <a:latin typeface="Times New Roman" pitchFamily="18" charset="0"/>
                <a:cs typeface="Times New Roman" pitchFamily="18" charset="0"/>
              </a:rPr>
              <a:t>lớp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ngoài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cùng</a:t>
            </a:r>
            <a:r>
              <a:rPr lang="en-US" sz="2800" dirty="0">
                <a:solidFill>
                  <a:srgbClr val="FF0000"/>
                </a:solidFill>
                <a:latin typeface="Times New Roman" pitchFamily="18" charset="0"/>
                <a:cs typeface="Times New Roman" pitchFamily="18" charset="0"/>
              </a:rPr>
              <a:t>.</a:t>
            </a:r>
          </a:p>
          <a:p>
            <a:r>
              <a:rPr lang="en-US" sz="2800" dirty="0">
                <a:latin typeface="Times New Roman" pitchFamily="18" charset="0"/>
                <a:cs typeface="Times New Roman" pitchFamily="18" charset="0"/>
              </a:rPr>
              <a:t>=&gt;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electron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hiếm</a:t>
            </a:r>
            <a:r>
              <a:rPr lang="en-US" sz="2800" dirty="0">
                <a:latin typeface="Times New Roman" pitchFamily="18" charset="0"/>
                <a:cs typeface="Times New Roman" pitchFamily="18" charset="0"/>
              </a:rPr>
              <a:t> Helium.</a:t>
            </a:r>
          </a:p>
          <a:p>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Xét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tử</a:t>
            </a:r>
            <a:r>
              <a:rPr lang="en-US" sz="2800" dirty="0">
                <a:solidFill>
                  <a:srgbClr val="FF0000"/>
                </a:solidFill>
                <a:latin typeface="Times New Roman" pitchFamily="18" charset="0"/>
                <a:cs typeface="Times New Roman" pitchFamily="18" charset="0"/>
              </a:rPr>
              <a:t> Oxygen: </a:t>
            </a:r>
            <a:r>
              <a:rPr lang="en-US" sz="2800" dirty="0" err="1">
                <a:solidFill>
                  <a:srgbClr val="FF0000"/>
                </a:solidFill>
                <a:latin typeface="Times New Roman" pitchFamily="18" charset="0"/>
                <a:cs typeface="Times New Roman" pitchFamily="18" charset="0"/>
              </a:rPr>
              <a:t>mỗi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nguyên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tử</a:t>
            </a:r>
            <a:r>
              <a:rPr lang="en-US" sz="2800" dirty="0">
                <a:solidFill>
                  <a:srgbClr val="FF0000"/>
                </a:solidFill>
                <a:latin typeface="Times New Roman" pitchFamily="18" charset="0"/>
                <a:cs typeface="Times New Roman" pitchFamily="18" charset="0"/>
              </a:rPr>
              <a:t> Oxygen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8 electron ở </a:t>
            </a:r>
            <a:r>
              <a:rPr lang="en-US" sz="2800" dirty="0" err="1">
                <a:solidFill>
                  <a:srgbClr val="FF0000"/>
                </a:solidFill>
                <a:latin typeface="Times New Roman" pitchFamily="18" charset="0"/>
                <a:cs typeface="Times New Roman" pitchFamily="18" charset="0"/>
              </a:rPr>
              <a:t>lớp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ngoài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cùng</a:t>
            </a:r>
            <a:r>
              <a:rPr lang="en-US" sz="2800" dirty="0">
                <a:solidFill>
                  <a:srgbClr val="FF0000"/>
                </a:solidFill>
                <a:latin typeface="Times New Roman" pitchFamily="18" charset="0"/>
                <a:cs typeface="Times New Roman" pitchFamily="18" charset="0"/>
              </a:rPr>
              <a:t>.</a:t>
            </a:r>
          </a:p>
          <a:p>
            <a:r>
              <a:rPr lang="en-US" sz="2800" dirty="0">
                <a:latin typeface="Times New Roman" pitchFamily="18" charset="0"/>
                <a:cs typeface="Times New Roman" pitchFamily="18" charset="0"/>
              </a:rPr>
              <a:t>=&gt;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electron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hiếm</a:t>
            </a:r>
            <a:r>
              <a:rPr lang="en-US" sz="2800" dirty="0">
                <a:latin typeface="Times New Roman" pitchFamily="18" charset="0"/>
                <a:cs typeface="Times New Roman" pitchFamily="18" charset="0"/>
              </a:rPr>
              <a:t> Neon.</a:t>
            </a:r>
          </a:p>
        </p:txBody>
      </p:sp>
    </p:spTree>
    <p:extLst>
      <p:ext uri="{BB962C8B-B14F-4D97-AF65-F5344CB8AC3E}">
        <p14:creationId xmlns:p14="http://schemas.microsoft.com/office/powerpoint/2010/main" val="1343708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85080350"/>
              </p:ext>
            </p:extLst>
          </p:nvPr>
        </p:nvGraphicFramePr>
        <p:xfrm>
          <a:off x="381000" y="304800"/>
          <a:ext cx="8229600" cy="1057528"/>
        </p:xfrm>
        <a:graphic>
          <a:graphicData uri="http://schemas.openxmlformats.org/drawingml/2006/table">
            <a:tbl>
              <a:tblPr/>
              <a:tblGrid>
                <a:gridCol w="8229600">
                  <a:extLst>
                    <a:ext uri="{9D8B030D-6E8A-4147-A177-3AD203B41FA5}">
                      <a16:colId xmlns:a16="http://schemas.microsoft.com/office/drawing/2014/main" val="20000"/>
                    </a:ext>
                  </a:extLst>
                </a:gridCol>
              </a:tblGrid>
              <a:tr h="318814">
                <a:tc>
                  <a:txBody>
                    <a:bodyPr/>
                    <a:lstStyle/>
                    <a:p>
                      <a:pPr fontAlgn="t"/>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Em</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hãy</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mô</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tả</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quá</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trình</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tạo</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thành</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liên</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kết</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cộng</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hóa</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trị</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trong</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phân</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tử</a:t>
                      </a:r>
                      <a:r>
                        <a:rPr lang="en-US" sz="3200" b="0" dirty="0">
                          <a:effectLst/>
                          <a:latin typeface="Times New Roman" pitchFamily="18" charset="0"/>
                          <a:cs typeface="Times New Roman" pitchFamily="18" charset="0"/>
                        </a:rPr>
                        <a:t> hydrogen </a:t>
                      </a:r>
                      <a:r>
                        <a:rPr lang="en-US" sz="3200" b="0" dirty="0" err="1">
                          <a:effectLst/>
                          <a:latin typeface="Times New Roman" pitchFamily="18" charset="0"/>
                          <a:cs typeface="Times New Roman" pitchFamily="18" charset="0"/>
                        </a:rPr>
                        <a:t>và</a:t>
                      </a:r>
                      <a:r>
                        <a:rPr lang="en-US" sz="3200" b="0" dirty="0">
                          <a:effectLst/>
                          <a:latin typeface="Times New Roman" pitchFamily="18" charset="0"/>
                          <a:cs typeface="Times New Roman" pitchFamily="18" charset="0"/>
                        </a:rPr>
                        <a:t> oxygen?</a:t>
                      </a:r>
                    </a:p>
                  </a:txBody>
                  <a:tcPr marL="41084" marR="41084" marT="41084" marB="41084">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256309" y="1739443"/>
            <a:ext cx="85344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Xét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phân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tử</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hydrogen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gồm</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2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nguyên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tử</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H):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Mỗi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nguyên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tử</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H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bỏ</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ra</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1 electron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để</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tạo</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thành</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1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cặp</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electron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dùng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chung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=&gt;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Hình</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thành</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liên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kết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cộng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hóa</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trị</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Xét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phân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tử</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oxygen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gồm</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2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nguyên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tử</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O):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Mỗi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nguyên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tử</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O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bỏ</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ra</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2 electron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để</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tạo</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thành</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2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cặp</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electron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dùng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chung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=&gt;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Hình</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thành</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liên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kết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cộng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hóa</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trị</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a:t>
            </a:r>
          </a:p>
        </p:txBody>
      </p:sp>
    </p:spTree>
    <p:extLst>
      <p:ext uri="{BB962C8B-B14F-4D97-AF65-F5344CB8AC3E}">
        <p14:creationId xmlns:p14="http://schemas.microsoft.com/office/powerpoint/2010/main" val="3383790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96765" y="222250"/>
            <a:ext cx="1772572" cy="3587164"/>
          </a:xfrm>
          <a:prstGeom prst="rect">
            <a:avLst/>
          </a:prstGeom>
        </p:spPr>
      </p:pic>
      <p:pic>
        <p:nvPicPr>
          <p:cNvPr id="11" name="Picture 11"/>
          <p:cNvPicPr>
            <a:picLocks noChangeAspect="1"/>
          </p:cNvPicPr>
          <p:nvPr/>
        </p:nvPicPr>
        <p:blipFill>
          <a:blip r:embed="rId4"/>
          <a:srcRect/>
          <a:stretch>
            <a:fillRect/>
          </a:stretch>
        </p:blipFill>
        <p:spPr>
          <a:xfrm>
            <a:off x="1425030" y="76200"/>
            <a:ext cx="819912" cy="728355"/>
          </a:xfrm>
          <a:prstGeom prst="rect">
            <a:avLst/>
          </a:prstGeom>
        </p:spPr>
      </p:pic>
      <p:sp>
        <p:nvSpPr>
          <p:cNvPr id="12" name="TextBox 12"/>
          <p:cNvSpPr txBox="1"/>
          <p:nvPr/>
        </p:nvSpPr>
        <p:spPr>
          <a:xfrm>
            <a:off x="948701" y="1040376"/>
            <a:ext cx="1417162" cy="2585323"/>
          </a:xfrm>
          <a:prstGeom prst="rect">
            <a:avLst/>
          </a:prstGeom>
        </p:spPr>
        <p:txBody>
          <a:bodyPr wrap="square" lIns="0" tIns="0" rIns="0" bIns="0" rtlCol="0" anchor="t">
            <a:spAutoFit/>
          </a:bodyPr>
          <a:lstStyle/>
          <a:p>
            <a:pPr algn="ctr">
              <a:spcBef>
                <a:spcPct val="0"/>
              </a:spcBef>
            </a:pPr>
            <a:r>
              <a:rPr lang="en-US" sz="2800" spc="-33" dirty="0" err="1">
                <a:solidFill>
                  <a:srgbClr val="000000"/>
                </a:solidFill>
                <a:latin typeface="Times New Roman" panose="02020603050405020304" pitchFamily="18" charset="0"/>
                <a:cs typeface="Times New Roman" panose="02020603050405020304" pitchFamily="18" charset="0"/>
              </a:rPr>
              <a:t>Nhóm</a:t>
            </a:r>
            <a:r>
              <a:rPr lang="en-US" sz="2800" spc="-33" dirty="0">
                <a:solidFill>
                  <a:srgbClr val="000000"/>
                </a:solidFill>
                <a:latin typeface="Times New Roman" panose="02020603050405020304" pitchFamily="18" charset="0"/>
                <a:cs typeface="Times New Roman" panose="02020603050405020304" pitchFamily="18" charset="0"/>
              </a:rPr>
              <a:t> 1 </a:t>
            </a:r>
            <a:r>
              <a:rPr lang="en-US" sz="2800" spc="-33" dirty="0" err="1">
                <a:solidFill>
                  <a:srgbClr val="000000"/>
                </a:solidFill>
                <a:latin typeface="Times New Roman" panose="02020603050405020304" pitchFamily="18" charset="0"/>
                <a:cs typeface="Times New Roman" panose="02020603050405020304" pitchFamily="18" charset="0"/>
              </a:rPr>
              <a:t>vẽ</a:t>
            </a:r>
            <a:r>
              <a:rPr lang="en-US" sz="2800" spc="-33" dirty="0">
                <a:solidFill>
                  <a:srgbClr val="000000"/>
                </a:solidFill>
                <a:latin typeface="Times New Roman" panose="02020603050405020304" pitchFamily="18" charset="0"/>
                <a:cs typeface="Times New Roman" panose="02020603050405020304" pitchFamily="18" charset="0"/>
              </a:rPr>
              <a:t> </a:t>
            </a:r>
            <a:r>
              <a:rPr lang="en-US" sz="2800" spc="-33" dirty="0" err="1">
                <a:solidFill>
                  <a:srgbClr val="000000"/>
                </a:solidFill>
                <a:latin typeface="Times New Roman" panose="02020603050405020304" pitchFamily="18" charset="0"/>
                <a:cs typeface="Times New Roman" panose="02020603050405020304" pitchFamily="18" charset="0"/>
              </a:rPr>
              <a:t>sơ</a:t>
            </a:r>
            <a:r>
              <a:rPr lang="en-US" sz="2800" spc="-33" dirty="0">
                <a:solidFill>
                  <a:srgbClr val="000000"/>
                </a:solidFill>
                <a:latin typeface="Times New Roman" panose="02020603050405020304" pitchFamily="18" charset="0"/>
                <a:cs typeface="Times New Roman" panose="02020603050405020304" pitchFamily="18" charset="0"/>
              </a:rPr>
              <a:t> </a:t>
            </a:r>
            <a:r>
              <a:rPr lang="en-US" sz="2800" spc="-33" dirty="0" err="1">
                <a:solidFill>
                  <a:srgbClr val="000000"/>
                </a:solidFill>
                <a:latin typeface="Times New Roman" panose="02020603050405020304" pitchFamily="18" charset="0"/>
                <a:cs typeface="Times New Roman" panose="02020603050405020304" pitchFamily="18" charset="0"/>
              </a:rPr>
              <a:t>đồ</a:t>
            </a:r>
            <a:r>
              <a:rPr lang="en-US" sz="2800" spc="-33" dirty="0">
                <a:solidFill>
                  <a:srgbClr val="000000"/>
                </a:solidFill>
                <a:latin typeface="Times New Roman" panose="02020603050405020304" pitchFamily="18" charset="0"/>
                <a:cs typeface="Times New Roman" panose="02020603050405020304" pitchFamily="18" charset="0"/>
              </a:rPr>
              <a:t>  </a:t>
            </a:r>
            <a:r>
              <a:rPr lang="en-US" sz="2800" spc="-33" dirty="0" err="1">
                <a:solidFill>
                  <a:srgbClr val="000000"/>
                </a:solidFill>
                <a:latin typeface="Times New Roman" panose="02020603050405020304" pitchFamily="18" charset="0"/>
                <a:cs typeface="Times New Roman" panose="02020603050405020304" pitchFamily="18" charset="0"/>
              </a:rPr>
              <a:t>hình</a:t>
            </a:r>
            <a:r>
              <a:rPr lang="en-US" sz="2800" spc="-33" dirty="0">
                <a:solidFill>
                  <a:srgbClr val="000000"/>
                </a:solidFill>
                <a:latin typeface="Times New Roman" panose="02020603050405020304" pitchFamily="18" charset="0"/>
                <a:cs typeface="Times New Roman" panose="02020603050405020304" pitchFamily="18" charset="0"/>
              </a:rPr>
              <a:t> </a:t>
            </a:r>
            <a:r>
              <a:rPr lang="en-US" sz="2800" spc="-33" dirty="0" err="1">
                <a:solidFill>
                  <a:srgbClr val="000000"/>
                </a:solidFill>
                <a:latin typeface="Times New Roman" panose="02020603050405020304" pitchFamily="18" charset="0"/>
                <a:cs typeface="Times New Roman" panose="02020603050405020304" pitchFamily="18" charset="0"/>
              </a:rPr>
              <a:t>thành</a:t>
            </a:r>
            <a:r>
              <a:rPr lang="en-US" sz="2800" spc="-33" dirty="0">
                <a:solidFill>
                  <a:srgbClr val="000000"/>
                </a:solidFill>
                <a:latin typeface="Times New Roman" panose="02020603050405020304" pitchFamily="18" charset="0"/>
                <a:cs typeface="Times New Roman" panose="02020603050405020304" pitchFamily="18" charset="0"/>
              </a:rPr>
              <a:t> </a:t>
            </a:r>
            <a:r>
              <a:rPr lang="en-US" sz="2800" spc="-33" dirty="0" err="1">
                <a:solidFill>
                  <a:srgbClr val="000000"/>
                </a:solidFill>
                <a:latin typeface="Times New Roman" panose="02020603050405020304" pitchFamily="18" charset="0"/>
                <a:cs typeface="Times New Roman" panose="02020603050405020304" pitchFamily="18" charset="0"/>
              </a:rPr>
              <a:t>phân</a:t>
            </a:r>
            <a:r>
              <a:rPr lang="en-US" sz="2800" spc="-33" dirty="0">
                <a:solidFill>
                  <a:srgbClr val="000000"/>
                </a:solidFill>
                <a:latin typeface="Times New Roman" panose="02020603050405020304" pitchFamily="18" charset="0"/>
                <a:cs typeface="Times New Roman" panose="02020603050405020304" pitchFamily="18" charset="0"/>
              </a:rPr>
              <a:t> </a:t>
            </a:r>
            <a:r>
              <a:rPr lang="en-US" sz="2800" spc="-33" dirty="0" err="1">
                <a:solidFill>
                  <a:srgbClr val="000000"/>
                </a:solidFill>
                <a:latin typeface="Times New Roman" panose="02020603050405020304" pitchFamily="18" charset="0"/>
                <a:cs typeface="Times New Roman" panose="02020603050405020304" pitchFamily="18" charset="0"/>
              </a:rPr>
              <a:t>tử</a:t>
            </a:r>
            <a:r>
              <a:rPr lang="en-US" sz="2800" spc="-33" dirty="0">
                <a:solidFill>
                  <a:srgbClr val="000000"/>
                </a:solidFill>
                <a:latin typeface="Times New Roman" panose="02020603050405020304" pitchFamily="18" charset="0"/>
                <a:cs typeface="Times New Roman" panose="02020603050405020304" pitchFamily="18" charset="0"/>
              </a:rPr>
              <a:t> chlorine</a:t>
            </a:r>
          </a:p>
        </p:txBody>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72810" y="222250"/>
            <a:ext cx="1772572" cy="3587164"/>
          </a:xfrm>
          <a:prstGeom prst="rect">
            <a:avLst/>
          </a:prstGeom>
        </p:spPr>
      </p:pic>
      <p:pic>
        <p:nvPicPr>
          <p:cNvPr id="14" name="Picture 14"/>
          <p:cNvPicPr>
            <a:picLocks noChangeAspect="1"/>
          </p:cNvPicPr>
          <p:nvPr/>
        </p:nvPicPr>
        <p:blipFill>
          <a:blip r:embed="rId4"/>
          <a:srcRect/>
          <a:stretch>
            <a:fillRect/>
          </a:stretch>
        </p:blipFill>
        <p:spPr>
          <a:xfrm>
            <a:off x="3249140" y="76200"/>
            <a:ext cx="819912" cy="728355"/>
          </a:xfrm>
          <a:prstGeom prst="rect">
            <a:avLst/>
          </a:prstGeom>
        </p:spPr>
      </p:pic>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597769" y="222250"/>
            <a:ext cx="1772572" cy="3587164"/>
          </a:xfrm>
          <a:prstGeom prst="rect">
            <a:avLst/>
          </a:prstGeom>
        </p:spPr>
      </p:pic>
      <p:pic>
        <p:nvPicPr>
          <p:cNvPr id="16" name="Picture 16"/>
          <p:cNvPicPr>
            <a:picLocks noChangeAspect="1"/>
          </p:cNvPicPr>
          <p:nvPr/>
        </p:nvPicPr>
        <p:blipFill>
          <a:blip r:embed="rId4"/>
          <a:srcRect/>
          <a:stretch>
            <a:fillRect/>
          </a:stretch>
        </p:blipFill>
        <p:spPr>
          <a:xfrm>
            <a:off x="5074100" y="76200"/>
            <a:ext cx="819912" cy="728355"/>
          </a:xfrm>
          <a:prstGeom prst="rect">
            <a:avLst/>
          </a:prstGeom>
        </p:spPr>
      </p:pic>
      <p:sp>
        <p:nvSpPr>
          <p:cNvPr id="19" name="TextBox 19"/>
          <p:cNvSpPr txBox="1"/>
          <p:nvPr/>
        </p:nvSpPr>
        <p:spPr>
          <a:xfrm>
            <a:off x="2895600" y="914400"/>
            <a:ext cx="1291379" cy="2585323"/>
          </a:xfrm>
          <a:prstGeom prst="rect">
            <a:avLst/>
          </a:prstGeom>
        </p:spPr>
        <p:txBody>
          <a:bodyPr wrap="square" lIns="0" tIns="0" rIns="0" bIns="0" rtlCol="0" anchor="t">
            <a:spAutoFit/>
          </a:bodyPr>
          <a:lstStyle/>
          <a:p>
            <a:pPr algn="ctr">
              <a:spcBef>
                <a:spcPct val="0"/>
              </a:spcBef>
            </a:pPr>
            <a:r>
              <a:rPr lang="en-US" sz="2800" spc="-33" dirty="0" err="1">
                <a:solidFill>
                  <a:srgbClr val="000000"/>
                </a:solidFill>
                <a:latin typeface="Times New Roman" panose="02020603050405020304" pitchFamily="18" charset="0"/>
                <a:cs typeface="Times New Roman" panose="02020603050405020304" pitchFamily="18" charset="0"/>
              </a:rPr>
              <a:t>Nhóm</a:t>
            </a:r>
            <a:r>
              <a:rPr lang="en-US" sz="2800" spc="-33" dirty="0">
                <a:solidFill>
                  <a:srgbClr val="000000"/>
                </a:solidFill>
                <a:latin typeface="Times New Roman" panose="02020603050405020304" pitchFamily="18" charset="0"/>
                <a:cs typeface="Times New Roman" panose="02020603050405020304" pitchFamily="18" charset="0"/>
              </a:rPr>
              <a:t> 2 </a:t>
            </a:r>
            <a:r>
              <a:rPr lang="en-US" sz="2800" spc="-33" dirty="0" err="1">
                <a:solidFill>
                  <a:srgbClr val="000000"/>
                </a:solidFill>
                <a:latin typeface="Times New Roman" panose="02020603050405020304" pitchFamily="18" charset="0"/>
                <a:cs typeface="Times New Roman" panose="02020603050405020304" pitchFamily="18" charset="0"/>
              </a:rPr>
              <a:t>vẽ</a:t>
            </a:r>
            <a:r>
              <a:rPr lang="en-US" sz="2800" spc="-33" dirty="0">
                <a:solidFill>
                  <a:srgbClr val="000000"/>
                </a:solidFill>
                <a:latin typeface="Times New Roman" panose="02020603050405020304" pitchFamily="18" charset="0"/>
                <a:cs typeface="Times New Roman" panose="02020603050405020304" pitchFamily="18" charset="0"/>
              </a:rPr>
              <a:t> </a:t>
            </a:r>
            <a:r>
              <a:rPr lang="en-US" sz="2800" spc="-33" dirty="0" err="1">
                <a:solidFill>
                  <a:srgbClr val="000000"/>
                </a:solidFill>
                <a:latin typeface="Times New Roman" panose="02020603050405020304" pitchFamily="18" charset="0"/>
                <a:cs typeface="Times New Roman" panose="02020603050405020304" pitchFamily="18" charset="0"/>
              </a:rPr>
              <a:t>sơ</a:t>
            </a:r>
            <a:r>
              <a:rPr lang="en-US" sz="2800" spc="-33" dirty="0">
                <a:solidFill>
                  <a:srgbClr val="000000"/>
                </a:solidFill>
                <a:latin typeface="Times New Roman" panose="02020603050405020304" pitchFamily="18" charset="0"/>
                <a:cs typeface="Times New Roman" panose="02020603050405020304" pitchFamily="18" charset="0"/>
              </a:rPr>
              <a:t> </a:t>
            </a:r>
            <a:r>
              <a:rPr lang="en-US" sz="2800" spc="-33" dirty="0" err="1">
                <a:solidFill>
                  <a:srgbClr val="000000"/>
                </a:solidFill>
                <a:latin typeface="Times New Roman" panose="02020603050405020304" pitchFamily="18" charset="0"/>
                <a:cs typeface="Times New Roman" panose="02020603050405020304" pitchFamily="18" charset="0"/>
              </a:rPr>
              <a:t>đồ</a:t>
            </a:r>
            <a:r>
              <a:rPr lang="en-US" sz="2800" spc="-33" dirty="0">
                <a:solidFill>
                  <a:srgbClr val="000000"/>
                </a:solidFill>
                <a:latin typeface="Times New Roman" panose="02020603050405020304" pitchFamily="18" charset="0"/>
                <a:cs typeface="Times New Roman" panose="02020603050405020304" pitchFamily="18" charset="0"/>
              </a:rPr>
              <a:t>  </a:t>
            </a:r>
            <a:r>
              <a:rPr lang="en-US" sz="2800" spc="-33" dirty="0" err="1">
                <a:solidFill>
                  <a:srgbClr val="000000"/>
                </a:solidFill>
                <a:latin typeface="Times New Roman" panose="02020603050405020304" pitchFamily="18" charset="0"/>
                <a:cs typeface="Times New Roman" panose="02020603050405020304" pitchFamily="18" charset="0"/>
              </a:rPr>
              <a:t>hình</a:t>
            </a:r>
            <a:r>
              <a:rPr lang="en-US" sz="2800" spc="-33" dirty="0">
                <a:solidFill>
                  <a:srgbClr val="000000"/>
                </a:solidFill>
                <a:latin typeface="Times New Roman" panose="02020603050405020304" pitchFamily="18" charset="0"/>
                <a:cs typeface="Times New Roman" panose="02020603050405020304" pitchFamily="18" charset="0"/>
              </a:rPr>
              <a:t> </a:t>
            </a:r>
            <a:r>
              <a:rPr lang="en-US" sz="2800" spc="-33" dirty="0" err="1">
                <a:solidFill>
                  <a:srgbClr val="000000"/>
                </a:solidFill>
                <a:latin typeface="Times New Roman" panose="02020603050405020304" pitchFamily="18" charset="0"/>
                <a:cs typeface="Times New Roman" panose="02020603050405020304" pitchFamily="18" charset="0"/>
              </a:rPr>
              <a:t>thành</a:t>
            </a:r>
            <a:r>
              <a:rPr lang="en-US" sz="2800" spc="-33" dirty="0">
                <a:solidFill>
                  <a:srgbClr val="000000"/>
                </a:solidFill>
                <a:latin typeface="Times New Roman" panose="02020603050405020304" pitchFamily="18" charset="0"/>
                <a:cs typeface="Times New Roman" panose="02020603050405020304" pitchFamily="18" charset="0"/>
              </a:rPr>
              <a:t> </a:t>
            </a:r>
            <a:r>
              <a:rPr lang="en-US" sz="2800" spc="-33" dirty="0" err="1">
                <a:solidFill>
                  <a:srgbClr val="000000"/>
                </a:solidFill>
                <a:latin typeface="Times New Roman" panose="02020603050405020304" pitchFamily="18" charset="0"/>
                <a:cs typeface="Times New Roman" panose="02020603050405020304" pitchFamily="18" charset="0"/>
              </a:rPr>
              <a:t>phân</a:t>
            </a:r>
            <a:r>
              <a:rPr lang="en-US" sz="2800" spc="-33" dirty="0">
                <a:solidFill>
                  <a:srgbClr val="000000"/>
                </a:solidFill>
                <a:latin typeface="Times New Roman" panose="02020603050405020304" pitchFamily="18" charset="0"/>
                <a:cs typeface="Times New Roman" panose="02020603050405020304" pitchFamily="18" charset="0"/>
              </a:rPr>
              <a:t> </a:t>
            </a:r>
            <a:r>
              <a:rPr lang="en-US" sz="2800" spc="-33" dirty="0" err="1">
                <a:solidFill>
                  <a:srgbClr val="000000"/>
                </a:solidFill>
                <a:latin typeface="Times New Roman" panose="02020603050405020304" pitchFamily="18" charset="0"/>
                <a:cs typeface="Times New Roman" panose="02020603050405020304" pitchFamily="18" charset="0"/>
              </a:rPr>
              <a:t>tử</a:t>
            </a:r>
            <a:r>
              <a:rPr lang="en-US" sz="2800" spc="-33" dirty="0">
                <a:solidFill>
                  <a:srgbClr val="000000"/>
                </a:solidFill>
                <a:latin typeface="Times New Roman" panose="02020603050405020304" pitchFamily="18" charset="0"/>
                <a:cs typeface="Times New Roman" panose="02020603050405020304" pitchFamily="18" charset="0"/>
              </a:rPr>
              <a:t> </a:t>
            </a:r>
            <a:r>
              <a:rPr lang="en-US" sz="2800" spc="-33" dirty="0" err="1">
                <a:solidFill>
                  <a:srgbClr val="000000"/>
                </a:solidFill>
                <a:latin typeface="Times New Roman" panose="02020603050405020304" pitchFamily="18" charset="0"/>
                <a:cs typeface="Times New Roman" panose="02020603050405020304" pitchFamily="18" charset="0"/>
              </a:rPr>
              <a:t>amonia</a:t>
            </a:r>
            <a:endParaRPr lang="en-US" sz="2800" spc="-33" dirty="0">
              <a:solidFill>
                <a:srgbClr val="000000"/>
              </a:solidFill>
              <a:latin typeface="Times New Roman" panose="02020603050405020304" pitchFamily="18" charset="0"/>
              <a:cs typeface="Times New Roman" panose="02020603050405020304" pitchFamily="18" charset="0"/>
            </a:endParaRPr>
          </a:p>
        </p:txBody>
      </p:sp>
      <p:sp>
        <p:nvSpPr>
          <p:cNvPr id="20" name="TextBox 20"/>
          <p:cNvSpPr txBox="1"/>
          <p:nvPr/>
        </p:nvSpPr>
        <p:spPr>
          <a:xfrm>
            <a:off x="4724400" y="1040376"/>
            <a:ext cx="1478914" cy="2154436"/>
          </a:xfrm>
          <a:prstGeom prst="rect">
            <a:avLst/>
          </a:prstGeom>
        </p:spPr>
        <p:txBody>
          <a:bodyPr wrap="square" lIns="0" tIns="0" rIns="0" bIns="0" rtlCol="0" anchor="t">
            <a:spAutoFit/>
          </a:bodyPr>
          <a:lstStyle/>
          <a:p>
            <a:pPr>
              <a:spcBef>
                <a:spcPct val="0"/>
              </a:spcBef>
            </a:pPr>
            <a:r>
              <a:rPr lang="en-US" sz="2800" spc="-33" dirty="0" err="1">
                <a:solidFill>
                  <a:srgbClr val="000000"/>
                </a:solidFill>
                <a:latin typeface="Times New Roman" panose="02020603050405020304" pitchFamily="18" charset="0"/>
                <a:cs typeface="Times New Roman" panose="02020603050405020304" pitchFamily="18" charset="0"/>
              </a:rPr>
              <a:t>Nhóm</a:t>
            </a:r>
            <a:r>
              <a:rPr lang="en-US" sz="2800" spc="-33" dirty="0">
                <a:solidFill>
                  <a:srgbClr val="000000"/>
                </a:solidFill>
                <a:latin typeface="Times New Roman" panose="02020603050405020304" pitchFamily="18" charset="0"/>
                <a:cs typeface="Times New Roman" panose="02020603050405020304" pitchFamily="18" charset="0"/>
              </a:rPr>
              <a:t> 3 </a:t>
            </a:r>
            <a:r>
              <a:rPr lang="en-US" sz="2800" spc="-33" dirty="0" err="1">
                <a:solidFill>
                  <a:srgbClr val="000000"/>
                </a:solidFill>
                <a:latin typeface="Times New Roman" panose="02020603050405020304" pitchFamily="18" charset="0"/>
                <a:cs typeface="Times New Roman" panose="02020603050405020304" pitchFamily="18" charset="0"/>
              </a:rPr>
              <a:t>vẽ</a:t>
            </a:r>
            <a:r>
              <a:rPr lang="en-US" sz="2800" spc="-33" dirty="0">
                <a:solidFill>
                  <a:srgbClr val="000000"/>
                </a:solidFill>
                <a:latin typeface="Times New Roman" panose="02020603050405020304" pitchFamily="18" charset="0"/>
                <a:cs typeface="Times New Roman" panose="02020603050405020304" pitchFamily="18" charset="0"/>
              </a:rPr>
              <a:t> </a:t>
            </a:r>
            <a:r>
              <a:rPr lang="en-US" sz="2800" spc="-33" dirty="0" err="1">
                <a:solidFill>
                  <a:srgbClr val="000000"/>
                </a:solidFill>
                <a:latin typeface="Times New Roman" panose="02020603050405020304" pitchFamily="18" charset="0"/>
                <a:cs typeface="Times New Roman" panose="02020603050405020304" pitchFamily="18" charset="0"/>
              </a:rPr>
              <a:t>sơ</a:t>
            </a:r>
            <a:r>
              <a:rPr lang="en-US" sz="2800" spc="-33" dirty="0">
                <a:solidFill>
                  <a:srgbClr val="000000"/>
                </a:solidFill>
                <a:latin typeface="Times New Roman" panose="02020603050405020304" pitchFamily="18" charset="0"/>
                <a:cs typeface="Times New Roman" panose="02020603050405020304" pitchFamily="18" charset="0"/>
              </a:rPr>
              <a:t> </a:t>
            </a:r>
            <a:r>
              <a:rPr lang="en-US" sz="2800" spc="-33" dirty="0" err="1">
                <a:solidFill>
                  <a:srgbClr val="000000"/>
                </a:solidFill>
                <a:latin typeface="Times New Roman" panose="02020603050405020304" pitchFamily="18" charset="0"/>
                <a:cs typeface="Times New Roman" panose="02020603050405020304" pitchFamily="18" charset="0"/>
              </a:rPr>
              <a:t>đồ</a:t>
            </a:r>
            <a:r>
              <a:rPr lang="en-US" sz="2800" spc="-33" dirty="0">
                <a:solidFill>
                  <a:srgbClr val="000000"/>
                </a:solidFill>
                <a:latin typeface="Times New Roman" panose="02020603050405020304" pitchFamily="18" charset="0"/>
                <a:cs typeface="Times New Roman" panose="02020603050405020304" pitchFamily="18" charset="0"/>
              </a:rPr>
              <a:t>  </a:t>
            </a:r>
            <a:r>
              <a:rPr lang="en-US" sz="2800" spc="-33" dirty="0" err="1">
                <a:solidFill>
                  <a:srgbClr val="000000"/>
                </a:solidFill>
                <a:latin typeface="Times New Roman" panose="02020603050405020304" pitchFamily="18" charset="0"/>
                <a:cs typeface="Times New Roman" panose="02020603050405020304" pitchFamily="18" charset="0"/>
              </a:rPr>
              <a:t>hình</a:t>
            </a:r>
            <a:r>
              <a:rPr lang="en-US" sz="2800" spc="-33" dirty="0">
                <a:solidFill>
                  <a:srgbClr val="000000"/>
                </a:solidFill>
                <a:latin typeface="Times New Roman" panose="02020603050405020304" pitchFamily="18" charset="0"/>
                <a:cs typeface="Times New Roman" panose="02020603050405020304" pitchFamily="18" charset="0"/>
              </a:rPr>
              <a:t> </a:t>
            </a:r>
            <a:r>
              <a:rPr lang="en-US" sz="2800" spc="-33" dirty="0" err="1">
                <a:solidFill>
                  <a:srgbClr val="000000"/>
                </a:solidFill>
                <a:latin typeface="Times New Roman" panose="02020603050405020304" pitchFamily="18" charset="0"/>
                <a:cs typeface="Times New Roman" panose="02020603050405020304" pitchFamily="18" charset="0"/>
              </a:rPr>
              <a:t>thành</a:t>
            </a:r>
            <a:r>
              <a:rPr lang="en-US" sz="2800" spc="-33" dirty="0">
                <a:solidFill>
                  <a:srgbClr val="000000"/>
                </a:solidFill>
                <a:latin typeface="Times New Roman" panose="02020603050405020304" pitchFamily="18" charset="0"/>
                <a:cs typeface="Times New Roman" panose="02020603050405020304" pitchFamily="18" charset="0"/>
              </a:rPr>
              <a:t> </a:t>
            </a:r>
            <a:r>
              <a:rPr lang="en-US" sz="2800" spc="-33" dirty="0" err="1">
                <a:solidFill>
                  <a:srgbClr val="000000"/>
                </a:solidFill>
                <a:latin typeface="Times New Roman" panose="02020603050405020304" pitchFamily="18" charset="0"/>
                <a:cs typeface="Times New Roman" panose="02020603050405020304" pitchFamily="18" charset="0"/>
              </a:rPr>
              <a:t>phân</a:t>
            </a:r>
            <a:r>
              <a:rPr lang="en-US" sz="2800" spc="-33" dirty="0">
                <a:solidFill>
                  <a:srgbClr val="000000"/>
                </a:solidFill>
                <a:latin typeface="Times New Roman" panose="02020603050405020304" pitchFamily="18" charset="0"/>
                <a:cs typeface="Times New Roman" panose="02020603050405020304" pitchFamily="18" charset="0"/>
              </a:rPr>
              <a:t> </a:t>
            </a:r>
            <a:r>
              <a:rPr lang="en-US" sz="2800" spc="-33" dirty="0" err="1">
                <a:solidFill>
                  <a:srgbClr val="000000"/>
                </a:solidFill>
                <a:latin typeface="Times New Roman" panose="02020603050405020304" pitchFamily="18" charset="0"/>
                <a:cs typeface="Times New Roman" panose="02020603050405020304" pitchFamily="18" charset="0"/>
              </a:rPr>
              <a:t>tử</a:t>
            </a:r>
            <a:r>
              <a:rPr lang="en-US" sz="2800" spc="-33" dirty="0">
                <a:solidFill>
                  <a:srgbClr val="000000"/>
                </a:solidFill>
                <a:latin typeface="Times New Roman" panose="02020603050405020304" pitchFamily="18" charset="0"/>
                <a:cs typeface="Times New Roman" panose="02020603050405020304" pitchFamily="18" charset="0"/>
              </a:rPr>
              <a:t> nitrogen</a:t>
            </a:r>
          </a:p>
        </p:txBody>
      </p:sp>
      <p:sp>
        <p:nvSpPr>
          <p:cNvPr id="22" name="TextBox 21">
            <a:extLst>
              <a:ext uri="{FF2B5EF4-FFF2-40B4-BE49-F238E27FC236}">
                <a16:creationId xmlns:a16="http://schemas.microsoft.com/office/drawing/2014/main" id="{1CF5F20D-4894-2AE6-F9DA-2BB8C614BDD0}"/>
              </a:ext>
            </a:extLst>
          </p:cNvPr>
          <p:cNvSpPr txBox="1"/>
          <p:nvPr/>
        </p:nvSpPr>
        <p:spPr>
          <a:xfrm>
            <a:off x="1624810" y="4099803"/>
            <a:ext cx="6770272" cy="544149"/>
          </a:xfrm>
          <a:prstGeom prst="rect">
            <a:avLst/>
          </a:prstGeom>
          <a:noFill/>
        </p:spPr>
        <p:txBody>
          <a:bodyPr wrap="square" lIns="51206" tIns="25603" rIns="51206" bIns="25603" rtlCol="0">
            <a:spAutoFit/>
          </a:bodyPr>
          <a:lstStyle/>
          <a:p>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phút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endParaRPr lang="vi-VN" sz="32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2A0FD105-ED19-24F0-2D77-092D8F72A6A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err="1">
                <a:ln>
                  <a:noFill/>
                </a:ln>
                <a:solidFill>
                  <a:srgbClr val="333333"/>
                </a:solidFill>
                <a:effectLst/>
                <a:latin typeface="Roboto" panose="02000000000000000000" pitchFamily="2" charset="0"/>
              </a:rPr>
              <a:t>Sơ</a:t>
            </a:r>
            <a:r>
              <a:rPr kumimoji="0" lang="en-US" altLang="en-US" sz="1300" b="0" i="0" u="none" strike="noStrike" cap="none" normalizeH="0" baseline="0" dirty="0">
                <a:ln>
                  <a:noFill/>
                </a:ln>
                <a:solidFill>
                  <a:srgbClr val="333333"/>
                </a:solidFill>
                <a:effectLst/>
                <a:latin typeface="Roboto" panose="02000000000000000000" pitchFamily="2" charset="0"/>
              </a:rPr>
              <a:t> </a:t>
            </a:r>
            <a:r>
              <a:rPr kumimoji="0" lang="en-US" altLang="en-US" sz="1300" b="0" i="0" u="none" strike="noStrike" cap="none" normalizeH="0" baseline="0" dirty="0" err="1">
                <a:ln>
                  <a:noFill/>
                </a:ln>
                <a:solidFill>
                  <a:srgbClr val="333333"/>
                </a:solidFill>
                <a:effectLst/>
                <a:latin typeface="Roboto" panose="02000000000000000000" pitchFamily="2" charset="0"/>
              </a:rPr>
              <a:t>đồ</a:t>
            </a:r>
            <a:r>
              <a:rPr kumimoji="0" lang="en-US" altLang="en-US" sz="1300" b="0" i="0" u="none" strike="noStrike" cap="none" normalizeH="0" baseline="0" dirty="0">
                <a:ln>
                  <a:noFill/>
                </a:ln>
                <a:solidFill>
                  <a:srgbClr val="333333"/>
                </a:solidFill>
                <a:effectLst/>
                <a:latin typeface="Roboto" panose="02000000000000000000" pitchFamily="2" charset="0"/>
              </a:rPr>
              <a:t> </a:t>
            </a:r>
            <a:r>
              <a:rPr kumimoji="0" lang="en-US" altLang="en-US" sz="1300" b="0" i="0" u="none" strike="noStrike" cap="none" normalizeH="0" baseline="0" dirty="0" err="1">
                <a:ln>
                  <a:noFill/>
                </a:ln>
                <a:solidFill>
                  <a:srgbClr val="333333"/>
                </a:solidFill>
                <a:effectLst/>
                <a:latin typeface="Roboto" panose="02000000000000000000" pitchFamily="2" charset="0"/>
              </a:rPr>
              <a:t>hình</a:t>
            </a:r>
            <a:r>
              <a:rPr kumimoji="0" lang="en-US" altLang="en-US" sz="1300" b="0" i="0" u="none" strike="noStrike" cap="none" normalizeH="0" baseline="0" dirty="0">
                <a:ln>
                  <a:noFill/>
                </a:ln>
                <a:solidFill>
                  <a:srgbClr val="333333"/>
                </a:solidFill>
                <a:effectLst/>
                <a:latin typeface="Roboto" panose="02000000000000000000" pitchFamily="2" charset="0"/>
              </a:rPr>
              <a:t> </a:t>
            </a:r>
            <a:r>
              <a:rPr kumimoji="0" lang="en-US" altLang="en-US" sz="1300" b="0" i="0" u="none" strike="noStrike" cap="none" normalizeH="0" baseline="0" dirty="0" err="1">
                <a:ln>
                  <a:noFill/>
                </a:ln>
                <a:solidFill>
                  <a:srgbClr val="333333"/>
                </a:solidFill>
                <a:effectLst/>
                <a:latin typeface="Roboto" panose="02000000000000000000" pitchFamily="2" charset="0"/>
              </a:rPr>
              <a:t>thành</a:t>
            </a:r>
            <a:r>
              <a:rPr kumimoji="0" lang="en-US" altLang="en-US" sz="1300" b="0" i="0" u="none" strike="noStrike" cap="none" normalizeH="0" baseline="0" dirty="0">
                <a:ln>
                  <a:noFill/>
                </a:ln>
                <a:solidFill>
                  <a:srgbClr val="333333"/>
                </a:solidFill>
                <a:effectLst/>
                <a:latin typeface="Roboto" panose="02000000000000000000" pitchFamily="2" charset="0"/>
              </a:rPr>
              <a:t> </a:t>
            </a:r>
            <a:r>
              <a:rPr kumimoji="0" lang="en-US" altLang="en-US" sz="1300" b="0" i="0" u="none" strike="noStrike" cap="none" normalizeH="0" baseline="0" dirty="0" err="1">
                <a:ln>
                  <a:noFill/>
                </a:ln>
                <a:solidFill>
                  <a:srgbClr val="333333"/>
                </a:solidFill>
                <a:effectLst/>
                <a:latin typeface="Roboto" panose="02000000000000000000" pitchFamily="2" charset="0"/>
              </a:rPr>
              <a:t>liên</a:t>
            </a:r>
            <a:r>
              <a:rPr kumimoji="0" lang="en-US" altLang="en-US" sz="1300" b="0" i="0" u="none" strike="noStrike" cap="none" normalizeH="0" baseline="0" dirty="0">
                <a:ln>
                  <a:noFill/>
                </a:ln>
                <a:solidFill>
                  <a:srgbClr val="333333"/>
                </a:solidFill>
                <a:effectLst/>
                <a:latin typeface="Roboto" panose="02000000000000000000" pitchFamily="2" charset="0"/>
              </a:rPr>
              <a:t> </a:t>
            </a:r>
            <a:r>
              <a:rPr kumimoji="0" lang="en-US" altLang="en-US" sz="1300" b="0" i="0" u="none" strike="noStrike" cap="none" normalizeH="0" baseline="0" dirty="0" err="1">
                <a:ln>
                  <a:noFill/>
                </a:ln>
                <a:solidFill>
                  <a:srgbClr val="333333"/>
                </a:solidFill>
                <a:effectLst/>
                <a:latin typeface="Roboto" panose="02000000000000000000" pitchFamily="2" charset="0"/>
              </a:rPr>
              <a:t>kết</a:t>
            </a:r>
            <a:r>
              <a:rPr kumimoji="0" lang="en-US" altLang="en-US" sz="1300" b="0" i="0" u="none" strike="noStrike" cap="none" normalizeH="0" baseline="0" dirty="0">
                <a:ln>
                  <a:noFill/>
                </a:ln>
                <a:solidFill>
                  <a:srgbClr val="333333"/>
                </a:solidFill>
                <a:effectLst/>
                <a:latin typeface="Roboto" panose="02000000000000000000" pitchFamily="2" charset="0"/>
              </a:rPr>
              <a:t> </a:t>
            </a:r>
            <a:r>
              <a:rPr kumimoji="0" lang="en-US" altLang="en-US" sz="1300" b="0" i="0" u="none" strike="noStrike" cap="none" normalizeH="0" baseline="0" dirty="0" err="1">
                <a:ln>
                  <a:noFill/>
                </a:ln>
                <a:solidFill>
                  <a:srgbClr val="333333"/>
                </a:solidFill>
                <a:effectLst/>
                <a:latin typeface="Roboto" panose="02000000000000000000" pitchFamily="2" charset="0"/>
              </a:rPr>
              <a:t>cộng</a:t>
            </a:r>
            <a:r>
              <a:rPr kumimoji="0" lang="en-US" altLang="en-US" sz="1300" b="0" i="0" u="none" strike="noStrike" cap="none" normalizeH="0" baseline="0" dirty="0">
                <a:ln>
                  <a:noFill/>
                </a:ln>
                <a:solidFill>
                  <a:srgbClr val="333333"/>
                </a:solidFill>
                <a:effectLst/>
                <a:latin typeface="Roboto" panose="02000000000000000000" pitchFamily="2" charset="0"/>
              </a:rPr>
              <a:t> </a:t>
            </a:r>
            <a:r>
              <a:rPr kumimoji="0" lang="en-US" altLang="en-US" sz="1300" b="0" i="0" u="none" strike="noStrike" cap="none" normalizeH="0" baseline="0" dirty="0" err="1">
                <a:ln>
                  <a:noFill/>
                </a:ln>
                <a:solidFill>
                  <a:srgbClr val="333333"/>
                </a:solidFill>
                <a:effectLst/>
                <a:latin typeface="Roboto" panose="02000000000000000000" pitchFamily="2" charset="0"/>
              </a:rPr>
              <a:t>hoá</a:t>
            </a:r>
            <a:r>
              <a:rPr kumimoji="0" lang="en-US" altLang="en-US" sz="1300" b="0" i="0" u="none" strike="noStrike" cap="none" normalizeH="0" baseline="0" dirty="0">
                <a:ln>
                  <a:noFill/>
                </a:ln>
                <a:solidFill>
                  <a:srgbClr val="333333"/>
                </a:solidFill>
                <a:effectLst/>
                <a:latin typeface="Roboto" panose="02000000000000000000" pitchFamily="2" charset="0"/>
              </a:rPr>
              <a:t> </a:t>
            </a:r>
            <a:r>
              <a:rPr kumimoji="0" lang="en-US" altLang="en-US" sz="1300" b="0" i="0" u="none" strike="noStrike" cap="none" normalizeH="0" baseline="0" dirty="0" err="1">
                <a:ln>
                  <a:noFill/>
                </a:ln>
                <a:solidFill>
                  <a:srgbClr val="333333"/>
                </a:solidFill>
                <a:effectLst/>
                <a:latin typeface="Roboto" panose="02000000000000000000" pitchFamily="2" charset="0"/>
              </a:rPr>
              <a:t>trị</a:t>
            </a:r>
            <a:r>
              <a:rPr kumimoji="0" lang="en-US" altLang="en-US" sz="1300" b="0" i="0" u="none" strike="noStrike" cap="none" normalizeH="0" baseline="0" dirty="0">
                <a:ln>
                  <a:noFill/>
                </a:ln>
                <a:solidFill>
                  <a:srgbClr val="333333"/>
                </a:solidFill>
                <a:effectLst/>
                <a:latin typeface="Roboto" panose="02000000000000000000" pitchFamily="2" charset="0"/>
              </a:rPr>
              <a:t> </a:t>
            </a:r>
            <a:r>
              <a:rPr kumimoji="0" lang="en-US" altLang="en-US" sz="1300" b="0" i="0" u="none" strike="noStrike" cap="none" normalizeH="0" baseline="0" dirty="0" err="1">
                <a:ln>
                  <a:noFill/>
                </a:ln>
                <a:solidFill>
                  <a:srgbClr val="333333"/>
                </a:solidFill>
                <a:effectLst/>
                <a:latin typeface="Roboto" panose="02000000000000000000" pitchFamily="2" charset="0"/>
              </a:rPr>
              <a:t>trong</a:t>
            </a:r>
            <a:r>
              <a:rPr kumimoji="0" lang="en-US" altLang="en-US" sz="1300" b="0" i="0" u="none" strike="noStrike" cap="none" normalizeH="0" baseline="0" dirty="0">
                <a:ln>
                  <a:noFill/>
                </a:ln>
                <a:solidFill>
                  <a:srgbClr val="333333"/>
                </a:solidFill>
                <a:effectLst/>
                <a:latin typeface="Roboto" panose="02000000000000000000" pitchFamily="2" charset="0"/>
              </a:rPr>
              <a:t> </a:t>
            </a:r>
            <a:r>
              <a:rPr kumimoji="0" lang="en-US" altLang="en-US" sz="1300" b="0" i="0" u="none" strike="noStrike" cap="none" normalizeH="0" baseline="0" dirty="0" err="1">
                <a:ln>
                  <a:noFill/>
                </a:ln>
                <a:solidFill>
                  <a:srgbClr val="333333"/>
                </a:solidFill>
                <a:effectLst/>
                <a:latin typeface="Roboto" panose="02000000000000000000" pitchFamily="2" charset="0"/>
              </a:rPr>
              <a:t>phân</a:t>
            </a:r>
            <a:r>
              <a:rPr kumimoji="0" lang="en-US" altLang="en-US" sz="1300" b="0" i="0" u="none" strike="noStrike" cap="none" normalizeH="0" baseline="0" dirty="0">
                <a:ln>
                  <a:noFill/>
                </a:ln>
                <a:solidFill>
                  <a:srgbClr val="333333"/>
                </a:solidFill>
                <a:effectLst/>
                <a:latin typeface="Roboto" panose="02000000000000000000" pitchFamily="2" charset="0"/>
              </a:rPr>
              <a:t> </a:t>
            </a:r>
            <a:r>
              <a:rPr kumimoji="0" lang="en-US" altLang="en-US" sz="1300" b="0" i="0" u="none" strike="noStrike" cap="none" normalizeH="0" baseline="0" dirty="0" err="1">
                <a:ln>
                  <a:noFill/>
                </a:ln>
                <a:solidFill>
                  <a:srgbClr val="333333"/>
                </a:solidFill>
                <a:effectLst/>
                <a:latin typeface="Roboto" panose="02000000000000000000" pitchFamily="2" charset="0"/>
              </a:rPr>
              <a:t>tử</a:t>
            </a:r>
            <a:r>
              <a:rPr kumimoji="0" lang="en-US" altLang="en-US" sz="1300" b="0" i="0" u="none" strike="noStrike" cap="none" normalizeH="0" baseline="0" dirty="0">
                <a:ln>
                  <a:noFill/>
                </a:ln>
                <a:solidFill>
                  <a:srgbClr val="333333"/>
                </a:solidFill>
                <a:effectLst/>
                <a:latin typeface="Roboto" panose="02000000000000000000" pitchFamily="2" charset="0"/>
              </a:rPr>
              <a:t> chlorine </a:t>
            </a:r>
            <a:r>
              <a:rPr kumimoji="0" lang="en-US" altLang="en-US" sz="1300" b="0" i="0" u="none" strike="noStrike" cap="none" normalizeH="0" baseline="0" dirty="0" err="1">
                <a:ln>
                  <a:noFill/>
                </a:ln>
                <a:solidFill>
                  <a:srgbClr val="333333"/>
                </a:solidFill>
                <a:effectLst/>
                <a:latin typeface="Roboto" panose="02000000000000000000" pitchFamily="2" charset="0"/>
              </a:rPr>
              <a:t>và</a:t>
            </a:r>
            <a:r>
              <a:rPr kumimoji="0" lang="en-US" altLang="en-US" sz="1300" b="0" i="0" u="none" strike="noStrike" cap="none" normalizeH="0" baseline="0" dirty="0">
                <a:ln>
                  <a:noFill/>
                </a:ln>
                <a:solidFill>
                  <a:srgbClr val="333333"/>
                </a:solidFill>
                <a:effectLst/>
                <a:latin typeface="Roboto" panose="02000000000000000000" pitchFamily="2" charset="0"/>
              </a:rPr>
              <a:t> ammonia:</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Roboto" panose="02000000000000000000" pitchFamily="2" charset="0"/>
              </a:rPr>
              <a:t>  </a:t>
            </a:r>
            <a:r>
              <a:rPr kumimoji="0" lang="en-US" altLang="en-US" sz="7600" b="0" i="0" u="none" strike="noStrike" cap="none" normalizeH="0" baseline="0" dirty="0">
                <a:ln>
                  <a:noFill/>
                </a:ln>
                <a:solidFill>
                  <a:srgbClr val="333333"/>
                </a:solidFill>
                <a:effectLst/>
                <a:latin typeface="Roboto" panose="02000000000000000000" pitchFamily="2"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Roboto" panose="02000000000000000000" pitchFamily="2" charset="0"/>
              </a:rPr>
              <a:t>  </a:t>
            </a:r>
            <a:r>
              <a:rPr kumimoji="0" lang="en-US" altLang="en-US" sz="14400" b="0" i="0" u="none" strike="noStrike" cap="none" normalizeH="0" baseline="0" dirty="0">
                <a:ln>
                  <a:noFill/>
                </a:ln>
                <a:solidFill>
                  <a:srgbClr val="333333"/>
                </a:solidFill>
                <a:effectLst/>
                <a:latin typeface="Roboto" panose="02000000000000000000" pitchFamily="2"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8923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304800" y="275272"/>
            <a:ext cx="515389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200" dirty="0">
                <a:solidFill>
                  <a:srgbClr val="000000"/>
                </a:solidFill>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Vẽ</a:t>
            </a:r>
            <a:r>
              <a:rPr kumimoji="0" 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sơ</a:t>
            </a:r>
            <a:r>
              <a:rPr kumimoji="0" 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đồ</a:t>
            </a:r>
            <a:r>
              <a:rPr kumimoji="0" 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thành</a:t>
            </a:r>
            <a:r>
              <a:rPr kumimoji="0" 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liên</a:t>
            </a:r>
            <a:r>
              <a:rPr kumimoji="0" 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kết</a:t>
            </a:r>
            <a:r>
              <a:rPr kumimoji="0" 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cộng</a:t>
            </a:r>
            <a:r>
              <a:rPr kumimoji="0" 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hóa</a:t>
            </a:r>
            <a:r>
              <a:rPr kumimoji="0" 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trị</a:t>
            </a:r>
            <a:r>
              <a:rPr kumimoji="0" 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a:t>
            </a:r>
            <a:r>
              <a:rPr kumimoji="0" 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phân</a:t>
            </a:r>
            <a:r>
              <a:rPr kumimoji="0" 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tử</a:t>
            </a:r>
            <a:r>
              <a:rPr kumimoji="0" 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sau</a:t>
            </a:r>
            <a:r>
              <a:rPr kumimoji="0" 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5122" name="Picture 2" descr="https://lh3.googleusercontent.com/FvmO8YeqOkEsC2paFIyYqqJmJxLk-JCcrrOx86ioHsNsDjkZwoAj9C2gm3x9VoIQSaXEYkne5j6oz8fDCJBmAk3I4oVExUTqTiIQrjiVCaeyGnfc0g32GyF_ty0hETJpO-K9Lpb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8691" y="143827"/>
            <a:ext cx="3505200" cy="213931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lh5.googleusercontent.com/LKizGAobJUwBMaUFEi0egmjZmbB3J4LdReU1BXjOfLQYH-bxPxwbdZBk1civVtEgNrM9IdoeetovhTNwkGbOdvZQ96hMJHlqYnBgvxaQv8uYQg4Sgaf0Ze6elYsPV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362200"/>
            <a:ext cx="7696200" cy="197024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
          <p:cNvSpPr>
            <a:spLocks noChangeArrowheads="1"/>
          </p:cNvSpPr>
          <p:nvPr/>
        </p:nvSpPr>
        <p:spPr bwMode="auto">
          <a:xfrm>
            <a:off x="76200" y="2667000"/>
            <a:ext cx="1371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u="sng" dirty="0">
                <a:solidFill>
                  <a:srgbClr val="0000FF"/>
                </a:solidFill>
                <a:latin typeface="Times New Roman" pitchFamily="18" charset="0"/>
                <a:cs typeface="Times New Roman" pitchFamily="18" charset="0"/>
              </a:rPr>
              <a:t>Chlorine</a:t>
            </a:r>
            <a:endParaRPr kumimoji="0" lang="en-US" sz="2000" b="0" i="0" u="sng" strike="noStrike" cap="none" normalizeH="0" baseline="0" dirty="0">
              <a:ln>
                <a:noFill/>
              </a:ln>
              <a:solidFill>
                <a:srgbClr val="0000FF"/>
              </a:solidFill>
              <a:effectLst/>
              <a:latin typeface="Times New Roman" pitchFamily="18" charset="0"/>
              <a:cs typeface="Times New Roman" pitchFamily="18" charset="0"/>
            </a:endParaRPr>
          </a:p>
        </p:txBody>
      </p:sp>
      <p:sp>
        <p:nvSpPr>
          <p:cNvPr id="18" name="Rectangle 1"/>
          <p:cNvSpPr>
            <a:spLocks noChangeArrowheads="1"/>
          </p:cNvSpPr>
          <p:nvPr/>
        </p:nvSpPr>
        <p:spPr bwMode="auto">
          <a:xfrm>
            <a:off x="152400" y="5360313"/>
            <a:ext cx="1600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u="sng" dirty="0">
                <a:solidFill>
                  <a:srgbClr val="0000FF"/>
                </a:solidFill>
                <a:latin typeface="Times New Roman" pitchFamily="18" charset="0"/>
                <a:cs typeface="Times New Roman" pitchFamily="18" charset="0"/>
              </a:rPr>
              <a:t>Ammonia</a:t>
            </a:r>
            <a:endParaRPr kumimoji="0" lang="en-US" sz="2000" b="0" i="0" u="sng" strike="noStrike" cap="none" normalizeH="0" baseline="0" dirty="0">
              <a:ln>
                <a:noFill/>
              </a:ln>
              <a:solidFill>
                <a:srgbClr val="0000FF"/>
              </a:solidFill>
              <a:effectLst/>
              <a:latin typeface="Times New Roman" pitchFamily="18" charset="0"/>
              <a:cs typeface="Times New Roman" pitchFamily="18" charset="0"/>
            </a:endParaRPr>
          </a:p>
        </p:txBody>
      </p:sp>
      <p:pic>
        <p:nvPicPr>
          <p:cNvPr id="5126" name="Picture 6" descr="https://lh6.googleusercontent.com/7K9laXIbNJZcgei3XY0KUHqgre2mrFv5Y_Ttn1wrz9zyPNuZ1SWbXNDe9R7knhb19LOer_3h5n9UStCf6uEFURoexYMe3rjLW6J2nRwZNOP2rgcdsJlb7NBFAWGHkp3xEy70Ral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293513"/>
            <a:ext cx="6019800" cy="2564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287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a:off x="152400" y="228600"/>
            <a:ext cx="8763000" cy="3581400"/>
          </a:xfrm>
          <a:prstGeom prst="rect">
            <a:avLst/>
          </a:prstGeom>
        </p:spPr>
      </p:pic>
      <p:pic>
        <p:nvPicPr>
          <p:cNvPr id="8" name="Picture 8"/>
          <p:cNvPicPr>
            <a:picLocks noChangeAspect="1"/>
          </p:cNvPicPr>
          <p:nvPr/>
        </p:nvPicPr>
        <p:blipFill>
          <a:blip r:embed="rId3"/>
          <a:srcRect/>
          <a:stretch>
            <a:fillRect/>
          </a:stretch>
        </p:blipFill>
        <p:spPr>
          <a:xfrm>
            <a:off x="1295400" y="4038600"/>
            <a:ext cx="5715000" cy="2586892"/>
          </a:xfrm>
          <a:prstGeom prst="rect">
            <a:avLst/>
          </a:prstGeom>
        </p:spPr>
      </p:pic>
      <p:sp>
        <p:nvSpPr>
          <p:cNvPr id="3" name="TextBox 2">
            <a:extLst>
              <a:ext uri="{FF2B5EF4-FFF2-40B4-BE49-F238E27FC236}">
                <a16:creationId xmlns:a16="http://schemas.microsoft.com/office/drawing/2014/main" id="{84D2243B-EEFC-7237-9FAF-296DF9A85D22}"/>
              </a:ext>
            </a:extLst>
          </p:cNvPr>
          <p:cNvSpPr txBox="1"/>
          <p:nvPr/>
        </p:nvSpPr>
        <p:spPr>
          <a:xfrm>
            <a:off x="5410200" y="4505980"/>
            <a:ext cx="381000" cy="523220"/>
          </a:xfrm>
          <a:prstGeom prst="rect">
            <a:avLst/>
          </a:prstGeom>
          <a:noFill/>
        </p:spPr>
        <p:txBody>
          <a:bodyPr wrap="square">
            <a:spAutoFit/>
          </a:bodyPr>
          <a:lstStyle/>
          <a:p>
            <a:r>
              <a:rPr lang="en-US" sz="2800" b="0" i="0" dirty="0">
                <a:solidFill>
                  <a:srgbClr val="000000"/>
                </a:solidFill>
                <a:effectLst/>
                <a:latin typeface="Times New Roman" panose="02020603050405020304" pitchFamily="18" charset="0"/>
                <a:cs typeface="Times New Roman" panose="02020603050405020304" pitchFamily="18" charset="0"/>
              </a:rPr>
              <a:t>2</a:t>
            </a:r>
            <a:endParaRPr lang="en-US" sz="2800" dirty="0"/>
          </a:p>
        </p:txBody>
      </p:sp>
      <p:sp>
        <p:nvSpPr>
          <p:cNvPr id="4" name="TextBox 3">
            <a:extLst>
              <a:ext uri="{FF2B5EF4-FFF2-40B4-BE49-F238E27FC236}">
                <a16:creationId xmlns:a16="http://schemas.microsoft.com/office/drawing/2014/main" id="{ECF47E75-0A1D-E075-4BD0-27E226C454D6}"/>
              </a:ext>
            </a:extLst>
          </p:cNvPr>
          <p:cNvSpPr txBox="1"/>
          <p:nvPr/>
        </p:nvSpPr>
        <p:spPr>
          <a:xfrm>
            <a:off x="5410200" y="4886980"/>
            <a:ext cx="419100" cy="523220"/>
          </a:xfrm>
          <a:prstGeom prst="rect">
            <a:avLst/>
          </a:prstGeom>
          <a:noFill/>
        </p:spPr>
        <p:txBody>
          <a:bodyPr wrap="square">
            <a:spAutoFit/>
          </a:bodyPr>
          <a:lstStyle/>
          <a:p>
            <a:r>
              <a:rPr lang="en-US" sz="2800" dirty="0">
                <a:solidFill>
                  <a:srgbClr val="000000"/>
                </a:solidFill>
                <a:latin typeface="Times New Roman" panose="02020603050405020304" pitchFamily="18" charset="0"/>
                <a:cs typeface="Times New Roman" panose="02020603050405020304" pitchFamily="18" charset="0"/>
              </a:rPr>
              <a:t>8</a:t>
            </a:r>
            <a:endParaRPr lang="en-US" sz="2800" dirty="0"/>
          </a:p>
        </p:txBody>
      </p:sp>
      <p:sp>
        <p:nvSpPr>
          <p:cNvPr id="5" name="TextBox 4">
            <a:extLst>
              <a:ext uri="{FF2B5EF4-FFF2-40B4-BE49-F238E27FC236}">
                <a16:creationId xmlns:a16="http://schemas.microsoft.com/office/drawing/2014/main" id="{E360C48D-218A-176D-9C9A-AF785C69DB5A}"/>
              </a:ext>
            </a:extLst>
          </p:cNvPr>
          <p:cNvSpPr txBox="1"/>
          <p:nvPr/>
        </p:nvSpPr>
        <p:spPr>
          <a:xfrm>
            <a:off x="5410200" y="5294048"/>
            <a:ext cx="419100" cy="523220"/>
          </a:xfrm>
          <a:prstGeom prst="rect">
            <a:avLst/>
          </a:prstGeom>
          <a:noFill/>
        </p:spPr>
        <p:txBody>
          <a:bodyPr wrap="square">
            <a:spAutoFit/>
          </a:bodyPr>
          <a:lstStyle/>
          <a:p>
            <a:r>
              <a:rPr lang="en-US" sz="2800" dirty="0">
                <a:solidFill>
                  <a:srgbClr val="000000"/>
                </a:solidFill>
                <a:latin typeface="Times New Roman" panose="02020603050405020304" pitchFamily="18" charset="0"/>
                <a:cs typeface="Times New Roman" panose="02020603050405020304" pitchFamily="18" charset="0"/>
              </a:rPr>
              <a:t>8</a:t>
            </a:r>
            <a:endParaRPr lang="en-US" sz="2800" dirty="0"/>
          </a:p>
        </p:txBody>
      </p:sp>
      <p:sp>
        <p:nvSpPr>
          <p:cNvPr id="6" name="TextBox 5">
            <a:extLst>
              <a:ext uri="{FF2B5EF4-FFF2-40B4-BE49-F238E27FC236}">
                <a16:creationId xmlns:a16="http://schemas.microsoft.com/office/drawing/2014/main" id="{14108C3D-0A72-E2B5-E1D8-2443703AED5D}"/>
              </a:ext>
            </a:extLst>
          </p:cNvPr>
          <p:cNvSpPr txBox="1"/>
          <p:nvPr/>
        </p:nvSpPr>
        <p:spPr>
          <a:xfrm>
            <a:off x="5410200" y="5725180"/>
            <a:ext cx="419100" cy="523220"/>
          </a:xfrm>
          <a:prstGeom prst="rect">
            <a:avLst/>
          </a:prstGeom>
          <a:noFill/>
        </p:spPr>
        <p:txBody>
          <a:bodyPr wrap="square">
            <a:spAutoFit/>
          </a:bodyPr>
          <a:lstStyle/>
          <a:p>
            <a:r>
              <a:rPr lang="en-US" sz="2800" dirty="0">
                <a:solidFill>
                  <a:srgbClr val="000000"/>
                </a:solidFill>
                <a:latin typeface="Times New Roman" panose="02020603050405020304" pitchFamily="18" charset="0"/>
                <a:cs typeface="Times New Roman" panose="02020603050405020304" pitchFamily="18" charset="0"/>
              </a:rPr>
              <a:t>8</a:t>
            </a:r>
            <a:endParaRPr lang="en-US" sz="2800" dirty="0"/>
          </a:p>
        </p:txBody>
      </p:sp>
      <p:sp>
        <p:nvSpPr>
          <p:cNvPr id="9" name="TextBox 8">
            <a:extLst>
              <a:ext uri="{FF2B5EF4-FFF2-40B4-BE49-F238E27FC236}">
                <a16:creationId xmlns:a16="http://schemas.microsoft.com/office/drawing/2014/main" id="{1686B3EC-9579-525C-CA3B-7F2BCA68D630}"/>
              </a:ext>
            </a:extLst>
          </p:cNvPr>
          <p:cNvSpPr txBox="1"/>
          <p:nvPr/>
        </p:nvSpPr>
        <p:spPr>
          <a:xfrm>
            <a:off x="5410200" y="6106180"/>
            <a:ext cx="419100" cy="523220"/>
          </a:xfrm>
          <a:prstGeom prst="rect">
            <a:avLst/>
          </a:prstGeom>
          <a:noFill/>
        </p:spPr>
        <p:txBody>
          <a:bodyPr wrap="square">
            <a:spAutoFit/>
          </a:bodyPr>
          <a:lstStyle/>
          <a:p>
            <a:r>
              <a:rPr lang="en-US" sz="2800" dirty="0">
                <a:solidFill>
                  <a:srgbClr val="000000"/>
                </a:solidFill>
                <a:latin typeface="Times New Roman" panose="02020603050405020304" pitchFamily="18" charset="0"/>
                <a:cs typeface="Times New Roman" panose="02020603050405020304" pitchFamily="18" charset="0"/>
              </a:rPr>
              <a:t>8</a:t>
            </a:r>
            <a:endParaRPr lang="en-US" sz="2800" dirty="0"/>
          </a:p>
        </p:txBody>
      </p:sp>
    </p:spTree>
    <p:extLst>
      <p:ext uri="{BB962C8B-B14F-4D97-AF65-F5344CB8AC3E}">
        <p14:creationId xmlns:p14="http://schemas.microsoft.com/office/powerpoint/2010/main" val="17567895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181EF70-61C8-6274-272D-D3E26C3C2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33400"/>
            <a:ext cx="523875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F1A7B2BB-407B-E30F-5A25-B4067CCA9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63615"/>
            <a:ext cx="5238750" cy="22955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 (ảnh 1)">
            <a:extLst>
              <a:ext uri="{FF2B5EF4-FFF2-40B4-BE49-F238E27FC236}">
                <a16:creationId xmlns:a16="http://schemas.microsoft.com/office/drawing/2014/main" id="{EBDC57C8-C73F-B60F-DD75-2007C366B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676775"/>
            <a:ext cx="7620000" cy="1647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C5A965D6-3995-E2C0-E3BB-8A0EF7A472B1}"/>
              </a:ext>
            </a:extLst>
          </p:cNvPr>
          <p:cNvSpPr>
            <a:spLocks noChangeArrowheads="1"/>
          </p:cNvSpPr>
          <p:nvPr/>
        </p:nvSpPr>
        <p:spPr bwMode="auto">
          <a:xfrm>
            <a:off x="304800" y="4289620"/>
            <a:ext cx="1600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u="sng" dirty="0">
                <a:solidFill>
                  <a:srgbClr val="0000FF"/>
                </a:solidFill>
                <a:latin typeface="Times New Roman" pitchFamily="18" charset="0"/>
                <a:cs typeface="Times New Roman" pitchFamily="18" charset="0"/>
              </a:rPr>
              <a:t>Nitrogen</a:t>
            </a:r>
            <a:endParaRPr kumimoji="0" lang="en-US" sz="2000" b="0" i="0" u="sng" strike="noStrike" cap="none" normalizeH="0" baseline="0" dirty="0">
              <a:ln>
                <a:noFill/>
              </a:ln>
              <a:solidFill>
                <a:srgbClr val="0000FF"/>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388371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a:off x="152400" y="0"/>
            <a:ext cx="8616540" cy="3200400"/>
          </a:xfrm>
          <a:prstGeom prst="rect">
            <a:avLst/>
          </a:prstGeom>
        </p:spPr>
      </p:pic>
      <p:sp>
        <p:nvSpPr>
          <p:cNvPr id="12" name="Rectangle 11"/>
          <p:cNvSpPr/>
          <p:nvPr/>
        </p:nvSpPr>
        <p:spPr>
          <a:xfrm>
            <a:off x="117764" y="3295471"/>
            <a:ext cx="8991600" cy="1200329"/>
          </a:xfrm>
          <a:prstGeom prst="rect">
            <a:avLst/>
          </a:prstGeom>
        </p:spPr>
        <p:txBody>
          <a:bodyPr wrap="square">
            <a:spAutoFit/>
          </a:bodyPr>
          <a:lstStyle/>
          <a:p>
            <a:r>
              <a:rPr lang="en-US" sz="2400" dirty="0">
                <a:solidFill>
                  <a:srgbClr val="FF000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Quan sát Hình 6.8, em hãy cho biết số electron dùng chung của nguyên tử H và nguyên tử O. Trong phân tử nước, số electron ở lớp ngoài cùng của O và H là bao nhiêu và giống với khí hiếm nào?</a:t>
            </a:r>
            <a:endParaRPr lang="en-US" sz="2400" dirty="0">
              <a:solidFill>
                <a:srgbClr val="FF0000"/>
              </a:solidFill>
              <a:latin typeface="Times New Roman" pitchFamily="18" charset="0"/>
              <a:cs typeface="Times New Roman" pitchFamily="18" charset="0"/>
            </a:endParaRPr>
          </a:p>
        </p:txBody>
      </p:sp>
      <p:sp>
        <p:nvSpPr>
          <p:cNvPr id="13" name="Rectangle 12"/>
          <p:cNvSpPr/>
          <p:nvPr/>
        </p:nvSpPr>
        <p:spPr>
          <a:xfrm>
            <a:off x="76200" y="4572000"/>
            <a:ext cx="8991600" cy="1569660"/>
          </a:xfrm>
          <a:prstGeom prst="rect">
            <a:avLst/>
          </a:prstGeom>
        </p:spPr>
        <p:txBody>
          <a:bodyPr wrap="square">
            <a:spAutoFit/>
          </a:bodyPr>
          <a:lstStyle/>
          <a:p>
            <a:r>
              <a:rPr lang="vi-VN" sz="2400" dirty="0">
                <a:latin typeface="+mj-lt"/>
              </a:rPr>
              <a:t>- Số electron dùng chung của nguyên tử H và O là 4</a:t>
            </a:r>
          </a:p>
          <a:p>
            <a:r>
              <a:rPr lang="vi-VN" sz="2400" dirty="0">
                <a:solidFill>
                  <a:srgbClr val="0000FF"/>
                </a:solidFill>
                <a:latin typeface="+mj-lt"/>
              </a:rPr>
              <a:t>- Trong phân tử nước:</a:t>
            </a:r>
          </a:p>
          <a:p>
            <a:r>
              <a:rPr lang="vi-VN" sz="2400" dirty="0">
                <a:latin typeface="+mj-lt"/>
              </a:rPr>
              <a:t>   + Nguyên tử O có 8 electron lớp ngoài cùng =&gt; Giống khí hiếm Ne</a:t>
            </a:r>
          </a:p>
          <a:p>
            <a:r>
              <a:rPr lang="vi-VN" sz="2400" dirty="0">
                <a:latin typeface="+mj-lt"/>
              </a:rPr>
              <a:t>   + Nguyên tử H có 2 electron lớp ngoài cùng =&gt; Giống khí hiếm He</a:t>
            </a:r>
          </a:p>
        </p:txBody>
      </p:sp>
    </p:spTree>
    <p:extLst>
      <p:ext uri="{BB962C8B-B14F-4D97-AF65-F5344CB8AC3E}">
        <p14:creationId xmlns:p14="http://schemas.microsoft.com/office/powerpoint/2010/main" val="1797365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a:off x="13855" y="6927"/>
            <a:ext cx="8508348" cy="3017138"/>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8600" y="2895600"/>
            <a:ext cx="1415865" cy="3962400"/>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2324100" y="2895599"/>
            <a:ext cx="4876800" cy="3322349"/>
          </a:xfrm>
          <a:prstGeom prst="rect">
            <a:avLst/>
          </a:prstGeom>
        </p:spPr>
      </p:pic>
      <p:sp>
        <p:nvSpPr>
          <p:cNvPr id="13" name="TextBox 13"/>
          <p:cNvSpPr txBox="1"/>
          <p:nvPr/>
        </p:nvSpPr>
        <p:spPr>
          <a:xfrm>
            <a:off x="2057400" y="3810000"/>
            <a:ext cx="5334000" cy="1723549"/>
          </a:xfrm>
          <a:prstGeom prst="rect">
            <a:avLst/>
          </a:prstGeom>
        </p:spPr>
        <p:txBody>
          <a:bodyPr wrap="square" lIns="0" tIns="0" rIns="0" bIns="0" rtlCol="0" anchor="t">
            <a:spAutoFit/>
          </a:bodyPr>
          <a:lstStyle/>
          <a:p>
            <a:pPr marL="423165" lvl="1" indent="-211582">
              <a:buFont typeface="Arial"/>
              <a:buChar char="•"/>
            </a:pPr>
            <a:r>
              <a:rPr lang="en-US" sz="2800" spc="-41" dirty="0" err="1">
                <a:solidFill>
                  <a:srgbClr val="000000"/>
                </a:solidFill>
                <a:latin typeface="Times New Roman" pitchFamily="18" charset="0"/>
                <a:cs typeface="Times New Roman" pitchFamily="18" charset="0"/>
              </a:rPr>
              <a:t>Thế</a:t>
            </a:r>
            <a:r>
              <a:rPr lang="en-US" sz="2800" spc="-41" dirty="0">
                <a:solidFill>
                  <a:srgbClr val="000000"/>
                </a:solidFill>
                <a:latin typeface="Times New Roman" pitchFamily="18" charset="0"/>
                <a:cs typeface="Times New Roman" pitchFamily="18" charset="0"/>
              </a:rPr>
              <a:t> </a:t>
            </a:r>
            <a:r>
              <a:rPr lang="en-US" sz="2800" spc="-41" dirty="0" err="1">
                <a:solidFill>
                  <a:srgbClr val="000000"/>
                </a:solidFill>
                <a:latin typeface="Times New Roman" pitchFamily="18" charset="0"/>
                <a:cs typeface="Times New Roman" pitchFamily="18" charset="0"/>
              </a:rPr>
              <a:t>nào</a:t>
            </a:r>
            <a:r>
              <a:rPr lang="en-US" sz="2800" spc="-41" dirty="0">
                <a:solidFill>
                  <a:srgbClr val="000000"/>
                </a:solidFill>
                <a:latin typeface="Times New Roman" pitchFamily="18" charset="0"/>
                <a:cs typeface="Times New Roman" pitchFamily="18" charset="0"/>
              </a:rPr>
              <a:t> </a:t>
            </a:r>
            <a:r>
              <a:rPr lang="en-US" sz="2800" spc="-41" dirty="0" err="1">
                <a:solidFill>
                  <a:srgbClr val="000000"/>
                </a:solidFill>
                <a:latin typeface="Times New Roman" pitchFamily="18" charset="0"/>
                <a:cs typeface="Times New Roman" pitchFamily="18" charset="0"/>
              </a:rPr>
              <a:t>là</a:t>
            </a:r>
            <a:r>
              <a:rPr lang="en-US" sz="2800" spc="-41" dirty="0">
                <a:solidFill>
                  <a:srgbClr val="000000"/>
                </a:solidFill>
                <a:latin typeface="Times New Roman" pitchFamily="18" charset="0"/>
                <a:cs typeface="Times New Roman" pitchFamily="18" charset="0"/>
              </a:rPr>
              <a:t> </a:t>
            </a:r>
            <a:r>
              <a:rPr lang="en-US" sz="2800" spc="-41" dirty="0" err="1">
                <a:solidFill>
                  <a:srgbClr val="000000"/>
                </a:solidFill>
                <a:latin typeface="Times New Roman" pitchFamily="18" charset="0"/>
                <a:cs typeface="Times New Roman" pitchFamily="18" charset="0"/>
              </a:rPr>
              <a:t>Liên</a:t>
            </a:r>
            <a:r>
              <a:rPr lang="en-US" sz="2800" spc="-41" dirty="0">
                <a:solidFill>
                  <a:srgbClr val="000000"/>
                </a:solidFill>
                <a:latin typeface="Times New Roman" pitchFamily="18" charset="0"/>
                <a:cs typeface="Times New Roman" pitchFamily="18" charset="0"/>
              </a:rPr>
              <a:t> </a:t>
            </a:r>
            <a:r>
              <a:rPr lang="en-US" sz="2800" spc="-41" dirty="0" err="1">
                <a:solidFill>
                  <a:srgbClr val="000000"/>
                </a:solidFill>
                <a:latin typeface="Times New Roman" pitchFamily="18" charset="0"/>
                <a:cs typeface="Times New Roman" pitchFamily="18" charset="0"/>
              </a:rPr>
              <a:t>kết</a:t>
            </a:r>
            <a:r>
              <a:rPr lang="en-US" sz="2800" spc="-41" dirty="0">
                <a:solidFill>
                  <a:srgbClr val="000000"/>
                </a:solidFill>
                <a:latin typeface="Times New Roman" pitchFamily="18" charset="0"/>
                <a:cs typeface="Times New Roman" pitchFamily="18" charset="0"/>
              </a:rPr>
              <a:t> </a:t>
            </a:r>
            <a:r>
              <a:rPr lang="en-US" sz="2800" spc="-41" dirty="0" err="1">
                <a:solidFill>
                  <a:srgbClr val="000000"/>
                </a:solidFill>
                <a:latin typeface="Times New Roman" pitchFamily="18" charset="0"/>
                <a:cs typeface="Times New Roman" pitchFamily="18" charset="0"/>
              </a:rPr>
              <a:t>cộng</a:t>
            </a:r>
            <a:r>
              <a:rPr lang="en-US" sz="2800" spc="-41" dirty="0">
                <a:solidFill>
                  <a:srgbClr val="000000"/>
                </a:solidFill>
                <a:latin typeface="Times New Roman" pitchFamily="18" charset="0"/>
                <a:cs typeface="Times New Roman" pitchFamily="18" charset="0"/>
              </a:rPr>
              <a:t> </a:t>
            </a:r>
            <a:r>
              <a:rPr lang="en-US" sz="2800" spc="-41" dirty="0" err="1">
                <a:solidFill>
                  <a:srgbClr val="000000"/>
                </a:solidFill>
                <a:latin typeface="Times New Roman" pitchFamily="18" charset="0"/>
                <a:cs typeface="Times New Roman" pitchFamily="18" charset="0"/>
              </a:rPr>
              <a:t>hoá</a:t>
            </a:r>
            <a:r>
              <a:rPr lang="en-US" sz="2800" spc="-41" dirty="0">
                <a:solidFill>
                  <a:srgbClr val="000000"/>
                </a:solidFill>
                <a:latin typeface="Times New Roman" pitchFamily="18" charset="0"/>
                <a:cs typeface="Times New Roman" pitchFamily="18" charset="0"/>
              </a:rPr>
              <a:t> </a:t>
            </a:r>
            <a:r>
              <a:rPr lang="en-US" sz="2800" spc="-41" dirty="0" err="1">
                <a:solidFill>
                  <a:srgbClr val="000000"/>
                </a:solidFill>
                <a:latin typeface="Times New Roman" pitchFamily="18" charset="0"/>
                <a:cs typeface="Times New Roman" pitchFamily="18" charset="0"/>
              </a:rPr>
              <a:t>trị</a:t>
            </a:r>
            <a:r>
              <a:rPr lang="en-US" sz="2800" spc="-41" dirty="0">
                <a:solidFill>
                  <a:srgbClr val="000000"/>
                </a:solidFill>
                <a:latin typeface="Times New Roman" pitchFamily="18" charset="0"/>
                <a:cs typeface="Times New Roman" pitchFamily="18" charset="0"/>
              </a:rPr>
              <a:t>?</a:t>
            </a:r>
          </a:p>
          <a:p>
            <a:pPr marL="423165" lvl="1" indent="-211582">
              <a:buFont typeface="Arial"/>
              <a:buChar char="•"/>
            </a:pPr>
            <a:r>
              <a:rPr lang="en-US" sz="2800" spc="-41" dirty="0" err="1">
                <a:solidFill>
                  <a:srgbClr val="000000"/>
                </a:solidFill>
                <a:latin typeface="Times New Roman" pitchFamily="18" charset="0"/>
                <a:cs typeface="Times New Roman" pitchFamily="18" charset="0"/>
              </a:rPr>
              <a:t>Liên</a:t>
            </a:r>
            <a:r>
              <a:rPr lang="en-US" sz="2800" spc="-41" dirty="0">
                <a:solidFill>
                  <a:srgbClr val="000000"/>
                </a:solidFill>
                <a:latin typeface="Times New Roman" pitchFamily="18" charset="0"/>
                <a:cs typeface="Times New Roman" pitchFamily="18" charset="0"/>
              </a:rPr>
              <a:t> </a:t>
            </a:r>
            <a:r>
              <a:rPr lang="en-US" sz="2800" spc="-41" dirty="0" err="1">
                <a:solidFill>
                  <a:srgbClr val="000000"/>
                </a:solidFill>
                <a:latin typeface="Times New Roman" pitchFamily="18" charset="0"/>
                <a:cs typeface="Times New Roman" pitchFamily="18" charset="0"/>
              </a:rPr>
              <a:t>kết</a:t>
            </a:r>
            <a:r>
              <a:rPr lang="en-US" sz="2800" spc="-41" dirty="0">
                <a:solidFill>
                  <a:srgbClr val="000000"/>
                </a:solidFill>
                <a:latin typeface="Times New Roman" pitchFamily="18" charset="0"/>
                <a:cs typeface="Times New Roman" pitchFamily="18" charset="0"/>
              </a:rPr>
              <a:t> </a:t>
            </a:r>
            <a:r>
              <a:rPr lang="en-US" sz="2800" spc="-41" dirty="0" err="1">
                <a:solidFill>
                  <a:srgbClr val="000000"/>
                </a:solidFill>
                <a:latin typeface="Times New Roman" pitchFamily="18" charset="0"/>
                <a:cs typeface="Times New Roman" pitchFamily="18" charset="0"/>
              </a:rPr>
              <a:t>cộng</a:t>
            </a:r>
            <a:r>
              <a:rPr lang="en-US" sz="2800" spc="-41" dirty="0">
                <a:solidFill>
                  <a:srgbClr val="000000"/>
                </a:solidFill>
                <a:latin typeface="Times New Roman" pitchFamily="18" charset="0"/>
                <a:cs typeface="Times New Roman" pitchFamily="18" charset="0"/>
              </a:rPr>
              <a:t> </a:t>
            </a:r>
            <a:r>
              <a:rPr lang="en-US" sz="2800" spc="-41" dirty="0" err="1">
                <a:solidFill>
                  <a:srgbClr val="000000"/>
                </a:solidFill>
                <a:latin typeface="Times New Roman" pitchFamily="18" charset="0"/>
                <a:cs typeface="Times New Roman" pitchFamily="18" charset="0"/>
              </a:rPr>
              <a:t>hoá</a:t>
            </a:r>
            <a:r>
              <a:rPr lang="en-US" sz="2800" spc="-41" dirty="0">
                <a:solidFill>
                  <a:srgbClr val="000000"/>
                </a:solidFill>
                <a:latin typeface="Times New Roman" pitchFamily="18" charset="0"/>
                <a:cs typeface="Times New Roman" pitchFamily="18" charset="0"/>
              </a:rPr>
              <a:t> </a:t>
            </a:r>
            <a:r>
              <a:rPr lang="en-US" sz="2800" spc="-41" dirty="0" err="1">
                <a:solidFill>
                  <a:srgbClr val="000000"/>
                </a:solidFill>
                <a:latin typeface="Times New Roman" pitchFamily="18" charset="0"/>
                <a:cs typeface="Times New Roman" pitchFamily="18" charset="0"/>
              </a:rPr>
              <a:t>trị</a:t>
            </a:r>
            <a:r>
              <a:rPr lang="en-US" sz="2800" spc="-41" dirty="0">
                <a:solidFill>
                  <a:srgbClr val="000000"/>
                </a:solidFill>
                <a:latin typeface="Times New Roman" pitchFamily="18" charset="0"/>
                <a:cs typeface="Times New Roman" pitchFamily="18" charset="0"/>
              </a:rPr>
              <a:t> </a:t>
            </a:r>
            <a:r>
              <a:rPr lang="en-US" sz="2800" spc="-41" dirty="0" err="1">
                <a:solidFill>
                  <a:srgbClr val="000000"/>
                </a:solidFill>
                <a:latin typeface="Times New Roman" pitchFamily="18" charset="0"/>
                <a:cs typeface="Times New Roman" pitchFamily="18" charset="0"/>
              </a:rPr>
              <a:t>là</a:t>
            </a:r>
            <a:r>
              <a:rPr lang="en-US" sz="2800" spc="-41" dirty="0">
                <a:solidFill>
                  <a:srgbClr val="000000"/>
                </a:solidFill>
                <a:latin typeface="Times New Roman" pitchFamily="18" charset="0"/>
                <a:cs typeface="Times New Roman" pitchFamily="18" charset="0"/>
              </a:rPr>
              <a:t> </a:t>
            </a:r>
            <a:r>
              <a:rPr lang="en-US" sz="2800" spc="-41" dirty="0" err="1">
                <a:solidFill>
                  <a:srgbClr val="000000"/>
                </a:solidFill>
                <a:latin typeface="Times New Roman" pitchFamily="18" charset="0"/>
                <a:cs typeface="Times New Roman" pitchFamily="18" charset="0"/>
              </a:rPr>
              <a:t>liên</a:t>
            </a:r>
            <a:r>
              <a:rPr lang="en-US" sz="2800" spc="-41" dirty="0">
                <a:solidFill>
                  <a:srgbClr val="000000"/>
                </a:solidFill>
                <a:latin typeface="Times New Roman" pitchFamily="18" charset="0"/>
                <a:cs typeface="Times New Roman" pitchFamily="18" charset="0"/>
              </a:rPr>
              <a:t> </a:t>
            </a:r>
            <a:r>
              <a:rPr lang="en-US" sz="2800" spc="-41" dirty="0" err="1">
                <a:solidFill>
                  <a:srgbClr val="000000"/>
                </a:solidFill>
                <a:latin typeface="Times New Roman" pitchFamily="18" charset="0"/>
                <a:cs typeface="Times New Roman" pitchFamily="18" charset="0"/>
              </a:rPr>
              <a:t>kết</a:t>
            </a:r>
            <a:r>
              <a:rPr lang="en-US" sz="2800" spc="-41" dirty="0">
                <a:solidFill>
                  <a:srgbClr val="000000"/>
                </a:solidFill>
                <a:latin typeface="Times New Roman" pitchFamily="18" charset="0"/>
                <a:cs typeface="Times New Roman" pitchFamily="18" charset="0"/>
              </a:rPr>
              <a:t> </a:t>
            </a:r>
            <a:r>
              <a:rPr lang="en-US" sz="2800" spc="-41" dirty="0" err="1">
                <a:solidFill>
                  <a:srgbClr val="000000"/>
                </a:solidFill>
                <a:latin typeface="Times New Roman" pitchFamily="18" charset="0"/>
                <a:cs typeface="Times New Roman" pitchFamily="18" charset="0"/>
              </a:rPr>
              <a:t>giữa</a:t>
            </a:r>
            <a:r>
              <a:rPr lang="en-US" sz="2800" spc="-41" dirty="0">
                <a:solidFill>
                  <a:srgbClr val="000000"/>
                </a:solidFill>
                <a:latin typeface="Times New Roman" pitchFamily="18" charset="0"/>
                <a:cs typeface="Times New Roman" pitchFamily="18" charset="0"/>
              </a:rPr>
              <a:t> </a:t>
            </a:r>
            <a:r>
              <a:rPr lang="en-US" sz="2800" spc="-41" dirty="0" err="1">
                <a:solidFill>
                  <a:srgbClr val="000000"/>
                </a:solidFill>
                <a:latin typeface="Times New Roman" pitchFamily="18" charset="0"/>
                <a:cs typeface="Times New Roman" pitchFamily="18" charset="0"/>
              </a:rPr>
              <a:t>nguyên</a:t>
            </a:r>
            <a:r>
              <a:rPr lang="en-US" sz="2800" spc="-41" dirty="0">
                <a:solidFill>
                  <a:srgbClr val="000000"/>
                </a:solidFill>
                <a:latin typeface="Times New Roman" pitchFamily="18" charset="0"/>
                <a:cs typeface="Times New Roman" pitchFamily="18" charset="0"/>
              </a:rPr>
              <a:t> </a:t>
            </a:r>
            <a:r>
              <a:rPr lang="en-US" sz="2800" spc="-41" dirty="0" err="1">
                <a:solidFill>
                  <a:srgbClr val="000000"/>
                </a:solidFill>
                <a:latin typeface="Times New Roman" pitchFamily="18" charset="0"/>
                <a:cs typeface="Times New Roman" pitchFamily="18" charset="0"/>
              </a:rPr>
              <a:t>tử</a:t>
            </a:r>
            <a:r>
              <a:rPr lang="en-US" sz="2800" spc="-41" dirty="0">
                <a:solidFill>
                  <a:srgbClr val="000000"/>
                </a:solidFill>
                <a:latin typeface="Times New Roman" pitchFamily="18" charset="0"/>
                <a:cs typeface="Times New Roman" pitchFamily="18" charset="0"/>
              </a:rPr>
              <a:t> </a:t>
            </a:r>
            <a:r>
              <a:rPr lang="en-US" sz="2800" spc="-41" dirty="0" err="1">
                <a:solidFill>
                  <a:srgbClr val="000000"/>
                </a:solidFill>
                <a:latin typeface="Times New Roman" pitchFamily="18" charset="0"/>
                <a:cs typeface="Times New Roman" pitchFamily="18" charset="0"/>
              </a:rPr>
              <a:t>nguyên</a:t>
            </a:r>
            <a:r>
              <a:rPr lang="en-US" sz="2800" spc="-41" dirty="0">
                <a:solidFill>
                  <a:srgbClr val="000000"/>
                </a:solidFill>
                <a:latin typeface="Times New Roman" pitchFamily="18" charset="0"/>
                <a:cs typeface="Times New Roman" pitchFamily="18" charset="0"/>
              </a:rPr>
              <a:t> </a:t>
            </a:r>
            <a:r>
              <a:rPr lang="en-US" sz="2800" spc="-41" dirty="0" err="1">
                <a:solidFill>
                  <a:srgbClr val="000000"/>
                </a:solidFill>
                <a:latin typeface="Times New Roman" pitchFamily="18" charset="0"/>
                <a:cs typeface="Times New Roman" pitchFamily="18" charset="0"/>
              </a:rPr>
              <a:t>tố</a:t>
            </a:r>
            <a:r>
              <a:rPr lang="en-US" sz="2800" spc="-41" dirty="0">
                <a:solidFill>
                  <a:srgbClr val="000000"/>
                </a:solidFill>
                <a:latin typeface="Times New Roman" pitchFamily="18" charset="0"/>
                <a:cs typeface="Times New Roman" pitchFamily="18" charset="0"/>
              </a:rPr>
              <a:t> </a:t>
            </a:r>
            <a:r>
              <a:rPr lang="en-US" sz="2800" spc="-41" dirty="0" err="1">
                <a:solidFill>
                  <a:srgbClr val="000000"/>
                </a:solidFill>
                <a:latin typeface="Times New Roman" pitchFamily="18" charset="0"/>
                <a:cs typeface="Times New Roman" pitchFamily="18" charset="0"/>
              </a:rPr>
              <a:t>nào</a:t>
            </a:r>
            <a:r>
              <a:rPr lang="en-US" sz="2800" spc="-41" dirty="0">
                <a:solidFill>
                  <a:srgbClr val="000000"/>
                </a:solidFill>
                <a:latin typeface="Times New Roman" pitchFamily="18" charset="0"/>
                <a:cs typeface="Times New Roman" pitchFamily="18" charset="0"/>
              </a:rPr>
              <a:t>?</a:t>
            </a:r>
          </a:p>
          <a:p>
            <a:pPr marL="423165" lvl="1" indent="-211582">
              <a:buFont typeface="Arial"/>
              <a:buChar char="•"/>
            </a:pPr>
            <a:r>
              <a:rPr lang="en-US" sz="2800" spc="-41" dirty="0" err="1">
                <a:solidFill>
                  <a:srgbClr val="000000"/>
                </a:solidFill>
                <a:latin typeface="Times New Roman" pitchFamily="18" charset="0"/>
                <a:cs typeface="Times New Roman" pitchFamily="18" charset="0"/>
              </a:rPr>
              <a:t>Lấy</a:t>
            </a:r>
            <a:r>
              <a:rPr lang="en-US" sz="2800" spc="-41" dirty="0">
                <a:solidFill>
                  <a:srgbClr val="000000"/>
                </a:solidFill>
                <a:latin typeface="Times New Roman" pitchFamily="18" charset="0"/>
                <a:cs typeface="Times New Roman" pitchFamily="18" charset="0"/>
              </a:rPr>
              <a:t> </a:t>
            </a:r>
            <a:r>
              <a:rPr lang="en-US" sz="2800" spc="-41" dirty="0" err="1">
                <a:solidFill>
                  <a:srgbClr val="000000"/>
                </a:solidFill>
                <a:latin typeface="Times New Roman" pitchFamily="18" charset="0"/>
                <a:cs typeface="Times New Roman" pitchFamily="18" charset="0"/>
              </a:rPr>
              <a:t>ví</a:t>
            </a:r>
            <a:r>
              <a:rPr lang="en-US" sz="2800" spc="-41" dirty="0">
                <a:solidFill>
                  <a:srgbClr val="000000"/>
                </a:solidFill>
                <a:latin typeface="Times New Roman" pitchFamily="18" charset="0"/>
                <a:cs typeface="Times New Roman" pitchFamily="18" charset="0"/>
              </a:rPr>
              <a:t> </a:t>
            </a:r>
            <a:r>
              <a:rPr lang="en-US" sz="2800" spc="-41" dirty="0" err="1">
                <a:solidFill>
                  <a:srgbClr val="000000"/>
                </a:solidFill>
                <a:latin typeface="Times New Roman" pitchFamily="18" charset="0"/>
                <a:cs typeface="Times New Roman" pitchFamily="18" charset="0"/>
              </a:rPr>
              <a:t>dụ</a:t>
            </a:r>
            <a:r>
              <a:rPr lang="en-US" sz="2800" spc="-41" dirty="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215365395"/>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81000" y="381000"/>
            <a:ext cx="762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800" b="1" dirty="0">
                <a:solidFill>
                  <a:srgbClr val="FF0000"/>
                </a:solidFill>
                <a:latin typeface="Times New Roman" pitchFamily="18" charset="0"/>
                <a:cs typeface="Times New Roman" pitchFamily="18" charset="0"/>
              </a:rPr>
              <a:t>BÀI 6. GIỚI THIỆU VỀ LIÊN KẾT HÓA HỌC</a:t>
            </a: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42864"/>
            <a:ext cx="9906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68580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Vỏ</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nguyên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tử</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khí</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hiếm</a:t>
            </a:r>
            <a:r>
              <a:rPr lang="en-US" altLang="en-US" sz="2800" b="1" u="sng" dirty="0">
                <a:solidFill>
                  <a:srgbClr val="3333FF"/>
                </a:solidFill>
                <a:latin typeface="Times New Roman" pitchFamily="18" charset="0"/>
                <a:cs typeface="Times New Roman" pitchFamily="18" charset="0"/>
              </a:rPr>
              <a:t>: </a:t>
            </a:r>
          </a:p>
        </p:txBody>
      </p:sp>
      <p:sp>
        <p:nvSpPr>
          <p:cNvPr id="5" name="Rectangle 3"/>
          <p:cNvSpPr>
            <a:spLocks noChangeArrowheads="1"/>
          </p:cNvSpPr>
          <p:nvPr/>
        </p:nvSpPr>
        <p:spPr bwMode="auto">
          <a:xfrm>
            <a:off x="1911352" y="0"/>
            <a:ext cx="41751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3200" b="1" dirty="0">
                <a:solidFill>
                  <a:srgbClr val="FF0000"/>
                </a:solidFill>
                <a:latin typeface="Times New Roman" pitchFamily="18" charset="0"/>
                <a:cs typeface="Times New Roman" pitchFamily="18" charset="0"/>
              </a:rPr>
              <a:t>CHỦ ĐỀ 2. PHÂN TỬ</a:t>
            </a:r>
            <a:endParaRPr lang="en-US" sz="3200" dirty="0">
              <a:solidFill>
                <a:srgbClr val="FF0000"/>
              </a:solidFill>
              <a:latin typeface="Times New Roman" pitchFamily="18" charset="0"/>
              <a:cs typeface="Times New Roman" pitchFamily="18" charset="0"/>
            </a:endParaRPr>
          </a:p>
        </p:txBody>
      </p:sp>
      <p:sp>
        <p:nvSpPr>
          <p:cNvPr id="6" name="Text Box 20"/>
          <p:cNvSpPr txBox="1">
            <a:spLocks noChangeArrowheads="1"/>
          </p:cNvSpPr>
          <p:nvPr/>
        </p:nvSpPr>
        <p:spPr bwMode="auto">
          <a:xfrm>
            <a:off x="76200" y="1143000"/>
            <a:ext cx="9067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Vỏ</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hiếm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đều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8 electron ở </a:t>
            </a:r>
            <a:r>
              <a:rPr lang="en-US" altLang="en-US" sz="2800" dirty="0" err="1">
                <a:latin typeface="Times New Roman" pitchFamily="18" charset="0"/>
                <a:cs typeface="Times New Roman" pitchFamily="18" charset="0"/>
              </a:rPr>
              <a:t>lớp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ngoài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cùng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riêng</a:t>
            </a:r>
            <a:r>
              <a:rPr lang="en-US" altLang="en-US" sz="2800" dirty="0">
                <a:latin typeface="Times New Roman" pitchFamily="18" charset="0"/>
                <a:cs typeface="Times New Roman" pitchFamily="18" charset="0"/>
              </a:rPr>
              <a:t> helium ở </a:t>
            </a:r>
            <a:r>
              <a:rPr lang="en-US" altLang="en-US" sz="2800" dirty="0" err="1">
                <a:latin typeface="Times New Roman" pitchFamily="18" charset="0"/>
                <a:cs typeface="Times New Roman" pitchFamily="18" charset="0"/>
              </a:rPr>
              <a:t>lớp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ngoài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cùng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2 electron.</a:t>
            </a:r>
          </a:p>
        </p:txBody>
      </p:sp>
      <p:sp>
        <p:nvSpPr>
          <p:cNvPr id="9" name="Text Box 20"/>
          <p:cNvSpPr txBox="1">
            <a:spLocks noChangeArrowheads="1"/>
          </p:cNvSpPr>
          <p:nvPr/>
        </p:nvSpPr>
        <p:spPr bwMode="auto">
          <a:xfrm>
            <a:off x="76200" y="1991380"/>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Liên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kết</a:t>
            </a:r>
            <a:r>
              <a:rPr lang="en-US" altLang="en-US" sz="2800" b="1" u="sng" dirty="0">
                <a:solidFill>
                  <a:srgbClr val="3333FF"/>
                </a:solidFill>
                <a:latin typeface="Times New Roman" pitchFamily="18" charset="0"/>
                <a:cs typeface="Times New Roman" pitchFamily="18" charset="0"/>
              </a:rPr>
              <a:t> ion:</a:t>
            </a:r>
          </a:p>
        </p:txBody>
      </p:sp>
      <p:sp>
        <p:nvSpPr>
          <p:cNvPr id="10" name="Text Box 20"/>
          <p:cNvSpPr txBox="1">
            <a:spLocks noChangeArrowheads="1"/>
          </p:cNvSpPr>
          <p:nvPr/>
        </p:nvSpPr>
        <p:spPr bwMode="auto">
          <a:xfrm>
            <a:off x="76195" y="2362200"/>
            <a:ext cx="899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kiết</a:t>
            </a:r>
            <a:r>
              <a:rPr lang="en-US" altLang="en-US" sz="2800" dirty="0">
                <a:latin typeface="Times New Roman" pitchFamily="18" charset="0"/>
                <a:cs typeface="Times New Roman" pitchFamily="18" charset="0"/>
              </a:rPr>
              <a:t> ion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kết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giữa</a:t>
            </a:r>
            <a:r>
              <a:rPr lang="en-US" altLang="en-US" sz="2800" dirty="0">
                <a:latin typeface="Times New Roman" pitchFamily="18" charset="0"/>
                <a:cs typeface="Times New Roman" pitchFamily="18" charset="0"/>
              </a:rPr>
              <a:t> ion </a:t>
            </a:r>
            <a:r>
              <a:rPr lang="en-US" altLang="en-US" sz="2800" dirty="0" err="1">
                <a:latin typeface="Times New Roman" pitchFamily="18" charset="0"/>
                <a:cs typeface="Times New Roman" pitchFamily="18" charset="0"/>
              </a:rPr>
              <a:t>dương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ion </a:t>
            </a:r>
            <a:r>
              <a:rPr lang="en-US" altLang="en-US" sz="2800" dirty="0" err="1">
                <a:latin typeface="Times New Roman" pitchFamily="18" charset="0"/>
                <a:cs typeface="Times New Roman" pitchFamily="18" charset="0"/>
              </a:rPr>
              <a:t>âm</a:t>
            </a:r>
            <a:r>
              <a:rPr lang="en-US" altLang="en-US" sz="2800" dirty="0">
                <a:latin typeface="Times New Roman" pitchFamily="18" charset="0"/>
                <a:cs typeface="Times New Roman" pitchFamily="18" charset="0"/>
              </a:rPr>
              <a:t>. </a:t>
            </a:r>
          </a:p>
        </p:txBody>
      </p:sp>
      <p:sp>
        <p:nvSpPr>
          <p:cNvPr id="11" name="Text Box 20"/>
          <p:cNvSpPr txBox="1">
            <a:spLocks noChangeArrowheads="1"/>
          </p:cNvSpPr>
          <p:nvPr/>
        </p:nvSpPr>
        <p:spPr bwMode="auto">
          <a:xfrm>
            <a:off x="76200" y="2743200"/>
            <a:ext cx="8991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ion </a:t>
            </a:r>
            <a:r>
              <a:rPr lang="en-US" altLang="en-US" sz="2800" dirty="0" err="1">
                <a:latin typeface="Times New Roman" pitchFamily="18" charset="0"/>
                <a:cs typeface="Times New Roman" pitchFamily="18" charset="0"/>
              </a:rPr>
              <a:t>dương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ion </a:t>
            </a:r>
            <a:r>
              <a:rPr lang="en-US" altLang="en-US" sz="2800" dirty="0" err="1">
                <a:latin typeface="Times New Roman" pitchFamily="18" charset="0"/>
                <a:cs typeface="Times New Roman" pitchFamily="18" charset="0"/>
              </a:rPr>
              <a:t>âm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đơn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lớp</a:t>
            </a:r>
            <a:r>
              <a:rPr lang="en-US" altLang="en-US" sz="2800" dirty="0">
                <a:latin typeface="Times New Roman" pitchFamily="18" charset="0"/>
                <a:cs typeface="Times New Roman" pitchFamily="18" charset="0"/>
              </a:rPr>
              <a:t> electron </a:t>
            </a:r>
            <a:r>
              <a:rPr lang="en-US" altLang="en-US" sz="2800" dirty="0" err="1">
                <a:latin typeface="Times New Roman" pitchFamily="18" charset="0"/>
                <a:cs typeface="Times New Roman" pitchFamily="18" charset="0"/>
              </a:rPr>
              <a:t>ngoài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cùng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giống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hiếm</a:t>
            </a:r>
            <a:r>
              <a:rPr lang="en-US" altLang="en-US" sz="2800" dirty="0">
                <a:latin typeface="Times New Roman" pitchFamily="18" charset="0"/>
                <a:cs typeface="Times New Roman" pitchFamily="18" charset="0"/>
              </a:rPr>
              <a:t>. </a:t>
            </a:r>
          </a:p>
        </p:txBody>
      </p:sp>
      <p:sp>
        <p:nvSpPr>
          <p:cNvPr id="12" name="Text Box 20"/>
          <p:cNvSpPr txBox="1">
            <a:spLocks noChangeArrowheads="1"/>
          </p:cNvSpPr>
          <p:nvPr/>
        </p:nvSpPr>
        <p:spPr bwMode="auto">
          <a:xfrm>
            <a:off x="76200" y="3581400"/>
            <a:ext cx="899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err="1">
                <a:latin typeface="Times New Roman" pitchFamily="18" charset="0"/>
                <a:cs typeface="Times New Roman" pitchFamily="18" charset="0"/>
              </a:rPr>
              <a:t>Ví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dụ</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kết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giữa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kim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loại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phi </a:t>
            </a:r>
            <a:r>
              <a:rPr lang="en-US" altLang="en-US" sz="2800" dirty="0" err="1">
                <a:latin typeface="Times New Roman" pitchFamily="18" charset="0"/>
                <a:cs typeface="Times New Roman" pitchFamily="18" charset="0"/>
              </a:rPr>
              <a:t>kim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kết</a:t>
            </a:r>
            <a:r>
              <a:rPr lang="en-US" altLang="en-US" sz="2800" dirty="0">
                <a:latin typeface="Times New Roman" pitchFamily="18" charset="0"/>
                <a:cs typeface="Times New Roman" pitchFamily="18" charset="0"/>
              </a:rPr>
              <a:t> ion.</a:t>
            </a:r>
          </a:p>
        </p:txBody>
      </p:sp>
      <p:sp>
        <p:nvSpPr>
          <p:cNvPr id="13" name="Text Box 20"/>
          <p:cNvSpPr txBox="1">
            <a:spLocks noChangeArrowheads="1"/>
          </p:cNvSpPr>
          <p:nvPr/>
        </p:nvSpPr>
        <p:spPr bwMode="auto">
          <a:xfrm>
            <a:off x="76200" y="3962400"/>
            <a:ext cx="411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III. </a:t>
            </a:r>
            <a:r>
              <a:rPr lang="en-US" altLang="en-US" sz="2800" b="1" u="sng" dirty="0" err="1">
                <a:solidFill>
                  <a:srgbClr val="3333FF"/>
                </a:solidFill>
                <a:latin typeface="Times New Roman" pitchFamily="18" charset="0"/>
                <a:cs typeface="Times New Roman" pitchFamily="18" charset="0"/>
              </a:rPr>
              <a:t>Liên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kết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cộng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hóa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trị</a:t>
            </a:r>
            <a:r>
              <a:rPr lang="en-US" altLang="en-US" sz="2800" b="1" u="sng" dirty="0">
                <a:solidFill>
                  <a:srgbClr val="3333FF"/>
                </a:solidFill>
                <a:latin typeface="Times New Roman" pitchFamily="18" charset="0"/>
                <a:cs typeface="Times New Roman" pitchFamily="18" charset="0"/>
              </a:rPr>
              <a:t>: </a:t>
            </a:r>
          </a:p>
        </p:txBody>
      </p:sp>
      <p:sp>
        <p:nvSpPr>
          <p:cNvPr id="2" name="Text Box 20">
            <a:extLst>
              <a:ext uri="{FF2B5EF4-FFF2-40B4-BE49-F238E27FC236}">
                <a16:creationId xmlns:a16="http://schemas.microsoft.com/office/drawing/2014/main" id="{57DC4125-E694-1262-BDB9-4307594BC914}"/>
              </a:ext>
            </a:extLst>
          </p:cNvPr>
          <p:cNvSpPr txBox="1">
            <a:spLocks noChangeArrowheads="1"/>
          </p:cNvSpPr>
          <p:nvPr/>
        </p:nvSpPr>
        <p:spPr bwMode="auto">
          <a:xfrm>
            <a:off x="76200" y="4379893"/>
            <a:ext cx="929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kiết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hóa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kết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hình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thành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bởi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sự</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dùng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chung</a:t>
            </a:r>
            <a:r>
              <a:rPr lang="en-US" altLang="en-US" sz="2800" dirty="0">
                <a:latin typeface="Times New Roman" pitchFamily="18" charset="0"/>
                <a:cs typeface="Times New Roman" pitchFamily="18" charset="0"/>
              </a:rPr>
              <a:t> electron </a:t>
            </a:r>
            <a:r>
              <a:rPr lang="en-US" altLang="en-US" sz="2800" dirty="0" err="1">
                <a:latin typeface="Times New Roman" pitchFamily="18" charset="0"/>
                <a:cs typeface="Times New Roman" pitchFamily="18" charset="0"/>
              </a:rPr>
              <a:t>giữa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hai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tử</a:t>
            </a:r>
            <a:r>
              <a:rPr lang="en-US" altLang="en-US" sz="2800" dirty="0">
                <a:latin typeface="Times New Roman" pitchFamily="18" charset="0"/>
                <a:cs typeface="Times New Roman" pitchFamily="18" charset="0"/>
              </a:rPr>
              <a:t>.</a:t>
            </a:r>
          </a:p>
        </p:txBody>
      </p:sp>
      <p:sp>
        <p:nvSpPr>
          <p:cNvPr id="3" name="Text Box 20">
            <a:extLst>
              <a:ext uri="{FF2B5EF4-FFF2-40B4-BE49-F238E27FC236}">
                <a16:creationId xmlns:a16="http://schemas.microsoft.com/office/drawing/2014/main" id="{47277226-0351-1872-79B9-22291136AFA9}"/>
              </a:ext>
            </a:extLst>
          </p:cNvPr>
          <p:cNvSpPr txBox="1">
            <a:spLocks noChangeArrowheads="1"/>
          </p:cNvSpPr>
          <p:nvPr/>
        </p:nvSpPr>
        <p:spPr bwMode="auto">
          <a:xfrm>
            <a:off x="76200" y="5218093"/>
            <a:ext cx="8991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kiết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hóa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thường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kết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giữa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hai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tố</a:t>
            </a:r>
            <a:r>
              <a:rPr lang="en-US" altLang="en-US" sz="2800" dirty="0">
                <a:latin typeface="Times New Roman" pitchFamily="18" charset="0"/>
                <a:cs typeface="Times New Roman" pitchFamily="18" charset="0"/>
              </a:rPr>
              <a:t> phi </a:t>
            </a:r>
            <a:r>
              <a:rPr lang="en-US" altLang="en-US" sz="2800" dirty="0" err="1">
                <a:latin typeface="Times New Roman" pitchFamily="18" charset="0"/>
                <a:cs typeface="Times New Roman" pitchFamily="18" charset="0"/>
              </a:rPr>
              <a:t>kim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với</a:t>
            </a:r>
            <a:r>
              <a:rPr lang="en-US" altLang="en-US" sz="2800" dirty="0">
                <a:latin typeface="Times New Roman" pitchFamily="18" charset="0"/>
                <a:cs typeface="Times New Roman" pitchFamily="18" charset="0"/>
              </a:rPr>
              <a:t> phi </a:t>
            </a:r>
            <a:r>
              <a:rPr lang="en-US" altLang="en-US" sz="2800" dirty="0" err="1">
                <a:latin typeface="Times New Roman" pitchFamily="18" charset="0"/>
                <a:cs typeface="Times New Roman" pitchFamily="18" charset="0"/>
              </a:rPr>
              <a:t>kim</a:t>
            </a:r>
            <a:r>
              <a:rPr lang="en-US" altLang="en-US" sz="2800" dirty="0">
                <a:latin typeface="Times New Roman" pitchFamily="18" charset="0"/>
                <a:cs typeface="Times New Roman" pitchFamily="18" charset="0"/>
              </a:rPr>
              <a:t>.</a:t>
            </a:r>
          </a:p>
        </p:txBody>
      </p:sp>
      <p:sp>
        <p:nvSpPr>
          <p:cNvPr id="4" name="Text Box 20">
            <a:extLst>
              <a:ext uri="{FF2B5EF4-FFF2-40B4-BE49-F238E27FC236}">
                <a16:creationId xmlns:a16="http://schemas.microsoft.com/office/drawing/2014/main" id="{ACC6CD4B-0AC4-4813-AFF4-0CAD62B36239}"/>
              </a:ext>
            </a:extLst>
          </p:cNvPr>
          <p:cNvSpPr txBox="1">
            <a:spLocks noChangeArrowheads="1"/>
          </p:cNvSpPr>
          <p:nvPr/>
        </p:nvSpPr>
        <p:spPr bwMode="auto">
          <a:xfrm>
            <a:off x="-152400" y="6096000"/>
            <a:ext cx="9372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err="1">
                <a:latin typeface="Times New Roman" pitchFamily="18" charset="0"/>
                <a:cs typeface="Times New Roman" pitchFamily="18" charset="0"/>
              </a:rPr>
              <a:t>Ví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dụ</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kết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giữa</a:t>
            </a:r>
            <a:r>
              <a:rPr lang="en-US" altLang="en-US" sz="2800" dirty="0">
                <a:latin typeface="Times New Roman" pitchFamily="18" charset="0"/>
                <a:cs typeface="Times New Roman" pitchFamily="18" charset="0"/>
              </a:rPr>
              <a:t> oxygen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oxygen, hydrogen </a:t>
            </a:r>
            <a:r>
              <a:rPr lang="en-US" altLang="en-US" sz="2800" dirty="0" err="1">
                <a:latin typeface="Times New Roman" pitchFamily="18" charset="0"/>
                <a:cs typeface="Times New Roman" pitchFamily="18" charset="0"/>
              </a:rPr>
              <a:t>với</a:t>
            </a:r>
            <a:r>
              <a:rPr lang="en-US" altLang="en-US" sz="2800" dirty="0">
                <a:latin typeface="Times New Roman" pitchFamily="18" charset="0"/>
                <a:cs typeface="Times New Roman" pitchFamily="18" charset="0"/>
              </a:rPr>
              <a:t> oxygen ...</a:t>
            </a:r>
          </a:p>
        </p:txBody>
      </p:sp>
    </p:spTree>
    <p:extLst>
      <p:ext uri="{BB962C8B-B14F-4D97-AF65-F5344CB8AC3E}">
        <p14:creationId xmlns:p14="http://schemas.microsoft.com/office/powerpoint/2010/main" val="2976081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2" grpId="0"/>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98B83B-2E92-C53F-2A11-70BAC0D2B182}"/>
              </a:ext>
            </a:extLst>
          </p:cNvPr>
          <p:cNvSpPr txBox="1"/>
          <p:nvPr/>
        </p:nvSpPr>
        <p:spPr>
          <a:xfrm>
            <a:off x="228600" y="152400"/>
            <a:ext cx="8686800" cy="1077218"/>
          </a:xfrm>
          <a:prstGeom prst="rect">
            <a:avLst/>
          </a:prstGeom>
          <a:noFill/>
        </p:spPr>
        <p:txBody>
          <a:bodyPr wrap="square">
            <a:spAutoFit/>
          </a:bodyPr>
          <a:lstStyle/>
          <a:p>
            <a:r>
              <a:rPr lang="vi-VN" sz="3200" b="0" i="0" dirty="0">
                <a:solidFill>
                  <a:srgbClr val="222222"/>
                </a:solidFill>
                <a:effectLst/>
                <a:latin typeface="+mj-lt"/>
              </a:rPr>
              <a:t>Em hãy mô tả quá trình tạo thành liên kết cộng hóa trị trong phân tử nước</a:t>
            </a:r>
            <a:r>
              <a:rPr lang="en-US" sz="3200" b="0" i="0" dirty="0">
                <a:solidFill>
                  <a:srgbClr val="222222"/>
                </a:solidFill>
                <a:effectLst/>
                <a:latin typeface="Times New Roman" panose="02020603050405020304" pitchFamily="18" charset="0"/>
                <a:ea typeface="Tahoma" panose="020B0604030504040204" pitchFamily="34" charset="0"/>
                <a:cs typeface="Times New Roman" panose="02020603050405020304" pitchFamily="18" charset="0"/>
              </a:rPr>
              <a:t>?</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7C1E7BA6-F098-8084-3447-053BAF090EB2}"/>
              </a:ext>
            </a:extLst>
          </p:cNvPr>
          <p:cNvSpPr/>
          <p:nvPr/>
        </p:nvSpPr>
        <p:spPr>
          <a:xfrm>
            <a:off x="171157" y="1981200"/>
            <a:ext cx="8686800" cy="3539430"/>
          </a:xfrm>
          <a:prstGeom prst="rect">
            <a:avLst/>
          </a:prstGeom>
        </p:spPr>
        <p:txBody>
          <a:bodyPr wrap="square">
            <a:spAutoFit/>
          </a:bodyPr>
          <a:lstStyle/>
          <a:p>
            <a:r>
              <a:rPr lang="vi-VN" sz="3200" dirty="0">
                <a:solidFill>
                  <a:srgbClr val="0000FF"/>
                </a:solidFill>
                <a:latin typeface="+mj-lt"/>
              </a:rPr>
              <a:t>- Trong phân tử nước:</a:t>
            </a:r>
          </a:p>
          <a:p>
            <a:r>
              <a:rPr lang="vi-VN" sz="2400" dirty="0">
                <a:latin typeface="+mj-lt"/>
              </a:rPr>
              <a:t>   </a:t>
            </a:r>
            <a:r>
              <a:rPr lang="vi-VN" sz="3200" dirty="0">
                <a:latin typeface="+mj-lt"/>
              </a:rPr>
              <a:t>Khi O kết hợp với H, nguyên tử O góp 2 electron, mỗi nguyên tử H góp 1 electron.</a:t>
            </a:r>
          </a:p>
          <a:p>
            <a:r>
              <a:rPr lang="vi-VN" sz="3200" dirty="0">
                <a:latin typeface="+mj-lt"/>
              </a:rPr>
              <a:t>=&gt; Giữa nguyên tử O và nguyên tử H có 1 đôi electron dùng chung</a:t>
            </a:r>
            <a:r>
              <a:rPr lang="en-US" sz="3200" dirty="0">
                <a:latin typeface="+mj-lt"/>
              </a:rPr>
              <a:t>.</a:t>
            </a:r>
            <a:endParaRPr lang="vi-VN" sz="3200" dirty="0">
              <a:latin typeface="+mj-lt"/>
            </a:endParaRPr>
          </a:p>
          <a:p>
            <a:r>
              <a:rPr lang="vi-VN" sz="3200" dirty="0">
                <a:latin typeface="+mj-lt"/>
              </a:rPr>
              <a:t>- Hạt nhân nguyên tử O và H cùng hút đôi electron dùng chung, liên kết với nhau tạo ra phân tử nước</a:t>
            </a:r>
            <a:r>
              <a:rPr lang="en-US" sz="3200" dirty="0">
                <a:latin typeface="+mj-lt"/>
              </a:rPr>
              <a:t>.</a:t>
            </a:r>
            <a:endParaRPr lang="vi-VN" sz="3200" dirty="0">
              <a:latin typeface="+mj-lt"/>
            </a:endParaRPr>
          </a:p>
        </p:txBody>
      </p:sp>
    </p:spTree>
    <p:extLst>
      <p:ext uri="{BB962C8B-B14F-4D97-AF65-F5344CB8AC3E}">
        <p14:creationId xmlns:p14="http://schemas.microsoft.com/office/powerpoint/2010/main" val="295587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BCAC98-C7FF-11BA-B1DD-DAEC6FC01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67800" cy="6781800"/>
          </a:xfrm>
          <a:prstGeom prst="rect">
            <a:avLst/>
          </a:prstGeom>
        </p:spPr>
      </p:pic>
    </p:spTree>
    <p:extLst>
      <p:ext uri="{BB962C8B-B14F-4D97-AF65-F5344CB8AC3E}">
        <p14:creationId xmlns:p14="http://schemas.microsoft.com/office/powerpoint/2010/main" val="1218557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653B7D-988B-7CE9-F8C8-AD14C581C96F}"/>
              </a:ext>
            </a:extLst>
          </p:cNvPr>
          <p:cNvSpPr>
            <a:spLocks noChangeArrowheads="1"/>
          </p:cNvSpPr>
          <p:nvPr/>
        </p:nvSpPr>
        <p:spPr bwMode="auto">
          <a:xfrm>
            <a:off x="341590" y="3734812"/>
            <a:ext cx="857381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Một</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số</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ứng</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dụng</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methane: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được</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sử</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dụng</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trong</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nhiều</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quá</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trình</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hóa</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học</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công</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nghiệp</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làm</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nhiên</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liệu</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khí</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tự</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nhiên</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khí</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tự</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nhiên</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hóa</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lỏng</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và</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nó</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được</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vận</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chuyển</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dưới</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dạng</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chất</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lỏng</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được</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làm</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lạnh</a:t>
            </a:r>
            <a:r>
              <a:rPr kumimoji="0" lang="en-US" altLang="en-US" sz="3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098" name="Picture 2">
            <a:extLst>
              <a:ext uri="{FF2B5EF4-FFF2-40B4-BE49-F238E27FC236}">
                <a16:creationId xmlns:a16="http://schemas.microsoft.com/office/drawing/2014/main" id="{944C4314-1B52-06CE-3CE9-106C5B896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3163"/>
            <a:ext cx="2486025" cy="244792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2F3E2012-DC08-D30B-1C9A-EA9C75848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132471"/>
            <a:ext cx="2657475"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702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81000" y="13855"/>
            <a:ext cx="762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800" b="1" dirty="0">
                <a:solidFill>
                  <a:srgbClr val="FF0000"/>
                </a:solidFill>
                <a:latin typeface="Times New Roman" pitchFamily="18" charset="0"/>
                <a:cs typeface="Times New Roman" pitchFamily="18" charset="0"/>
              </a:rPr>
              <a:t>BÀI 6. GIỚI THIỆU VỀ LIÊN KẾT HÓA HỌC</a:t>
            </a: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42864"/>
            <a:ext cx="9906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145475" y="30480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Vỏ</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nguyên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tử</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khí</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hiếm</a:t>
            </a:r>
            <a:r>
              <a:rPr lang="en-US" altLang="en-US" sz="2800" b="1" u="sng" dirty="0">
                <a:solidFill>
                  <a:srgbClr val="3333FF"/>
                </a:solidFill>
                <a:latin typeface="Times New Roman" pitchFamily="18" charset="0"/>
                <a:cs typeface="Times New Roman" pitchFamily="18" charset="0"/>
              </a:rPr>
              <a:t>: </a:t>
            </a:r>
          </a:p>
        </p:txBody>
      </p:sp>
      <p:sp>
        <p:nvSpPr>
          <p:cNvPr id="9" name="Text Box 20"/>
          <p:cNvSpPr txBox="1">
            <a:spLocks noChangeArrowheads="1"/>
          </p:cNvSpPr>
          <p:nvPr/>
        </p:nvSpPr>
        <p:spPr bwMode="auto">
          <a:xfrm>
            <a:off x="76200" y="685800"/>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Liên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kết</a:t>
            </a:r>
            <a:r>
              <a:rPr lang="en-US" altLang="en-US" sz="2800" b="1" u="sng" dirty="0">
                <a:solidFill>
                  <a:srgbClr val="3333FF"/>
                </a:solidFill>
                <a:latin typeface="Times New Roman" pitchFamily="18" charset="0"/>
                <a:cs typeface="Times New Roman" pitchFamily="18" charset="0"/>
              </a:rPr>
              <a:t> ion:</a:t>
            </a:r>
          </a:p>
        </p:txBody>
      </p:sp>
      <p:sp>
        <p:nvSpPr>
          <p:cNvPr id="13" name="Text Box 20"/>
          <p:cNvSpPr txBox="1">
            <a:spLocks noChangeArrowheads="1"/>
          </p:cNvSpPr>
          <p:nvPr/>
        </p:nvSpPr>
        <p:spPr bwMode="auto">
          <a:xfrm>
            <a:off x="76200" y="1066800"/>
            <a:ext cx="411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III. </a:t>
            </a:r>
            <a:r>
              <a:rPr lang="en-US" altLang="en-US" sz="2800" b="1" u="sng" dirty="0" err="1">
                <a:solidFill>
                  <a:srgbClr val="3333FF"/>
                </a:solidFill>
                <a:latin typeface="Times New Roman" pitchFamily="18" charset="0"/>
                <a:cs typeface="Times New Roman" pitchFamily="18" charset="0"/>
              </a:rPr>
              <a:t>Liên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kết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cộng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hóa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trị</a:t>
            </a:r>
            <a:r>
              <a:rPr lang="en-US" altLang="en-US" sz="2800" b="1" u="sng" dirty="0">
                <a:solidFill>
                  <a:srgbClr val="3333FF"/>
                </a:solidFill>
                <a:latin typeface="Times New Roman" pitchFamily="18" charset="0"/>
                <a:cs typeface="Times New Roman" pitchFamily="18" charset="0"/>
              </a:rPr>
              <a:t>: </a:t>
            </a:r>
          </a:p>
        </p:txBody>
      </p:sp>
      <p:sp>
        <p:nvSpPr>
          <p:cNvPr id="18" name="Text Box 20"/>
          <p:cNvSpPr txBox="1">
            <a:spLocks noChangeArrowheads="1"/>
          </p:cNvSpPr>
          <p:nvPr/>
        </p:nvSpPr>
        <p:spPr bwMode="auto">
          <a:xfrm>
            <a:off x="76200" y="1524000"/>
            <a:ext cx="510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IV. </a:t>
            </a:r>
            <a:r>
              <a:rPr lang="en-US" altLang="en-US" sz="2800" b="1" u="sng" dirty="0" err="1">
                <a:solidFill>
                  <a:srgbClr val="3333FF"/>
                </a:solidFill>
                <a:latin typeface="Times New Roman" pitchFamily="18" charset="0"/>
                <a:cs typeface="Times New Roman" pitchFamily="18" charset="0"/>
              </a:rPr>
              <a:t>Chất</a:t>
            </a:r>
            <a:r>
              <a:rPr lang="en-US" altLang="en-US" sz="2800" b="1" u="sng" dirty="0">
                <a:solidFill>
                  <a:srgbClr val="3333FF"/>
                </a:solidFill>
                <a:latin typeface="Times New Roman" pitchFamily="18" charset="0"/>
                <a:cs typeface="Times New Roman" pitchFamily="18" charset="0"/>
              </a:rPr>
              <a:t> ion, </a:t>
            </a:r>
            <a:r>
              <a:rPr lang="en-US" altLang="en-US" sz="2800" b="1" u="sng" dirty="0" err="1">
                <a:solidFill>
                  <a:srgbClr val="3333FF"/>
                </a:solidFill>
                <a:latin typeface="Times New Roman" pitchFamily="18" charset="0"/>
                <a:cs typeface="Times New Roman" pitchFamily="18" charset="0"/>
              </a:rPr>
              <a:t>chất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cộng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hóa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trị</a:t>
            </a:r>
            <a:r>
              <a:rPr lang="en-US" altLang="en-US" sz="2800" b="1" u="sng" dirty="0">
                <a:solidFill>
                  <a:srgbClr val="3333FF"/>
                </a:solidFill>
                <a:latin typeface="Times New Roman" pitchFamily="18" charset="0"/>
                <a:cs typeface="Times New Roman" pitchFamily="18" charset="0"/>
              </a:rPr>
              <a:t>: </a:t>
            </a:r>
          </a:p>
        </p:txBody>
      </p:sp>
    </p:spTree>
    <p:extLst>
      <p:ext uri="{BB962C8B-B14F-4D97-AF65-F5344CB8AC3E}">
        <p14:creationId xmlns:p14="http://schemas.microsoft.com/office/powerpoint/2010/main" val="346417702"/>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098A9A-9E19-154E-E0C8-5DBAE16D9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203"/>
            <a:ext cx="8414147"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0">
            <a:extLst>
              <a:ext uri="{FF2B5EF4-FFF2-40B4-BE49-F238E27FC236}">
                <a16:creationId xmlns:a16="http://schemas.microsoft.com/office/drawing/2014/main" id="{7FBB6002-B087-0828-F201-57477984D746}"/>
              </a:ext>
            </a:extLst>
          </p:cNvPr>
          <p:cNvSpPr txBox="1">
            <a:spLocks noChangeArrowheads="1"/>
          </p:cNvSpPr>
          <p:nvPr/>
        </p:nvSpPr>
        <p:spPr bwMode="auto">
          <a:xfrm>
            <a:off x="195775" y="5791200"/>
            <a:ext cx="8991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a:solidFill>
                  <a:srgbClr val="0000FF"/>
                </a:solidFill>
                <a:latin typeface="Times New Roman" pitchFamily="18" charset="0"/>
                <a:cs typeface="Times New Roman" pitchFamily="18" charset="0"/>
              </a:rPr>
              <a:t>-</a:t>
            </a:r>
            <a:r>
              <a:rPr lang="en-US" altLang="en-US" sz="2800" dirty="0">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rPr>
              <a:t>C</a:t>
            </a:r>
            <a:r>
              <a:rPr lang="vi-VN" sz="2800" dirty="0">
                <a:solidFill>
                  <a:srgbClr val="0000FF"/>
                </a:solidFill>
                <a:latin typeface="Times New Roman" pitchFamily="18" charset="0"/>
                <a:cs typeface="Times New Roman" pitchFamily="18" charset="0"/>
              </a:rPr>
              <a:t>ho biết mỗi phân tử của chất trong Hình 6.9 được tạo bởi các ion nào? Ở điều kiện thường, các chất này ở thể gì?</a:t>
            </a:r>
            <a:endParaRPr lang="en-US" alt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22592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228600" y="304800"/>
            <a:ext cx="8115300" cy="487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92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ct val="107000"/>
              </a:lnSpc>
              <a:spcBef>
                <a:spcPts val="600"/>
              </a:spcBef>
              <a:spcAft>
                <a:spcPts val="600"/>
              </a:spcAft>
            </a:pPr>
            <a:r>
              <a:rPr lang="en-US" altLang="en-US" sz="3200" dirty="0">
                <a:solidFill>
                  <a:srgbClr val="000000"/>
                </a:solidFill>
                <a:latin typeface="Times New Roman" pitchFamily="18" charset="0"/>
                <a:ea typeface="Segoe UI" pitchFamily="34" charset="0"/>
                <a:cs typeface="Times New Roman" pitchFamily="18" charset="0"/>
              </a:rPr>
              <a:t>* </a:t>
            </a:r>
            <a:r>
              <a:rPr lang="en-US" altLang="en-US" sz="3200" dirty="0" err="1">
                <a:solidFill>
                  <a:srgbClr val="000000"/>
                </a:solidFill>
                <a:latin typeface="Times New Roman" pitchFamily="18" charset="0"/>
                <a:ea typeface="Segoe UI" pitchFamily="34" charset="0"/>
                <a:cs typeface="Times New Roman" pitchFamily="18" charset="0"/>
              </a:rPr>
              <a:t>Hình</a:t>
            </a:r>
            <a:r>
              <a:rPr lang="en-US" altLang="en-US" sz="3200" dirty="0">
                <a:solidFill>
                  <a:srgbClr val="000000"/>
                </a:solidFill>
                <a:latin typeface="Times New Roman" pitchFamily="18" charset="0"/>
                <a:ea typeface="Segoe UI" pitchFamily="34" charset="0"/>
                <a:cs typeface="Times New Roman" pitchFamily="18" charset="0"/>
              </a:rPr>
              <a:t> </a:t>
            </a:r>
            <a:r>
              <a:rPr lang="vi-VN" altLang="en-US" sz="3200" dirty="0">
                <a:solidFill>
                  <a:srgbClr val="000000"/>
                </a:solidFill>
                <a:latin typeface="Times New Roman" pitchFamily="18" charset="0"/>
                <a:ea typeface="Segoe UI" pitchFamily="34" charset="0"/>
                <a:cs typeface="Times New Roman" pitchFamily="18" charset="0"/>
              </a:rPr>
              <a:t>6.9a:</a:t>
            </a:r>
            <a:r>
              <a:rPr lang="en-US" altLang="en-US" sz="3200" dirty="0">
                <a:solidFill>
                  <a:srgbClr val="000000"/>
                </a:solidFill>
                <a:latin typeface="Times New Roman" pitchFamily="18" charset="0"/>
                <a:ea typeface="Segoe UI" pitchFamily="34" charset="0"/>
                <a:cs typeface="Times New Roman" pitchFamily="18" charset="0"/>
              </a:rPr>
              <a:t> </a:t>
            </a:r>
            <a:r>
              <a:rPr lang="vi-VN" altLang="en-US" sz="3200" dirty="0">
                <a:solidFill>
                  <a:srgbClr val="000000"/>
                </a:solidFill>
                <a:latin typeface="Times New Roman" pitchFamily="18" charset="0"/>
                <a:ea typeface="Segoe UI" pitchFamily="34" charset="0"/>
                <a:cs typeface="Times New Roman" pitchFamily="18" charset="0"/>
              </a:rPr>
              <a:t>Tạo bởi </a:t>
            </a:r>
            <a:r>
              <a:rPr lang="en-US" altLang="en-US" sz="3200" dirty="0">
                <a:solidFill>
                  <a:srgbClr val="000000"/>
                </a:solidFill>
                <a:latin typeface="Times New Roman" pitchFamily="18" charset="0"/>
                <a:ea typeface="Segoe UI" pitchFamily="34" charset="0"/>
                <a:cs typeface="Times New Roman" pitchFamily="18" charset="0"/>
              </a:rPr>
              <a:t>ion sodium </a:t>
            </a:r>
            <a:r>
              <a:rPr lang="vi-VN" altLang="en-US" sz="3200" dirty="0">
                <a:solidFill>
                  <a:srgbClr val="000000"/>
                </a:solidFill>
                <a:latin typeface="Times New Roman" pitchFamily="18" charset="0"/>
                <a:ea typeface="Segoe UI" pitchFamily="34" charset="0"/>
                <a:cs typeface="Times New Roman" pitchFamily="18" charset="0"/>
              </a:rPr>
              <a:t>(Na</a:t>
            </a:r>
            <a:r>
              <a:rPr lang="vi-VN" altLang="en-US" sz="3200" baseline="30000" dirty="0">
                <a:solidFill>
                  <a:srgbClr val="000000"/>
                </a:solidFill>
                <a:latin typeface="Times New Roman" pitchFamily="18" charset="0"/>
                <a:ea typeface="Segoe UI" pitchFamily="34" charset="0"/>
                <a:cs typeface="Times New Roman" pitchFamily="18" charset="0"/>
              </a:rPr>
              <a:t>+</a:t>
            </a:r>
            <a:r>
              <a:rPr lang="vi-VN" altLang="en-US" sz="3200" dirty="0">
                <a:solidFill>
                  <a:srgbClr val="000000"/>
                </a:solidFill>
                <a:latin typeface="Times New Roman" pitchFamily="18" charset="0"/>
                <a:ea typeface="Segoe UI" pitchFamily="34" charset="0"/>
                <a:cs typeface="Times New Roman" pitchFamily="18" charset="0"/>
              </a:rPr>
              <a:t>) và </a:t>
            </a:r>
            <a:r>
              <a:rPr lang="en-US" altLang="en-US" sz="3200" dirty="0">
                <a:solidFill>
                  <a:srgbClr val="000000"/>
                </a:solidFill>
                <a:latin typeface="Times New Roman" pitchFamily="18" charset="0"/>
                <a:ea typeface="Segoe UI" pitchFamily="34" charset="0"/>
                <a:cs typeface="Times New Roman" pitchFamily="18" charset="0"/>
              </a:rPr>
              <a:t>ion chloride </a:t>
            </a:r>
            <a:r>
              <a:rPr lang="vi-VN" altLang="en-US" sz="3200" dirty="0">
                <a:solidFill>
                  <a:srgbClr val="000000"/>
                </a:solidFill>
                <a:latin typeface="Times New Roman" pitchFamily="18" charset="0"/>
                <a:ea typeface="Segoe UI" pitchFamily="34" charset="0"/>
                <a:cs typeface="Times New Roman" pitchFamily="18" charset="0"/>
              </a:rPr>
              <a:t>(Cl</a:t>
            </a:r>
            <a:r>
              <a:rPr lang="en-US" altLang="en-US" sz="3200" baseline="30000" dirty="0">
                <a:solidFill>
                  <a:srgbClr val="000000"/>
                </a:solidFill>
                <a:latin typeface="Times New Roman" pitchFamily="18" charset="0"/>
                <a:ea typeface="Segoe UI" pitchFamily="34" charset="0"/>
                <a:cs typeface="Times New Roman" pitchFamily="18" charset="0"/>
              </a:rPr>
              <a:t>-</a:t>
            </a:r>
            <a:r>
              <a:rPr lang="vi-VN" altLang="en-US" sz="3200" dirty="0">
                <a:solidFill>
                  <a:srgbClr val="000000"/>
                </a:solidFill>
                <a:latin typeface="Times New Roman" pitchFamily="18" charset="0"/>
                <a:ea typeface="Segoe UI" pitchFamily="34" charset="0"/>
                <a:cs typeface="Times New Roman" pitchFamily="18" charset="0"/>
              </a:rPr>
              <a:t>).</a:t>
            </a:r>
            <a:endParaRPr lang="en-US" altLang="en-US" sz="3200" dirty="0">
              <a:latin typeface="Times New Roman" panose="02020603050405020304" pitchFamily="18" charset="0"/>
              <a:ea typeface="Calibri" pitchFamily="34" charset="0"/>
              <a:cs typeface="Times New Roman" panose="02020603050405020304" pitchFamily="18" charset="0"/>
            </a:endParaRPr>
          </a:p>
          <a:p>
            <a:pPr indent="0" eaLnBrk="1" hangingPunct="1">
              <a:lnSpc>
                <a:spcPct val="127000"/>
              </a:lnSpc>
              <a:spcAft>
                <a:spcPts val="800"/>
              </a:spcAft>
            </a:pPr>
            <a:r>
              <a:rPr lang="en-US" altLang="en-US" sz="3200" dirty="0">
                <a:solidFill>
                  <a:srgbClr val="000000"/>
                </a:solidFill>
                <a:latin typeface="Times New Roman" pitchFamily="18" charset="0"/>
                <a:ea typeface="Segoe UI" pitchFamily="34" charset="0"/>
                <a:cs typeface="Times New Roman" pitchFamily="18" charset="0"/>
              </a:rPr>
              <a:t>    * </a:t>
            </a:r>
            <a:r>
              <a:rPr lang="vi-VN" altLang="en-US" sz="3200" dirty="0">
                <a:solidFill>
                  <a:srgbClr val="000000"/>
                </a:solidFill>
                <a:latin typeface="Times New Roman" pitchFamily="18" charset="0"/>
                <a:ea typeface="Segoe UI" pitchFamily="34" charset="0"/>
                <a:cs typeface="Times New Roman" pitchFamily="18" charset="0"/>
              </a:rPr>
              <a:t>Hình 6.9b:</a:t>
            </a:r>
            <a:r>
              <a:rPr lang="en-US" altLang="en-US" sz="3200" dirty="0">
                <a:solidFill>
                  <a:srgbClr val="000000"/>
                </a:solidFill>
                <a:latin typeface="Times New Roman" pitchFamily="18" charset="0"/>
                <a:ea typeface="Segoe UI" pitchFamily="34" charset="0"/>
                <a:cs typeface="Times New Roman" pitchFamily="18" charset="0"/>
              </a:rPr>
              <a:t> </a:t>
            </a:r>
            <a:r>
              <a:rPr lang="vi-VN" altLang="en-US" sz="3200" dirty="0">
                <a:solidFill>
                  <a:srgbClr val="000000"/>
                </a:solidFill>
                <a:latin typeface="Times New Roman" pitchFamily="18" charset="0"/>
                <a:ea typeface="Segoe UI" pitchFamily="34" charset="0"/>
                <a:cs typeface="Times New Roman" pitchFamily="18" charset="0"/>
              </a:rPr>
              <a:t>Tạo bởi </a:t>
            </a:r>
            <a:r>
              <a:rPr lang="en-US" altLang="en-US" sz="3200" dirty="0">
                <a:solidFill>
                  <a:srgbClr val="000000"/>
                </a:solidFill>
                <a:latin typeface="Times New Roman" pitchFamily="18" charset="0"/>
                <a:ea typeface="Segoe UI" pitchFamily="34" charset="0"/>
                <a:cs typeface="Times New Roman" pitchFamily="18" charset="0"/>
              </a:rPr>
              <a:t>ion calcium </a:t>
            </a:r>
            <a:r>
              <a:rPr lang="vi-VN" altLang="en-US" sz="3200" dirty="0">
                <a:solidFill>
                  <a:srgbClr val="000000"/>
                </a:solidFill>
                <a:latin typeface="Times New Roman" pitchFamily="18" charset="0"/>
                <a:ea typeface="Segoe UI" pitchFamily="34" charset="0"/>
                <a:cs typeface="Times New Roman" pitchFamily="18" charset="0"/>
              </a:rPr>
              <a:t>(Ca</a:t>
            </a:r>
            <a:r>
              <a:rPr lang="vi-VN" altLang="en-US" sz="3200" baseline="30000" dirty="0">
                <a:solidFill>
                  <a:srgbClr val="000000"/>
                </a:solidFill>
                <a:latin typeface="Times New Roman" pitchFamily="18" charset="0"/>
                <a:ea typeface="Segoe UI" pitchFamily="34" charset="0"/>
                <a:cs typeface="Times New Roman" pitchFamily="18" charset="0"/>
              </a:rPr>
              <a:t>2</a:t>
            </a:r>
            <a:r>
              <a:rPr lang="en-US" altLang="en-US" sz="3200" baseline="30000" dirty="0">
                <a:solidFill>
                  <a:srgbClr val="000000"/>
                </a:solidFill>
                <a:latin typeface="Times New Roman" pitchFamily="18" charset="0"/>
                <a:ea typeface="Segoe UI" pitchFamily="34" charset="0"/>
                <a:cs typeface="Times New Roman" pitchFamily="18" charset="0"/>
              </a:rPr>
              <a:t>+</a:t>
            </a:r>
            <a:r>
              <a:rPr lang="vi-VN" altLang="en-US" sz="3200" dirty="0">
                <a:solidFill>
                  <a:srgbClr val="000000"/>
                </a:solidFill>
                <a:latin typeface="Times New Roman" pitchFamily="18" charset="0"/>
                <a:ea typeface="Segoe UI" pitchFamily="34" charset="0"/>
                <a:cs typeface="Times New Roman" pitchFamily="18" charset="0"/>
              </a:rPr>
              <a:t>) và </a:t>
            </a:r>
            <a:r>
              <a:rPr lang="en-US" altLang="en-US" sz="3200" dirty="0">
                <a:solidFill>
                  <a:srgbClr val="000000"/>
                </a:solidFill>
                <a:latin typeface="Times New Roman" pitchFamily="18" charset="0"/>
                <a:ea typeface="Segoe UI" pitchFamily="34" charset="0"/>
                <a:cs typeface="Times New Roman" pitchFamily="18" charset="0"/>
              </a:rPr>
              <a:t>ion chloride (</a:t>
            </a:r>
            <a:r>
              <a:rPr lang="en-US" altLang="en-US" sz="3200" dirty="0" err="1">
                <a:solidFill>
                  <a:srgbClr val="000000"/>
                </a:solidFill>
                <a:latin typeface="Times New Roman" pitchFamily="18" charset="0"/>
                <a:ea typeface="Segoe UI" pitchFamily="34" charset="0"/>
                <a:cs typeface="Times New Roman" pitchFamily="18" charset="0"/>
              </a:rPr>
              <a:t>Cl</a:t>
            </a:r>
            <a:r>
              <a:rPr lang="en-US" altLang="en-US" sz="3200" baseline="30000" dirty="0">
                <a:solidFill>
                  <a:srgbClr val="000000"/>
                </a:solidFill>
                <a:latin typeface="Times New Roman" pitchFamily="18" charset="0"/>
                <a:ea typeface="Segoe UI" pitchFamily="34" charset="0"/>
                <a:cs typeface="Times New Roman" pitchFamily="18" charset="0"/>
              </a:rPr>
              <a:t>-</a:t>
            </a:r>
            <a:r>
              <a:rPr lang="en-US" altLang="en-US" sz="3200" dirty="0">
                <a:solidFill>
                  <a:srgbClr val="000000"/>
                </a:solidFill>
                <a:latin typeface="Times New Roman" pitchFamily="18" charset="0"/>
                <a:ea typeface="Segoe UI" pitchFamily="34" charset="0"/>
                <a:cs typeface="Times New Roman" pitchFamily="18" charset="0"/>
              </a:rPr>
              <a:t> ).</a:t>
            </a:r>
            <a:endParaRPr lang="en-US" altLang="en-US" sz="3200" dirty="0">
              <a:latin typeface="Times New Roman" panose="02020603050405020304" pitchFamily="18" charset="0"/>
              <a:ea typeface="Calibri" pitchFamily="34" charset="0"/>
              <a:cs typeface="Times New Roman" panose="02020603050405020304" pitchFamily="18" charset="0"/>
            </a:endParaRPr>
          </a:p>
          <a:p>
            <a:pPr indent="0">
              <a:lnSpc>
                <a:spcPct val="107000"/>
              </a:lnSpc>
              <a:spcBef>
                <a:spcPts val="600"/>
              </a:spcBef>
              <a:spcAft>
                <a:spcPts val="600"/>
              </a:spcAft>
            </a:pPr>
            <a:r>
              <a:rPr lang="de-DE" altLang="en-US" sz="3200" dirty="0">
                <a:latin typeface="Times New Roman" pitchFamily="18" charset="0"/>
                <a:cs typeface="Times New Roman" pitchFamily="18" charset="0"/>
              </a:rPr>
              <a:t>    * Hình 6.9c: Tạo bởi ion magnesium (Mg</a:t>
            </a:r>
            <a:r>
              <a:rPr lang="vi-VN" altLang="en-US" sz="3200" baseline="30000" dirty="0">
                <a:solidFill>
                  <a:srgbClr val="000000"/>
                </a:solidFill>
                <a:latin typeface="Times New Roman" pitchFamily="18" charset="0"/>
                <a:ea typeface="Segoe UI" pitchFamily="34" charset="0"/>
                <a:cs typeface="Times New Roman" pitchFamily="18" charset="0"/>
              </a:rPr>
              <a:t>2</a:t>
            </a:r>
            <a:r>
              <a:rPr lang="en-US" altLang="en-US" sz="3200" baseline="30000" dirty="0">
                <a:solidFill>
                  <a:srgbClr val="000000"/>
                </a:solidFill>
                <a:latin typeface="Times New Roman" pitchFamily="18" charset="0"/>
                <a:ea typeface="Segoe UI" pitchFamily="34" charset="0"/>
                <a:cs typeface="Times New Roman" pitchFamily="18" charset="0"/>
              </a:rPr>
              <a:t>+</a:t>
            </a:r>
            <a:r>
              <a:rPr lang="de-DE" altLang="en-US" sz="3200" dirty="0">
                <a:latin typeface="Times New Roman" pitchFamily="18" charset="0"/>
                <a:cs typeface="Times New Roman" pitchFamily="18" charset="0"/>
              </a:rPr>
              <a:t>) và ion oxide (O</a:t>
            </a:r>
            <a:r>
              <a:rPr lang="de-DE" altLang="en-US" sz="3200" baseline="30000" dirty="0">
                <a:latin typeface="Times New Roman" pitchFamily="18" charset="0"/>
                <a:cs typeface="Times New Roman" pitchFamily="18" charset="0"/>
              </a:rPr>
              <a:t>2-</a:t>
            </a:r>
            <a:r>
              <a:rPr lang="de-DE" altLang="en-US" sz="3200" dirty="0">
                <a:latin typeface="Times New Roman" pitchFamily="18" charset="0"/>
                <a:cs typeface="Times New Roman" pitchFamily="18" charset="0"/>
              </a:rPr>
              <a:t> ).</a:t>
            </a:r>
            <a:endParaRPr lang="en-US" altLang="en-US" sz="3200" dirty="0">
              <a:latin typeface="Times New Roman" panose="02020603050405020304" pitchFamily="18" charset="0"/>
              <a:cs typeface="Times New Roman" panose="02020603050405020304" pitchFamily="18" charset="0"/>
            </a:endParaRPr>
          </a:p>
          <a:p>
            <a:pPr indent="0" algn="just">
              <a:lnSpc>
                <a:spcPct val="107000"/>
              </a:lnSpc>
              <a:spcBef>
                <a:spcPts val="600"/>
              </a:spcBef>
              <a:spcAft>
                <a:spcPts val="600"/>
              </a:spcAft>
            </a:pPr>
            <a:r>
              <a:rPr lang="de-DE" altLang="en-US" sz="3200" dirty="0">
                <a:latin typeface="Times New Roman" pitchFamily="18" charset="0"/>
                <a:cs typeface="Times New Roman" pitchFamily="18" charset="0"/>
              </a:rPr>
              <a:t> Ở điều kiện thường, các hợp chất trên đều ở thể rắn.</a:t>
            </a:r>
            <a:endParaRPr lang="en-US" altLang="en-US" sz="3200" dirty="0">
              <a:latin typeface="Times New Roman" panose="02020603050405020304" pitchFamily="18" charset="0"/>
              <a:cs typeface="Times New Roman" panose="02020603050405020304" pitchFamily="18" charset="0"/>
            </a:endParaRPr>
          </a:p>
        </p:txBody>
      </p:sp>
      <p:sp>
        <p:nvSpPr>
          <p:cNvPr id="2" name="Text Box 20">
            <a:extLst>
              <a:ext uri="{FF2B5EF4-FFF2-40B4-BE49-F238E27FC236}">
                <a16:creationId xmlns:a16="http://schemas.microsoft.com/office/drawing/2014/main" id="{B58A5A1B-3D3B-07DC-380C-A657CD76D136}"/>
              </a:ext>
            </a:extLst>
          </p:cNvPr>
          <p:cNvSpPr txBox="1">
            <a:spLocks noChangeArrowheads="1"/>
          </p:cNvSpPr>
          <p:nvPr/>
        </p:nvSpPr>
        <p:spPr bwMode="auto">
          <a:xfrm>
            <a:off x="195775" y="5334000"/>
            <a:ext cx="8991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dirty="0" err="1">
                <a:solidFill>
                  <a:srgbClr val="0000FF"/>
                </a:solidFill>
                <a:latin typeface="Times New Roman" pitchFamily="18" charset="0"/>
                <a:cs typeface="Times New Roman" pitchFamily="18" charset="0"/>
              </a:rPr>
              <a:t>Các</a:t>
            </a:r>
            <a:r>
              <a:rPr lang="en-US" sz="3200" dirty="0">
                <a:solidFill>
                  <a:srgbClr val="0000FF"/>
                </a:solidFill>
                <a:latin typeface="Times New Roman" pitchFamily="18" charset="0"/>
                <a:cs typeface="Times New Roman" pitchFamily="18" charset="0"/>
              </a:rPr>
              <a:t> </a:t>
            </a:r>
            <a:r>
              <a:rPr lang="vi-VN" sz="3200" dirty="0">
                <a:solidFill>
                  <a:srgbClr val="0000FF"/>
                </a:solidFill>
                <a:latin typeface="Times New Roman" pitchFamily="18" charset="0"/>
                <a:cs typeface="Times New Roman" pitchFamily="18" charset="0"/>
              </a:rPr>
              <a:t>phân tử </a:t>
            </a:r>
            <a:r>
              <a:rPr lang="en-US" sz="3200" dirty="0" err="1">
                <a:solidFill>
                  <a:srgbClr val="0000FF"/>
                </a:solidFill>
                <a:latin typeface="Times New Roman" pitchFamily="18" charset="0"/>
                <a:cs typeface="Times New Roman" pitchFamily="18" charset="0"/>
              </a:rPr>
              <a:t>trên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được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hình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thành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bằng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liên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kết</a:t>
            </a:r>
            <a:r>
              <a:rPr lang="en-US" sz="3200" dirty="0">
                <a:solidFill>
                  <a:srgbClr val="0000FF"/>
                </a:solidFill>
                <a:latin typeface="Times New Roman" pitchFamily="18" charset="0"/>
                <a:cs typeface="Times New Roman" pitchFamily="18" charset="0"/>
              </a:rPr>
              <a:t> ion </a:t>
            </a:r>
            <a:r>
              <a:rPr lang="en-US" sz="3200" dirty="0" err="1">
                <a:solidFill>
                  <a:srgbClr val="0000FF"/>
                </a:solidFill>
                <a:latin typeface="Times New Roman" pitchFamily="18" charset="0"/>
                <a:cs typeface="Times New Roman" pitchFamily="18" charset="0"/>
              </a:rPr>
              <a:t>và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được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gọi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a:t>
            </a:r>
            <a:r>
              <a:rPr lang="en-US" sz="3200" dirty="0">
                <a:solidFill>
                  <a:srgbClr val="0000FF"/>
                </a:solidFill>
                <a:latin typeface="Times New Roman" pitchFamily="18" charset="0"/>
                <a:cs typeface="Times New Roman" pitchFamily="18" charset="0"/>
              </a:rPr>
              <a:t> </a:t>
            </a:r>
            <a:r>
              <a:rPr lang="vi-VN" sz="3200" dirty="0">
                <a:solidFill>
                  <a:srgbClr val="0000FF"/>
                </a:solidFill>
                <a:latin typeface="Times New Roman" pitchFamily="18" charset="0"/>
                <a:cs typeface="Times New Roman" pitchFamily="18" charset="0"/>
              </a:rPr>
              <a:t>chất ion</a:t>
            </a:r>
            <a:r>
              <a:rPr lang="en-US" sz="3200" dirty="0">
                <a:solidFill>
                  <a:srgbClr val="0000FF"/>
                </a:solidFill>
                <a:latin typeface="Times New Roman" pitchFamily="18" charset="0"/>
                <a:cs typeface="Times New Roman" pitchFamily="18" charset="0"/>
              </a:rPr>
              <a:t>.</a:t>
            </a:r>
            <a:endParaRPr lang="en-US" sz="3200" dirty="0"/>
          </a:p>
        </p:txBody>
      </p:sp>
    </p:spTree>
    <p:extLst>
      <p:ext uri="{BB962C8B-B14F-4D97-AF65-F5344CB8AC3E}">
        <p14:creationId xmlns:p14="http://schemas.microsoft.com/office/powerpoint/2010/main" val="2401187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a:off x="76200" y="71960"/>
            <a:ext cx="8991600" cy="2899840"/>
          </a:xfrm>
          <a:prstGeom prst="rect">
            <a:avLst/>
          </a:prstGeom>
        </p:spPr>
      </p:pic>
      <p:pic>
        <p:nvPicPr>
          <p:cNvPr id="8" name="Picture 8"/>
          <p:cNvPicPr>
            <a:picLocks noChangeAspect="1"/>
          </p:cNvPicPr>
          <p:nvPr/>
        </p:nvPicPr>
        <p:blipFill>
          <a:blip r:embed="rId3"/>
          <a:srcRect/>
          <a:stretch>
            <a:fillRect/>
          </a:stretch>
        </p:blipFill>
        <p:spPr>
          <a:xfrm>
            <a:off x="5724" y="3282229"/>
            <a:ext cx="4394297" cy="3423371"/>
          </a:xfrm>
          <a:prstGeom prst="rect">
            <a:avLst/>
          </a:prstGeom>
        </p:spPr>
      </p:pic>
      <p:pic>
        <p:nvPicPr>
          <p:cNvPr id="9" name="Picture 9"/>
          <p:cNvPicPr>
            <a:picLocks noChangeAspect="1"/>
          </p:cNvPicPr>
          <p:nvPr/>
        </p:nvPicPr>
        <p:blipFill>
          <a:blip r:embed="rId4"/>
          <a:srcRect/>
          <a:stretch>
            <a:fillRect/>
          </a:stretch>
        </p:blipFill>
        <p:spPr>
          <a:xfrm flipH="1">
            <a:off x="4191000" y="2971800"/>
            <a:ext cx="4851494" cy="3048000"/>
          </a:xfrm>
          <a:prstGeom prst="rect">
            <a:avLst/>
          </a:prstGeom>
        </p:spPr>
      </p:pic>
      <p:sp>
        <p:nvSpPr>
          <p:cNvPr id="13" name="TextBox 13"/>
          <p:cNvSpPr txBox="1"/>
          <p:nvPr/>
        </p:nvSpPr>
        <p:spPr>
          <a:xfrm>
            <a:off x="4400021" y="3211830"/>
            <a:ext cx="4439179" cy="1969770"/>
          </a:xfrm>
          <a:prstGeom prst="rect">
            <a:avLst/>
          </a:prstGeom>
        </p:spPr>
        <p:txBody>
          <a:bodyPr wrap="square" lIns="0" tIns="0" rIns="0" bIns="0" rtlCol="0" anchor="t">
            <a:spAutoFit/>
          </a:bodyPr>
          <a:lstStyle/>
          <a:p>
            <a:pPr>
              <a:spcBef>
                <a:spcPct val="0"/>
              </a:spcBef>
            </a:pPr>
            <a:r>
              <a:rPr lang="en-US" sz="3200" spc="-41" dirty="0" err="1">
                <a:solidFill>
                  <a:srgbClr val="000000"/>
                </a:solidFill>
                <a:latin typeface="Times New Roman" panose="02020603050405020304" pitchFamily="18" charset="0"/>
                <a:cs typeface="Times New Roman" panose="02020603050405020304" pitchFamily="18" charset="0"/>
              </a:rPr>
              <a:t>Vỏ</a:t>
            </a:r>
            <a:r>
              <a:rPr lang="en-US" sz="3200" spc="-41" dirty="0">
                <a:solidFill>
                  <a:srgbClr val="000000"/>
                </a:solidFill>
                <a:latin typeface="Times New Roman" panose="02020603050405020304" pitchFamily="18" charset="0"/>
                <a:cs typeface="Times New Roman" panose="02020603050405020304" pitchFamily="18" charset="0"/>
              </a:rPr>
              <a:t> </a:t>
            </a:r>
            <a:r>
              <a:rPr lang="en-US" sz="3200" spc="-41" dirty="0" err="1">
                <a:solidFill>
                  <a:srgbClr val="000000"/>
                </a:solidFill>
                <a:latin typeface="Times New Roman" panose="02020603050405020304" pitchFamily="18" charset="0"/>
                <a:cs typeface="Times New Roman" panose="02020603050405020304" pitchFamily="18" charset="0"/>
              </a:rPr>
              <a:t>nguyên</a:t>
            </a:r>
            <a:r>
              <a:rPr lang="en-US" sz="3200" spc="-41" dirty="0">
                <a:solidFill>
                  <a:srgbClr val="000000"/>
                </a:solidFill>
                <a:latin typeface="Times New Roman" panose="02020603050405020304" pitchFamily="18" charset="0"/>
                <a:cs typeface="Times New Roman" panose="02020603050405020304" pitchFamily="18" charset="0"/>
              </a:rPr>
              <a:t> </a:t>
            </a:r>
            <a:r>
              <a:rPr lang="en-US" sz="3200" spc="-41" dirty="0" err="1">
                <a:solidFill>
                  <a:srgbClr val="000000"/>
                </a:solidFill>
                <a:latin typeface="Times New Roman" panose="02020603050405020304" pitchFamily="18" charset="0"/>
                <a:cs typeface="Times New Roman" panose="02020603050405020304" pitchFamily="18" charset="0"/>
              </a:rPr>
              <a:t>tử</a:t>
            </a:r>
            <a:r>
              <a:rPr lang="en-US" sz="3200" spc="-41" dirty="0">
                <a:solidFill>
                  <a:srgbClr val="000000"/>
                </a:solidFill>
                <a:latin typeface="Times New Roman" panose="02020603050405020304" pitchFamily="18" charset="0"/>
                <a:cs typeface="Times New Roman" panose="02020603050405020304" pitchFamily="18" charset="0"/>
              </a:rPr>
              <a:t> </a:t>
            </a:r>
            <a:r>
              <a:rPr lang="en-US" sz="3200" spc="-41" dirty="0" err="1">
                <a:solidFill>
                  <a:srgbClr val="000000"/>
                </a:solidFill>
                <a:latin typeface="Times New Roman" panose="02020603050405020304" pitchFamily="18" charset="0"/>
                <a:cs typeface="Times New Roman" panose="02020603050405020304" pitchFamily="18" charset="0"/>
              </a:rPr>
              <a:t>các</a:t>
            </a:r>
            <a:r>
              <a:rPr lang="en-US" sz="3200" spc="-41" dirty="0">
                <a:solidFill>
                  <a:srgbClr val="000000"/>
                </a:solidFill>
                <a:latin typeface="Times New Roman" panose="02020603050405020304" pitchFamily="18" charset="0"/>
                <a:cs typeface="Times New Roman" panose="02020603050405020304" pitchFamily="18" charset="0"/>
              </a:rPr>
              <a:t> </a:t>
            </a:r>
            <a:r>
              <a:rPr lang="en-US" sz="3200" spc="-41" dirty="0" err="1">
                <a:solidFill>
                  <a:srgbClr val="000000"/>
                </a:solidFill>
                <a:latin typeface="Times New Roman" panose="02020603050405020304" pitchFamily="18" charset="0"/>
                <a:cs typeface="Times New Roman" panose="02020603050405020304" pitchFamily="18" charset="0"/>
              </a:rPr>
              <a:t>nguyên</a:t>
            </a:r>
            <a:r>
              <a:rPr lang="en-US" sz="3200" spc="-41" dirty="0">
                <a:solidFill>
                  <a:srgbClr val="000000"/>
                </a:solidFill>
                <a:latin typeface="Times New Roman" panose="02020603050405020304" pitchFamily="18" charset="0"/>
                <a:cs typeface="Times New Roman" panose="02020603050405020304" pitchFamily="18" charset="0"/>
              </a:rPr>
              <a:t> </a:t>
            </a:r>
            <a:r>
              <a:rPr lang="en-US" sz="3200" spc="-41" dirty="0" err="1">
                <a:solidFill>
                  <a:srgbClr val="000000"/>
                </a:solidFill>
                <a:latin typeface="Times New Roman" panose="02020603050405020304" pitchFamily="18" charset="0"/>
                <a:cs typeface="Times New Roman" panose="02020603050405020304" pitchFamily="18" charset="0"/>
              </a:rPr>
              <a:t>tố</a:t>
            </a:r>
            <a:r>
              <a:rPr lang="en-US" sz="3200" spc="-41" dirty="0">
                <a:solidFill>
                  <a:srgbClr val="000000"/>
                </a:solidFill>
                <a:latin typeface="Times New Roman" panose="02020603050405020304" pitchFamily="18" charset="0"/>
                <a:cs typeface="Times New Roman" panose="02020603050405020304" pitchFamily="18" charset="0"/>
              </a:rPr>
              <a:t> </a:t>
            </a:r>
            <a:r>
              <a:rPr lang="en-US" sz="3200" spc="-41" dirty="0" err="1">
                <a:solidFill>
                  <a:srgbClr val="000000"/>
                </a:solidFill>
                <a:latin typeface="Times New Roman" panose="02020603050405020304" pitchFamily="18" charset="0"/>
                <a:cs typeface="Times New Roman" panose="02020603050405020304" pitchFamily="18" charset="0"/>
              </a:rPr>
              <a:t>khí</a:t>
            </a:r>
            <a:r>
              <a:rPr lang="en-US" sz="3200" spc="-41" dirty="0">
                <a:solidFill>
                  <a:srgbClr val="000000"/>
                </a:solidFill>
                <a:latin typeface="Times New Roman" panose="02020603050405020304" pitchFamily="18" charset="0"/>
                <a:cs typeface="Times New Roman" panose="02020603050405020304" pitchFamily="18" charset="0"/>
              </a:rPr>
              <a:t> </a:t>
            </a:r>
            <a:r>
              <a:rPr lang="en-US" sz="3200" spc="-41" dirty="0" err="1">
                <a:solidFill>
                  <a:srgbClr val="000000"/>
                </a:solidFill>
                <a:latin typeface="Times New Roman" panose="02020603050405020304" pitchFamily="18" charset="0"/>
                <a:cs typeface="Times New Roman" panose="02020603050405020304" pitchFamily="18" charset="0"/>
              </a:rPr>
              <a:t>hiếm</a:t>
            </a:r>
            <a:r>
              <a:rPr lang="en-US" sz="3200" spc="-41" dirty="0">
                <a:solidFill>
                  <a:srgbClr val="000000"/>
                </a:solidFill>
                <a:latin typeface="Times New Roman" panose="02020603050405020304" pitchFamily="18" charset="0"/>
                <a:cs typeface="Times New Roman" panose="02020603050405020304" pitchFamily="18" charset="0"/>
              </a:rPr>
              <a:t> </a:t>
            </a:r>
            <a:r>
              <a:rPr lang="en-US" sz="3200" spc="-41" dirty="0" err="1">
                <a:solidFill>
                  <a:srgbClr val="000000"/>
                </a:solidFill>
                <a:latin typeface="Times New Roman" panose="02020603050405020304" pitchFamily="18" charset="0"/>
                <a:cs typeface="Times New Roman" panose="02020603050405020304" pitchFamily="18" charset="0"/>
              </a:rPr>
              <a:t>đều</a:t>
            </a:r>
            <a:r>
              <a:rPr lang="en-US" sz="3200" spc="-41" dirty="0">
                <a:solidFill>
                  <a:srgbClr val="000000"/>
                </a:solidFill>
                <a:latin typeface="Times New Roman" panose="02020603050405020304" pitchFamily="18" charset="0"/>
                <a:cs typeface="Times New Roman" panose="02020603050405020304" pitchFamily="18" charset="0"/>
              </a:rPr>
              <a:t> </a:t>
            </a:r>
            <a:r>
              <a:rPr lang="en-US" sz="3200" spc="-41" dirty="0" err="1">
                <a:solidFill>
                  <a:srgbClr val="000000"/>
                </a:solidFill>
                <a:latin typeface="Times New Roman" panose="02020603050405020304" pitchFamily="18" charset="0"/>
                <a:cs typeface="Times New Roman" panose="02020603050405020304" pitchFamily="18" charset="0"/>
              </a:rPr>
              <a:t>có</a:t>
            </a:r>
            <a:r>
              <a:rPr lang="en-US" sz="3200" spc="-41" dirty="0">
                <a:solidFill>
                  <a:srgbClr val="000000"/>
                </a:solidFill>
                <a:latin typeface="Times New Roman" panose="02020603050405020304" pitchFamily="18" charset="0"/>
                <a:cs typeface="Times New Roman" panose="02020603050405020304" pitchFamily="18" charset="0"/>
              </a:rPr>
              <a:t> 8 e ở </a:t>
            </a:r>
            <a:r>
              <a:rPr lang="en-US" sz="3200" spc="-41" dirty="0" err="1">
                <a:solidFill>
                  <a:srgbClr val="000000"/>
                </a:solidFill>
                <a:latin typeface="Times New Roman" panose="02020603050405020304" pitchFamily="18" charset="0"/>
                <a:cs typeface="Times New Roman" panose="02020603050405020304" pitchFamily="18" charset="0"/>
              </a:rPr>
              <a:t>lớp</a:t>
            </a:r>
            <a:r>
              <a:rPr lang="en-US" sz="3200" spc="-41" dirty="0">
                <a:solidFill>
                  <a:srgbClr val="000000"/>
                </a:solidFill>
                <a:latin typeface="Times New Roman" panose="02020603050405020304" pitchFamily="18" charset="0"/>
                <a:cs typeface="Times New Roman" panose="02020603050405020304" pitchFamily="18" charset="0"/>
              </a:rPr>
              <a:t> </a:t>
            </a:r>
            <a:r>
              <a:rPr lang="en-US" sz="3200" spc="-41" dirty="0" err="1">
                <a:solidFill>
                  <a:srgbClr val="000000"/>
                </a:solidFill>
                <a:latin typeface="Times New Roman" panose="02020603050405020304" pitchFamily="18" charset="0"/>
                <a:cs typeface="Times New Roman" panose="02020603050405020304" pitchFamily="18" charset="0"/>
              </a:rPr>
              <a:t>ngoài</a:t>
            </a:r>
            <a:r>
              <a:rPr lang="en-US" sz="3200" spc="-41" dirty="0">
                <a:solidFill>
                  <a:srgbClr val="000000"/>
                </a:solidFill>
                <a:latin typeface="Times New Roman" panose="02020603050405020304" pitchFamily="18" charset="0"/>
                <a:cs typeface="Times New Roman" panose="02020603050405020304" pitchFamily="18" charset="0"/>
              </a:rPr>
              <a:t> </a:t>
            </a:r>
            <a:r>
              <a:rPr lang="en-US" sz="3200" spc="-41" dirty="0" err="1">
                <a:solidFill>
                  <a:srgbClr val="000000"/>
                </a:solidFill>
                <a:latin typeface="Times New Roman" panose="02020603050405020304" pitchFamily="18" charset="0"/>
                <a:cs typeface="Times New Roman" panose="02020603050405020304" pitchFamily="18" charset="0"/>
              </a:rPr>
              <a:t>cùng</a:t>
            </a:r>
            <a:r>
              <a:rPr lang="en-US" sz="3200" spc="-41" dirty="0">
                <a:solidFill>
                  <a:srgbClr val="000000"/>
                </a:solidFill>
                <a:latin typeface="Times New Roman" panose="02020603050405020304" pitchFamily="18" charset="0"/>
                <a:cs typeface="Times New Roman" panose="02020603050405020304" pitchFamily="18" charset="0"/>
              </a:rPr>
              <a:t>, </a:t>
            </a:r>
            <a:r>
              <a:rPr lang="en-US" sz="3200" spc="-41" dirty="0" err="1">
                <a:solidFill>
                  <a:srgbClr val="000000"/>
                </a:solidFill>
                <a:latin typeface="Times New Roman" panose="02020603050405020304" pitchFamily="18" charset="0"/>
                <a:cs typeface="Times New Roman" panose="02020603050405020304" pitchFamily="18" charset="0"/>
              </a:rPr>
              <a:t>riêng</a:t>
            </a:r>
            <a:r>
              <a:rPr lang="en-US" sz="3200" spc="-41" dirty="0">
                <a:solidFill>
                  <a:srgbClr val="000000"/>
                </a:solidFill>
                <a:latin typeface="Times New Roman" panose="02020603050405020304" pitchFamily="18" charset="0"/>
                <a:cs typeface="Times New Roman" panose="02020603050405020304" pitchFamily="18" charset="0"/>
              </a:rPr>
              <a:t> helium ở </a:t>
            </a:r>
            <a:r>
              <a:rPr lang="en-US" sz="3200" spc="-41" dirty="0" err="1">
                <a:solidFill>
                  <a:srgbClr val="000000"/>
                </a:solidFill>
                <a:latin typeface="Times New Roman" panose="02020603050405020304" pitchFamily="18" charset="0"/>
                <a:cs typeface="Times New Roman" panose="02020603050405020304" pitchFamily="18" charset="0"/>
              </a:rPr>
              <a:t>lớp</a:t>
            </a:r>
            <a:r>
              <a:rPr lang="en-US" sz="3200" spc="-41" dirty="0">
                <a:solidFill>
                  <a:srgbClr val="000000"/>
                </a:solidFill>
                <a:latin typeface="Times New Roman" panose="02020603050405020304" pitchFamily="18" charset="0"/>
                <a:cs typeface="Times New Roman" panose="02020603050405020304" pitchFamily="18" charset="0"/>
              </a:rPr>
              <a:t> </a:t>
            </a:r>
            <a:r>
              <a:rPr lang="en-US" sz="3200" spc="-41" dirty="0" err="1">
                <a:solidFill>
                  <a:srgbClr val="000000"/>
                </a:solidFill>
                <a:latin typeface="Times New Roman" panose="02020603050405020304" pitchFamily="18" charset="0"/>
                <a:cs typeface="Times New Roman" panose="02020603050405020304" pitchFamily="18" charset="0"/>
              </a:rPr>
              <a:t>ngoài</a:t>
            </a:r>
            <a:r>
              <a:rPr lang="en-US" sz="3200" spc="-41" dirty="0">
                <a:solidFill>
                  <a:srgbClr val="000000"/>
                </a:solidFill>
                <a:latin typeface="Times New Roman" panose="02020603050405020304" pitchFamily="18" charset="0"/>
                <a:cs typeface="Times New Roman" panose="02020603050405020304" pitchFamily="18" charset="0"/>
              </a:rPr>
              <a:t> </a:t>
            </a:r>
            <a:r>
              <a:rPr lang="en-US" sz="3200" spc="-41" dirty="0" err="1">
                <a:solidFill>
                  <a:srgbClr val="000000"/>
                </a:solidFill>
                <a:latin typeface="Times New Roman" panose="02020603050405020304" pitchFamily="18" charset="0"/>
                <a:cs typeface="Times New Roman" panose="02020603050405020304" pitchFamily="18" charset="0"/>
              </a:rPr>
              <a:t>cùng</a:t>
            </a:r>
            <a:r>
              <a:rPr lang="en-US" sz="3200" spc="-41" dirty="0">
                <a:solidFill>
                  <a:srgbClr val="000000"/>
                </a:solidFill>
                <a:latin typeface="Times New Roman" panose="02020603050405020304" pitchFamily="18" charset="0"/>
                <a:cs typeface="Times New Roman" panose="02020603050405020304" pitchFamily="18" charset="0"/>
              </a:rPr>
              <a:t> </a:t>
            </a:r>
            <a:r>
              <a:rPr lang="en-US" sz="3200" spc="-41" dirty="0" err="1">
                <a:solidFill>
                  <a:srgbClr val="000000"/>
                </a:solidFill>
                <a:latin typeface="Times New Roman" panose="02020603050405020304" pitchFamily="18" charset="0"/>
                <a:cs typeface="Times New Roman" panose="02020603050405020304" pitchFamily="18" charset="0"/>
              </a:rPr>
              <a:t>có</a:t>
            </a:r>
            <a:r>
              <a:rPr lang="en-US" sz="3200" spc="-41" dirty="0">
                <a:solidFill>
                  <a:srgbClr val="000000"/>
                </a:solidFill>
                <a:latin typeface="Times New Roman" panose="02020603050405020304" pitchFamily="18" charset="0"/>
                <a:cs typeface="Times New Roman" panose="02020603050405020304" pitchFamily="18" charset="0"/>
              </a:rPr>
              <a:t> 2 e.</a:t>
            </a:r>
          </a:p>
        </p:txBody>
      </p:sp>
    </p:spTree>
    <p:extLst>
      <p:ext uri="{BB962C8B-B14F-4D97-AF65-F5344CB8AC3E}">
        <p14:creationId xmlns:p14="http://schemas.microsoft.com/office/powerpoint/2010/main" val="34679530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A5E9FB-8870-7F3F-793A-1B4BE3EF15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04" y="366117"/>
            <a:ext cx="8361759" cy="484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0">
            <a:extLst>
              <a:ext uri="{FF2B5EF4-FFF2-40B4-BE49-F238E27FC236}">
                <a16:creationId xmlns:a16="http://schemas.microsoft.com/office/drawing/2014/main" id="{A403BABB-1903-F61E-1267-C951E6CE8BBD}"/>
              </a:ext>
            </a:extLst>
          </p:cNvPr>
          <p:cNvSpPr txBox="1">
            <a:spLocks noChangeArrowheads="1"/>
          </p:cNvSpPr>
          <p:nvPr/>
        </p:nvSpPr>
        <p:spPr bwMode="auto">
          <a:xfrm>
            <a:off x="195775" y="5334000"/>
            <a:ext cx="8991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dirty="0">
                <a:solidFill>
                  <a:srgbClr val="0000FF"/>
                </a:solidFill>
                <a:latin typeface="Times New Roman" pitchFamily="18" charset="0"/>
                <a:cs typeface="Times New Roman" pitchFamily="18" charset="0"/>
              </a:rPr>
              <a:t>- Quan </a:t>
            </a:r>
            <a:r>
              <a:rPr lang="en-US" sz="3200" dirty="0" err="1">
                <a:solidFill>
                  <a:srgbClr val="0000FF"/>
                </a:solidFill>
                <a:latin typeface="Times New Roman" pitchFamily="18" charset="0"/>
                <a:cs typeface="Times New Roman" pitchFamily="18" charset="0"/>
              </a:rPr>
              <a:t>sát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biết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thể</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chất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có</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trong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Hình</a:t>
            </a:r>
            <a:r>
              <a:rPr lang="en-US" sz="3200" dirty="0">
                <a:solidFill>
                  <a:srgbClr val="0000FF"/>
                </a:solidFill>
                <a:latin typeface="Times New Roman" pitchFamily="18" charset="0"/>
                <a:cs typeface="Times New Roman" pitchFamily="18" charset="0"/>
              </a:rPr>
              <a:t> 6.10?</a:t>
            </a:r>
          </a:p>
        </p:txBody>
      </p:sp>
    </p:spTree>
    <p:extLst>
      <p:ext uri="{BB962C8B-B14F-4D97-AF65-F5344CB8AC3E}">
        <p14:creationId xmlns:p14="http://schemas.microsoft.com/office/powerpoint/2010/main" val="427720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04" y="366117"/>
            <a:ext cx="8361759" cy="484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6200" y="5496580"/>
            <a:ext cx="9129117" cy="1077218"/>
          </a:xfrm>
          <a:prstGeom prst="rect">
            <a:avLst/>
          </a:prstGeom>
        </p:spPr>
        <p:txBody>
          <a:bodyPr wrap="square">
            <a:spAutoFit/>
          </a:bodyPr>
          <a:lstStyle/>
          <a:p>
            <a:r>
              <a:rPr lang="en-US" sz="3200" dirty="0">
                <a:solidFill>
                  <a:srgbClr val="0000FF"/>
                </a:solidFill>
                <a:latin typeface="Times New Roman" pitchFamily="18" charset="0"/>
                <a:cs typeface="Times New Roman" pitchFamily="18" charset="0"/>
              </a:rPr>
              <a:t>- Quan </a:t>
            </a:r>
            <a:r>
              <a:rPr lang="en-US" sz="3200" dirty="0" err="1">
                <a:solidFill>
                  <a:srgbClr val="0000FF"/>
                </a:solidFill>
                <a:latin typeface="Times New Roman" pitchFamily="18" charset="0"/>
                <a:cs typeface="Times New Roman" pitchFamily="18" charset="0"/>
              </a:rPr>
              <a:t>sát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biết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thể</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chất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có</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trong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Hình</a:t>
            </a:r>
            <a:r>
              <a:rPr lang="en-US" sz="3200" dirty="0">
                <a:solidFill>
                  <a:srgbClr val="0000FF"/>
                </a:solidFill>
                <a:latin typeface="Times New Roman" pitchFamily="18" charset="0"/>
                <a:cs typeface="Times New Roman" pitchFamily="18" charset="0"/>
              </a:rPr>
              <a:t> 6.10?</a:t>
            </a:r>
          </a:p>
        </p:txBody>
      </p:sp>
    </p:spTree>
    <p:extLst>
      <p:ext uri="{BB962C8B-B14F-4D97-AF65-F5344CB8AC3E}">
        <p14:creationId xmlns:p14="http://schemas.microsoft.com/office/powerpoint/2010/main" val="3757699869"/>
      </p:ext>
    </p:extLst>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990600" y="990600"/>
            <a:ext cx="6110288" cy="178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92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ct val="125000"/>
              </a:lnSpc>
              <a:spcAft>
                <a:spcPts val="500"/>
              </a:spcAft>
              <a:buClr>
                <a:srgbClr val="000000"/>
              </a:buClr>
              <a:buSzPts val="1000"/>
              <a:buFont typeface="Symbol" pitchFamily="18" charset="2"/>
              <a:buChar char="-"/>
            </a:pPr>
            <a:r>
              <a:rPr lang="vi-VN" altLang="en-US" sz="2800" dirty="0">
                <a:solidFill>
                  <a:srgbClr val="000000"/>
                </a:solidFill>
                <a:latin typeface="Times New Roman" pitchFamily="18" charset="0"/>
                <a:cs typeface="Segoe UI" pitchFamily="34" charset="0"/>
              </a:rPr>
              <a:t>Hình 6.1</a:t>
            </a:r>
            <a:r>
              <a:rPr lang="en-US" altLang="en-US" sz="2800" dirty="0">
                <a:solidFill>
                  <a:srgbClr val="000000"/>
                </a:solidFill>
                <a:latin typeface="Times New Roman" pitchFamily="18" charset="0"/>
                <a:cs typeface="Segoe UI" pitchFamily="34" charset="0"/>
              </a:rPr>
              <a:t>0</a:t>
            </a:r>
            <a:r>
              <a:rPr lang="vi-VN" altLang="en-US" sz="2800" dirty="0">
                <a:solidFill>
                  <a:srgbClr val="000000"/>
                </a:solidFill>
                <a:latin typeface="Times New Roman" pitchFamily="18" charset="0"/>
                <a:cs typeface="Segoe UI" pitchFamily="34" charset="0"/>
              </a:rPr>
              <a:t>a: Đường ở thể rắn.</a:t>
            </a:r>
            <a:endParaRPr lang="en-US" altLang="en-US" sz="2800" dirty="0">
              <a:solidFill>
                <a:srgbClr val="000000"/>
              </a:solidFill>
              <a:latin typeface="Segoe UI" pitchFamily="34" charset="0"/>
              <a:cs typeface="Segoe UI" pitchFamily="34" charset="0"/>
            </a:endParaRPr>
          </a:p>
          <a:p>
            <a:pPr algn="just" eaLnBrk="1" hangingPunct="1">
              <a:lnSpc>
                <a:spcPct val="125000"/>
              </a:lnSpc>
              <a:spcAft>
                <a:spcPts val="500"/>
              </a:spcAft>
              <a:buClr>
                <a:srgbClr val="000000"/>
              </a:buClr>
              <a:buSzPts val="1000"/>
              <a:buFont typeface="Symbol" pitchFamily="18" charset="2"/>
              <a:buChar char="-"/>
            </a:pPr>
            <a:r>
              <a:rPr lang="vi-VN" altLang="en-US" sz="2800" dirty="0">
                <a:solidFill>
                  <a:srgbClr val="000000"/>
                </a:solidFill>
                <a:latin typeface="Times New Roman" pitchFamily="18" charset="0"/>
                <a:cs typeface="Segoe UI" pitchFamily="34" charset="0"/>
              </a:rPr>
              <a:t>Hình 6.1</a:t>
            </a:r>
            <a:r>
              <a:rPr lang="en-US" altLang="en-US" sz="2800" dirty="0">
                <a:solidFill>
                  <a:srgbClr val="000000"/>
                </a:solidFill>
                <a:latin typeface="Times New Roman" pitchFamily="18" charset="0"/>
                <a:cs typeface="Segoe UI" pitchFamily="34" charset="0"/>
              </a:rPr>
              <a:t>0b: Ethanol </a:t>
            </a:r>
            <a:r>
              <a:rPr lang="vi-VN" altLang="en-US" sz="2800" dirty="0">
                <a:solidFill>
                  <a:srgbClr val="000000"/>
                </a:solidFill>
                <a:latin typeface="Times New Roman" pitchFamily="18" charset="0"/>
                <a:cs typeface="Segoe UI" pitchFamily="34" charset="0"/>
              </a:rPr>
              <a:t>ở thể lỏng.</a:t>
            </a:r>
            <a:endParaRPr lang="en-US" altLang="en-US" sz="2800" dirty="0">
              <a:solidFill>
                <a:srgbClr val="000000"/>
              </a:solidFill>
              <a:latin typeface="Segoe UI" pitchFamily="34" charset="0"/>
              <a:cs typeface="Segoe UI" pitchFamily="34" charset="0"/>
            </a:endParaRPr>
          </a:p>
          <a:p>
            <a:pPr algn="just" eaLnBrk="1" hangingPunct="1">
              <a:lnSpc>
                <a:spcPct val="125000"/>
              </a:lnSpc>
              <a:spcAft>
                <a:spcPts val="500"/>
              </a:spcAft>
              <a:buClr>
                <a:srgbClr val="000000"/>
              </a:buClr>
              <a:buSzPts val="1000"/>
              <a:buFont typeface="Symbol" pitchFamily="18" charset="2"/>
              <a:buChar char="-"/>
            </a:pPr>
            <a:r>
              <a:rPr lang="vi-VN" altLang="en-US" sz="2800" dirty="0">
                <a:solidFill>
                  <a:srgbClr val="000000"/>
                </a:solidFill>
                <a:latin typeface="Times New Roman" pitchFamily="18" charset="0"/>
                <a:cs typeface="Segoe UI" pitchFamily="34" charset="0"/>
              </a:rPr>
              <a:t>Hình </a:t>
            </a:r>
            <a:r>
              <a:rPr lang="en-US" altLang="en-US" sz="2800" dirty="0">
                <a:solidFill>
                  <a:srgbClr val="000000"/>
                </a:solidFill>
                <a:latin typeface="Times New Roman" pitchFamily="18" charset="0"/>
                <a:cs typeface="Segoe UI" pitchFamily="34" charset="0"/>
              </a:rPr>
              <a:t>6.10c: Carbon dioxide </a:t>
            </a:r>
            <a:r>
              <a:rPr lang="vi-VN" altLang="en-US" sz="2800" dirty="0">
                <a:solidFill>
                  <a:srgbClr val="000000"/>
                </a:solidFill>
                <a:latin typeface="Times New Roman" pitchFamily="18" charset="0"/>
                <a:cs typeface="Segoe UI" pitchFamily="34" charset="0"/>
              </a:rPr>
              <a:t>ở thể khí.</a:t>
            </a:r>
            <a:endParaRPr lang="en-US" altLang="en-US" sz="2800" dirty="0">
              <a:solidFill>
                <a:srgbClr val="000000"/>
              </a:solidFill>
              <a:latin typeface="Segoe UI" pitchFamily="34" charset="0"/>
              <a:cs typeface="Segoe UI" pitchFamily="34" charset="0"/>
            </a:endParaRPr>
          </a:p>
        </p:txBody>
      </p:sp>
      <p:sp>
        <p:nvSpPr>
          <p:cNvPr id="2" name="Text Box 20">
            <a:extLst>
              <a:ext uri="{FF2B5EF4-FFF2-40B4-BE49-F238E27FC236}">
                <a16:creationId xmlns:a16="http://schemas.microsoft.com/office/drawing/2014/main" id="{501FED55-A951-B4C2-085B-10CCEC58EE1F}"/>
              </a:ext>
            </a:extLst>
          </p:cNvPr>
          <p:cNvSpPr txBox="1">
            <a:spLocks noChangeArrowheads="1"/>
          </p:cNvSpPr>
          <p:nvPr/>
        </p:nvSpPr>
        <p:spPr bwMode="auto">
          <a:xfrm>
            <a:off x="152400" y="3733800"/>
            <a:ext cx="8991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dirty="0" err="1">
                <a:solidFill>
                  <a:srgbClr val="0000FF"/>
                </a:solidFill>
                <a:latin typeface="Times New Roman" pitchFamily="18" charset="0"/>
                <a:cs typeface="Times New Roman" pitchFamily="18" charset="0"/>
              </a:rPr>
              <a:t>Các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hợp</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chất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trên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được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hình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thành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nhờ</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liên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kết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cộng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hóa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trị</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được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gọi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a:t>
            </a:r>
            <a:r>
              <a:rPr lang="en-US" sz="3200" dirty="0">
                <a:solidFill>
                  <a:srgbClr val="0000FF"/>
                </a:solidFill>
                <a:latin typeface="Times New Roman" pitchFamily="18" charset="0"/>
                <a:cs typeface="Times New Roman" pitchFamily="18" charset="0"/>
              </a:rPr>
              <a:t> </a:t>
            </a:r>
            <a:r>
              <a:rPr lang="vi-VN" sz="3200" dirty="0">
                <a:solidFill>
                  <a:srgbClr val="0000FF"/>
                </a:solidFill>
                <a:latin typeface="Times New Roman" pitchFamily="18" charset="0"/>
                <a:cs typeface="Times New Roman" pitchFamily="18" charset="0"/>
              </a:rPr>
              <a:t>chất </a:t>
            </a:r>
            <a:r>
              <a:rPr lang="en-US" sz="3200" dirty="0" err="1">
                <a:solidFill>
                  <a:srgbClr val="0000FF"/>
                </a:solidFill>
                <a:latin typeface="Times New Roman" pitchFamily="18" charset="0"/>
                <a:cs typeface="Times New Roman" pitchFamily="18" charset="0"/>
              </a:rPr>
              <a:t>cộng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hóa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trị</a:t>
            </a:r>
            <a:r>
              <a:rPr lang="en-US" sz="3200" dirty="0">
                <a:solidFill>
                  <a:srgbClr val="0000FF"/>
                </a:solidFill>
                <a:latin typeface="Times New Roman" pitchFamily="18" charset="0"/>
                <a:cs typeface="Times New Roman" pitchFamily="18" charset="0"/>
              </a:rPr>
              <a:t>.</a:t>
            </a:r>
            <a:endParaRPr lang="en-US" sz="3200" dirty="0"/>
          </a:p>
        </p:txBody>
      </p:sp>
    </p:spTree>
    <p:extLst>
      <p:ext uri="{BB962C8B-B14F-4D97-AF65-F5344CB8AC3E}">
        <p14:creationId xmlns:p14="http://schemas.microsoft.com/office/powerpoint/2010/main" val="21254918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08" y="2380240"/>
            <a:ext cx="280630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2971800" y="1723087"/>
            <a:ext cx="5867400" cy="215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14350" algn="l"/>
              </a:tabLst>
              <a:defRPr>
                <a:solidFill>
                  <a:schemeClr val="tx1"/>
                </a:solidFill>
                <a:latin typeface="Calibri" pitchFamily="34" charset="0"/>
              </a:defRPr>
            </a:lvl1pPr>
            <a:lvl2pPr marL="742950" indent="-285750">
              <a:tabLst>
                <a:tab pos="514350" algn="l"/>
              </a:tabLst>
              <a:defRPr>
                <a:solidFill>
                  <a:schemeClr val="tx1"/>
                </a:solidFill>
                <a:latin typeface="Calibri" pitchFamily="34" charset="0"/>
              </a:defRPr>
            </a:lvl2pPr>
            <a:lvl3pPr marL="1143000" indent="-228600">
              <a:tabLst>
                <a:tab pos="514350" algn="l"/>
              </a:tabLst>
              <a:defRPr>
                <a:solidFill>
                  <a:schemeClr val="tx1"/>
                </a:solidFill>
                <a:latin typeface="Calibri" pitchFamily="34" charset="0"/>
              </a:defRPr>
            </a:lvl3pPr>
            <a:lvl4pPr marL="1600200" indent="-228600">
              <a:tabLst>
                <a:tab pos="514350" algn="l"/>
              </a:tabLst>
              <a:defRPr>
                <a:solidFill>
                  <a:schemeClr val="tx1"/>
                </a:solidFill>
                <a:latin typeface="Calibri" pitchFamily="34" charset="0"/>
              </a:defRPr>
            </a:lvl4pPr>
            <a:lvl5pPr marL="2057400" indent="-228600">
              <a:tabLst>
                <a:tab pos="514350" algn="l"/>
              </a:tabLst>
              <a:defRPr>
                <a:solidFill>
                  <a:schemeClr val="tx1"/>
                </a:solidFill>
                <a:latin typeface="Calibri" pitchFamily="34" charset="0"/>
              </a:defRPr>
            </a:lvl5pPr>
            <a:lvl6pPr marL="2514600" indent="-228600" eaLnBrk="0" fontAlgn="base" hangingPunct="0">
              <a:spcBef>
                <a:spcPct val="0"/>
              </a:spcBef>
              <a:spcAft>
                <a:spcPct val="0"/>
              </a:spcAft>
              <a:tabLst>
                <a:tab pos="514350" algn="l"/>
              </a:tabLst>
              <a:defRPr>
                <a:solidFill>
                  <a:schemeClr val="tx1"/>
                </a:solidFill>
                <a:latin typeface="Calibri" pitchFamily="34" charset="0"/>
              </a:defRPr>
            </a:lvl6pPr>
            <a:lvl7pPr marL="2971800" indent="-228600" eaLnBrk="0" fontAlgn="base" hangingPunct="0">
              <a:spcBef>
                <a:spcPct val="0"/>
              </a:spcBef>
              <a:spcAft>
                <a:spcPct val="0"/>
              </a:spcAft>
              <a:tabLst>
                <a:tab pos="514350" algn="l"/>
              </a:tabLst>
              <a:defRPr>
                <a:solidFill>
                  <a:schemeClr val="tx1"/>
                </a:solidFill>
                <a:latin typeface="Calibri" pitchFamily="34" charset="0"/>
              </a:defRPr>
            </a:lvl7pPr>
            <a:lvl8pPr marL="3429000" indent="-228600" eaLnBrk="0" fontAlgn="base" hangingPunct="0">
              <a:spcBef>
                <a:spcPct val="0"/>
              </a:spcBef>
              <a:spcAft>
                <a:spcPct val="0"/>
              </a:spcAft>
              <a:tabLst>
                <a:tab pos="514350" algn="l"/>
              </a:tabLst>
              <a:defRPr>
                <a:solidFill>
                  <a:schemeClr val="tx1"/>
                </a:solidFill>
                <a:latin typeface="Calibri" pitchFamily="34" charset="0"/>
              </a:defRPr>
            </a:lvl8pPr>
            <a:lvl9pPr marL="3886200" indent="-228600" eaLnBrk="0" fontAlgn="base" hangingPunct="0">
              <a:spcBef>
                <a:spcPct val="0"/>
              </a:spcBef>
              <a:spcAft>
                <a:spcPct val="0"/>
              </a:spcAft>
              <a:tabLst>
                <a:tab pos="514350" algn="l"/>
              </a:tabLst>
              <a:defRPr>
                <a:solidFill>
                  <a:schemeClr val="tx1"/>
                </a:solidFill>
                <a:latin typeface="Calibri" pitchFamily="34" charset="0"/>
              </a:defRPr>
            </a:lvl9pPr>
          </a:lstStyle>
          <a:p>
            <a:pPr eaLnBrk="1" hangingPunct="1">
              <a:lnSpc>
                <a:spcPct val="125000"/>
              </a:lnSpc>
              <a:spcAft>
                <a:spcPts val="500"/>
              </a:spcAft>
            </a:pPr>
            <a:r>
              <a:rPr lang="vi-VN" altLang="en-US" sz="2800" dirty="0">
                <a:solidFill>
                  <a:srgbClr val="000000"/>
                </a:solidFill>
                <a:latin typeface="Times New Roman" pitchFamily="18" charset="0"/>
                <a:ea typeface="Segoe UI" pitchFamily="34" charset="0"/>
                <a:cs typeface="Times New Roman" pitchFamily="18" charset="0"/>
              </a:rPr>
              <a:t>-</a:t>
            </a:r>
            <a:r>
              <a:rPr lang="en-US" altLang="en-US" sz="2800" dirty="0">
                <a:solidFill>
                  <a:srgbClr val="000000"/>
                </a:solidFill>
                <a:latin typeface="Times New Roman" pitchFamily="18" charset="0"/>
                <a:ea typeface="Segoe UI" pitchFamily="34" charset="0"/>
                <a:cs typeface="Times New Roman" pitchFamily="18" charset="0"/>
              </a:rPr>
              <a:t> </a:t>
            </a:r>
            <a:r>
              <a:rPr lang="vi-VN" altLang="en-US" sz="2800" dirty="0">
                <a:solidFill>
                  <a:srgbClr val="000000"/>
                </a:solidFill>
                <a:latin typeface="Times New Roman" pitchFamily="18" charset="0"/>
                <a:ea typeface="Segoe UI" pitchFamily="34" charset="0"/>
                <a:cs typeface="Times New Roman" pitchFamily="18" charset="0"/>
              </a:rPr>
              <a:t>Thể rắn: </a:t>
            </a:r>
            <a:r>
              <a:rPr lang="en-US" altLang="en-US" sz="2800" dirty="0">
                <a:solidFill>
                  <a:srgbClr val="000000"/>
                </a:solidFill>
                <a:latin typeface="Times New Roman" pitchFamily="18" charset="0"/>
                <a:ea typeface="Segoe UI" pitchFamily="34" charset="0"/>
                <a:cs typeface="Times New Roman" pitchFamily="18" charset="0"/>
              </a:rPr>
              <a:t>iodine, </a:t>
            </a:r>
            <a:r>
              <a:rPr lang="en-US" altLang="en-US" sz="2800" dirty="0" err="1">
                <a:solidFill>
                  <a:srgbClr val="000000"/>
                </a:solidFill>
                <a:latin typeface="Times New Roman" pitchFamily="18" charset="0"/>
                <a:ea typeface="Segoe UI" pitchFamily="34" charset="0"/>
                <a:cs typeface="Times New Roman" pitchFamily="18" charset="0"/>
              </a:rPr>
              <a:t>gỗ</a:t>
            </a:r>
            <a:r>
              <a:rPr lang="en-US" altLang="en-US" sz="2800" dirty="0">
                <a:solidFill>
                  <a:srgbClr val="000000"/>
                </a:solidFill>
                <a:latin typeface="Times New Roman" pitchFamily="18" charset="0"/>
                <a:ea typeface="Segoe UI" pitchFamily="34" charset="0"/>
                <a:cs typeface="Times New Roman" pitchFamily="18" charset="0"/>
              </a:rPr>
              <a:t> (</a:t>
            </a:r>
            <a:r>
              <a:rPr lang="en-US" altLang="en-US" sz="2800" dirty="0" err="1">
                <a:solidFill>
                  <a:srgbClr val="000000"/>
                </a:solidFill>
                <a:latin typeface="Times New Roman" pitchFamily="18" charset="0"/>
                <a:ea typeface="Segoe UI" pitchFamily="34" charset="0"/>
                <a:cs typeface="Times New Roman" pitchFamily="18" charset="0"/>
              </a:rPr>
              <a:t>cenlulose</a:t>
            </a:r>
            <a:r>
              <a:rPr lang="en-US" altLang="en-US" sz="2800" dirty="0">
                <a:solidFill>
                  <a:srgbClr val="000000"/>
                </a:solidFill>
                <a:latin typeface="Times New Roman" pitchFamily="18" charset="0"/>
                <a:ea typeface="Segoe UI" pitchFamily="34" charset="0"/>
                <a:cs typeface="Times New Roman" pitchFamily="18" charset="0"/>
              </a:rPr>
              <a:t>) </a:t>
            </a:r>
            <a:r>
              <a:rPr lang="vi-VN" altLang="en-US" sz="2800" dirty="0">
                <a:solidFill>
                  <a:srgbClr val="000000"/>
                </a:solidFill>
                <a:latin typeface="Times New Roman" pitchFamily="18" charset="0"/>
                <a:ea typeface="Segoe UI" pitchFamily="34" charset="0"/>
                <a:cs typeface="Times New Roman" pitchFamily="18" charset="0"/>
              </a:rPr>
              <a:t>,...</a:t>
            </a:r>
            <a:endParaRPr lang="en-US" altLang="en-US" sz="2800" dirty="0">
              <a:solidFill>
                <a:srgbClr val="000000"/>
              </a:solidFill>
              <a:ea typeface="Calibri" pitchFamily="34" charset="0"/>
              <a:cs typeface="Times New Roman" pitchFamily="18" charset="0"/>
            </a:endParaRPr>
          </a:p>
          <a:p>
            <a:pPr eaLnBrk="1" hangingPunct="1">
              <a:lnSpc>
                <a:spcPct val="125000"/>
              </a:lnSpc>
              <a:spcAft>
                <a:spcPts val="500"/>
              </a:spcAft>
            </a:pPr>
            <a:r>
              <a:rPr lang="vi-VN" altLang="en-US" sz="2800" dirty="0">
                <a:solidFill>
                  <a:srgbClr val="000000"/>
                </a:solidFill>
                <a:latin typeface="Times New Roman" pitchFamily="18" charset="0"/>
                <a:ea typeface="Segoe UI" pitchFamily="34" charset="0"/>
                <a:cs typeface="Times New Roman" pitchFamily="18" charset="0"/>
              </a:rPr>
              <a:t>-</a:t>
            </a:r>
            <a:r>
              <a:rPr lang="en-US" altLang="en-US" sz="2800" dirty="0">
                <a:solidFill>
                  <a:srgbClr val="000000"/>
                </a:solidFill>
                <a:latin typeface="Times New Roman" pitchFamily="18" charset="0"/>
                <a:ea typeface="Segoe UI" pitchFamily="34" charset="0"/>
                <a:cs typeface="Times New Roman" pitchFamily="18" charset="0"/>
              </a:rPr>
              <a:t> </a:t>
            </a:r>
            <a:r>
              <a:rPr lang="vi-VN" altLang="en-US" sz="2800" dirty="0">
                <a:solidFill>
                  <a:srgbClr val="000000"/>
                </a:solidFill>
                <a:latin typeface="Times New Roman" pitchFamily="18" charset="0"/>
                <a:ea typeface="Segoe UI" pitchFamily="34" charset="0"/>
                <a:cs typeface="Times New Roman" pitchFamily="18" charset="0"/>
              </a:rPr>
              <a:t>Thể lỏng: nước, </a:t>
            </a:r>
            <a:r>
              <a:rPr lang="en-US" altLang="en-US" sz="2800" dirty="0">
                <a:solidFill>
                  <a:srgbClr val="000000"/>
                </a:solidFill>
                <a:latin typeface="Times New Roman" pitchFamily="18" charset="0"/>
                <a:ea typeface="Segoe UI" pitchFamily="34" charset="0"/>
                <a:cs typeface="Times New Roman" pitchFamily="18" charset="0"/>
              </a:rPr>
              <a:t>methanol, bromine,</a:t>
            </a:r>
            <a:r>
              <a:rPr lang="vi-VN" altLang="en-US" sz="2800" dirty="0">
                <a:solidFill>
                  <a:srgbClr val="000000"/>
                </a:solidFill>
                <a:latin typeface="Times New Roman" pitchFamily="18" charset="0"/>
                <a:ea typeface="Segoe UI" pitchFamily="34" charset="0"/>
                <a:cs typeface="Times New Roman" pitchFamily="18" charset="0"/>
              </a:rPr>
              <a:t>...</a:t>
            </a:r>
            <a:endParaRPr lang="en-US" altLang="en-US" sz="2800" dirty="0">
              <a:solidFill>
                <a:srgbClr val="000000"/>
              </a:solidFill>
              <a:ea typeface="Calibri" pitchFamily="34" charset="0"/>
              <a:cs typeface="Times New Roman" pitchFamily="18" charset="0"/>
            </a:endParaRPr>
          </a:p>
          <a:p>
            <a:pPr eaLnBrk="1" hangingPunct="1"/>
            <a:r>
              <a:rPr lang="vi-VN" altLang="en-US" sz="2800" dirty="0">
                <a:solidFill>
                  <a:srgbClr val="000000"/>
                </a:solidFill>
                <a:latin typeface="Times New Roman" pitchFamily="18" charset="0"/>
                <a:cs typeface="Segoe UI" pitchFamily="34" charset="0"/>
              </a:rPr>
              <a:t>-</a:t>
            </a:r>
            <a:r>
              <a:rPr lang="en-US" altLang="en-US" sz="2800" dirty="0">
                <a:solidFill>
                  <a:srgbClr val="000000"/>
                </a:solidFill>
                <a:latin typeface="Times New Roman" pitchFamily="18" charset="0"/>
                <a:cs typeface="Segoe UI" pitchFamily="34" charset="0"/>
              </a:rPr>
              <a:t> </a:t>
            </a:r>
            <a:r>
              <a:rPr lang="vi-VN" altLang="en-US" sz="2800" dirty="0">
                <a:solidFill>
                  <a:srgbClr val="000000"/>
                </a:solidFill>
                <a:latin typeface="Times New Roman" pitchFamily="18" charset="0"/>
                <a:cs typeface="Segoe UI" pitchFamily="34" charset="0"/>
              </a:rPr>
              <a:t>Thể khí: </a:t>
            </a:r>
            <a:r>
              <a:rPr lang="en-US" altLang="en-US" sz="2800" dirty="0">
                <a:solidFill>
                  <a:srgbClr val="000000"/>
                </a:solidFill>
                <a:latin typeface="Times New Roman" pitchFamily="18" charset="0"/>
                <a:cs typeface="Segoe UI" pitchFamily="34" charset="0"/>
              </a:rPr>
              <a:t>nitrogen, chlorine, sulfur dioxide,...</a:t>
            </a:r>
            <a:endParaRPr lang="en-US" altLang="en-US" sz="2800" dirty="0">
              <a:solidFill>
                <a:srgbClr val="000000"/>
              </a:solidFill>
            </a:endParaRPr>
          </a:p>
        </p:txBody>
      </p:sp>
      <p:sp>
        <p:nvSpPr>
          <p:cNvPr id="2" name="Rectangle 1"/>
          <p:cNvSpPr/>
          <p:nvPr/>
        </p:nvSpPr>
        <p:spPr>
          <a:xfrm>
            <a:off x="56772" y="0"/>
            <a:ext cx="8740865" cy="1077218"/>
          </a:xfrm>
          <a:prstGeom prst="rect">
            <a:avLst/>
          </a:prstGeom>
        </p:spPr>
        <p:txBody>
          <a:bodyPr wrap="square">
            <a:spAutoFit/>
          </a:bodyPr>
          <a:lstStyle/>
          <a:p>
            <a:r>
              <a:rPr lang="en-US" sz="3200" dirty="0">
                <a:solidFill>
                  <a:srgbClr val="0000FF"/>
                </a:solidFill>
                <a:latin typeface="Times New Roman" pitchFamily="18" charset="0"/>
                <a:cs typeface="Times New Roman" pitchFamily="18" charset="0"/>
              </a:rPr>
              <a:t>- </a:t>
            </a:r>
            <a:r>
              <a:rPr lang="vi-VN" sz="3200" dirty="0">
                <a:solidFill>
                  <a:srgbClr val="0000FF"/>
                </a:solidFill>
                <a:latin typeface="Times New Roman" pitchFamily="18" charset="0"/>
                <a:cs typeface="Times New Roman" pitchFamily="18" charset="0"/>
              </a:rPr>
              <a:t>Nêu một số ví dụ về chất cộng hóa trị và cho biết thể của chúng ở điều kiện thường</a:t>
            </a:r>
            <a:r>
              <a:rPr lang="en-US" sz="32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17247633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a:extLst>
              <a:ext uri="{FF2B5EF4-FFF2-40B4-BE49-F238E27FC236}">
                <a16:creationId xmlns:a16="http://schemas.microsoft.com/office/drawing/2014/main" id="{DDC69421-5B8E-3868-B782-76188CD07F80}"/>
              </a:ext>
            </a:extLst>
          </p:cNvPr>
          <p:cNvSpPr txBox="1"/>
          <p:nvPr/>
        </p:nvSpPr>
        <p:spPr>
          <a:xfrm>
            <a:off x="533400" y="2667000"/>
            <a:ext cx="8077200" cy="2215991"/>
          </a:xfrm>
          <a:prstGeom prst="rect">
            <a:avLst/>
          </a:prstGeom>
        </p:spPr>
        <p:txBody>
          <a:bodyPr wrap="square" lIns="0" tIns="0" rIns="0" bIns="0" rtlCol="0" anchor="t">
            <a:spAutoFit/>
          </a:bodyPr>
          <a:lstStyle/>
          <a:p>
            <a:pPr marL="423165" lvl="1" indent="-211582">
              <a:buFont typeface="Arial"/>
              <a:buChar char="•"/>
            </a:pPr>
            <a:r>
              <a:rPr lang="en-US" sz="3600" spc="-41" dirty="0">
                <a:solidFill>
                  <a:srgbClr val="0000FF"/>
                </a:solidFill>
                <a:latin typeface="Times New Roman" pitchFamily="18" charset="0"/>
                <a:cs typeface="Times New Roman" pitchFamily="18" charset="0"/>
              </a:rPr>
              <a:t> </a:t>
            </a:r>
            <a:r>
              <a:rPr lang="en-US" sz="3600" spc="-41" dirty="0" err="1">
                <a:solidFill>
                  <a:srgbClr val="0000FF"/>
                </a:solidFill>
                <a:latin typeface="Times New Roman" pitchFamily="18" charset="0"/>
                <a:cs typeface="Times New Roman" pitchFamily="18" charset="0"/>
              </a:rPr>
              <a:t>Thế</a:t>
            </a:r>
            <a:r>
              <a:rPr lang="en-US" sz="3600" spc="-41" dirty="0">
                <a:solidFill>
                  <a:srgbClr val="0000FF"/>
                </a:solidFill>
                <a:latin typeface="Times New Roman" pitchFamily="18" charset="0"/>
                <a:cs typeface="Times New Roman" pitchFamily="18" charset="0"/>
              </a:rPr>
              <a:t> </a:t>
            </a:r>
            <a:r>
              <a:rPr lang="en-US" sz="3600" spc="-41" dirty="0" err="1">
                <a:solidFill>
                  <a:srgbClr val="0000FF"/>
                </a:solidFill>
                <a:latin typeface="Times New Roman" pitchFamily="18" charset="0"/>
                <a:cs typeface="Times New Roman" pitchFamily="18" charset="0"/>
              </a:rPr>
              <a:t>nào</a:t>
            </a:r>
            <a:r>
              <a:rPr lang="en-US" sz="3600" spc="-41" dirty="0">
                <a:solidFill>
                  <a:srgbClr val="0000FF"/>
                </a:solidFill>
                <a:latin typeface="Times New Roman" pitchFamily="18" charset="0"/>
                <a:cs typeface="Times New Roman" pitchFamily="18" charset="0"/>
              </a:rPr>
              <a:t> </a:t>
            </a:r>
            <a:r>
              <a:rPr lang="en-US" sz="3600" spc="-41" dirty="0" err="1">
                <a:solidFill>
                  <a:srgbClr val="0000FF"/>
                </a:solidFill>
                <a:latin typeface="Times New Roman" pitchFamily="18" charset="0"/>
                <a:cs typeface="Times New Roman" pitchFamily="18" charset="0"/>
              </a:rPr>
              <a:t>là</a:t>
            </a:r>
            <a:r>
              <a:rPr lang="en-US" sz="3600" spc="-41" dirty="0">
                <a:solidFill>
                  <a:srgbClr val="0000FF"/>
                </a:solidFill>
                <a:latin typeface="Times New Roman" pitchFamily="18" charset="0"/>
                <a:cs typeface="Times New Roman" pitchFamily="18" charset="0"/>
              </a:rPr>
              <a:t> </a:t>
            </a:r>
            <a:r>
              <a:rPr lang="en-US" sz="3600" spc="-41" dirty="0" err="1">
                <a:solidFill>
                  <a:srgbClr val="0000FF"/>
                </a:solidFill>
                <a:latin typeface="Times New Roman" pitchFamily="18" charset="0"/>
                <a:cs typeface="Times New Roman" pitchFamily="18" charset="0"/>
              </a:rPr>
              <a:t>chất</a:t>
            </a:r>
            <a:r>
              <a:rPr lang="en-US" sz="3600" spc="-41" dirty="0">
                <a:solidFill>
                  <a:srgbClr val="0000FF"/>
                </a:solidFill>
                <a:latin typeface="Times New Roman" pitchFamily="18" charset="0"/>
                <a:cs typeface="Times New Roman" pitchFamily="18" charset="0"/>
              </a:rPr>
              <a:t> ion </a:t>
            </a:r>
            <a:r>
              <a:rPr lang="en-US" sz="3600" spc="-41" dirty="0" err="1">
                <a:solidFill>
                  <a:srgbClr val="0000FF"/>
                </a:solidFill>
                <a:latin typeface="Times New Roman" pitchFamily="18" charset="0"/>
                <a:cs typeface="Times New Roman" pitchFamily="18" charset="0"/>
              </a:rPr>
              <a:t>và</a:t>
            </a:r>
            <a:r>
              <a:rPr lang="en-US" sz="3600" spc="-41" dirty="0">
                <a:solidFill>
                  <a:srgbClr val="0000FF"/>
                </a:solidFill>
                <a:latin typeface="Times New Roman" pitchFamily="18" charset="0"/>
                <a:cs typeface="Times New Roman" pitchFamily="18" charset="0"/>
              </a:rPr>
              <a:t> </a:t>
            </a:r>
            <a:r>
              <a:rPr lang="en-US" sz="3600" spc="-41" dirty="0" err="1">
                <a:solidFill>
                  <a:srgbClr val="0000FF"/>
                </a:solidFill>
                <a:latin typeface="Times New Roman" pitchFamily="18" charset="0"/>
                <a:cs typeface="Times New Roman" pitchFamily="18" charset="0"/>
              </a:rPr>
              <a:t>chất</a:t>
            </a:r>
            <a:r>
              <a:rPr lang="en-US" sz="3600" spc="-41" dirty="0">
                <a:solidFill>
                  <a:srgbClr val="0000FF"/>
                </a:solidFill>
                <a:latin typeface="Times New Roman" pitchFamily="18" charset="0"/>
                <a:cs typeface="Times New Roman" pitchFamily="18" charset="0"/>
              </a:rPr>
              <a:t> </a:t>
            </a:r>
            <a:r>
              <a:rPr lang="en-US" sz="3600" spc="-41" dirty="0" err="1">
                <a:solidFill>
                  <a:srgbClr val="0000FF"/>
                </a:solidFill>
                <a:latin typeface="Times New Roman" pitchFamily="18" charset="0"/>
                <a:cs typeface="Times New Roman" pitchFamily="18" charset="0"/>
              </a:rPr>
              <a:t>cộng</a:t>
            </a:r>
            <a:r>
              <a:rPr lang="en-US" sz="3600" spc="-41" dirty="0">
                <a:solidFill>
                  <a:srgbClr val="0000FF"/>
                </a:solidFill>
                <a:latin typeface="Times New Roman" pitchFamily="18" charset="0"/>
                <a:cs typeface="Times New Roman" pitchFamily="18" charset="0"/>
              </a:rPr>
              <a:t> </a:t>
            </a:r>
            <a:r>
              <a:rPr lang="en-US" sz="3600" spc="-41" dirty="0" err="1">
                <a:solidFill>
                  <a:srgbClr val="0000FF"/>
                </a:solidFill>
                <a:latin typeface="Times New Roman" pitchFamily="18" charset="0"/>
                <a:cs typeface="Times New Roman" pitchFamily="18" charset="0"/>
              </a:rPr>
              <a:t>hoá</a:t>
            </a:r>
            <a:r>
              <a:rPr lang="en-US" sz="3600" spc="-41" dirty="0">
                <a:solidFill>
                  <a:srgbClr val="0000FF"/>
                </a:solidFill>
                <a:latin typeface="Times New Roman" pitchFamily="18" charset="0"/>
                <a:cs typeface="Times New Roman" pitchFamily="18" charset="0"/>
              </a:rPr>
              <a:t> </a:t>
            </a:r>
            <a:r>
              <a:rPr lang="en-US" sz="3600" spc="-41" dirty="0" err="1">
                <a:solidFill>
                  <a:srgbClr val="0000FF"/>
                </a:solidFill>
                <a:latin typeface="Times New Roman" pitchFamily="18" charset="0"/>
                <a:cs typeface="Times New Roman" pitchFamily="18" charset="0"/>
              </a:rPr>
              <a:t>trị</a:t>
            </a:r>
            <a:r>
              <a:rPr lang="en-US" sz="3600" spc="-41" dirty="0">
                <a:solidFill>
                  <a:srgbClr val="0000FF"/>
                </a:solidFill>
                <a:latin typeface="Times New Roman" pitchFamily="18" charset="0"/>
                <a:cs typeface="Times New Roman" pitchFamily="18" charset="0"/>
              </a:rPr>
              <a:t>?</a:t>
            </a:r>
          </a:p>
          <a:p>
            <a:pPr marL="423165" lvl="1" indent="-211582">
              <a:buFont typeface="Arial"/>
              <a:buChar char="•"/>
            </a:pPr>
            <a:r>
              <a:rPr lang="en-US" sz="3600" spc="-41" dirty="0">
                <a:solidFill>
                  <a:srgbClr val="0000FF"/>
                </a:solidFill>
                <a:latin typeface="Times New Roman" pitchFamily="18" charset="0"/>
                <a:cs typeface="Times New Roman" pitchFamily="18" charset="0"/>
              </a:rPr>
              <a:t> </a:t>
            </a:r>
            <a:r>
              <a:rPr lang="en-US" sz="3600" spc="-41" dirty="0" err="1">
                <a:solidFill>
                  <a:srgbClr val="0000FF"/>
                </a:solidFill>
                <a:latin typeface="Times New Roman" pitchFamily="18" charset="0"/>
                <a:cs typeface="Times New Roman" pitchFamily="18" charset="0"/>
              </a:rPr>
              <a:t>Lấy</a:t>
            </a:r>
            <a:r>
              <a:rPr lang="en-US" sz="3600" spc="-41" dirty="0">
                <a:solidFill>
                  <a:srgbClr val="0000FF"/>
                </a:solidFill>
                <a:latin typeface="Times New Roman" pitchFamily="18" charset="0"/>
                <a:cs typeface="Times New Roman" pitchFamily="18" charset="0"/>
              </a:rPr>
              <a:t> </a:t>
            </a:r>
            <a:r>
              <a:rPr lang="en-US" sz="3600" spc="-41" dirty="0" err="1">
                <a:solidFill>
                  <a:srgbClr val="0000FF"/>
                </a:solidFill>
                <a:latin typeface="Times New Roman" pitchFamily="18" charset="0"/>
                <a:cs typeface="Times New Roman" pitchFamily="18" charset="0"/>
              </a:rPr>
              <a:t>ví</a:t>
            </a:r>
            <a:r>
              <a:rPr lang="en-US" sz="3600" spc="-41" dirty="0">
                <a:solidFill>
                  <a:srgbClr val="0000FF"/>
                </a:solidFill>
                <a:latin typeface="Times New Roman" pitchFamily="18" charset="0"/>
                <a:cs typeface="Times New Roman" pitchFamily="18" charset="0"/>
              </a:rPr>
              <a:t> </a:t>
            </a:r>
            <a:r>
              <a:rPr lang="en-US" sz="3600" spc="-41" dirty="0" err="1">
                <a:solidFill>
                  <a:srgbClr val="0000FF"/>
                </a:solidFill>
                <a:latin typeface="Times New Roman" pitchFamily="18" charset="0"/>
                <a:cs typeface="Times New Roman" pitchFamily="18" charset="0"/>
              </a:rPr>
              <a:t>dụ</a:t>
            </a:r>
            <a:r>
              <a:rPr lang="en-US" sz="3600" spc="-41" dirty="0">
                <a:solidFill>
                  <a:srgbClr val="0000FF"/>
                </a:solidFill>
                <a:latin typeface="Times New Roman" pitchFamily="18" charset="0"/>
                <a:cs typeface="Times New Roman" pitchFamily="18" charset="0"/>
              </a:rPr>
              <a:t>?</a:t>
            </a:r>
          </a:p>
          <a:p>
            <a:pPr marL="423165" lvl="1" indent="-211582">
              <a:buFont typeface="Arial"/>
              <a:buChar char="•"/>
            </a:pPr>
            <a:r>
              <a:rPr lang="en-US" sz="3600" spc="-41" dirty="0">
                <a:solidFill>
                  <a:srgbClr val="0000FF"/>
                </a:solidFill>
                <a:latin typeface="Times New Roman" pitchFamily="18" charset="0"/>
                <a:cs typeface="Times New Roman" pitchFamily="18" charset="0"/>
              </a:rPr>
              <a:t> Ở </a:t>
            </a:r>
            <a:r>
              <a:rPr lang="en-US" sz="3600" spc="-41" dirty="0" err="1">
                <a:solidFill>
                  <a:srgbClr val="0000FF"/>
                </a:solidFill>
                <a:latin typeface="Times New Roman" pitchFamily="18" charset="0"/>
                <a:cs typeface="Times New Roman" pitchFamily="18" charset="0"/>
              </a:rPr>
              <a:t>điều</a:t>
            </a:r>
            <a:r>
              <a:rPr lang="en-US" sz="3600" spc="-41" dirty="0">
                <a:solidFill>
                  <a:srgbClr val="0000FF"/>
                </a:solidFill>
                <a:latin typeface="Times New Roman" pitchFamily="18" charset="0"/>
                <a:cs typeface="Times New Roman" pitchFamily="18" charset="0"/>
              </a:rPr>
              <a:t> </a:t>
            </a:r>
            <a:r>
              <a:rPr lang="en-US" sz="3600" spc="-41" dirty="0" err="1">
                <a:solidFill>
                  <a:srgbClr val="0000FF"/>
                </a:solidFill>
                <a:latin typeface="Times New Roman" pitchFamily="18" charset="0"/>
                <a:cs typeface="Times New Roman" pitchFamily="18" charset="0"/>
              </a:rPr>
              <a:t>kiện</a:t>
            </a:r>
            <a:r>
              <a:rPr lang="en-US" sz="3600" spc="-41" dirty="0">
                <a:solidFill>
                  <a:srgbClr val="0000FF"/>
                </a:solidFill>
                <a:latin typeface="Times New Roman" pitchFamily="18" charset="0"/>
                <a:cs typeface="Times New Roman" pitchFamily="18" charset="0"/>
              </a:rPr>
              <a:t> </a:t>
            </a:r>
            <a:r>
              <a:rPr lang="en-US" sz="3600" spc="-41" dirty="0" err="1">
                <a:solidFill>
                  <a:srgbClr val="0000FF"/>
                </a:solidFill>
                <a:latin typeface="Times New Roman" pitchFamily="18" charset="0"/>
                <a:cs typeface="Times New Roman" pitchFamily="18" charset="0"/>
              </a:rPr>
              <a:t>thường</a:t>
            </a:r>
            <a:r>
              <a:rPr lang="en-US" sz="3600" spc="-41" dirty="0">
                <a:solidFill>
                  <a:srgbClr val="0000FF"/>
                </a:solidFill>
                <a:latin typeface="Times New Roman" pitchFamily="18" charset="0"/>
                <a:cs typeface="Times New Roman" pitchFamily="18" charset="0"/>
              </a:rPr>
              <a:t>  </a:t>
            </a:r>
            <a:r>
              <a:rPr lang="en-US" sz="3600" spc="-41" dirty="0" err="1">
                <a:solidFill>
                  <a:srgbClr val="0000FF"/>
                </a:solidFill>
                <a:latin typeface="Times New Roman" pitchFamily="18" charset="0"/>
                <a:cs typeface="Times New Roman" pitchFamily="18" charset="0"/>
              </a:rPr>
              <a:t>thì</a:t>
            </a:r>
            <a:r>
              <a:rPr lang="en-US" sz="3600" spc="-41" dirty="0">
                <a:solidFill>
                  <a:srgbClr val="0000FF"/>
                </a:solidFill>
                <a:latin typeface="Times New Roman" pitchFamily="18" charset="0"/>
                <a:cs typeface="Times New Roman" pitchFamily="18" charset="0"/>
              </a:rPr>
              <a:t> </a:t>
            </a:r>
            <a:r>
              <a:rPr lang="en-US" sz="3600" spc="-41" dirty="0" err="1">
                <a:solidFill>
                  <a:srgbClr val="0000FF"/>
                </a:solidFill>
                <a:latin typeface="Times New Roman" pitchFamily="18" charset="0"/>
                <a:cs typeface="Times New Roman" pitchFamily="18" charset="0"/>
              </a:rPr>
              <a:t>chất</a:t>
            </a:r>
            <a:r>
              <a:rPr lang="en-US" sz="3600" spc="-41" dirty="0">
                <a:solidFill>
                  <a:srgbClr val="0000FF"/>
                </a:solidFill>
                <a:latin typeface="Times New Roman" pitchFamily="18" charset="0"/>
                <a:cs typeface="Times New Roman" pitchFamily="18" charset="0"/>
              </a:rPr>
              <a:t> ion </a:t>
            </a:r>
            <a:r>
              <a:rPr lang="en-US" sz="3600" spc="-41" dirty="0" err="1">
                <a:solidFill>
                  <a:srgbClr val="0000FF"/>
                </a:solidFill>
                <a:latin typeface="Times New Roman" pitchFamily="18" charset="0"/>
                <a:cs typeface="Times New Roman" pitchFamily="18" charset="0"/>
              </a:rPr>
              <a:t>và</a:t>
            </a:r>
            <a:r>
              <a:rPr lang="en-US" sz="3600" spc="-41" dirty="0">
                <a:solidFill>
                  <a:srgbClr val="0000FF"/>
                </a:solidFill>
                <a:latin typeface="Times New Roman" pitchFamily="18" charset="0"/>
                <a:cs typeface="Times New Roman" pitchFamily="18" charset="0"/>
              </a:rPr>
              <a:t> </a:t>
            </a:r>
            <a:r>
              <a:rPr lang="en-US" sz="3600" spc="-41" dirty="0" err="1">
                <a:solidFill>
                  <a:srgbClr val="0000FF"/>
                </a:solidFill>
                <a:latin typeface="Times New Roman" pitchFamily="18" charset="0"/>
                <a:cs typeface="Times New Roman" pitchFamily="18" charset="0"/>
              </a:rPr>
              <a:t>chất</a:t>
            </a:r>
            <a:r>
              <a:rPr lang="en-US" sz="3600" spc="-41" dirty="0">
                <a:solidFill>
                  <a:srgbClr val="0000FF"/>
                </a:solidFill>
                <a:latin typeface="Times New Roman" pitchFamily="18" charset="0"/>
                <a:cs typeface="Times New Roman" pitchFamily="18" charset="0"/>
              </a:rPr>
              <a:t> </a:t>
            </a:r>
            <a:r>
              <a:rPr lang="en-US" sz="3600" spc="-41" dirty="0" err="1">
                <a:solidFill>
                  <a:srgbClr val="0000FF"/>
                </a:solidFill>
                <a:latin typeface="Times New Roman" pitchFamily="18" charset="0"/>
                <a:cs typeface="Times New Roman" pitchFamily="18" charset="0"/>
              </a:rPr>
              <a:t>cộng</a:t>
            </a:r>
            <a:r>
              <a:rPr lang="en-US" sz="3600" spc="-41" dirty="0">
                <a:solidFill>
                  <a:srgbClr val="0000FF"/>
                </a:solidFill>
                <a:latin typeface="Times New Roman" pitchFamily="18" charset="0"/>
                <a:cs typeface="Times New Roman" pitchFamily="18" charset="0"/>
              </a:rPr>
              <a:t> </a:t>
            </a:r>
            <a:r>
              <a:rPr lang="en-US" sz="3600" spc="-41" dirty="0" err="1">
                <a:solidFill>
                  <a:srgbClr val="0000FF"/>
                </a:solidFill>
                <a:latin typeface="Times New Roman" pitchFamily="18" charset="0"/>
                <a:cs typeface="Times New Roman" pitchFamily="18" charset="0"/>
              </a:rPr>
              <a:t>hóa</a:t>
            </a:r>
            <a:r>
              <a:rPr lang="en-US" sz="3600" spc="-41" dirty="0">
                <a:solidFill>
                  <a:srgbClr val="0000FF"/>
                </a:solidFill>
                <a:latin typeface="Times New Roman" pitchFamily="18" charset="0"/>
                <a:cs typeface="Times New Roman" pitchFamily="18" charset="0"/>
              </a:rPr>
              <a:t> </a:t>
            </a:r>
            <a:r>
              <a:rPr lang="en-US" sz="3600" spc="-41" dirty="0" err="1">
                <a:solidFill>
                  <a:srgbClr val="0000FF"/>
                </a:solidFill>
                <a:latin typeface="Times New Roman" pitchFamily="18" charset="0"/>
                <a:cs typeface="Times New Roman" pitchFamily="18" charset="0"/>
              </a:rPr>
              <a:t>trị</a:t>
            </a:r>
            <a:r>
              <a:rPr lang="en-US" sz="3600" spc="-41" dirty="0">
                <a:solidFill>
                  <a:srgbClr val="0000FF"/>
                </a:solidFill>
                <a:latin typeface="Times New Roman" pitchFamily="18" charset="0"/>
                <a:cs typeface="Times New Roman" pitchFamily="18" charset="0"/>
              </a:rPr>
              <a:t> </a:t>
            </a:r>
            <a:r>
              <a:rPr lang="en-US" sz="3600" spc="-41" dirty="0" err="1">
                <a:solidFill>
                  <a:srgbClr val="0000FF"/>
                </a:solidFill>
                <a:latin typeface="Times New Roman" pitchFamily="18" charset="0"/>
                <a:cs typeface="Times New Roman" pitchFamily="18" charset="0"/>
              </a:rPr>
              <a:t>tồn</a:t>
            </a:r>
            <a:r>
              <a:rPr lang="en-US" sz="3600" spc="-41" dirty="0">
                <a:solidFill>
                  <a:srgbClr val="0000FF"/>
                </a:solidFill>
                <a:latin typeface="Times New Roman" pitchFamily="18" charset="0"/>
                <a:cs typeface="Times New Roman" pitchFamily="18" charset="0"/>
              </a:rPr>
              <a:t> </a:t>
            </a:r>
            <a:r>
              <a:rPr lang="en-US" sz="3600" spc="-41" dirty="0" err="1">
                <a:solidFill>
                  <a:srgbClr val="0000FF"/>
                </a:solidFill>
                <a:latin typeface="Times New Roman" pitchFamily="18" charset="0"/>
                <a:cs typeface="Times New Roman" pitchFamily="18" charset="0"/>
              </a:rPr>
              <a:t>tại</a:t>
            </a:r>
            <a:r>
              <a:rPr lang="en-US" sz="3600" spc="-41" dirty="0">
                <a:solidFill>
                  <a:srgbClr val="0000FF"/>
                </a:solidFill>
                <a:latin typeface="Times New Roman" pitchFamily="18" charset="0"/>
                <a:cs typeface="Times New Roman" pitchFamily="18" charset="0"/>
              </a:rPr>
              <a:t> </a:t>
            </a:r>
            <a:r>
              <a:rPr lang="en-US" sz="3600" spc="-41" dirty="0" err="1">
                <a:solidFill>
                  <a:srgbClr val="0000FF"/>
                </a:solidFill>
                <a:latin typeface="Times New Roman" pitchFamily="18" charset="0"/>
                <a:cs typeface="Times New Roman" pitchFamily="18" charset="0"/>
              </a:rPr>
              <a:t>như</a:t>
            </a:r>
            <a:r>
              <a:rPr lang="en-US" sz="3600" spc="-41" dirty="0">
                <a:solidFill>
                  <a:srgbClr val="0000FF"/>
                </a:solidFill>
                <a:latin typeface="Times New Roman" pitchFamily="18" charset="0"/>
                <a:cs typeface="Times New Roman" pitchFamily="18" charset="0"/>
              </a:rPr>
              <a:t> </a:t>
            </a:r>
            <a:r>
              <a:rPr lang="en-US" sz="3600" spc="-41" dirty="0" err="1">
                <a:solidFill>
                  <a:srgbClr val="0000FF"/>
                </a:solidFill>
                <a:latin typeface="Times New Roman" pitchFamily="18" charset="0"/>
                <a:cs typeface="Times New Roman" pitchFamily="18" charset="0"/>
              </a:rPr>
              <a:t>thế</a:t>
            </a:r>
            <a:r>
              <a:rPr lang="en-US" sz="3600" spc="-41" dirty="0">
                <a:solidFill>
                  <a:srgbClr val="0000FF"/>
                </a:solidFill>
                <a:latin typeface="Times New Roman" pitchFamily="18" charset="0"/>
                <a:cs typeface="Times New Roman" pitchFamily="18" charset="0"/>
              </a:rPr>
              <a:t> </a:t>
            </a:r>
            <a:r>
              <a:rPr lang="en-US" sz="3600" spc="-41" dirty="0" err="1">
                <a:solidFill>
                  <a:srgbClr val="0000FF"/>
                </a:solidFill>
                <a:latin typeface="Times New Roman" pitchFamily="18" charset="0"/>
                <a:cs typeface="Times New Roman" pitchFamily="18" charset="0"/>
              </a:rPr>
              <a:t>nào</a:t>
            </a:r>
            <a:r>
              <a:rPr lang="en-US" sz="3600" spc="-4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8774322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81000" y="13855"/>
            <a:ext cx="762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800" b="1" dirty="0">
                <a:solidFill>
                  <a:srgbClr val="FF0000"/>
                </a:solidFill>
                <a:latin typeface="Times New Roman" pitchFamily="18" charset="0"/>
                <a:cs typeface="Times New Roman" pitchFamily="18" charset="0"/>
              </a:rPr>
              <a:t>BÀI 6. GIỚI THIỆU VỀ LIÊN KẾT HÓA HỌC</a:t>
            </a: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42864"/>
            <a:ext cx="9906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145475" y="30480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Vỏ</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nguyên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tử</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khí</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hiếm</a:t>
            </a:r>
            <a:r>
              <a:rPr lang="en-US" altLang="en-US" sz="2800" b="1" u="sng" dirty="0">
                <a:solidFill>
                  <a:srgbClr val="3333FF"/>
                </a:solidFill>
                <a:latin typeface="Times New Roman" pitchFamily="18" charset="0"/>
                <a:cs typeface="Times New Roman" pitchFamily="18" charset="0"/>
              </a:rPr>
              <a:t>: </a:t>
            </a:r>
          </a:p>
        </p:txBody>
      </p:sp>
      <p:sp>
        <p:nvSpPr>
          <p:cNvPr id="9" name="Text Box 20"/>
          <p:cNvSpPr txBox="1">
            <a:spLocks noChangeArrowheads="1"/>
          </p:cNvSpPr>
          <p:nvPr/>
        </p:nvSpPr>
        <p:spPr bwMode="auto">
          <a:xfrm>
            <a:off x="76200" y="685800"/>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Liên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kết</a:t>
            </a:r>
            <a:r>
              <a:rPr lang="en-US" altLang="en-US" sz="2800" b="1" u="sng" dirty="0">
                <a:solidFill>
                  <a:srgbClr val="3333FF"/>
                </a:solidFill>
                <a:latin typeface="Times New Roman" pitchFamily="18" charset="0"/>
                <a:cs typeface="Times New Roman" pitchFamily="18" charset="0"/>
              </a:rPr>
              <a:t> ion:</a:t>
            </a:r>
          </a:p>
        </p:txBody>
      </p:sp>
      <p:sp>
        <p:nvSpPr>
          <p:cNvPr id="13" name="Text Box 20"/>
          <p:cNvSpPr txBox="1">
            <a:spLocks noChangeArrowheads="1"/>
          </p:cNvSpPr>
          <p:nvPr/>
        </p:nvSpPr>
        <p:spPr bwMode="auto">
          <a:xfrm>
            <a:off x="76200" y="1066800"/>
            <a:ext cx="411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III. </a:t>
            </a:r>
            <a:r>
              <a:rPr lang="en-US" altLang="en-US" sz="2800" b="1" u="sng" dirty="0" err="1">
                <a:solidFill>
                  <a:srgbClr val="3333FF"/>
                </a:solidFill>
                <a:latin typeface="Times New Roman" pitchFamily="18" charset="0"/>
                <a:cs typeface="Times New Roman" pitchFamily="18" charset="0"/>
              </a:rPr>
              <a:t>Liên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kết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cộng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hóa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trị</a:t>
            </a:r>
            <a:r>
              <a:rPr lang="en-US" altLang="en-US" sz="2800" b="1" u="sng" dirty="0">
                <a:solidFill>
                  <a:srgbClr val="3333FF"/>
                </a:solidFill>
                <a:latin typeface="Times New Roman" pitchFamily="18" charset="0"/>
                <a:cs typeface="Times New Roman" pitchFamily="18" charset="0"/>
              </a:rPr>
              <a:t>: </a:t>
            </a:r>
          </a:p>
        </p:txBody>
      </p:sp>
      <p:sp>
        <p:nvSpPr>
          <p:cNvPr id="18" name="Text Box 20"/>
          <p:cNvSpPr txBox="1">
            <a:spLocks noChangeArrowheads="1"/>
          </p:cNvSpPr>
          <p:nvPr/>
        </p:nvSpPr>
        <p:spPr bwMode="auto">
          <a:xfrm>
            <a:off x="76200" y="1524000"/>
            <a:ext cx="510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IV. </a:t>
            </a:r>
            <a:r>
              <a:rPr lang="en-US" altLang="en-US" sz="2800" b="1" u="sng" dirty="0" err="1">
                <a:solidFill>
                  <a:srgbClr val="3333FF"/>
                </a:solidFill>
                <a:latin typeface="Times New Roman" pitchFamily="18" charset="0"/>
                <a:cs typeface="Times New Roman" pitchFamily="18" charset="0"/>
              </a:rPr>
              <a:t>Chất</a:t>
            </a:r>
            <a:r>
              <a:rPr lang="en-US" altLang="en-US" sz="2800" b="1" u="sng" dirty="0">
                <a:solidFill>
                  <a:srgbClr val="3333FF"/>
                </a:solidFill>
                <a:latin typeface="Times New Roman" pitchFamily="18" charset="0"/>
                <a:cs typeface="Times New Roman" pitchFamily="18" charset="0"/>
              </a:rPr>
              <a:t> ion, </a:t>
            </a:r>
            <a:r>
              <a:rPr lang="en-US" altLang="en-US" sz="2800" b="1" u="sng" dirty="0" err="1">
                <a:solidFill>
                  <a:srgbClr val="3333FF"/>
                </a:solidFill>
                <a:latin typeface="Times New Roman" pitchFamily="18" charset="0"/>
                <a:cs typeface="Times New Roman" pitchFamily="18" charset="0"/>
              </a:rPr>
              <a:t>chất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cộng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hóa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trị</a:t>
            </a:r>
            <a:r>
              <a:rPr lang="en-US" altLang="en-US" sz="2800" b="1" u="sng" dirty="0">
                <a:solidFill>
                  <a:srgbClr val="3333FF"/>
                </a:solidFill>
                <a:latin typeface="Times New Roman" pitchFamily="18" charset="0"/>
                <a:cs typeface="Times New Roman" pitchFamily="18" charset="0"/>
              </a:rPr>
              <a:t>: </a:t>
            </a:r>
          </a:p>
        </p:txBody>
      </p:sp>
      <p:sp>
        <p:nvSpPr>
          <p:cNvPr id="10" name="Text Box 20"/>
          <p:cNvSpPr txBox="1">
            <a:spLocks noChangeArrowheads="1"/>
          </p:cNvSpPr>
          <p:nvPr/>
        </p:nvSpPr>
        <p:spPr bwMode="auto">
          <a:xfrm>
            <a:off x="76200" y="1905000"/>
            <a:ext cx="906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bởi</a:t>
            </a:r>
            <a:r>
              <a:rPr lang="en-US" altLang="en-US" sz="2800" dirty="0">
                <a:latin typeface="Times New Roman" pitchFamily="18" charset="0"/>
                <a:cs typeface="Times New Roman" pitchFamily="18" charset="0"/>
              </a:rPr>
              <a:t> ion </a:t>
            </a:r>
            <a:r>
              <a:rPr lang="en-US" altLang="en-US" sz="2800" dirty="0" err="1">
                <a:latin typeface="Times New Roman" pitchFamily="18" charset="0"/>
                <a:cs typeface="Times New Roman" pitchFamily="18" charset="0"/>
              </a:rPr>
              <a:t>dương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ion </a:t>
            </a:r>
            <a:r>
              <a:rPr lang="en-US" altLang="en-US" sz="2800" dirty="0" err="1">
                <a:latin typeface="Times New Roman" pitchFamily="18" charset="0"/>
                <a:cs typeface="Times New Roman" pitchFamily="18" charset="0"/>
              </a:rPr>
              <a:t>âm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gọi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chất</a:t>
            </a:r>
            <a:r>
              <a:rPr lang="en-US" altLang="en-US" sz="2800" dirty="0">
                <a:latin typeface="Times New Roman" pitchFamily="18" charset="0"/>
                <a:cs typeface="Times New Roman" pitchFamily="18" charset="0"/>
              </a:rPr>
              <a:t> ion.</a:t>
            </a:r>
          </a:p>
        </p:txBody>
      </p:sp>
      <p:sp>
        <p:nvSpPr>
          <p:cNvPr id="11" name="Text Box 20"/>
          <p:cNvSpPr txBox="1">
            <a:spLocks noChangeArrowheads="1"/>
          </p:cNvSpPr>
          <p:nvPr/>
        </p:nvSpPr>
        <p:spPr bwMode="auto">
          <a:xfrm>
            <a:off x="76200" y="2743200"/>
            <a:ext cx="8915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thành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nhờ</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kết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hóa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gọi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hóa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trị</a:t>
            </a:r>
            <a:r>
              <a:rPr lang="en-US" altLang="en-US" sz="2800" dirty="0">
                <a:latin typeface="Times New Roman" pitchFamily="18" charset="0"/>
                <a:cs typeface="Times New Roman" pitchFamily="18" charset="0"/>
              </a:rPr>
              <a:t>.</a:t>
            </a:r>
          </a:p>
        </p:txBody>
      </p:sp>
      <p:sp>
        <p:nvSpPr>
          <p:cNvPr id="12" name="Text Box 20"/>
          <p:cNvSpPr txBox="1">
            <a:spLocks noChangeArrowheads="1"/>
          </p:cNvSpPr>
          <p:nvPr/>
        </p:nvSpPr>
        <p:spPr bwMode="auto">
          <a:xfrm>
            <a:off x="76200" y="4038600"/>
            <a:ext cx="8915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latin typeface="Times New Roman" pitchFamily="18" charset="0"/>
                <a:cs typeface="Times New Roman" pitchFamily="18" charset="0"/>
              </a:rPr>
              <a:t>- Ở </a:t>
            </a:r>
            <a:r>
              <a:rPr lang="en-US" altLang="en-US" sz="2800" dirty="0" err="1">
                <a:latin typeface="Times New Roman" pitchFamily="18" charset="0"/>
                <a:cs typeface="Times New Roman" pitchFamily="18" charset="0"/>
              </a:rPr>
              <a:t>điều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kiện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thường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chất</a:t>
            </a:r>
            <a:r>
              <a:rPr lang="en-US" altLang="en-US" sz="2800" dirty="0">
                <a:latin typeface="Times New Roman" pitchFamily="18" charset="0"/>
                <a:cs typeface="Times New Roman" pitchFamily="18" charset="0"/>
              </a:rPr>
              <a:t> ion </a:t>
            </a:r>
            <a:r>
              <a:rPr lang="en-US" altLang="en-US" sz="2800" dirty="0" err="1">
                <a:latin typeface="Times New Roman" pitchFamily="18" charset="0"/>
                <a:cs typeface="Times New Roman" pitchFamily="18" charset="0"/>
              </a:rPr>
              <a:t>thường</a:t>
            </a:r>
            <a:r>
              <a:rPr lang="en-US" altLang="en-US" sz="2800" dirty="0">
                <a:latin typeface="Times New Roman" pitchFamily="18" charset="0"/>
                <a:cs typeface="Times New Roman" pitchFamily="18" charset="0"/>
              </a:rPr>
              <a:t> ở </a:t>
            </a:r>
            <a:r>
              <a:rPr lang="en-US" altLang="en-US" sz="2800" dirty="0" err="1">
                <a:latin typeface="Times New Roman" pitchFamily="18" charset="0"/>
                <a:cs typeface="Times New Roman" pitchFamily="18" charset="0"/>
              </a:rPr>
              <a:t>thể</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rắn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hóa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thể</a:t>
            </a:r>
            <a:r>
              <a:rPr lang="en-US" altLang="en-US" sz="2800" dirty="0">
                <a:latin typeface="Times New Roman" pitchFamily="18" charset="0"/>
                <a:cs typeface="Times New Roman" pitchFamily="18" charset="0"/>
              </a:rPr>
              <a:t> ở </a:t>
            </a:r>
            <a:r>
              <a:rPr lang="en-US" altLang="en-US" sz="2800" dirty="0" err="1">
                <a:latin typeface="Times New Roman" pitchFamily="18" charset="0"/>
                <a:cs typeface="Times New Roman" pitchFamily="18" charset="0"/>
              </a:rPr>
              <a:t>thể</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rắn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lỏng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p>
        </p:txBody>
      </p:sp>
      <p:sp>
        <p:nvSpPr>
          <p:cNvPr id="14" name="Text Box 20"/>
          <p:cNvSpPr txBox="1">
            <a:spLocks noChangeArrowheads="1"/>
          </p:cNvSpPr>
          <p:nvPr/>
        </p:nvSpPr>
        <p:spPr bwMode="auto">
          <a:xfrm>
            <a:off x="0" y="2330815"/>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err="1">
                <a:solidFill>
                  <a:srgbClr val="0000FF"/>
                </a:solidFill>
                <a:latin typeface="Times New Roman" pitchFamily="18" charset="0"/>
                <a:cs typeface="Times New Roman" pitchFamily="18" charset="0"/>
              </a:rPr>
              <a:t>Ví</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dụ</a:t>
            </a:r>
            <a:r>
              <a:rPr lang="en-US" altLang="en-US" sz="2800" dirty="0">
                <a:solidFill>
                  <a:srgbClr val="0000FF"/>
                </a:solidFill>
                <a:latin typeface="Times New Roman" pitchFamily="18" charset="0"/>
                <a:cs typeface="Times New Roman" pitchFamily="18" charset="0"/>
              </a:rPr>
              <a:t>: sodium chlorine; calcium chlorine; magnesium oxide… </a:t>
            </a:r>
          </a:p>
        </p:txBody>
      </p:sp>
      <p:sp>
        <p:nvSpPr>
          <p:cNvPr id="16" name="Text Box 20"/>
          <p:cNvSpPr txBox="1">
            <a:spLocks noChangeArrowheads="1"/>
          </p:cNvSpPr>
          <p:nvPr/>
        </p:nvSpPr>
        <p:spPr bwMode="auto">
          <a:xfrm>
            <a:off x="76200" y="3581400"/>
            <a:ext cx="891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err="1">
                <a:solidFill>
                  <a:srgbClr val="0000FF"/>
                </a:solidFill>
                <a:latin typeface="Times New Roman" pitchFamily="18" charset="0"/>
                <a:cs typeface="Times New Roman" pitchFamily="18" charset="0"/>
              </a:rPr>
              <a:t>Ví</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dụ</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đường</a:t>
            </a:r>
            <a:r>
              <a:rPr lang="en-US" altLang="en-US" sz="2800" dirty="0">
                <a:solidFill>
                  <a:srgbClr val="0000FF"/>
                </a:solidFill>
                <a:latin typeface="Times New Roman" pitchFamily="18" charset="0"/>
                <a:cs typeface="Times New Roman" pitchFamily="18" charset="0"/>
              </a:rPr>
              <a:t>; ethanol; carbon dioxide…</a:t>
            </a:r>
          </a:p>
        </p:txBody>
      </p:sp>
    </p:spTree>
    <p:extLst>
      <p:ext uri="{BB962C8B-B14F-4D97-AF65-F5344CB8AC3E}">
        <p14:creationId xmlns:p14="http://schemas.microsoft.com/office/powerpoint/2010/main" val="5230492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23816698"/>
              </p:ext>
            </p:extLst>
          </p:nvPr>
        </p:nvGraphicFramePr>
        <p:xfrm>
          <a:off x="228600" y="0"/>
          <a:ext cx="8763000" cy="2643402"/>
        </p:xfrm>
        <a:graphic>
          <a:graphicData uri="http://schemas.openxmlformats.org/drawingml/2006/table">
            <a:tbl>
              <a:tblPr/>
              <a:tblGrid>
                <a:gridCol w="8763000">
                  <a:extLst>
                    <a:ext uri="{9D8B030D-6E8A-4147-A177-3AD203B41FA5}">
                      <a16:colId xmlns:a16="http://schemas.microsoft.com/office/drawing/2014/main" val="20000"/>
                    </a:ext>
                  </a:extLst>
                </a:gridCol>
              </a:tblGrid>
              <a:tr h="1279474">
                <a:tc>
                  <a:txBody>
                    <a:bodyPr/>
                    <a:lstStyle/>
                    <a:p>
                      <a:pPr fontAlgn="t"/>
                      <a:r>
                        <a:rPr lang="vi-VN" sz="2400" b="0" dirty="0">
                          <a:effectLst/>
                          <a:latin typeface="Times New Roman" panose="02020603050405020304" pitchFamily="18" charset="0"/>
                          <a:cs typeface="Times New Roman" panose="02020603050405020304" pitchFamily="18" charset="0"/>
                        </a:rPr>
                        <a:t>Khói của núi lửa ngầm phun trào từ dưới biển có chứa một số chất như: hơi nước, sodium chloride, potassium chloride, carbon dioxide, sulfur dioxide.</a:t>
                      </a:r>
                    </a:p>
                    <a:p>
                      <a:pPr fontAlgn="t"/>
                      <a:r>
                        <a:rPr lang="vi-VN" sz="2400" b="0" dirty="0">
                          <a:effectLst/>
                          <a:latin typeface="Times New Roman" panose="02020603050405020304" pitchFamily="18" charset="0"/>
                          <a:cs typeface="Times New Roman" panose="02020603050405020304" pitchFamily="18" charset="0"/>
                        </a:rPr>
                        <a:t>a) Hãy cho biết chất nào là hợp chất ion, chất nào là hợp chất cộng hóa trị</a:t>
                      </a:r>
                    </a:p>
                    <a:p>
                      <a:pPr fontAlgn="t"/>
                      <a:r>
                        <a:rPr lang="vi-VN" sz="2400" b="0" dirty="0">
                          <a:effectLst/>
                          <a:latin typeface="Times New Roman" panose="02020603050405020304" pitchFamily="18" charset="0"/>
                          <a:cs typeface="Times New Roman" panose="02020603050405020304" pitchFamily="18" charset="0"/>
                        </a:rPr>
                        <a:t>b) Nguyên tử của nguyên tố nào trong các chất trên có số electron ở lớp ngoài cùng nhiều nhất</a:t>
                      </a:r>
                      <a:r>
                        <a:rPr lang="en-US" sz="2400" b="0" dirty="0">
                          <a:effectLst/>
                          <a:latin typeface="Times New Roman" panose="02020603050405020304" pitchFamily="18" charset="0"/>
                          <a:cs typeface="Times New Roman" panose="02020603050405020304" pitchFamily="18" charset="0"/>
                        </a:rPr>
                        <a:t>.</a:t>
                      </a:r>
                      <a:endParaRPr lang="vi-VN" sz="2400" b="0" dirty="0">
                        <a:effectLst/>
                        <a:latin typeface="Times New Roman" panose="02020603050405020304" pitchFamily="18" charset="0"/>
                        <a:cs typeface="Times New Roman" panose="02020603050405020304" pitchFamily="18" charset="0"/>
                      </a:endParaRPr>
                    </a:p>
                  </a:txBody>
                  <a:tcPr marL="41541" marR="41541" marT="41541" marB="41541">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152400" y="2549128"/>
            <a:ext cx="89916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a)</a:t>
            </a:r>
            <a:r>
              <a:rPr lang="en-US" sz="2000" dirty="0">
                <a:latin typeface="Times New Roman" pitchFamily="18" charset="0"/>
                <a:cs typeface="Times New Roman" pitchFamily="18" charset="0"/>
              </a:rPr>
              <a:t> -</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Hơi</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nước</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gồm</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2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nguyên</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là</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H (phi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kim</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và</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O (phi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kim</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=&gt;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Chất</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cộng</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hóa</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trị</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Sodium chloride: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gồm</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2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nguyên</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là</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Na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kim</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loại</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và</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Cl</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(phi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kim</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=&gt;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Chất</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ion</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Potassium chloride: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gồm</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2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nguyên</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là</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K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kim</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loại</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và</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Cl</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(phi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kim</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=&gt;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Chất</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ion</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Carbon dioxide: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gồm</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2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nguyên</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là</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C (phi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kim</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và</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O (phi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kim</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=&gt;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Chất</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cộng</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hóa</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trị</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Sulfur dioxide: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gồm</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2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nguyên</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là</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S (phi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kim</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và</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O (phi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kim</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=&gt;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Chất</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cộng</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hóa</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trị</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b)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Các</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nguyên</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xuất</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hiện</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trong</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các</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chất</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trên</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là</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H, O, Na,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Cl</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K, C, S</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Nguyên</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tử</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H ở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nhóm</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IA =&gt;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Có</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1 electron ở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lớp</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ngoài</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cùng</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Nguyên</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tử</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O ở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nhóm</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VIA =&gt;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Có</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6 electron ở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lớp</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ngoài</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cùng</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Nguyên</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tử</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Na ở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nhóm</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IA =&gt;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Có</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1 electron ở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lớp</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ngoài</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cùng</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Nguyên</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tử</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Cl</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ở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nhóm</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VIIA =&gt;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Có</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7 electron ở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lớp</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ngoài</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cùng</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Nguyên</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tử</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K ở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nhóm</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IA =&gt;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Có</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1 electron ở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lớp</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ngoài</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cùng</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Nguyên</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tử</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C ở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nhóm</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IVA =&gt;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Có</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4 electron ở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lớp</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ngoài</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cùng</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Nguyên</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tử</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S ở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nhóm</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VIA =&gt;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Có</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6 electron ở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lớp</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ngoài</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cùng</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=&gt;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Nguyên</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tử</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của</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nguyên</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Chlorine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có</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số</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electron ở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lớp</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ngoài</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cùng</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nhiều</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nhất</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a:t>
            </a:r>
          </a:p>
        </p:txBody>
      </p:sp>
    </p:spTree>
    <p:extLst>
      <p:ext uri="{BB962C8B-B14F-4D97-AF65-F5344CB8AC3E}">
        <p14:creationId xmlns:p14="http://schemas.microsoft.com/office/powerpoint/2010/main" val="3335847219"/>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81000" y="13855"/>
            <a:ext cx="762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800" b="1" dirty="0">
                <a:solidFill>
                  <a:srgbClr val="FF0000"/>
                </a:solidFill>
                <a:latin typeface="Times New Roman" pitchFamily="18" charset="0"/>
                <a:cs typeface="Times New Roman" pitchFamily="18" charset="0"/>
              </a:rPr>
              <a:t>BÀI 6. GIỚI THIỆU VỀ LIÊN KẾT HÓA HỌC</a:t>
            </a: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42864"/>
            <a:ext cx="9906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145475" y="30480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Vỏ</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nguyên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tử</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khí</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hiếm</a:t>
            </a:r>
            <a:r>
              <a:rPr lang="en-US" altLang="en-US" sz="2800" b="1" u="sng" dirty="0">
                <a:solidFill>
                  <a:srgbClr val="3333FF"/>
                </a:solidFill>
                <a:latin typeface="Times New Roman" pitchFamily="18" charset="0"/>
                <a:cs typeface="Times New Roman" pitchFamily="18" charset="0"/>
              </a:rPr>
              <a:t>: </a:t>
            </a:r>
          </a:p>
        </p:txBody>
      </p:sp>
      <p:sp>
        <p:nvSpPr>
          <p:cNvPr id="9" name="Text Box 20"/>
          <p:cNvSpPr txBox="1">
            <a:spLocks noChangeArrowheads="1"/>
          </p:cNvSpPr>
          <p:nvPr/>
        </p:nvSpPr>
        <p:spPr bwMode="auto">
          <a:xfrm>
            <a:off x="76200" y="685800"/>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Liên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kết</a:t>
            </a:r>
            <a:r>
              <a:rPr lang="en-US" altLang="en-US" sz="2800" b="1" u="sng" dirty="0">
                <a:solidFill>
                  <a:srgbClr val="3333FF"/>
                </a:solidFill>
                <a:latin typeface="Times New Roman" pitchFamily="18" charset="0"/>
                <a:cs typeface="Times New Roman" pitchFamily="18" charset="0"/>
              </a:rPr>
              <a:t> ion:</a:t>
            </a:r>
          </a:p>
        </p:txBody>
      </p:sp>
      <p:sp>
        <p:nvSpPr>
          <p:cNvPr id="13" name="Text Box 20"/>
          <p:cNvSpPr txBox="1">
            <a:spLocks noChangeArrowheads="1"/>
          </p:cNvSpPr>
          <p:nvPr/>
        </p:nvSpPr>
        <p:spPr bwMode="auto">
          <a:xfrm>
            <a:off x="76200" y="1066800"/>
            <a:ext cx="411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III. </a:t>
            </a:r>
            <a:r>
              <a:rPr lang="en-US" altLang="en-US" sz="2800" b="1" u="sng" dirty="0" err="1">
                <a:solidFill>
                  <a:srgbClr val="3333FF"/>
                </a:solidFill>
                <a:latin typeface="Times New Roman" pitchFamily="18" charset="0"/>
                <a:cs typeface="Times New Roman" pitchFamily="18" charset="0"/>
              </a:rPr>
              <a:t>Liên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kết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cộng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hóa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trị</a:t>
            </a:r>
            <a:r>
              <a:rPr lang="en-US" altLang="en-US" sz="2800" b="1" u="sng" dirty="0">
                <a:solidFill>
                  <a:srgbClr val="3333FF"/>
                </a:solidFill>
                <a:latin typeface="Times New Roman" pitchFamily="18" charset="0"/>
                <a:cs typeface="Times New Roman" pitchFamily="18" charset="0"/>
              </a:rPr>
              <a:t>: </a:t>
            </a:r>
          </a:p>
        </p:txBody>
      </p:sp>
      <p:sp>
        <p:nvSpPr>
          <p:cNvPr id="18" name="Text Box 20"/>
          <p:cNvSpPr txBox="1">
            <a:spLocks noChangeArrowheads="1"/>
          </p:cNvSpPr>
          <p:nvPr/>
        </p:nvSpPr>
        <p:spPr bwMode="auto">
          <a:xfrm>
            <a:off x="76200" y="1524000"/>
            <a:ext cx="510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IV. </a:t>
            </a:r>
            <a:r>
              <a:rPr lang="en-US" altLang="en-US" sz="2800" b="1" u="sng" dirty="0" err="1">
                <a:solidFill>
                  <a:srgbClr val="3333FF"/>
                </a:solidFill>
                <a:latin typeface="Times New Roman" pitchFamily="18" charset="0"/>
                <a:cs typeface="Times New Roman" pitchFamily="18" charset="0"/>
              </a:rPr>
              <a:t>Chất</a:t>
            </a:r>
            <a:r>
              <a:rPr lang="en-US" altLang="en-US" sz="2800" b="1" u="sng" dirty="0">
                <a:solidFill>
                  <a:srgbClr val="3333FF"/>
                </a:solidFill>
                <a:latin typeface="Times New Roman" pitchFamily="18" charset="0"/>
                <a:cs typeface="Times New Roman" pitchFamily="18" charset="0"/>
              </a:rPr>
              <a:t> ion, </a:t>
            </a:r>
            <a:r>
              <a:rPr lang="en-US" altLang="en-US" sz="2800" b="1" u="sng" dirty="0" err="1">
                <a:solidFill>
                  <a:srgbClr val="3333FF"/>
                </a:solidFill>
                <a:latin typeface="Times New Roman" pitchFamily="18" charset="0"/>
                <a:cs typeface="Times New Roman" pitchFamily="18" charset="0"/>
              </a:rPr>
              <a:t>chất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cộng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hóa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trị</a:t>
            </a:r>
            <a:r>
              <a:rPr lang="en-US" altLang="en-US" sz="2800" b="1" u="sng" dirty="0">
                <a:solidFill>
                  <a:srgbClr val="3333FF"/>
                </a:solidFill>
                <a:latin typeface="Times New Roman" pitchFamily="18" charset="0"/>
                <a:cs typeface="Times New Roman" pitchFamily="18" charset="0"/>
              </a:rPr>
              <a:t>: </a:t>
            </a:r>
          </a:p>
        </p:txBody>
      </p:sp>
      <p:sp>
        <p:nvSpPr>
          <p:cNvPr id="2" name="Text Box 20">
            <a:extLst>
              <a:ext uri="{FF2B5EF4-FFF2-40B4-BE49-F238E27FC236}">
                <a16:creationId xmlns:a16="http://schemas.microsoft.com/office/drawing/2014/main" id="{80A79E17-49ED-241C-2491-B362E8EE47C0}"/>
              </a:ext>
            </a:extLst>
          </p:cNvPr>
          <p:cNvSpPr txBox="1">
            <a:spLocks noChangeArrowheads="1"/>
          </p:cNvSpPr>
          <p:nvPr/>
        </p:nvSpPr>
        <p:spPr bwMode="auto">
          <a:xfrm>
            <a:off x="76200" y="1915180"/>
            <a:ext cx="8267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V. </a:t>
            </a:r>
            <a:r>
              <a:rPr lang="en-US" altLang="en-US" sz="2800" b="1" u="sng" dirty="0" err="1">
                <a:solidFill>
                  <a:srgbClr val="3333FF"/>
                </a:solidFill>
                <a:latin typeface="Times New Roman" pitchFamily="18" charset="0"/>
                <a:cs typeface="Times New Roman" pitchFamily="18" charset="0"/>
              </a:rPr>
              <a:t>Một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số</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tính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chất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chất</a:t>
            </a:r>
            <a:r>
              <a:rPr lang="en-US" altLang="en-US" sz="2800" b="1" u="sng" dirty="0">
                <a:solidFill>
                  <a:srgbClr val="3333FF"/>
                </a:solidFill>
                <a:latin typeface="Times New Roman" pitchFamily="18" charset="0"/>
                <a:cs typeface="Times New Roman" pitchFamily="18" charset="0"/>
              </a:rPr>
              <a:t> ion </a:t>
            </a:r>
            <a:r>
              <a:rPr lang="en-US" altLang="en-US" sz="2800" b="1" u="sng" dirty="0" err="1">
                <a:solidFill>
                  <a:srgbClr val="3333FF"/>
                </a:solidFill>
                <a:latin typeface="Times New Roman" pitchFamily="18" charset="0"/>
                <a:cs typeface="Times New Roman" pitchFamily="18" charset="0"/>
              </a:rPr>
              <a:t>và</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chất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cộng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hóa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trị</a:t>
            </a:r>
            <a:r>
              <a:rPr lang="en-US" altLang="en-US" sz="2800" b="1" u="sng" dirty="0">
                <a:solidFill>
                  <a:srgbClr val="3333FF"/>
                </a:solidFill>
                <a:latin typeface="Times New Roman" pitchFamily="18" charset="0"/>
                <a:cs typeface="Times New Roman" pitchFamily="18" charset="0"/>
              </a:rPr>
              <a:t>:</a:t>
            </a:r>
          </a:p>
        </p:txBody>
      </p:sp>
    </p:spTree>
    <p:extLst>
      <p:ext uri="{BB962C8B-B14F-4D97-AF65-F5344CB8AC3E}">
        <p14:creationId xmlns:p14="http://schemas.microsoft.com/office/powerpoint/2010/main" val="4457713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610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17802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636"/>
            <a:ext cx="8839200" cy="369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6200" y="3616035"/>
            <a:ext cx="8915400" cy="954107"/>
          </a:xfrm>
          <a:prstGeom prst="rect">
            <a:avLst/>
          </a:prstGeom>
        </p:spPr>
        <p:txBody>
          <a:bodyPr wrap="square">
            <a:spAutoFit/>
          </a:bodyPr>
          <a:lstStyle/>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Quan sát thí nghiệm 1 (Hình 6.11, 6.12) và đánh dấu V để hoàn thành bảng sau</a:t>
            </a:r>
            <a:r>
              <a:rPr lang="en-US" sz="2800" dirty="0">
                <a:latin typeface="Times New Roman" pitchFamily="18" charset="0"/>
                <a:cs typeface="Times New Roman" pitchFamily="18" charset="0"/>
              </a:rPr>
              <a:t>?</a:t>
            </a:r>
          </a:p>
        </p:txBody>
      </p:sp>
      <p:graphicFrame>
        <p:nvGraphicFramePr>
          <p:cNvPr id="7" name="Table 6"/>
          <p:cNvGraphicFramePr>
            <a:graphicFrameLocks noGrp="1"/>
          </p:cNvGraphicFramePr>
          <p:nvPr>
            <p:extLst>
              <p:ext uri="{D42A27DB-BD31-4B8C-83A1-F6EECF244321}">
                <p14:modId xmlns:p14="http://schemas.microsoft.com/office/powerpoint/2010/main" val="3002549014"/>
              </p:ext>
            </p:extLst>
          </p:nvPr>
        </p:nvGraphicFramePr>
        <p:xfrm>
          <a:off x="491836" y="4835235"/>
          <a:ext cx="8229600" cy="1721436"/>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72655">
                <a:tc>
                  <a:txBody>
                    <a:bodyPr/>
                    <a:lstStyle/>
                    <a:p>
                      <a:pPr algn="ctr" fontAlgn="t"/>
                      <a:r>
                        <a:rPr lang="en-US" sz="3200" b="0" dirty="0" err="1">
                          <a:effectLst/>
                          <a:latin typeface="Times New Roman" panose="02020603050405020304" pitchFamily="18" charset="0"/>
                          <a:cs typeface="Times New Roman" panose="02020603050405020304" pitchFamily="18" charset="0"/>
                        </a:rPr>
                        <a:t>Tính</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chất</a:t>
                      </a:r>
                      <a:endParaRPr lang="en-US" sz="3200" b="0" dirty="0">
                        <a:effectLst/>
                        <a:latin typeface="Times New Roman" panose="02020603050405020304" pitchFamily="18" charset="0"/>
                        <a:cs typeface="Times New Roman" panose="02020603050405020304" pitchFamily="18" charset="0"/>
                      </a:endParaRPr>
                    </a:p>
                  </a:txBody>
                  <a:tcPr marL="43066" marR="43066" marT="43066" marB="43066">
                    <a:lnL>
                      <a:noFill/>
                    </a:lnL>
                    <a:lnR>
                      <a:noFill/>
                    </a:lnR>
                    <a:lnT>
                      <a:noFill/>
                    </a:lnT>
                    <a:lnB>
                      <a:noFill/>
                    </a:lnB>
                    <a:solidFill>
                      <a:schemeClr val="bg2">
                        <a:lumMod val="90000"/>
                      </a:schemeClr>
                    </a:solidFill>
                  </a:tcPr>
                </a:tc>
                <a:tc>
                  <a:txBody>
                    <a:bodyPr/>
                    <a:lstStyle/>
                    <a:p>
                      <a:pPr algn="ctr" fontAlgn="t"/>
                      <a:r>
                        <a:rPr lang="en-US" sz="3200" b="0">
                          <a:effectLst/>
                          <a:latin typeface="Times New Roman" panose="02020603050405020304" pitchFamily="18" charset="0"/>
                          <a:cs typeface="Times New Roman" panose="02020603050405020304" pitchFamily="18" charset="0"/>
                        </a:rPr>
                        <a:t>Muối</a:t>
                      </a:r>
                    </a:p>
                  </a:txBody>
                  <a:tcPr marL="43066" marR="43066" marT="43066" marB="43066">
                    <a:lnL>
                      <a:noFill/>
                    </a:lnL>
                    <a:lnR>
                      <a:noFill/>
                    </a:lnR>
                    <a:lnT>
                      <a:noFill/>
                    </a:lnT>
                    <a:lnB>
                      <a:noFill/>
                    </a:lnB>
                    <a:solidFill>
                      <a:schemeClr val="bg2">
                        <a:lumMod val="90000"/>
                      </a:schemeClr>
                    </a:solidFill>
                  </a:tcPr>
                </a:tc>
                <a:tc>
                  <a:txBody>
                    <a:bodyPr/>
                    <a:lstStyle/>
                    <a:p>
                      <a:pPr algn="ctr" fontAlgn="t"/>
                      <a:r>
                        <a:rPr lang="vi-VN" sz="3200" b="0">
                          <a:effectLst/>
                          <a:latin typeface="Times New Roman" panose="02020603050405020304" pitchFamily="18" charset="0"/>
                          <a:cs typeface="Times New Roman" panose="02020603050405020304" pitchFamily="18" charset="0"/>
                        </a:rPr>
                        <a:t>Đường</a:t>
                      </a:r>
                    </a:p>
                  </a:txBody>
                  <a:tcPr marL="43066" marR="43066" marT="43066" marB="43066">
                    <a:lnL>
                      <a:noFill/>
                    </a:lnL>
                    <a:lnR>
                      <a:noFill/>
                    </a:lnR>
                    <a:lnT>
                      <a:noFill/>
                    </a:lnT>
                    <a:lnB>
                      <a:noFill/>
                    </a:lnB>
                    <a:solidFill>
                      <a:schemeClr val="bg2">
                        <a:lumMod val="90000"/>
                      </a:schemeClr>
                    </a:solidFill>
                  </a:tcPr>
                </a:tc>
                <a:extLst>
                  <a:ext uri="{0D108BD9-81ED-4DB2-BD59-A6C34878D82A}">
                    <a16:rowId xmlns:a16="http://schemas.microsoft.com/office/drawing/2014/main" val="10000"/>
                  </a:ext>
                </a:extLst>
              </a:tr>
              <a:tr h="572655">
                <a:tc>
                  <a:txBody>
                    <a:bodyPr/>
                    <a:lstStyle/>
                    <a:p>
                      <a:pPr algn="ctr" fontAlgn="t"/>
                      <a:r>
                        <a:rPr lang="vi-VN" sz="3200" b="0" dirty="0">
                          <a:effectLst/>
                          <a:latin typeface="Times New Roman" panose="02020603050405020304" pitchFamily="18" charset="0"/>
                          <a:cs typeface="Times New Roman" panose="02020603050405020304" pitchFamily="18" charset="0"/>
                        </a:rPr>
                        <a:t>Tan trong nước</a:t>
                      </a:r>
                    </a:p>
                  </a:txBody>
                  <a:tcPr marL="43066" marR="43066" marT="43066" marB="43066">
                    <a:lnL>
                      <a:noFill/>
                    </a:lnL>
                    <a:lnR>
                      <a:noFill/>
                    </a:lnR>
                    <a:lnT>
                      <a:noFill/>
                    </a:lnT>
                    <a:lnB>
                      <a:noFill/>
                    </a:lnB>
                    <a:solidFill>
                      <a:schemeClr val="bg2">
                        <a:lumMod val="90000"/>
                      </a:schemeClr>
                    </a:solidFill>
                  </a:tcPr>
                </a:tc>
                <a:tc>
                  <a:txBody>
                    <a:bodyPr/>
                    <a:lstStyle/>
                    <a:p>
                      <a:pPr algn="ctr" fontAlgn="t"/>
                      <a:r>
                        <a:rPr lang="en-US" sz="3200" b="0" dirty="0">
                          <a:effectLst/>
                          <a:latin typeface="Times New Roman" panose="02020603050405020304" pitchFamily="18" charset="0"/>
                          <a:cs typeface="Times New Roman" panose="02020603050405020304" pitchFamily="18" charset="0"/>
                        </a:rPr>
                        <a:t>?</a:t>
                      </a:r>
                    </a:p>
                  </a:txBody>
                  <a:tcPr marL="43066" marR="43066" marT="43066" marB="43066">
                    <a:lnL>
                      <a:noFill/>
                    </a:lnL>
                    <a:lnR>
                      <a:noFill/>
                    </a:lnR>
                    <a:lnT>
                      <a:noFill/>
                    </a:lnT>
                    <a:lnB>
                      <a:noFill/>
                    </a:lnB>
                    <a:solidFill>
                      <a:schemeClr val="bg2">
                        <a:lumMod val="90000"/>
                      </a:schemeClr>
                    </a:solidFill>
                  </a:tcPr>
                </a:tc>
                <a:tc>
                  <a:txBody>
                    <a:bodyPr/>
                    <a:lstStyle/>
                    <a:p>
                      <a:pPr algn="ctr" fontAlgn="t"/>
                      <a:r>
                        <a:rPr lang="en-US" sz="3200" b="0" dirty="0">
                          <a:effectLst/>
                          <a:latin typeface="Times New Roman" panose="02020603050405020304" pitchFamily="18" charset="0"/>
                          <a:cs typeface="Times New Roman" panose="02020603050405020304" pitchFamily="18" charset="0"/>
                        </a:rPr>
                        <a:t>?</a:t>
                      </a:r>
                    </a:p>
                  </a:txBody>
                  <a:tcPr marL="43066" marR="43066" marT="43066" marB="43066">
                    <a:lnL>
                      <a:noFill/>
                    </a:lnL>
                    <a:lnR>
                      <a:noFill/>
                    </a:lnR>
                    <a:lnT>
                      <a:noFill/>
                    </a:lnT>
                    <a:lnB>
                      <a:noFill/>
                    </a:lnB>
                    <a:solidFill>
                      <a:schemeClr val="bg2">
                        <a:lumMod val="90000"/>
                      </a:schemeClr>
                    </a:solidFill>
                  </a:tcPr>
                </a:tc>
                <a:extLst>
                  <a:ext uri="{0D108BD9-81ED-4DB2-BD59-A6C34878D82A}">
                    <a16:rowId xmlns:a16="http://schemas.microsoft.com/office/drawing/2014/main" val="10001"/>
                  </a:ext>
                </a:extLst>
              </a:tr>
              <a:tr h="572655">
                <a:tc>
                  <a:txBody>
                    <a:bodyPr/>
                    <a:lstStyle/>
                    <a:p>
                      <a:pPr algn="ctr" fontAlgn="t"/>
                      <a:r>
                        <a:rPr lang="vi-VN" sz="3200" b="0" dirty="0">
                          <a:effectLst/>
                          <a:latin typeface="Times New Roman" panose="02020603050405020304" pitchFamily="18" charset="0"/>
                          <a:cs typeface="Times New Roman" panose="02020603050405020304" pitchFamily="18" charset="0"/>
                        </a:rPr>
                        <a:t>Dẫn điện được</a:t>
                      </a:r>
                    </a:p>
                  </a:txBody>
                  <a:tcPr marL="43066" marR="43066" marT="43066" marB="43066">
                    <a:lnL>
                      <a:noFill/>
                    </a:lnL>
                    <a:lnR>
                      <a:noFill/>
                    </a:lnR>
                    <a:lnT>
                      <a:noFill/>
                    </a:lnT>
                    <a:lnB>
                      <a:noFill/>
                    </a:lnB>
                    <a:solidFill>
                      <a:schemeClr val="bg2">
                        <a:lumMod val="90000"/>
                      </a:schemeClr>
                    </a:solidFill>
                  </a:tcPr>
                </a:tc>
                <a:tc>
                  <a:txBody>
                    <a:bodyPr/>
                    <a:lstStyle/>
                    <a:p>
                      <a:pPr algn="ctr" fontAlgn="t"/>
                      <a:r>
                        <a:rPr lang="en-US" sz="3200" b="0" dirty="0">
                          <a:effectLst/>
                          <a:latin typeface="Times New Roman" panose="02020603050405020304" pitchFamily="18" charset="0"/>
                          <a:cs typeface="Times New Roman" panose="02020603050405020304" pitchFamily="18" charset="0"/>
                        </a:rPr>
                        <a:t>?</a:t>
                      </a:r>
                    </a:p>
                  </a:txBody>
                  <a:tcPr marL="43066" marR="43066" marT="43066" marB="43066">
                    <a:lnL>
                      <a:noFill/>
                    </a:lnL>
                    <a:lnR>
                      <a:noFill/>
                    </a:lnR>
                    <a:lnT>
                      <a:noFill/>
                    </a:lnT>
                    <a:lnB>
                      <a:noFill/>
                    </a:lnB>
                    <a:solidFill>
                      <a:schemeClr val="bg2">
                        <a:lumMod val="90000"/>
                      </a:schemeClr>
                    </a:solidFill>
                  </a:tcPr>
                </a:tc>
                <a:tc>
                  <a:txBody>
                    <a:bodyPr/>
                    <a:lstStyle/>
                    <a:p>
                      <a:pPr algn="ctr" fontAlgn="t"/>
                      <a:r>
                        <a:rPr lang="en-US" sz="3200" b="0" dirty="0">
                          <a:effectLst/>
                          <a:latin typeface="Times New Roman" panose="02020603050405020304" pitchFamily="18" charset="0"/>
                          <a:cs typeface="Times New Roman" panose="02020603050405020304" pitchFamily="18" charset="0"/>
                        </a:rPr>
                        <a:t>?</a:t>
                      </a:r>
                    </a:p>
                  </a:txBody>
                  <a:tcPr marL="43066" marR="43066" marT="43066" marB="43066">
                    <a:lnL>
                      <a:noFill/>
                    </a:lnL>
                    <a:lnR>
                      <a:noFill/>
                    </a:lnR>
                    <a:lnT>
                      <a:noFill/>
                    </a:lnT>
                    <a:lnB>
                      <a:noFill/>
                    </a:lnB>
                    <a:solidFill>
                      <a:schemeClr val="bg2">
                        <a:lumMod val="9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461893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951915" y="2488620"/>
            <a:ext cx="446049" cy="480111"/>
          </a:xfrm>
          <a:prstGeom prst="rect">
            <a:avLst/>
          </a:prstGeom>
        </p:spPr>
      </p:pic>
      <p:pic>
        <p:nvPicPr>
          <p:cNvPr id="8" name="Picture 8"/>
          <p:cNvPicPr>
            <a:picLocks noChangeAspect="1"/>
          </p:cNvPicPr>
          <p:nvPr/>
        </p:nvPicPr>
        <p:blipFill>
          <a:blip r:embed="rId4"/>
          <a:srcRect/>
          <a:stretch>
            <a:fillRect/>
          </a:stretch>
        </p:blipFill>
        <p:spPr>
          <a:xfrm>
            <a:off x="152400" y="3645568"/>
            <a:ext cx="8745588" cy="3284622"/>
          </a:xfrm>
          <a:prstGeom prst="rect">
            <a:avLst/>
          </a:prstGeom>
        </p:spPr>
      </p:pic>
      <p:pic>
        <p:nvPicPr>
          <p:cNvPr id="10" name="Picture 10"/>
          <p:cNvPicPr>
            <a:picLocks noChangeAspect="1"/>
          </p:cNvPicPr>
          <p:nvPr/>
        </p:nvPicPr>
        <p:blipFill>
          <a:blip r:embed="rId5"/>
          <a:srcRect/>
          <a:stretch>
            <a:fillRect/>
          </a:stretch>
        </p:blipFill>
        <p:spPr>
          <a:xfrm>
            <a:off x="0" y="44202"/>
            <a:ext cx="4965770" cy="3600986"/>
          </a:xfrm>
          <a:prstGeom prst="rect">
            <a:avLst/>
          </a:prstGeom>
        </p:spPr>
      </p:pic>
      <p:sp>
        <p:nvSpPr>
          <p:cNvPr id="13" name="Rectangle 12"/>
          <p:cNvSpPr/>
          <p:nvPr/>
        </p:nvSpPr>
        <p:spPr>
          <a:xfrm>
            <a:off x="4599709" y="13184"/>
            <a:ext cx="4572000" cy="3600986"/>
          </a:xfrm>
          <a:prstGeom prst="rect">
            <a:avLst/>
          </a:prstGeom>
        </p:spPr>
        <p:txBody>
          <a:bodyPr>
            <a:spAutoFit/>
          </a:bodyPr>
          <a:lstStyle/>
          <a:p>
            <a:pPr>
              <a:spcBef>
                <a:spcPct val="0"/>
              </a:spcBef>
            </a:pPr>
            <a:r>
              <a:rPr lang="en-US" sz="2800" spc="-28" dirty="0" err="1">
                <a:solidFill>
                  <a:srgbClr val="000000"/>
                </a:solidFill>
                <a:latin typeface="Times New Roman" pitchFamily="18" charset="0"/>
                <a:cs typeface="Times New Roman" pitchFamily="18" charset="0"/>
              </a:rPr>
              <a:t>Quan</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sát</a:t>
            </a:r>
            <a:r>
              <a:rPr lang="en-US" sz="2800" spc="-28" dirty="0">
                <a:solidFill>
                  <a:srgbClr val="000000"/>
                </a:solidFill>
                <a:latin typeface="Times New Roman" pitchFamily="18" charset="0"/>
                <a:cs typeface="Times New Roman" pitchFamily="18" charset="0"/>
              </a:rPr>
              <a:t> e </a:t>
            </a:r>
            <a:r>
              <a:rPr lang="en-US" sz="2800" spc="-28" dirty="0" err="1">
                <a:solidFill>
                  <a:srgbClr val="000000"/>
                </a:solidFill>
                <a:latin typeface="Times New Roman" pitchFamily="18" charset="0"/>
                <a:cs typeface="Times New Roman" pitchFamily="18" charset="0"/>
              </a:rPr>
              <a:t>lớp</a:t>
            </a:r>
            <a:r>
              <a:rPr lang="en-US" sz="2800" spc="-28" dirty="0">
                <a:solidFill>
                  <a:srgbClr val="000000"/>
                </a:solidFill>
                <a:latin typeface="Times New Roman" pitchFamily="18" charset="0"/>
                <a:cs typeface="Times New Roman" pitchFamily="18" charset="0"/>
              </a:rPr>
              <a:t> </a:t>
            </a:r>
            <a:r>
              <a:rPr lang="en-US" sz="3200" spc="-28" dirty="0" err="1">
                <a:solidFill>
                  <a:srgbClr val="000000"/>
                </a:solidFill>
                <a:latin typeface="Times New Roman" pitchFamily="18" charset="0"/>
                <a:cs typeface="Times New Roman" pitchFamily="18" charset="0"/>
              </a:rPr>
              <a:t>ngoài</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cùng</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dự</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đoán</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nguyên</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nhân</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vì</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sao</a:t>
            </a:r>
            <a:r>
              <a:rPr lang="en-US" sz="2800" spc="-28" dirty="0">
                <a:solidFill>
                  <a:srgbClr val="000000"/>
                </a:solidFill>
                <a:latin typeface="Times New Roman" pitchFamily="18" charset="0"/>
                <a:cs typeface="Times New Roman" pitchFamily="18" charset="0"/>
              </a:rPr>
              <a:t>:</a:t>
            </a:r>
          </a:p>
          <a:p>
            <a:pPr>
              <a:spcBef>
                <a:spcPct val="0"/>
              </a:spcBef>
            </a:pPr>
            <a:r>
              <a:rPr lang="en-US" sz="2800" spc="-28" dirty="0">
                <a:solidFill>
                  <a:srgbClr val="000000"/>
                </a:solidFill>
                <a:latin typeface="Times New Roman" pitchFamily="18" charset="0"/>
                <a:cs typeface="Times New Roman" pitchFamily="18" charset="0"/>
              </a:rPr>
              <a:t>+ Neon, Argon </a:t>
            </a:r>
            <a:r>
              <a:rPr lang="en-US" sz="2800" spc="-28" dirty="0" err="1">
                <a:solidFill>
                  <a:srgbClr val="000000"/>
                </a:solidFill>
                <a:latin typeface="Times New Roman" pitchFamily="18" charset="0"/>
                <a:cs typeface="Times New Roman" pitchFamily="18" charset="0"/>
              </a:rPr>
              <a:t>không</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liên</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kết</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với</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các</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chất</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khác</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được</a:t>
            </a:r>
            <a:r>
              <a:rPr lang="en-US" sz="2800" spc="-28" dirty="0">
                <a:solidFill>
                  <a:srgbClr val="000000"/>
                </a:solidFill>
                <a:latin typeface="Times New Roman" pitchFamily="18" charset="0"/>
                <a:cs typeface="Times New Roman" pitchFamily="18" charset="0"/>
              </a:rPr>
              <a:t>?</a:t>
            </a:r>
          </a:p>
          <a:p>
            <a:pPr>
              <a:spcBef>
                <a:spcPct val="0"/>
              </a:spcBef>
            </a:pPr>
            <a:r>
              <a:rPr lang="en-US" sz="2800" spc="-28" dirty="0">
                <a:solidFill>
                  <a:srgbClr val="000000"/>
                </a:solidFill>
                <a:latin typeface="Times New Roman" pitchFamily="18" charset="0"/>
                <a:cs typeface="Times New Roman" pitchFamily="18" charset="0"/>
              </a:rPr>
              <a:t>+ oxygen </a:t>
            </a:r>
            <a:r>
              <a:rPr lang="en-US" sz="2800" spc="-28" dirty="0" err="1">
                <a:solidFill>
                  <a:srgbClr val="000000"/>
                </a:solidFill>
                <a:latin typeface="Times New Roman" pitchFamily="18" charset="0"/>
                <a:cs typeface="Times New Roman" pitchFamily="18" charset="0"/>
              </a:rPr>
              <a:t>tự</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liên</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kết</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với</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nhau</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để</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tạo</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ra</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phân</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tử</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khí</a:t>
            </a:r>
            <a:r>
              <a:rPr lang="en-US" sz="2800" spc="-28" dirty="0">
                <a:solidFill>
                  <a:srgbClr val="000000"/>
                </a:solidFill>
                <a:latin typeface="Times New Roman" pitchFamily="18" charset="0"/>
                <a:cs typeface="Times New Roman" pitchFamily="18" charset="0"/>
              </a:rPr>
              <a:t>?</a:t>
            </a:r>
          </a:p>
          <a:p>
            <a:pPr>
              <a:spcBef>
                <a:spcPct val="0"/>
              </a:spcBef>
            </a:pP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Trong</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khi</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đó</a:t>
            </a:r>
            <a:r>
              <a:rPr lang="en-US" sz="2800" spc="-28" dirty="0">
                <a:solidFill>
                  <a:srgbClr val="000000"/>
                </a:solidFill>
                <a:latin typeface="Times New Roman" pitchFamily="18" charset="0"/>
                <a:cs typeface="Times New Roman" pitchFamily="18" charset="0"/>
              </a:rPr>
              <a:t> sodium </a:t>
            </a:r>
            <a:r>
              <a:rPr lang="en-US" sz="2800" spc="-28" dirty="0" err="1">
                <a:solidFill>
                  <a:srgbClr val="000000"/>
                </a:solidFill>
                <a:latin typeface="Times New Roman" pitchFamily="18" charset="0"/>
                <a:cs typeface="Times New Roman" pitchFamily="18" charset="0"/>
              </a:rPr>
              <a:t>liên</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kết</a:t>
            </a:r>
            <a:r>
              <a:rPr lang="en-US" sz="2800" spc="-28" dirty="0">
                <a:solidFill>
                  <a:srgbClr val="000000"/>
                </a:solidFill>
                <a:latin typeface="Times New Roman" pitchFamily="18" charset="0"/>
                <a:cs typeface="Times New Roman" pitchFamily="18" charset="0"/>
              </a:rPr>
              <a:t> </a:t>
            </a:r>
            <a:r>
              <a:rPr lang="en-US" sz="2800" spc="-28" dirty="0" err="1">
                <a:solidFill>
                  <a:srgbClr val="000000"/>
                </a:solidFill>
                <a:latin typeface="Times New Roman" pitchFamily="18" charset="0"/>
                <a:cs typeface="Times New Roman" pitchFamily="18" charset="0"/>
              </a:rPr>
              <a:t>với</a:t>
            </a:r>
            <a:r>
              <a:rPr lang="en-US" sz="2800" spc="-28" dirty="0">
                <a:solidFill>
                  <a:srgbClr val="000000"/>
                </a:solidFill>
                <a:latin typeface="Times New Roman" pitchFamily="18" charset="0"/>
                <a:cs typeface="Times New Roman" pitchFamily="18" charset="0"/>
              </a:rPr>
              <a:t> chlorine</a:t>
            </a:r>
          </a:p>
        </p:txBody>
      </p:sp>
    </p:spTree>
    <p:extLst>
      <p:ext uri="{BB962C8B-B14F-4D97-AF65-F5344CB8AC3E}">
        <p14:creationId xmlns:p14="http://schemas.microsoft.com/office/powerpoint/2010/main" val="3599504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6219043-9A9D-CD41-4FBC-5145D252CD91}"/>
              </a:ext>
            </a:extLst>
          </p:cNvPr>
          <p:cNvGraphicFramePr>
            <a:graphicFrameLocks noGrp="1"/>
          </p:cNvGraphicFramePr>
          <p:nvPr>
            <p:extLst>
              <p:ext uri="{D42A27DB-BD31-4B8C-83A1-F6EECF244321}">
                <p14:modId xmlns:p14="http://schemas.microsoft.com/office/powerpoint/2010/main" val="2054015611"/>
              </p:ext>
            </p:extLst>
          </p:nvPr>
        </p:nvGraphicFramePr>
        <p:xfrm>
          <a:off x="419100" y="2133600"/>
          <a:ext cx="8305800" cy="2103120"/>
        </p:xfrm>
        <a:graphic>
          <a:graphicData uri="http://schemas.openxmlformats.org/drawingml/2006/table">
            <a:tbl>
              <a:tblPr/>
              <a:tblGrid>
                <a:gridCol w="2899194">
                  <a:extLst>
                    <a:ext uri="{9D8B030D-6E8A-4147-A177-3AD203B41FA5}">
                      <a16:colId xmlns:a16="http://schemas.microsoft.com/office/drawing/2014/main" val="3713690445"/>
                    </a:ext>
                  </a:extLst>
                </a:gridCol>
                <a:gridCol w="2637728">
                  <a:extLst>
                    <a:ext uri="{9D8B030D-6E8A-4147-A177-3AD203B41FA5}">
                      <a16:colId xmlns:a16="http://schemas.microsoft.com/office/drawing/2014/main" val="1534019593"/>
                    </a:ext>
                  </a:extLst>
                </a:gridCol>
                <a:gridCol w="2768878">
                  <a:extLst>
                    <a:ext uri="{9D8B030D-6E8A-4147-A177-3AD203B41FA5}">
                      <a16:colId xmlns:a16="http://schemas.microsoft.com/office/drawing/2014/main" val="2737714494"/>
                    </a:ext>
                  </a:extLst>
                </a:gridCol>
              </a:tblGrid>
              <a:tr h="0">
                <a:tc>
                  <a:txBody>
                    <a:bodyPr/>
                    <a:lstStyle/>
                    <a:p>
                      <a:pPr algn="ctr" fontAlgn="t"/>
                      <a:r>
                        <a:rPr lang="en-US" sz="3200" b="1" dirty="0" err="1">
                          <a:solidFill>
                            <a:srgbClr val="000000"/>
                          </a:solidFill>
                          <a:effectLst/>
                          <a:latin typeface="Times New Roman" panose="02020603050405020304" pitchFamily="18" charset="0"/>
                          <a:cs typeface="Times New Roman" panose="02020603050405020304" pitchFamily="18" charset="0"/>
                        </a:rPr>
                        <a:t>Tính</a:t>
                      </a:r>
                      <a:r>
                        <a:rPr lang="en-US" sz="3200" b="1" dirty="0">
                          <a:solidFill>
                            <a:srgbClr val="000000"/>
                          </a:solidFill>
                          <a:effectLst/>
                          <a:latin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cs typeface="Times New Roman" panose="02020603050405020304" pitchFamily="18" charset="0"/>
                        </a:rPr>
                        <a:t>chất</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3200" b="1" dirty="0" err="1">
                          <a:solidFill>
                            <a:srgbClr val="000000"/>
                          </a:solidFill>
                          <a:effectLst/>
                          <a:latin typeface="Times New Roman" panose="02020603050405020304" pitchFamily="18" charset="0"/>
                          <a:cs typeface="Times New Roman" panose="02020603050405020304" pitchFamily="18" charset="0"/>
                        </a:rPr>
                        <a:t>Muối</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vi-VN" sz="3200" b="1" dirty="0">
                          <a:solidFill>
                            <a:srgbClr val="000000"/>
                          </a:solidFill>
                          <a:effectLst/>
                          <a:latin typeface="Times New Roman" panose="02020603050405020304" pitchFamily="18" charset="0"/>
                          <a:cs typeface="Times New Roman" panose="02020603050405020304" pitchFamily="18" charset="0"/>
                        </a:rPr>
                        <a:t>Đường</a:t>
                      </a:r>
                      <a:endParaRPr lang="vi-VN" sz="32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477867"/>
                  </a:ext>
                </a:extLst>
              </a:tr>
              <a:tr h="0">
                <a:tc>
                  <a:txBody>
                    <a:bodyPr/>
                    <a:lstStyle/>
                    <a:p>
                      <a:pPr algn="r" fontAlgn="t"/>
                      <a:r>
                        <a:rPr lang="vi-VN" sz="3200" dirty="0">
                          <a:solidFill>
                            <a:srgbClr val="000000"/>
                          </a:solidFill>
                          <a:effectLst/>
                          <a:latin typeface="Times New Roman" panose="02020603050405020304" pitchFamily="18" charset="0"/>
                          <a:cs typeface="Times New Roman" panose="02020603050405020304" pitchFamily="18" charset="0"/>
                        </a:rPr>
                        <a:t>Tan trong nước</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3200" dirty="0">
                          <a:solidFill>
                            <a:srgbClr val="000000"/>
                          </a:solidFill>
                          <a:effectLst/>
                          <a:latin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3200" dirty="0">
                          <a:solidFill>
                            <a:srgbClr val="000000"/>
                          </a:solidFill>
                          <a:effectLst/>
                          <a:latin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9399443"/>
                  </a:ext>
                </a:extLst>
              </a:tr>
              <a:tr h="0">
                <a:tc>
                  <a:txBody>
                    <a:bodyPr/>
                    <a:lstStyle/>
                    <a:p>
                      <a:pPr algn="r" fontAlgn="t"/>
                      <a:r>
                        <a:rPr lang="vi-VN" sz="3200" dirty="0">
                          <a:solidFill>
                            <a:srgbClr val="000000"/>
                          </a:solidFill>
                          <a:effectLst/>
                          <a:latin typeface="Times New Roman" panose="02020603050405020304" pitchFamily="18" charset="0"/>
                          <a:cs typeface="Times New Roman" panose="02020603050405020304" pitchFamily="18" charset="0"/>
                        </a:rPr>
                        <a:t>Dẫn điện được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3200" dirty="0">
                          <a:solidFill>
                            <a:srgbClr val="000000"/>
                          </a:solidFill>
                          <a:effectLst/>
                          <a:latin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br>
                        <a:rPr lang="en-US" sz="3200" dirty="0">
                          <a:solidFill>
                            <a:srgbClr val="000000"/>
                          </a:solidFill>
                          <a:effectLst/>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9895611"/>
                  </a:ext>
                </a:extLst>
              </a:tr>
            </a:tbl>
          </a:graphicData>
        </a:graphic>
      </p:graphicFrame>
    </p:spTree>
    <p:extLst>
      <p:ext uri="{BB962C8B-B14F-4D97-AF65-F5344CB8AC3E}">
        <p14:creationId xmlns:p14="http://schemas.microsoft.com/office/powerpoint/2010/main" val="33869380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8034"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65" y="3657600"/>
            <a:ext cx="8932069"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3815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AB04C9-479A-1F42-6DCF-0A4E5B4A6FA8}"/>
              </a:ext>
            </a:extLst>
          </p:cNvPr>
          <p:cNvSpPr/>
          <p:nvPr/>
        </p:nvSpPr>
        <p:spPr>
          <a:xfrm>
            <a:off x="251113" y="381000"/>
            <a:ext cx="8641773" cy="1569660"/>
          </a:xfrm>
          <a:prstGeom prst="rect">
            <a:avLst/>
          </a:prstGeom>
        </p:spPr>
        <p:txBody>
          <a:bodyPr wrap="square">
            <a:spAutoFit/>
          </a:bodyPr>
          <a:lstStyle/>
          <a:p>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Quan sát thí nghiệm 2 (Hình 6.13), cho biết muối hay đường bền nhiệt hơn. Ở ống nghiệm nào có sự tạo thành chất mới?</a:t>
            </a:r>
            <a:endParaRPr lang="en-US" sz="3200" dirty="0">
              <a:solidFill>
                <a:srgbClr val="FF0000"/>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93458F5D-6F6B-A432-ADDE-084B8D51FD21}"/>
              </a:ext>
            </a:extLst>
          </p:cNvPr>
          <p:cNvSpPr/>
          <p:nvPr/>
        </p:nvSpPr>
        <p:spPr>
          <a:xfrm>
            <a:off x="132471" y="2209800"/>
            <a:ext cx="8991600" cy="3416320"/>
          </a:xfrm>
          <a:prstGeom prst="rect">
            <a:avLst/>
          </a:prstGeom>
        </p:spPr>
        <p:txBody>
          <a:bodyPr wrap="square">
            <a:spAutoFit/>
          </a:bodyPr>
          <a:lstStyle/>
          <a:p>
            <a:r>
              <a:rPr lang="vi-VN" sz="3600" dirty="0">
                <a:latin typeface="+mj-lt"/>
              </a:rPr>
              <a:t>Muối không có sự thay đổi sau khi đun nóng</a:t>
            </a:r>
          </a:p>
          <a:p>
            <a:r>
              <a:rPr lang="vi-VN" sz="3600" dirty="0">
                <a:latin typeface="+mj-lt"/>
              </a:rPr>
              <a:t>- Đường (màu trắng) chuyển thành chất khác có màu đen</a:t>
            </a:r>
            <a:r>
              <a:rPr lang="en-US" sz="3600" dirty="0">
                <a:latin typeface="+mj-lt"/>
              </a:rPr>
              <a:t>.</a:t>
            </a:r>
            <a:endParaRPr lang="vi-VN" sz="3600" dirty="0">
              <a:latin typeface="+mj-lt"/>
            </a:endParaRPr>
          </a:p>
          <a:p>
            <a:r>
              <a:rPr lang="vi-VN" sz="3600" dirty="0">
                <a:latin typeface="+mj-lt"/>
              </a:rPr>
              <a:t>=&gt; Ống nghiệm 2 (đường) có sự tạo thành chất mới</a:t>
            </a:r>
            <a:r>
              <a:rPr lang="en-US" sz="3600" dirty="0">
                <a:latin typeface="+mj-lt"/>
              </a:rPr>
              <a:t>.</a:t>
            </a:r>
            <a:endParaRPr lang="vi-VN" sz="3600" dirty="0">
              <a:latin typeface="+mj-lt"/>
            </a:endParaRPr>
          </a:p>
          <a:p>
            <a:r>
              <a:rPr lang="vi-VN" sz="3600" dirty="0">
                <a:latin typeface="+mj-lt"/>
              </a:rPr>
              <a:t>=&gt; Muối bền nhiệt hơn</a:t>
            </a:r>
            <a:r>
              <a:rPr lang="en-US" sz="3600" dirty="0">
                <a:latin typeface="+mj-lt"/>
              </a:rPr>
              <a:t>.</a:t>
            </a:r>
            <a:endParaRPr lang="vi-VN" sz="3600" dirty="0">
              <a:latin typeface="+mj-lt"/>
            </a:endParaRPr>
          </a:p>
        </p:txBody>
      </p:sp>
    </p:spTree>
    <p:extLst>
      <p:ext uri="{BB962C8B-B14F-4D97-AF65-F5344CB8AC3E}">
        <p14:creationId xmlns:p14="http://schemas.microsoft.com/office/powerpoint/2010/main" val="8098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0"/>
          <p:cNvSpPr txBox="1">
            <a:spLocks noChangeArrowheads="1"/>
          </p:cNvSpPr>
          <p:nvPr/>
        </p:nvSpPr>
        <p:spPr bwMode="auto">
          <a:xfrm>
            <a:off x="304800" y="2220743"/>
            <a:ext cx="82677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3200" dirty="0">
                <a:latin typeface="Times New Roman" pitchFamily="18" charset="0"/>
                <a:cs typeface="Times New Roman" pitchFamily="18" charset="0"/>
              </a:rPr>
              <a:t>+ …………..   </a:t>
            </a:r>
            <a:r>
              <a:rPr lang="en-US" altLang="en-US" sz="3200" dirty="0" err="1">
                <a:latin typeface="Times New Roman" pitchFamily="18" charset="0"/>
                <a:cs typeface="Times New Roman" pitchFamily="18" charset="0"/>
              </a:rPr>
              <a:t>khó</a:t>
            </a:r>
            <a:r>
              <a:rPr lang="en-US" altLang="en-US" sz="3200" dirty="0">
                <a:latin typeface="Times New Roman" pitchFamily="18" charset="0"/>
                <a:cs typeface="Times New Roman" pitchFamily="18" charset="0"/>
              </a:rPr>
              <a:t> bay </a:t>
            </a:r>
            <a:r>
              <a:rPr lang="en-US" altLang="en-US" sz="3200" dirty="0" err="1">
                <a:latin typeface="Times New Roman" pitchFamily="18" charset="0"/>
                <a:cs typeface="Times New Roman" pitchFamily="18" charset="0"/>
              </a:rPr>
              <a:t>hơi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khó</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nóng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chảy</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khi</a:t>
            </a:r>
            <a:r>
              <a:rPr lang="en-US" altLang="en-US" sz="3200" dirty="0">
                <a:latin typeface="Times New Roman" pitchFamily="18" charset="0"/>
                <a:cs typeface="Times New Roman" pitchFamily="18" charset="0"/>
              </a:rPr>
              <a:t> tan </a:t>
            </a:r>
            <a:r>
              <a:rPr lang="en-US" altLang="en-US" sz="3200" dirty="0" err="1">
                <a:latin typeface="Times New Roman" pitchFamily="18" charset="0"/>
                <a:cs typeface="Times New Roman" pitchFamily="18" charset="0"/>
              </a:rPr>
              <a:t>trong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nước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tạo</a:t>
            </a:r>
            <a:r>
              <a:rPr lang="en-US" altLang="en-US" sz="3200" dirty="0">
                <a:latin typeface="Times New Roman" pitchFamily="18" charset="0"/>
                <a:cs typeface="Times New Roman" pitchFamily="18" charset="0"/>
              </a:rPr>
              <a:t> dung </a:t>
            </a:r>
            <a:r>
              <a:rPr lang="en-US" altLang="en-US" sz="3200" dirty="0" err="1">
                <a:latin typeface="Times New Roman" pitchFamily="18" charset="0"/>
                <a:cs typeface="Times New Roman" pitchFamily="18" charset="0"/>
              </a:rPr>
              <a:t>dịch</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dẫn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được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điện</a:t>
            </a:r>
            <a:r>
              <a:rPr lang="en-US" altLang="en-US" sz="3200" dirty="0">
                <a:latin typeface="Times New Roman" pitchFamily="18" charset="0"/>
                <a:cs typeface="Times New Roman" pitchFamily="18" charset="0"/>
              </a:rPr>
              <a:t>.</a:t>
            </a:r>
          </a:p>
        </p:txBody>
      </p:sp>
      <p:sp>
        <p:nvSpPr>
          <p:cNvPr id="9" name="Text Box 20"/>
          <p:cNvSpPr txBox="1">
            <a:spLocks noChangeArrowheads="1"/>
          </p:cNvSpPr>
          <p:nvPr/>
        </p:nvSpPr>
        <p:spPr bwMode="auto">
          <a:xfrm>
            <a:off x="304800" y="3429000"/>
            <a:ext cx="8610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latin typeface="Times New Roman" pitchFamily="18" charset="0"/>
                <a:cs typeface="Times New Roman" pitchFamily="18" charset="0"/>
              </a:rPr>
              <a:t>+ </a:t>
            </a:r>
            <a:r>
              <a:rPr lang="en-US" altLang="en-US" sz="3200" dirty="0">
                <a:latin typeface="Times New Roman" pitchFamily="18" charset="0"/>
                <a:cs typeface="Times New Roman" pitchFamily="18" charset="0"/>
              </a:rPr>
              <a:t>…………………</a:t>
            </a:r>
            <a:r>
              <a:rPr lang="en-US" altLang="en-US" sz="3200" dirty="0" err="1">
                <a:latin typeface="Times New Roman" pitchFamily="18" charset="0"/>
                <a:cs typeface="Times New Roman" pitchFamily="18" charset="0"/>
              </a:rPr>
              <a:t>thường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dễ</a:t>
            </a:r>
            <a:r>
              <a:rPr lang="en-US" altLang="en-US" sz="3200" dirty="0">
                <a:latin typeface="Times New Roman" pitchFamily="18" charset="0"/>
                <a:cs typeface="Times New Roman" pitchFamily="18" charset="0"/>
              </a:rPr>
              <a:t> bay </a:t>
            </a:r>
            <a:r>
              <a:rPr lang="en-US" altLang="en-US" sz="3200" dirty="0" err="1">
                <a:latin typeface="Times New Roman" pitchFamily="18" charset="0"/>
                <a:cs typeface="Times New Roman" pitchFamily="18" charset="0"/>
              </a:rPr>
              <a:t>hơi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kém</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bền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với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nhiệt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một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số</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chất</a:t>
            </a:r>
            <a:r>
              <a:rPr lang="en-US" altLang="en-US" sz="3200" dirty="0">
                <a:latin typeface="Times New Roman" pitchFamily="18" charset="0"/>
                <a:cs typeface="Times New Roman" pitchFamily="18" charset="0"/>
              </a:rPr>
              <a:t> tan </a:t>
            </a:r>
            <a:r>
              <a:rPr lang="en-US" altLang="en-US" sz="3200" dirty="0" err="1">
                <a:latin typeface="Times New Roman" pitchFamily="18" charset="0"/>
                <a:cs typeface="Times New Roman" pitchFamily="18" charset="0"/>
              </a:rPr>
              <a:t>được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trong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nước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tạo</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thành</a:t>
            </a:r>
            <a:r>
              <a:rPr lang="en-US" altLang="en-US" sz="3200" dirty="0">
                <a:latin typeface="Times New Roman" pitchFamily="18" charset="0"/>
                <a:cs typeface="Times New Roman" pitchFamily="18" charset="0"/>
              </a:rPr>
              <a:t> dung </a:t>
            </a:r>
            <a:r>
              <a:rPr lang="en-US" altLang="en-US" sz="3200" dirty="0" err="1">
                <a:latin typeface="Times New Roman" pitchFamily="18" charset="0"/>
                <a:cs typeface="Times New Roman" pitchFamily="18" charset="0"/>
              </a:rPr>
              <a:t>dịch</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Tùy</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thuộc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vào</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chất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cộng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hóa</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trị</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khi</a:t>
            </a:r>
            <a:r>
              <a:rPr lang="en-US" altLang="en-US" sz="3200" dirty="0">
                <a:latin typeface="Times New Roman" pitchFamily="18" charset="0"/>
                <a:cs typeface="Times New Roman" pitchFamily="18" charset="0"/>
              </a:rPr>
              <a:t> tan </a:t>
            </a:r>
            <a:r>
              <a:rPr lang="en-US" altLang="en-US" sz="3200" dirty="0" err="1">
                <a:latin typeface="Times New Roman" pitchFamily="18" charset="0"/>
                <a:cs typeface="Times New Roman" pitchFamily="18" charset="0"/>
              </a:rPr>
              <a:t>trong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nước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mà</a:t>
            </a:r>
            <a:r>
              <a:rPr lang="en-US" altLang="en-US" sz="3200" dirty="0">
                <a:latin typeface="Times New Roman" pitchFamily="18" charset="0"/>
                <a:cs typeface="Times New Roman" pitchFamily="18" charset="0"/>
              </a:rPr>
              <a:t> dung </a:t>
            </a:r>
            <a:r>
              <a:rPr lang="en-US" altLang="en-US" sz="3200" dirty="0" err="1">
                <a:latin typeface="Times New Roman" pitchFamily="18" charset="0"/>
                <a:cs typeface="Times New Roman" pitchFamily="18" charset="0"/>
              </a:rPr>
              <a:t>dịch</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thu</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được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có</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thể</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dẫn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điện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hoặc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không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dẫn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điện</a:t>
            </a:r>
            <a:r>
              <a:rPr lang="en-US" altLang="en-US" sz="3200" dirty="0">
                <a:latin typeface="Times New Roman" pitchFamily="18" charset="0"/>
                <a:cs typeface="Times New Roman" pitchFamily="18" charset="0"/>
              </a:rPr>
              <a:t>.</a:t>
            </a:r>
          </a:p>
        </p:txBody>
      </p:sp>
      <p:sp>
        <p:nvSpPr>
          <p:cNvPr id="10" name="Text Box 20"/>
          <p:cNvSpPr txBox="1">
            <a:spLocks noChangeArrowheads="1"/>
          </p:cNvSpPr>
          <p:nvPr/>
        </p:nvSpPr>
        <p:spPr bwMode="auto">
          <a:xfrm>
            <a:off x="1350432" y="1255693"/>
            <a:ext cx="64431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3200" dirty="0" err="1">
                <a:solidFill>
                  <a:srgbClr val="0000FF"/>
                </a:solidFill>
                <a:latin typeface="Times New Roman" pitchFamily="18" charset="0"/>
                <a:cs typeface="Times New Roman" pitchFamily="18" charset="0"/>
              </a:rPr>
              <a:t>Điền</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vào</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chỗ</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trống</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kết</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luận</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sau</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đây</a:t>
            </a:r>
            <a:r>
              <a:rPr lang="en-US" altLang="en-US" sz="3200" dirty="0">
                <a:solidFill>
                  <a:srgbClr val="0000FF"/>
                </a:solidFill>
                <a:latin typeface="Times New Roman" pitchFamily="18" charset="0"/>
                <a:cs typeface="Times New Roman" pitchFamily="18" charset="0"/>
              </a:rPr>
              <a:t>: </a:t>
            </a:r>
          </a:p>
        </p:txBody>
      </p:sp>
      <p:sp>
        <p:nvSpPr>
          <p:cNvPr id="12" name="Text Box 20"/>
          <p:cNvSpPr txBox="1">
            <a:spLocks noChangeArrowheads="1"/>
          </p:cNvSpPr>
          <p:nvPr/>
        </p:nvSpPr>
        <p:spPr bwMode="auto">
          <a:xfrm>
            <a:off x="829541" y="2146499"/>
            <a:ext cx="161751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3200" dirty="0" err="1">
                <a:solidFill>
                  <a:srgbClr val="FF0000"/>
                </a:solidFill>
                <a:latin typeface="Times New Roman" pitchFamily="18" charset="0"/>
                <a:cs typeface="Times New Roman" pitchFamily="18" charset="0"/>
              </a:rPr>
              <a:t>Chất</a:t>
            </a:r>
            <a:r>
              <a:rPr lang="en-US" altLang="en-US" sz="3200" dirty="0">
                <a:solidFill>
                  <a:srgbClr val="FF0000"/>
                </a:solidFill>
                <a:latin typeface="Times New Roman" pitchFamily="18" charset="0"/>
                <a:cs typeface="Times New Roman" pitchFamily="18" charset="0"/>
              </a:rPr>
              <a:t> ion</a:t>
            </a:r>
          </a:p>
        </p:txBody>
      </p:sp>
      <p:sp>
        <p:nvSpPr>
          <p:cNvPr id="13" name="Text Box 20"/>
          <p:cNvSpPr txBox="1">
            <a:spLocks noChangeArrowheads="1"/>
          </p:cNvSpPr>
          <p:nvPr/>
        </p:nvSpPr>
        <p:spPr bwMode="auto">
          <a:xfrm>
            <a:off x="533400" y="3329613"/>
            <a:ext cx="304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3200" dirty="0" err="1">
                <a:solidFill>
                  <a:srgbClr val="FF0000"/>
                </a:solidFill>
                <a:latin typeface="Times New Roman" pitchFamily="18" charset="0"/>
                <a:cs typeface="Times New Roman" pitchFamily="18" charset="0"/>
              </a:rPr>
              <a:t>Chất</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cộng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hóa</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trị</a:t>
            </a:r>
            <a:r>
              <a:rPr lang="en-US" altLang="en-US" sz="3200"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1578933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81000" y="13855"/>
            <a:ext cx="762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800" b="1" dirty="0">
                <a:solidFill>
                  <a:srgbClr val="FF0000"/>
                </a:solidFill>
                <a:latin typeface="Times New Roman" pitchFamily="18" charset="0"/>
                <a:cs typeface="Times New Roman" pitchFamily="18" charset="0"/>
              </a:rPr>
              <a:t>BÀI 6. GIỚI THIỆU VỀ LIÊN KẾT HÓA HỌC</a:t>
            </a: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42864"/>
            <a:ext cx="9906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145475" y="30480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Vỏ</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nguyên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tử</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khí</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hiếm</a:t>
            </a:r>
            <a:r>
              <a:rPr lang="en-US" altLang="en-US" sz="2800" b="1" u="sng" dirty="0">
                <a:solidFill>
                  <a:srgbClr val="3333FF"/>
                </a:solidFill>
                <a:latin typeface="Times New Roman" pitchFamily="18" charset="0"/>
                <a:cs typeface="Times New Roman" pitchFamily="18" charset="0"/>
              </a:rPr>
              <a:t>: </a:t>
            </a:r>
          </a:p>
        </p:txBody>
      </p:sp>
      <p:sp>
        <p:nvSpPr>
          <p:cNvPr id="9" name="Text Box 20"/>
          <p:cNvSpPr txBox="1">
            <a:spLocks noChangeArrowheads="1"/>
          </p:cNvSpPr>
          <p:nvPr/>
        </p:nvSpPr>
        <p:spPr bwMode="auto">
          <a:xfrm>
            <a:off x="76200" y="685800"/>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Liên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kết</a:t>
            </a:r>
            <a:r>
              <a:rPr lang="en-US" altLang="en-US" sz="2800" b="1" u="sng" dirty="0">
                <a:solidFill>
                  <a:srgbClr val="3333FF"/>
                </a:solidFill>
                <a:latin typeface="Times New Roman" pitchFamily="18" charset="0"/>
                <a:cs typeface="Times New Roman" pitchFamily="18" charset="0"/>
              </a:rPr>
              <a:t> ion:</a:t>
            </a:r>
          </a:p>
        </p:txBody>
      </p:sp>
      <p:sp>
        <p:nvSpPr>
          <p:cNvPr id="13" name="Text Box 20"/>
          <p:cNvSpPr txBox="1">
            <a:spLocks noChangeArrowheads="1"/>
          </p:cNvSpPr>
          <p:nvPr/>
        </p:nvSpPr>
        <p:spPr bwMode="auto">
          <a:xfrm>
            <a:off x="76200" y="1066800"/>
            <a:ext cx="411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III. </a:t>
            </a:r>
            <a:r>
              <a:rPr lang="en-US" altLang="en-US" sz="2800" b="1" u="sng" dirty="0" err="1">
                <a:solidFill>
                  <a:srgbClr val="3333FF"/>
                </a:solidFill>
                <a:latin typeface="Times New Roman" pitchFamily="18" charset="0"/>
                <a:cs typeface="Times New Roman" pitchFamily="18" charset="0"/>
              </a:rPr>
              <a:t>Liên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kết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cộng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hóa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trị</a:t>
            </a:r>
            <a:r>
              <a:rPr lang="en-US" altLang="en-US" sz="2800" b="1" u="sng" dirty="0">
                <a:solidFill>
                  <a:srgbClr val="3333FF"/>
                </a:solidFill>
                <a:latin typeface="Times New Roman" pitchFamily="18" charset="0"/>
                <a:cs typeface="Times New Roman" pitchFamily="18" charset="0"/>
              </a:rPr>
              <a:t>: </a:t>
            </a:r>
          </a:p>
        </p:txBody>
      </p:sp>
      <p:sp>
        <p:nvSpPr>
          <p:cNvPr id="18" name="Text Box 20"/>
          <p:cNvSpPr txBox="1">
            <a:spLocks noChangeArrowheads="1"/>
          </p:cNvSpPr>
          <p:nvPr/>
        </p:nvSpPr>
        <p:spPr bwMode="auto">
          <a:xfrm>
            <a:off x="76200" y="1524000"/>
            <a:ext cx="510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IV. </a:t>
            </a:r>
            <a:r>
              <a:rPr lang="en-US" altLang="en-US" sz="2800" b="1" u="sng" dirty="0" err="1">
                <a:solidFill>
                  <a:srgbClr val="3333FF"/>
                </a:solidFill>
                <a:latin typeface="Times New Roman" pitchFamily="18" charset="0"/>
                <a:cs typeface="Times New Roman" pitchFamily="18" charset="0"/>
              </a:rPr>
              <a:t>Chất</a:t>
            </a:r>
            <a:r>
              <a:rPr lang="en-US" altLang="en-US" sz="2800" b="1" u="sng" dirty="0">
                <a:solidFill>
                  <a:srgbClr val="3333FF"/>
                </a:solidFill>
                <a:latin typeface="Times New Roman" pitchFamily="18" charset="0"/>
                <a:cs typeface="Times New Roman" pitchFamily="18" charset="0"/>
              </a:rPr>
              <a:t> ion, </a:t>
            </a:r>
            <a:r>
              <a:rPr lang="en-US" altLang="en-US" sz="2800" b="1" u="sng" dirty="0" err="1">
                <a:solidFill>
                  <a:srgbClr val="3333FF"/>
                </a:solidFill>
                <a:latin typeface="Times New Roman" pitchFamily="18" charset="0"/>
                <a:cs typeface="Times New Roman" pitchFamily="18" charset="0"/>
              </a:rPr>
              <a:t>chất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cộng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hóa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trị</a:t>
            </a:r>
            <a:r>
              <a:rPr lang="en-US" altLang="en-US" sz="2800" b="1" u="sng" dirty="0">
                <a:solidFill>
                  <a:srgbClr val="3333FF"/>
                </a:solidFill>
                <a:latin typeface="Times New Roman" pitchFamily="18" charset="0"/>
                <a:cs typeface="Times New Roman" pitchFamily="18" charset="0"/>
              </a:rPr>
              <a:t>: </a:t>
            </a:r>
          </a:p>
        </p:txBody>
      </p:sp>
      <p:sp>
        <p:nvSpPr>
          <p:cNvPr id="17" name="Text Box 20"/>
          <p:cNvSpPr txBox="1">
            <a:spLocks noChangeArrowheads="1"/>
          </p:cNvSpPr>
          <p:nvPr/>
        </p:nvSpPr>
        <p:spPr bwMode="auto">
          <a:xfrm>
            <a:off x="76200" y="1915180"/>
            <a:ext cx="8267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V. </a:t>
            </a:r>
            <a:r>
              <a:rPr lang="en-US" altLang="en-US" sz="2800" b="1" u="sng" dirty="0" err="1">
                <a:solidFill>
                  <a:srgbClr val="3333FF"/>
                </a:solidFill>
                <a:latin typeface="Times New Roman" pitchFamily="18" charset="0"/>
                <a:cs typeface="Times New Roman" pitchFamily="18" charset="0"/>
              </a:rPr>
              <a:t>Một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số</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tính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chất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chất</a:t>
            </a:r>
            <a:r>
              <a:rPr lang="en-US" altLang="en-US" sz="2800" b="1" u="sng" dirty="0">
                <a:solidFill>
                  <a:srgbClr val="3333FF"/>
                </a:solidFill>
                <a:latin typeface="Times New Roman" pitchFamily="18" charset="0"/>
                <a:cs typeface="Times New Roman" pitchFamily="18" charset="0"/>
              </a:rPr>
              <a:t> ion </a:t>
            </a:r>
            <a:r>
              <a:rPr lang="en-US" altLang="en-US" sz="2800" b="1" u="sng" dirty="0" err="1">
                <a:solidFill>
                  <a:srgbClr val="3333FF"/>
                </a:solidFill>
                <a:latin typeface="Times New Roman" pitchFamily="18" charset="0"/>
                <a:cs typeface="Times New Roman" pitchFamily="18" charset="0"/>
              </a:rPr>
              <a:t>và</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chất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cộng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hóa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trị</a:t>
            </a:r>
            <a:r>
              <a:rPr lang="en-US" altLang="en-US" sz="2800" b="1" u="sng" dirty="0">
                <a:solidFill>
                  <a:srgbClr val="3333FF"/>
                </a:solidFill>
                <a:latin typeface="Times New Roman" pitchFamily="18" charset="0"/>
                <a:cs typeface="Times New Roman" pitchFamily="18" charset="0"/>
              </a:rPr>
              <a:t>:</a:t>
            </a:r>
          </a:p>
        </p:txBody>
      </p:sp>
      <p:sp>
        <p:nvSpPr>
          <p:cNvPr id="10" name="Text Box 20"/>
          <p:cNvSpPr txBox="1">
            <a:spLocks noChangeArrowheads="1"/>
          </p:cNvSpPr>
          <p:nvPr/>
        </p:nvSpPr>
        <p:spPr bwMode="auto">
          <a:xfrm>
            <a:off x="152400" y="2362200"/>
            <a:ext cx="8686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Chất</a:t>
            </a:r>
            <a:r>
              <a:rPr lang="en-US" altLang="en-US" sz="2800" dirty="0">
                <a:latin typeface="Times New Roman" pitchFamily="18" charset="0"/>
                <a:cs typeface="Times New Roman" pitchFamily="18" charset="0"/>
              </a:rPr>
              <a:t> ion </a:t>
            </a:r>
            <a:r>
              <a:rPr lang="en-US" altLang="en-US" sz="2800" dirty="0" err="1">
                <a:latin typeface="Times New Roman" pitchFamily="18" charset="0"/>
                <a:cs typeface="Times New Roman" pitchFamily="18" charset="0"/>
              </a:rPr>
              <a:t>khó</a:t>
            </a:r>
            <a:r>
              <a:rPr lang="en-US" altLang="en-US" sz="2800" dirty="0">
                <a:latin typeface="Times New Roman" pitchFamily="18" charset="0"/>
                <a:cs typeface="Times New Roman" pitchFamily="18" charset="0"/>
              </a:rPr>
              <a:t> bay </a:t>
            </a:r>
            <a:r>
              <a:rPr lang="en-US" altLang="en-US" sz="2800" dirty="0" err="1">
                <a:latin typeface="Times New Roman" pitchFamily="18" charset="0"/>
                <a:cs typeface="Times New Roman" pitchFamily="18" charset="0"/>
              </a:rPr>
              <a:t>hơi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nóng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chảy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khi</a:t>
            </a:r>
            <a:r>
              <a:rPr lang="en-US" altLang="en-US" sz="2800" dirty="0">
                <a:latin typeface="Times New Roman" pitchFamily="18" charset="0"/>
                <a:cs typeface="Times New Roman" pitchFamily="18" charset="0"/>
              </a:rPr>
              <a:t> tan </a:t>
            </a:r>
            <a:r>
              <a:rPr lang="en-US" altLang="en-US" sz="2800" dirty="0" err="1">
                <a:latin typeface="Times New Roman" pitchFamily="18" charset="0"/>
                <a:cs typeface="Times New Roman" pitchFamily="18" charset="0"/>
              </a:rPr>
              <a:t>trong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nước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dung </a:t>
            </a:r>
            <a:r>
              <a:rPr lang="en-US" altLang="en-US" sz="2800" dirty="0" err="1">
                <a:latin typeface="Times New Roman" pitchFamily="18" charset="0"/>
                <a:cs typeface="Times New Roman" pitchFamily="18" charset="0"/>
              </a:rPr>
              <a:t>dịch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dẫn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điện</a:t>
            </a:r>
            <a:r>
              <a:rPr lang="en-US" altLang="en-US" sz="2800" dirty="0">
                <a:latin typeface="Times New Roman" pitchFamily="18" charset="0"/>
                <a:cs typeface="Times New Roman" pitchFamily="18" charset="0"/>
              </a:rPr>
              <a:t>.</a:t>
            </a:r>
          </a:p>
        </p:txBody>
      </p:sp>
      <p:sp>
        <p:nvSpPr>
          <p:cNvPr id="11" name="Text Box 20"/>
          <p:cNvSpPr txBox="1">
            <a:spLocks noChangeArrowheads="1"/>
          </p:cNvSpPr>
          <p:nvPr/>
        </p:nvSpPr>
        <p:spPr bwMode="auto">
          <a:xfrm>
            <a:off x="159325" y="3200400"/>
            <a:ext cx="22028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err="1">
                <a:solidFill>
                  <a:srgbClr val="0000FF"/>
                </a:solidFill>
                <a:latin typeface="Times New Roman" pitchFamily="18" charset="0"/>
                <a:cs typeface="Times New Roman" pitchFamily="18" charset="0"/>
              </a:rPr>
              <a:t>Ví</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dụ</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muối</a:t>
            </a:r>
            <a:r>
              <a:rPr lang="en-US" altLang="en-US" sz="2800" dirty="0">
                <a:solidFill>
                  <a:srgbClr val="0000FF"/>
                </a:solidFill>
                <a:latin typeface="Times New Roman" pitchFamily="18" charset="0"/>
                <a:cs typeface="Times New Roman" pitchFamily="18" charset="0"/>
              </a:rPr>
              <a:t>.</a:t>
            </a:r>
          </a:p>
        </p:txBody>
      </p:sp>
      <p:sp>
        <p:nvSpPr>
          <p:cNvPr id="12" name="Text Box 20"/>
          <p:cNvSpPr txBox="1">
            <a:spLocks noChangeArrowheads="1"/>
          </p:cNvSpPr>
          <p:nvPr/>
        </p:nvSpPr>
        <p:spPr bwMode="auto">
          <a:xfrm>
            <a:off x="152400" y="3657600"/>
            <a:ext cx="8610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hóa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thường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dễ</a:t>
            </a:r>
            <a:r>
              <a:rPr lang="en-US" altLang="en-US" sz="2800" dirty="0">
                <a:latin typeface="Times New Roman" pitchFamily="18" charset="0"/>
                <a:cs typeface="Times New Roman" pitchFamily="18" charset="0"/>
              </a:rPr>
              <a:t> bay </a:t>
            </a:r>
            <a:r>
              <a:rPr lang="en-US" altLang="en-US" sz="2800" dirty="0" err="1">
                <a:latin typeface="Times New Roman" pitchFamily="18" charset="0"/>
                <a:cs typeface="Times New Roman" pitchFamily="18" charset="0"/>
              </a:rPr>
              <a:t>hơi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kém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bền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nhiệt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chất</a:t>
            </a:r>
            <a:r>
              <a:rPr lang="en-US" altLang="en-US" sz="2800" dirty="0">
                <a:latin typeface="Times New Roman" pitchFamily="18" charset="0"/>
                <a:cs typeface="Times New Roman" pitchFamily="18" charset="0"/>
              </a:rPr>
              <a:t> tan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trong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nước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thành</a:t>
            </a:r>
            <a:r>
              <a:rPr lang="en-US" altLang="en-US" sz="2800" dirty="0">
                <a:latin typeface="Times New Roman" pitchFamily="18" charset="0"/>
                <a:cs typeface="Times New Roman" pitchFamily="18" charset="0"/>
              </a:rPr>
              <a:t> dung </a:t>
            </a:r>
            <a:r>
              <a:rPr lang="en-US" altLang="en-US" sz="2800" dirty="0" err="1">
                <a:latin typeface="Times New Roman" pitchFamily="18" charset="0"/>
                <a:cs typeface="Times New Roman" pitchFamily="18" charset="0"/>
              </a:rPr>
              <a:t>dịch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Tùy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thuộc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hóa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khi</a:t>
            </a:r>
            <a:r>
              <a:rPr lang="en-US" altLang="en-US" sz="2800" dirty="0">
                <a:latin typeface="Times New Roman" pitchFamily="18" charset="0"/>
                <a:cs typeface="Times New Roman" pitchFamily="18" charset="0"/>
              </a:rPr>
              <a:t> tan </a:t>
            </a:r>
            <a:r>
              <a:rPr lang="en-US" altLang="en-US" sz="2800" dirty="0" err="1">
                <a:latin typeface="Times New Roman" pitchFamily="18" charset="0"/>
                <a:cs typeface="Times New Roman" pitchFamily="18" charset="0"/>
              </a:rPr>
              <a:t>trong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nước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mà</a:t>
            </a:r>
            <a:r>
              <a:rPr lang="en-US" altLang="en-US" sz="2800" dirty="0">
                <a:latin typeface="Times New Roman" pitchFamily="18" charset="0"/>
                <a:cs typeface="Times New Roman" pitchFamily="18" charset="0"/>
              </a:rPr>
              <a:t> dung </a:t>
            </a:r>
            <a:r>
              <a:rPr lang="en-US" altLang="en-US" sz="2800" dirty="0" err="1">
                <a:latin typeface="Times New Roman" pitchFamily="18" charset="0"/>
                <a:cs typeface="Times New Roman" pitchFamily="18" charset="0"/>
              </a:rPr>
              <a:t>dịch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thể</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dẫn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hoặc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dẫn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điện</a:t>
            </a:r>
            <a:r>
              <a:rPr lang="en-US" altLang="en-US" sz="2800" dirty="0">
                <a:latin typeface="Times New Roman" pitchFamily="18" charset="0"/>
                <a:cs typeface="Times New Roman" pitchFamily="18" charset="0"/>
              </a:rPr>
              <a:t>.</a:t>
            </a:r>
          </a:p>
        </p:txBody>
      </p:sp>
      <p:sp>
        <p:nvSpPr>
          <p:cNvPr id="14" name="Text Box 20"/>
          <p:cNvSpPr txBox="1">
            <a:spLocks noChangeArrowheads="1"/>
          </p:cNvSpPr>
          <p:nvPr/>
        </p:nvSpPr>
        <p:spPr bwMode="auto">
          <a:xfrm>
            <a:off x="159325" y="5334000"/>
            <a:ext cx="22028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err="1">
                <a:solidFill>
                  <a:srgbClr val="0000FF"/>
                </a:solidFill>
                <a:latin typeface="Times New Roman" pitchFamily="18" charset="0"/>
                <a:cs typeface="Times New Roman" pitchFamily="18" charset="0"/>
              </a:rPr>
              <a:t>Ví</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dụ</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đường</a:t>
            </a:r>
            <a:r>
              <a:rPr lang="en-US" altLang="en-US" sz="28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668845242"/>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219075"/>
            <a:ext cx="8886825"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28588" y="4191000"/>
            <a:ext cx="88868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514350" algn="l"/>
              </a:tabLst>
              <a:defRPr>
                <a:solidFill>
                  <a:schemeClr val="tx1"/>
                </a:solidFill>
                <a:latin typeface="Calibri" pitchFamily="34" charset="0"/>
              </a:defRPr>
            </a:lvl1pPr>
            <a:lvl2pPr marL="742950" indent="-285750">
              <a:tabLst>
                <a:tab pos="514350" algn="l"/>
              </a:tabLst>
              <a:defRPr>
                <a:solidFill>
                  <a:schemeClr val="tx1"/>
                </a:solidFill>
                <a:latin typeface="Calibri" pitchFamily="34" charset="0"/>
              </a:defRPr>
            </a:lvl2pPr>
            <a:lvl3pPr marL="1143000" indent="-228600">
              <a:tabLst>
                <a:tab pos="514350" algn="l"/>
              </a:tabLst>
              <a:defRPr>
                <a:solidFill>
                  <a:schemeClr val="tx1"/>
                </a:solidFill>
                <a:latin typeface="Calibri" pitchFamily="34" charset="0"/>
              </a:defRPr>
            </a:lvl3pPr>
            <a:lvl4pPr marL="1600200" indent="-228600">
              <a:tabLst>
                <a:tab pos="514350" algn="l"/>
              </a:tabLst>
              <a:defRPr>
                <a:solidFill>
                  <a:schemeClr val="tx1"/>
                </a:solidFill>
                <a:latin typeface="Calibri" pitchFamily="34" charset="0"/>
              </a:defRPr>
            </a:lvl4pPr>
            <a:lvl5pPr marL="2057400" indent="-228600">
              <a:tabLst>
                <a:tab pos="514350" algn="l"/>
              </a:tabLst>
              <a:defRPr>
                <a:solidFill>
                  <a:schemeClr val="tx1"/>
                </a:solidFill>
                <a:latin typeface="Calibri" pitchFamily="34" charset="0"/>
              </a:defRPr>
            </a:lvl5pPr>
            <a:lvl6pPr marL="2514600" indent="-228600" eaLnBrk="0" fontAlgn="base" hangingPunct="0">
              <a:spcBef>
                <a:spcPct val="0"/>
              </a:spcBef>
              <a:spcAft>
                <a:spcPct val="0"/>
              </a:spcAft>
              <a:tabLst>
                <a:tab pos="514350" algn="l"/>
              </a:tabLst>
              <a:defRPr>
                <a:solidFill>
                  <a:schemeClr val="tx1"/>
                </a:solidFill>
                <a:latin typeface="Calibri" pitchFamily="34" charset="0"/>
              </a:defRPr>
            </a:lvl6pPr>
            <a:lvl7pPr marL="2971800" indent="-228600" eaLnBrk="0" fontAlgn="base" hangingPunct="0">
              <a:spcBef>
                <a:spcPct val="0"/>
              </a:spcBef>
              <a:spcAft>
                <a:spcPct val="0"/>
              </a:spcAft>
              <a:tabLst>
                <a:tab pos="514350" algn="l"/>
              </a:tabLst>
              <a:defRPr>
                <a:solidFill>
                  <a:schemeClr val="tx1"/>
                </a:solidFill>
                <a:latin typeface="Calibri" pitchFamily="34" charset="0"/>
              </a:defRPr>
            </a:lvl7pPr>
            <a:lvl8pPr marL="3429000" indent="-228600" eaLnBrk="0" fontAlgn="base" hangingPunct="0">
              <a:spcBef>
                <a:spcPct val="0"/>
              </a:spcBef>
              <a:spcAft>
                <a:spcPct val="0"/>
              </a:spcAft>
              <a:tabLst>
                <a:tab pos="514350" algn="l"/>
              </a:tabLst>
              <a:defRPr>
                <a:solidFill>
                  <a:schemeClr val="tx1"/>
                </a:solidFill>
                <a:latin typeface="Calibri" pitchFamily="34" charset="0"/>
              </a:defRPr>
            </a:lvl8pPr>
            <a:lvl9pPr marL="3886200" indent="-228600" eaLnBrk="0" fontAlgn="base" hangingPunct="0">
              <a:spcBef>
                <a:spcPct val="0"/>
              </a:spcBef>
              <a:spcAft>
                <a:spcPct val="0"/>
              </a:spcAft>
              <a:tabLst>
                <a:tab pos="514350" algn="l"/>
              </a:tabLst>
              <a:defRPr>
                <a:solidFill>
                  <a:schemeClr val="tx1"/>
                </a:solidFill>
                <a:latin typeface="Calibri" pitchFamily="34" charset="0"/>
              </a:defRPr>
            </a:lvl9pPr>
          </a:lstStyle>
          <a:p>
            <a:r>
              <a:rPr lang="vi-VN" sz="3200" dirty="0">
                <a:latin typeface="Times New Roman" panose="02020603050405020304" pitchFamily="18" charset="0"/>
                <a:cs typeface="Times New Roman" panose="02020603050405020304" pitchFamily="18" charset="0"/>
              </a:rPr>
              <a:t>Dựa vào kết quả được ở bảng trên ta thấy: Chất A có nhiệt độ sôi và nhiệt độ nóng chảy cao hơn rất nhiều so với chất B, chất A tồn tại ở thể rắn và dẫn điện được.</a:t>
            </a:r>
          </a:p>
          <a:p>
            <a:r>
              <a:rPr lang="vi-VN" sz="3200" dirty="0">
                <a:latin typeface="Times New Roman" panose="02020603050405020304" pitchFamily="18" charset="0"/>
                <a:cs typeface="Times New Roman" panose="02020603050405020304" pitchFamily="18" charset="0"/>
              </a:rPr>
              <a:t>⇒ Chất A là chất ion, chất B là chất cộng hóa trị.</a:t>
            </a:r>
          </a:p>
        </p:txBody>
      </p:sp>
    </p:spTree>
    <p:extLst>
      <p:ext uri="{BB962C8B-B14F-4D97-AF65-F5344CB8AC3E}">
        <p14:creationId xmlns:p14="http://schemas.microsoft.com/office/powerpoint/2010/main" val="93164074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81000" y="13855"/>
            <a:ext cx="762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800" b="1" dirty="0">
                <a:solidFill>
                  <a:srgbClr val="FF0000"/>
                </a:solidFill>
                <a:latin typeface="Times New Roman" pitchFamily="18" charset="0"/>
                <a:cs typeface="Times New Roman" pitchFamily="18" charset="0"/>
              </a:rPr>
              <a:t>BÀI 6. GIỚI THIỆU VỀ LIÊN KẾT HÓA HỌC</a:t>
            </a: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42864"/>
            <a:ext cx="9906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145475" y="30480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Vỏ</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nguyên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tử</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khí</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hiếm</a:t>
            </a:r>
            <a:r>
              <a:rPr lang="en-US" altLang="en-US" sz="2800" b="1" u="sng" dirty="0">
                <a:solidFill>
                  <a:srgbClr val="3333FF"/>
                </a:solidFill>
                <a:latin typeface="Times New Roman" pitchFamily="18" charset="0"/>
                <a:cs typeface="Times New Roman" pitchFamily="18" charset="0"/>
              </a:rPr>
              <a:t>: </a:t>
            </a:r>
          </a:p>
        </p:txBody>
      </p:sp>
      <p:sp>
        <p:nvSpPr>
          <p:cNvPr id="9" name="Text Box 20"/>
          <p:cNvSpPr txBox="1">
            <a:spLocks noChangeArrowheads="1"/>
          </p:cNvSpPr>
          <p:nvPr/>
        </p:nvSpPr>
        <p:spPr bwMode="auto">
          <a:xfrm>
            <a:off x="76200" y="685800"/>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Liên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kết</a:t>
            </a:r>
            <a:r>
              <a:rPr lang="en-US" altLang="en-US" sz="2800" b="1" u="sng" dirty="0">
                <a:solidFill>
                  <a:srgbClr val="3333FF"/>
                </a:solidFill>
                <a:latin typeface="Times New Roman" pitchFamily="18" charset="0"/>
                <a:cs typeface="Times New Roman" pitchFamily="18" charset="0"/>
              </a:rPr>
              <a:t> ion:</a:t>
            </a:r>
          </a:p>
        </p:txBody>
      </p:sp>
      <p:sp>
        <p:nvSpPr>
          <p:cNvPr id="13" name="Text Box 20"/>
          <p:cNvSpPr txBox="1">
            <a:spLocks noChangeArrowheads="1"/>
          </p:cNvSpPr>
          <p:nvPr/>
        </p:nvSpPr>
        <p:spPr bwMode="auto">
          <a:xfrm>
            <a:off x="76200" y="1066800"/>
            <a:ext cx="411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III. </a:t>
            </a:r>
            <a:r>
              <a:rPr lang="en-US" altLang="en-US" sz="2800" b="1" u="sng" dirty="0" err="1">
                <a:solidFill>
                  <a:srgbClr val="3333FF"/>
                </a:solidFill>
                <a:latin typeface="Times New Roman" pitchFamily="18" charset="0"/>
                <a:cs typeface="Times New Roman" pitchFamily="18" charset="0"/>
              </a:rPr>
              <a:t>Liên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kết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cộng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hóa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trị</a:t>
            </a:r>
            <a:r>
              <a:rPr lang="en-US" altLang="en-US" sz="2800" b="1" u="sng" dirty="0">
                <a:solidFill>
                  <a:srgbClr val="3333FF"/>
                </a:solidFill>
                <a:latin typeface="Times New Roman" pitchFamily="18" charset="0"/>
                <a:cs typeface="Times New Roman" pitchFamily="18" charset="0"/>
              </a:rPr>
              <a:t>: </a:t>
            </a:r>
          </a:p>
        </p:txBody>
      </p:sp>
      <p:sp>
        <p:nvSpPr>
          <p:cNvPr id="18" name="Text Box 20"/>
          <p:cNvSpPr txBox="1">
            <a:spLocks noChangeArrowheads="1"/>
          </p:cNvSpPr>
          <p:nvPr/>
        </p:nvSpPr>
        <p:spPr bwMode="auto">
          <a:xfrm>
            <a:off x="76200" y="1524000"/>
            <a:ext cx="510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IV. </a:t>
            </a:r>
            <a:r>
              <a:rPr lang="en-US" altLang="en-US" sz="2800" b="1" u="sng" dirty="0" err="1">
                <a:solidFill>
                  <a:srgbClr val="3333FF"/>
                </a:solidFill>
                <a:latin typeface="Times New Roman" pitchFamily="18" charset="0"/>
                <a:cs typeface="Times New Roman" pitchFamily="18" charset="0"/>
              </a:rPr>
              <a:t>Chất</a:t>
            </a:r>
            <a:r>
              <a:rPr lang="en-US" altLang="en-US" sz="2800" b="1" u="sng" dirty="0">
                <a:solidFill>
                  <a:srgbClr val="3333FF"/>
                </a:solidFill>
                <a:latin typeface="Times New Roman" pitchFamily="18" charset="0"/>
                <a:cs typeface="Times New Roman" pitchFamily="18" charset="0"/>
              </a:rPr>
              <a:t> ion, </a:t>
            </a:r>
            <a:r>
              <a:rPr lang="en-US" altLang="en-US" sz="2800" b="1" u="sng" dirty="0" err="1">
                <a:solidFill>
                  <a:srgbClr val="3333FF"/>
                </a:solidFill>
                <a:latin typeface="Times New Roman" pitchFamily="18" charset="0"/>
                <a:cs typeface="Times New Roman" pitchFamily="18" charset="0"/>
              </a:rPr>
              <a:t>chất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cộng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hóa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trị</a:t>
            </a:r>
            <a:r>
              <a:rPr lang="en-US" altLang="en-US" sz="2800" b="1" u="sng" dirty="0">
                <a:solidFill>
                  <a:srgbClr val="3333FF"/>
                </a:solidFill>
                <a:latin typeface="Times New Roman" pitchFamily="18" charset="0"/>
                <a:cs typeface="Times New Roman" pitchFamily="18" charset="0"/>
              </a:rPr>
              <a:t>: </a:t>
            </a:r>
          </a:p>
        </p:txBody>
      </p:sp>
      <p:sp>
        <p:nvSpPr>
          <p:cNvPr id="17" name="Text Box 20"/>
          <p:cNvSpPr txBox="1">
            <a:spLocks noChangeArrowheads="1"/>
          </p:cNvSpPr>
          <p:nvPr/>
        </p:nvSpPr>
        <p:spPr bwMode="auto">
          <a:xfrm>
            <a:off x="76200" y="1915180"/>
            <a:ext cx="8267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V. </a:t>
            </a:r>
            <a:r>
              <a:rPr lang="en-US" altLang="en-US" sz="2800" b="1" u="sng" dirty="0" err="1">
                <a:solidFill>
                  <a:srgbClr val="3333FF"/>
                </a:solidFill>
                <a:latin typeface="Times New Roman" pitchFamily="18" charset="0"/>
                <a:cs typeface="Times New Roman" pitchFamily="18" charset="0"/>
              </a:rPr>
              <a:t>Một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số</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tính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chất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chất</a:t>
            </a:r>
            <a:r>
              <a:rPr lang="en-US" altLang="en-US" sz="2800" b="1" u="sng" dirty="0">
                <a:solidFill>
                  <a:srgbClr val="3333FF"/>
                </a:solidFill>
                <a:latin typeface="Times New Roman" pitchFamily="18" charset="0"/>
                <a:cs typeface="Times New Roman" pitchFamily="18" charset="0"/>
              </a:rPr>
              <a:t> ion </a:t>
            </a:r>
            <a:r>
              <a:rPr lang="en-US" altLang="en-US" sz="2800" b="1" u="sng" dirty="0" err="1">
                <a:solidFill>
                  <a:srgbClr val="3333FF"/>
                </a:solidFill>
                <a:latin typeface="Times New Roman" pitchFamily="18" charset="0"/>
                <a:cs typeface="Times New Roman" pitchFamily="18" charset="0"/>
              </a:rPr>
              <a:t>và</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chất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cộng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hóa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trị</a:t>
            </a:r>
            <a:r>
              <a:rPr lang="en-US" altLang="en-US" sz="2800" b="1" u="sng" dirty="0">
                <a:solidFill>
                  <a:srgbClr val="3333FF"/>
                </a:solidFill>
                <a:latin typeface="Times New Roman" pitchFamily="18" charset="0"/>
                <a:cs typeface="Times New Roman" pitchFamily="18" charset="0"/>
              </a:rPr>
              <a:t>:</a:t>
            </a:r>
          </a:p>
        </p:txBody>
      </p:sp>
      <p:sp>
        <p:nvSpPr>
          <p:cNvPr id="10" name="Text Box 20"/>
          <p:cNvSpPr txBox="1">
            <a:spLocks noChangeArrowheads="1"/>
          </p:cNvSpPr>
          <p:nvPr/>
        </p:nvSpPr>
        <p:spPr bwMode="auto">
          <a:xfrm>
            <a:off x="152400" y="2362200"/>
            <a:ext cx="8686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Chất</a:t>
            </a:r>
            <a:r>
              <a:rPr lang="en-US" altLang="en-US" sz="2800" dirty="0">
                <a:latin typeface="Times New Roman" pitchFamily="18" charset="0"/>
                <a:cs typeface="Times New Roman" pitchFamily="18" charset="0"/>
              </a:rPr>
              <a:t> ion </a:t>
            </a:r>
            <a:r>
              <a:rPr lang="en-US" altLang="en-US" sz="2800" dirty="0" err="1">
                <a:latin typeface="Times New Roman" pitchFamily="18" charset="0"/>
                <a:cs typeface="Times New Roman" pitchFamily="18" charset="0"/>
              </a:rPr>
              <a:t>khó</a:t>
            </a:r>
            <a:r>
              <a:rPr lang="en-US" altLang="en-US" sz="2800" dirty="0">
                <a:latin typeface="Times New Roman" pitchFamily="18" charset="0"/>
                <a:cs typeface="Times New Roman" pitchFamily="18" charset="0"/>
              </a:rPr>
              <a:t> bay </a:t>
            </a:r>
            <a:r>
              <a:rPr lang="en-US" altLang="en-US" sz="2800" dirty="0" err="1">
                <a:latin typeface="Times New Roman" pitchFamily="18" charset="0"/>
                <a:cs typeface="Times New Roman" pitchFamily="18" charset="0"/>
              </a:rPr>
              <a:t>hơi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nóng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chảy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khi</a:t>
            </a:r>
            <a:r>
              <a:rPr lang="en-US" altLang="en-US" sz="2800" dirty="0">
                <a:latin typeface="Times New Roman" pitchFamily="18" charset="0"/>
                <a:cs typeface="Times New Roman" pitchFamily="18" charset="0"/>
              </a:rPr>
              <a:t> tan </a:t>
            </a:r>
            <a:r>
              <a:rPr lang="en-US" altLang="en-US" sz="2800" dirty="0" err="1">
                <a:latin typeface="Times New Roman" pitchFamily="18" charset="0"/>
                <a:cs typeface="Times New Roman" pitchFamily="18" charset="0"/>
              </a:rPr>
              <a:t>trong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nước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dung </a:t>
            </a:r>
            <a:r>
              <a:rPr lang="en-US" altLang="en-US" sz="2800" dirty="0" err="1">
                <a:latin typeface="Times New Roman" pitchFamily="18" charset="0"/>
                <a:cs typeface="Times New Roman" pitchFamily="18" charset="0"/>
              </a:rPr>
              <a:t>dịch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dẫn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điện</a:t>
            </a:r>
            <a:r>
              <a:rPr lang="en-US" altLang="en-US" sz="2800" dirty="0">
                <a:latin typeface="Times New Roman" pitchFamily="18" charset="0"/>
                <a:cs typeface="Times New Roman" pitchFamily="18" charset="0"/>
              </a:rPr>
              <a:t>.</a:t>
            </a:r>
          </a:p>
        </p:txBody>
      </p:sp>
      <p:sp>
        <p:nvSpPr>
          <p:cNvPr id="11" name="Text Box 20"/>
          <p:cNvSpPr txBox="1">
            <a:spLocks noChangeArrowheads="1"/>
          </p:cNvSpPr>
          <p:nvPr/>
        </p:nvSpPr>
        <p:spPr bwMode="auto">
          <a:xfrm>
            <a:off x="159325" y="3200400"/>
            <a:ext cx="22028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solidFill>
                  <a:srgbClr val="0000FF"/>
                </a:solidFill>
                <a:latin typeface="Times New Roman" pitchFamily="18" charset="0"/>
                <a:cs typeface="Times New Roman" pitchFamily="18" charset="0"/>
              </a:rPr>
              <a:t>Vi </a:t>
            </a:r>
            <a:r>
              <a:rPr lang="en-US" altLang="en-US" sz="2800" dirty="0" err="1">
                <a:solidFill>
                  <a:srgbClr val="0000FF"/>
                </a:solidFill>
                <a:latin typeface="Times New Roman" pitchFamily="18" charset="0"/>
                <a:cs typeface="Times New Roman" pitchFamily="18" charset="0"/>
              </a:rPr>
              <a:t>dụ</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muối</a:t>
            </a:r>
            <a:endParaRPr lang="en-US" altLang="en-US" sz="2800" dirty="0">
              <a:solidFill>
                <a:srgbClr val="0000FF"/>
              </a:solidFill>
              <a:latin typeface="Times New Roman" pitchFamily="18" charset="0"/>
              <a:cs typeface="Times New Roman" pitchFamily="18" charset="0"/>
            </a:endParaRPr>
          </a:p>
        </p:txBody>
      </p:sp>
      <p:sp>
        <p:nvSpPr>
          <p:cNvPr id="12" name="Text Box 20"/>
          <p:cNvSpPr txBox="1">
            <a:spLocks noChangeArrowheads="1"/>
          </p:cNvSpPr>
          <p:nvPr/>
        </p:nvSpPr>
        <p:spPr bwMode="auto">
          <a:xfrm>
            <a:off x="152400" y="3657600"/>
            <a:ext cx="8610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hóa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thường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dễ</a:t>
            </a:r>
            <a:r>
              <a:rPr lang="en-US" altLang="en-US" sz="2800" dirty="0">
                <a:latin typeface="Times New Roman" pitchFamily="18" charset="0"/>
                <a:cs typeface="Times New Roman" pitchFamily="18" charset="0"/>
              </a:rPr>
              <a:t> bay </a:t>
            </a:r>
            <a:r>
              <a:rPr lang="en-US" altLang="en-US" sz="2800" dirty="0" err="1">
                <a:latin typeface="Times New Roman" pitchFamily="18" charset="0"/>
                <a:cs typeface="Times New Roman" pitchFamily="18" charset="0"/>
              </a:rPr>
              <a:t>hơi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kém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bền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nhiệt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chất</a:t>
            </a:r>
            <a:r>
              <a:rPr lang="en-US" altLang="en-US" sz="2800" dirty="0">
                <a:latin typeface="Times New Roman" pitchFamily="18" charset="0"/>
                <a:cs typeface="Times New Roman" pitchFamily="18" charset="0"/>
              </a:rPr>
              <a:t> tan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trong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nước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thành</a:t>
            </a:r>
            <a:r>
              <a:rPr lang="en-US" altLang="en-US" sz="2800" dirty="0">
                <a:latin typeface="Times New Roman" pitchFamily="18" charset="0"/>
                <a:cs typeface="Times New Roman" pitchFamily="18" charset="0"/>
              </a:rPr>
              <a:t> dung </a:t>
            </a:r>
            <a:r>
              <a:rPr lang="en-US" altLang="en-US" sz="2800" dirty="0" err="1">
                <a:latin typeface="Times New Roman" pitchFamily="18" charset="0"/>
                <a:cs typeface="Times New Roman" pitchFamily="18" charset="0"/>
              </a:rPr>
              <a:t>dịch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Tùy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thuộc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hóa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khi</a:t>
            </a:r>
            <a:r>
              <a:rPr lang="en-US" altLang="en-US" sz="2800" dirty="0">
                <a:latin typeface="Times New Roman" pitchFamily="18" charset="0"/>
                <a:cs typeface="Times New Roman" pitchFamily="18" charset="0"/>
              </a:rPr>
              <a:t> tan </a:t>
            </a:r>
            <a:r>
              <a:rPr lang="en-US" altLang="en-US" sz="2800" dirty="0" err="1">
                <a:latin typeface="Times New Roman" pitchFamily="18" charset="0"/>
                <a:cs typeface="Times New Roman" pitchFamily="18" charset="0"/>
              </a:rPr>
              <a:t>trong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nước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mà</a:t>
            </a:r>
            <a:r>
              <a:rPr lang="en-US" altLang="en-US" sz="2800" dirty="0">
                <a:latin typeface="Times New Roman" pitchFamily="18" charset="0"/>
                <a:cs typeface="Times New Roman" pitchFamily="18" charset="0"/>
              </a:rPr>
              <a:t> dung </a:t>
            </a:r>
            <a:r>
              <a:rPr lang="en-US" altLang="en-US" sz="2800" dirty="0" err="1">
                <a:latin typeface="Times New Roman" pitchFamily="18" charset="0"/>
                <a:cs typeface="Times New Roman" pitchFamily="18" charset="0"/>
              </a:rPr>
              <a:t>dịch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thể</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dẫn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hoặc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dẫn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điện</a:t>
            </a:r>
            <a:r>
              <a:rPr lang="en-US" altLang="en-US" sz="2800" dirty="0">
                <a:latin typeface="Times New Roman" pitchFamily="18" charset="0"/>
                <a:cs typeface="Times New Roman" pitchFamily="18" charset="0"/>
              </a:rPr>
              <a:t>.</a:t>
            </a:r>
          </a:p>
        </p:txBody>
      </p:sp>
      <p:sp>
        <p:nvSpPr>
          <p:cNvPr id="14" name="Text Box 20"/>
          <p:cNvSpPr txBox="1">
            <a:spLocks noChangeArrowheads="1"/>
          </p:cNvSpPr>
          <p:nvPr/>
        </p:nvSpPr>
        <p:spPr bwMode="auto">
          <a:xfrm>
            <a:off x="159325" y="5334000"/>
            <a:ext cx="22028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err="1">
                <a:solidFill>
                  <a:srgbClr val="0000FF"/>
                </a:solidFill>
                <a:latin typeface="Times New Roman" pitchFamily="18" charset="0"/>
                <a:cs typeface="Times New Roman" pitchFamily="18" charset="0"/>
              </a:rPr>
              <a:t>Ví</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dụ</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đường</a:t>
            </a:r>
            <a:endParaRPr lang="en-US" altLang="en-US" sz="2800" dirty="0">
              <a:solidFill>
                <a:srgbClr val="0000FF"/>
              </a:solidFill>
              <a:latin typeface="Times New Roman" pitchFamily="18" charset="0"/>
              <a:cs typeface="Times New Roman" pitchFamily="18" charset="0"/>
            </a:endParaRPr>
          </a:p>
        </p:txBody>
      </p:sp>
      <p:sp>
        <p:nvSpPr>
          <p:cNvPr id="2" name="Text Box 20">
            <a:extLst>
              <a:ext uri="{FF2B5EF4-FFF2-40B4-BE49-F238E27FC236}">
                <a16:creationId xmlns:a16="http://schemas.microsoft.com/office/drawing/2014/main" id="{1B93C104-0D06-54D2-0B8E-8A647ACC4F71}"/>
              </a:ext>
            </a:extLst>
          </p:cNvPr>
          <p:cNvSpPr txBox="1">
            <a:spLocks noChangeArrowheads="1"/>
          </p:cNvSpPr>
          <p:nvPr/>
        </p:nvSpPr>
        <p:spPr bwMode="auto">
          <a:xfrm>
            <a:off x="3394362" y="6029980"/>
            <a:ext cx="22028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0000FF"/>
                </a:solidFill>
                <a:latin typeface="Times New Roman" pitchFamily="18" charset="0"/>
                <a:cs typeface="Times New Roman" pitchFamily="18" charset="0"/>
              </a:rPr>
              <a:t>BÀI TẬP </a:t>
            </a:r>
          </a:p>
        </p:txBody>
      </p:sp>
    </p:spTree>
    <p:extLst>
      <p:ext uri="{BB962C8B-B14F-4D97-AF65-F5344CB8AC3E}">
        <p14:creationId xmlns:p14="http://schemas.microsoft.com/office/powerpoint/2010/main" val="29240073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5410200" cy="1384995"/>
          </a:xfrm>
          <a:prstGeom prst="rect">
            <a:avLst/>
          </a:prstGeom>
        </p:spPr>
        <p:txBody>
          <a:bodyPr wrap="square">
            <a:spAutoFit/>
          </a:bodyPr>
          <a:lstStyle/>
          <a:p>
            <a:r>
              <a:rPr lang="en-US" sz="2800" b="1" u="sng" dirty="0" err="1">
                <a:latin typeface="Times New Roman" pitchFamily="18" charset="0"/>
                <a:cs typeface="Times New Roman" pitchFamily="18" charset="0"/>
              </a:rPr>
              <a:t>Bài</a:t>
            </a:r>
            <a:r>
              <a:rPr lang="en-US" sz="2800" b="1" u="sng" dirty="0">
                <a:latin typeface="Times New Roman" pitchFamily="18" charset="0"/>
                <a:cs typeface="Times New Roman" pitchFamily="18" charset="0"/>
              </a:rPr>
              <a:t> 1 </a:t>
            </a:r>
            <a:r>
              <a:rPr lang="en-US" sz="2800" b="1" u="sng" dirty="0" err="1">
                <a:latin typeface="Times New Roman" pitchFamily="18" charset="0"/>
                <a:cs typeface="Times New Roman" pitchFamily="18" charset="0"/>
              </a:rPr>
              <a:t>trang</a:t>
            </a:r>
            <a:r>
              <a:rPr lang="en-US" sz="2800" b="1" u="sng" dirty="0">
                <a:latin typeface="Times New Roman" pitchFamily="18" charset="0"/>
                <a:cs typeface="Times New Roman" pitchFamily="18" charset="0"/>
              </a:rPr>
              <a:t> 44. </a:t>
            </a:r>
            <a:r>
              <a:rPr lang="vi-VN" sz="2800" dirty="0">
                <a:latin typeface="Times New Roman" pitchFamily="18" charset="0"/>
                <a:cs typeface="Times New Roman" pitchFamily="18" charset="0"/>
              </a:rPr>
              <a:t>Hãy vẽ sơ đồ và mô tả quá trình tạo thành liên kết trong phân tử sodium oxide (hình bên)</a:t>
            </a:r>
            <a:r>
              <a:rPr lang="en-US" sz="2800" dirty="0">
                <a:latin typeface="Times New Roman" pitchFamily="18" charset="0"/>
                <a:cs typeface="Times New Roman" pitchFamily="18" charset="0"/>
              </a:rPr>
              <a:t>?</a:t>
            </a:r>
          </a:p>
        </p:txBody>
      </p:sp>
      <p:pic>
        <p:nvPicPr>
          <p:cNvPr id="2050" name="Picture 2" descr="https://lh6.googleusercontent.com/BXIj7OlIBXMmvF9OT75FKi2PPJaGFORAI3m3rfVfffFQvP7x0tSpppP8Q7bEqCgrugWVRHRt06ys1HDoNhQyTZ_B-MlPNKtm8pN30C08A0j2h7yNf3iueVuPKX7Fz-ik2uq4WNi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583" y="1"/>
            <a:ext cx="2685618"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29000" y="1644135"/>
            <a:ext cx="1028700" cy="523220"/>
          </a:xfrm>
          <a:prstGeom prst="rect">
            <a:avLst/>
          </a:prstGeom>
        </p:spPr>
        <p:txBody>
          <a:bodyPr wrap="square">
            <a:spAutoFit/>
          </a:bodyPr>
          <a:lstStyle/>
          <a:p>
            <a:r>
              <a:rPr lang="en-US" sz="2800" u="sng" dirty="0" err="1">
                <a:solidFill>
                  <a:srgbClr val="FF0000"/>
                </a:solidFill>
                <a:latin typeface="Times New Roman" pitchFamily="18" charset="0"/>
                <a:cs typeface="Times New Roman" pitchFamily="18" charset="0"/>
              </a:rPr>
              <a:t>Giải</a:t>
            </a:r>
            <a:r>
              <a:rPr lang="en-US" sz="2800" u="sng" dirty="0">
                <a:solidFill>
                  <a:srgbClr val="FF0000"/>
                </a:solidFill>
                <a:latin typeface="Times New Roman" pitchFamily="18" charset="0"/>
                <a:cs typeface="Times New Roman" pitchFamily="18" charset="0"/>
              </a:rPr>
              <a:t>:</a:t>
            </a:r>
            <a:endParaRPr lang="vi-VN" sz="2800" u="sng" dirty="0">
              <a:solidFill>
                <a:srgbClr val="FF0000"/>
              </a:solidFill>
              <a:latin typeface="Times New Roman" pitchFamily="18" charset="0"/>
              <a:cs typeface="Times New Roman" pitchFamily="18" charset="0"/>
            </a:endParaRPr>
          </a:p>
        </p:txBody>
      </p:sp>
      <p:pic>
        <p:nvPicPr>
          <p:cNvPr id="2052" name="Picture 4" descr="https://lh6.googleusercontent.com/54t77ZLmUUyXWHnm6EnWcsEFN31qQBRk_fRUQKvdmrbQPcFY7HVFgr-Ly-Y6ipyX7citifCHqpno0m89Ao3vHRjnRKkbNbhfa6HhXw2S6lwMYORaN4y2yeY8I6Y3Xl7lgfi2HS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418" y="3124200"/>
            <a:ext cx="6934200" cy="29069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2167355"/>
            <a:ext cx="4321952" cy="523220"/>
          </a:xfrm>
          <a:prstGeom prst="rect">
            <a:avLst/>
          </a:prstGeom>
        </p:spPr>
        <p:txBody>
          <a:bodyPr wrap="none">
            <a:spAutoFit/>
          </a:bodyPr>
          <a:lstStyle/>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Vẽ sơ đồ hình thành liên kết</a:t>
            </a:r>
            <a:endParaRPr lang="vi-VN" sz="2800"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31108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2012"/>
            <a:ext cx="9144000" cy="1384995"/>
          </a:xfrm>
          <a:prstGeom prst="rect">
            <a:avLst/>
          </a:prstGeom>
        </p:spPr>
        <p:txBody>
          <a:bodyPr wrap="square">
            <a:spAutoFit/>
          </a:bodyPr>
          <a:lstStyle/>
          <a:p>
            <a:r>
              <a:rPr lang="en-US" sz="2800" b="1" u="sng" dirty="0" err="1">
                <a:latin typeface="Times New Roman" panose="02020603050405020304" pitchFamily="18" charset="0"/>
                <a:cs typeface="Times New Roman" panose="02020603050405020304" pitchFamily="18" charset="0"/>
              </a:rPr>
              <a:t>Bài</a:t>
            </a:r>
            <a:r>
              <a:rPr lang="en-US" sz="2800" b="1" u="sng" dirty="0">
                <a:latin typeface="Times New Roman" panose="02020603050405020304" pitchFamily="18" charset="0"/>
                <a:cs typeface="Times New Roman" panose="02020603050405020304" pitchFamily="18" charset="0"/>
              </a:rPr>
              <a:t> 2 </a:t>
            </a:r>
            <a:r>
              <a:rPr lang="en-US" sz="2800" b="1" u="sng" dirty="0" err="1">
                <a:latin typeface="Times New Roman" panose="02020603050405020304" pitchFamily="18" charset="0"/>
                <a:cs typeface="Times New Roman" panose="02020603050405020304" pitchFamily="18" charset="0"/>
              </a:rPr>
              <a:t>trang</a:t>
            </a:r>
            <a:r>
              <a:rPr lang="en-US" sz="2800" b="1" u="sng" dirty="0">
                <a:latin typeface="Times New Roman" panose="02020603050405020304" pitchFamily="18" charset="0"/>
                <a:cs typeface="Times New Roman" panose="02020603050405020304" pitchFamily="18" charset="0"/>
              </a:rPr>
              <a:t> 40. </a:t>
            </a:r>
            <a:r>
              <a:rPr lang="vi-VN" sz="2800" dirty="0">
                <a:latin typeface="Times New Roman" panose="02020603050405020304" pitchFamily="18" charset="0"/>
                <a:cs typeface="Times New Roman" panose="02020603050405020304" pitchFamily="18" charset="0"/>
              </a:rPr>
              <a:t>Cho biết vị trí trong bảng tuần hoàn, số electron lớp ngoài cùng của nguyên tử mỗi nguyên tố N, C, O và vẽ sơ đồ hình thành liên kết trong các phân tử ở hình sau:</a:t>
            </a:r>
            <a:endParaRPr lang="en-US" sz="2800" dirty="0">
              <a:latin typeface="Times New Roman" panose="02020603050405020304" pitchFamily="18" charset="0"/>
              <a:cs typeface="Times New Roman" panose="02020603050405020304" pitchFamily="18" charset="0"/>
            </a:endParaRPr>
          </a:p>
        </p:txBody>
      </p:sp>
      <p:sp>
        <p:nvSpPr>
          <p:cNvPr id="12" name="Rectangle 11"/>
          <p:cNvSpPr/>
          <p:nvPr/>
        </p:nvSpPr>
        <p:spPr>
          <a:xfrm>
            <a:off x="3276600" y="3279774"/>
            <a:ext cx="1028700" cy="523220"/>
          </a:xfrm>
          <a:prstGeom prst="rect">
            <a:avLst/>
          </a:prstGeom>
        </p:spPr>
        <p:txBody>
          <a:bodyPr wrap="square">
            <a:spAutoFit/>
          </a:bodyPr>
          <a:lstStyle/>
          <a:p>
            <a:r>
              <a:rPr lang="en-US" sz="2800" u="sng" dirty="0" err="1">
                <a:solidFill>
                  <a:srgbClr val="FF0000"/>
                </a:solidFill>
                <a:latin typeface="Times New Roman" pitchFamily="18" charset="0"/>
                <a:cs typeface="Times New Roman" pitchFamily="18" charset="0"/>
              </a:rPr>
              <a:t>Giải</a:t>
            </a:r>
            <a:r>
              <a:rPr lang="en-US" sz="2800" u="sng" dirty="0">
                <a:solidFill>
                  <a:srgbClr val="FF0000"/>
                </a:solidFill>
                <a:latin typeface="Times New Roman" pitchFamily="18" charset="0"/>
                <a:cs typeface="Times New Roman" pitchFamily="18" charset="0"/>
              </a:rPr>
              <a:t>:</a:t>
            </a:r>
            <a:endParaRPr lang="vi-VN" sz="2800" u="sng" dirty="0">
              <a:solidFill>
                <a:srgbClr val="FF0000"/>
              </a:solidFill>
              <a:latin typeface="Times New Roman" pitchFamily="18" charset="0"/>
              <a:cs typeface="Times New Roman" pitchFamily="18" charset="0"/>
            </a:endParaRPr>
          </a:p>
        </p:txBody>
      </p:sp>
      <p:pic>
        <p:nvPicPr>
          <p:cNvPr id="5122" name="Picture 2" descr="https://lh3.googleusercontent.com/L8a9xWc3bU0a8iJhS4yykyJQOemNy0y92lEaIQBpPtnBWojY6tUN5bYpa3J2PZWaoQBU5-NSfHc1R3dtGFmAjrj5vNAFnB7w6AslLOVacD7sGeRqVVmBwpLFInm8dgIJqx_JG12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1371600"/>
            <a:ext cx="6705600" cy="19081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2167" y="3802994"/>
            <a:ext cx="6449292" cy="2677656"/>
          </a:xfrm>
          <a:prstGeom prst="rect">
            <a:avLst/>
          </a:prstGeom>
        </p:spPr>
        <p:txBody>
          <a:bodyPr wrap="square">
            <a:spAutoFit/>
          </a:bodyPr>
          <a:lstStyle/>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Nguyên tử N nằm ở ô số 7, nhóm VA =&gt; Có 5 electron ở lớp ngoài cùng, </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Nguyên tử C nằm ở ô số 6, nhóm IVA =&gt; Có 4 electron ở lớp ngoài cùng</a:t>
            </a:r>
          </a:p>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Nguyên tử O nằm ở ô số 8, nhóm VIA =&gt; Có 6 electron ở lớp ngoài cùng</a:t>
            </a:r>
          </a:p>
        </p:txBody>
      </p:sp>
    </p:spTree>
    <p:extLst>
      <p:ext uri="{BB962C8B-B14F-4D97-AF65-F5344CB8AC3E}">
        <p14:creationId xmlns:p14="http://schemas.microsoft.com/office/powerpoint/2010/main" val="4943214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lh5.googleusercontent.com/1U9hpQARuJ3GFt0itaQvTOq4kOw-_SMqajzBcyPW8GvDzFitHwxklfKikVMIR4DqjheEnLmVs9QsM8FrfFvzDMd7KeRF6RJh1k4ut1hYupU4AY3tSqSvnKYOX_U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199" y="1066800"/>
            <a:ext cx="7391401" cy="19431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lh5.googleusercontent.com/JHx5hihqgOhvEJo_0HRN0q3wFZejdsOoWSUoqH7gw75a9fRCbH75icS2kmmUW4fGvU8rlxfMkPnr60flHHg4rCMeTXcA4K8XCm7j_Pic3xaovMqKNQcRP2P_AOOD6riWfyPlGsM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490" y="3276599"/>
            <a:ext cx="7181850" cy="19145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990600" y="2938790"/>
            <a:ext cx="3124200" cy="523220"/>
          </a:xfrm>
          <a:prstGeom prst="rect">
            <a:avLst/>
          </a:prstGeom>
        </p:spPr>
        <p:txBody>
          <a:bodyPr wrap="square">
            <a:spAutoFit/>
          </a:bodyPr>
          <a:lstStyle/>
          <a:p>
            <a:r>
              <a:rPr lang="en-US" sz="2800" u="sng" dirty="0">
                <a:solidFill>
                  <a:srgbClr val="FF0000"/>
                </a:solidFill>
                <a:latin typeface="Times New Roman" pitchFamily="18" charset="0"/>
                <a:cs typeface="Times New Roman" pitchFamily="18" charset="0"/>
              </a:rPr>
              <a:t>Carbon dioxide:</a:t>
            </a:r>
            <a:endParaRPr lang="vi-VN" sz="2800" u="sng" dirty="0">
              <a:solidFill>
                <a:srgbClr val="FF0000"/>
              </a:solidFill>
              <a:latin typeface="Times New Roman" pitchFamily="18" charset="0"/>
              <a:cs typeface="Times New Roman" pitchFamily="18" charset="0"/>
            </a:endParaRPr>
          </a:p>
        </p:txBody>
      </p:sp>
      <p:sp>
        <p:nvSpPr>
          <p:cNvPr id="16" name="Rectangle 15"/>
          <p:cNvSpPr/>
          <p:nvPr/>
        </p:nvSpPr>
        <p:spPr>
          <a:xfrm>
            <a:off x="299604" y="1066800"/>
            <a:ext cx="1562100" cy="523220"/>
          </a:xfrm>
          <a:prstGeom prst="rect">
            <a:avLst/>
          </a:prstGeom>
        </p:spPr>
        <p:txBody>
          <a:bodyPr wrap="square">
            <a:spAutoFit/>
          </a:bodyPr>
          <a:lstStyle/>
          <a:p>
            <a:r>
              <a:rPr lang="en-US" sz="2800" u="sng" dirty="0">
                <a:solidFill>
                  <a:srgbClr val="FF0000"/>
                </a:solidFill>
                <a:latin typeface="Times New Roman" pitchFamily="18" charset="0"/>
                <a:cs typeface="Times New Roman" pitchFamily="18" charset="0"/>
              </a:rPr>
              <a:t>Nitrogen:</a:t>
            </a:r>
            <a:endParaRPr lang="vi-VN" sz="2800" u="sng" dirty="0">
              <a:solidFill>
                <a:srgbClr val="FF0000"/>
              </a:solidFill>
              <a:latin typeface="Times New Roman" pitchFamily="18" charset="0"/>
              <a:cs typeface="Times New Roman" pitchFamily="18" charset="0"/>
            </a:endParaRPr>
          </a:p>
        </p:txBody>
      </p:sp>
      <p:sp>
        <p:nvSpPr>
          <p:cNvPr id="17" name="Rectangle 16"/>
          <p:cNvSpPr/>
          <p:nvPr/>
        </p:nvSpPr>
        <p:spPr>
          <a:xfrm>
            <a:off x="810069" y="391180"/>
            <a:ext cx="4238661" cy="523220"/>
          </a:xfrm>
          <a:prstGeom prst="rect">
            <a:avLst/>
          </a:prstGeom>
        </p:spPr>
        <p:txBody>
          <a:bodyPr wrap="none">
            <a:spAutoFit/>
          </a:bodyPr>
          <a:lstStyle/>
          <a:p>
            <a:r>
              <a:rPr lang="vi-VN" sz="2800" dirty="0">
                <a:latin typeface="Times New Roman" pitchFamily="18" charset="0"/>
                <a:cs typeface="Times New Roman" pitchFamily="18" charset="0"/>
              </a:rPr>
              <a:t>Vẽ sơ đồ hình thành liên kết</a:t>
            </a:r>
            <a:endParaRPr lang="vi-VN" sz="2800"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594356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arn(inVertical)">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barn(inVertical)">
                                      <p:cBhvr>
                                        <p:cTn id="2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srcRect/>
          <a:stretch>
            <a:fillRect/>
          </a:stretch>
        </p:blipFill>
        <p:spPr>
          <a:xfrm>
            <a:off x="0" y="0"/>
            <a:ext cx="9144000" cy="6858000"/>
          </a:xfrm>
          <a:prstGeom prst="rect">
            <a:avLst/>
          </a:prstGeom>
        </p:spPr>
      </p:pic>
    </p:spTree>
    <p:extLst>
      <p:ext uri="{BB962C8B-B14F-4D97-AF65-F5344CB8AC3E}">
        <p14:creationId xmlns:p14="http://schemas.microsoft.com/office/powerpoint/2010/main" val="120297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9067800" cy="3477875"/>
          </a:xfrm>
          <a:prstGeom prst="rect">
            <a:avLst/>
          </a:prstGeom>
        </p:spPr>
        <p:txBody>
          <a:bodyPr wrap="square">
            <a:spAutoFit/>
          </a:bodyPr>
          <a:lstStyle/>
          <a:p>
            <a:r>
              <a:rPr lang="en-US" sz="2800" b="1" u="sng" dirty="0" err="1">
                <a:latin typeface="Times New Roman" pitchFamily="18" charset="0"/>
                <a:cs typeface="Times New Roman" pitchFamily="18" charset="0"/>
              </a:rPr>
              <a:t>Bài</a:t>
            </a:r>
            <a:r>
              <a:rPr lang="en-US" sz="2800" b="1" u="sng" dirty="0">
                <a:latin typeface="Times New Roman" pitchFamily="18" charset="0"/>
                <a:cs typeface="Times New Roman" pitchFamily="18" charset="0"/>
              </a:rPr>
              <a:t> 3 </a:t>
            </a:r>
            <a:r>
              <a:rPr lang="en-US" sz="2800" b="1" u="sng" dirty="0" err="1">
                <a:latin typeface="Times New Roman" pitchFamily="18" charset="0"/>
                <a:cs typeface="Times New Roman" pitchFamily="18" charset="0"/>
              </a:rPr>
              <a:t>trang</a:t>
            </a:r>
            <a:r>
              <a:rPr lang="en-US" sz="2800" b="1" u="sng" dirty="0">
                <a:latin typeface="Times New Roman" pitchFamily="18" charset="0"/>
                <a:cs typeface="Times New Roman" pitchFamily="18" charset="0"/>
              </a:rPr>
              <a:t> 44. </a:t>
            </a:r>
            <a:r>
              <a:rPr lang="vi-VN" sz="2400" dirty="0">
                <a:latin typeface="Times New Roman" pitchFamily="18" charset="0"/>
                <a:cs typeface="Times New Roman" pitchFamily="18" charset="0"/>
              </a:rPr>
              <a:t>Potassium chloride là hợp chất có nhiều ứng dụng trong đời sống. Trong nông nghiệp, nó được dùng làm phân bón. Trong công nghiệp, potassium chloride được dùng làm nguyên liệu để sản xuất potassium hydroxide và kim loại potassium. Trong y học, potassium chloride được dùng để bào chế thuốc điều trị bệnh thiếu kali trong máu. Potassium chloride rất cần thiết cho cơ thể, trong các chức năng hoạt động của hệ tiêu hóa, tim, thân, cơ và cả hệ thần kinh</a:t>
            </a:r>
          </a:p>
          <a:p>
            <a:r>
              <a:rPr lang="vi-VN" sz="2400" dirty="0">
                <a:latin typeface="Times New Roman" pitchFamily="18" charset="0"/>
                <a:cs typeface="Times New Roman" pitchFamily="18" charset="0"/>
              </a:rPr>
              <a:t>Hợp chất potassium chloride có loại liên kết gì trong phân tử? Vẽ sơ đồ hình thành liên kết có trong phân tử này.</a:t>
            </a:r>
          </a:p>
        </p:txBody>
      </p:sp>
      <p:pic>
        <p:nvPicPr>
          <p:cNvPr id="7170" name="Picture 2" descr="https://lh5.googleusercontent.com/3ceYsOP0852agpDZSCgA2EP5xjMZ9dQbbLKENevfXQX4xbCyJ3O7T5Wd_UKxdg-PfPzJXbeVdA4r-Z5FV3iDGPZveqGQmF9_5cPWbyd6qb2pqk4IC0BWZplt3nDg35nc4K_4WlS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619499"/>
            <a:ext cx="480060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583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49069"/>
            <a:ext cx="8610600" cy="954107"/>
          </a:xfrm>
          <a:prstGeom prst="rect">
            <a:avLst/>
          </a:prstGeom>
        </p:spPr>
        <p:txBody>
          <a:bodyPr wrap="square">
            <a:spAutoFit/>
          </a:bodyPr>
          <a:lstStyle/>
          <a:p>
            <a:r>
              <a:rPr lang="en-US" sz="2800" dirty="0">
                <a:latin typeface="Times New Roman" pitchFamily="18" charset="0"/>
                <a:cs typeface="Times New Roman" pitchFamily="18" charset="0"/>
              </a:rPr>
              <a:t>- Potassium chloride </a:t>
            </a:r>
            <a:r>
              <a:rPr lang="en-US" sz="2800" dirty="0" err="1">
                <a:latin typeface="Times New Roman" pitchFamily="18" charset="0"/>
                <a:cs typeface="Times New Roman" pitchFamily="18" charset="0"/>
              </a:rPr>
              <a:t>gồm</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K (</a:t>
            </a:r>
            <a:r>
              <a:rPr lang="en-US" sz="2800" dirty="0" err="1">
                <a:latin typeface="Times New Roman" pitchFamily="18" charset="0"/>
                <a:cs typeface="Times New Roman" pitchFamily="18" charset="0"/>
              </a:rPr>
              <a:t>kim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Cl (phi </a:t>
            </a:r>
            <a:r>
              <a:rPr lang="en-US" sz="2800" dirty="0" err="1">
                <a:latin typeface="Times New Roman" pitchFamily="18" charset="0"/>
                <a:cs typeface="Times New Roman" pitchFamily="18" charset="0"/>
              </a:rPr>
              <a:t>kim</a:t>
            </a:r>
            <a:r>
              <a:rPr lang="en-US" sz="2800" dirty="0">
                <a:latin typeface="Times New Roman" pitchFamily="18" charset="0"/>
                <a:cs typeface="Times New Roman" pitchFamily="18" charset="0"/>
              </a:rPr>
              <a:t>)=&gt;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ion.</a:t>
            </a:r>
          </a:p>
        </p:txBody>
      </p:sp>
      <p:sp>
        <p:nvSpPr>
          <p:cNvPr id="12" name="Rectangle 11"/>
          <p:cNvSpPr/>
          <p:nvPr/>
        </p:nvSpPr>
        <p:spPr>
          <a:xfrm>
            <a:off x="3432463" y="152400"/>
            <a:ext cx="1028700" cy="523220"/>
          </a:xfrm>
          <a:prstGeom prst="rect">
            <a:avLst/>
          </a:prstGeom>
        </p:spPr>
        <p:txBody>
          <a:bodyPr wrap="square">
            <a:spAutoFit/>
          </a:bodyPr>
          <a:lstStyle/>
          <a:p>
            <a:r>
              <a:rPr lang="en-US" sz="2800" u="sng" dirty="0" err="1">
                <a:solidFill>
                  <a:srgbClr val="FF0000"/>
                </a:solidFill>
                <a:latin typeface="Times New Roman" pitchFamily="18" charset="0"/>
                <a:cs typeface="Times New Roman" pitchFamily="18" charset="0"/>
              </a:rPr>
              <a:t>Giải</a:t>
            </a:r>
            <a:r>
              <a:rPr lang="en-US" sz="2800" u="sng" dirty="0">
                <a:solidFill>
                  <a:srgbClr val="FF0000"/>
                </a:solidFill>
                <a:latin typeface="Times New Roman" pitchFamily="18" charset="0"/>
                <a:cs typeface="Times New Roman" pitchFamily="18" charset="0"/>
              </a:rPr>
              <a:t>:</a:t>
            </a:r>
            <a:endParaRPr lang="vi-VN" sz="2800" u="sng" dirty="0">
              <a:solidFill>
                <a:srgbClr val="FF0000"/>
              </a:solidFill>
              <a:latin typeface="Times New Roman" pitchFamily="18" charset="0"/>
              <a:cs typeface="Times New Roman" pitchFamily="18" charset="0"/>
            </a:endParaRPr>
          </a:p>
        </p:txBody>
      </p:sp>
      <p:sp>
        <p:nvSpPr>
          <p:cNvPr id="13" name="Rectangle 12"/>
          <p:cNvSpPr/>
          <p:nvPr/>
        </p:nvSpPr>
        <p:spPr>
          <a:xfrm>
            <a:off x="228600" y="1603176"/>
            <a:ext cx="5181600" cy="523220"/>
          </a:xfrm>
          <a:prstGeom prst="rect">
            <a:avLst/>
          </a:prstGeom>
        </p:spPr>
        <p:txBody>
          <a:bodyPr wrap="square">
            <a:spAutoFit/>
          </a:bodyPr>
          <a:lstStyle/>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Vẽ sơ đồ hình thành liên kết</a:t>
            </a:r>
            <a:endParaRPr lang="vi-VN" sz="2800" u="sng" dirty="0">
              <a:solidFill>
                <a:srgbClr val="FF0000"/>
              </a:solidFill>
              <a:latin typeface="Times New Roman" pitchFamily="18" charset="0"/>
              <a:cs typeface="Times New Roman" pitchFamily="18" charset="0"/>
            </a:endParaRPr>
          </a:p>
        </p:txBody>
      </p:sp>
      <p:pic>
        <p:nvPicPr>
          <p:cNvPr id="8194" name="Picture 2" descr="https://lh6.googleusercontent.com/Sia5GwPLiksVfXDCKxWRjNVVi5dMtr8hy8LCnP-fGOLCe6palbeQ0c3je7r-cjlkxq2b9LtWlAPdYXPN3wlSfbA3viELHrfEuBYoykObPGjNm7_1xaByaLzlHYlq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8686800" cy="295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6482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barn(inVertical)">
                                      <p:cBhvr>
                                        <p:cTn id="1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4"/>
          <p:cNvSpPr txBox="1">
            <a:spLocks noChangeArrowheads="1"/>
          </p:cNvSpPr>
          <p:nvPr/>
        </p:nvSpPr>
        <p:spPr bwMode="auto">
          <a:xfrm>
            <a:off x="302419" y="1219200"/>
            <a:ext cx="8612981" cy="392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82600" algn="l"/>
              </a:tabLst>
              <a:defRPr>
                <a:solidFill>
                  <a:schemeClr val="tx1"/>
                </a:solidFill>
                <a:latin typeface="Calibri" pitchFamily="34" charset="0"/>
              </a:defRPr>
            </a:lvl1pPr>
            <a:lvl2pPr marL="742950" indent="-285750">
              <a:tabLst>
                <a:tab pos="482600" algn="l"/>
              </a:tabLst>
              <a:defRPr>
                <a:solidFill>
                  <a:schemeClr val="tx1"/>
                </a:solidFill>
                <a:latin typeface="Calibri" pitchFamily="34" charset="0"/>
              </a:defRPr>
            </a:lvl2pPr>
            <a:lvl3pPr marL="1143000" indent="-228600">
              <a:tabLst>
                <a:tab pos="482600" algn="l"/>
              </a:tabLst>
              <a:defRPr>
                <a:solidFill>
                  <a:schemeClr val="tx1"/>
                </a:solidFill>
                <a:latin typeface="Calibri" pitchFamily="34" charset="0"/>
              </a:defRPr>
            </a:lvl3pPr>
            <a:lvl4pPr marL="1600200" indent="-228600">
              <a:tabLst>
                <a:tab pos="482600" algn="l"/>
              </a:tabLst>
              <a:defRPr>
                <a:solidFill>
                  <a:schemeClr val="tx1"/>
                </a:solidFill>
                <a:latin typeface="Calibri" pitchFamily="34" charset="0"/>
              </a:defRPr>
            </a:lvl4pPr>
            <a:lvl5pPr marL="2057400" indent="-228600">
              <a:tabLst>
                <a:tab pos="482600" algn="l"/>
              </a:tabLst>
              <a:defRPr>
                <a:solidFill>
                  <a:schemeClr val="tx1"/>
                </a:solidFill>
                <a:latin typeface="Calibri" pitchFamily="34" charset="0"/>
              </a:defRPr>
            </a:lvl5pPr>
            <a:lvl6pPr marL="2514600" indent="-228600" eaLnBrk="0" fontAlgn="base" hangingPunct="0">
              <a:spcBef>
                <a:spcPct val="0"/>
              </a:spcBef>
              <a:spcAft>
                <a:spcPct val="0"/>
              </a:spcAft>
              <a:tabLst>
                <a:tab pos="482600" algn="l"/>
              </a:tabLst>
              <a:defRPr>
                <a:solidFill>
                  <a:schemeClr val="tx1"/>
                </a:solidFill>
                <a:latin typeface="Calibri" pitchFamily="34" charset="0"/>
              </a:defRPr>
            </a:lvl6pPr>
            <a:lvl7pPr marL="2971800" indent="-228600" eaLnBrk="0" fontAlgn="base" hangingPunct="0">
              <a:spcBef>
                <a:spcPct val="0"/>
              </a:spcBef>
              <a:spcAft>
                <a:spcPct val="0"/>
              </a:spcAft>
              <a:tabLst>
                <a:tab pos="482600" algn="l"/>
              </a:tabLst>
              <a:defRPr>
                <a:solidFill>
                  <a:schemeClr val="tx1"/>
                </a:solidFill>
                <a:latin typeface="Calibri" pitchFamily="34" charset="0"/>
              </a:defRPr>
            </a:lvl7pPr>
            <a:lvl8pPr marL="3429000" indent="-228600" eaLnBrk="0" fontAlgn="base" hangingPunct="0">
              <a:spcBef>
                <a:spcPct val="0"/>
              </a:spcBef>
              <a:spcAft>
                <a:spcPct val="0"/>
              </a:spcAft>
              <a:tabLst>
                <a:tab pos="482600" algn="l"/>
              </a:tabLst>
              <a:defRPr>
                <a:solidFill>
                  <a:schemeClr val="tx1"/>
                </a:solidFill>
                <a:latin typeface="Calibri" pitchFamily="34" charset="0"/>
              </a:defRPr>
            </a:lvl8pPr>
            <a:lvl9pPr marL="3886200" indent="-228600" eaLnBrk="0" fontAlgn="base" hangingPunct="0">
              <a:spcBef>
                <a:spcPct val="0"/>
              </a:spcBef>
              <a:spcAft>
                <a:spcPct val="0"/>
              </a:spcAft>
              <a:tabLst>
                <a:tab pos="482600" algn="l"/>
              </a:tabLst>
              <a:defRPr>
                <a:solidFill>
                  <a:schemeClr val="tx1"/>
                </a:solidFill>
                <a:latin typeface="Calibri" pitchFamily="34" charset="0"/>
              </a:defRPr>
            </a:lvl9pPr>
          </a:lstStyle>
          <a:p>
            <a:pPr eaLnBrk="1" hangingPunct="1">
              <a:lnSpc>
                <a:spcPct val="127000"/>
              </a:lnSpc>
              <a:spcAft>
                <a:spcPts val="500"/>
              </a:spcAft>
              <a:buClr>
                <a:srgbClr val="000000"/>
              </a:buClr>
              <a:buSzPts val="1000"/>
              <a:buFont typeface="Arial" pitchFamily="34" charset="0"/>
              <a:buChar char="*"/>
            </a:pPr>
            <a:r>
              <a:rPr lang="vi-VN" altLang="en-US" sz="2800" b="1" dirty="0">
                <a:solidFill>
                  <a:srgbClr val="002060"/>
                </a:solidFill>
                <a:latin typeface="Times New Roman" pitchFamily="18" charset="0"/>
                <a:ea typeface="Segoe UI" pitchFamily="34" charset="0"/>
                <a:cs typeface="Times New Roman" pitchFamily="18" charset="0"/>
              </a:rPr>
              <a:t>Khi c</a:t>
            </a:r>
            <a:r>
              <a:rPr lang="en-US" altLang="en-US" sz="2800" b="1" dirty="0">
                <a:solidFill>
                  <a:srgbClr val="002060"/>
                </a:solidFill>
                <a:latin typeface="Times New Roman" pitchFamily="18" charset="0"/>
                <a:ea typeface="Segoe UI" pitchFamily="34" charset="0"/>
                <a:cs typeface="Times New Roman" pitchFamily="18" charset="0"/>
              </a:rPr>
              <a:t>ơ </a:t>
            </a:r>
            <a:r>
              <a:rPr lang="vi-VN" altLang="en-US" sz="2800" b="1" dirty="0">
                <a:solidFill>
                  <a:srgbClr val="002060"/>
                </a:solidFill>
                <a:latin typeface="Times New Roman" pitchFamily="18" charset="0"/>
                <a:ea typeface="Segoe UI" pitchFamily="34" charset="0"/>
                <a:cs typeface="Times New Roman" pitchFamily="18" charset="0"/>
              </a:rPr>
              <a:t>thể bị mất nước do tiêu chảy, nôn mửa, ... người ta thường cho bệnh nhân uống dung dịch oresol. T</a:t>
            </a:r>
            <a:r>
              <a:rPr lang="en-US" altLang="en-US" sz="2800" b="1" dirty="0">
                <a:solidFill>
                  <a:srgbClr val="002060"/>
                </a:solidFill>
                <a:latin typeface="Times New Roman" pitchFamily="18" charset="0"/>
                <a:ea typeface="Segoe UI" pitchFamily="34" charset="0"/>
                <a:cs typeface="Times New Roman" pitchFamily="18" charset="0"/>
              </a:rPr>
              <a:t>ì</a:t>
            </a:r>
            <a:r>
              <a:rPr lang="vi-VN" altLang="en-US" sz="2800" b="1" dirty="0">
                <a:solidFill>
                  <a:srgbClr val="002060"/>
                </a:solidFill>
                <a:latin typeface="Times New Roman" pitchFamily="18" charset="0"/>
                <a:ea typeface="Segoe UI" pitchFamily="34" charset="0"/>
                <a:cs typeface="Times New Roman" pitchFamily="18" charset="0"/>
              </a:rPr>
              <a:t>m hiểu qua sách báo và internet, háy cho biết thành ph</a:t>
            </a:r>
            <a:r>
              <a:rPr lang="en-US" altLang="en-US" sz="2800" b="1" dirty="0">
                <a:solidFill>
                  <a:srgbClr val="002060"/>
                </a:solidFill>
                <a:latin typeface="Times New Roman" pitchFamily="18" charset="0"/>
                <a:ea typeface="Segoe UI" pitchFamily="34" charset="0"/>
                <a:cs typeface="Times New Roman" pitchFamily="18" charset="0"/>
              </a:rPr>
              <a:t>ầ</a:t>
            </a:r>
            <a:r>
              <a:rPr lang="vi-VN" altLang="en-US" sz="2800" b="1" dirty="0">
                <a:solidFill>
                  <a:srgbClr val="002060"/>
                </a:solidFill>
                <a:latin typeface="Times New Roman" pitchFamily="18" charset="0"/>
                <a:ea typeface="Segoe UI" pitchFamily="34" charset="0"/>
                <a:cs typeface="Times New Roman" pitchFamily="18" charset="0"/>
              </a:rPr>
              <a:t>n của oresol có các loại chất nào (chất ion, chất cộng hoá trị). Trong trường hợp không có oresol thì có thể thay thế bằng cách nào khác không? Giải thích.</a:t>
            </a:r>
            <a:endParaRPr lang="en-US" altLang="en-US" sz="2800" b="1" dirty="0">
              <a:solidFill>
                <a:srgbClr val="002060"/>
              </a:solidFill>
              <a:latin typeface="Times New Roman" pitchFamily="18" charset="0"/>
              <a:ea typeface="Segoe UI" pitchFamily="34" charset="0"/>
              <a:cs typeface="Times New Roman" pitchFamily="18" charset="0"/>
            </a:endParaRPr>
          </a:p>
        </p:txBody>
      </p:sp>
    </p:spTree>
    <p:extLst>
      <p:ext uri="{BB962C8B-B14F-4D97-AF65-F5344CB8AC3E}">
        <p14:creationId xmlns:p14="http://schemas.microsoft.com/office/powerpoint/2010/main" val="2829600491"/>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1A6E45-8A58-4C35-BD7B-D1F00DB22B75}"/>
              </a:ext>
            </a:extLst>
          </p:cNvPr>
          <p:cNvSpPr txBox="1"/>
          <p:nvPr/>
        </p:nvSpPr>
        <p:spPr>
          <a:xfrm>
            <a:off x="381000" y="304800"/>
            <a:ext cx="8382000" cy="6001643"/>
          </a:xfrm>
          <a:prstGeom prst="rect">
            <a:avLst/>
          </a:prstGeom>
          <a:noFill/>
        </p:spPr>
        <p:txBody>
          <a:bodyPr wrap="square">
            <a:spAutoFit/>
          </a:bodyPr>
          <a:lstStyle/>
          <a:p>
            <a:pPr algn="just"/>
            <a:r>
              <a:rPr lang="vi-VN" b="0" i="0" dirty="0">
                <a:solidFill>
                  <a:srgbClr val="222222"/>
                </a:solidFill>
                <a:effectLst/>
                <a:latin typeface="Roboto" panose="02000000000000000000" pitchFamily="2" charset="0"/>
              </a:rPr>
              <a:t> </a:t>
            </a:r>
            <a:r>
              <a:rPr lang="vi-VN" sz="3200" b="0" i="0" dirty="0">
                <a:solidFill>
                  <a:srgbClr val="222222"/>
                </a:solidFill>
                <a:effectLst/>
                <a:latin typeface="+mj-lt"/>
              </a:rPr>
              <a:t>Thành phần của oresol:</a:t>
            </a:r>
          </a:p>
          <a:p>
            <a:pPr algn="just"/>
            <a:r>
              <a:rPr lang="vi-VN" sz="3200" b="0" i="0" dirty="0">
                <a:solidFill>
                  <a:srgbClr val="222222"/>
                </a:solidFill>
                <a:effectLst/>
                <a:latin typeface="+mj-lt"/>
              </a:rPr>
              <a:t>   + Sodium chloride: Chất ion</a:t>
            </a:r>
          </a:p>
          <a:p>
            <a:pPr algn="just"/>
            <a:r>
              <a:rPr lang="vi-VN" sz="3200" b="0" i="0" dirty="0">
                <a:solidFill>
                  <a:srgbClr val="222222"/>
                </a:solidFill>
                <a:effectLst/>
                <a:latin typeface="+mj-lt"/>
              </a:rPr>
              <a:t>   + Potassium chloride: Chất ion</a:t>
            </a:r>
          </a:p>
          <a:p>
            <a:pPr algn="just"/>
            <a:r>
              <a:rPr lang="vi-VN" sz="3200" b="0" i="0" dirty="0">
                <a:solidFill>
                  <a:srgbClr val="222222"/>
                </a:solidFill>
                <a:effectLst/>
                <a:latin typeface="+mj-lt"/>
              </a:rPr>
              <a:t>   + Glucose khan: Chất cộng hóa trị</a:t>
            </a:r>
          </a:p>
          <a:p>
            <a:pPr algn="just"/>
            <a:r>
              <a:rPr lang="vi-VN" sz="3200" b="0" i="0" dirty="0">
                <a:solidFill>
                  <a:srgbClr val="222222"/>
                </a:solidFill>
                <a:effectLst/>
                <a:latin typeface="+mj-lt"/>
              </a:rPr>
              <a:t>   + Sodium bicarbonate: Chất ion</a:t>
            </a:r>
          </a:p>
          <a:p>
            <a:pPr algn="just"/>
            <a:r>
              <a:rPr lang="vi-VN" sz="3200" b="0" i="0" dirty="0">
                <a:solidFill>
                  <a:srgbClr val="222222"/>
                </a:solidFill>
                <a:effectLst/>
                <a:latin typeface="+mj-lt"/>
              </a:rPr>
              <a:t>- Trong trường hợp không có oresol, có thể hòa tan nửa thìa muối nhỏ (Sodium chloride) và 6 thìa nhỏ đường (thành phần có glucose) trong 1 lít nước đun sôi để nguội. Hoặc có thể sử dụng nước dừa, nước cơm (thành phần có glucose) thêm một chút xíu muối (sodium chloride) để thay thế trong trường hợp khẩn cấ</a:t>
            </a:r>
            <a:r>
              <a:rPr lang="vi-VN" sz="3200" b="0" i="0" dirty="0">
                <a:solidFill>
                  <a:srgbClr val="222222"/>
                </a:solidFill>
                <a:effectLst/>
                <a:latin typeface="Times New Roman" panose="02020603050405020304" pitchFamily="18" charset="0"/>
                <a:cs typeface="Times New Roman" panose="02020603050405020304" pitchFamily="18" charset="0"/>
              </a:rPr>
              <a:t>p</a:t>
            </a:r>
            <a:r>
              <a:rPr lang="en-US" sz="3200" b="0" i="0" dirty="0">
                <a:solidFill>
                  <a:srgbClr val="222222"/>
                </a:solidFill>
                <a:effectLst/>
                <a:latin typeface="Times New Roman" panose="02020603050405020304" pitchFamily="18" charset="0"/>
                <a:cs typeface="Times New Roman" panose="02020603050405020304" pitchFamily="18" charset="0"/>
              </a:rPr>
              <a:t>.</a:t>
            </a:r>
            <a:endParaRPr lang="vi-VN" sz="3200" b="0" i="0" dirty="0">
              <a:solidFill>
                <a:srgbClr val="2222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0684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Không có mô tả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1"/>
          <p:cNvSpPr txBox="1">
            <a:spLocks noChangeArrowheads="1"/>
          </p:cNvSpPr>
          <p:nvPr/>
        </p:nvSpPr>
        <p:spPr bwMode="auto">
          <a:xfrm>
            <a:off x="1970485" y="165101"/>
            <a:ext cx="52030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4800">
                <a:solidFill>
                  <a:srgbClr val="FFFFFF"/>
                </a:solidFill>
                <a:latin typeface="Times New Roman  "/>
              </a:rPr>
              <a:t>HƯỚNG DẪN VỀ NHÀ</a:t>
            </a:r>
          </a:p>
        </p:txBody>
      </p:sp>
      <p:sp>
        <p:nvSpPr>
          <p:cNvPr id="4" name="Text Box 8"/>
          <p:cNvSpPr txBox="1">
            <a:spLocks noChangeArrowheads="1"/>
          </p:cNvSpPr>
          <p:nvPr/>
        </p:nvSpPr>
        <p:spPr bwMode="auto">
          <a:xfrm>
            <a:off x="4007644" y="1046164"/>
            <a:ext cx="4541044" cy="4524375"/>
          </a:xfrm>
          <a:prstGeom prst="rect">
            <a:avLst/>
          </a:prstGeom>
          <a:solidFill>
            <a:schemeClr val="accent2">
              <a:lumMod val="20000"/>
              <a:lumOff val="80000"/>
            </a:schemeClr>
          </a:solidFill>
          <a:ln>
            <a:noFill/>
          </a:ln>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eaLnBrk="1" hangingPunct="1">
              <a:spcBef>
                <a:spcPct val="50000"/>
              </a:spcBef>
              <a:defRPr/>
            </a:pPr>
            <a:r>
              <a:rPr lang="en-US" altLang="en-US" sz="2400" b="1" dirty="0">
                <a:solidFill>
                  <a:srgbClr val="FFFF00"/>
                </a:solidFill>
                <a:latin typeface="Times New Roman  "/>
              </a:rPr>
              <a:t>   </a:t>
            </a:r>
            <a:endParaRPr lang="en-US" altLang="en-US" dirty="0">
              <a:solidFill>
                <a:prstClr val="black"/>
              </a:solidFill>
              <a:cs typeface="Times New Roman" panose="02020603050405020304" pitchFamily="18" charset="0"/>
            </a:endParaRPr>
          </a:p>
          <a:p>
            <a:pPr eaLnBrk="1" hangingPunct="1">
              <a:spcBef>
                <a:spcPct val="50000"/>
              </a:spcBef>
              <a:defRPr/>
            </a:pPr>
            <a:endParaRPr lang="en-US" altLang="en-US" sz="2400" b="1" dirty="0">
              <a:solidFill>
                <a:prstClr val="black"/>
              </a:solidFill>
              <a:latin typeface="Times New Roman  "/>
            </a:endParaRPr>
          </a:p>
          <a:p>
            <a:pPr eaLnBrk="1" hangingPunct="1">
              <a:spcBef>
                <a:spcPct val="50000"/>
              </a:spcBef>
              <a:defRPr/>
            </a:pPr>
            <a:endParaRPr lang="en-US" altLang="en-US" sz="2400" b="1" dirty="0">
              <a:solidFill>
                <a:prstClr val="black"/>
              </a:solidFill>
              <a:latin typeface="Times New Roman  "/>
            </a:endParaRPr>
          </a:p>
          <a:p>
            <a:pPr eaLnBrk="1" hangingPunct="1">
              <a:spcBef>
                <a:spcPct val="50000"/>
              </a:spcBef>
              <a:defRPr/>
            </a:pPr>
            <a:endParaRPr lang="en-US" altLang="en-US" sz="2400" b="1" dirty="0">
              <a:solidFill>
                <a:prstClr val="black"/>
              </a:solidFill>
              <a:latin typeface="Times New Roman  "/>
            </a:endParaRPr>
          </a:p>
          <a:p>
            <a:pPr eaLnBrk="1" hangingPunct="1">
              <a:spcBef>
                <a:spcPct val="50000"/>
              </a:spcBef>
              <a:defRPr/>
            </a:pPr>
            <a:endParaRPr lang="en-US" altLang="en-US" sz="2400" b="1" dirty="0">
              <a:solidFill>
                <a:prstClr val="black"/>
              </a:solidFill>
              <a:latin typeface="Times New Roman  "/>
            </a:endParaRPr>
          </a:p>
          <a:p>
            <a:pPr eaLnBrk="1" hangingPunct="1">
              <a:spcBef>
                <a:spcPct val="50000"/>
              </a:spcBef>
              <a:defRPr/>
            </a:pPr>
            <a:endParaRPr lang="en-US" altLang="en-US" sz="2400" b="1" dirty="0">
              <a:solidFill>
                <a:prstClr val="black"/>
              </a:solidFill>
              <a:latin typeface="Times New Roman  "/>
            </a:endParaRPr>
          </a:p>
          <a:p>
            <a:pPr eaLnBrk="1" hangingPunct="1">
              <a:spcBef>
                <a:spcPct val="50000"/>
              </a:spcBef>
              <a:defRPr/>
            </a:pPr>
            <a:endParaRPr lang="en-US" altLang="en-US" b="1" dirty="0">
              <a:solidFill>
                <a:srgbClr val="FFFF00"/>
              </a:solidFill>
              <a:latin typeface="Times New Roman  "/>
            </a:endParaRPr>
          </a:p>
          <a:p>
            <a:pPr eaLnBrk="1" hangingPunct="1">
              <a:spcBef>
                <a:spcPct val="50000"/>
              </a:spcBef>
              <a:defRPr/>
            </a:pPr>
            <a:r>
              <a:rPr lang="en-US" altLang="en-US" b="1" dirty="0">
                <a:solidFill>
                  <a:srgbClr val="FFFF00"/>
                </a:solidFill>
                <a:latin typeface="Times New Roman  "/>
              </a:rPr>
              <a:t>  </a:t>
            </a:r>
          </a:p>
        </p:txBody>
      </p:sp>
      <p:sp>
        <p:nvSpPr>
          <p:cNvPr id="5" name="TextBox 4"/>
          <p:cNvSpPr txBox="1">
            <a:spLocks noChangeArrowheads="1"/>
          </p:cNvSpPr>
          <p:nvPr/>
        </p:nvSpPr>
        <p:spPr bwMode="auto">
          <a:xfrm>
            <a:off x="4338637" y="1625600"/>
            <a:ext cx="40624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Học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tập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trong</a:t>
            </a:r>
            <a:r>
              <a:rPr lang="en-US" altLang="en-US" sz="2800" dirty="0">
                <a:latin typeface="Times New Roman" pitchFamily="18" charset="0"/>
                <a:cs typeface="Times New Roman" pitchFamily="18" charset="0"/>
              </a:rPr>
              <a:t> SGK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SBT.</a:t>
            </a:r>
          </a:p>
        </p:txBody>
      </p:sp>
      <p:sp>
        <p:nvSpPr>
          <p:cNvPr id="7" name="TextBox 6"/>
          <p:cNvSpPr txBox="1">
            <a:spLocks noChangeArrowheads="1"/>
          </p:cNvSpPr>
          <p:nvPr/>
        </p:nvSpPr>
        <p:spPr bwMode="auto">
          <a:xfrm>
            <a:off x="4366022" y="2830514"/>
            <a:ext cx="38242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Đọc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tìm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hiểu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trước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hóa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hóa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học</a:t>
            </a:r>
            <a:r>
              <a:rPr lang="en-US" alt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64534702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1385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9206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81000" y="381000"/>
            <a:ext cx="762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800" b="1" dirty="0">
                <a:solidFill>
                  <a:srgbClr val="FF0000"/>
                </a:solidFill>
                <a:latin typeface="Times New Roman" pitchFamily="18" charset="0"/>
                <a:cs typeface="Times New Roman" pitchFamily="18" charset="0"/>
              </a:rPr>
              <a:t>BÀI 6. GIỚI THIỆU VỀ LIÊN KẾT HÓA HỌC</a:t>
            </a: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42864"/>
            <a:ext cx="9906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76200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Vỏ</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nguyên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tử</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khí</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hiếm</a:t>
            </a:r>
            <a:r>
              <a:rPr lang="en-US" altLang="en-US" sz="2800" b="1" u="sng" dirty="0">
                <a:solidFill>
                  <a:srgbClr val="3333FF"/>
                </a:solidFill>
                <a:latin typeface="Times New Roman" pitchFamily="18" charset="0"/>
                <a:cs typeface="Times New Roman" pitchFamily="18" charset="0"/>
              </a:rPr>
              <a:t>: </a:t>
            </a:r>
          </a:p>
        </p:txBody>
      </p:sp>
      <p:sp>
        <p:nvSpPr>
          <p:cNvPr id="5" name="Rectangle 3"/>
          <p:cNvSpPr>
            <a:spLocks noChangeArrowheads="1"/>
          </p:cNvSpPr>
          <p:nvPr/>
        </p:nvSpPr>
        <p:spPr bwMode="auto">
          <a:xfrm>
            <a:off x="1911352" y="0"/>
            <a:ext cx="41751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3200" b="1" dirty="0">
                <a:solidFill>
                  <a:srgbClr val="FF0000"/>
                </a:solidFill>
                <a:latin typeface="Times New Roman" pitchFamily="18" charset="0"/>
                <a:cs typeface="Times New Roman" pitchFamily="18" charset="0"/>
              </a:rPr>
              <a:t>CHỦ ĐỀ 2. PHÂN TỬ</a:t>
            </a:r>
            <a:endParaRPr lang="en-US" sz="3200" dirty="0">
              <a:solidFill>
                <a:srgbClr val="FF0000"/>
              </a:solidFill>
              <a:latin typeface="Times New Roman" pitchFamily="18" charset="0"/>
              <a:cs typeface="Times New Roman" pitchFamily="18" charset="0"/>
            </a:endParaRPr>
          </a:p>
        </p:txBody>
      </p:sp>
      <p:sp>
        <p:nvSpPr>
          <p:cNvPr id="2" name="Text Box 20">
            <a:extLst>
              <a:ext uri="{FF2B5EF4-FFF2-40B4-BE49-F238E27FC236}">
                <a16:creationId xmlns:a16="http://schemas.microsoft.com/office/drawing/2014/main" id="{1CBE6CB8-423C-AA82-9DF3-2C479792ADFD}"/>
              </a:ext>
            </a:extLst>
          </p:cNvPr>
          <p:cNvSpPr txBox="1">
            <a:spLocks noChangeArrowheads="1"/>
          </p:cNvSpPr>
          <p:nvPr/>
        </p:nvSpPr>
        <p:spPr bwMode="auto">
          <a:xfrm>
            <a:off x="76200" y="1143000"/>
            <a:ext cx="9067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Vỏ</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hiếm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đều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8 electron ở </a:t>
            </a:r>
            <a:r>
              <a:rPr lang="en-US" altLang="en-US" sz="2800" dirty="0" err="1">
                <a:latin typeface="Times New Roman" pitchFamily="18" charset="0"/>
                <a:cs typeface="Times New Roman" pitchFamily="18" charset="0"/>
              </a:rPr>
              <a:t>lớp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ngoài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cùng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riêng</a:t>
            </a:r>
            <a:r>
              <a:rPr lang="en-US" altLang="en-US" sz="2800" dirty="0">
                <a:latin typeface="Times New Roman" pitchFamily="18" charset="0"/>
                <a:cs typeface="Times New Roman" pitchFamily="18" charset="0"/>
              </a:rPr>
              <a:t> helium ở </a:t>
            </a:r>
            <a:r>
              <a:rPr lang="en-US" altLang="en-US" sz="2800" dirty="0" err="1">
                <a:latin typeface="Times New Roman" pitchFamily="18" charset="0"/>
                <a:cs typeface="Times New Roman" pitchFamily="18" charset="0"/>
              </a:rPr>
              <a:t>lớp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ngoài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cùng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2 electron.</a:t>
            </a:r>
          </a:p>
        </p:txBody>
      </p:sp>
      <p:sp>
        <p:nvSpPr>
          <p:cNvPr id="3" name="Text Box 20">
            <a:extLst>
              <a:ext uri="{FF2B5EF4-FFF2-40B4-BE49-F238E27FC236}">
                <a16:creationId xmlns:a16="http://schemas.microsoft.com/office/drawing/2014/main" id="{2943D38E-C13F-E8A3-6528-AE2C8013195F}"/>
              </a:ext>
            </a:extLst>
          </p:cNvPr>
          <p:cNvSpPr txBox="1">
            <a:spLocks noChangeArrowheads="1"/>
          </p:cNvSpPr>
          <p:nvPr/>
        </p:nvSpPr>
        <p:spPr bwMode="auto">
          <a:xfrm>
            <a:off x="76200" y="1991380"/>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Liên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kết</a:t>
            </a:r>
            <a:r>
              <a:rPr lang="en-US" altLang="en-US" sz="2800" b="1" u="sng" dirty="0">
                <a:solidFill>
                  <a:srgbClr val="3333FF"/>
                </a:solidFill>
                <a:latin typeface="Times New Roman" pitchFamily="18" charset="0"/>
                <a:cs typeface="Times New Roman" pitchFamily="18" charset="0"/>
              </a:rPr>
              <a:t> ion:</a:t>
            </a:r>
          </a:p>
        </p:txBody>
      </p:sp>
    </p:spTree>
    <p:extLst>
      <p:ext uri="{BB962C8B-B14F-4D97-AF65-F5344CB8AC3E}">
        <p14:creationId xmlns:p14="http://schemas.microsoft.com/office/powerpoint/2010/main" val="13207852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9858" y="444694"/>
            <a:ext cx="3437523" cy="6337576"/>
          </a:xfrm>
          <a:prstGeom prst="rect">
            <a:avLst/>
          </a:prstGeom>
        </p:spPr>
      </p:pic>
      <p:pic>
        <p:nvPicPr>
          <p:cNvPr id="7" name="Picture 7"/>
          <p:cNvPicPr>
            <a:picLocks noChangeAspect="1"/>
          </p:cNvPicPr>
          <p:nvPr/>
        </p:nvPicPr>
        <p:blipFill>
          <a:blip r:embed="rId4"/>
          <a:srcRect/>
          <a:stretch>
            <a:fillRect/>
          </a:stretch>
        </p:blipFill>
        <p:spPr>
          <a:xfrm>
            <a:off x="896337" y="9857"/>
            <a:ext cx="1190914" cy="1057929"/>
          </a:xfrm>
          <a:prstGeom prst="rect">
            <a:avLst/>
          </a:prstGeom>
        </p:spPr>
      </p:pic>
      <p:pic>
        <p:nvPicPr>
          <p:cNvPr id="8" name="Picture 8"/>
          <p:cNvPicPr>
            <a:picLocks noChangeAspect="1"/>
          </p:cNvPicPr>
          <p:nvPr/>
        </p:nvPicPr>
        <p:blipFill>
          <a:blip r:embed="rId5"/>
          <a:srcRect/>
          <a:stretch>
            <a:fillRect/>
          </a:stretch>
        </p:blipFill>
        <p:spPr>
          <a:xfrm>
            <a:off x="456418" y="3063350"/>
            <a:ext cx="3159087" cy="341365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793582" y="446469"/>
            <a:ext cx="3394894" cy="6337577"/>
          </a:xfrm>
          <a:prstGeom prst="rect">
            <a:avLst/>
          </a:prstGeom>
        </p:spPr>
      </p:pic>
      <p:pic>
        <p:nvPicPr>
          <p:cNvPr id="10" name="Picture 10"/>
          <p:cNvPicPr>
            <a:picLocks noChangeAspect="1"/>
          </p:cNvPicPr>
          <p:nvPr/>
        </p:nvPicPr>
        <p:blipFill>
          <a:blip r:embed="rId4"/>
          <a:srcRect/>
          <a:stretch>
            <a:fillRect/>
          </a:stretch>
        </p:blipFill>
        <p:spPr>
          <a:xfrm>
            <a:off x="4306746" y="73953"/>
            <a:ext cx="1397542" cy="1241483"/>
          </a:xfrm>
          <a:prstGeom prst="rect">
            <a:avLst/>
          </a:prstGeom>
        </p:spPr>
      </p:pic>
      <p:pic>
        <p:nvPicPr>
          <p:cNvPr id="11" name="Picture 11"/>
          <p:cNvPicPr>
            <a:picLocks noChangeAspect="1"/>
          </p:cNvPicPr>
          <p:nvPr/>
        </p:nvPicPr>
        <p:blipFill>
          <a:blip r:embed="rId6"/>
          <a:srcRect/>
          <a:stretch>
            <a:fillRect/>
          </a:stretch>
        </p:blipFill>
        <p:spPr>
          <a:xfrm>
            <a:off x="3880020" y="3063350"/>
            <a:ext cx="3098477" cy="3449992"/>
          </a:xfrm>
          <a:prstGeom prst="rect">
            <a:avLst/>
          </a:prstGeom>
        </p:spPr>
      </p:pic>
      <p:pic>
        <p:nvPicPr>
          <p:cNvPr id="12" name="Picture 12"/>
          <p:cNvPicPr>
            <a:picLocks noChangeAspect="1"/>
          </p:cNvPicPr>
          <p:nvPr/>
        </p:nvPicPr>
        <p:blipFill>
          <a:blip r:embed="rId7"/>
          <a:srcRect/>
          <a:stretch>
            <a:fillRect/>
          </a:stretch>
        </p:blipFill>
        <p:spPr>
          <a:xfrm>
            <a:off x="7317001" y="431825"/>
            <a:ext cx="1165073" cy="1530129"/>
          </a:xfrm>
          <a:prstGeom prst="rect">
            <a:avLst/>
          </a:prstGeom>
        </p:spPr>
      </p:pic>
      <p:sp>
        <p:nvSpPr>
          <p:cNvPr id="16" name="TextBox 16"/>
          <p:cNvSpPr txBox="1"/>
          <p:nvPr/>
        </p:nvSpPr>
        <p:spPr>
          <a:xfrm>
            <a:off x="456419" y="1309086"/>
            <a:ext cx="2070749" cy="1546064"/>
          </a:xfrm>
          <a:prstGeom prst="rect">
            <a:avLst/>
          </a:prstGeom>
        </p:spPr>
        <p:txBody>
          <a:bodyPr lIns="0" tIns="0" rIns="0" bIns="0" rtlCol="0" anchor="t">
            <a:spAutoFit/>
          </a:bodyPr>
          <a:lstStyle/>
          <a:p>
            <a:pPr algn="ctr">
              <a:lnSpc>
                <a:spcPts val="2352"/>
              </a:lnSpc>
              <a:spcBef>
                <a:spcPct val="0"/>
              </a:spcBef>
            </a:pPr>
            <a:r>
              <a:rPr lang="en-US" sz="2800" spc="-41" dirty="0" err="1">
                <a:solidFill>
                  <a:srgbClr val="000000"/>
                </a:solidFill>
                <a:latin typeface="Times New Roman" panose="02020603050405020304" pitchFamily="18" charset="0"/>
                <a:cs typeface="Times New Roman" panose="02020603050405020304" pitchFamily="18" charset="0"/>
              </a:rPr>
              <a:t>Nhóm</a:t>
            </a:r>
            <a:r>
              <a:rPr lang="en-US" sz="2800" spc="-41" dirty="0">
                <a:solidFill>
                  <a:srgbClr val="000000"/>
                </a:solidFill>
                <a:latin typeface="Times New Roman" panose="02020603050405020304" pitchFamily="18" charset="0"/>
                <a:cs typeface="Times New Roman" panose="02020603050405020304" pitchFamily="18" charset="0"/>
              </a:rPr>
              <a:t> 1, 2: Quan </a:t>
            </a:r>
            <a:r>
              <a:rPr lang="en-US" sz="2800" spc="-41" dirty="0" err="1">
                <a:solidFill>
                  <a:srgbClr val="000000"/>
                </a:solidFill>
                <a:latin typeface="Times New Roman" panose="02020603050405020304" pitchFamily="18" charset="0"/>
                <a:cs typeface="Times New Roman" panose="02020603050405020304" pitchFamily="18" charset="0"/>
              </a:rPr>
              <a:t>sát</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hình</a:t>
            </a:r>
            <a:r>
              <a:rPr lang="en-US" sz="2800" spc="-41" dirty="0">
                <a:solidFill>
                  <a:srgbClr val="000000"/>
                </a:solidFill>
                <a:latin typeface="Times New Roman" panose="02020603050405020304" pitchFamily="18" charset="0"/>
                <a:cs typeface="Times New Roman" panose="02020603050405020304" pitchFamily="18" charset="0"/>
              </a:rPr>
              <a:t> 6.2 </a:t>
            </a:r>
            <a:r>
              <a:rPr lang="en-US" sz="2800" spc="-41" dirty="0" err="1">
                <a:solidFill>
                  <a:srgbClr val="000000"/>
                </a:solidFill>
                <a:latin typeface="Times New Roman" panose="02020603050405020304" pitchFamily="18" charset="0"/>
                <a:cs typeface="Times New Roman" panose="02020603050405020304" pitchFamily="18" charset="0"/>
              </a:rPr>
              <a:t>mô</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tả</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sự</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hình</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thành</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liên</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kết</a:t>
            </a:r>
            <a:r>
              <a:rPr lang="en-US" sz="2800" spc="-41" dirty="0">
                <a:solidFill>
                  <a:srgbClr val="000000"/>
                </a:solidFill>
                <a:latin typeface="Times New Roman" panose="02020603050405020304" pitchFamily="18" charset="0"/>
                <a:cs typeface="Times New Roman" panose="02020603050405020304" pitchFamily="18" charset="0"/>
              </a:rPr>
              <a:t> ion </a:t>
            </a:r>
            <a:r>
              <a:rPr lang="en-US" sz="2800" spc="-41" dirty="0" err="1">
                <a:solidFill>
                  <a:srgbClr val="000000"/>
                </a:solidFill>
                <a:latin typeface="Times New Roman" panose="02020603050405020304" pitchFamily="18" charset="0"/>
                <a:cs typeface="Times New Roman" panose="02020603050405020304" pitchFamily="18" charset="0"/>
              </a:rPr>
              <a:t>dương</a:t>
            </a:r>
            <a:endParaRPr lang="en-US" sz="2800" spc="-41" dirty="0">
              <a:solidFill>
                <a:srgbClr val="000000"/>
              </a:solidFill>
              <a:latin typeface="Times New Roman" panose="02020603050405020304" pitchFamily="18" charset="0"/>
              <a:cs typeface="Times New Roman" panose="02020603050405020304" pitchFamily="18" charset="0"/>
            </a:endParaRPr>
          </a:p>
        </p:txBody>
      </p:sp>
      <p:sp>
        <p:nvSpPr>
          <p:cNvPr id="17" name="TextBox 17"/>
          <p:cNvSpPr txBox="1"/>
          <p:nvPr/>
        </p:nvSpPr>
        <p:spPr>
          <a:xfrm>
            <a:off x="3911923" y="1321786"/>
            <a:ext cx="2540775" cy="1238288"/>
          </a:xfrm>
          <a:prstGeom prst="rect">
            <a:avLst/>
          </a:prstGeom>
        </p:spPr>
        <p:txBody>
          <a:bodyPr wrap="square" lIns="0" tIns="0" rIns="0" bIns="0" rtlCol="0" anchor="t">
            <a:spAutoFit/>
          </a:bodyPr>
          <a:lstStyle/>
          <a:p>
            <a:pPr algn="ctr">
              <a:lnSpc>
                <a:spcPts val="2352"/>
              </a:lnSpc>
              <a:spcBef>
                <a:spcPct val="0"/>
              </a:spcBef>
            </a:pPr>
            <a:r>
              <a:rPr lang="en-US" sz="2800" spc="-41" dirty="0" err="1">
                <a:solidFill>
                  <a:srgbClr val="000000"/>
                </a:solidFill>
                <a:latin typeface="Times New Roman" panose="02020603050405020304" pitchFamily="18" charset="0"/>
                <a:cs typeface="Times New Roman" panose="02020603050405020304" pitchFamily="18" charset="0"/>
              </a:rPr>
              <a:t>Nhóm</a:t>
            </a:r>
            <a:r>
              <a:rPr lang="en-US" sz="2800" spc="-41" dirty="0">
                <a:solidFill>
                  <a:srgbClr val="000000"/>
                </a:solidFill>
                <a:latin typeface="Times New Roman" panose="02020603050405020304" pitchFamily="18" charset="0"/>
                <a:cs typeface="Times New Roman" panose="02020603050405020304" pitchFamily="18" charset="0"/>
              </a:rPr>
              <a:t> 3,4: Quan</a:t>
            </a:r>
          </a:p>
          <a:p>
            <a:pPr algn="ctr">
              <a:lnSpc>
                <a:spcPts val="2352"/>
              </a:lnSpc>
              <a:spcBef>
                <a:spcPct val="0"/>
              </a:spcBef>
            </a:pP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sát</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hình</a:t>
            </a:r>
            <a:r>
              <a:rPr lang="en-US" sz="2800" spc="-41" dirty="0">
                <a:solidFill>
                  <a:srgbClr val="000000"/>
                </a:solidFill>
                <a:latin typeface="Times New Roman" panose="02020603050405020304" pitchFamily="18" charset="0"/>
                <a:cs typeface="Times New Roman" panose="02020603050405020304" pitchFamily="18" charset="0"/>
              </a:rPr>
              <a:t> 6.3 </a:t>
            </a:r>
            <a:r>
              <a:rPr lang="en-US" sz="2800" spc="-41" dirty="0" err="1">
                <a:solidFill>
                  <a:srgbClr val="000000"/>
                </a:solidFill>
                <a:latin typeface="Times New Roman" panose="02020603050405020304" pitchFamily="18" charset="0"/>
                <a:cs typeface="Times New Roman" panose="02020603050405020304" pitchFamily="18" charset="0"/>
              </a:rPr>
              <a:t>mô</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tả</a:t>
            </a:r>
            <a:endParaRPr lang="en-US" sz="2800" spc="-41" dirty="0">
              <a:solidFill>
                <a:srgbClr val="000000"/>
              </a:solidFill>
              <a:latin typeface="Times New Roman" panose="02020603050405020304" pitchFamily="18" charset="0"/>
              <a:cs typeface="Times New Roman" panose="02020603050405020304" pitchFamily="18" charset="0"/>
            </a:endParaRPr>
          </a:p>
          <a:p>
            <a:pPr algn="ctr">
              <a:lnSpc>
                <a:spcPts val="2352"/>
              </a:lnSpc>
              <a:spcBef>
                <a:spcPct val="0"/>
              </a:spcBef>
            </a:pP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sự</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hình</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thành</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liên</a:t>
            </a:r>
            <a:r>
              <a:rPr lang="en-US" sz="2800" spc="-41" dirty="0">
                <a:solidFill>
                  <a:srgbClr val="000000"/>
                </a:solidFill>
                <a:latin typeface="Times New Roman" panose="02020603050405020304" pitchFamily="18" charset="0"/>
                <a:cs typeface="Times New Roman" panose="02020603050405020304" pitchFamily="18" charset="0"/>
              </a:rPr>
              <a:t> </a:t>
            </a:r>
          </a:p>
          <a:p>
            <a:pPr algn="ctr">
              <a:lnSpc>
                <a:spcPts val="2352"/>
              </a:lnSpc>
              <a:spcBef>
                <a:spcPct val="0"/>
              </a:spcBef>
            </a:pPr>
            <a:r>
              <a:rPr lang="en-US" sz="2800" spc="-41" dirty="0" err="1">
                <a:solidFill>
                  <a:srgbClr val="000000"/>
                </a:solidFill>
                <a:latin typeface="Times New Roman" panose="02020603050405020304" pitchFamily="18" charset="0"/>
                <a:cs typeface="Times New Roman" panose="02020603050405020304" pitchFamily="18" charset="0"/>
              </a:rPr>
              <a:t>kết</a:t>
            </a:r>
            <a:r>
              <a:rPr lang="en-US" sz="2800" spc="-41" dirty="0">
                <a:solidFill>
                  <a:srgbClr val="000000"/>
                </a:solidFill>
                <a:latin typeface="Times New Roman" panose="02020603050405020304" pitchFamily="18" charset="0"/>
                <a:cs typeface="Times New Roman" panose="02020603050405020304" pitchFamily="18" charset="0"/>
              </a:rPr>
              <a:t> ion </a:t>
            </a:r>
            <a:r>
              <a:rPr lang="en-US" sz="2800" spc="-41" dirty="0" err="1">
                <a:solidFill>
                  <a:srgbClr val="000000"/>
                </a:solidFill>
                <a:latin typeface="Times New Roman" panose="02020603050405020304" pitchFamily="18" charset="0"/>
                <a:cs typeface="Times New Roman" panose="02020603050405020304" pitchFamily="18" charset="0"/>
              </a:rPr>
              <a:t>âm</a:t>
            </a:r>
            <a:endParaRPr lang="en-US" sz="2800" spc="-41" dirty="0">
              <a:solidFill>
                <a:srgbClr val="000000"/>
              </a:solidFill>
              <a:latin typeface="Times New Roman" panose="02020603050405020304" pitchFamily="18" charset="0"/>
              <a:cs typeface="Times New Roman" panose="02020603050405020304" pitchFamily="18" charset="0"/>
            </a:endParaRPr>
          </a:p>
        </p:txBody>
      </p:sp>
      <p:sp>
        <p:nvSpPr>
          <p:cNvPr id="18" name="TextBox 18"/>
          <p:cNvSpPr txBox="1"/>
          <p:nvPr/>
        </p:nvSpPr>
        <p:spPr>
          <a:xfrm>
            <a:off x="7188476" y="2047242"/>
            <a:ext cx="1422124" cy="314958"/>
          </a:xfrm>
          <a:prstGeom prst="rect">
            <a:avLst/>
          </a:prstGeom>
        </p:spPr>
        <p:txBody>
          <a:bodyPr wrap="square" lIns="0" tIns="0" rIns="0" bIns="0" rtlCol="0" anchor="t">
            <a:spAutoFit/>
          </a:bodyPr>
          <a:lstStyle/>
          <a:p>
            <a:pPr algn="ctr">
              <a:lnSpc>
                <a:spcPts val="2352"/>
              </a:lnSpc>
              <a:spcBef>
                <a:spcPct val="0"/>
              </a:spcBef>
            </a:pPr>
            <a:r>
              <a:rPr lang="en-US" sz="2800" spc="-41" dirty="0">
                <a:solidFill>
                  <a:srgbClr val="000000"/>
                </a:solidFill>
                <a:latin typeface="Times New Roman" panose="02020603050405020304" pitchFamily="18" charset="0"/>
                <a:cs typeface="Times New Roman" panose="02020603050405020304" pitchFamily="18" charset="0"/>
              </a:rPr>
              <a:t>3 </a:t>
            </a:r>
            <a:r>
              <a:rPr lang="en-US" sz="2800" spc="-41" dirty="0" err="1">
                <a:solidFill>
                  <a:srgbClr val="000000"/>
                </a:solidFill>
                <a:latin typeface="Times New Roman" panose="02020603050405020304" pitchFamily="18" charset="0"/>
                <a:cs typeface="Times New Roman" panose="02020603050405020304" pitchFamily="18" charset="0"/>
              </a:rPr>
              <a:t>phút</a:t>
            </a:r>
            <a:endParaRPr lang="en-US" sz="2800" spc="-4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1758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TotalTime>
  <Words>4607</Words>
  <Application>Microsoft Office PowerPoint</Application>
  <PresentationFormat>On-screen Show (4:3)</PresentationFormat>
  <Paragraphs>307</Paragraphs>
  <Slides>75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75</vt:i4>
      </vt:variant>
    </vt:vector>
  </HeadingPairs>
  <TitlesOfParts>
    <vt:vector size="85" baseType="lpstr">
      <vt:lpstr>Arial</vt:lpstr>
      <vt:lpstr>Calibri</vt:lpstr>
      <vt:lpstr>Roboto</vt:lpstr>
      <vt:lpstr>Segoe UI</vt:lpstr>
      <vt:lpstr>Symbol</vt:lpstr>
      <vt:lpstr>Times New Roman</vt:lpstr>
      <vt:lpstr>Times New Roman  </vt:lpstr>
      <vt:lpstr>VNI-Thufap3</vt:lpstr>
      <vt:lpstr>ไอติม</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169</cp:revision>
  <dcterms:created xsi:type="dcterms:W3CDTF">2022-08-07T09:20:47Z</dcterms:created>
  <dcterms:modified xsi:type="dcterms:W3CDTF">2023-10-17T13:34:27Z</dcterms:modified>
</cp:coreProperties>
</file>