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340" r:id="rId2"/>
    <p:sldId id="332" r:id="rId3"/>
    <p:sldId id="341" r:id="rId4"/>
    <p:sldId id="290" r:id="rId5"/>
    <p:sldId id="276" r:id="rId6"/>
    <p:sldId id="342" r:id="rId7"/>
    <p:sldId id="336" r:id="rId8"/>
    <p:sldId id="343" r:id="rId9"/>
    <p:sldId id="295" r:id="rId10"/>
    <p:sldId id="330" r:id="rId11"/>
    <p:sldId id="294" r:id="rId12"/>
    <p:sldId id="296" r:id="rId13"/>
    <p:sldId id="297" r:id="rId14"/>
    <p:sldId id="299" r:id="rId15"/>
    <p:sldId id="301" r:id="rId16"/>
    <p:sldId id="280" r:id="rId17"/>
    <p:sldId id="305" r:id="rId18"/>
    <p:sldId id="304" r:id="rId19"/>
    <p:sldId id="281" r:id="rId20"/>
    <p:sldId id="308" r:id="rId21"/>
    <p:sldId id="309" r:id="rId22"/>
    <p:sldId id="310" r:id="rId23"/>
    <p:sldId id="311" r:id="rId24"/>
    <p:sldId id="321" r:id="rId25"/>
    <p:sldId id="322" r:id="rId26"/>
    <p:sldId id="323" r:id="rId27"/>
    <p:sldId id="324" r:id="rId28"/>
    <p:sldId id="327" r:id="rId29"/>
    <p:sldId id="328" r:id="rId30"/>
    <p:sldId id="315" r:id="rId31"/>
    <p:sldId id="316" r:id="rId32"/>
    <p:sldId id="319" r:id="rId33"/>
    <p:sldId id="318" r:id="rId34"/>
    <p:sldId id="329"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697"/>
    <p:restoredTop sz="94690"/>
  </p:normalViewPr>
  <p:slideViewPr>
    <p:cSldViewPr>
      <p:cViewPr varScale="1">
        <p:scale>
          <a:sx n="151" d="100"/>
          <a:sy n="151" d="100"/>
        </p:scale>
        <p:origin x="1000" y="1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636E0B3-B94E-41E6-8376-E2166BE3153F}" type="datetimeFigureOut">
              <a:rPr lang="en-US" smtClean="0"/>
              <a:t>3/1/25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C5BD0B5-280D-4D07-AB7B-A0891EA31E48}" type="slidenum">
              <a:rPr lang="en-US" smtClean="0"/>
              <a:t>‹#›</a:t>
            </a:fld>
            <a:endParaRPr lang="en-US"/>
          </a:p>
        </p:txBody>
      </p:sp>
    </p:spTree>
    <p:extLst>
      <p:ext uri="{BB962C8B-B14F-4D97-AF65-F5344CB8AC3E}">
        <p14:creationId xmlns:p14="http://schemas.microsoft.com/office/powerpoint/2010/main" val="40095813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0CEE942-96A8-4958-B7B1-0271A602F99F}" type="slidenum">
              <a:rPr lang="en-US"/>
              <a:pPr/>
              <a:t>34</a:t>
            </a:fld>
            <a:endParaRPr lang="en-US"/>
          </a:p>
        </p:txBody>
      </p:sp>
      <p:sp>
        <p:nvSpPr>
          <p:cNvPr id="130050" name="Rectangle 2"/>
          <p:cNvSpPr>
            <a:spLocks noGrp="1" noRot="1" noChangeAspect="1" noChangeArrowheads="1" noTextEdit="1"/>
          </p:cNvSpPr>
          <p:nvPr>
            <p:ph type="sldImg"/>
          </p:nvPr>
        </p:nvSpPr>
        <p:spPr>
          <a:xfrm>
            <a:off x="381000" y="685800"/>
            <a:ext cx="6096000" cy="3429000"/>
          </a:xfrm>
          <a:ln/>
        </p:spPr>
      </p:sp>
      <p:sp>
        <p:nvSpPr>
          <p:cNvPr id="130051" name="Rectangle 3"/>
          <p:cNvSpPr>
            <a:spLocks noGrp="1" noChangeArrowheads="1"/>
          </p:cNvSpPr>
          <p:nvPr>
            <p:ph type="body" idx="1"/>
          </p:nvPr>
        </p:nvSpPr>
        <p:spPr>
          <a:xfrm>
            <a:off x="914400" y="4343400"/>
            <a:ext cx="5029200" cy="4114800"/>
          </a:xfrm>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24C100C-4240-4995-8AA9-482A1F5AB068}" type="datetimeFigureOut">
              <a:rPr lang="en-US" smtClean="0"/>
              <a:t>3/1/25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1369B3-2240-4111-B34A-45DD18AA5DDC}" type="slidenum">
              <a:rPr lang="en-US" smtClean="0"/>
              <a:t>‹#›</a:t>
            </a:fld>
            <a:endParaRPr lang="en-US"/>
          </a:p>
        </p:txBody>
      </p:sp>
    </p:spTree>
    <p:extLst>
      <p:ext uri="{BB962C8B-B14F-4D97-AF65-F5344CB8AC3E}">
        <p14:creationId xmlns:p14="http://schemas.microsoft.com/office/powerpoint/2010/main" val="15350897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4C100C-4240-4995-8AA9-482A1F5AB068}" type="datetimeFigureOut">
              <a:rPr lang="en-US" smtClean="0"/>
              <a:t>3/1/25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1369B3-2240-4111-B34A-45DD18AA5DDC}" type="slidenum">
              <a:rPr lang="en-US" smtClean="0"/>
              <a:t>‹#›</a:t>
            </a:fld>
            <a:endParaRPr lang="en-US"/>
          </a:p>
        </p:txBody>
      </p:sp>
    </p:spTree>
    <p:extLst>
      <p:ext uri="{BB962C8B-B14F-4D97-AF65-F5344CB8AC3E}">
        <p14:creationId xmlns:p14="http://schemas.microsoft.com/office/powerpoint/2010/main" val="41473338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4C100C-4240-4995-8AA9-482A1F5AB068}" type="datetimeFigureOut">
              <a:rPr lang="en-US" smtClean="0"/>
              <a:t>3/1/25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1369B3-2240-4111-B34A-45DD18AA5DDC}" type="slidenum">
              <a:rPr lang="en-US" smtClean="0"/>
              <a:t>‹#›</a:t>
            </a:fld>
            <a:endParaRPr lang="en-US"/>
          </a:p>
        </p:txBody>
      </p:sp>
    </p:spTree>
    <p:extLst>
      <p:ext uri="{BB962C8B-B14F-4D97-AF65-F5344CB8AC3E}">
        <p14:creationId xmlns:p14="http://schemas.microsoft.com/office/powerpoint/2010/main" val="39693666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4C100C-4240-4995-8AA9-482A1F5AB068}" type="datetimeFigureOut">
              <a:rPr lang="en-US" smtClean="0"/>
              <a:t>3/1/25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1369B3-2240-4111-B34A-45DD18AA5DDC}" type="slidenum">
              <a:rPr lang="en-US" smtClean="0"/>
              <a:t>‹#›</a:t>
            </a:fld>
            <a:endParaRPr lang="en-US"/>
          </a:p>
        </p:txBody>
      </p:sp>
    </p:spTree>
    <p:extLst>
      <p:ext uri="{BB962C8B-B14F-4D97-AF65-F5344CB8AC3E}">
        <p14:creationId xmlns:p14="http://schemas.microsoft.com/office/powerpoint/2010/main" val="32552714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24C100C-4240-4995-8AA9-482A1F5AB068}" type="datetimeFigureOut">
              <a:rPr lang="en-US" smtClean="0"/>
              <a:t>3/1/25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1369B3-2240-4111-B34A-45DD18AA5DDC}" type="slidenum">
              <a:rPr lang="en-US" smtClean="0"/>
              <a:t>‹#›</a:t>
            </a:fld>
            <a:endParaRPr lang="en-US"/>
          </a:p>
        </p:txBody>
      </p:sp>
    </p:spTree>
    <p:extLst>
      <p:ext uri="{BB962C8B-B14F-4D97-AF65-F5344CB8AC3E}">
        <p14:creationId xmlns:p14="http://schemas.microsoft.com/office/powerpoint/2010/main" val="16611375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24C100C-4240-4995-8AA9-482A1F5AB068}" type="datetimeFigureOut">
              <a:rPr lang="en-US" smtClean="0"/>
              <a:t>3/1/25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1369B3-2240-4111-B34A-45DD18AA5DDC}" type="slidenum">
              <a:rPr lang="en-US" smtClean="0"/>
              <a:t>‹#›</a:t>
            </a:fld>
            <a:endParaRPr lang="en-US"/>
          </a:p>
        </p:txBody>
      </p:sp>
    </p:spTree>
    <p:extLst>
      <p:ext uri="{BB962C8B-B14F-4D97-AF65-F5344CB8AC3E}">
        <p14:creationId xmlns:p14="http://schemas.microsoft.com/office/powerpoint/2010/main" val="14706735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24C100C-4240-4995-8AA9-482A1F5AB068}" type="datetimeFigureOut">
              <a:rPr lang="en-US" smtClean="0"/>
              <a:t>3/1/25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51369B3-2240-4111-B34A-45DD18AA5DDC}" type="slidenum">
              <a:rPr lang="en-US" smtClean="0"/>
              <a:t>‹#›</a:t>
            </a:fld>
            <a:endParaRPr lang="en-US"/>
          </a:p>
        </p:txBody>
      </p:sp>
    </p:spTree>
    <p:extLst>
      <p:ext uri="{BB962C8B-B14F-4D97-AF65-F5344CB8AC3E}">
        <p14:creationId xmlns:p14="http://schemas.microsoft.com/office/powerpoint/2010/main" val="1621074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24C100C-4240-4995-8AA9-482A1F5AB068}" type="datetimeFigureOut">
              <a:rPr lang="en-US" smtClean="0"/>
              <a:t>3/1/25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51369B3-2240-4111-B34A-45DD18AA5DDC}" type="slidenum">
              <a:rPr lang="en-US" smtClean="0"/>
              <a:t>‹#›</a:t>
            </a:fld>
            <a:endParaRPr lang="en-US"/>
          </a:p>
        </p:txBody>
      </p:sp>
    </p:spTree>
    <p:extLst>
      <p:ext uri="{BB962C8B-B14F-4D97-AF65-F5344CB8AC3E}">
        <p14:creationId xmlns:p14="http://schemas.microsoft.com/office/powerpoint/2010/main" val="25313469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4C100C-4240-4995-8AA9-482A1F5AB068}" type="datetimeFigureOut">
              <a:rPr lang="en-US" smtClean="0"/>
              <a:t>3/1/25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1369B3-2240-4111-B34A-45DD18AA5DDC}" type="slidenum">
              <a:rPr lang="en-US" smtClean="0"/>
              <a:t>‹#›</a:t>
            </a:fld>
            <a:endParaRPr lang="en-US"/>
          </a:p>
        </p:txBody>
      </p:sp>
    </p:spTree>
    <p:extLst>
      <p:ext uri="{BB962C8B-B14F-4D97-AF65-F5344CB8AC3E}">
        <p14:creationId xmlns:p14="http://schemas.microsoft.com/office/powerpoint/2010/main" val="11117167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24C100C-4240-4995-8AA9-482A1F5AB068}" type="datetimeFigureOut">
              <a:rPr lang="en-US" smtClean="0"/>
              <a:t>3/1/25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1369B3-2240-4111-B34A-45DD18AA5DDC}" type="slidenum">
              <a:rPr lang="en-US" smtClean="0"/>
              <a:t>‹#›</a:t>
            </a:fld>
            <a:endParaRPr lang="en-US"/>
          </a:p>
        </p:txBody>
      </p:sp>
    </p:spTree>
    <p:extLst>
      <p:ext uri="{BB962C8B-B14F-4D97-AF65-F5344CB8AC3E}">
        <p14:creationId xmlns:p14="http://schemas.microsoft.com/office/powerpoint/2010/main" val="9217697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24C100C-4240-4995-8AA9-482A1F5AB068}" type="datetimeFigureOut">
              <a:rPr lang="en-US" smtClean="0"/>
              <a:t>3/1/25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1369B3-2240-4111-B34A-45DD18AA5DDC}" type="slidenum">
              <a:rPr lang="en-US" smtClean="0"/>
              <a:t>‹#›</a:t>
            </a:fld>
            <a:endParaRPr lang="en-US"/>
          </a:p>
        </p:txBody>
      </p:sp>
    </p:spTree>
    <p:extLst>
      <p:ext uri="{BB962C8B-B14F-4D97-AF65-F5344CB8AC3E}">
        <p14:creationId xmlns:p14="http://schemas.microsoft.com/office/powerpoint/2010/main" val="39628365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4C100C-4240-4995-8AA9-482A1F5AB068}" type="datetimeFigureOut">
              <a:rPr lang="en-US" smtClean="0"/>
              <a:t>3/1/25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1369B3-2240-4111-B34A-45DD18AA5DDC}" type="slidenum">
              <a:rPr lang="en-US" smtClean="0"/>
              <a:t>‹#›</a:t>
            </a:fld>
            <a:endParaRPr lang="en-US"/>
          </a:p>
        </p:txBody>
      </p:sp>
    </p:spTree>
    <p:extLst>
      <p:ext uri="{BB962C8B-B14F-4D97-AF65-F5344CB8AC3E}">
        <p14:creationId xmlns:p14="http://schemas.microsoft.com/office/powerpoint/2010/main" val="382922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slide" Target="slide24.xml"/><Relationship Id="rId13" Type="http://schemas.openxmlformats.org/officeDocument/2006/relationships/image" Target="../media/image15.gif"/><Relationship Id="rId3" Type="http://schemas.openxmlformats.org/officeDocument/2006/relationships/slideLayout" Target="../slideLayouts/slideLayout2.xml"/><Relationship Id="rId7" Type="http://schemas.openxmlformats.org/officeDocument/2006/relationships/slide" Target="slide23.xml"/><Relationship Id="rId12" Type="http://schemas.openxmlformats.org/officeDocument/2006/relationships/image" Target="../media/image14.gif"/><Relationship Id="rId2" Type="http://schemas.openxmlformats.org/officeDocument/2006/relationships/audio" Target="../media/media3.wav"/><Relationship Id="rId16" Type="http://schemas.openxmlformats.org/officeDocument/2006/relationships/slide" Target="slide27.xml"/><Relationship Id="rId1" Type="http://schemas.microsoft.com/office/2007/relationships/media" Target="../media/media3.wav"/><Relationship Id="rId6" Type="http://schemas.openxmlformats.org/officeDocument/2006/relationships/slide" Target="slide22.xml"/><Relationship Id="rId11" Type="http://schemas.openxmlformats.org/officeDocument/2006/relationships/image" Target="../media/image13.gif"/><Relationship Id="rId5" Type="http://schemas.openxmlformats.org/officeDocument/2006/relationships/slide" Target="slide21.xml"/><Relationship Id="rId15" Type="http://schemas.openxmlformats.org/officeDocument/2006/relationships/slide" Target="slide28.xml"/><Relationship Id="rId10" Type="http://schemas.openxmlformats.org/officeDocument/2006/relationships/slide" Target="slide26.xml"/><Relationship Id="rId4" Type="http://schemas.openxmlformats.org/officeDocument/2006/relationships/image" Target="../media/image12.png"/><Relationship Id="rId9" Type="http://schemas.openxmlformats.org/officeDocument/2006/relationships/slide" Target="slide25.xml"/><Relationship Id="rId14" Type="http://schemas.openxmlformats.org/officeDocument/2006/relationships/image" Target="../media/image16.png"/></Relationships>
</file>

<file path=ppt/slides/_rels/slide2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2.png"/><Relationship Id="rId3" Type="http://schemas.openxmlformats.org/officeDocument/2006/relationships/audio" Target="../media/audio2.wav"/><Relationship Id="rId7" Type="http://schemas.openxmlformats.org/officeDocument/2006/relationships/image" Target="../media/image18.png"/><Relationship Id="rId12"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0.png"/><Relationship Id="rId5" Type="http://schemas.openxmlformats.org/officeDocument/2006/relationships/image" Target="../media/image17.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19.png"/><Relationship Id="rId14" Type="http://schemas.openxmlformats.org/officeDocument/2006/relationships/slide" Target="slide20.xml"/></Relationships>
</file>

<file path=ppt/slides/_rels/slide2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3.png"/><Relationship Id="rId3" Type="http://schemas.openxmlformats.org/officeDocument/2006/relationships/audio" Target="../media/audio3.wav"/><Relationship Id="rId7" Type="http://schemas.openxmlformats.org/officeDocument/2006/relationships/image" Target="../media/image18.png"/><Relationship Id="rId12"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2.png"/><Relationship Id="rId5" Type="http://schemas.openxmlformats.org/officeDocument/2006/relationships/image" Target="../media/image17.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19.png"/><Relationship Id="rId14" Type="http://schemas.openxmlformats.org/officeDocument/2006/relationships/slide" Target="slide20.xml"/></Relationships>
</file>

<file path=ppt/slides/_rels/slide2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2.png"/><Relationship Id="rId3" Type="http://schemas.openxmlformats.org/officeDocument/2006/relationships/audio" Target="../media/audio2.wav"/><Relationship Id="rId7" Type="http://schemas.openxmlformats.org/officeDocument/2006/relationships/image" Target="../media/image18.png"/><Relationship Id="rId12"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0.png"/><Relationship Id="rId5" Type="http://schemas.openxmlformats.org/officeDocument/2006/relationships/image" Target="../media/image17.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19.png"/><Relationship Id="rId14" Type="http://schemas.openxmlformats.org/officeDocument/2006/relationships/slide" Target="slide20.xml"/></Relationships>
</file>

<file path=ppt/slides/_rels/slide2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2.png"/><Relationship Id="rId3" Type="http://schemas.openxmlformats.org/officeDocument/2006/relationships/audio" Target="../media/audio2.wav"/><Relationship Id="rId7" Type="http://schemas.openxmlformats.org/officeDocument/2006/relationships/image" Target="../media/image18.png"/><Relationship Id="rId12"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0.png"/><Relationship Id="rId5" Type="http://schemas.openxmlformats.org/officeDocument/2006/relationships/image" Target="../media/image17.png"/><Relationship Id="rId15" Type="http://schemas.openxmlformats.org/officeDocument/2006/relationships/image" Target="../media/image6.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19.png"/><Relationship Id="rId14" Type="http://schemas.openxmlformats.org/officeDocument/2006/relationships/slide" Target="slide20.xml"/></Relationships>
</file>

<file path=ppt/slides/_rels/slide25.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3.png"/><Relationship Id="rId3" Type="http://schemas.openxmlformats.org/officeDocument/2006/relationships/audio" Target="../media/audio3.wav"/><Relationship Id="rId7" Type="http://schemas.openxmlformats.org/officeDocument/2006/relationships/image" Target="../media/image18.png"/><Relationship Id="rId12"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2.png"/><Relationship Id="rId5" Type="http://schemas.openxmlformats.org/officeDocument/2006/relationships/image" Target="../media/image17.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19.png"/><Relationship Id="rId14" Type="http://schemas.openxmlformats.org/officeDocument/2006/relationships/slide" Target="slide20.xml"/></Relationships>
</file>

<file path=ppt/slides/_rels/slide2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20.xml"/><Relationship Id="rId3" Type="http://schemas.openxmlformats.org/officeDocument/2006/relationships/audio" Target="../media/audio3.wav"/><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2.png"/><Relationship Id="rId5" Type="http://schemas.openxmlformats.org/officeDocument/2006/relationships/image" Target="../media/image17.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9.wmf"/></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Hệ mặt trời là gì có bao nhiêu hành tinh - Quan sát hệ mặt trờ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571500" y="3962400"/>
            <a:ext cx="11049000" cy="2762251"/>
          </a:xfrm>
          <a:solidFill>
            <a:schemeClr val="accent2"/>
          </a:solidFill>
        </p:spPr>
        <p:txBody>
          <a:bodyPr>
            <a:normAutofit fontScale="90000"/>
          </a:bodyPr>
          <a:lstStyle/>
          <a:p>
            <a:r>
              <a:rPr lang="vi-VN" sz="5400" b="1" dirty="0">
                <a:solidFill>
                  <a:srgbClr val="FFFF00"/>
                </a:solidFill>
                <a:latin typeface="+mn-lt"/>
              </a:rPr>
              <a:t>Chủ đề 11: TRÁI ĐẤT VÀ BẦU TRỜI</a:t>
            </a:r>
            <a:br>
              <a:rPr lang="vi-VN" sz="3600" b="1" dirty="0">
                <a:latin typeface="+mn-lt"/>
              </a:rPr>
            </a:br>
            <a:br>
              <a:rPr lang="en-US" sz="3600" b="1" dirty="0">
                <a:latin typeface="+mn-lt"/>
              </a:rPr>
            </a:br>
            <a:r>
              <a:rPr lang="vi-VN" sz="3600" b="1" dirty="0">
                <a:solidFill>
                  <a:srgbClr val="FFFF00"/>
                </a:solidFill>
                <a:latin typeface="+mn-lt"/>
              </a:rPr>
              <a:t>Bài 43: CHUYỂN ĐỘNG NHÌN THẤY</a:t>
            </a:r>
            <a:br>
              <a:rPr lang="en-US" sz="3600" b="1" dirty="0">
                <a:solidFill>
                  <a:srgbClr val="FFFF00"/>
                </a:solidFill>
                <a:latin typeface="+mn-lt"/>
              </a:rPr>
            </a:br>
            <a:r>
              <a:rPr lang="vi-VN" sz="3600" b="1" dirty="0">
                <a:solidFill>
                  <a:srgbClr val="FFFF00"/>
                </a:solidFill>
                <a:latin typeface="+mn-lt"/>
              </a:rPr>
              <a:t> CỦA MẶT TRỜI</a:t>
            </a:r>
            <a:r>
              <a:rPr lang="en-US" sz="3600" b="1" dirty="0">
                <a:solidFill>
                  <a:srgbClr val="FFFF00"/>
                </a:solidFill>
                <a:latin typeface="+mn-lt"/>
              </a:rPr>
              <a:t> </a:t>
            </a:r>
          </a:p>
        </p:txBody>
      </p:sp>
    </p:spTree>
    <p:extLst>
      <p:ext uri="{BB962C8B-B14F-4D97-AF65-F5344CB8AC3E}">
        <p14:creationId xmlns:p14="http://schemas.microsoft.com/office/powerpoint/2010/main" val="3222858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143000"/>
          </a:xfrm>
        </p:spPr>
        <p:txBody>
          <a:bodyPr/>
          <a:lstStyle/>
          <a:p>
            <a:r>
              <a:rPr lang="en-US" dirty="0" err="1"/>
              <a:t>Xem</a:t>
            </a:r>
            <a:r>
              <a:rPr lang="en-US" dirty="0"/>
              <a:t> video </a:t>
            </a:r>
            <a:r>
              <a:rPr lang="en-US" dirty="0" err="1"/>
              <a:t>sau</a:t>
            </a:r>
            <a:endParaRPr lang="en-US" dirty="0"/>
          </a:p>
        </p:txBody>
      </p:sp>
      <p:pic>
        <p:nvPicPr>
          <p:cNvPr id="5" name="Khoa học tự nhiên 6 - Thí nghiệm Sự mọc và lặn của Mặt Trời.mp4">
            <a:hlinkClick r:id="" action="ppaction://media"/>
          </p:cNvPr>
          <p:cNvPicPr>
            <a:picLocks noChangeAspect="1"/>
          </p:cNvPicPr>
          <p:nvPr>
            <a:videoFile r:link="rId1"/>
            <p:extLst>
              <p:ext uri="{DAA4B4D4-6D71-4841-9C94-3DE7FCFB9230}">
                <p14:media xmlns:p14="http://schemas.microsoft.com/office/powerpoint/2010/main" r:embed="rId2">
                  <p14:trim st="14273.192" end="30742.2672"/>
                </p14:media>
              </p:ext>
            </p:extLst>
          </p:nvPr>
        </p:nvPicPr>
        <p:blipFill>
          <a:blip r:embed="rId4"/>
          <a:stretch>
            <a:fillRect/>
          </a:stretch>
        </p:blipFill>
        <p:spPr>
          <a:xfrm>
            <a:off x="304800" y="609600"/>
            <a:ext cx="11658599" cy="5867400"/>
          </a:xfrm>
          <a:prstGeom prst="rect">
            <a:avLst/>
          </a:prstGeom>
        </p:spPr>
      </p:pic>
    </p:spTree>
    <p:extLst>
      <p:ext uri="{BB962C8B-B14F-4D97-AF65-F5344CB8AC3E}">
        <p14:creationId xmlns:p14="http://schemas.microsoft.com/office/powerpoint/2010/main" val="34109387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D725D6E-A825-2CE0-C9F9-1FC159FBBC9E}"/>
              </a:ext>
            </a:extLst>
          </p:cNvPr>
          <p:cNvSpPr txBox="1"/>
          <p:nvPr/>
        </p:nvSpPr>
        <p:spPr>
          <a:xfrm>
            <a:off x="4953000" y="533400"/>
            <a:ext cx="6392917" cy="1569660"/>
          </a:xfrm>
          <a:prstGeom prst="rect">
            <a:avLst/>
          </a:prstGeom>
          <a:noFill/>
        </p:spPr>
        <p:txBody>
          <a:bodyPr wrap="square">
            <a:spAutoFit/>
          </a:bodyPr>
          <a:lstStyle/>
          <a:p>
            <a:pPr algn="ctr"/>
            <a:r>
              <a:rPr lang="en-US" sz="3200" b="1" dirty="0" err="1">
                <a:solidFill>
                  <a:srgbClr val="0000FF"/>
                </a:solidFill>
              </a:rPr>
              <a:t>Người</a:t>
            </a:r>
            <a:r>
              <a:rPr lang="en-US" sz="3200" b="1" dirty="0">
                <a:solidFill>
                  <a:srgbClr val="0000FF"/>
                </a:solidFill>
              </a:rPr>
              <a:t> ở </a:t>
            </a:r>
            <a:r>
              <a:rPr lang="en-US" sz="3200" b="1" dirty="0" err="1">
                <a:solidFill>
                  <a:srgbClr val="0000FF"/>
                </a:solidFill>
              </a:rPr>
              <a:t>tại</a:t>
            </a:r>
            <a:r>
              <a:rPr lang="en-US" sz="3200" b="1" dirty="0">
                <a:solidFill>
                  <a:srgbClr val="0000FF"/>
                </a:solidFill>
              </a:rPr>
              <a:t> </a:t>
            </a:r>
            <a:r>
              <a:rPr lang="en-US" sz="3200" b="1" dirty="0" err="1">
                <a:solidFill>
                  <a:srgbClr val="0000FF"/>
                </a:solidFill>
              </a:rPr>
              <a:t>vị</a:t>
            </a:r>
            <a:r>
              <a:rPr lang="en-US" sz="3200" b="1" dirty="0">
                <a:solidFill>
                  <a:srgbClr val="0000FF"/>
                </a:solidFill>
              </a:rPr>
              <a:t> </a:t>
            </a:r>
            <a:r>
              <a:rPr lang="en-US" sz="3200" b="1" dirty="0" err="1">
                <a:solidFill>
                  <a:srgbClr val="0000FF"/>
                </a:solidFill>
              </a:rPr>
              <a:t>trí</a:t>
            </a:r>
            <a:r>
              <a:rPr lang="en-US" sz="3200" b="1" dirty="0">
                <a:solidFill>
                  <a:srgbClr val="0000FF"/>
                </a:solidFill>
              </a:rPr>
              <a:t> C </a:t>
            </a:r>
            <a:r>
              <a:rPr lang="en-US" sz="3200" b="1" dirty="0" err="1">
                <a:solidFill>
                  <a:srgbClr val="0000FF"/>
                </a:solidFill>
              </a:rPr>
              <a:t>khi</a:t>
            </a:r>
            <a:r>
              <a:rPr lang="en-US" sz="3200" b="1" dirty="0">
                <a:solidFill>
                  <a:srgbClr val="0000FF"/>
                </a:solidFill>
              </a:rPr>
              <a:t> </a:t>
            </a:r>
            <a:r>
              <a:rPr lang="en-US" sz="3200" b="1" dirty="0" err="1">
                <a:solidFill>
                  <a:srgbClr val="0000FF"/>
                </a:solidFill>
              </a:rPr>
              <a:t>ánh</a:t>
            </a:r>
            <a:r>
              <a:rPr lang="en-US" sz="3200" b="1" dirty="0">
                <a:solidFill>
                  <a:srgbClr val="0000FF"/>
                </a:solidFill>
              </a:rPr>
              <a:t> </a:t>
            </a:r>
            <a:r>
              <a:rPr lang="en-US" sz="3200" b="1" dirty="0" err="1">
                <a:solidFill>
                  <a:srgbClr val="0000FF"/>
                </a:solidFill>
              </a:rPr>
              <a:t>sáng</a:t>
            </a:r>
            <a:r>
              <a:rPr lang="en-US" sz="3200" b="1" dirty="0">
                <a:solidFill>
                  <a:srgbClr val="0000FF"/>
                </a:solidFill>
              </a:rPr>
              <a:t> </a:t>
            </a:r>
            <a:r>
              <a:rPr lang="en-US" sz="3200" b="1" dirty="0" err="1">
                <a:solidFill>
                  <a:srgbClr val="0000FF"/>
                </a:solidFill>
              </a:rPr>
              <a:t>Mặt</a:t>
            </a:r>
            <a:r>
              <a:rPr lang="en-US" sz="3200" b="1" dirty="0">
                <a:solidFill>
                  <a:srgbClr val="0000FF"/>
                </a:solidFill>
              </a:rPr>
              <a:t> </a:t>
            </a:r>
            <a:r>
              <a:rPr lang="en-US" sz="3200" b="1" dirty="0" err="1">
                <a:solidFill>
                  <a:srgbClr val="0000FF"/>
                </a:solidFill>
              </a:rPr>
              <a:t>Trời</a:t>
            </a:r>
            <a:r>
              <a:rPr lang="en-US" sz="3200" b="1" dirty="0">
                <a:solidFill>
                  <a:srgbClr val="0000FF"/>
                </a:solidFill>
              </a:rPr>
              <a:t> </a:t>
            </a:r>
            <a:r>
              <a:rPr lang="en-US" sz="3200" b="1" dirty="0" err="1">
                <a:solidFill>
                  <a:srgbClr val="0000FF"/>
                </a:solidFill>
              </a:rPr>
              <a:t>vừa</a:t>
            </a:r>
            <a:r>
              <a:rPr lang="en-US" sz="3200" b="1" dirty="0">
                <a:solidFill>
                  <a:srgbClr val="0000FF"/>
                </a:solidFill>
              </a:rPr>
              <a:t> </a:t>
            </a:r>
            <a:r>
              <a:rPr lang="en-US" sz="3200" b="1" dirty="0" err="1">
                <a:solidFill>
                  <a:srgbClr val="0000FF"/>
                </a:solidFill>
              </a:rPr>
              <a:t>khuất</a:t>
            </a:r>
            <a:r>
              <a:rPr lang="en-US" sz="3200" b="1" dirty="0">
                <a:solidFill>
                  <a:srgbClr val="0000FF"/>
                </a:solidFill>
              </a:rPr>
              <a:t> </a:t>
            </a:r>
            <a:r>
              <a:rPr lang="en-US" sz="3200" b="1" dirty="0" err="1">
                <a:solidFill>
                  <a:srgbClr val="0000FF"/>
                </a:solidFill>
              </a:rPr>
              <a:t>sẽ</a:t>
            </a:r>
            <a:r>
              <a:rPr lang="en-US" sz="3200" b="1" dirty="0">
                <a:solidFill>
                  <a:srgbClr val="0000FF"/>
                </a:solidFill>
              </a:rPr>
              <a:t> </a:t>
            </a:r>
            <a:r>
              <a:rPr lang="en-US" sz="3200" b="1" dirty="0" err="1">
                <a:solidFill>
                  <a:srgbClr val="0000FF"/>
                </a:solidFill>
              </a:rPr>
              <a:t>quan</a:t>
            </a:r>
            <a:r>
              <a:rPr lang="en-US" sz="3200" b="1" dirty="0">
                <a:solidFill>
                  <a:srgbClr val="0000FF"/>
                </a:solidFill>
              </a:rPr>
              <a:t> </a:t>
            </a:r>
            <a:r>
              <a:rPr lang="en-US" sz="3200" b="1" dirty="0" err="1">
                <a:solidFill>
                  <a:srgbClr val="0000FF"/>
                </a:solidFill>
              </a:rPr>
              <a:t>sát</a:t>
            </a:r>
            <a:r>
              <a:rPr lang="en-US" sz="3200" b="1" dirty="0">
                <a:solidFill>
                  <a:srgbClr val="0000FF"/>
                </a:solidFill>
              </a:rPr>
              <a:t> </a:t>
            </a:r>
            <a:r>
              <a:rPr lang="en-US" sz="3200" b="1" dirty="0" err="1">
                <a:solidFill>
                  <a:srgbClr val="0000FF"/>
                </a:solidFill>
              </a:rPr>
              <a:t>thấy</a:t>
            </a:r>
            <a:r>
              <a:rPr lang="en-US" sz="3200" b="1" dirty="0">
                <a:solidFill>
                  <a:srgbClr val="0000FF"/>
                </a:solidFill>
              </a:rPr>
              <a:t> </a:t>
            </a:r>
            <a:r>
              <a:rPr lang="en-US" sz="3200" b="1" dirty="0" err="1">
                <a:solidFill>
                  <a:srgbClr val="0000FF"/>
                </a:solidFill>
              </a:rPr>
              <a:t>hiện</a:t>
            </a:r>
            <a:r>
              <a:rPr lang="en-US" sz="3200" b="1" dirty="0">
                <a:solidFill>
                  <a:srgbClr val="0000FF"/>
                </a:solidFill>
              </a:rPr>
              <a:t> </a:t>
            </a:r>
            <a:r>
              <a:rPr lang="en-US" sz="3200" b="1" dirty="0" err="1">
                <a:solidFill>
                  <a:srgbClr val="0000FF"/>
                </a:solidFill>
              </a:rPr>
              <a:t>tượng</a:t>
            </a:r>
            <a:r>
              <a:rPr lang="en-US" sz="3200" b="1" dirty="0">
                <a:solidFill>
                  <a:srgbClr val="0000FF"/>
                </a:solidFill>
              </a:rPr>
              <a:t> </a:t>
            </a:r>
            <a:r>
              <a:rPr lang="en-US" sz="3200" b="1" dirty="0" err="1">
                <a:solidFill>
                  <a:srgbClr val="0000FF"/>
                </a:solidFill>
              </a:rPr>
              <a:t>gì</a:t>
            </a:r>
            <a:r>
              <a:rPr lang="en-US" sz="3200" b="1" dirty="0">
                <a:solidFill>
                  <a:srgbClr val="0000FF"/>
                </a:solidFill>
              </a:rPr>
              <a:t>? </a:t>
            </a:r>
            <a:r>
              <a:rPr lang="en-US" sz="3200" b="1" dirty="0" err="1">
                <a:solidFill>
                  <a:srgbClr val="0000FF"/>
                </a:solidFill>
              </a:rPr>
              <a:t>Vì</a:t>
            </a:r>
            <a:r>
              <a:rPr lang="en-US" sz="3200" b="1" dirty="0">
                <a:solidFill>
                  <a:srgbClr val="0000FF"/>
                </a:solidFill>
              </a:rPr>
              <a:t> </a:t>
            </a:r>
            <a:r>
              <a:rPr lang="en-US" sz="3200" b="1" dirty="0" err="1">
                <a:solidFill>
                  <a:srgbClr val="0000FF"/>
                </a:solidFill>
              </a:rPr>
              <a:t>sao</a:t>
            </a:r>
            <a:r>
              <a:rPr lang="en-US" sz="3200" b="1" dirty="0">
                <a:solidFill>
                  <a:srgbClr val="0000FF"/>
                </a:solidFill>
              </a:rPr>
              <a:t>?</a:t>
            </a:r>
          </a:p>
        </p:txBody>
      </p:sp>
      <p:pic>
        <p:nvPicPr>
          <p:cNvPr id="7" name="Picture 2">
            <a:extLst>
              <a:ext uri="{FF2B5EF4-FFF2-40B4-BE49-F238E27FC236}">
                <a16:creationId xmlns:a16="http://schemas.microsoft.com/office/drawing/2014/main" id="{79FED9BB-3D4F-0578-288F-5F521303A1A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488" t="55484" r="47877" b="16511"/>
          <a:stretch/>
        </p:blipFill>
        <p:spPr bwMode="auto">
          <a:xfrm>
            <a:off x="152400" y="76200"/>
            <a:ext cx="441960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a:extLst>
              <a:ext uri="{FF2B5EF4-FFF2-40B4-BE49-F238E27FC236}">
                <a16:creationId xmlns:a16="http://schemas.microsoft.com/office/drawing/2014/main" id="{909DCF2D-FE33-85E8-1A19-3D8E24A0AA28}"/>
              </a:ext>
            </a:extLst>
          </p:cNvPr>
          <p:cNvSpPr txBox="1"/>
          <p:nvPr/>
        </p:nvSpPr>
        <p:spPr>
          <a:xfrm>
            <a:off x="1439917" y="3574405"/>
            <a:ext cx="9906000" cy="2554545"/>
          </a:xfrm>
          <a:prstGeom prst="rect">
            <a:avLst/>
          </a:prstGeom>
          <a:noFill/>
        </p:spPr>
        <p:txBody>
          <a:bodyPr wrap="square">
            <a:spAutoFit/>
          </a:bodyPr>
          <a:lstStyle/>
          <a:p>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Khi</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ánh</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sáng</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Mặt</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Trời</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vừa</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khuất</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sẽ</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quan</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sát</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thấy</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Mặt</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Trời</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lặn</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đằng</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Tây</a:t>
            </a:r>
            <a:r>
              <a:rPr lang="en-US" sz="4000" dirty="0">
                <a:effectLst/>
                <a:latin typeface="Times New Roman" panose="02020603050405020304" pitchFamily="18" charset="0"/>
                <a:ea typeface="Calibri" panose="020F0502020204030204" pitchFamily="34" charset="0"/>
              </a:rPr>
              <a:t>.</a:t>
            </a:r>
          </a:p>
          <a:p>
            <a:r>
              <a:rPr lang="en-US" sz="4000" dirty="0">
                <a:latin typeface="Times New Roman" panose="02020603050405020304" pitchFamily="18" charset="0"/>
                <a:ea typeface="Calibri" panose="020F0502020204030204" pitchFamily="34" charset="0"/>
              </a:rPr>
              <a:t>    </a:t>
            </a:r>
            <a:r>
              <a:rPr lang="en-US" sz="4000" dirty="0" err="1">
                <a:latin typeface="Times New Roman" panose="02020603050405020304" pitchFamily="18" charset="0"/>
                <a:ea typeface="Calibri" panose="020F0502020204030204" pitchFamily="34" charset="0"/>
              </a:rPr>
              <a:t>Vì</a:t>
            </a:r>
            <a:r>
              <a:rPr lang="en-US" sz="4000" dirty="0">
                <a:latin typeface="Times New Roman" panose="02020603050405020304" pitchFamily="18" charset="0"/>
                <a:ea typeface="Calibri" panose="020F0502020204030204" pitchFamily="34" charset="0"/>
              </a:rPr>
              <a:t> </a:t>
            </a:r>
            <a:r>
              <a:rPr lang="en-US" sz="4000" dirty="0" err="1">
                <a:latin typeface="Times New Roman" panose="02020603050405020304" pitchFamily="18" charset="0"/>
                <a:ea typeface="Calibri" panose="020F0502020204030204" pitchFamily="34" charset="0"/>
              </a:rPr>
              <a:t>tiếp</a:t>
            </a:r>
            <a:r>
              <a:rPr lang="en-US" sz="4000" dirty="0">
                <a:latin typeface="Times New Roman" panose="02020603050405020304" pitchFamily="18" charset="0"/>
                <a:ea typeface="Calibri" panose="020F0502020204030204" pitchFamily="34" charset="0"/>
              </a:rPr>
              <a:t> </a:t>
            </a:r>
            <a:r>
              <a:rPr lang="en-US" sz="4000" dirty="0" err="1">
                <a:latin typeface="Times New Roman" panose="02020603050405020304" pitchFamily="18" charset="0"/>
                <a:ea typeface="Calibri" panose="020F0502020204030204" pitchFamily="34" charset="0"/>
              </a:rPr>
              <a:t>đó</a:t>
            </a:r>
            <a:r>
              <a:rPr lang="en-US" sz="4000" dirty="0">
                <a:latin typeface="Times New Roman" panose="02020603050405020304" pitchFamily="18" charset="0"/>
                <a:ea typeface="Calibri" panose="020F0502020204030204" pitchFamily="34" charset="0"/>
              </a:rPr>
              <a:t> ở </a:t>
            </a:r>
            <a:r>
              <a:rPr lang="en-US" sz="4000" dirty="0" err="1">
                <a:latin typeface="Times New Roman" panose="02020603050405020304" pitchFamily="18" charset="0"/>
                <a:ea typeface="Calibri" panose="020F0502020204030204" pitchFamily="34" charset="0"/>
              </a:rPr>
              <a:t>vị</a:t>
            </a:r>
            <a:r>
              <a:rPr lang="en-US" sz="4000" dirty="0">
                <a:latin typeface="Times New Roman" panose="02020603050405020304" pitchFamily="18" charset="0"/>
                <a:ea typeface="Calibri" panose="020F0502020204030204" pitchFamily="34" charset="0"/>
              </a:rPr>
              <a:t> </a:t>
            </a:r>
            <a:r>
              <a:rPr lang="en-US" sz="4000" dirty="0" err="1">
                <a:latin typeface="Times New Roman" panose="02020603050405020304" pitchFamily="18" charset="0"/>
                <a:ea typeface="Calibri" panose="020F0502020204030204" pitchFamily="34" charset="0"/>
              </a:rPr>
              <a:t>trí</a:t>
            </a:r>
            <a:r>
              <a:rPr lang="en-US" sz="4000" dirty="0">
                <a:latin typeface="Times New Roman" panose="02020603050405020304" pitchFamily="18" charset="0"/>
                <a:ea typeface="Calibri" panose="020F0502020204030204" pitchFamily="34" charset="0"/>
              </a:rPr>
              <a:t> </a:t>
            </a:r>
            <a:r>
              <a:rPr lang="en-US" sz="4000" dirty="0" err="1">
                <a:latin typeface="Times New Roman" panose="02020603050405020304" pitchFamily="18" charset="0"/>
                <a:ea typeface="Calibri" panose="020F0502020204030204" pitchFamily="34" charset="0"/>
              </a:rPr>
              <a:t>này</a:t>
            </a:r>
            <a:r>
              <a:rPr lang="en-US" sz="4000" dirty="0">
                <a:latin typeface="Times New Roman" panose="02020603050405020304" pitchFamily="18" charset="0"/>
                <a:ea typeface="Calibri" panose="020F0502020204030204" pitchFamily="34" charset="0"/>
              </a:rPr>
              <a:t> </a:t>
            </a:r>
            <a:r>
              <a:rPr lang="en-US" sz="4000" dirty="0" err="1">
                <a:latin typeface="Times New Roman" panose="02020603050405020304" pitchFamily="18" charset="0"/>
                <a:ea typeface="Calibri" panose="020F0502020204030204" pitchFamily="34" charset="0"/>
              </a:rPr>
              <a:t>sẽ</a:t>
            </a:r>
            <a:r>
              <a:rPr lang="en-US" sz="4000" dirty="0">
                <a:latin typeface="Times New Roman" panose="02020603050405020304" pitchFamily="18" charset="0"/>
                <a:ea typeface="Calibri" panose="020F0502020204030204" pitchFamily="34" charset="0"/>
              </a:rPr>
              <a:t> </a:t>
            </a:r>
            <a:r>
              <a:rPr lang="en-US" sz="4000" dirty="0" err="1">
                <a:latin typeface="Times New Roman" panose="02020603050405020304" pitchFamily="18" charset="0"/>
                <a:ea typeface="Calibri" panose="020F0502020204030204" pitchFamily="34" charset="0"/>
              </a:rPr>
              <a:t>không</a:t>
            </a:r>
            <a:r>
              <a:rPr lang="en-US" sz="4000" dirty="0">
                <a:latin typeface="Times New Roman" panose="02020603050405020304" pitchFamily="18" charset="0"/>
                <a:ea typeface="Calibri" panose="020F0502020204030204" pitchFamily="34" charset="0"/>
              </a:rPr>
              <a:t> </a:t>
            </a:r>
            <a:r>
              <a:rPr lang="en-US" sz="4000" dirty="0" err="1">
                <a:latin typeface="Times New Roman" panose="02020603050405020304" pitchFamily="18" charset="0"/>
                <a:ea typeface="Calibri" panose="020F0502020204030204" pitchFamily="34" charset="0"/>
              </a:rPr>
              <a:t>được</a:t>
            </a:r>
            <a:r>
              <a:rPr lang="en-US" sz="4000" dirty="0">
                <a:latin typeface="Times New Roman" panose="02020603050405020304" pitchFamily="18" charset="0"/>
                <a:ea typeface="Calibri" panose="020F0502020204030204" pitchFamily="34" charset="0"/>
              </a:rPr>
              <a:t> </a:t>
            </a:r>
            <a:r>
              <a:rPr lang="en-US" sz="4000" dirty="0" err="1">
                <a:latin typeface="Times New Roman" panose="02020603050405020304" pitchFamily="18" charset="0"/>
                <a:ea typeface="Calibri" panose="020F0502020204030204" pitchFamily="34" charset="0"/>
              </a:rPr>
              <a:t>Mặt</a:t>
            </a:r>
            <a:r>
              <a:rPr lang="en-US" sz="4000" dirty="0">
                <a:latin typeface="Times New Roman" panose="02020603050405020304" pitchFamily="18" charset="0"/>
                <a:ea typeface="Calibri" panose="020F0502020204030204" pitchFamily="34" charset="0"/>
              </a:rPr>
              <a:t> </a:t>
            </a:r>
            <a:r>
              <a:rPr lang="en-US" sz="4000" dirty="0" err="1">
                <a:latin typeface="Times New Roman" panose="02020603050405020304" pitchFamily="18" charset="0"/>
                <a:ea typeface="Calibri" panose="020F0502020204030204" pitchFamily="34" charset="0"/>
              </a:rPr>
              <a:t>trời</a:t>
            </a:r>
            <a:r>
              <a:rPr lang="en-US" sz="4000" dirty="0">
                <a:latin typeface="Times New Roman" panose="02020603050405020304" pitchFamily="18" charset="0"/>
                <a:ea typeface="Calibri" panose="020F0502020204030204" pitchFamily="34" charset="0"/>
              </a:rPr>
              <a:t> </a:t>
            </a:r>
            <a:r>
              <a:rPr lang="en-US" sz="4000" dirty="0" err="1">
                <a:latin typeface="Times New Roman" panose="02020603050405020304" pitchFamily="18" charset="0"/>
                <a:ea typeface="Calibri" panose="020F0502020204030204" pitchFamily="34" charset="0"/>
              </a:rPr>
              <a:t>chiếu</a:t>
            </a:r>
            <a:r>
              <a:rPr lang="en-US" sz="4000" dirty="0">
                <a:latin typeface="Times New Roman" panose="02020603050405020304" pitchFamily="18" charset="0"/>
                <a:ea typeface="Calibri" panose="020F0502020204030204" pitchFamily="34" charset="0"/>
              </a:rPr>
              <a:t> </a:t>
            </a:r>
            <a:r>
              <a:rPr lang="en-US" sz="4000" dirty="0" err="1">
                <a:latin typeface="Times New Roman" panose="02020603050405020304" pitchFamily="18" charset="0"/>
                <a:ea typeface="Calibri" panose="020F0502020204030204" pitchFamily="34" charset="0"/>
              </a:rPr>
              <a:t>sáng</a:t>
            </a:r>
            <a:r>
              <a:rPr lang="en-US" sz="4000" dirty="0">
                <a:latin typeface="Times New Roman" panose="02020603050405020304" pitchFamily="18" charset="0"/>
                <a:ea typeface="Calibri" panose="020F0502020204030204" pitchFamily="34" charset="0"/>
              </a:rPr>
              <a:t> </a:t>
            </a:r>
            <a:r>
              <a:rPr lang="en-US" sz="4000" dirty="0" err="1">
                <a:latin typeface="Times New Roman" panose="02020603050405020304" pitchFamily="18" charset="0"/>
                <a:ea typeface="Calibri" panose="020F0502020204030204" pitchFamily="34" charset="0"/>
              </a:rPr>
              <a:t>cho</a:t>
            </a:r>
            <a:r>
              <a:rPr lang="en-US" sz="4000" dirty="0">
                <a:latin typeface="Times New Roman" panose="02020603050405020304" pitchFamily="18" charset="0"/>
                <a:ea typeface="Calibri" panose="020F0502020204030204" pitchFamily="34" charset="0"/>
              </a:rPr>
              <a:t> </a:t>
            </a:r>
            <a:r>
              <a:rPr lang="en-US" sz="4000" dirty="0" err="1">
                <a:latin typeface="Times New Roman" panose="02020603050405020304" pitchFamily="18" charset="0"/>
                <a:ea typeface="Calibri" panose="020F0502020204030204" pitchFamily="34" charset="0"/>
              </a:rPr>
              <a:t>tới</a:t>
            </a:r>
            <a:r>
              <a:rPr lang="en-US" sz="4000" dirty="0">
                <a:latin typeface="Times New Roman" panose="02020603050405020304" pitchFamily="18" charset="0"/>
                <a:ea typeface="Calibri" panose="020F0502020204030204" pitchFamily="34" charset="0"/>
              </a:rPr>
              <a:t> </a:t>
            </a:r>
            <a:r>
              <a:rPr lang="en-US" sz="4000" dirty="0" err="1">
                <a:latin typeface="Times New Roman" panose="02020603050405020304" pitchFamily="18" charset="0"/>
                <a:ea typeface="Calibri" panose="020F0502020204030204" pitchFamily="34" charset="0"/>
              </a:rPr>
              <a:t>ngày</a:t>
            </a:r>
            <a:r>
              <a:rPr lang="en-US" sz="4000" dirty="0">
                <a:latin typeface="Times New Roman" panose="02020603050405020304" pitchFamily="18" charset="0"/>
                <a:ea typeface="Calibri" panose="020F0502020204030204" pitchFamily="34" charset="0"/>
              </a:rPr>
              <a:t> </a:t>
            </a:r>
            <a:r>
              <a:rPr lang="en-US" sz="4000" dirty="0" err="1">
                <a:latin typeface="Times New Roman" panose="02020603050405020304" pitchFamily="18" charset="0"/>
                <a:ea typeface="Calibri" panose="020F0502020204030204" pitchFamily="34" charset="0"/>
              </a:rPr>
              <a:t>hôm</a:t>
            </a:r>
            <a:r>
              <a:rPr lang="en-US" sz="4000" dirty="0">
                <a:latin typeface="Times New Roman" panose="02020603050405020304" pitchFamily="18" charset="0"/>
                <a:ea typeface="Calibri" panose="020F0502020204030204" pitchFamily="34" charset="0"/>
              </a:rPr>
              <a:t> </a:t>
            </a:r>
            <a:r>
              <a:rPr lang="en-US" sz="4000" dirty="0" err="1">
                <a:latin typeface="Times New Roman" panose="02020603050405020304" pitchFamily="18" charset="0"/>
                <a:ea typeface="Calibri" panose="020F0502020204030204" pitchFamily="34" charset="0"/>
              </a:rPr>
              <a:t>sau</a:t>
            </a:r>
            <a:endParaRPr lang="en-US" sz="4000" dirty="0"/>
          </a:p>
        </p:txBody>
      </p:sp>
    </p:spTree>
    <p:extLst>
      <p:ext uri="{BB962C8B-B14F-4D97-AF65-F5344CB8AC3E}">
        <p14:creationId xmlns:p14="http://schemas.microsoft.com/office/powerpoint/2010/main" val="3291423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19300" y="609600"/>
            <a:ext cx="8153400" cy="584775"/>
          </a:xfrm>
          <a:prstGeom prst="rect">
            <a:avLst/>
          </a:prstGeom>
        </p:spPr>
        <p:txBody>
          <a:bodyPr wrap="square">
            <a:spAutoFit/>
          </a:bodyPr>
          <a:lstStyle/>
          <a:p>
            <a:pPr algn="ctr"/>
            <a:r>
              <a:rPr lang="en-US" sz="3200">
                <a:solidFill>
                  <a:srgbClr val="FF0000"/>
                </a:solidFill>
                <a:latin typeface="Times New Roman" panose="02020603050405020304" pitchFamily="18" charset="0"/>
                <a:cs typeface="Times New Roman" panose="02020603050405020304" pitchFamily="18" charset="0"/>
              </a:rPr>
              <a:t>KẾT LUẬN</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03D9FB63-8644-B3C4-AC0F-8511E404F65B}"/>
              </a:ext>
            </a:extLst>
          </p:cNvPr>
          <p:cNvSpPr txBox="1"/>
          <p:nvPr/>
        </p:nvSpPr>
        <p:spPr>
          <a:xfrm>
            <a:off x="457200" y="1625982"/>
            <a:ext cx="11277600" cy="2968057"/>
          </a:xfrm>
          <a:prstGeom prst="rect">
            <a:avLst/>
          </a:prstGeom>
          <a:noFill/>
        </p:spPr>
        <p:txBody>
          <a:bodyPr wrap="square">
            <a:spAutoFit/>
          </a:bodyPr>
          <a:lstStyle/>
          <a:p>
            <a:pPr>
              <a:lnSpc>
                <a:spcPct val="150000"/>
              </a:lnSpc>
            </a:pP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Hằng</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ngày</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chúng</a:t>
            </a:r>
            <a:r>
              <a:rPr lang="en-US" sz="3200" dirty="0">
                <a:effectLst/>
                <a:latin typeface="Times New Roman" panose="02020603050405020304" pitchFamily="18" charset="0"/>
                <a:ea typeface="Calibri" panose="020F0502020204030204" pitchFamily="34" charset="0"/>
              </a:rPr>
              <a:t> ta </a:t>
            </a:r>
            <a:r>
              <a:rPr lang="en-US" sz="3200" dirty="0" err="1">
                <a:effectLst/>
                <a:latin typeface="Times New Roman" panose="02020603050405020304" pitchFamily="18" charset="0"/>
                <a:ea typeface="Calibri" panose="020F0502020204030204" pitchFamily="34" charset="0"/>
              </a:rPr>
              <a:t>thấy</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Mặt</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Trời</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mọc</a:t>
            </a:r>
            <a:r>
              <a:rPr lang="en-US" sz="3200" dirty="0">
                <a:effectLst/>
                <a:latin typeface="Times New Roman" panose="02020603050405020304" pitchFamily="18" charset="0"/>
                <a:ea typeface="Calibri" panose="020F0502020204030204" pitchFamily="34" charset="0"/>
              </a:rPr>
              <a:t> ở …………………</a:t>
            </a:r>
            <a:r>
              <a:rPr lang="en-US" sz="3200" dirty="0" err="1">
                <a:effectLst/>
                <a:latin typeface="Times New Roman" panose="02020603050405020304" pitchFamily="18" charset="0"/>
                <a:ea typeface="Calibri" panose="020F0502020204030204" pitchFamily="34" charset="0"/>
              </a:rPr>
              <a:t>và</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chuyển</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động</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trên</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bầu</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trời</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dần</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về</a:t>
            </a:r>
            <a:r>
              <a:rPr lang="en-US" sz="3200" dirty="0">
                <a:effectLst/>
                <a:latin typeface="Times New Roman" panose="02020603050405020304" pitchFamily="18" charset="0"/>
                <a:ea typeface="Calibri" panose="020F0502020204030204" pitchFamily="34" charset="0"/>
              </a:rPr>
              <a:t> …………………… </a:t>
            </a:r>
            <a:r>
              <a:rPr lang="en-US" sz="3200" dirty="0" err="1">
                <a:effectLst/>
                <a:latin typeface="Times New Roman" panose="02020603050405020304" pitchFamily="18" charset="0"/>
                <a:ea typeface="Calibri" panose="020F0502020204030204" pitchFamily="34" charset="0"/>
              </a:rPr>
              <a:t>rồi</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lặn</a:t>
            </a:r>
            <a:r>
              <a:rPr lang="en-US" sz="3200" dirty="0">
                <a:effectLst/>
                <a:latin typeface="Times New Roman" panose="02020603050405020304" pitchFamily="18" charset="0"/>
                <a:ea typeface="Calibri" panose="020F0502020204030204" pitchFamily="34" charset="0"/>
              </a:rPr>
              <a:t>. </a:t>
            </a:r>
          </a:p>
          <a:p>
            <a:pPr>
              <a:lnSpc>
                <a:spcPct val="150000"/>
              </a:lnSpc>
            </a:pP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Nguyên</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nhân</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của</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hiện</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tượng</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này</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là</a:t>
            </a:r>
            <a:r>
              <a:rPr lang="en-US" sz="3200" dirty="0">
                <a:effectLst/>
                <a:latin typeface="Times New Roman" panose="02020603050405020304" pitchFamily="18" charset="0"/>
                <a:ea typeface="Calibri" panose="020F0502020204030204" pitchFamily="34" charset="0"/>
              </a:rPr>
              <a:t> do …………………………. </a:t>
            </a:r>
            <a:r>
              <a:rPr lang="en-US" sz="3200" dirty="0" err="1">
                <a:effectLst/>
                <a:latin typeface="Times New Roman" panose="02020603050405020304" pitchFamily="18" charset="0"/>
                <a:ea typeface="Calibri" panose="020F0502020204030204" pitchFamily="34" charset="0"/>
              </a:rPr>
              <a:t>tự</a:t>
            </a:r>
            <a:r>
              <a:rPr lang="en-US" sz="3200" dirty="0">
                <a:effectLst/>
                <a:latin typeface="Times New Roman" panose="02020603050405020304" pitchFamily="18" charset="0"/>
                <a:ea typeface="Calibri" panose="020F0502020204030204" pitchFamily="34" charset="0"/>
              </a:rPr>
              <a:t> quay </a:t>
            </a:r>
            <a:r>
              <a:rPr lang="en-US" sz="3200" dirty="0" err="1">
                <a:effectLst/>
                <a:latin typeface="Times New Roman" panose="02020603050405020304" pitchFamily="18" charset="0"/>
                <a:ea typeface="Calibri" panose="020F0502020204030204" pitchFamily="34" charset="0"/>
              </a:rPr>
              <a:t>quanh</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trục</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của</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nó</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theo</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chiều</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từ</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Tây</a:t>
            </a:r>
            <a:r>
              <a:rPr lang="en-US" sz="3200" dirty="0">
                <a:effectLst/>
                <a:latin typeface="Times New Roman" panose="02020603050405020304" pitchFamily="18" charset="0"/>
                <a:ea typeface="Calibri" panose="020F0502020204030204" pitchFamily="34" charset="0"/>
              </a:rPr>
              <a:t> sang </a:t>
            </a:r>
            <a:r>
              <a:rPr lang="en-US" sz="3200" dirty="0" err="1">
                <a:effectLst/>
                <a:latin typeface="Times New Roman" panose="02020603050405020304" pitchFamily="18" charset="0"/>
                <a:ea typeface="Calibri" panose="020F0502020204030204" pitchFamily="34" charset="0"/>
              </a:rPr>
              <a:t>Đông</a:t>
            </a:r>
            <a:r>
              <a:rPr lang="en-US" sz="3200" dirty="0">
                <a:effectLst/>
                <a:latin typeface="Times New Roman" panose="02020603050405020304" pitchFamily="18" charset="0"/>
                <a:ea typeface="Calibri" panose="020F0502020204030204" pitchFamily="34" charset="0"/>
              </a:rPr>
              <a:t>. </a:t>
            </a:r>
            <a:endParaRPr lang="en-US" sz="3200" dirty="0"/>
          </a:p>
        </p:txBody>
      </p:sp>
      <p:sp>
        <p:nvSpPr>
          <p:cNvPr id="2" name="Rectangle 1">
            <a:extLst>
              <a:ext uri="{FF2B5EF4-FFF2-40B4-BE49-F238E27FC236}">
                <a16:creationId xmlns:a16="http://schemas.microsoft.com/office/drawing/2014/main" id="{DBF4B9BD-C5D9-28B1-9E4F-3BBB97E842AA}"/>
              </a:ext>
            </a:extLst>
          </p:cNvPr>
          <p:cNvSpPr/>
          <p:nvPr/>
        </p:nvSpPr>
        <p:spPr>
          <a:xfrm>
            <a:off x="8001000" y="1752600"/>
            <a:ext cx="2438400" cy="584775"/>
          </a:xfrm>
          <a:prstGeom prst="rect">
            <a:avLst/>
          </a:prstGeom>
        </p:spPr>
        <p:txBody>
          <a:bodyPr wrap="square">
            <a:spAutoFit/>
          </a:bodyPr>
          <a:lstStyle/>
          <a:p>
            <a:r>
              <a:rPr lang="en-US" sz="3200" dirty="0" err="1">
                <a:solidFill>
                  <a:srgbClr val="0000FF"/>
                </a:solidFill>
                <a:latin typeface="Times New Roman" panose="02020603050405020304" pitchFamily="18" charset="0"/>
                <a:cs typeface="Times New Roman" panose="02020603050405020304" pitchFamily="18" charset="0"/>
              </a:rPr>
              <a:t>hướng</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đông</a:t>
            </a:r>
            <a:endParaRPr lang="en-US" sz="3200" dirty="0">
              <a:solidFill>
                <a:srgbClr val="0000FF"/>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4FFDB8CE-DEA6-8937-C453-40DDE1538F61}"/>
              </a:ext>
            </a:extLst>
          </p:cNvPr>
          <p:cNvSpPr/>
          <p:nvPr/>
        </p:nvSpPr>
        <p:spPr>
          <a:xfrm>
            <a:off x="7077997" y="2463225"/>
            <a:ext cx="2142203" cy="584775"/>
          </a:xfrm>
          <a:prstGeom prst="rect">
            <a:avLst/>
          </a:prstGeom>
        </p:spPr>
        <p:txBody>
          <a:bodyPr wrap="square">
            <a:spAutoFit/>
          </a:bodyPr>
          <a:lstStyle/>
          <a:p>
            <a:r>
              <a:rPr lang="en-US" sz="3200" dirty="0" err="1">
                <a:solidFill>
                  <a:srgbClr val="0000FF"/>
                </a:solidFill>
                <a:latin typeface="Times New Roman" panose="02020603050405020304" pitchFamily="18" charset="0"/>
                <a:cs typeface="Times New Roman" panose="02020603050405020304" pitchFamily="18" charset="0"/>
              </a:rPr>
              <a:t>hướng</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tây</a:t>
            </a:r>
            <a:endParaRPr lang="en-US" sz="3200" dirty="0">
              <a:solidFill>
                <a:srgbClr val="0000FF"/>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E10D8DD2-3C9B-8754-A6A8-B90F1B391E2F}"/>
              </a:ext>
            </a:extLst>
          </p:cNvPr>
          <p:cNvSpPr txBox="1"/>
          <p:nvPr/>
        </p:nvSpPr>
        <p:spPr>
          <a:xfrm>
            <a:off x="7205201" y="3227718"/>
            <a:ext cx="4038600" cy="584775"/>
          </a:xfrm>
          <a:prstGeom prst="rect">
            <a:avLst/>
          </a:prstGeom>
          <a:noFill/>
        </p:spPr>
        <p:txBody>
          <a:bodyPr wrap="square">
            <a:spAutoFit/>
          </a:bodyPr>
          <a:lstStyle/>
          <a:p>
            <a:r>
              <a:rPr lang="en-US" sz="3200" dirty="0" err="1">
                <a:solidFill>
                  <a:srgbClr val="0000FF"/>
                </a:solidFill>
                <a:effectLst/>
                <a:latin typeface="Times New Roman" panose="02020603050405020304" pitchFamily="18" charset="0"/>
                <a:ea typeface="Calibri" panose="020F0502020204030204" pitchFamily="34" charset="0"/>
              </a:rPr>
              <a:t>Trái</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Đất</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chuyển</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động</a:t>
            </a:r>
            <a:endParaRPr lang="en-US" sz="3200" dirty="0">
              <a:solidFill>
                <a:srgbClr val="0000FF"/>
              </a:solidFill>
            </a:endParaRPr>
          </a:p>
        </p:txBody>
      </p:sp>
    </p:spTree>
    <p:extLst>
      <p:ext uri="{BB962C8B-B14F-4D97-AF65-F5344CB8AC3E}">
        <p14:creationId xmlns:p14="http://schemas.microsoft.com/office/powerpoint/2010/main" val="4230787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643" t="39167" r="39092" b="14515"/>
          <a:stretch/>
        </p:blipFill>
        <p:spPr bwMode="auto">
          <a:xfrm>
            <a:off x="4916" y="774649"/>
            <a:ext cx="4824861" cy="3636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28601" y="4476820"/>
            <a:ext cx="11963399" cy="1569660"/>
          </a:xfrm>
          <a:prstGeom prst="rect">
            <a:avLst/>
          </a:prstGeom>
        </p:spPr>
        <p:txBody>
          <a:bodyPr wrap="square">
            <a:spAutoFit/>
          </a:bodyPr>
          <a:lstStyle/>
          <a:p>
            <a:r>
              <a:rPr lang="en-US" sz="3200" b="1">
                <a:solidFill>
                  <a:srgbClr val="FF0000"/>
                </a:solidFill>
                <a:latin typeface="Times New Roman" panose="02020603050405020304" pitchFamily="18" charset="0"/>
                <a:cs typeface="Times New Roman" panose="02020603050405020304" pitchFamily="18" charset="0"/>
              </a:rPr>
              <a:t>Câu 4. </a:t>
            </a:r>
            <a:r>
              <a:rPr lang="en-US" sz="3200" b="1" dirty="0" err="1">
                <a:solidFill>
                  <a:srgbClr val="FF0000"/>
                </a:solidFill>
                <a:latin typeface="Times New Roman" panose="02020603050405020304" pitchFamily="18" charset="0"/>
                <a:cs typeface="Times New Roman" panose="02020603050405020304" pitchFamily="18" charset="0"/>
              </a:rPr>
              <a:t>Giữ</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quả</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địa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cầu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tại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một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vị</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trí</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bất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kì</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Em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hãy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xác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định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các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vị</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trí</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trên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quả</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địa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cầu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ánh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sáng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sẽ</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chiếu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tới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các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vị</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trí</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trên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quả</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địa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cầu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ánh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sáng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sẽ</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khuất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ngay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khi</a:t>
            </a:r>
            <a:r>
              <a:rPr lang="en-US" sz="3200" b="1" dirty="0">
                <a:solidFill>
                  <a:srgbClr val="FF0000"/>
                </a:solidFill>
                <a:latin typeface="Times New Roman" panose="02020603050405020304" pitchFamily="18" charset="0"/>
                <a:cs typeface="Times New Roman" panose="02020603050405020304" pitchFamily="18" charset="0"/>
              </a:rPr>
              <a:t> ta quay </a:t>
            </a:r>
            <a:r>
              <a:rPr lang="en-US" sz="3200" b="1" dirty="0" err="1">
                <a:solidFill>
                  <a:srgbClr val="FF0000"/>
                </a:solidFill>
                <a:latin typeface="Times New Roman" panose="02020603050405020304" pitchFamily="18" charset="0"/>
                <a:cs typeface="Times New Roman" panose="02020603050405020304" pitchFamily="18" charset="0"/>
              </a:rPr>
              <a:t>tiếp</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quả</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địa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err="1">
                <a:solidFill>
                  <a:srgbClr val="FF0000"/>
                </a:solidFill>
                <a:latin typeface="Times New Roman" panose="02020603050405020304" pitchFamily="18" charset="0"/>
                <a:cs typeface="Times New Roman" panose="02020603050405020304" pitchFamily="18" charset="0"/>
              </a:rPr>
              <a:t>cầu</a:t>
            </a:r>
            <a:r>
              <a:rPr lang="en-US" sz="3200" b="1">
                <a:solidFill>
                  <a:srgbClr val="FF0000"/>
                </a:solidFill>
                <a:latin typeface="Times New Roman" panose="02020603050405020304" pitchFamily="18" charset="0"/>
                <a:cs typeface="Times New Roman" panose="02020603050405020304" pitchFamily="18" charset="0"/>
              </a:rPr>
              <a:t>.</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4442582" y="68007"/>
            <a:ext cx="3680529" cy="584775"/>
          </a:xfrm>
          <a:prstGeom prst="rect">
            <a:avLst/>
          </a:prstGeom>
          <a:noFill/>
        </p:spPr>
        <p:txBody>
          <a:bodyPr wrap="square" rtlCol="0">
            <a:spAutoFit/>
          </a:bodyPr>
          <a:lstStyle/>
          <a:p>
            <a:pPr algn="ctr"/>
            <a:r>
              <a:rPr lang="vi-VN" sz="3200" b="1" dirty="0">
                <a:solidFill>
                  <a:srgbClr val="FF0000"/>
                </a:solidFill>
                <a:latin typeface="Times New Roman" panose="02020603050405020304" pitchFamily="18" charset="0"/>
                <a:cs typeface="Times New Roman" panose="02020603050405020304" pitchFamily="18" charset="0"/>
              </a:rPr>
              <a:t>THÍ NGHIỆM</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D1522CCC-6359-6A95-6DCE-CB7335D92B37}"/>
              </a:ext>
            </a:extLst>
          </p:cNvPr>
          <p:cNvSpPr txBox="1"/>
          <p:nvPr/>
        </p:nvSpPr>
        <p:spPr>
          <a:xfrm>
            <a:off x="-28819" y="78194"/>
            <a:ext cx="11791341" cy="584775"/>
          </a:xfrm>
          <a:prstGeom prst="rect">
            <a:avLst/>
          </a:prstGeom>
          <a:noFill/>
        </p:spPr>
        <p:txBody>
          <a:bodyPr wrap="square" rtlCol="0">
            <a:spAutoFit/>
          </a:bodyPr>
          <a:lstStyle/>
          <a:p>
            <a:r>
              <a:rPr lang="vi-VN" sz="3200" b="1">
                <a:solidFill>
                  <a:srgbClr val="0000FF"/>
                </a:solidFill>
                <a:latin typeface="Times New Roman" panose="02020603050405020304" pitchFamily="18" charset="0"/>
                <a:cs typeface="Times New Roman" panose="02020603050405020304" pitchFamily="18" charset="0"/>
              </a:rPr>
              <a:t> </a:t>
            </a:r>
            <a:r>
              <a:rPr lang="en-US" sz="3200" b="1">
                <a:solidFill>
                  <a:srgbClr val="0000FF"/>
                </a:solidFill>
                <a:latin typeface="Times New Roman" panose="02020603050405020304" pitchFamily="18" charset="0"/>
                <a:cs typeface="Times New Roman" panose="02020603050405020304" pitchFamily="18" charset="0"/>
              </a:rPr>
              <a:t>2. Mặt trời mọc và lặn</a:t>
            </a:r>
            <a:endParaRPr lang="en-US" sz="3200" b="1" dirty="0">
              <a:solidFill>
                <a:srgbClr val="0000FF"/>
              </a:solidFill>
              <a:latin typeface="Times New Roman" panose="02020603050405020304" pitchFamily="18" charset="0"/>
              <a:cs typeface="Times New Roman" panose="02020603050405020304" pitchFamily="18" charset="0"/>
            </a:endParaRPr>
          </a:p>
        </p:txBody>
      </p:sp>
      <p:pic>
        <p:nvPicPr>
          <p:cNvPr id="7" name="Content Placeholder 3" descr="https://hoc24.vn/source/KHTN%206/Ch%C6%B0%C6%A1ng%2011/ng%C3%A0y%20%C4%91%C3%AAm%20(1).png"/>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197644" y="662969"/>
            <a:ext cx="6537156" cy="3748926"/>
          </a:xfrm>
          <a:prstGeom prst="rect">
            <a:avLst/>
          </a:prstGeom>
          <a:noFill/>
          <a:ln>
            <a:noFill/>
          </a:ln>
        </p:spPr>
      </p:pic>
    </p:spTree>
    <p:extLst>
      <p:ext uri="{BB962C8B-B14F-4D97-AF65-F5344CB8AC3E}">
        <p14:creationId xmlns:p14="http://schemas.microsoft.com/office/powerpoint/2010/main" val="1649117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643" t="39167" r="39092" b="14515"/>
          <a:stretch/>
        </p:blipFill>
        <p:spPr bwMode="auto">
          <a:xfrm>
            <a:off x="4916" y="774649"/>
            <a:ext cx="4824861" cy="3636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442582" y="68007"/>
            <a:ext cx="3680529" cy="584775"/>
          </a:xfrm>
          <a:prstGeom prst="rect">
            <a:avLst/>
          </a:prstGeom>
          <a:noFill/>
        </p:spPr>
        <p:txBody>
          <a:bodyPr wrap="square" rtlCol="0">
            <a:spAutoFit/>
          </a:bodyPr>
          <a:lstStyle/>
          <a:p>
            <a:pPr algn="ctr"/>
            <a:r>
              <a:rPr lang="vi-VN" sz="3200" b="1" dirty="0">
                <a:solidFill>
                  <a:srgbClr val="FF0000"/>
                </a:solidFill>
                <a:latin typeface="Times New Roman" panose="02020603050405020304" pitchFamily="18" charset="0"/>
                <a:cs typeface="Times New Roman" panose="02020603050405020304" pitchFamily="18" charset="0"/>
              </a:rPr>
              <a:t>THÍ NGHIỆM</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D1522CCC-6359-6A95-6DCE-CB7335D92B37}"/>
              </a:ext>
            </a:extLst>
          </p:cNvPr>
          <p:cNvSpPr txBox="1"/>
          <p:nvPr/>
        </p:nvSpPr>
        <p:spPr>
          <a:xfrm>
            <a:off x="-28819" y="78194"/>
            <a:ext cx="11791341" cy="584775"/>
          </a:xfrm>
          <a:prstGeom prst="rect">
            <a:avLst/>
          </a:prstGeom>
          <a:noFill/>
        </p:spPr>
        <p:txBody>
          <a:bodyPr wrap="square" rtlCol="0">
            <a:spAutoFit/>
          </a:bodyPr>
          <a:lstStyle/>
          <a:p>
            <a:r>
              <a:rPr lang="vi-VN" sz="3200" b="1">
                <a:solidFill>
                  <a:srgbClr val="0000FF"/>
                </a:solidFill>
                <a:latin typeface="Times New Roman" panose="02020603050405020304" pitchFamily="18" charset="0"/>
                <a:cs typeface="Times New Roman" panose="02020603050405020304" pitchFamily="18" charset="0"/>
              </a:rPr>
              <a:t> </a:t>
            </a:r>
            <a:r>
              <a:rPr lang="en-US" sz="3200" b="1">
                <a:solidFill>
                  <a:srgbClr val="0000FF"/>
                </a:solidFill>
                <a:latin typeface="Times New Roman" panose="02020603050405020304" pitchFamily="18" charset="0"/>
                <a:cs typeface="Times New Roman" panose="02020603050405020304" pitchFamily="18" charset="0"/>
              </a:rPr>
              <a:t>2. Mặt trời mọc và lặn</a:t>
            </a:r>
            <a:endParaRPr lang="en-US" sz="3200" b="1" dirty="0">
              <a:solidFill>
                <a:srgbClr val="0000FF"/>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D0240749-D5DD-31F3-DB00-6715050B8F00}"/>
              </a:ext>
            </a:extLst>
          </p:cNvPr>
          <p:cNvSpPr/>
          <p:nvPr/>
        </p:nvSpPr>
        <p:spPr>
          <a:xfrm>
            <a:off x="111177" y="4648200"/>
            <a:ext cx="11870294" cy="1077218"/>
          </a:xfrm>
          <a:prstGeom prst="rect">
            <a:avLst/>
          </a:prstGeom>
        </p:spPr>
        <p:txBody>
          <a:bodyPr wrap="square">
            <a:spAutoFit/>
          </a:bodyPr>
          <a:lstStyle/>
          <a:p>
            <a:r>
              <a:rPr lang="en-US" sz="3200" b="1">
                <a:solidFill>
                  <a:srgbClr val="FF0000"/>
                </a:solidFill>
                <a:latin typeface="Times New Roman" panose="02020603050405020304" pitchFamily="18" charset="0"/>
                <a:cs typeface="Times New Roman" panose="02020603050405020304" pitchFamily="18" charset="0"/>
              </a:rPr>
              <a:t>Câu 5. Em </a:t>
            </a:r>
            <a:r>
              <a:rPr lang="en-US" sz="3200" b="1" dirty="0" err="1">
                <a:solidFill>
                  <a:srgbClr val="FF0000"/>
                </a:solidFill>
                <a:latin typeface="Times New Roman" panose="02020603050405020304" pitchFamily="18" charset="0"/>
                <a:cs typeface="Times New Roman" panose="02020603050405020304" pitchFamily="18" charset="0"/>
              </a:rPr>
              <a:t>hãy</a:t>
            </a:r>
            <a:r>
              <a:rPr lang="en-US" sz="3200" b="1" dirty="0">
                <a:solidFill>
                  <a:srgbClr val="FF0000"/>
                </a:solidFill>
                <a:latin typeface="Times New Roman" panose="02020603050405020304" pitchFamily="18" charset="0"/>
                <a:cs typeface="Times New Roman" panose="02020603050405020304" pitchFamily="18" charset="0"/>
              </a:rPr>
              <a:t> quay </a:t>
            </a:r>
            <a:r>
              <a:rPr lang="en-US" sz="3200" b="1" dirty="0" err="1">
                <a:solidFill>
                  <a:srgbClr val="FF0000"/>
                </a:solidFill>
                <a:latin typeface="Times New Roman" panose="02020603050405020304" pitchFamily="18" charset="0"/>
                <a:cs typeface="Times New Roman" panose="02020603050405020304" pitchFamily="18" charset="0"/>
              </a:rPr>
              <a:t>quả</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địa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cầu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để</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tại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vị</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trí</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của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Việt</a:t>
            </a:r>
            <a:r>
              <a:rPr lang="en-US" sz="3200" b="1" dirty="0">
                <a:solidFill>
                  <a:srgbClr val="FF0000"/>
                </a:solidFill>
                <a:latin typeface="Times New Roman" panose="02020603050405020304" pitchFamily="18" charset="0"/>
                <a:cs typeface="Times New Roman" panose="02020603050405020304" pitchFamily="18" charset="0"/>
              </a:rPr>
              <a:t> Nam </a:t>
            </a:r>
            <a:r>
              <a:rPr lang="en-US" sz="3200" b="1" dirty="0" err="1">
                <a:solidFill>
                  <a:srgbClr val="FF0000"/>
                </a:solidFill>
                <a:latin typeface="Times New Roman" panose="02020603050405020304" pitchFamily="18" charset="0"/>
                <a:cs typeface="Times New Roman" panose="02020603050405020304" pitchFamily="18" charset="0"/>
              </a:rPr>
              <a:t>trên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quả</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địa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cầu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sẽ</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có</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ánh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sáng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chiếu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tới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ngay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khi</a:t>
            </a:r>
            <a:r>
              <a:rPr lang="en-US" sz="3200" b="1" dirty="0">
                <a:solidFill>
                  <a:srgbClr val="FF0000"/>
                </a:solidFill>
                <a:latin typeface="Times New Roman" panose="02020603050405020304" pitchFamily="18" charset="0"/>
                <a:cs typeface="Times New Roman" panose="02020603050405020304" pitchFamily="18" charset="0"/>
              </a:rPr>
              <a:t> ta quay </a:t>
            </a:r>
            <a:r>
              <a:rPr lang="en-US" sz="3200" b="1" dirty="0" err="1">
                <a:solidFill>
                  <a:srgbClr val="FF0000"/>
                </a:solidFill>
                <a:latin typeface="Times New Roman" panose="02020603050405020304" pitchFamily="18" charset="0"/>
                <a:cs typeface="Times New Roman" panose="02020603050405020304" pitchFamily="18" charset="0"/>
              </a:rPr>
              <a:t>tiếp</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quả</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địa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err="1">
                <a:solidFill>
                  <a:srgbClr val="FF0000"/>
                </a:solidFill>
                <a:latin typeface="Times New Roman" panose="02020603050405020304" pitchFamily="18" charset="0"/>
                <a:cs typeface="Times New Roman" panose="02020603050405020304" pitchFamily="18" charset="0"/>
              </a:rPr>
              <a:t>cầu</a:t>
            </a:r>
            <a:r>
              <a:rPr lang="en-US" sz="3200" b="1">
                <a:solidFill>
                  <a:srgbClr val="FF0000"/>
                </a:solidFill>
                <a:latin typeface="Times New Roman" panose="02020603050405020304" pitchFamily="18" charset="0"/>
                <a:cs typeface="Times New Roman" panose="02020603050405020304" pitchFamily="18" charset="0"/>
              </a:rPr>
              <a:t>.</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7" name="Content Placeholder 3" descr="https://hoc24.vn/source/KHTN%206/Ch%C6%B0%C6%A1ng%2011/ng%C3%A0y%20%C4%91%C3%AAm%20(1).png"/>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225366" y="811435"/>
            <a:ext cx="6537156" cy="3748926"/>
          </a:xfrm>
          <a:prstGeom prst="rect">
            <a:avLst/>
          </a:prstGeom>
          <a:noFill/>
          <a:ln>
            <a:noFill/>
          </a:ln>
        </p:spPr>
      </p:pic>
    </p:spTree>
    <p:extLst>
      <p:ext uri="{BB962C8B-B14F-4D97-AF65-F5344CB8AC3E}">
        <p14:creationId xmlns:p14="http://schemas.microsoft.com/office/powerpoint/2010/main" val="3420268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643" t="39167" r="39092" b="14515"/>
          <a:stretch/>
        </p:blipFill>
        <p:spPr bwMode="auto">
          <a:xfrm>
            <a:off x="4916" y="774649"/>
            <a:ext cx="4824861" cy="3636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442582" y="68007"/>
            <a:ext cx="3680529" cy="584775"/>
          </a:xfrm>
          <a:prstGeom prst="rect">
            <a:avLst/>
          </a:prstGeom>
          <a:noFill/>
        </p:spPr>
        <p:txBody>
          <a:bodyPr wrap="square" rtlCol="0">
            <a:spAutoFit/>
          </a:bodyPr>
          <a:lstStyle/>
          <a:p>
            <a:pPr algn="ctr"/>
            <a:r>
              <a:rPr lang="vi-VN" sz="3200" b="1" dirty="0">
                <a:solidFill>
                  <a:srgbClr val="FF0000"/>
                </a:solidFill>
                <a:latin typeface="Times New Roman" panose="02020603050405020304" pitchFamily="18" charset="0"/>
                <a:cs typeface="Times New Roman" panose="02020603050405020304" pitchFamily="18" charset="0"/>
              </a:rPr>
              <a:t>THÍ NGHIỆM</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D1522CCC-6359-6A95-6DCE-CB7335D92B37}"/>
              </a:ext>
            </a:extLst>
          </p:cNvPr>
          <p:cNvSpPr txBox="1"/>
          <p:nvPr/>
        </p:nvSpPr>
        <p:spPr>
          <a:xfrm>
            <a:off x="-28819" y="78194"/>
            <a:ext cx="11791341" cy="584775"/>
          </a:xfrm>
          <a:prstGeom prst="rect">
            <a:avLst/>
          </a:prstGeom>
          <a:noFill/>
        </p:spPr>
        <p:txBody>
          <a:bodyPr wrap="square" rtlCol="0">
            <a:spAutoFit/>
          </a:bodyPr>
          <a:lstStyle/>
          <a:p>
            <a:r>
              <a:rPr lang="vi-VN" sz="3200" b="1">
                <a:solidFill>
                  <a:srgbClr val="0000FF"/>
                </a:solidFill>
                <a:latin typeface="Times New Roman" panose="02020603050405020304" pitchFamily="18" charset="0"/>
                <a:cs typeface="Times New Roman" panose="02020603050405020304" pitchFamily="18" charset="0"/>
              </a:rPr>
              <a:t> </a:t>
            </a:r>
            <a:r>
              <a:rPr lang="en-US" sz="3200" b="1">
                <a:solidFill>
                  <a:srgbClr val="0000FF"/>
                </a:solidFill>
                <a:latin typeface="Times New Roman" panose="02020603050405020304" pitchFamily="18" charset="0"/>
                <a:cs typeface="Times New Roman" panose="02020603050405020304" pitchFamily="18" charset="0"/>
              </a:rPr>
              <a:t>3. Mặt trời mọc và lặn</a:t>
            </a:r>
            <a:endParaRPr lang="en-US" sz="3200" b="1" dirty="0">
              <a:solidFill>
                <a:srgbClr val="0000FF"/>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201318DE-F9C8-9617-BBCA-C34B62B57BEE}"/>
              </a:ext>
            </a:extLst>
          </p:cNvPr>
          <p:cNvSpPr/>
          <p:nvPr/>
        </p:nvSpPr>
        <p:spPr>
          <a:xfrm>
            <a:off x="243048" y="4367437"/>
            <a:ext cx="11519474" cy="1569660"/>
          </a:xfrm>
          <a:prstGeom prst="rect">
            <a:avLst/>
          </a:prstGeom>
        </p:spPr>
        <p:txBody>
          <a:bodyPr wrap="square">
            <a:spAutoFit/>
          </a:bodyPr>
          <a:lstStyle/>
          <a:p>
            <a:r>
              <a:rPr lang="en-US" sz="3200" b="1" dirty="0" err="1">
                <a:solidFill>
                  <a:srgbClr val="0000FF"/>
                </a:solidFill>
                <a:latin typeface="Times New Roman" panose="02020603050405020304" pitchFamily="18" charset="0"/>
                <a:cs typeface="Times New Roman" panose="02020603050405020304" pitchFamily="18" charset="0"/>
              </a:rPr>
              <a:t>Câu</a:t>
            </a:r>
            <a:r>
              <a:rPr lang="en-US" sz="3200" b="1" dirty="0">
                <a:solidFill>
                  <a:srgbClr val="0000FF"/>
                </a:solidFill>
                <a:latin typeface="Times New Roman" panose="02020603050405020304" pitchFamily="18" charset="0"/>
                <a:cs typeface="Times New Roman" panose="02020603050405020304" pitchFamily="18" charset="0"/>
              </a:rPr>
              <a:t> 6. </a:t>
            </a:r>
            <a:r>
              <a:rPr lang="en-US" sz="3200" b="1" dirty="0" err="1">
                <a:solidFill>
                  <a:srgbClr val="0000FF"/>
                </a:solidFill>
                <a:latin typeface="Times New Roman" panose="02020603050405020304" pitchFamily="18" charset="0"/>
                <a:cs typeface="Times New Roman" panose="02020603050405020304" pitchFamily="18" charset="0"/>
              </a:rPr>
              <a:t>Từ</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nội</a:t>
            </a:r>
            <a:r>
              <a:rPr lang="en-US" sz="3200" b="1" dirty="0">
                <a:solidFill>
                  <a:srgbClr val="0000FF"/>
                </a:solidFill>
                <a:latin typeface="Times New Roman" panose="02020603050405020304" pitchFamily="18" charset="0"/>
                <a:cs typeface="Times New Roman" panose="02020603050405020304" pitchFamily="18" charset="0"/>
              </a:rPr>
              <a:t> dung </a:t>
            </a:r>
            <a:r>
              <a:rPr lang="en-US" sz="3200" b="1" dirty="0" err="1">
                <a:solidFill>
                  <a:srgbClr val="0000FF"/>
                </a:solidFill>
                <a:latin typeface="Times New Roman" panose="02020603050405020304" pitchFamily="18" charset="0"/>
                <a:cs typeface="Times New Roman" panose="02020603050405020304" pitchFamily="18" charset="0"/>
              </a:rPr>
              <a:t>thảo</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luận</a:t>
            </a:r>
            <a:r>
              <a:rPr lang="en-US" sz="3200" b="1" dirty="0">
                <a:solidFill>
                  <a:srgbClr val="0000FF"/>
                </a:solidFill>
                <a:latin typeface="Times New Roman" panose="02020603050405020304" pitchFamily="18" charset="0"/>
                <a:cs typeface="Times New Roman" panose="02020603050405020304" pitchFamily="18" charset="0"/>
              </a:rPr>
              <a:t> </a:t>
            </a:r>
            <a:r>
              <a:rPr lang="vi-VN" sz="3200" b="1" dirty="0">
                <a:solidFill>
                  <a:srgbClr val="0000FF"/>
                </a:solidFill>
                <a:latin typeface="Times New Roman" panose="02020603050405020304" pitchFamily="18" charset="0"/>
                <a:cs typeface="Times New Roman" panose="02020603050405020304" pitchFamily="18" charset="0"/>
              </a:rPr>
              <a:t>trên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em</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hãy</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liên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hệ</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với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hiện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tượng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ngày</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và</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đêm</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trên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Trái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Đất</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Mặt</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Trời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mọc</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và</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Mặt</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Trời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lặn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khi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quan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sát</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từ</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Trái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Đất</a:t>
            </a:r>
            <a:r>
              <a:rPr lang="en-US" sz="3200" b="1" dirty="0">
                <a:solidFill>
                  <a:srgbClr val="0000FF"/>
                </a:solidFill>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0AC81F45-C03B-0F6A-BB40-C751C1316667}"/>
              </a:ext>
            </a:extLst>
          </p:cNvPr>
          <p:cNvSpPr txBox="1"/>
          <p:nvPr/>
        </p:nvSpPr>
        <p:spPr>
          <a:xfrm>
            <a:off x="233216" y="5797469"/>
            <a:ext cx="11519474" cy="1077218"/>
          </a:xfrm>
          <a:prstGeom prst="rect">
            <a:avLst/>
          </a:prstGeom>
          <a:noFill/>
        </p:spPr>
        <p:txBody>
          <a:bodyPr wrap="square">
            <a:spAutoFit/>
          </a:bodyPr>
          <a:lstStyle/>
          <a:p>
            <a:pPr algn="ctr"/>
            <a:r>
              <a:rPr lang="vi-VN" sz="3200" b="1" i="0" dirty="0">
                <a:effectLst/>
                <a:latin typeface="Times New Roman" panose="02020603050405020304" pitchFamily="18" charset="0"/>
                <a:cs typeface="Times New Roman" panose="02020603050405020304" pitchFamily="18" charset="0"/>
              </a:rPr>
              <a:t>Hiện tượng Mặt Trời mọc và Mặt Trời lặn</a:t>
            </a:r>
            <a:r>
              <a:rPr lang="en-US" sz="3200" b="1" i="0" dirty="0">
                <a:effectLst/>
                <a:latin typeface="Times New Roman" panose="02020603050405020304" pitchFamily="18" charset="0"/>
                <a:cs typeface="Times New Roman" panose="02020603050405020304" pitchFamily="18" charset="0"/>
              </a:rPr>
              <a:t> </a:t>
            </a:r>
            <a:r>
              <a:rPr lang="en-US" sz="3200" b="1" i="0" dirty="0" err="1">
                <a:effectLst/>
                <a:latin typeface="Times New Roman" panose="02020603050405020304" pitchFamily="18" charset="0"/>
                <a:cs typeface="Times New Roman" panose="02020603050405020304" pitchFamily="18" charset="0"/>
              </a:rPr>
              <a:t>dẫn</a:t>
            </a:r>
            <a:r>
              <a:rPr lang="en-US" sz="3200" b="1" i="0" dirty="0">
                <a:effectLst/>
                <a:latin typeface="Times New Roman" panose="02020603050405020304" pitchFamily="18" charset="0"/>
                <a:cs typeface="Times New Roman" panose="02020603050405020304" pitchFamily="18" charset="0"/>
              </a:rPr>
              <a:t> </a:t>
            </a:r>
            <a:r>
              <a:rPr lang="en-US" sz="3200" b="1" i="0" dirty="0" err="1">
                <a:effectLst/>
                <a:latin typeface="Times New Roman" panose="02020603050405020304" pitchFamily="18" charset="0"/>
                <a:cs typeface="Times New Roman" panose="02020603050405020304" pitchFamily="18" charset="0"/>
              </a:rPr>
              <a:t>đến</a:t>
            </a:r>
            <a:r>
              <a:rPr lang="en-US" sz="3200" b="1" i="0" dirty="0">
                <a:effectLst/>
                <a:latin typeface="Times New Roman" panose="02020603050405020304" pitchFamily="18" charset="0"/>
                <a:cs typeface="Times New Roman" panose="02020603050405020304" pitchFamily="18" charset="0"/>
              </a:rPr>
              <a:t> </a:t>
            </a:r>
            <a:r>
              <a:rPr lang="en-US" sz="3200" b="1" i="0" dirty="0" err="1">
                <a:effectLst/>
                <a:latin typeface="Times New Roman" panose="02020603050405020304" pitchFamily="18" charset="0"/>
                <a:cs typeface="Times New Roman" panose="02020603050405020304" pitchFamily="18" charset="0"/>
              </a:rPr>
              <a:t>có</a:t>
            </a:r>
            <a:r>
              <a:rPr lang="en-US" sz="3200" b="1" i="0" dirty="0">
                <a:effectLst/>
                <a:latin typeface="Times New Roman" panose="02020603050405020304" pitchFamily="18" charset="0"/>
                <a:cs typeface="Times New Roman" panose="02020603050405020304" pitchFamily="18" charset="0"/>
              </a:rPr>
              <a:t> </a:t>
            </a:r>
            <a:r>
              <a:rPr lang="en-US" sz="3200" b="1" i="0" dirty="0" err="1">
                <a:effectLst/>
                <a:latin typeface="Times New Roman" panose="02020603050405020304" pitchFamily="18" charset="0"/>
                <a:cs typeface="Times New Roman" panose="02020603050405020304" pitchFamily="18" charset="0"/>
              </a:rPr>
              <a:t>sự</a:t>
            </a:r>
            <a:r>
              <a:rPr lang="en-US" sz="3200" b="1" i="0" dirty="0">
                <a:effectLst/>
                <a:latin typeface="Times New Roman" panose="02020603050405020304" pitchFamily="18" charset="0"/>
                <a:cs typeface="Times New Roman" panose="02020603050405020304" pitchFamily="18" charset="0"/>
              </a:rPr>
              <a:t> </a:t>
            </a:r>
            <a:r>
              <a:rPr lang="en-US" sz="3200" b="1" i="0" dirty="0" err="1">
                <a:effectLst/>
                <a:latin typeface="Times New Roman" panose="02020603050405020304" pitchFamily="18" charset="0"/>
                <a:cs typeface="Times New Roman" panose="02020603050405020304" pitchFamily="18" charset="0"/>
              </a:rPr>
              <a:t>luân</a:t>
            </a:r>
            <a:r>
              <a:rPr lang="en-US" sz="3200" b="1" i="0" dirty="0">
                <a:effectLst/>
                <a:latin typeface="Times New Roman" panose="02020603050405020304" pitchFamily="18" charset="0"/>
                <a:cs typeface="Times New Roman" panose="02020603050405020304" pitchFamily="18" charset="0"/>
              </a:rPr>
              <a:t> </a:t>
            </a:r>
            <a:r>
              <a:rPr lang="en-US" sz="3200" b="1" i="0" dirty="0" err="1">
                <a:effectLst/>
                <a:latin typeface="Times New Roman" panose="02020603050405020304" pitchFamily="18" charset="0"/>
                <a:cs typeface="Times New Roman" panose="02020603050405020304" pitchFamily="18" charset="0"/>
              </a:rPr>
              <a:t>phiên</a:t>
            </a:r>
            <a:r>
              <a:rPr lang="en-US" sz="3200" b="1" i="0" dirty="0">
                <a:effectLst/>
                <a:latin typeface="Times New Roman" panose="02020603050405020304" pitchFamily="18" charset="0"/>
                <a:cs typeface="Times New Roman" panose="02020603050405020304" pitchFamily="18" charset="0"/>
              </a:rPr>
              <a:t> </a:t>
            </a:r>
            <a:r>
              <a:rPr lang="en-US" sz="3200" b="1" i="0" dirty="0" err="1">
                <a:effectLst/>
                <a:latin typeface="Times New Roman" panose="02020603050405020304" pitchFamily="18" charset="0"/>
                <a:cs typeface="Times New Roman" panose="02020603050405020304" pitchFamily="18" charset="0"/>
              </a:rPr>
              <a:t>ngày</a:t>
            </a:r>
            <a:r>
              <a:rPr lang="en-US" sz="3200" b="1" i="0" dirty="0">
                <a:effectLst/>
                <a:latin typeface="Times New Roman" panose="02020603050405020304" pitchFamily="18" charset="0"/>
                <a:cs typeface="Times New Roman" panose="02020603050405020304" pitchFamily="18" charset="0"/>
              </a:rPr>
              <a:t> </a:t>
            </a:r>
            <a:r>
              <a:rPr lang="en-US" sz="3200" b="1" i="0" dirty="0" err="1">
                <a:effectLst/>
                <a:latin typeface="Times New Roman" panose="02020603050405020304" pitchFamily="18" charset="0"/>
                <a:cs typeface="Times New Roman" panose="02020603050405020304" pitchFamily="18" charset="0"/>
              </a:rPr>
              <a:t>đêm</a:t>
            </a:r>
            <a:endParaRPr lang="en-US" sz="3200" b="1" dirty="0">
              <a:latin typeface="Times New Roman" panose="02020603050405020304" pitchFamily="18" charset="0"/>
              <a:cs typeface="Times New Roman" panose="02020603050405020304" pitchFamily="18" charset="0"/>
            </a:endParaRPr>
          </a:p>
        </p:txBody>
      </p:sp>
      <p:pic>
        <p:nvPicPr>
          <p:cNvPr id="9" name="Content Placeholder 3" descr="https://hoc24.vn/source/KHTN%206/Ch%C6%B0%C6%A1ng%2011/ng%C3%A0y%20%C4%91%C3%AAm%20(1).png"/>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257800" y="685800"/>
            <a:ext cx="6537156" cy="3748926"/>
          </a:xfrm>
          <a:prstGeom prst="rect">
            <a:avLst/>
          </a:prstGeom>
          <a:noFill/>
          <a:ln>
            <a:noFill/>
          </a:ln>
        </p:spPr>
      </p:pic>
    </p:spTree>
    <p:extLst>
      <p:ext uri="{BB962C8B-B14F-4D97-AF65-F5344CB8AC3E}">
        <p14:creationId xmlns:p14="http://schemas.microsoft.com/office/powerpoint/2010/main" val="3613133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B939C2C-B1F8-08F4-FC3B-C117690D5CFE}"/>
              </a:ext>
            </a:extLst>
          </p:cNvPr>
          <p:cNvSpPr txBox="1"/>
          <p:nvPr/>
        </p:nvSpPr>
        <p:spPr>
          <a:xfrm>
            <a:off x="609600" y="76200"/>
            <a:ext cx="11201400" cy="1077218"/>
          </a:xfrm>
          <a:prstGeom prst="rect">
            <a:avLst/>
          </a:prstGeom>
          <a:noFill/>
        </p:spPr>
        <p:txBody>
          <a:bodyPr wrap="square">
            <a:spAutoFit/>
          </a:bodyPr>
          <a:lstStyle/>
          <a:p>
            <a:pPr algn="ctr"/>
            <a:r>
              <a:rPr lang="vi-VN" sz="3200" b="1" i="0" dirty="0">
                <a:solidFill>
                  <a:srgbClr val="FF0000"/>
                </a:solidFill>
                <a:effectLst/>
                <a:latin typeface="+mj-lt"/>
              </a:rPr>
              <a:t>Giải thích hiện tượng ngày, đêm trên Trái Đất và nguyên nhân dẫn đến sự luân phiên ngày và đêm.</a:t>
            </a:r>
            <a:endParaRPr lang="en-US" sz="3200" b="1" dirty="0">
              <a:solidFill>
                <a:srgbClr val="FF0000"/>
              </a:solidFill>
              <a:latin typeface="+mj-lt"/>
            </a:endParaRPr>
          </a:p>
        </p:txBody>
      </p:sp>
      <p:sp>
        <p:nvSpPr>
          <p:cNvPr id="8" name="TextBox 7">
            <a:extLst>
              <a:ext uri="{FF2B5EF4-FFF2-40B4-BE49-F238E27FC236}">
                <a16:creationId xmlns:a16="http://schemas.microsoft.com/office/drawing/2014/main" id="{444AA3A3-61A6-DACA-E9D3-71002F9428D1}"/>
              </a:ext>
            </a:extLst>
          </p:cNvPr>
          <p:cNvSpPr txBox="1"/>
          <p:nvPr/>
        </p:nvSpPr>
        <p:spPr>
          <a:xfrm>
            <a:off x="800100" y="1143000"/>
            <a:ext cx="10477500" cy="1938992"/>
          </a:xfrm>
          <a:prstGeom prst="rect">
            <a:avLst/>
          </a:prstGeom>
          <a:noFill/>
        </p:spPr>
        <p:txBody>
          <a:bodyPr wrap="square">
            <a:spAutoFit/>
          </a:bodyPr>
          <a:lstStyle/>
          <a:p>
            <a:pPr algn="just"/>
            <a:r>
              <a:rPr lang="vi-VN" sz="4000" b="0" i="0" dirty="0">
                <a:effectLst/>
                <a:latin typeface="Times New Roman" panose="02020603050405020304" pitchFamily="18" charset="0"/>
                <a:cs typeface="Times New Roman" panose="02020603050405020304" pitchFamily="18" charset="0"/>
              </a:rPr>
              <a:t>- </a:t>
            </a:r>
            <a:r>
              <a:rPr lang="en-US" sz="4000" b="0" i="0" dirty="0" err="1">
                <a:effectLst/>
                <a:latin typeface="Times New Roman" panose="02020603050405020304" pitchFamily="18" charset="0"/>
                <a:cs typeface="Times New Roman" panose="02020603050405020304" pitchFamily="18" charset="0"/>
              </a:rPr>
              <a:t>Hiện</a:t>
            </a:r>
            <a:r>
              <a:rPr lang="en-US" sz="4000" b="0" i="0" dirty="0">
                <a:effectLst/>
                <a:latin typeface="Times New Roman" panose="02020603050405020304" pitchFamily="18" charset="0"/>
                <a:cs typeface="Times New Roman" panose="02020603050405020304" pitchFamily="18" charset="0"/>
              </a:rPr>
              <a:t> </a:t>
            </a:r>
            <a:r>
              <a:rPr lang="en-US" sz="4000" b="0" i="0" dirty="0" err="1">
                <a:effectLst/>
                <a:latin typeface="Times New Roman" panose="02020603050405020304" pitchFamily="18" charset="0"/>
                <a:cs typeface="Times New Roman" panose="02020603050405020304" pitchFamily="18" charset="0"/>
              </a:rPr>
              <a:t>tượng</a:t>
            </a:r>
            <a:r>
              <a:rPr lang="en-US" sz="4000" b="0" i="0" dirty="0">
                <a:effectLst/>
                <a:latin typeface="Times New Roman" panose="02020603050405020304" pitchFamily="18" charset="0"/>
                <a:cs typeface="Times New Roman" panose="02020603050405020304" pitchFamily="18" charset="0"/>
              </a:rPr>
              <a:t> </a:t>
            </a:r>
            <a:r>
              <a:rPr lang="en-US" sz="4000" b="0" i="0" dirty="0" err="1">
                <a:effectLst/>
                <a:latin typeface="Times New Roman" panose="02020603050405020304" pitchFamily="18" charset="0"/>
                <a:cs typeface="Times New Roman" panose="02020603050405020304" pitchFamily="18" charset="0"/>
              </a:rPr>
              <a:t>ngày</a:t>
            </a:r>
            <a:r>
              <a:rPr lang="en-US" sz="4000" b="0" i="0" dirty="0">
                <a:effectLst/>
                <a:latin typeface="Times New Roman" panose="02020603050405020304" pitchFamily="18" charset="0"/>
                <a:cs typeface="Times New Roman" panose="02020603050405020304" pitchFamily="18" charset="0"/>
              </a:rPr>
              <a:t> </a:t>
            </a:r>
            <a:r>
              <a:rPr lang="en-US" sz="4000" b="0" i="0" dirty="0" err="1">
                <a:effectLst/>
                <a:latin typeface="Times New Roman" panose="02020603050405020304" pitchFamily="18" charset="0"/>
                <a:cs typeface="Times New Roman" panose="02020603050405020304" pitchFamily="18" charset="0"/>
              </a:rPr>
              <a:t>và</a:t>
            </a:r>
            <a:r>
              <a:rPr lang="en-US" sz="4000" b="0" i="0" dirty="0">
                <a:effectLst/>
                <a:latin typeface="Times New Roman" panose="02020603050405020304" pitchFamily="18" charset="0"/>
                <a:cs typeface="Times New Roman" panose="02020603050405020304" pitchFamily="18" charset="0"/>
              </a:rPr>
              <a:t> </a:t>
            </a:r>
            <a:r>
              <a:rPr lang="en-US" sz="4000" b="0" i="0" dirty="0" err="1">
                <a:effectLst/>
                <a:latin typeface="Times New Roman" panose="02020603050405020304" pitchFamily="18" charset="0"/>
                <a:cs typeface="Times New Roman" panose="02020603050405020304" pitchFamily="18" charset="0"/>
              </a:rPr>
              <a:t>đêm</a:t>
            </a:r>
            <a:r>
              <a:rPr lang="en-US" sz="4000" b="0" i="0" dirty="0">
                <a:effectLst/>
                <a:latin typeface="Times New Roman" panose="02020603050405020304" pitchFamily="18" charset="0"/>
                <a:cs typeface="Times New Roman" panose="02020603050405020304" pitchFamily="18" charset="0"/>
              </a:rPr>
              <a:t> </a:t>
            </a:r>
            <a:r>
              <a:rPr lang="en-US" sz="4000" b="0" i="0" dirty="0" err="1">
                <a:effectLst/>
                <a:latin typeface="Times New Roman" panose="02020603050405020304" pitchFamily="18" charset="0"/>
                <a:cs typeface="Times New Roman" panose="02020603050405020304" pitchFamily="18" charset="0"/>
              </a:rPr>
              <a:t>luân</a:t>
            </a:r>
            <a:r>
              <a:rPr lang="en-US" sz="4000" b="0" i="0" dirty="0">
                <a:effectLst/>
                <a:latin typeface="Times New Roman" panose="02020603050405020304" pitchFamily="18" charset="0"/>
                <a:cs typeface="Times New Roman" panose="02020603050405020304" pitchFamily="18" charset="0"/>
              </a:rPr>
              <a:t> </a:t>
            </a:r>
            <a:r>
              <a:rPr lang="en-US" sz="4000" b="0" i="0" dirty="0" err="1">
                <a:effectLst/>
                <a:latin typeface="Times New Roman" panose="02020603050405020304" pitchFamily="18" charset="0"/>
                <a:cs typeface="Times New Roman" panose="02020603050405020304" pitchFamily="18" charset="0"/>
              </a:rPr>
              <a:t>phiên</a:t>
            </a:r>
            <a:r>
              <a:rPr lang="en-US" sz="4000" b="0" i="0" dirty="0">
                <a:effectLst/>
                <a:latin typeface="Times New Roman" panose="02020603050405020304" pitchFamily="18" charset="0"/>
                <a:cs typeface="Times New Roman" panose="02020603050405020304" pitchFamily="18" charset="0"/>
              </a:rPr>
              <a:t> </a:t>
            </a:r>
            <a:r>
              <a:rPr lang="en-US" sz="4000" b="0" i="0" dirty="0" err="1">
                <a:effectLst/>
                <a:latin typeface="Times New Roman" panose="02020603050405020304" pitchFamily="18" charset="0"/>
                <a:cs typeface="Times New Roman" panose="02020603050405020304" pitchFamily="18" charset="0"/>
              </a:rPr>
              <a:t>diễn</a:t>
            </a:r>
            <a:r>
              <a:rPr lang="en-US" sz="4000" b="0" i="0" dirty="0">
                <a:effectLst/>
                <a:latin typeface="Times New Roman" panose="02020603050405020304" pitchFamily="18" charset="0"/>
                <a:cs typeface="Times New Roman" panose="02020603050405020304" pitchFamily="18" charset="0"/>
              </a:rPr>
              <a:t> </a:t>
            </a:r>
            <a:r>
              <a:rPr lang="en-US" sz="4000" b="0" i="0" dirty="0" err="1">
                <a:effectLst/>
                <a:latin typeface="Times New Roman" panose="02020603050405020304" pitchFamily="18" charset="0"/>
                <a:cs typeface="Times New Roman" panose="02020603050405020304" pitchFamily="18" charset="0"/>
              </a:rPr>
              <a:t>ra</a:t>
            </a:r>
            <a:r>
              <a:rPr lang="en-US" sz="4000" b="0" i="0" dirty="0">
                <a:effectLst/>
                <a:latin typeface="Times New Roman" panose="02020603050405020304" pitchFamily="18" charset="0"/>
                <a:cs typeface="Times New Roman" panose="02020603050405020304" pitchFamily="18" charset="0"/>
              </a:rPr>
              <a:t> </a:t>
            </a:r>
            <a:r>
              <a:rPr lang="en-US" sz="4000" b="0" i="0" dirty="0" err="1">
                <a:effectLst/>
                <a:latin typeface="Times New Roman" panose="02020603050405020304" pitchFamily="18" charset="0"/>
                <a:cs typeface="Times New Roman" panose="02020603050405020304" pitchFamily="18" charset="0"/>
              </a:rPr>
              <a:t>trên</a:t>
            </a:r>
            <a:r>
              <a:rPr lang="vi-VN" sz="4000" b="0" i="0" dirty="0">
                <a:effectLst/>
                <a:latin typeface="Times New Roman" panose="02020603050405020304" pitchFamily="18" charset="0"/>
                <a:cs typeface="Times New Roman" panose="02020603050405020304" pitchFamily="18" charset="0"/>
              </a:rPr>
              <a:t> Trái đất</a:t>
            </a:r>
            <a:r>
              <a:rPr lang="en-US" sz="4000" b="0" i="0" dirty="0">
                <a:effectLst/>
                <a:latin typeface="Times New Roman" panose="02020603050405020304" pitchFamily="18" charset="0"/>
                <a:cs typeface="Times New Roman" panose="02020603050405020304" pitchFamily="18" charset="0"/>
              </a:rPr>
              <a:t> </a:t>
            </a:r>
            <a:r>
              <a:rPr lang="en-US" sz="4000" b="0" i="0" dirty="0" err="1">
                <a:effectLst/>
                <a:latin typeface="Times New Roman" panose="02020603050405020304" pitchFamily="18" charset="0"/>
                <a:cs typeface="Times New Roman" panose="02020603050405020304" pitchFamily="18" charset="0"/>
              </a:rPr>
              <a:t>là</a:t>
            </a:r>
            <a:r>
              <a:rPr lang="en-US" sz="4000" b="0" i="0" dirty="0">
                <a:effectLst/>
                <a:latin typeface="Times New Roman" panose="02020603050405020304" pitchFamily="18" charset="0"/>
                <a:cs typeface="Times New Roman" panose="02020603050405020304" pitchFamily="18" charset="0"/>
              </a:rPr>
              <a:t> do: </a:t>
            </a:r>
            <a:r>
              <a:rPr lang="en-US" sz="4000" b="0" i="0" dirty="0" err="1">
                <a:effectLst/>
                <a:latin typeface="Times New Roman" panose="02020603050405020304" pitchFamily="18" charset="0"/>
                <a:cs typeface="Times New Roman" panose="02020603050405020304" pitchFamily="18" charset="0"/>
              </a:rPr>
              <a:t>Trái</a:t>
            </a:r>
            <a:r>
              <a:rPr lang="en-US" sz="4000" b="0" i="0" dirty="0">
                <a:effectLst/>
                <a:latin typeface="Times New Roman" panose="02020603050405020304" pitchFamily="18" charset="0"/>
                <a:cs typeface="Times New Roman" panose="02020603050405020304" pitchFamily="18" charset="0"/>
              </a:rPr>
              <a:t> </a:t>
            </a:r>
            <a:r>
              <a:rPr lang="en-US" sz="4000" b="0" i="0" dirty="0" err="1">
                <a:effectLst/>
                <a:latin typeface="Times New Roman" panose="02020603050405020304" pitchFamily="18" charset="0"/>
                <a:cs typeface="Times New Roman" panose="02020603050405020304" pitchFamily="18" charset="0"/>
              </a:rPr>
              <a:t>đất</a:t>
            </a:r>
            <a:r>
              <a:rPr lang="vi-VN" sz="4000" b="0" i="0" dirty="0">
                <a:effectLst/>
                <a:latin typeface="Times New Roman" panose="02020603050405020304" pitchFamily="18" charset="0"/>
                <a:cs typeface="Times New Roman" panose="02020603050405020304" pitchFamily="18" charset="0"/>
              </a:rPr>
              <a:t> được Mặt trời chiếu sáng</a:t>
            </a:r>
            <a:r>
              <a:rPr lang="en-US" sz="4000" b="0" i="0" dirty="0">
                <a:effectLst/>
                <a:latin typeface="Times New Roman" panose="02020603050405020304" pitchFamily="18" charset="0"/>
                <a:cs typeface="Times New Roman" panose="02020603050405020304" pitchFamily="18" charset="0"/>
              </a:rPr>
              <a:t> </a:t>
            </a:r>
            <a:r>
              <a:rPr lang="en-US" sz="4000" b="0" i="0" dirty="0" err="1">
                <a:effectLst/>
                <a:latin typeface="Times New Roman" panose="02020603050405020304" pitchFamily="18" charset="0"/>
                <a:cs typeface="Times New Roman" panose="02020603050405020304" pitchFamily="18" charset="0"/>
              </a:rPr>
              <a:t>và</a:t>
            </a:r>
            <a:r>
              <a:rPr lang="vi-VN" sz="4000" b="0" i="0" dirty="0">
                <a:effectLst/>
                <a:latin typeface="Times New Roman" panose="02020603050405020304" pitchFamily="18" charset="0"/>
                <a:cs typeface="Times New Roman" panose="02020603050405020304" pitchFamily="18" charset="0"/>
              </a:rPr>
              <a:t> </a:t>
            </a:r>
            <a:r>
              <a:rPr lang="en-US" sz="4000" b="0" i="0" dirty="0" err="1">
                <a:effectLst/>
                <a:latin typeface="Times New Roman" panose="02020603050405020304" pitchFamily="18" charset="0"/>
                <a:cs typeface="Times New Roman" panose="02020603050405020304" pitchFamily="18" charset="0"/>
              </a:rPr>
              <a:t>Trái</a:t>
            </a:r>
            <a:r>
              <a:rPr lang="en-US" sz="4000" b="0" i="0" dirty="0">
                <a:effectLst/>
                <a:latin typeface="Times New Roman" panose="02020603050405020304" pitchFamily="18" charset="0"/>
                <a:cs typeface="Times New Roman" panose="02020603050405020304" pitchFamily="18" charset="0"/>
              </a:rPr>
              <a:t> </a:t>
            </a:r>
            <a:r>
              <a:rPr lang="en-US" sz="4000" b="0" i="0" dirty="0" err="1">
                <a:effectLst/>
                <a:latin typeface="Times New Roman" panose="02020603050405020304" pitchFamily="18" charset="0"/>
                <a:cs typeface="Times New Roman" panose="02020603050405020304" pitchFamily="18" charset="0"/>
              </a:rPr>
              <a:t>đất</a:t>
            </a:r>
            <a:r>
              <a:rPr lang="vi-VN" sz="4000" b="0" i="0" dirty="0">
                <a:effectLst/>
                <a:latin typeface="Times New Roman" panose="02020603050405020304" pitchFamily="18" charset="0"/>
                <a:cs typeface="Times New Roman" panose="02020603050405020304" pitchFamily="18" charset="0"/>
              </a:rPr>
              <a:t> tự quay quanh trục </a:t>
            </a:r>
            <a:r>
              <a:rPr lang="en-US" sz="4000" b="0" i="0" dirty="0" err="1">
                <a:effectLst/>
                <a:latin typeface="Times New Roman" panose="02020603050405020304" pitchFamily="18" charset="0"/>
                <a:cs typeface="Times New Roman" panose="02020603050405020304" pitchFamily="18" charset="0"/>
              </a:rPr>
              <a:t>của</a:t>
            </a:r>
            <a:r>
              <a:rPr lang="en-US" sz="4000" b="0" i="0" dirty="0">
                <a:effectLst/>
                <a:latin typeface="Times New Roman" panose="02020603050405020304" pitchFamily="18" charset="0"/>
                <a:cs typeface="Times New Roman" panose="02020603050405020304" pitchFamily="18" charset="0"/>
              </a:rPr>
              <a:t> </a:t>
            </a:r>
            <a:r>
              <a:rPr lang="en-US" sz="4000" b="0" i="0" dirty="0" err="1">
                <a:effectLst/>
                <a:latin typeface="Times New Roman" panose="02020603050405020304" pitchFamily="18" charset="0"/>
                <a:cs typeface="Times New Roman" panose="02020603050405020304" pitchFamily="18" charset="0"/>
              </a:rPr>
              <a:t>nó</a:t>
            </a:r>
            <a:r>
              <a:rPr lang="en-US" sz="4000" b="0" i="0" dirty="0">
                <a:effectLst/>
                <a:latin typeface="Times New Roman" panose="02020603050405020304" pitchFamily="18" charset="0"/>
                <a:cs typeface="Times New Roman" panose="02020603050405020304" pitchFamily="18" charset="0"/>
              </a:rPr>
              <a:t>.</a:t>
            </a:r>
            <a:endParaRPr lang="vi-VN" sz="4000" b="0" i="0" dirty="0">
              <a:effectLst/>
              <a:latin typeface="Times New Roman" panose="02020603050405020304" pitchFamily="18" charset="0"/>
              <a:cs typeface="Times New Roman" panose="02020603050405020304" pitchFamily="18" charset="0"/>
            </a:endParaRPr>
          </a:p>
        </p:txBody>
      </p:sp>
      <p:sp>
        <p:nvSpPr>
          <p:cNvPr id="2" name="Rectangle 1"/>
          <p:cNvSpPr/>
          <p:nvPr/>
        </p:nvSpPr>
        <p:spPr>
          <a:xfrm>
            <a:off x="685800" y="3200400"/>
            <a:ext cx="10668000" cy="1938992"/>
          </a:xfrm>
          <a:prstGeom prst="rect">
            <a:avLst/>
          </a:prstGeom>
        </p:spPr>
        <p:txBody>
          <a:bodyPr wrap="square">
            <a:spAutoFit/>
          </a:bodyPr>
          <a:lstStyle/>
          <a:p>
            <a:pPr algn="just"/>
            <a:r>
              <a:rPr lang="vi-VN" sz="400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Phần đ</a:t>
            </a:r>
            <a:r>
              <a:rPr lang="en-US" sz="4000" dirty="0">
                <a:latin typeface="Times New Roman" panose="02020603050405020304" pitchFamily="18" charset="0"/>
                <a:cs typeface="Times New Roman" panose="02020603050405020304" pitchFamily="18" charset="0"/>
              </a:rPr>
              <a:t>ư</a:t>
            </a:r>
            <a:r>
              <a:rPr lang="vi-VN" sz="4000" dirty="0">
                <a:latin typeface="Times New Roman" panose="02020603050405020304" pitchFamily="18" charset="0"/>
                <a:cs typeface="Times New Roman" panose="02020603050405020304" pitchFamily="18" charset="0"/>
              </a:rPr>
              <a:t>ợc chiếu sáng là ban ngày, phần còn lại là ban đêm. Do trái đất tự quay quanh trục nên vị trí phần sáng và tối sẽ thay đổi dần. </a:t>
            </a:r>
          </a:p>
        </p:txBody>
      </p:sp>
    </p:spTree>
    <p:extLst>
      <p:ext uri="{BB962C8B-B14F-4D97-AF65-F5344CB8AC3E}">
        <p14:creationId xmlns:p14="http://schemas.microsoft.com/office/powerpoint/2010/main" val="3980049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17423" y="552467"/>
            <a:ext cx="11201400" cy="1569660"/>
          </a:xfrm>
          <a:prstGeom prst="rect">
            <a:avLst/>
          </a:prstGeom>
        </p:spPr>
        <p:txBody>
          <a:bodyPr wrap="square">
            <a:spAutoFit/>
          </a:bodyPr>
          <a:lstStyle/>
          <a:p>
            <a:pPr algn="ctr"/>
            <a:r>
              <a:rPr lang="en-US" sz="3200" b="1" dirty="0" err="1">
                <a:solidFill>
                  <a:srgbClr val="FF0000"/>
                </a:solidFill>
                <a:latin typeface="Times New Roman" panose="02020603050405020304" pitchFamily="18" charset="0"/>
                <a:cs typeface="Times New Roman" panose="02020603050405020304" pitchFamily="18" charset="0"/>
              </a:rPr>
              <a:t>Câu</a:t>
            </a:r>
            <a:r>
              <a:rPr lang="en-US" sz="3200" b="1" dirty="0">
                <a:solidFill>
                  <a:srgbClr val="FF0000"/>
                </a:solidFill>
                <a:latin typeface="Times New Roman" panose="02020603050405020304" pitchFamily="18" charset="0"/>
                <a:cs typeface="Times New Roman" panose="02020603050405020304" pitchFamily="18" charset="0"/>
              </a:rPr>
              <a:t> 1: </a:t>
            </a:r>
            <a:r>
              <a:rPr lang="en-US" sz="3200" b="1" dirty="0" err="1">
                <a:solidFill>
                  <a:srgbClr val="FF0000"/>
                </a:solidFill>
                <a:latin typeface="Times New Roman" panose="02020603050405020304" pitchFamily="18" charset="0"/>
                <a:cs typeface="Times New Roman" panose="02020603050405020304" pitchFamily="18" charset="0"/>
              </a:rPr>
              <a:t>Khi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Mặt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Trời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lặn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nghĩa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là</a:t>
            </a:r>
            <a:r>
              <a:rPr lang="en-US" sz="3200" b="1" dirty="0">
                <a:solidFill>
                  <a:srgbClr val="FF0000"/>
                </a:solidFill>
                <a:latin typeface="Times New Roman" panose="02020603050405020304" pitchFamily="18" charset="0"/>
                <a:cs typeface="Times New Roman" panose="02020603050405020304" pitchFamily="18" charset="0"/>
              </a:rPr>
              <a:t> ở </a:t>
            </a:r>
            <a:r>
              <a:rPr lang="en-US" sz="3200" b="1" dirty="0" err="1">
                <a:solidFill>
                  <a:srgbClr val="FF0000"/>
                </a:solidFill>
                <a:latin typeface="Times New Roman" panose="02020603050405020304" pitchFamily="18" charset="0"/>
                <a:cs typeface="Times New Roman" panose="02020603050405020304" pitchFamily="18" charset="0"/>
              </a:rPr>
              <a:t>bất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kì</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đâu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trên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Trái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Đất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đều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không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thể</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nhìn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thấy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Mặt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Trời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Kết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luận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này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đúng</a:t>
            </a:r>
            <a:r>
              <a:rPr lang="en-US" sz="3200" b="1" dirty="0">
                <a:solidFill>
                  <a:srgbClr val="FF0000"/>
                </a:solidFill>
                <a:latin typeface="Times New Roman" panose="02020603050405020304" pitchFamily="18" charset="0"/>
                <a:cs typeface="Times New Roman" panose="02020603050405020304" pitchFamily="18" charset="0"/>
              </a:rPr>
              <a:t> hay </a:t>
            </a:r>
            <a:r>
              <a:rPr lang="en-US" sz="3200" b="1" dirty="0" err="1">
                <a:solidFill>
                  <a:srgbClr val="FF0000"/>
                </a:solidFill>
                <a:latin typeface="Times New Roman" panose="02020603050405020304" pitchFamily="18" charset="0"/>
                <a:cs typeface="Times New Roman" panose="02020603050405020304" pitchFamily="18" charset="0"/>
              </a:rPr>
              <a:t>sai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Tại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sao</a:t>
            </a:r>
            <a:r>
              <a:rPr lang="en-US" sz="3200" b="1" dirty="0">
                <a:solidFill>
                  <a:srgbClr val="FF0000"/>
                </a:solidFill>
                <a:latin typeface="Times New Roman" panose="02020603050405020304" pitchFamily="18" charset="0"/>
                <a:cs typeface="Times New Roman" panose="02020603050405020304" pitchFamily="18" charset="0"/>
              </a:rPr>
              <a:t>? </a:t>
            </a:r>
          </a:p>
        </p:txBody>
      </p:sp>
      <p:sp>
        <p:nvSpPr>
          <p:cNvPr id="3" name="TextBox 2">
            <a:extLst>
              <a:ext uri="{FF2B5EF4-FFF2-40B4-BE49-F238E27FC236}">
                <a16:creationId xmlns:a16="http://schemas.microsoft.com/office/drawing/2014/main" id="{0DB48E5F-4B3D-8D9F-C161-E025184CDB7A}"/>
              </a:ext>
            </a:extLst>
          </p:cNvPr>
          <p:cNvSpPr txBox="1"/>
          <p:nvPr/>
        </p:nvSpPr>
        <p:spPr>
          <a:xfrm>
            <a:off x="495300" y="2090172"/>
            <a:ext cx="11201400" cy="2062103"/>
          </a:xfrm>
          <a:prstGeom prst="rect">
            <a:avLst/>
          </a:prstGeom>
          <a:noFill/>
        </p:spPr>
        <p:txBody>
          <a:bodyPr wrap="square">
            <a:spAutoFit/>
          </a:bodyPr>
          <a:lstStyle/>
          <a:p>
            <a:pPr algn="just"/>
            <a:r>
              <a:rPr lang="vi-VN" sz="3200" b="0" i="0" dirty="0">
                <a:solidFill>
                  <a:srgbClr val="0000FF"/>
                </a:solidFill>
                <a:effectLst/>
                <a:latin typeface="Open Sans" panose="020B0606030504020204" pitchFamily="34" charset="0"/>
              </a:rPr>
              <a:t>- Khi Mặt Trời lặn nghĩa là ở bất kì đâu trên Trái đất đều không thể nhìn thấy Mặt trời. </a:t>
            </a:r>
            <a:r>
              <a:rPr lang="vi-VN" sz="3200" b="0" i="0" dirty="0">
                <a:solidFill>
                  <a:srgbClr val="FF0000"/>
                </a:solidFill>
                <a:effectLst/>
                <a:latin typeface="Open Sans" panose="020B0606030504020204" pitchFamily="34" charset="0"/>
              </a:rPr>
              <a:t>Kết luận này là sai.</a:t>
            </a:r>
          </a:p>
          <a:p>
            <a:pPr algn="just"/>
            <a:r>
              <a:rPr lang="vi-VN" sz="3200" b="0" i="0" dirty="0">
                <a:solidFill>
                  <a:srgbClr val="0000FF"/>
                </a:solidFill>
                <a:effectLst/>
                <a:latin typeface="Open Sans" panose="020B0606030504020204" pitchFamily="34" charset="0"/>
              </a:rPr>
              <a:t>- Vì do sự luân phiên ngày và đêm, 1 nửa Trái Đất được Mặt Trời chiếu sáng và 1 nửa Trái Đất không được chiếu sáng. </a:t>
            </a:r>
          </a:p>
        </p:txBody>
      </p:sp>
    </p:spTree>
    <p:extLst>
      <p:ext uri="{BB962C8B-B14F-4D97-AF65-F5344CB8AC3E}">
        <p14:creationId xmlns:p14="http://schemas.microsoft.com/office/powerpoint/2010/main" val="2753236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71500" y="533400"/>
            <a:ext cx="11201400" cy="1077218"/>
          </a:xfrm>
          <a:prstGeom prst="rect">
            <a:avLst/>
          </a:prstGeom>
        </p:spPr>
        <p:txBody>
          <a:bodyPr wrap="square">
            <a:spAutoFit/>
          </a:bodyPr>
          <a:lstStyle/>
          <a:p>
            <a:pPr algn="ctr"/>
            <a:r>
              <a:rPr lang="en-US" sz="3200" b="1" dirty="0" err="1">
                <a:solidFill>
                  <a:srgbClr val="FF0000"/>
                </a:solidFill>
                <a:latin typeface="Times New Roman" panose="02020603050405020304" pitchFamily="18" charset="0"/>
                <a:cs typeface="Times New Roman" panose="02020603050405020304" pitchFamily="18" charset="0"/>
              </a:rPr>
              <a:t>Câu</a:t>
            </a:r>
            <a:r>
              <a:rPr lang="en-US" sz="3200" b="1" dirty="0">
                <a:solidFill>
                  <a:srgbClr val="FF0000"/>
                </a:solidFill>
                <a:latin typeface="Times New Roman" panose="02020603050405020304" pitchFamily="18" charset="0"/>
                <a:cs typeface="Times New Roman" panose="02020603050405020304" pitchFamily="18" charset="0"/>
              </a:rPr>
              <a:t> 2: Theo </a:t>
            </a:r>
            <a:r>
              <a:rPr lang="en-US" sz="3200" b="1" dirty="0" err="1">
                <a:solidFill>
                  <a:srgbClr val="FF0000"/>
                </a:solidFill>
                <a:latin typeface="Times New Roman" panose="02020603050405020304" pitchFamily="18" charset="0"/>
                <a:cs typeface="Times New Roman" panose="02020603050405020304" pitchFamily="18" charset="0"/>
              </a:rPr>
              <a:t>em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hằng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ngày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người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sinh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sống</a:t>
            </a:r>
            <a:r>
              <a:rPr lang="en-US" sz="3200" b="1" dirty="0">
                <a:solidFill>
                  <a:srgbClr val="FF0000"/>
                </a:solidFill>
                <a:latin typeface="Times New Roman" panose="02020603050405020304" pitchFamily="18" charset="0"/>
                <a:cs typeface="Times New Roman" panose="02020603050405020304" pitchFamily="18" charset="0"/>
              </a:rPr>
              <a:t> ở </a:t>
            </a:r>
            <a:r>
              <a:rPr lang="en-US" sz="3200" b="1" dirty="0" err="1">
                <a:solidFill>
                  <a:srgbClr val="FF0000"/>
                </a:solidFill>
                <a:latin typeface="Times New Roman" panose="02020603050405020304" pitchFamily="18" charset="0"/>
                <a:cs typeface="Times New Roman" panose="02020603050405020304" pitchFamily="18" charset="0"/>
              </a:rPr>
              <a:t>Hà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Nội</a:t>
            </a:r>
            <a:r>
              <a:rPr lang="en-US" sz="3200" b="1" dirty="0">
                <a:solidFill>
                  <a:srgbClr val="FF0000"/>
                </a:solidFill>
                <a:latin typeface="Times New Roman" panose="02020603050405020304" pitchFamily="18" charset="0"/>
                <a:cs typeface="Times New Roman" panose="02020603050405020304" pitchFamily="18" charset="0"/>
              </a:rPr>
              <a:t> hay ở </a:t>
            </a:r>
            <a:r>
              <a:rPr lang="en-US" sz="3200" b="1" dirty="0" err="1">
                <a:solidFill>
                  <a:srgbClr val="FF0000"/>
                </a:solidFill>
                <a:latin typeface="Times New Roman" panose="02020603050405020304" pitchFamily="18" charset="0"/>
                <a:cs typeface="Times New Roman" panose="02020603050405020304" pitchFamily="18" charset="0"/>
              </a:rPr>
              <a:t>Điện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Biên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sẽ</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quan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sát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thấy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Mặt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Trời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mọc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trước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Tại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sao</a:t>
            </a:r>
            <a:r>
              <a:rPr lang="en-US" sz="3200" b="1" dirty="0">
                <a:solidFill>
                  <a:srgbClr val="FF0000"/>
                </a:solidFill>
                <a:latin typeface="Times New Roman" panose="02020603050405020304" pitchFamily="18" charset="0"/>
                <a:cs typeface="Times New Roman" panose="02020603050405020304" pitchFamily="18" charset="0"/>
              </a:rPr>
              <a:t>? </a:t>
            </a:r>
          </a:p>
        </p:txBody>
      </p:sp>
      <p:sp>
        <p:nvSpPr>
          <p:cNvPr id="2" name="Rectangle 1">
            <a:extLst>
              <a:ext uri="{FF2B5EF4-FFF2-40B4-BE49-F238E27FC236}">
                <a16:creationId xmlns:a16="http://schemas.microsoft.com/office/drawing/2014/main" id="{5CD3A56A-37D1-ED8B-35CB-1EF38AFD4FA6}"/>
              </a:ext>
            </a:extLst>
          </p:cNvPr>
          <p:cNvSpPr/>
          <p:nvPr/>
        </p:nvSpPr>
        <p:spPr>
          <a:xfrm>
            <a:off x="495300" y="2133600"/>
            <a:ext cx="11201400" cy="1077218"/>
          </a:xfrm>
          <a:prstGeom prst="rect">
            <a:avLst/>
          </a:prstGeom>
        </p:spPr>
        <p:txBody>
          <a:bodyPr wrap="square">
            <a:spAutoFit/>
          </a:bodyPr>
          <a:lstStyle/>
          <a:p>
            <a:r>
              <a:rPr lang="en-US" sz="3200">
                <a:solidFill>
                  <a:srgbClr val="0000FF"/>
                </a:solidFill>
                <a:latin typeface="Times New Roman" panose="02020603050405020304" pitchFamily="18" charset="0"/>
                <a:cs typeface="Times New Roman" panose="02020603050405020304" pitchFamily="18" charset="0"/>
              </a:rPr>
              <a:t>Hà </a:t>
            </a:r>
            <a:r>
              <a:rPr lang="en-US" sz="3200" err="1">
                <a:solidFill>
                  <a:srgbClr val="0000FF"/>
                </a:solidFill>
                <a:latin typeface="Times New Roman" panose="02020603050405020304" pitchFamily="18" charset="0"/>
                <a:cs typeface="Times New Roman" panose="02020603050405020304" pitchFamily="18" charset="0"/>
              </a:rPr>
              <a:t>Nội</a:t>
            </a:r>
            <a:r>
              <a:rPr lang="en-US" sz="3200">
                <a:solidFill>
                  <a:srgbClr val="0000FF"/>
                </a:solidFill>
                <a:latin typeface="Times New Roman" panose="02020603050405020304" pitchFamily="18" charset="0"/>
                <a:cs typeface="Times New Roman" panose="02020603050405020304" pitchFamily="18" charset="0"/>
              </a:rPr>
              <a:t> . Vì Hà Nội ở phía đông so với Điện Biên. Do Trái đất</a:t>
            </a:r>
            <a:r>
              <a:rPr lang="en-US" sz="3200">
                <a:solidFill>
                  <a:srgbClr val="0000FF"/>
                </a:solidFill>
                <a:effectLst/>
                <a:latin typeface="Times New Roman" panose="02020603050405020304" pitchFamily="18" charset="0"/>
                <a:ea typeface="Calibri" panose="020F0502020204030204" pitchFamily="34" charset="0"/>
              </a:rPr>
              <a:t> tự quay quanh trục của nó theo chiều từ Tây sang Đông. </a:t>
            </a:r>
            <a:endParaRPr lang="en-US" sz="3200"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74885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7590" y="838200"/>
            <a:ext cx="10846210" cy="1077218"/>
          </a:xfrm>
          <a:prstGeom prst="rect">
            <a:avLst/>
          </a:prstGeom>
        </p:spPr>
        <p:txBody>
          <a:bodyPr wrap="square">
            <a:spAutoFit/>
          </a:bodyPr>
          <a:lstStyle/>
          <a:p>
            <a:pPr algn="ctr"/>
            <a:r>
              <a:rPr lang="en-US" sz="3200" b="1" dirty="0" err="1">
                <a:solidFill>
                  <a:srgbClr val="FF0000"/>
                </a:solidFill>
                <a:latin typeface="Times New Roman" panose="02020603050405020304" pitchFamily="18" charset="0"/>
                <a:cs typeface="Times New Roman" panose="02020603050405020304" pitchFamily="18" charset="0"/>
              </a:rPr>
              <a:t>Câu</a:t>
            </a:r>
            <a:r>
              <a:rPr lang="en-US" sz="3200" b="1" dirty="0">
                <a:solidFill>
                  <a:srgbClr val="FF0000"/>
                </a:solidFill>
                <a:latin typeface="Times New Roman" panose="02020603050405020304" pitchFamily="18" charset="0"/>
                <a:cs typeface="Times New Roman" panose="02020603050405020304" pitchFamily="18" charset="0"/>
              </a:rPr>
              <a:t> 3: </a:t>
            </a:r>
            <a:r>
              <a:rPr lang="en-US" sz="3200" b="1" dirty="0" err="1">
                <a:solidFill>
                  <a:srgbClr val="FF0000"/>
                </a:solidFill>
                <a:latin typeface="Times New Roman" panose="02020603050405020304" pitchFamily="18" charset="0"/>
                <a:cs typeface="Times New Roman" panose="02020603050405020304" pitchFamily="18" charset="0"/>
              </a:rPr>
              <a:t>Khoảng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thời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gian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mỗi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ngày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đêm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trên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Trái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Đất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bao</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lâu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Em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hãy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cho</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biết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khoảng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thời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gian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đó</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thể</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hiện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điều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gì</a:t>
            </a:r>
            <a:r>
              <a:rPr lang="en-US" sz="3200" b="1" dirty="0">
                <a:solidFill>
                  <a:srgbClr val="FF0000"/>
                </a:solidFill>
                <a:latin typeface="Times New Roman" panose="02020603050405020304" pitchFamily="18" charset="0"/>
                <a:cs typeface="Times New Roman" panose="02020603050405020304" pitchFamily="18" charset="0"/>
              </a:rPr>
              <a:t>?</a:t>
            </a:r>
          </a:p>
        </p:txBody>
      </p:sp>
      <p:sp>
        <p:nvSpPr>
          <p:cNvPr id="2" name="Rectangle 1">
            <a:extLst>
              <a:ext uri="{FF2B5EF4-FFF2-40B4-BE49-F238E27FC236}">
                <a16:creationId xmlns:a16="http://schemas.microsoft.com/office/drawing/2014/main" id="{F35136FC-2706-36DF-AE7B-10F914636625}"/>
              </a:ext>
            </a:extLst>
          </p:cNvPr>
          <p:cNvSpPr/>
          <p:nvPr/>
        </p:nvSpPr>
        <p:spPr>
          <a:xfrm>
            <a:off x="495300" y="2133600"/>
            <a:ext cx="11201400" cy="1077218"/>
          </a:xfrm>
          <a:prstGeom prst="rect">
            <a:avLst/>
          </a:prstGeom>
        </p:spPr>
        <p:txBody>
          <a:bodyPr wrap="square">
            <a:spAutoFit/>
          </a:bodyPr>
          <a:lstStyle/>
          <a:p>
            <a:pPr algn="ctr"/>
            <a:r>
              <a:rPr lang="en-US" sz="3200" dirty="0" err="1">
                <a:solidFill>
                  <a:srgbClr val="0000FF"/>
                </a:solidFill>
                <a:latin typeface="Times New Roman" panose="02020603050405020304" pitchFamily="18" charset="0"/>
                <a:cs typeface="Times New Roman" panose="02020603050405020304" pitchFamily="18" charset="0"/>
              </a:rPr>
              <a:t>Khoảng</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thời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gian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mỗi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ngày</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đêm</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trên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Trái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Đất</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là</a:t>
            </a:r>
            <a:r>
              <a:rPr lang="en-US" sz="3200" dirty="0">
                <a:solidFill>
                  <a:srgbClr val="0000FF"/>
                </a:solidFill>
                <a:latin typeface="Times New Roman" panose="02020603050405020304" pitchFamily="18" charset="0"/>
                <a:cs typeface="Times New Roman" panose="02020603050405020304" pitchFamily="18" charset="0"/>
              </a:rPr>
              <a:t> 24 </a:t>
            </a:r>
            <a:r>
              <a:rPr lang="en-US" sz="3200" dirty="0" err="1">
                <a:solidFill>
                  <a:srgbClr val="0000FF"/>
                </a:solidFill>
                <a:latin typeface="Times New Roman" panose="02020603050405020304" pitchFamily="18" charset="0"/>
                <a:cs typeface="Times New Roman" panose="02020603050405020304" pitchFamily="18" charset="0"/>
              </a:rPr>
              <a:t>giờ</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Trái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đất</a:t>
            </a:r>
            <a:r>
              <a:rPr lang="en-US" sz="3200" dirty="0">
                <a:solidFill>
                  <a:srgbClr val="0000FF"/>
                </a:solidFill>
                <a:latin typeface="Times New Roman" panose="02020603050405020304" pitchFamily="18" charset="0"/>
                <a:cs typeface="Times New Roman" panose="02020603050405020304" pitchFamily="18" charset="0"/>
              </a:rPr>
              <a:t> quay </a:t>
            </a:r>
            <a:r>
              <a:rPr lang="en-US" sz="3200" dirty="0" err="1">
                <a:solidFill>
                  <a:srgbClr val="0000FF"/>
                </a:solidFill>
                <a:latin typeface="Times New Roman" panose="02020603050405020304" pitchFamily="18" charset="0"/>
                <a:cs typeface="Times New Roman" panose="02020603050405020304" pitchFamily="18" charset="0"/>
              </a:rPr>
              <a:t>quanh</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trục</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của</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nó</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được</a:t>
            </a:r>
            <a:r>
              <a:rPr lang="en-US" sz="3200" dirty="0">
                <a:solidFill>
                  <a:srgbClr val="0000FF"/>
                </a:solidFill>
                <a:latin typeface="Times New Roman" panose="02020603050405020304" pitchFamily="18" charset="0"/>
                <a:cs typeface="Times New Roman" panose="02020603050405020304" pitchFamily="18" charset="0"/>
              </a:rPr>
              <a:t> 1 </a:t>
            </a:r>
            <a:r>
              <a:rPr lang="en-US" sz="3200" dirty="0" err="1">
                <a:solidFill>
                  <a:srgbClr val="0000FF"/>
                </a:solidFill>
                <a:latin typeface="Times New Roman" panose="02020603050405020304" pitchFamily="18" charset="0"/>
                <a:cs typeface="Times New Roman" panose="02020603050405020304" pitchFamily="18" charset="0"/>
              </a:rPr>
              <a:t>vòng</a:t>
            </a:r>
            <a:r>
              <a:rPr lang="en-US" sz="3200" dirty="0">
                <a:solidFill>
                  <a:srgbClr val="0000FF"/>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337574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huyển động nhìn thấy của mặt trời.mp4">
            <a:hlinkClick r:id="" action="ppaction://media"/>
          </p:cNvPr>
          <p:cNvPicPr>
            <a:picLocks noChangeAspect="1"/>
          </p:cNvPicPr>
          <p:nvPr>
            <a:videoFile r:link="rId1"/>
            <p:extLst>
              <p:ext uri="{DAA4B4D4-6D71-4841-9C94-3DE7FCFB9230}">
                <p14:media xmlns:p14="http://schemas.microsoft.com/office/powerpoint/2010/main" r:embed="rId2">
                  <p14:trim st="17254.048" end="289621.512"/>
                </p14:media>
              </p:ext>
            </p:extLst>
          </p:nvPr>
        </p:nvPicPr>
        <p:blipFill>
          <a:blip r:embed="rId4"/>
          <a:stretch>
            <a:fillRect/>
          </a:stretch>
        </p:blipFill>
        <p:spPr>
          <a:xfrm>
            <a:off x="457200" y="533400"/>
            <a:ext cx="11582399" cy="6019800"/>
          </a:xfrm>
          <a:prstGeom prst="rect">
            <a:avLst/>
          </a:prstGeom>
        </p:spPr>
      </p:pic>
      <p:sp>
        <p:nvSpPr>
          <p:cNvPr id="4" name="Rectangle 3"/>
          <p:cNvSpPr/>
          <p:nvPr/>
        </p:nvSpPr>
        <p:spPr>
          <a:xfrm>
            <a:off x="457200" y="0"/>
            <a:ext cx="11110936" cy="523220"/>
          </a:xfrm>
          <a:prstGeom prst="rect">
            <a:avLst/>
          </a:prstGeom>
        </p:spPr>
        <p:txBody>
          <a:bodyPr wrap="square">
            <a:spAutoFit/>
          </a:bodyPr>
          <a:lstStyle/>
          <a:p>
            <a:pPr algn="ctr">
              <a:spcBef>
                <a:spcPct val="50000"/>
              </a:spcBef>
            </a:pPr>
            <a:r>
              <a:rPr lang="en-US" altLang="en-US" sz="2800" b="1" dirty="0" err="1">
                <a:solidFill>
                  <a:srgbClr val="0000FF"/>
                </a:solidFill>
                <a:latin typeface="Times New Roman" panose="02020603050405020304" pitchFamily="18" charset="0"/>
                <a:cs typeface="Times New Roman" panose="02020603050405020304" pitchFamily="18" charset="0"/>
              </a:rPr>
              <a:t>XEM</a:t>
            </a:r>
            <a:r>
              <a:rPr lang="en-US" altLang="en-US" sz="2800" b="1" dirty="0">
                <a:solidFill>
                  <a:srgbClr val="0000FF"/>
                </a:solidFill>
                <a:latin typeface="Times New Roman" panose="02020603050405020304" pitchFamily="18" charset="0"/>
                <a:cs typeface="Times New Roman" panose="02020603050405020304" pitchFamily="18" charset="0"/>
              </a:rPr>
              <a:t> VIDEO</a:t>
            </a:r>
          </a:p>
        </p:txBody>
      </p:sp>
    </p:spTree>
    <p:extLst>
      <p:ext uri="{BB962C8B-B14F-4D97-AF65-F5344CB8AC3E}">
        <p14:creationId xmlns:p14="http://schemas.microsoft.com/office/powerpoint/2010/main" val="4332144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vong quay"/>
          <p:cNvGrpSpPr/>
          <p:nvPr/>
        </p:nvGrpSpPr>
        <p:grpSpPr>
          <a:xfrm>
            <a:off x="5825983" y="478508"/>
            <a:ext cx="5081316" cy="5036855"/>
            <a:chOff x="5425622" y="292790"/>
            <a:chExt cx="5879727" cy="582828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595146" y="1250067"/>
              <a:ext cx="2142984" cy="6054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prstClr val="black"/>
                  </a:solidFill>
                  <a:latin typeface="Tahoma" panose="020B0604030504040204" pitchFamily="34" charset="0"/>
                  <a:ea typeface="Tahoma" panose="020B0604030504040204" pitchFamily="34" charset="0"/>
                  <a:cs typeface="Tahoma" panose="020B0604030504040204" pitchFamily="34" charset="0"/>
                </a:rPr>
                <a:t>May </a:t>
              </a:r>
              <a:r>
                <a:rPr lang="en-GB" sz="2800" b="1" dirty="0" err="1">
                  <a:solidFill>
                    <a:prstClr val="black"/>
                  </a:solidFill>
                  <a:latin typeface="Tahoma" panose="020B0604030504040204" pitchFamily="34" charset="0"/>
                  <a:ea typeface="Tahoma" panose="020B0604030504040204" pitchFamily="34" charset="0"/>
                  <a:cs typeface="Tahoma" panose="020B0604030504040204" pitchFamily="34" charset="0"/>
                </a:rPr>
                <a:t>mắ</a:t>
              </a:r>
              <a:r>
                <a:rPr lang="en-GB" sz="2400" b="1" dirty="0" err="1">
                  <a:solidFill>
                    <a:prstClr val="black"/>
                  </a:solidFill>
                  <a:latin typeface="Tahoma" panose="020B0604030504040204" pitchFamily="34" charset="0"/>
                  <a:ea typeface="Tahoma" panose="020B0604030504040204" pitchFamily="34" charset="0"/>
                  <a:cs typeface="Tahoma" panose="020B0604030504040204" pitchFamily="34" charset="0"/>
                </a:rPr>
                <a:t>n</a:t>
              </a:r>
              <a:endParaRPr kumimoji="0" lang="vi-VN"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7" y="2184872"/>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rPr>
                <a:t>9 </a:t>
              </a:r>
              <a:r>
                <a:rPr lang="en-GB" sz="3200" b="1" dirty="0" err="1">
                  <a:solidFill>
                    <a:prstClr val="white"/>
                  </a:solidFill>
                  <a:latin typeface="Tahoma" panose="020B0604030504040204" pitchFamily="34" charset="0"/>
                  <a:ea typeface="Tahoma" panose="020B0604030504040204" pitchFamily="34" charset="0"/>
                  <a:cs typeface="Tahoma" panose="020B0604030504040204" pitchFamily="34" charset="0"/>
                </a:rPr>
                <a:t>điểm</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60403" y="1252182"/>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prstClr val="white"/>
                  </a:solidFill>
                  <a:latin typeface="Tahoma" panose="020B0604030504040204" pitchFamily="34" charset="0"/>
                  <a:ea typeface="Tahoma" panose="020B0604030504040204" pitchFamily="34" charset="0"/>
                  <a:cs typeface="Tahoma" panose="020B0604030504040204" pitchFamily="34" charset="0"/>
                </a:rPr>
                <a:t>Vỗ</a:t>
              </a: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GB" sz="3200" b="1" dirty="0" err="1">
                  <a:solidFill>
                    <a:prstClr val="white"/>
                  </a:solidFill>
                  <a:latin typeface="Tahoma" panose="020B0604030504040204" pitchFamily="34" charset="0"/>
                  <a:ea typeface="Tahoma" panose="020B0604030504040204" pitchFamily="34" charset="0"/>
                  <a:cs typeface="Tahoma" panose="020B0604030504040204" pitchFamily="34" charset="0"/>
                </a:rPr>
                <a:t>tay</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01521" y="2112320"/>
              <a:ext cx="240382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10 </a:t>
              </a:r>
              <a:r>
                <a:rPr kumimoji="0" lang="en-GB" sz="32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điểm</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239756"/>
              <a:ext cx="2025648" cy="124647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prstClr val="black"/>
                  </a:solidFill>
                  <a:latin typeface="Tahoma" panose="020B0604030504040204" pitchFamily="34" charset="0"/>
                  <a:ea typeface="Tahoma" panose="020B0604030504040204" pitchFamily="34" charset="0"/>
                  <a:cs typeface="Tahoma" panose="020B0604030504040204" pitchFamily="34" charset="0"/>
                </a:rPr>
                <a:t>Kẹo</a:t>
              </a: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GB" sz="3200" b="1" dirty="0" err="1">
                  <a:solidFill>
                    <a:prstClr val="black"/>
                  </a:solidFill>
                  <a:latin typeface="Tahoma" panose="020B0604030504040204" pitchFamily="34" charset="0"/>
                  <a:ea typeface="Tahoma" panose="020B0604030504040204" pitchFamily="34" charset="0"/>
                  <a:cs typeface="Tahoma" panose="020B0604030504040204" pitchFamily="34" charset="0"/>
                </a:rPr>
                <a:t>mút</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208087"/>
              <a:ext cx="2025648" cy="124647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prstClr val="white"/>
                  </a:solidFill>
                  <a:latin typeface="Tahoma" panose="020B0604030504040204" pitchFamily="34" charset="0"/>
                  <a:ea typeface="Tahoma" panose="020B0604030504040204" pitchFamily="34" charset="0"/>
                  <a:cs typeface="Tahoma" panose="020B0604030504040204" pitchFamily="34" charset="0"/>
                </a:rPr>
                <a:t>Tự</a:t>
              </a: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GB" sz="3200" b="1" dirty="0" err="1">
                  <a:solidFill>
                    <a:prstClr val="white"/>
                  </a:solidFill>
                  <a:latin typeface="Tahoma" panose="020B0604030504040204" pitchFamily="34" charset="0"/>
                  <a:ea typeface="Tahoma" panose="020B0604030504040204" pitchFamily="34" charset="0"/>
                  <a:cs typeface="Tahoma" panose="020B0604030504040204" pitchFamily="34" charset="0"/>
                </a:rPr>
                <a:t>chọn</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50023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7điểm</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5617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8 </a:t>
              </a:r>
              <a:r>
                <a:rPr kumimoji="0" lang="en-GB" sz="32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điểm</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quay dung"/>
          <p:cNvSpPr/>
          <p:nvPr/>
        </p:nvSpPr>
        <p:spPr>
          <a:xfrm>
            <a:off x="9287691" y="5878286"/>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5" action="ppaction://hlinksldjump"/>
          </p:cNvPr>
          <p:cNvSpPr/>
          <p:nvPr/>
        </p:nvSpPr>
        <p:spPr>
          <a:xfrm>
            <a:off x="857805"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6" action="ppaction://hlinksldjump"/>
          </p:cNvPr>
          <p:cNvSpPr/>
          <p:nvPr/>
        </p:nvSpPr>
        <p:spPr>
          <a:xfrm>
            <a:off x="2355722"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7" action="ppaction://hlinksldjump"/>
          </p:cNvPr>
          <p:cNvSpPr/>
          <p:nvPr/>
        </p:nvSpPr>
        <p:spPr>
          <a:xfrm>
            <a:off x="3853638"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8" action="ppaction://hlinksldjump"/>
          </p:cNvPr>
          <p:cNvSpPr/>
          <p:nvPr/>
        </p:nvSpPr>
        <p:spPr>
          <a:xfrm>
            <a:off x="858563"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4</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a:hlinkClick r:id="rId9" action="ppaction://hlinksldjump"/>
          </p:cNvPr>
          <p:cNvSpPr/>
          <p:nvPr/>
        </p:nvSpPr>
        <p:spPr>
          <a:xfrm>
            <a:off x="2356480"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7" name="Rounded Rectangle 36">
            <a:hlinkClick r:id="rId10" action="ppaction://hlinksldjump"/>
          </p:cNvPr>
          <p:cNvSpPr/>
          <p:nvPr/>
        </p:nvSpPr>
        <p:spPr>
          <a:xfrm>
            <a:off x="3854396"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6</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402426" y="95110"/>
            <a:ext cx="5121915" cy="193899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FF0000"/>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VÒNG QUAY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FF0000"/>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MAY MẮN</a:t>
            </a:r>
          </a:p>
        </p:txBody>
      </p:sp>
      <p:pic>
        <p:nvPicPr>
          <p:cNvPr id="44" name="Picture 4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4807" y="845531"/>
            <a:ext cx="495300" cy="438150"/>
          </a:xfrm>
          <a:prstGeom prst="rect">
            <a:avLst/>
          </a:prstGeom>
        </p:spPr>
      </p:pic>
      <p:pic>
        <p:nvPicPr>
          <p:cNvPr id="45" name="Picture 4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829739" y="1207472"/>
            <a:ext cx="495300" cy="438150"/>
          </a:xfrm>
          <a:prstGeom prst="rect">
            <a:avLst/>
          </a:prstGeom>
        </p:spPr>
      </p:pic>
      <p:pic>
        <p:nvPicPr>
          <p:cNvPr id="46" name="Picture 4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19150" y="680278"/>
            <a:ext cx="495300" cy="438150"/>
          </a:xfrm>
          <a:prstGeom prst="rect">
            <a:avLst/>
          </a:prstGeom>
        </p:spPr>
      </p:pic>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111830" y="478508"/>
            <a:ext cx="714375" cy="1190625"/>
          </a:xfrm>
          <a:prstGeom prst="rect">
            <a:avLst/>
          </a:prstGeom>
        </p:spPr>
      </p:pic>
      <p:pic>
        <p:nvPicPr>
          <p:cNvPr id="2" name="Picture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646194" y="2397345"/>
            <a:ext cx="1354214"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714152" y="-693733"/>
            <a:ext cx="609600" cy="609600"/>
          </a:xfrm>
          <a:prstGeom prst="rect">
            <a:avLst/>
          </a:prstGeom>
        </p:spPr>
      </p:pic>
      <p:sp>
        <p:nvSpPr>
          <p:cNvPr id="31" name="Isosceles Triangle 3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Isosceles Triangle 3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Isosceles Triangle 3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Isosceles Triangle 3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Isosceles Triangle 4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Isosceles Triangle 4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8" name="Isosceles Triangle 4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Isosceles Triangle 4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0" name="Isosceles Triangle 4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1" name="Isosceles Triangle 5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Isosceles Triangle 5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3" name="Isosceles Triangle 5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4" name="Isosceles Triangle 5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5" name="Isosceles Triangle 54"/>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6" name="Isosceles Triangle 55"/>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7" name="Isosceles Triangle 56"/>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8" name="Isosceles Triangle 5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9" name="Isosceles Triangle 5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0" name="Isosceles Triangle 5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1" name="Isosceles Triangle 6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Heart 23">
            <a:hlinkClick r:id="rId15" action="ppaction://hlinksldjump"/>
          </p:cNvPr>
          <p:cNvSpPr/>
          <p:nvPr/>
        </p:nvSpPr>
        <p:spPr>
          <a:xfrm rot="5400000">
            <a:off x="11351621" y="2586449"/>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Right Arrow 4">
            <a:hlinkClick r:id="rId16" action="ppaction://hlinksldjump"/>
          </p:cNvPr>
          <p:cNvSpPr/>
          <p:nvPr/>
        </p:nvSpPr>
        <p:spPr>
          <a:xfrm>
            <a:off x="2971800" y="6248400"/>
            <a:ext cx="1219200" cy="4789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8951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86" restart="whenNotActive" fill="hold" evtFilter="cancelBubble" nodeType="interactiveSeq">
                <p:stCondLst>
                  <p:cond evt="onClick" delay="0">
                    <p:tgtEl>
                      <p:spTgt spid="36"/>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36"/>
                                        </p:tgtEl>
                                        <p:attrNameLst>
                                          <p:attrName>fillcolor</p:attrName>
                                        </p:attrNameLst>
                                      </p:cBhvr>
                                      <p:to>
                                        <a:srgbClr val="000000"/>
                                      </p:to>
                                    </p:animClr>
                                    <p:set>
                                      <p:cBhvr>
                                        <p:cTn id="191" dur="500" fill="hold"/>
                                        <p:tgtEl>
                                          <p:spTgt spid="36"/>
                                        </p:tgtEl>
                                        <p:attrNameLst>
                                          <p:attrName>fill.type</p:attrName>
                                        </p:attrNameLst>
                                      </p:cBhvr>
                                      <p:to>
                                        <p:strVal val="solid"/>
                                      </p:to>
                                    </p:set>
                                    <p:set>
                                      <p:cBhvr>
                                        <p:cTn id="192"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seq concurrent="1" nextAc="seek">
              <p:cTn id="193" restart="whenNotActive" fill="hold" evtFilter="cancelBubble" nodeType="interactiveSeq">
                <p:stCondLst>
                  <p:cond evt="onClick" delay="0">
                    <p:tgtEl>
                      <p:spTgt spid="37"/>
                    </p:tgtEl>
                  </p:cond>
                </p:stCondLst>
                <p:endSync evt="end" delay="0">
                  <p:rtn val="all"/>
                </p:endSync>
                <p:childTnLst>
                  <p:par>
                    <p:cTn id="194" fill="hold">
                      <p:stCondLst>
                        <p:cond delay="0"/>
                      </p:stCondLst>
                      <p:childTnLst>
                        <p:par>
                          <p:cTn id="195" fill="hold">
                            <p:stCondLst>
                              <p:cond delay="0"/>
                            </p:stCondLst>
                            <p:childTnLst>
                              <p:par>
                                <p:cTn id="196" presetID="1" presetClass="emph" presetSubtype="2" fill="hold" nodeType="clickEffect">
                                  <p:stCondLst>
                                    <p:cond delay="0"/>
                                  </p:stCondLst>
                                  <p:childTnLst>
                                    <p:animClr clrSpc="rgb" dir="cw">
                                      <p:cBhvr>
                                        <p:cTn id="197" dur="500" fill="hold"/>
                                        <p:tgtEl>
                                          <p:spTgt spid="37"/>
                                        </p:tgtEl>
                                        <p:attrNameLst>
                                          <p:attrName>fillcolor</p:attrName>
                                        </p:attrNameLst>
                                      </p:cBhvr>
                                      <p:to>
                                        <a:srgbClr val="000000"/>
                                      </p:to>
                                    </p:animClr>
                                    <p:set>
                                      <p:cBhvr>
                                        <p:cTn id="198" dur="500" fill="hold"/>
                                        <p:tgtEl>
                                          <p:spTgt spid="37"/>
                                        </p:tgtEl>
                                        <p:attrNameLst>
                                          <p:attrName>fill.type</p:attrName>
                                        </p:attrNameLst>
                                      </p:cBhvr>
                                      <p:to>
                                        <p:strVal val="solid"/>
                                      </p:to>
                                    </p:set>
                                    <p:set>
                                      <p:cBhvr>
                                        <p:cTn id="199" dur="5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audio>
              <p:cMediaNode vol="80000">
                <p:cTn id="200"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3200" b="0"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Câu</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mn-cs"/>
              </a:rPr>
              <a:t> 1: </a:t>
            </a:r>
            <a:r>
              <a:rPr lang="en-US" sz="3600" dirty="0" err="1">
                <a:solidFill>
                  <a:srgbClr val="FF0000"/>
                </a:solidFill>
              </a:rPr>
              <a:t>Hằng</a:t>
            </a:r>
            <a:r>
              <a:rPr lang="en-US" sz="3600" dirty="0">
                <a:solidFill>
                  <a:srgbClr val="FF0000"/>
                </a:solidFill>
              </a:rPr>
              <a:t> </a:t>
            </a:r>
            <a:r>
              <a:rPr lang="en-US" sz="3600" dirty="0" err="1">
                <a:solidFill>
                  <a:srgbClr val="FF0000"/>
                </a:solidFill>
              </a:rPr>
              <a:t>ngày</a:t>
            </a:r>
            <a:r>
              <a:rPr lang="en-US" sz="3600" dirty="0">
                <a:solidFill>
                  <a:srgbClr val="FF0000"/>
                </a:solidFill>
              </a:rPr>
              <a:t>, </a:t>
            </a:r>
            <a:r>
              <a:rPr lang="en-US" sz="3600" dirty="0" err="1">
                <a:solidFill>
                  <a:srgbClr val="FF0000"/>
                </a:solidFill>
              </a:rPr>
              <a:t>chúng</a:t>
            </a:r>
            <a:r>
              <a:rPr lang="en-US" sz="3600" dirty="0">
                <a:solidFill>
                  <a:srgbClr val="FF0000"/>
                </a:solidFill>
              </a:rPr>
              <a:t> ta </a:t>
            </a:r>
            <a:r>
              <a:rPr lang="en-US" sz="3600" dirty="0" err="1">
                <a:solidFill>
                  <a:srgbClr val="FF0000"/>
                </a:solidFill>
              </a:rPr>
              <a:t>vẫn</a:t>
            </a:r>
            <a:r>
              <a:rPr lang="en-US" sz="3600" dirty="0">
                <a:solidFill>
                  <a:srgbClr val="FF0000"/>
                </a:solidFill>
              </a:rPr>
              <a:t> </a:t>
            </a:r>
            <a:r>
              <a:rPr lang="en-US" sz="3600" dirty="0" err="1">
                <a:solidFill>
                  <a:srgbClr val="FF0000"/>
                </a:solidFill>
              </a:rPr>
              <a:t>nhìn</a:t>
            </a:r>
            <a:r>
              <a:rPr lang="en-US" sz="3600" dirty="0">
                <a:solidFill>
                  <a:srgbClr val="FF0000"/>
                </a:solidFill>
              </a:rPr>
              <a:t> </a:t>
            </a:r>
            <a:r>
              <a:rPr lang="en-US" sz="3600" dirty="0" err="1">
                <a:solidFill>
                  <a:srgbClr val="FF0000"/>
                </a:solidFill>
              </a:rPr>
              <a:t>thấy</a:t>
            </a:r>
            <a:r>
              <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rPr>
              <a:t>?</a:t>
            </a:r>
            <a:endParaRPr kumimoji="0" lang="vi-VN" sz="32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
        <p:nvSpPr>
          <p:cNvPr id="26" name="Rectangle 25"/>
          <p:cNvSpPr/>
          <p:nvPr/>
        </p:nvSpPr>
        <p:spPr>
          <a:xfrm>
            <a:off x="372646" y="1819538"/>
            <a:ext cx="5443974"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rPr>
              <a:t>A</a:t>
            </a:r>
            <a:r>
              <a:rPr lang="en-US" sz="3200" dirty="0"/>
              <a:t> </a:t>
            </a:r>
            <a:r>
              <a:rPr lang="en-US" sz="3200" dirty="0" err="1">
                <a:solidFill>
                  <a:schemeClr val="tx1"/>
                </a:solidFill>
              </a:rPr>
              <a:t>Mặt</a:t>
            </a:r>
            <a:r>
              <a:rPr lang="en-US" sz="3200" dirty="0">
                <a:solidFill>
                  <a:schemeClr val="tx1"/>
                </a:solidFill>
              </a:rPr>
              <a:t> </a:t>
            </a:r>
            <a:r>
              <a:rPr lang="en-US" sz="3200" dirty="0" err="1">
                <a:solidFill>
                  <a:schemeClr val="tx1"/>
                </a:solidFill>
              </a:rPr>
              <a:t>Trời</a:t>
            </a:r>
            <a:r>
              <a:rPr lang="en-US" sz="3200" dirty="0">
                <a:solidFill>
                  <a:schemeClr val="tx1"/>
                </a:solidFill>
              </a:rPr>
              <a:t> </a:t>
            </a:r>
            <a:r>
              <a:rPr lang="en-US" sz="3200" dirty="0" err="1">
                <a:solidFill>
                  <a:schemeClr val="tx1"/>
                </a:solidFill>
              </a:rPr>
              <a:t>mọc</a:t>
            </a:r>
            <a:r>
              <a:rPr lang="en-US" sz="3200" dirty="0">
                <a:solidFill>
                  <a:schemeClr val="tx1"/>
                </a:solidFill>
              </a:rPr>
              <a:t> ở </a:t>
            </a:r>
            <a:r>
              <a:rPr lang="en-US" sz="3200" dirty="0" err="1">
                <a:solidFill>
                  <a:schemeClr val="tx1"/>
                </a:solidFill>
              </a:rPr>
              <a:t>đằng</a:t>
            </a:r>
            <a:r>
              <a:rPr lang="en-US" sz="3200" dirty="0">
                <a:solidFill>
                  <a:schemeClr val="tx1"/>
                </a:solidFill>
              </a:rPr>
              <a:t> </a:t>
            </a:r>
            <a:r>
              <a:rPr lang="en-US" sz="3200" dirty="0" err="1">
                <a:solidFill>
                  <a:schemeClr val="tx1"/>
                </a:solidFill>
              </a:rPr>
              <a:t>Đông</a:t>
            </a:r>
            <a:r>
              <a:rPr lang="en-US" sz="3200" dirty="0">
                <a:solidFill>
                  <a:schemeClr val="tx1"/>
                </a:solidFill>
              </a:rPr>
              <a:t> </a:t>
            </a:r>
            <a:r>
              <a:rPr lang="en-US" sz="3200" dirty="0" err="1">
                <a:solidFill>
                  <a:schemeClr val="tx1"/>
                </a:solidFill>
              </a:rPr>
              <a:t>lặn</a:t>
            </a:r>
            <a:r>
              <a:rPr lang="en-US" sz="3200" dirty="0">
                <a:solidFill>
                  <a:schemeClr val="tx1"/>
                </a:solidFill>
              </a:rPr>
              <a:t> ở </a:t>
            </a:r>
            <a:r>
              <a:rPr lang="en-US" sz="3200" dirty="0" err="1">
                <a:solidFill>
                  <a:schemeClr val="tx1"/>
                </a:solidFill>
              </a:rPr>
              <a:t>đằng</a:t>
            </a:r>
            <a:r>
              <a:rPr lang="en-US" sz="3200" dirty="0">
                <a:solidFill>
                  <a:schemeClr val="tx1"/>
                </a:solidFill>
              </a:rPr>
              <a:t> </a:t>
            </a:r>
            <a:r>
              <a:rPr lang="en-US" sz="3200" dirty="0" err="1">
                <a:solidFill>
                  <a:schemeClr val="tx1"/>
                </a:solidFill>
              </a:rPr>
              <a:t>Tây</a:t>
            </a:r>
            <a:endParaRPr kumimoji="0" lang="vi-VN" sz="3200" b="0" i="0" u="none" strike="noStrike" kern="1200" cap="none" spc="0" normalizeH="0" baseline="0" noProof="0" dirty="0">
              <a:ln>
                <a:noFill/>
              </a:ln>
              <a:solidFill>
                <a:schemeClr val="tx1"/>
              </a:solidFill>
              <a:effectLst/>
              <a:uLnTx/>
              <a:uFillTx/>
              <a:latin typeface="Arial" panose="020B0604020202020204" pitchFamily="34"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096000" y="1907750"/>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a:t>
            </a:r>
            <a:r>
              <a:rPr lang="en-US" sz="3200" dirty="0" err="1">
                <a:solidFill>
                  <a:schemeClr val="tx1"/>
                </a:solidFill>
              </a:rPr>
              <a:t>Trái</a:t>
            </a:r>
            <a:r>
              <a:rPr lang="en-US" sz="3200" dirty="0">
                <a:solidFill>
                  <a:schemeClr val="tx1"/>
                </a:solidFill>
              </a:rPr>
              <a:t> </a:t>
            </a:r>
            <a:r>
              <a:rPr lang="en-US" sz="3200" dirty="0" err="1">
                <a:solidFill>
                  <a:schemeClr val="tx1"/>
                </a:solidFill>
              </a:rPr>
              <a:t>Đất</a:t>
            </a:r>
            <a:r>
              <a:rPr lang="en-US" sz="3200" dirty="0">
                <a:solidFill>
                  <a:schemeClr val="tx1"/>
                </a:solidFill>
              </a:rPr>
              <a:t> quay </a:t>
            </a:r>
            <a:r>
              <a:rPr lang="en-US" sz="3200" dirty="0" err="1">
                <a:solidFill>
                  <a:schemeClr val="tx1"/>
                </a:solidFill>
              </a:rPr>
              <a:t>quanh</a:t>
            </a:r>
            <a:r>
              <a:rPr lang="en-US" sz="3200" dirty="0">
                <a:solidFill>
                  <a:schemeClr val="tx1"/>
                </a:solidFill>
              </a:rPr>
              <a:t> </a:t>
            </a:r>
            <a:r>
              <a:rPr lang="en-US" sz="3200" dirty="0" err="1">
                <a:solidFill>
                  <a:schemeClr val="tx1"/>
                </a:solidFill>
              </a:rPr>
              <a:t>trục</a:t>
            </a:r>
            <a:r>
              <a:rPr lang="en-US" sz="3200" dirty="0">
                <a:solidFill>
                  <a:schemeClr val="tx1"/>
                </a:solidFill>
              </a:rPr>
              <a:t> </a:t>
            </a:r>
            <a:r>
              <a:rPr lang="en-US" sz="3200" dirty="0" err="1">
                <a:solidFill>
                  <a:schemeClr val="tx1"/>
                </a:solidFill>
              </a:rPr>
              <a:t>của</a:t>
            </a:r>
            <a:r>
              <a:rPr lang="en-US" sz="3200" dirty="0">
                <a:solidFill>
                  <a:schemeClr val="tx1"/>
                </a:solidFill>
              </a:rPr>
              <a:t> </a:t>
            </a:r>
            <a:r>
              <a:rPr lang="en-US" sz="3200" dirty="0" err="1">
                <a:solidFill>
                  <a:schemeClr val="tx1"/>
                </a:solidFill>
              </a:rPr>
              <a:t>nó</a:t>
            </a:r>
            <a:endParaRPr lang="en-US" sz="3200" dirty="0">
              <a:solidFill>
                <a:schemeClr val="tx1"/>
              </a:solidFill>
            </a:endParaRPr>
          </a:p>
        </p:txBody>
      </p:sp>
      <p:sp>
        <p:nvSpPr>
          <p:cNvPr id="43" name="Rectangle 42"/>
          <p:cNvSpPr/>
          <p:nvPr/>
        </p:nvSpPr>
        <p:spPr>
          <a:xfrm>
            <a:off x="352572" y="3184691"/>
            <a:ext cx="52115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 </a:t>
            </a:r>
            <a:r>
              <a:rPr lang="en-US" sz="3200" dirty="0" err="1">
                <a:solidFill>
                  <a:schemeClr val="tx1"/>
                </a:solidFill>
              </a:rPr>
              <a:t>Trái</a:t>
            </a:r>
            <a:r>
              <a:rPr lang="en-US" sz="3200" dirty="0">
                <a:solidFill>
                  <a:schemeClr val="tx1"/>
                </a:solidFill>
              </a:rPr>
              <a:t> </a:t>
            </a:r>
            <a:r>
              <a:rPr lang="en-US" sz="3200" dirty="0" err="1">
                <a:solidFill>
                  <a:schemeClr val="tx1"/>
                </a:solidFill>
              </a:rPr>
              <a:t>Đất</a:t>
            </a:r>
            <a:r>
              <a:rPr lang="en-US" sz="3200" dirty="0">
                <a:solidFill>
                  <a:schemeClr val="tx1"/>
                </a:solidFill>
              </a:rPr>
              <a:t> quay </a:t>
            </a:r>
            <a:r>
              <a:rPr lang="en-US" sz="3200" dirty="0" err="1">
                <a:solidFill>
                  <a:schemeClr val="tx1"/>
                </a:solidFill>
              </a:rPr>
              <a:t>quanh</a:t>
            </a:r>
            <a:r>
              <a:rPr lang="en-US" sz="3200" dirty="0">
                <a:solidFill>
                  <a:schemeClr val="tx1"/>
                </a:solidFill>
              </a:rPr>
              <a:t> </a:t>
            </a:r>
            <a:r>
              <a:rPr lang="en-US" sz="3200" dirty="0" err="1">
                <a:solidFill>
                  <a:schemeClr val="tx1"/>
                </a:solidFill>
              </a:rPr>
              <a:t>Mặt</a:t>
            </a:r>
            <a:r>
              <a:rPr lang="en-US" sz="3200" dirty="0">
                <a:solidFill>
                  <a:schemeClr val="tx1"/>
                </a:solidFill>
              </a:rPr>
              <a:t> </a:t>
            </a:r>
            <a:r>
              <a:rPr lang="en-US" sz="3200" dirty="0" err="1">
                <a:solidFill>
                  <a:schemeClr val="tx1"/>
                </a:solidFill>
              </a:rPr>
              <a:t>Trời</a:t>
            </a:r>
            <a:endParaRPr lang="en-US" sz="3200" dirty="0">
              <a:solidFill>
                <a:schemeClr val="tx1"/>
              </a:solidFill>
            </a:endParaRPr>
          </a:p>
        </p:txBody>
      </p:sp>
      <p:sp>
        <p:nvSpPr>
          <p:cNvPr id="44" name="Rectangle 43"/>
          <p:cNvSpPr/>
          <p:nvPr/>
        </p:nvSpPr>
        <p:spPr>
          <a:xfrm>
            <a:off x="6205746" y="3253083"/>
            <a:ext cx="502490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a:t>
            </a:r>
            <a:r>
              <a:rPr lang="en-US" sz="3200" dirty="0" err="1">
                <a:solidFill>
                  <a:schemeClr val="tx1"/>
                </a:solidFill>
              </a:rPr>
              <a:t>Mặt</a:t>
            </a:r>
            <a:r>
              <a:rPr lang="en-US" sz="3200" dirty="0">
                <a:solidFill>
                  <a:schemeClr val="tx1"/>
                </a:solidFill>
              </a:rPr>
              <a:t> </a:t>
            </a:r>
            <a:r>
              <a:rPr lang="en-US" sz="3200" dirty="0" err="1">
                <a:solidFill>
                  <a:schemeClr val="tx1"/>
                </a:solidFill>
              </a:rPr>
              <a:t>Trăng</a:t>
            </a:r>
            <a:r>
              <a:rPr lang="en-US" sz="3200" dirty="0">
                <a:solidFill>
                  <a:schemeClr val="tx1"/>
                </a:solidFill>
              </a:rPr>
              <a:t> quay </a:t>
            </a:r>
            <a:r>
              <a:rPr lang="en-US" sz="3200" dirty="0" err="1">
                <a:solidFill>
                  <a:schemeClr val="tx1"/>
                </a:solidFill>
              </a:rPr>
              <a:t>quanh</a:t>
            </a:r>
            <a:r>
              <a:rPr lang="en-US" sz="3200" dirty="0">
                <a:solidFill>
                  <a:schemeClr val="tx1"/>
                </a:solidFill>
              </a:rPr>
              <a:t> </a:t>
            </a:r>
            <a:r>
              <a:rPr lang="en-US" sz="3200" dirty="0" err="1">
                <a:solidFill>
                  <a:schemeClr val="tx1"/>
                </a:solidFill>
              </a:rPr>
              <a:t>Trái</a:t>
            </a:r>
            <a:r>
              <a:rPr lang="en-US" sz="3200" dirty="0">
                <a:solidFill>
                  <a:schemeClr val="tx1"/>
                </a:solidFill>
              </a:rPr>
              <a:t> </a:t>
            </a:r>
            <a:r>
              <a:rPr lang="en-US" sz="3200" dirty="0" err="1">
                <a:solidFill>
                  <a:schemeClr val="tx1"/>
                </a:solidFill>
              </a:rPr>
              <a:t>Đất</a:t>
            </a:r>
            <a:endParaRPr lang="en-US" sz="3200" dirty="0">
              <a:solidFill>
                <a:schemeClr val="tx1"/>
              </a:solidFill>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245153" y="1922822"/>
            <a:ext cx="885137"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46500" y="3229925"/>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48903" y="3284892"/>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178292" y="1819538"/>
            <a:ext cx="804742" cy="707197"/>
          </a:xfrm>
          <a:prstGeom prst="rect">
            <a:avLst/>
          </a:prstGeom>
        </p:spPr>
      </p:pic>
      <p:sp>
        <p:nvSpPr>
          <p:cNvPr id="57" name="Cloud 56">
            <a:hlinkClick r:id="rId14"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12087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dirty="0" err="1">
                <a:solidFill>
                  <a:srgbClr val="FF0000"/>
                </a:solidFill>
              </a:rPr>
              <a:t>Câu</a:t>
            </a:r>
            <a:r>
              <a:rPr lang="en-US" sz="3200" dirty="0">
                <a:solidFill>
                  <a:srgbClr val="FF0000"/>
                </a:solidFill>
              </a:rPr>
              <a:t> 2:Trái </a:t>
            </a:r>
            <a:r>
              <a:rPr lang="en-US" sz="3200" dirty="0" err="1">
                <a:solidFill>
                  <a:srgbClr val="FF0000"/>
                </a:solidFill>
              </a:rPr>
              <a:t>Đất</a:t>
            </a:r>
            <a:r>
              <a:rPr lang="en-US" sz="3200" dirty="0">
                <a:solidFill>
                  <a:srgbClr val="FF0000"/>
                </a:solidFill>
              </a:rPr>
              <a:t> </a:t>
            </a:r>
            <a:r>
              <a:rPr lang="en-US" sz="3200" dirty="0" err="1">
                <a:solidFill>
                  <a:srgbClr val="FF0000"/>
                </a:solidFill>
              </a:rPr>
              <a:t>có</a:t>
            </a:r>
            <a:r>
              <a:rPr lang="en-US" sz="3200" dirty="0">
                <a:solidFill>
                  <a:srgbClr val="FF0000"/>
                </a:solidFill>
              </a:rPr>
              <a:t> </a:t>
            </a:r>
            <a:r>
              <a:rPr lang="en-US" sz="3200" dirty="0" err="1">
                <a:solidFill>
                  <a:srgbClr val="FF0000"/>
                </a:solidFill>
              </a:rPr>
              <a:t>những</a:t>
            </a:r>
            <a:r>
              <a:rPr lang="en-US" sz="3200" dirty="0">
                <a:solidFill>
                  <a:srgbClr val="FF0000"/>
                </a:solidFill>
              </a:rPr>
              <a:t> </a:t>
            </a:r>
            <a:r>
              <a:rPr lang="en-US" sz="3200" dirty="0" err="1">
                <a:solidFill>
                  <a:srgbClr val="FF0000"/>
                </a:solidFill>
              </a:rPr>
              <a:t>chuyển</a:t>
            </a:r>
            <a:r>
              <a:rPr lang="en-US" sz="3200" dirty="0">
                <a:solidFill>
                  <a:srgbClr val="FF0000"/>
                </a:solidFill>
              </a:rPr>
              <a:t> </a:t>
            </a:r>
            <a:r>
              <a:rPr lang="en-US" sz="3200" dirty="0" err="1">
                <a:solidFill>
                  <a:srgbClr val="FF0000"/>
                </a:solidFill>
              </a:rPr>
              <a:t>động</a:t>
            </a:r>
            <a:r>
              <a:rPr lang="en-US" sz="3200" dirty="0">
                <a:solidFill>
                  <a:srgbClr val="FF0000"/>
                </a:solidFill>
              </a:rPr>
              <a:t> </a:t>
            </a:r>
            <a:r>
              <a:rPr lang="en-US" sz="3200" dirty="0" err="1">
                <a:solidFill>
                  <a:srgbClr val="FF0000"/>
                </a:solidFill>
              </a:rPr>
              <a:t>nào</a:t>
            </a:r>
            <a:r>
              <a:rPr kumimoji="0" lang="en-US" sz="3200" b="0" i="0" u="none" strike="noStrike" kern="1200" cap="none" spc="0" normalizeH="0" baseline="0" noProof="0" dirty="0">
                <a:ln>
                  <a:noFill/>
                </a:ln>
                <a:solidFill>
                  <a:srgbClr val="FF0000"/>
                </a:solidFill>
                <a:effectLst/>
                <a:uLnTx/>
                <a:uFillTx/>
                <a:latin typeface="Calibri" panose="020F0502020204030204"/>
              </a:rPr>
              <a:t>?</a:t>
            </a:r>
            <a:endParaRPr kumimoji="0" lang="vi-VN" sz="3200" b="0" i="0" u="none" strike="noStrike" kern="1200" cap="none" spc="0" normalizeH="0" baseline="0" noProof="0" dirty="0">
              <a:ln>
                <a:noFill/>
              </a:ln>
              <a:solidFill>
                <a:srgbClr val="FF0000"/>
              </a:solidFill>
              <a:effectLst/>
              <a:uLnTx/>
              <a:uFillTx/>
              <a:latin typeface="Arial" panose="020B0604020202020204" pitchFamily="34" charset="0"/>
            </a:endParaRPr>
          </a:p>
        </p:txBody>
      </p:sp>
      <p:sp>
        <p:nvSpPr>
          <p:cNvPr id="26" name="Rectangle 25"/>
          <p:cNvSpPr/>
          <p:nvPr/>
        </p:nvSpPr>
        <p:spPr>
          <a:xfrm>
            <a:off x="457200" y="1804466"/>
            <a:ext cx="5638800"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lang="en-US" sz="3200">
                <a:solidFill>
                  <a:schemeClr val="tx1"/>
                </a:solidFill>
              </a:rPr>
              <a:t>Không chuyển động</a:t>
            </a:r>
            <a:endParaRPr kumimoji="0" lang="vi-VN" sz="3200" b="0" i="0" u="none" strike="noStrike" kern="1200" cap="none" spc="0" normalizeH="0" baseline="0" noProof="0" dirty="0">
              <a:ln>
                <a:noFill/>
              </a:ln>
              <a:solidFill>
                <a:schemeClr val="tx1"/>
              </a:solidFill>
              <a:effectLst/>
              <a:uLnTx/>
              <a:uFillTx/>
              <a:latin typeface="Arial" panose="020B0604020202020204" pitchFamily="34"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a:t>
            </a:r>
            <a:r>
              <a:rPr kumimoji="0" lang="vi-VN" sz="3200" b="0" i="0" u="none" strike="noStrike" kern="1200" cap="none" spc="0" normalizeH="0" baseline="0" noProof="0">
                <a:ln>
                  <a:noFill/>
                </a:ln>
                <a:solidFill>
                  <a:schemeClr val="tx1"/>
                </a:solidFill>
                <a:effectLst/>
                <a:uLnTx/>
                <a:uFillTx/>
                <a:latin typeface="Arial" panose="020B0604020202020204" pitchFamily="34" charset="0"/>
                <a:ea typeface="+mn-ea"/>
                <a:cs typeface="+mn-cs"/>
              </a:rPr>
              <a:t>. </a:t>
            </a:r>
            <a:r>
              <a:rPr lang="en-US" sz="3200">
                <a:solidFill>
                  <a:schemeClr val="tx1"/>
                </a:solidFill>
              </a:rPr>
              <a:t>Quay quanh Mặt trời</a:t>
            </a:r>
            <a:endParaRPr kumimoji="0" lang="vi-VN" sz="3200" b="0" i="0" u="none" strike="noStrike" kern="1200" cap="none" spc="0" normalizeH="0" baseline="0" noProof="0" dirty="0">
              <a:ln>
                <a:noFill/>
              </a:ln>
              <a:solidFill>
                <a:schemeClr val="tx1"/>
              </a:solidFill>
              <a:effectLst/>
              <a:uLnTx/>
              <a:uFillTx/>
              <a:latin typeface="Arial" panose="020B0604020202020204" pitchFamily="34" charset="0"/>
            </a:endParaRPr>
          </a:p>
        </p:txBody>
      </p:sp>
      <p:sp>
        <p:nvSpPr>
          <p:cNvPr id="43" name="Rectangle 42"/>
          <p:cNvSpPr/>
          <p:nvPr/>
        </p:nvSpPr>
        <p:spPr>
          <a:xfrm>
            <a:off x="304800" y="2838518"/>
            <a:ext cx="571221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a:t>
            </a:r>
            <a:r>
              <a:rPr kumimoji="0" lang="vi-VN" sz="3200" b="0" i="0" u="none" strike="noStrike" kern="1200" cap="none" spc="0" normalizeH="0" baseline="0" noProof="0">
                <a:ln>
                  <a:noFill/>
                </a:ln>
                <a:solidFill>
                  <a:schemeClr val="tx1"/>
                </a:solidFill>
                <a:effectLst/>
                <a:uLnTx/>
                <a:uFillTx/>
                <a:latin typeface="Arial" panose="020B0604020202020204" pitchFamily="34" charset="0"/>
                <a:ea typeface="+mn-ea"/>
                <a:cs typeface="+mn-cs"/>
              </a:rPr>
              <a:t>. </a:t>
            </a:r>
            <a:r>
              <a:rPr lang="en-US" sz="3200">
                <a:solidFill>
                  <a:schemeClr val="tx1"/>
                </a:solidFill>
              </a:rPr>
              <a:t>Chuyển động thẳng</a:t>
            </a:r>
            <a:endParaRPr kumimoji="0" lang="vi-VN" sz="3200" b="0" i="0" u="none" strike="noStrike" kern="1200" cap="none" spc="0" normalizeH="0" baseline="0" noProof="0" dirty="0">
              <a:ln>
                <a:noFill/>
              </a:ln>
              <a:solidFill>
                <a:schemeClr val="tx1"/>
              </a:solidFill>
              <a:effectLst/>
              <a:uLnTx/>
              <a:uFillTx/>
              <a:latin typeface="Arial" panose="020B0604020202020204" pitchFamily="34" charset="0"/>
            </a:endParaRPr>
          </a:p>
        </p:txBody>
      </p:sp>
      <p:sp>
        <p:nvSpPr>
          <p:cNvPr id="44" name="Rectangle 43"/>
          <p:cNvSpPr/>
          <p:nvPr/>
        </p:nvSpPr>
        <p:spPr>
          <a:xfrm>
            <a:off x="6130615" y="284270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a:t>
            </a:r>
            <a:r>
              <a:rPr lang="en-US" sz="3200" dirty="0">
                <a:solidFill>
                  <a:schemeClr val="tx1"/>
                </a:solidFill>
              </a:rPr>
              <a:t>Quay </a:t>
            </a:r>
            <a:r>
              <a:rPr lang="en-US" sz="3200" dirty="0" err="1">
                <a:solidFill>
                  <a:schemeClr val="tx1"/>
                </a:solidFill>
              </a:rPr>
              <a:t>quanh</a:t>
            </a:r>
            <a:r>
              <a:rPr lang="en-US" sz="3200" dirty="0">
                <a:solidFill>
                  <a:schemeClr val="tx1"/>
                </a:solidFill>
              </a:rPr>
              <a:t> </a:t>
            </a:r>
            <a:r>
              <a:rPr lang="en-US" sz="3200" dirty="0" err="1">
                <a:solidFill>
                  <a:schemeClr val="tx1"/>
                </a:solidFill>
              </a:rPr>
              <a:t>Mặt</a:t>
            </a:r>
            <a:r>
              <a:rPr lang="en-US" sz="3200" dirty="0">
                <a:solidFill>
                  <a:schemeClr val="tx1"/>
                </a:solidFill>
              </a:rPr>
              <a:t> </a:t>
            </a:r>
            <a:r>
              <a:rPr lang="en-US" sz="3200" dirty="0" err="1">
                <a:solidFill>
                  <a:schemeClr val="tx1"/>
                </a:solidFill>
              </a:rPr>
              <a:t>Trăng</a:t>
            </a:r>
            <a:endParaRPr kumimoji="0" lang="vi-VN" sz="3200" b="0" i="0" u="none" strike="noStrike" kern="1200" cap="none" spc="0" normalizeH="0" baseline="0" noProof="0" dirty="0">
              <a:ln>
                <a:noFill/>
              </a:ln>
              <a:solidFill>
                <a:schemeClr val="tx1"/>
              </a:solidFill>
              <a:effectLst/>
              <a:uLnTx/>
              <a:uFillTx/>
              <a:latin typeface="Arial" panose="020B0604020202020204" pitchFamily="34"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2871882"/>
            <a:ext cx="804536" cy="70408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589826" y="3011513"/>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2026493"/>
            <a:ext cx="804742" cy="643793"/>
          </a:xfrm>
          <a:prstGeom prst="rect">
            <a:avLst/>
          </a:prstGeom>
        </p:spPr>
      </p:pic>
      <p:sp>
        <p:nvSpPr>
          <p:cNvPr id="17" name="Cloud 16">
            <a:hlinkClick r:id="rId14"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83579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723720" y="115554"/>
            <a:ext cx="10526728" cy="2934461"/>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eaLnBrk="0" fontAlgn="base" hangingPunct="0">
              <a:spcBef>
                <a:spcPct val="0"/>
              </a:spcBef>
              <a:spcAft>
                <a:spcPct val="0"/>
              </a:spcAft>
            </a:pPr>
            <a:r>
              <a:rPr lang="en-US" dirty="0"/>
              <a:t>. </a:t>
            </a:r>
            <a:r>
              <a:rPr lang="en-US" sz="3200" dirty="0" err="1">
                <a:solidFill>
                  <a:srgbClr val="FF0000"/>
                </a:solidFill>
              </a:rPr>
              <a:t>Câu</a:t>
            </a:r>
            <a:r>
              <a:rPr lang="en-US" sz="3200" dirty="0">
                <a:solidFill>
                  <a:srgbClr val="FF0000"/>
                </a:solidFill>
              </a:rPr>
              <a:t> 3: </a:t>
            </a:r>
            <a:r>
              <a:rPr lang="en-US" sz="3200" dirty="0" err="1">
                <a:solidFill>
                  <a:srgbClr val="FF0000"/>
                </a:solidFill>
              </a:rPr>
              <a:t>em</a:t>
            </a:r>
            <a:r>
              <a:rPr lang="en-US" sz="3200" dirty="0">
                <a:solidFill>
                  <a:srgbClr val="FF0000"/>
                </a:solidFill>
              </a:rPr>
              <a:t> </a:t>
            </a:r>
            <a:r>
              <a:rPr lang="en-US" sz="3200" dirty="0" err="1">
                <a:solidFill>
                  <a:srgbClr val="FF0000"/>
                </a:solidFill>
              </a:rPr>
              <a:t>hãy</a:t>
            </a:r>
            <a:r>
              <a:rPr lang="en-US" sz="3200" dirty="0">
                <a:solidFill>
                  <a:srgbClr val="FF0000"/>
                </a:solidFill>
              </a:rPr>
              <a:t> </a:t>
            </a:r>
            <a:r>
              <a:rPr lang="en-US" sz="3200" dirty="0" err="1">
                <a:solidFill>
                  <a:srgbClr val="FF0000"/>
                </a:solidFill>
              </a:rPr>
              <a:t>cho</a:t>
            </a:r>
            <a:r>
              <a:rPr lang="en-US" sz="3200" dirty="0">
                <a:solidFill>
                  <a:srgbClr val="FF0000"/>
                </a:solidFill>
              </a:rPr>
              <a:t> </a:t>
            </a:r>
            <a:r>
              <a:rPr lang="en-US" sz="3200" dirty="0" err="1">
                <a:solidFill>
                  <a:srgbClr val="FF0000"/>
                </a:solidFill>
              </a:rPr>
              <a:t>biết</a:t>
            </a:r>
            <a:r>
              <a:rPr lang="en-US" sz="3200" dirty="0">
                <a:solidFill>
                  <a:srgbClr val="FF0000"/>
                </a:solidFill>
              </a:rPr>
              <a:t> </a:t>
            </a:r>
            <a:r>
              <a:rPr lang="en-US" sz="3200" dirty="0" err="1">
                <a:solidFill>
                  <a:srgbClr val="FF0000"/>
                </a:solidFill>
              </a:rPr>
              <a:t>nhận</a:t>
            </a:r>
            <a:r>
              <a:rPr lang="en-US" sz="3200" dirty="0">
                <a:solidFill>
                  <a:srgbClr val="FF0000"/>
                </a:solidFill>
              </a:rPr>
              <a:t> </a:t>
            </a:r>
            <a:r>
              <a:rPr lang="en-US" sz="3200" dirty="0" err="1">
                <a:solidFill>
                  <a:srgbClr val="FF0000"/>
                </a:solidFill>
              </a:rPr>
              <a:t>định</a:t>
            </a:r>
            <a:r>
              <a:rPr lang="en-US" sz="3200" dirty="0">
                <a:solidFill>
                  <a:srgbClr val="FF0000"/>
                </a:solidFill>
              </a:rPr>
              <a:t> </a:t>
            </a:r>
            <a:r>
              <a:rPr lang="en-US" sz="3200" dirty="0" err="1">
                <a:solidFill>
                  <a:srgbClr val="FF0000"/>
                </a:solidFill>
              </a:rPr>
              <a:t>nào</a:t>
            </a:r>
            <a:r>
              <a:rPr lang="en-US" sz="3200" dirty="0">
                <a:solidFill>
                  <a:srgbClr val="FF0000"/>
                </a:solidFill>
              </a:rPr>
              <a:t> </a:t>
            </a:r>
            <a:r>
              <a:rPr lang="en-US" sz="3200" dirty="0" err="1">
                <a:solidFill>
                  <a:srgbClr val="FF0000"/>
                </a:solidFill>
              </a:rPr>
              <a:t>sau</a:t>
            </a:r>
            <a:r>
              <a:rPr lang="en-US" sz="3200" dirty="0">
                <a:solidFill>
                  <a:srgbClr val="FF0000"/>
                </a:solidFill>
              </a:rPr>
              <a:t> </a:t>
            </a:r>
            <a:r>
              <a:rPr lang="en-US" sz="3200" dirty="0" err="1">
                <a:solidFill>
                  <a:srgbClr val="FF0000"/>
                </a:solidFill>
              </a:rPr>
              <a:t>đây</a:t>
            </a:r>
            <a:r>
              <a:rPr lang="en-US" sz="3200" dirty="0">
                <a:solidFill>
                  <a:srgbClr val="FF0000"/>
                </a:solidFill>
              </a:rPr>
              <a:t> </a:t>
            </a:r>
            <a:r>
              <a:rPr lang="en-US" sz="3200" dirty="0" err="1">
                <a:solidFill>
                  <a:srgbClr val="FF0000"/>
                </a:solidFill>
              </a:rPr>
              <a:t>là</a:t>
            </a:r>
            <a:r>
              <a:rPr lang="en-US" sz="3200" dirty="0">
                <a:solidFill>
                  <a:srgbClr val="FF0000"/>
                </a:solidFill>
              </a:rPr>
              <a:t> </a:t>
            </a:r>
            <a:r>
              <a:rPr lang="en-US" sz="3200" dirty="0" err="1">
                <a:solidFill>
                  <a:srgbClr val="FF0000"/>
                </a:solidFill>
              </a:rPr>
              <a:t>đúng</a:t>
            </a:r>
            <a:r>
              <a:rPr lang="en-US" sz="3200" dirty="0">
                <a:solidFill>
                  <a:srgbClr val="FF0000"/>
                </a:solidFill>
              </a:rPr>
              <a:t> </a:t>
            </a:r>
            <a:r>
              <a:rPr lang="en-US" sz="3200" dirty="0" err="1">
                <a:solidFill>
                  <a:srgbClr val="FF0000"/>
                </a:solidFill>
              </a:rPr>
              <a:t>về</a:t>
            </a:r>
            <a:r>
              <a:rPr lang="en-US" sz="3200" dirty="0">
                <a:solidFill>
                  <a:srgbClr val="FF0000"/>
                </a:solidFill>
              </a:rPr>
              <a:t> </a:t>
            </a:r>
            <a:r>
              <a:rPr lang="en-US" sz="3200" dirty="0" err="1">
                <a:solidFill>
                  <a:srgbClr val="FF0000"/>
                </a:solidFill>
              </a:rPr>
              <a:t>thời</a:t>
            </a:r>
            <a:r>
              <a:rPr lang="en-US" sz="3200" dirty="0">
                <a:solidFill>
                  <a:srgbClr val="FF0000"/>
                </a:solidFill>
              </a:rPr>
              <a:t> </a:t>
            </a:r>
            <a:r>
              <a:rPr lang="en-US" sz="3200" dirty="0" err="1">
                <a:solidFill>
                  <a:srgbClr val="FF0000"/>
                </a:solidFill>
              </a:rPr>
              <a:t>gian</a:t>
            </a:r>
            <a:r>
              <a:rPr lang="en-US" sz="3200" dirty="0">
                <a:solidFill>
                  <a:srgbClr val="FF0000"/>
                </a:solidFill>
              </a:rPr>
              <a:t> quay </a:t>
            </a:r>
            <a:r>
              <a:rPr lang="en-US" sz="3200" dirty="0" err="1">
                <a:solidFill>
                  <a:srgbClr val="FF0000"/>
                </a:solidFill>
              </a:rPr>
              <a:t>hết</a:t>
            </a:r>
            <a:r>
              <a:rPr lang="en-US" sz="3200" dirty="0">
                <a:solidFill>
                  <a:srgbClr val="FF0000"/>
                </a:solidFill>
              </a:rPr>
              <a:t> </a:t>
            </a:r>
            <a:r>
              <a:rPr lang="en-US" sz="3200" dirty="0" err="1">
                <a:solidFill>
                  <a:srgbClr val="FF0000"/>
                </a:solidFill>
              </a:rPr>
              <a:t>một</a:t>
            </a:r>
            <a:r>
              <a:rPr lang="en-US" sz="3200" dirty="0">
                <a:solidFill>
                  <a:srgbClr val="FF0000"/>
                </a:solidFill>
              </a:rPr>
              <a:t> </a:t>
            </a:r>
            <a:r>
              <a:rPr lang="en-US" sz="3200" dirty="0" err="1">
                <a:solidFill>
                  <a:srgbClr val="FF0000"/>
                </a:solidFill>
              </a:rPr>
              <a:t>vòng</a:t>
            </a:r>
            <a:r>
              <a:rPr lang="en-US" sz="3200" dirty="0">
                <a:solidFill>
                  <a:srgbClr val="FF0000"/>
                </a:solidFill>
              </a:rPr>
              <a:t> </a:t>
            </a:r>
            <a:r>
              <a:rPr lang="en-US" sz="3200" dirty="0" err="1">
                <a:solidFill>
                  <a:srgbClr val="FF0000"/>
                </a:solidFill>
              </a:rPr>
              <a:t>xung</a:t>
            </a:r>
            <a:r>
              <a:rPr lang="en-US" sz="3200" dirty="0">
                <a:solidFill>
                  <a:srgbClr val="FF0000"/>
                </a:solidFill>
              </a:rPr>
              <a:t> </a:t>
            </a:r>
            <a:r>
              <a:rPr lang="en-US" sz="3200" dirty="0" err="1">
                <a:solidFill>
                  <a:srgbClr val="FF0000"/>
                </a:solidFill>
              </a:rPr>
              <a:t>quanh</a:t>
            </a:r>
            <a:r>
              <a:rPr lang="en-US" sz="3200" dirty="0">
                <a:solidFill>
                  <a:srgbClr val="FF0000"/>
                </a:solidFill>
              </a:rPr>
              <a:t> </a:t>
            </a:r>
            <a:r>
              <a:rPr lang="en-US" sz="3200" dirty="0" err="1">
                <a:solidFill>
                  <a:srgbClr val="FF0000"/>
                </a:solidFill>
              </a:rPr>
              <a:t>trục</a:t>
            </a:r>
            <a:r>
              <a:rPr lang="en-US" sz="3200" dirty="0">
                <a:solidFill>
                  <a:srgbClr val="FF0000"/>
                </a:solidFill>
              </a:rPr>
              <a:t> </a:t>
            </a:r>
            <a:r>
              <a:rPr lang="en-US" sz="3200" dirty="0" err="1">
                <a:solidFill>
                  <a:srgbClr val="FF0000"/>
                </a:solidFill>
              </a:rPr>
              <a:t>của</a:t>
            </a:r>
            <a:r>
              <a:rPr lang="en-US" sz="3200" dirty="0">
                <a:solidFill>
                  <a:srgbClr val="FF0000"/>
                </a:solidFill>
              </a:rPr>
              <a:t> </a:t>
            </a:r>
            <a:r>
              <a:rPr lang="en-US" sz="3200" dirty="0" err="1">
                <a:solidFill>
                  <a:srgbClr val="FF0000"/>
                </a:solidFill>
              </a:rPr>
              <a:t>Trái</a:t>
            </a:r>
            <a:r>
              <a:rPr lang="en-US" sz="3200" dirty="0">
                <a:solidFill>
                  <a:srgbClr val="FF0000"/>
                </a:solidFill>
              </a:rPr>
              <a:t> </a:t>
            </a:r>
            <a:r>
              <a:rPr lang="en-US" sz="3200" dirty="0" err="1">
                <a:solidFill>
                  <a:srgbClr val="FF0000"/>
                </a:solidFill>
              </a:rPr>
              <a:t>Đất</a:t>
            </a:r>
            <a:r>
              <a:rPr lang="en-US" sz="3200" dirty="0">
                <a:solidFill>
                  <a:srgbClr val="FF0000"/>
                </a:solidFill>
              </a:rPr>
              <a:t>? </a:t>
            </a:r>
            <a:endParaRPr lang="en-US" altLang="en-US" sz="3200" dirty="0">
              <a:solidFill>
                <a:srgbClr val="FF0000"/>
              </a:solidFill>
            </a:endParaRPr>
          </a:p>
        </p:txBody>
      </p:sp>
      <p:sp>
        <p:nvSpPr>
          <p:cNvPr id="26" name="Rectangle 25"/>
          <p:cNvSpPr/>
          <p:nvPr/>
        </p:nvSpPr>
        <p:spPr>
          <a:xfrm>
            <a:off x="723720" y="322722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a:t>
            </a:r>
            <a:r>
              <a:rPr lang="en-US" sz="3200" dirty="0" err="1">
                <a:solidFill>
                  <a:schemeClr val="tx1"/>
                </a:solidFill>
              </a:rPr>
              <a:t>Một</a:t>
            </a:r>
            <a:r>
              <a:rPr lang="en-US" sz="3200" dirty="0">
                <a:solidFill>
                  <a:schemeClr val="tx1"/>
                </a:solidFill>
              </a:rPr>
              <a:t> </a:t>
            </a:r>
            <a:r>
              <a:rPr lang="en-US" sz="3200" dirty="0" err="1">
                <a:solidFill>
                  <a:schemeClr val="tx1"/>
                </a:solidFill>
              </a:rPr>
              <a:t>ngày</a:t>
            </a:r>
            <a:r>
              <a:rPr lang="en-US" sz="3200" dirty="0">
                <a:solidFill>
                  <a:schemeClr val="tx1"/>
                </a:solidFill>
              </a:rPr>
              <a:t> </a:t>
            </a:r>
            <a:r>
              <a:rPr lang="en-US" sz="3200" dirty="0" err="1">
                <a:solidFill>
                  <a:schemeClr val="tx1"/>
                </a:solidFill>
              </a:rPr>
              <a:t>đêm</a:t>
            </a:r>
            <a:endParaRPr kumimoji="0" lang="vi-VN" sz="3200" b="0" i="0" u="none" strike="noStrike" kern="1200" cap="none" spc="0" normalizeH="0" baseline="0" noProof="0" dirty="0">
              <a:ln>
                <a:noFill/>
              </a:ln>
              <a:solidFill>
                <a:schemeClr val="tx1"/>
              </a:solidFill>
              <a:effectLst/>
              <a:uLnTx/>
              <a:uFillTx/>
              <a:latin typeface="Arial" panose="020B0604020202020204" pitchFamily="34"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324600" y="3133680"/>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dirty="0">
                <a:solidFill>
                  <a:schemeClr val="tx1"/>
                </a:solidFill>
              </a:rPr>
              <a:t>B</a:t>
            </a:r>
            <a:r>
              <a:rPr lang="en-US" sz="4800" dirty="0">
                <a:solidFill>
                  <a:schemeClr val="tx1"/>
                </a:solidFill>
              </a:rPr>
              <a:t>. </a:t>
            </a:r>
            <a:r>
              <a:rPr lang="en-US" sz="3200" dirty="0" err="1">
                <a:solidFill>
                  <a:schemeClr val="tx1"/>
                </a:solidFill>
              </a:rPr>
              <a:t>một</a:t>
            </a:r>
            <a:r>
              <a:rPr lang="en-US" sz="3200" dirty="0">
                <a:solidFill>
                  <a:schemeClr val="tx1"/>
                </a:solidFill>
              </a:rPr>
              <a:t> </a:t>
            </a:r>
            <a:r>
              <a:rPr lang="en-US" sz="3200" dirty="0" err="1">
                <a:solidFill>
                  <a:schemeClr val="tx1"/>
                </a:solidFill>
              </a:rPr>
              <a:t>tuần</a:t>
            </a:r>
            <a:endParaRPr lang="vi-VN" sz="3200" dirty="0">
              <a:solidFill>
                <a:schemeClr val="tx1"/>
              </a:solidFill>
            </a:endParaRPr>
          </a:p>
        </p:txBody>
      </p:sp>
      <p:sp>
        <p:nvSpPr>
          <p:cNvPr id="43" name="Rectangle 42"/>
          <p:cNvSpPr/>
          <p:nvPr/>
        </p:nvSpPr>
        <p:spPr>
          <a:xfrm>
            <a:off x="723720" y="4112497"/>
            <a:ext cx="515385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dirty="0">
                <a:solidFill>
                  <a:schemeClr val="tx1"/>
                </a:solidFill>
              </a:rPr>
              <a:t>C. </a:t>
            </a:r>
            <a:r>
              <a:rPr lang="en-US" sz="3200" dirty="0" err="1">
                <a:solidFill>
                  <a:schemeClr val="tx1"/>
                </a:solidFill>
              </a:rPr>
              <a:t>một</a:t>
            </a:r>
            <a:r>
              <a:rPr lang="en-US" sz="3200" dirty="0">
                <a:solidFill>
                  <a:schemeClr val="tx1"/>
                </a:solidFill>
              </a:rPr>
              <a:t> </a:t>
            </a:r>
            <a:r>
              <a:rPr lang="en-US" sz="3200" dirty="0" err="1">
                <a:solidFill>
                  <a:schemeClr val="tx1"/>
                </a:solidFill>
              </a:rPr>
              <a:t>tháng</a:t>
            </a:r>
            <a:endParaRPr lang="vi-VN" sz="4800" dirty="0">
              <a:solidFill>
                <a:schemeClr val="tx1"/>
              </a:solidFill>
            </a:endParaRPr>
          </a:p>
        </p:txBody>
      </p:sp>
      <p:sp>
        <p:nvSpPr>
          <p:cNvPr id="44" name="Rectangle 43"/>
          <p:cNvSpPr/>
          <p:nvPr/>
        </p:nvSpPr>
        <p:spPr>
          <a:xfrm>
            <a:off x="6440590" y="4158964"/>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a:t>
            </a:r>
            <a:r>
              <a:rPr lang="en-US" sz="3200" noProof="0" dirty="0" err="1">
                <a:solidFill>
                  <a:schemeClr val="tx1"/>
                </a:solidFill>
              </a:rPr>
              <a:t>Một</a:t>
            </a:r>
            <a:r>
              <a:rPr lang="en-US" sz="3200" noProof="0" dirty="0">
                <a:solidFill>
                  <a:schemeClr val="tx1"/>
                </a:solidFill>
              </a:rPr>
              <a:t> </a:t>
            </a:r>
            <a:r>
              <a:rPr lang="en-US" sz="3200" noProof="0" dirty="0" err="1">
                <a:solidFill>
                  <a:schemeClr val="tx1"/>
                </a:solidFill>
              </a:rPr>
              <a:t>năm</a:t>
            </a:r>
            <a:endParaRPr lang="vi-VN" sz="4800" dirty="0">
              <a:solidFill>
                <a:schemeClr val="tx1"/>
              </a:solidFill>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027036" y="3157581"/>
            <a:ext cx="885137"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91464" y="4130446"/>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532645" y="4159345"/>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426656" y="3095258"/>
            <a:ext cx="804742" cy="707197"/>
          </a:xfrm>
          <a:prstGeom prst="rect">
            <a:avLst/>
          </a:prstGeom>
        </p:spPr>
      </p:pic>
      <p:sp>
        <p:nvSpPr>
          <p:cNvPr id="18" name="Cloud 17">
            <a:hlinkClick r:id="rId14" action="ppaction://hlinksldjump"/>
          </p:cNvPr>
          <p:cNvSpPr/>
          <p:nvPr/>
        </p:nvSpPr>
        <p:spPr>
          <a:xfrm>
            <a:off x="4608047" y="5319613"/>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37538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723720" y="115554"/>
            <a:ext cx="5372280" cy="2934461"/>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eaLnBrk="0" fontAlgn="base" hangingPunct="0">
              <a:spcBef>
                <a:spcPct val="0"/>
              </a:spcBef>
              <a:spcAft>
                <a:spcPct val="0"/>
              </a:spcAft>
            </a:pPr>
            <a:r>
              <a:rPr lang="en-US" dirty="0"/>
              <a:t>. </a:t>
            </a:r>
            <a:r>
              <a:rPr lang="en-US" altLang="en-US" sz="3200" dirty="0" err="1">
                <a:solidFill>
                  <a:srgbClr val="FF0000"/>
                </a:solidFill>
                <a:latin typeface="Open Sans"/>
              </a:rPr>
              <a:t>Câu</a:t>
            </a:r>
            <a:r>
              <a:rPr lang="en-US" altLang="en-US" sz="3200" dirty="0">
                <a:solidFill>
                  <a:srgbClr val="FF0000"/>
                </a:solidFill>
                <a:latin typeface="Open Sans"/>
              </a:rPr>
              <a:t> 4: </a:t>
            </a:r>
            <a:r>
              <a:rPr lang="en-US" altLang="en-US" sz="3200" dirty="0" err="1">
                <a:solidFill>
                  <a:srgbClr val="FF0000"/>
                </a:solidFill>
                <a:latin typeface="Open Sans"/>
              </a:rPr>
              <a:t>Người</a:t>
            </a:r>
            <a:r>
              <a:rPr lang="en-US" altLang="en-US" sz="3200" dirty="0">
                <a:solidFill>
                  <a:srgbClr val="FF0000"/>
                </a:solidFill>
                <a:latin typeface="Open Sans"/>
              </a:rPr>
              <a:t> ở </a:t>
            </a:r>
            <a:r>
              <a:rPr lang="en-US" altLang="en-US" sz="3200" dirty="0" err="1">
                <a:solidFill>
                  <a:srgbClr val="FF0000"/>
                </a:solidFill>
                <a:latin typeface="Open Sans"/>
              </a:rPr>
              <a:t>vị</a:t>
            </a:r>
            <a:r>
              <a:rPr lang="en-US" altLang="en-US" sz="3200" dirty="0">
                <a:solidFill>
                  <a:srgbClr val="FF0000"/>
                </a:solidFill>
                <a:latin typeface="Open Sans"/>
              </a:rPr>
              <a:t> </a:t>
            </a:r>
            <a:r>
              <a:rPr lang="en-US" altLang="en-US" sz="3200" dirty="0" err="1">
                <a:solidFill>
                  <a:srgbClr val="FF0000"/>
                </a:solidFill>
                <a:latin typeface="Open Sans"/>
              </a:rPr>
              <a:t>trí</a:t>
            </a:r>
            <a:r>
              <a:rPr lang="en-US" altLang="en-US" sz="3200" dirty="0">
                <a:solidFill>
                  <a:srgbClr val="FF0000"/>
                </a:solidFill>
                <a:latin typeface="Open Sans"/>
              </a:rPr>
              <a:t> B </a:t>
            </a:r>
            <a:r>
              <a:rPr lang="en-US" altLang="en-US" sz="3200" dirty="0" err="1">
                <a:solidFill>
                  <a:srgbClr val="FF0000"/>
                </a:solidFill>
                <a:latin typeface="Open Sans"/>
              </a:rPr>
              <a:t>khi</a:t>
            </a:r>
            <a:r>
              <a:rPr lang="en-US" altLang="en-US" sz="3200" dirty="0">
                <a:solidFill>
                  <a:srgbClr val="FF0000"/>
                </a:solidFill>
                <a:latin typeface="Open Sans"/>
              </a:rPr>
              <a:t> </a:t>
            </a:r>
            <a:r>
              <a:rPr lang="en-US" altLang="en-US" sz="3200" dirty="0" err="1">
                <a:solidFill>
                  <a:srgbClr val="FF0000"/>
                </a:solidFill>
                <a:latin typeface="Open Sans"/>
              </a:rPr>
              <a:t>ánh</a:t>
            </a:r>
            <a:r>
              <a:rPr lang="en-US" altLang="en-US" sz="3200" dirty="0">
                <a:solidFill>
                  <a:srgbClr val="FF0000"/>
                </a:solidFill>
                <a:latin typeface="Open Sans"/>
              </a:rPr>
              <a:t> </a:t>
            </a:r>
            <a:r>
              <a:rPr lang="en-US" altLang="en-US" sz="3200" dirty="0" err="1">
                <a:solidFill>
                  <a:srgbClr val="FF0000"/>
                </a:solidFill>
                <a:latin typeface="Open Sans"/>
              </a:rPr>
              <a:t>sáng</a:t>
            </a:r>
            <a:r>
              <a:rPr lang="en-US" altLang="en-US" sz="3200" dirty="0">
                <a:solidFill>
                  <a:srgbClr val="FF0000"/>
                </a:solidFill>
                <a:latin typeface="Open Sans"/>
              </a:rPr>
              <a:t> </a:t>
            </a:r>
            <a:r>
              <a:rPr lang="en-US" altLang="en-US" sz="3200" dirty="0" err="1">
                <a:solidFill>
                  <a:srgbClr val="FF0000"/>
                </a:solidFill>
                <a:latin typeface="Open Sans"/>
              </a:rPr>
              <a:t>mặt</a:t>
            </a:r>
            <a:r>
              <a:rPr lang="en-US" altLang="en-US" sz="3200" dirty="0">
                <a:solidFill>
                  <a:srgbClr val="FF0000"/>
                </a:solidFill>
                <a:latin typeface="Open Sans"/>
              </a:rPr>
              <a:t> </a:t>
            </a:r>
            <a:r>
              <a:rPr lang="en-US" altLang="en-US" sz="3200" dirty="0" err="1">
                <a:solidFill>
                  <a:srgbClr val="FF0000"/>
                </a:solidFill>
                <a:latin typeface="Open Sans"/>
              </a:rPr>
              <a:t>trời</a:t>
            </a:r>
            <a:r>
              <a:rPr lang="en-US" altLang="en-US" sz="3200" dirty="0">
                <a:solidFill>
                  <a:srgbClr val="FF0000"/>
                </a:solidFill>
                <a:latin typeface="Open Sans"/>
              </a:rPr>
              <a:t> </a:t>
            </a:r>
          </a:p>
          <a:p>
            <a:pPr lvl="0" algn="just" eaLnBrk="0" fontAlgn="base" hangingPunct="0">
              <a:spcBef>
                <a:spcPct val="0"/>
              </a:spcBef>
              <a:spcAft>
                <a:spcPct val="0"/>
              </a:spcAft>
            </a:pPr>
            <a:r>
              <a:rPr lang="en-US" altLang="en-US" sz="3200" dirty="0" err="1">
                <a:solidFill>
                  <a:srgbClr val="FF0000"/>
                </a:solidFill>
                <a:latin typeface="Open Sans"/>
              </a:rPr>
              <a:t>vừa</a:t>
            </a:r>
            <a:r>
              <a:rPr lang="en-US" altLang="en-US" sz="3200" dirty="0">
                <a:solidFill>
                  <a:srgbClr val="FF0000"/>
                </a:solidFill>
                <a:latin typeface="Open Sans"/>
              </a:rPr>
              <a:t> </a:t>
            </a:r>
            <a:r>
              <a:rPr lang="en-US" altLang="en-US" sz="3200" dirty="0" err="1">
                <a:solidFill>
                  <a:srgbClr val="FF0000"/>
                </a:solidFill>
                <a:latin typeface="Open Sans"/>
              </a:rPr>
              <a:t>chiếu</a:t>
            </a:r>
            <a:r>
              <a:rPr lang="en-US" altLang="en-US" sz="3200" dirty="0">
                <a:solidFill>
                  <a:srgbClr val="FF0000"/>
                </a:solidFill>
                <a:latin typeface="Open Sans"/>
              </a:rPr>
              <a:t> </a:t>
            </a:r>
            <a:r>
              <a:rPr lang="en-US" altLang="en-US" sz="3200" dirty="0" err="1">
                <a:solidFill>
                  <a:srgbClr val="FF0000"/>
                </a:solidFill>
                <a:latin typeface="Open Sans"/>
              </a:rPr>
              <a:t>tới</a:t>
            </a:r>
            <a:r>
              <a:rPr lang="en-US" altLang="en-US" sz="3200" dirty="0">
                <a:solidFill>
                  <a:srgbClr val="FF0000"/>
                </a:solidFill>
                <a:latin typeface="Open Sans"/>
              </a:rPr>
              <a:t> </a:t>
            </a:r>
            <a:r>
              <a:rPr lang="en-US" altLang="en-US" sz="3200" dirty="0" err="1">
                <a:solidFill>
                  <a:srgbClr val="FF0000"/>
                </a:solidFill>
                <a:latin typeface="Open Sans"/>
              </a:rPr>
              <a:t>sẽ</a:t>
            </a:r>
            <a:r>
              <a:rPr lang="en-US" altLang="en-US" sz="3200" dirty="0">
                <a:solidFill>
                  <a:srgbClr val="FF0000"/>
                </a:solidFill>
                <a:latin typeface="Open Sans"/>
              </a:rPr>
              <a:t> </a:t>
            </a:r>
            <a:r>
              <a:rPr lang="en-US" altLang="en-US" sz="3200" dirty="0" err="1">
                <a:solidFill>
                  <a:srgbClr val="FF0000"/>
                </a:solidFill>
                <a:latin typeface="Open Sans"/>
              </a:rPr>
              <a:t>quan</a:t>
            </a:r>
            <a:r>
              <a:rPr lang="en-US" altLang="en-US" sz="3200" dirty="0">
                <a:solidFill>
                  <a:srgbClr val="FF0000"/>
                </a:solidFill>
                <a:latin typeface="Open Sans"/>
              </a:rPr>
              <a:t> </a:t>
            </a:r>
            <a:r>
              <a:rPr lang="en-US" altLang="en-US" sz="3200" dirty="0" err="1">
                <a:solidFill>
                  <a:srgbClr val="FF0000"/>
                </a:solidFill>
                <a:latin typeface="Open Sans"/>
              </a:rPr>
              <a:t>sát</a:t>
            </a:r>
            <a:r>
              <a:rPr lang="en-US" altLang="en-US" sz="3200" dirty="0">
                <a:solidFill>
                  <a:srgbClr val="FF0000"/>
                </a:solidFill>
                <a:latin typeface="Open Sans"/>
              </a:rPr>
              <a:t> </a:t>
            </a:r>
            <a:r>
              <a:rPr lang="en-US" altLang="en-US" sz="3200" dirty="0" err="1">
                <a:solidFill>
                  <a:srgbClr val="FF0000"/>
                </a:solidFill>
                <a:latin typeface="Open Sans"/>
              </a:rPr>
              <a:t>thấy</a:t>
            </a:r>
            <a:r>
              <a:rPr lang="en-US" altLang="en-US" sz="3200" dirty="0">
                <a:solidFill>
                  <a:srgbClr val="FF0000"/>
                </a:solidFill>
                <a:latin typeface="Open Sans"/>
              </a:rPr>
              <a:t> </a:t>
            </a:r>
            <a:r>
              <a:rPr lang="en-US" altLang="en-US" sz="3200" dirty="0" err="1">
                <a:solidFill>
                  <a:srgbClr val="FF0000"/>
                </a:solidFill>
                <a:latin typeface="Open Sans"/>
              </a:rPr>
              <a:t>hiện</a:t>
            </a:r>
            <a:r>
              <a:rPr lang="en-US" altLang="en-US" sz="3200" dirty="0">
                <a:solidFill>
                  <a:srgbClr val="FF0000"/>
                </a:solidFill>
                <a:latin typeface="Open Sans"/>
              </a:rPr>
              <a:t> </a:t>
            </a:r>
            <a:r>
              <a:rPr lang="en-US" altLang="en-US" sz="3200" dirty="0" err="1">
                <a:solidFill>
                  <a:srgbClr val="FF0000"/>
                </a:solidFill>
                <a:latin typeface="Open Sans"/>
              </a:rPr>
              <a:t>tượng</a:t>
            </a:r>
            <a:r>
              <a:rPr lang="en-US" altLang="en-US" sz="3200" dirty="0">
                <a:solidFill>
                  <a:srgbClr val="FF0000"/>
                </a:solidFill>
                <a:latin typeface="Open Sans"/>
              </a:rPr>
              <a:t> </a:t>
            </a:r>
            <a:r>
              <a:rPr lang="en-US" altLang="en-US" sz="3200" dirty="0" err="1">
                <a:solidFill>
                  <a:srgbClr val="FF0000"/>
                </a:solidFill>
                <a:latin typeface="Open Sans"/>
              </a:rPr>
              <a:t>gì</a:t>
            </a:r>
            <a:r>
              <a:rPr lang="en-US" altLang="en-US" dirty="0">
                <a:solidFill>
                  <a:srgbClr val="FF0000"/>
                </a:solidFill>
                <a:latin typeface="Open Sans"/>
              </a:rPr>
              <a:t>?</a:t>
            </a:r>
            <a:endParaRPr lang="en-US" altLang="en-US" sz="1000" dirty="0">
              <a:solidFill>
                <a:srgbClr val="FF0000"/>
              </a:solidFill>
            </a:endParaRPr>
          </a:p>
        </p:txBody>
      </p:sp>
      <p:sp>
        <p:nvSpPr>
          <p:cNvPr id="26" name="Rectangle 25"/>
          <p:cNvSpPr/>
          <p:nvPr/>
        </p:nvSpPr>
        <p:spPr>
          <a:xfrm>
            <a:off x="723720" y="322722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a:t>
            </a:r>
            <a:r>
              <a:rPr lang="en-US" sz="3200" dirty="0" err="1">
                <a:solidFill>
                  <a:prstClr val="black"/>
                </a:solidFill>
                <a:latin typeface="Arial" panose="020B0604020202020204" pitchFamily="34" charset="0"/>
              </a:rPr>
              <a:t>Thấy</a:t>
            </a:r>
            <a:r>
              <a:rPr lang="en-US" sz="3200" dirty="0">
                <a:solidFill>
                  <a:prstClr val="black"/>
                </a:solidFill>
                <a:latin typeface="Arial" panose="020B0604020202020204" pitchFamily="34" charset="0"/>
              </a:rPr>
              <a:t> </a:t>
            </a:r>
            <a:r>
              <a:rPr lang="en-US" sz="3200" dirty="0" err="1">
                <a:solidFill>
                  <a:prstClr val="black"/>
                </a:solidFill>
                <a:latin typeface="Arial" panose="020B0604020202020204" pitchFamily="34" charset="0"/>
              </a:rPr>
              <a:t>hiện</a:t>
            </a:r>
            <a:r>
              <a:rPr lang="en-US" sz="3200" dirty="0">
                <a:solidFill>
                  <a:prstClr val="black"/>
                </a:solidFill>
                <a:latin typeface="Arial" panose="020B0604020202020204" pitchFamily="34" charset="0"/>
              </a:rPr>
              <a:t> </a:t>
            </a:r>
            <a:r>
              <a:rPr lang="en-US" sz="3200" dirty="0" err="1">
                <a:solidFill>
                  <a:prstClr val="black"/>
                </a:solidFill>
                <a:latin typeface="Arial" panose="020B0604020202020204" pitchFamily="34" charset="0"/>
              </a:rPr>
              <a:t>tượng</a:t>
            </a:r>
            <a:r>
              <a:rPr lang="en-US" sz="3200" dirty="0">
                <a:solidFill>
                  <a:prstClr val="black"/>
                </a:solidFill>
                <a:latin typeface="Arial" panose="020B0604020202020204" pitchFamily="34" charset="0"/>
              </a:rPr>
              <a:t> </a:t>
            </a:r>
            <a:r>
              <a:rPr lang="en-US" sz="3200" dirty="0" err="1">
                <a:solidFill>
                  <a:prstClr val="black"/>
                </a:solidFill>
                <a:latin typeface="Arial" panose="020B0604020202020204" pitchFamily="34" charset="0"/>
              </a:rPr>
              <a:t>mặt</a:t>
            </a:r>
            <a:r>
              <a:rPr lang="en-US" sz="3200" dirty="0">
                <a:solidFill>
                  <a:prstClr val="black"/>
                </a:solidFill>
                <a:latin typeface="Arial" panose="020B0604020202020204" pitchFamily="34" charset="0"/>
              </a:rPr>
              <a:t> </a:t>
            </a:r>
            <a:r>
              <a:rPr lang="en-US" sz="3200" dirty="0" err="1">
                <a:solidFill>
                  <a:prstClr val="black"/>
                </a:solidFill>
                <a:latin typeface="Arial" panose="020B0604020202020204" pitchFamily="34" charset="0"/>
              </a:rPr>
              <a:t>trời</a:t>
            </a:r>
            <a:r>
              <a:rPr lang="en-US" sz="3200" dirty="0">
                <a:solidFill>
                  <a:prstClr val="black"/>
                </a:solidFill>
                <a:latin typeface="Arial" panose="020B0604020202020204" pitchFamily="34" charset="0"/>
              </a:rPr>
              <a:t> </a:t>
            </a:r>
            <a:r>
              <a:rPr lang="en-US" sz="3200" dirty="0" err="1">
                <a:solidFill>
                  <a:prstClr val="black"/>
                </a:solidFill>
                <a:latin typeface="Arial" panose="020B0604020202020204" pitchFamily="34" charset="0"/>
              </a:rPr>
              <a:t>mọc</a:t>
            </a:r>
            <a:endParaRPr lang="vi-VN" sz="3200" dirty="0">
              <a:solidFill>
                <a:prstClr val="black"/>
              </a:solidFill>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324600" y="3133680"/>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dirty="0">
                <a:solidFill>
                  <a:schemeClr val="tx1"/>
                </a:solidFill>
              </a:rPr>
              <a:t>B. </a:t>
            </a:r>
            <a:r>
              <a:rPr lang="en-US" sz="3200" dirty="0" err="1">
                <a:solidFill>
                  <a:prstClr val="black"/>
                </a:solidFill>
                <a:latin typeface="Arial" panose="020B0604020202020204" pitchFamily="34" charset="0"/>
              </a:rPr>
              <a:t>Thấy</a:t>
            </a:r>
            <a:r>
              <a:rPr lang="en-US" sz="3200" dirty="0">
                <a:solidFill>
                  <a:prstClr val="black"/>
                </a:solidFill>
                <a:latin typeface="Arial" panose="020B0604020202020204" pitchFamily="34" charset="0"/>
              </a:rPr>
              <a:t> </a:t>
            </a:r>
            <a:r>
              <a:rPr lang="en-US" sz="3200" dirty="0" err="1">
                <a:solidFill>
                  <a:prstClr val="black"/>
                </a:solidFill>
                <a:latin typeface="Arial" panose="020B0604020202020204" pitchFamily="34" charset="0"/>
              </a:rPr>
              <a:t>hiện</a:t>
            </a:r>
            <a:r>
              <a:rPr lang="en-US" sz="3200" dirty="0">
                <a:solidFill>
                  <a:prstClr val="black"/>
                </a:solidFill>
                <a:latin typeface="Arial" panose="020B0604020202020204" pitchFamily="34" charset="0"/>
              </a:rPr>
              <a:t> </a:t>
            </a:r>
            <a:r>
              <a:rPr lang="en-US" sz="3200" dirty="0" err="1">
                <a:solidFill>
                  <a:prstClr val="black"/>
                </a:solidFill>
                <a:latin typeface="Arial" panose="020B0604020202020204" pitchFamily="34" charset="0"/>
              </a:rPr>
              <a:t>tượng</a:t>
            </a:r>
            <a:r>
              <a:rPr lang="en-US" sz="3200" dirty="0">
                <a:solidFill>
                  <a:prstClr val="black"/>
                </a:solidFill>
                <a:latin typeface="Arial" panose="020B0604020202020204" pitchFamily="34" charset="0"/>
              </a:rPr>
              <a:t> </a:t>
            </a:r>
            <a:r>
              <a:rPr lang="en-US" sz="3200" dirty="0" err="1">
                <a:solidFill>
                  <a:prstClr val="black"/>
                </a:solidFill>
                <a:latin typeface="Arial" panose="020B0604020202020204" pitchFamily="34" charset="0"/>
              </a:rPr>
              <a:t>mặt</a:t>
            </a:r>
            <a:r>
              <a:rPr lang="en-US" sz="3200" dirty="0">
                <a:solidFill>
                  <a:prstClr val="black"/>
                </a:solidFill>
                <a:latin typeface="Arial" panose="020B0604020202020204" pitchFamily="34" charset="0"/>
              </a:rPr>
              <a:t> </a:t>
            </a:r>
            <a:r>
              <a:rPr lang="en-US" sz="3200" dirty="0" err="1">
                <a:solidFill>
                  <a:prstClr val="black"/>
                </a:solidFill>
                <a:latin typeface="Arial" panose="020B0604020202020204" pitchFamily="34" charset="0"/>
              </a:rPr>
              <a:t>trời</a:t>
            </a:r>
            <a:r>
              <a:rPr lang="en-US" sz="3200" dirty="0">
                <a:solidFill>
                  <a:prstClr val="black"/>
                </a:solidFill>
                <a:latin typeface="Arial" panose="020B0604020202020204" pitchFamily="34" charset="0"/>
              </a:rPr>
              <a:t> </a:t>
            </a:r>
            <a:r>
              <a:rPr lang="en-US" sz="3200" dirty="0" err="1">
                <a:solidFill>
                  <a:prstClr val="black"/>
                </a:solidFill>
                <a:latin typeface="Arial" panose="020B0604020202020204" pitchFamily="34" charset="0"/>
              </a:rPr>
              <a:t>lặn</a:t>
            </a:r>
            <a:endParaRPr lang="vi-VN" sz="3200" dirty="0">
              <a:solidFill>
                <a:prstClr val="black"/>
              </a:solidFill>
            </a:endParaRPr>
          </a:p>
        </p:txBody>
      </p:sp>
      <p:sp>
        <p:nvSpPr>
          <p:cNvPr id="43" name="Rectangle 42"/>
          <p:cNvSpPr/>
          <p:nvPr/>
        </p:nvSpPr>
        <p:spPr>
          <a:xfrm>
            <a:off x="701559" y="4453573"/>
            <a:ext cx="515385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tx1"/>
                </a:solidFill>
              </a:rPr>
              <a:t>C. </a:t>
            </a:r>
            <a:r>
              <a:rPr lang="en-US" sz="3200" dirty="0" err="1">
                <a:solidFill>
                  <a:schemeClr val="tx1"/>
                </a:solidFill>
              </a:rPr>
              <a:t>Mặt</a:t>
            </a:r>
            <a:r>
              <a:rPr lang="en-US" sz="3200" dirty="0">
                <a:solidFill>
                  <a:schemeClr val="tx1"/>
                </a:solidFill>
              </a:rPr>
              <a:t> </a:t>
            </a:r>
            <a:r>
              <a:rPr lang="en-US" sz="3200" dirty="0" err="1">
                <a:solidFill>
                  <a:schemeClr val="tx1"/>
                </a:solidFill>
              </a:rPr>
              <a:t>Trời</a:t>
            </a:r>
            <a:r>
              <a:rPr lang="en-US" sz="3200" dirty="0">
                <a:solidFill>
                  <a:schemeClr val="tx1"/>
                </a:solidFill>
              </a:rPr>
              <a:t> </a:t>
            </a:r>
            <a:r>
              <a:rPr lang="en-US" sz="3200" dirty="0" err="1">
                <a:solidFill>
                  <a:schemeClr val="tx1"/>
                </a:solidFill>
              </a:rPr>
              <a:t>mọc</a:t>
            </a:r>
            <a:r>
              <a:rPr lang="en-US" sz="3200" dirty="0">
                <a:solidFill>
                  <a:schemeClr val="tx1"/>
                </a:solidFill>
              </a:rPr>
              <a:t> ở </a:t>
            </a:r>
            <a:r>
              <a:rPr lang="en-US" sz="3200" dirty="0" err="1">
                <a:solidFill>
                  <a:schemeClr val="tx1"/>
                </a:solidFill>
              </a:rPr>
              <a:t>đằng</a:t>
            </a:r>
            <a:r>
              <a:rPr lang="en-US" sz="3200" dirty="0">
                <a:solidFill>
                  <a:schemeClr val="tx1"/>
                </a:solidFill>
              </a:rPr>
              <a:t> </a:t>
            </a:r>
            <a:r>
              <a:rPr lang="en-US" sz="3200" dirty="0" err="1">
                <a:solidFill>
                  <a:schemeClr val="tx1"/>
                </a:solidFill>
              </a:rPr>
              <a:t>tây</a:t>
            </a:r>
            <a:r>
              <a:rPr lang="en-US" sz="3200" dirty="0">
                <a:solidFill>
                  <a:schemeClr val="tx1"/>
                </a:solidFill>
              </a:rPr>
              <a:t> </a:t>
            </a:r>
            <a:r>
              <a:rPr lang="en-US" sz="3200" dirty="0" err="1">
                <a:solidFill>
                  <a:schemeClr val="tx1"/>
                </a:solidFill>
              </a:rPr>
              <a:t>lặn</a:t>
            </a:r>
            <a:r>
              <a:rPr lang="en-US" sz="3200" dirty="0">
                <a:solidFill>
                  <a:schemeClr val="tx1"/>
                </a:solidFill>
              </a:rPr>
              <a:t> ở </a:t>
            </a:r>
            <a:r>
              <a:rPr lang="en-US" sz="3200" dirty="0" err="1">
                <a:solidFill>
                  <a:schemeClr val="tx1"/>
                </a:solidFill>
              </a:rPr>
              <a:t>đằng</a:t>
            </a:r>
            <a:r>
              <a:rPr lang="en-US" sz="3200" dirty="0">
                <a:solidFill>
                  <a:schemeClr val="tx1"/>
                </a:solidFill>
              </a:rPr>
              <a:t> </a:t>
            </a:r>
            <a:r>
              <a:rPr lang="en-US" sz="3200" dirty="0" err="1">
                <a:solidFill>
                  <a:schemeClr val="tx1"/>
                </a:solidFill>
              </a:rPr>
              <a:t>đông</a:t>
            </a:r>
            <a:endParaRPr lang="en-US" sz="3200" dirty="0">
              <a:solidFill>
                <a:schemeClr val="tx1"/>
              </a:solidFill>
            </a:endParaRPr>
          </a:p>
        </p:txBody>
      </p:sp>
      <p:sp>
        <p:nvSpPr>
          <p:cNvPr id="44" name="Rectangle 43"/>
          <p:cNvSpPr/>
          <p:nvPr/>
        </p:nvSpPr>
        <p:spPr>
          <a:xfrm>
            <a:off x="6324600" y="4499433"/>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a:t>
            </a:r>
            <a:r>
              <a:rPr lang="en-US" sz="3200" dirty="0" err="1">
                <a:solidFill>
                  <a:schemeClr val="tx1"/>
                </a:solidFill>
              </a:rPr>
              <a:t>Mặt</a:t>
            </a:r>
            <a:r>
              <a:rPr lang="en-US" sz="3200" dirty="0">
                <a:solidFill>
                  <a:schemeClr val="tx1"/>
                </a:solidFill>
              </a:rPr>
              <a:t> </a:t>
            </a:r>
            <a:r>
              <a:rPr lang="en-US" sz="3200" dirty="0" err="1">
                <a:solidFill>
                  <a:schemeClr val="tx1"/>
                </a:solidFill>
              </a:rPr>
              <a:t>trời</a:t>
            </a:r>
            <a:r>
              <a:rPr lang="en-US" sz="3200" dirty="0">
                <a:solidFill>
                  <a:schemeClr val="tx1"/>
                </a:solidFill>
              </a:rPr>
              <a:t> quay </a:t>
            </a:r>
            <a:r>
              <a:rPr lang="en-US" sz="3200" dirty="0" err="1">
                <a:solidFill>
                  <a:schemeClr val="tx1"/>
                </a:solidFill>
              </a:rPr>
              <a:t>quanh</a:t>
            </a:r>
            <a:r>
              <a:rPr lang="en-US" sz="3200" dirty="0">
                <a:solidFill>
                  <a:schemeClr val="tx1"/>
                </a:solidFill>
              </a:rPr>
              <a:t> </a:t>
            </a:r>
            <a:r>
              <a:rPr lang="en-US" sz="3200" dirty="0" err="1">
                <a:solidFill>
                  <a:schemeClr val="tx1"/>
                </a:solidFill>
              </a:rPr>
              <a:t>trái</a:t>
            </a:r>
            <a:r>
              <a:rPr lang="en-US" sz="3200" dirty="0">
                <a:solidFill>
                  <a:schemeClr val="tx1"/>
                </a:solidFill>
              </a:rPr>
              <a:t> </a:t>
            </a:r>
            <a:r>
              <a:rPr lang="en-US" sz="3200" dirty="0" err="1">
                <a:solidFill>
                  <a:schemeClr val="tx1"/>
                </a:solidFill>
              </a:rPr>
              <a:t>đất</a:t>
            </a:r>
            <a:endParaRPr lang="en-US" sz="3200" dirty="0">
              <a:solidFill>
                <a:schemeClr val="tx1"/>
              </a:solidFill>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027036" y="3157581"/>
            <a:ext cx="885137"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509905" y="4486937"/>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197224" y="4587734"/>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37413" y="3047450"/>
            <a:ext cx="804742" cy="707197"/>
          </a:xfrm>
          <a:prstGeom prst="rect">
            <a:avLst/>
          </a:prstGeom>
        </p:spPr>
      </p:pic>
      <p:sp>
        <p:nvSpPr>
          <p:cNvPr id="18" name="Cloud 17">
            <a:hlinkClick r:id="rId14" action="ppaction://hlinksldjump"/>
          </p:cNvPr>
          <p:cNvSpPr/>
          <p:nvPr/>
        </p:nvSpPr>
        <p:spPr>
          <a:xfrm>
            <a:off x="4608047" y="5319613"/>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endParaRPr>
          </a:p>
        </p:txBody>
      </p:sp>
      <p:pic>
        <p:nvPicPr>
          <p:cNvPr id="17" name="Picture 2"/>
          <p:cNvPicPr>
            <a:picLocks noChangeAspect="1" noChangeArrowheads="1"/>
          </p:cNvPicPr>
          <p:nvPr/>
        </p:nvPicPr>
        <p:blipFill rotWithShape="1">
          <a:blip r:embed="rId15">
            <a:extLst>
              <a:ext uri="{28A0092B-C50C-407E-A947-70E740481C1C}">
                <a14:useLocalDpi xmlns:a14="http://schemas.microsoft.com/office/drawing/2010/main" val="0"/>
              </a:ext>
            </a:extLst>
          </a:blip>
          <a:srcRect l="33488" t="27500" r="47877" b="42483"/>
          <a:stretch/>
        </p:blipFill>
        <p:spPr bwMode="auto">
          <a:xfrm>
            <a:off x="7410610" y="224643"/>
            <a:ext cx="3225489" cy="292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9230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err="1">
                <a:solidFill>
                  <a:srgbClr val="FF0000"/>
                </a:solidFill>
              </a:rPr>
              <a:t>Câu</a:t>
            </a:r>
            <a:r>
              <a:rPr lang="en-US" sz="3200" dirty="0">
                <a:solidFill>
                  <a:srgbClr val="FF0000"/>
                </a:solidFill>
              </a:rPr>
              <a:t> 5:Chuyển </a:t>
            </a:r>
            <a:r>
              <a:rPr lang="en-US" sz="3200" dirty="0" err="1">
                <a:solidFill>
                  <a:srgbClr val="FF0000"/>
                </a:solidFill>
              </a:rPr>
              <a:t>động</a:t>
            </a:r>
            <a:r>
              <a:rPr lang="en-US" sz="3200" dirty="0">
                <a:solidFill>
                  <a:srgbClr val="FF0000"/>
                </a:solidFill>
              </a:rPr>
              <a:t> </a:t>
            </a:r>
            <a:r>
              <a:rPr lang="en-US" sz="3200" dirty="0" err="1">
                <a:solidFill>
                  <a:srgbClr val="FF0000"/>
                </a:solidFill>
              </a:rPr>
              <a:t>nhìn</a:t>
            </a:r>
            <a:r>
              <a:rPr lang="en-US" sz="3200" dirty="0">
                <a:solidFill>
                  <a:srgbClr val="FF0000"/>
                </a:solidFill>
              </a:rPr>
              <a:t> </a:t>
            </a:r>
            <a:r>
              <a:rPr lang="en-US" sz="3200" dirty="0" err="1">
                <a:solidFill>
                  <a:srgbClr val="FF0000"/>
                </a:solidFill>
              </a:rPr>
              <a:t>thấy</a:t>
            </a:r>
            <a:r>
              <a:rPr lang="en-US" sz="3200" dirty="0">
                <a:solidFill>
                  <a:srgbClr val="FF0000"/>
                </a:solidFill>
              </a:rPr>
              <a:t> </a:t>
            </a:r>
            <a:r>
              <a:rPr lang="en-US" sz="3200" dirty="0" err="1">
                <a:solidFill>
                  <a:srgbClr val="FF0000"/>
                </a:solidFill>
              </a:rPr>
              <a:t>là</a:t>
            </a:r>
            <a:r>
              <a:rPr lang="en-US" sz="3200" dirty="0">
                <a:solidFill>
                  <a:srgbClr val="FF0000"/>
                </a:solidFill>
              </a:rPr>
              <a:t> </a:t>
            </a:r>
            <a:r>
              <a:rPr lang="en-US" sz="3200" dirty="0" err="1">
                <a:solidFill>
                  <a:srgbClr val="FF0000"/>
                </a:solidFill>
              </a:rPr>
              <a:t>chuyển</a:t>
            </a:r>
            <a:r>
              <a:rPr lang="en-US" sz="3200" dirty="0">
                <a:solidFill>
                  <a:srgbClr val="FF0000"/>
                </a:solidFill>
              </a:rPr>
              <a:t> </a:t>
            </a:r>
            <a:r>
              <a:rPr lang="en-US" sz="3200" dirty="0" err="1">
                <a:solidFill>
                  <a:srgbClr val="FF0000"/>
                </a:solidFill>
              </a:rPr>
              <a:t>động</a:t>
            </a:r>
            <a:r>
              <a:rPr lang="en-US" sz="3200" dirty="0">
                <a:solidFill>
                  <a:srgbClr val="FF0000"/>
                </a:solidFill>
              </a:rPr>
              <a:t> </a:t>
            </a:r>
            <a:r>
              <a:rPr lang="en-US" sz="3200" dirty="0" err="1">
                <a:solidFill>
                  <a:srgbClr val="FF0000"/>
                </a:solidFill>
              </a:rPr>
              <a:t>nào</a:t>
            </a:r>
            <a:r>
              <a:rPr lang="en-US" sz="3200" dirty="0">
                <a:solidFill>
                  <a:srgbClr val="FF0000"/>
                </a:solidFill>
              </a:rPr>
              <a:t> </a:t>
            </a:r>
            <a:r>
              <a:rPr lang="en-US" sz="3200" dirty="0" err="1">
                <a:solidFill>
                  <a:srgbClr val="FF0000"/>
                </a:solidFill>
              </a:rPr>
              <a:t>sau</a:t>
            </a:r>
            <a:r>
              <a:rPr lang="en-US" sz="3200" dirty="0">
                <a:solidFill>
                  <a:srgbClr val="FF0000"/>
                </a:solidFill>
              </a:rPr>
              <a:t> </a:t>
            </a:r>
            <a:r>
              <a:rPr lang="en-US" sz="3200" dirty="0" err="1">
                <a:solidFill>
                  <a:srgbClr val="FF0000"/>
                </a:solidFill>
              </a:rPr>
              <a:t>đây</a:t>
            </a:r>
            <a:r>
              <a:rPr lang="en-US" sz="3200" dirty="0">
                <a:solidFill>
                  <a:srgbClr val="FF0000"/>
                </a:solidFill>
              </a:rPr>
              <a:t>?</a:t>
            </a:r>
          </a:p>
        </p:txBody>
      </p:sp>
      <p:sp>
        <p:nvSpPr>
          <p:cNvPr id="26" name="Rectangle 25"/>
          <p:cNvSpPr/>
          <p:nvPr/>
        </p:nvSpPr>
        <p:spPr>
          <a:xfrm>
            <a:off x="314331" y="2050939"/>
            <a:ext cx="5241181"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a:t>
            </a:r>
            <a:r>
              <a:rPr lang="en-US" sz="3200" dirty="0" err="1">
                <a:solidFill>
                  <a:schemeClr val="tx1"/>
                </a:solidFill>
              </a:rPr>
              <a:t>Mặt</a:t>
            </a:r>
            <a:r>
              <a:rPr lang="en-US" sz="3200" dirty="0">
                <a:solidFill>
                  <a:schemeClr val="tx1"/>
                </a:solidFill>
              </a:rPr>
              <a:t> </a:t>
            </a:r>
            <a:r>
              <a:rPr lang="en-US" sz="3200" dirty="0" err="1">
                <a:solidFill>
                  <a:schemeClr val="tx1"/>
                </a:solidFill>
              </a:rPr>
              <a:t>Trời</a:t>
            </a:r>
            <a:r>
              <a:rPr lang="en-US" sz="3200" dirty="0">
                <a:solidFill>
                  <a:schemeClr val="tx1"/>
                </a:solidFill>
              </a:rPr>
              <a:t> </a:t>
            </a:r>
            <a:r>
              <a:rPr lang="en-US" sz="3200" dirty="0" err="1">
                <a:solidFill>
                  <a:schemeClr val="tx1"/>
                </a:solidFill>
              </a:rPr>
              <a:t>mọc</a:t>
            </a:r>
            <a:r>
              <a:rPr lang="en-US" sz="3200" dirty="0">
                <a:solidFill>
                  <a:schemeClr val="tx1"/>
                </a:solidFill>
              </a:rPr>
              <a:t> </a:t>
            </a:r>
            <a:r>
              <a:rPr lang="en-US" sz="3200" dirty="0" err="1">
                <a:solidFill>
                  <a:schemeClr val="tx1"/>
                </a:solidFill>
              </a:rPr>
              <a:t>vào</a:t>
            </a:r>
            <a:r>
              <a:rPr lang="en-US" sz="3200" dirty="0">
                <a:solidFill>
                  <a:schemeClr val="tx1"/>
                </a:solidFill>
              </a:rPr>
              <a:t> </a:t>
            </a:r>
            <a:r>
              <a:rPr lang="en-US" sz="3200" dirty="0" err="1">
                <a:solidFill>
                  <a:schemeClr val="tx1"/>
                </a:solidFill>
              </a:rPr>
              <a:t>buổi</a:t>
            </a:r>
            <a:r>
              <a:rPr lang="en-US" sz="3200" dirty="0">
                <a:solidFill>
                  <a:schemeClr val="tx1"/>
                </a:solidFill>
              </a:rPr>
              <a:t> </a:t>
            </a:r>
            <a:r>
              <a:rPr lang="en-US" sz="3200" dirty="0" err="1">
                <a:solidFill>
                  <a:schemeClr val="tx1"/>
                </a:solidFill>
              </a:rPr>
              <a:t>tối</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735489" y="2024364"/>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a:t>
            </a:r>
            <a:r>
              <a:rPr lang="en-US" sz="3200" dirty="0" err="1">
                <a:solidFill>
                  <a:schemeClr val="tx1"/>
                </a:solidFill>
              </a:rPr>
              <a:t>Mặt</a:t>
            </a:r>
            <a:r>
              <a:rPr lang="en-US" sz="3200" dirty="0">
                <a:solidFill>
                  <a:schemeClr val="tx1"/>
                </a:solidFill>
              </a:rPr>
              <a:t> </a:t>
            </a:r>
            <a:r>
              <a:rPr lang="en-US" sz="3200" dirty="0" err="1">
                <a:solidFill>
                  <a:schemeClr val="tx1"/>
                </a:solidFill>
              </a:rPr>
              <a:t>Trời</a:t>
            </a:r>
            <a:r>
              <a:rPr lang="en-US" sz="3200" dirty="0">
                <a:solidFill>
                  <a:schemeClr val="tx1"/>
                </a:solidFill>
              </a:rPr>
              <a:t> </a:t>
            </a:r>
            <a:r>
              <a:rPr lang="en-US" sz="3200" dirty="0" err="1">
                <a:solidFill>
                  <a:schemeClr val="tx1"/>
                </a:solidFill>
              </a:rPr>
              <a:t>mọc</a:t>
            </a:r>
            <a:r>
              <a:rPr lang="en-US" sz="3200" dirty="0">
                <a:solidFill>
                  <a:schemeClr val="tx1"/>
                </a:solidFill>
              </a:rPr>
              <a:t> ở </a:t>
            </a:r>
            <a:r>
              <a:rPr lang="en-US" sz="3200" dirty="0" err="1">
                <a:solidFill>
                  <a:schemeClr val="tx1"/>
                </a:solidFill>
              </a:rPr>
              <a:t>đằng</a:t>
            </a:r>
            <a:r>
              <a:rPr lang="en-US" sz="3200" dirty="0">
                <a:solidFill>
                  <a:schemeClr val="tx1"/>
                </a:solidFill>
              </a:rPr>
              <a:t> </a:t>
            </a:r>
            <a:r>
              <a:rPr lang="en-US" sz="3200" dirty="0" err="1">
                <a:solidFill>
                  <a:schemeClr val="tx1"/>
                </a:solidFill>
              </a:rPr>
              <a:t>Đông</a:t>
            </a:r>
            <a:r>
              <a:rPr lang="en-US" sz="3200" dirty="0">
                <a:solidFill>
                  <a:schemeClr val="tx1"/>
                </a:solidFill>
              </a:rPr>
              <a:t> </a:t>
            </a:r>
            <a:r>
              <a:rPr lang="en-US" sz="3200" dirty="0" err="1">
                <a:solidFill>
                  <a:schemeClr val="tx1"/>
                </a:solidFill>
              </a:rPr>
              <a:t>lặn</a:t>
            </a:r>
            <a:r>
              <a:rPr lang="en-US" sz="3200" dirty="0">
                <a:solidFill>
                  <a:schemeClr val="tx1"/>
                </a:solidFill>
              </a:rPr>
              <a:t> ở </a:t>
            </a:r>
            <a:r>
              <a:rPr lang="en-US" sz="3200" dirty="0" err="1">
                <a:solidFill>
                  <a:schemeClr val="tx1"/>
                </a:solidFill>
              </a:rPr>
              <a:t>đằng</a:t>
            </a:r>
            <a:r>
              <a:rPr lang="en-US" sz="3200" dirty="0">
                <a:solidFill>
                  <a:schemeClr val="tx1"/>
                </a:solidFill>
              </a:rPr>
              <a:t> </a:t>
            </a:r>
            <a:r>
              <a:rPr lang="en-US" sz="3200" dirty="0" err="1">
                <a:solidFill>
                  <a:schemeClr val="tx1"/>
                </a:solidFill>
              </a:rPr>
              <a:t>Tây</a:t>
            </a:r>
            <a:endParaRPr lang="en-US" sz="3200" dirty="0">
              <a:solidFill>
                <a:schemeClr val="tx1"/>
              </a:solidFill>
            </a:endParaRPr>
          </a:p>
        </p:txBody>
      </p:sp>
      <p:sp>
        <p:nvSpPr>
          <p:cNvPr id="43" name="Rectangle 42"/>
          <p:cNvSpPr/>
          <p:nvPr/>
        </p:nvSpPr>
        <p:spPr>
          <a:xfrm>
            <a:off x="165753" y="3338884"/>
            <a:ext cx="578841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 </a:t>
            </a:r>
            <a:r>
              <a:rPr lang="en-US" sz="3200" dirty="0" err="1">
                <a:solidFill>
                  <a:schemeClr val="tx1"/>
                </a:solidFill>
              </a:rPr>
              <a:t>Mặt</a:t>
            </a:r>
            <a:r>
              <a:rPr lang="en-US" sz="3200" dirty="0">
                <a:solidFill>
                  <a:schemeClr val="tx1"/>
                </a:solidFill>
              </a:rPr>
              <a:t> </a:t>
            </a:r>
            <a:r>
              <a:rPr lang="en-US" sz="3200" dirty="0" err="1">
                <a:solidFill>
                  <a:schemeClr val="tx1"/>
                </a:solidFill>
              </a:rPr>
              <a:t>Trời</a:t>
            </a:r>
            <a:r>
              <a:rPr lang="en-US" sz="3200" dirty="0">
                <a:solidFill>
                  <a:schemeClr val="tx1"/>
                </a:solidFill>
              </a:rPr>
              <a:t> </a:t>
            </a:r>
            <a:r>
              <a:rPr lang="en-US" sz="3200" dirty="0" err="1">
                <a:solidFill>
                  <a:schemeClr val="tx1"/>
                </a:solidFill>
              </a:rPr>
              <a:t>mọc</a:t>
            </a:r>
            <a:r>
              <a:rPr lang="en-US" sz="3200" dirty="0">
                <a:solidFill>
                  <a:schemeClr val="tx1"/>
                </a:solidFill>
              </a:rPr>
              <a:t> ở </a:t>
            </a:r>
            <a:r>
              <a:rPr lang="en-US" sz="3200" dirty="0" err="1">
                <a:solidFill>
                  <a:schemeClr val="tx1"/>
                </a:solidFill>
              </a:rPr>
              <a:t>đằng</a:t>
            </a:r>
            <a:r>
              <a:rPr lang="en-US" sz="3200" dirty="0">
                <a:solidFill>
                  <a:schemeClr val="tx1"/>
                </a:solidFill>
              </a:rPr>
              <a:t> </a:t>
            </a:r>
            <a:r>
              <a:rPr lang="en-US" sz="3200" dirty="0" err="1">
                <a:solidFill>
                  <a:schemeClr val="tx1"/>
                </a:solidFill>
              </a:rPr>
              <a:t>tây</a:t>
            </a:r>
            <a:r>
              <a:rPr lang="en-US" sz="3200" dirty="0">
                <a:solidFill>
                  <a:schemeClr val="tx1"/>
                </a:solidFill>
              </a:rPr>
              <a:t> </a:t>
            </a:r>
            <a:r>
              <a:rPr lang="en-US" sz="3200" dirty="0" err="1">
                <a:solidFill>
                  <a:schemeClr val="tx1"/>
                </a:solidFill>
              </a:rPr>
              <a:t>lặn</a:t>
            </a:r>
            <a:r>
              <a:rPr lang="en-US" sz="3200" dirty="0">
                <a:solidFill>
                  <a:schemeClr val="tx1"/>
                </a:solidFill>
              </a:rPr>
              <a:t> ở </a:t>
            </a:r>
            <a:r>
              <a:rPr lang="en-US" sz="3200" dirty="0" err="1">
                <a:solidFill>
                  <a:schemeClr val="tx1"/>
                </a:solidFill>
              </a:rPr>
              <a:t>đằng</a:t>
            </a:r>
            <a:r>
              <a:rPr lang="en-US" sz="3200" dirty="0">
                <a:solidFill>
                  <a:schemeClr val="tx1"/>
                </a:solidFill>
              </a:rPr>
              <a:t> </a:t>
            </a:r>
            <a:r>
              <a:rPr lang="en-US" sz="3200" dirty="0" err="1">
                <a:solidFill>
                  <a:schemeClr val="tx1"/>
                </a:solidFill>
              </a:rPr>
              <a:t>đông</a:t>
            </a:r>
            <a:endParaRPr lang="en-US" sz="3200" dirty="0">
              <a:solidFill>
                <a:schemeClr val="tx1"/>
              </a:solidFill>
            </a:endParaRPr>
          </a:p>
        </p:txBody>
      </p:sp>
      <p:sp>
        <p:nvSpPr>
          <p:cNvPr id="44" name="Rectangle 43"/>
          <p:cNvSpPr/>
          <p:nvPr/>
        </p:nvSpPr>
        <p:spPr>
          <a:xfrm>
            <a:off x="6673865" y="3299802"/>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a:t>
            </a:r>
            <a:r>
              <a:rPr lang="en-US" sz="3200" dirty="0" err="1">
                <a:solidFill>
                  <a:schemeClr val="tx1"/>
                </a:solidFill>
              </a:rPr>
              <a:t>Mặt</a:t>
            </a:r>
            <a:r>
              <a:rPr lang="en-US" sz="3200" dirty="0">
                <a:solidFill>
                  <a:schemeClr val="tx1"/>
                </a:solidFill>
              </a:rPr>
              <a:t> </a:t>
            </a:r>
            <a:r>
              <a:rPr lang="en-US" sz="3200" dirty="0" err="1">
                <a:solidFill>
                  <a:schemeClr val="tx1"/>
                </a:solidFill>
              </a:rPr>
              <a:t>trời</a:t>
            </a:r>
            <a:r>
              <a:rPr lang="en-US" sz="3200" dirty="0">
                <a:solidFill>
                  <a:schemeClr val="tx1"/>
                </a:solidFill>
              </a:rPr>
              <a:t> quay </a:t>
            </a:r>
            <a:r>
              <a:rPr lang="en-US" sz="3200" dirty="0" err="1">
                <a:solidFill>
                  <a:schemeClr val="tx1"/>
                </a:solidFill>
              </a:rPr>
              <a:t>quanh</a:t>
            </a:r>
            <a:r>
              <a:rPr lang="en-US" sz="3200" dirty="0">
                <a:solidFill>
                  <a:schemeClr val="tx1"/>
                </a:solidFill>
              </a:rPr>
              <a:t> </a:t>
            </a:r>
            <a:r>
              <a:rPr lang="en-US" sz="3200" dirty="0" err="1">
                <a:solidFill>
                  <a:schemeClr val="tx1"/>
                </a:solidFill>
              </a:rPr>
              <a:t>trái</a:t>
            </a:r>
            <a:r>
              <a:rPr lang="en-US" sz="3200" dirty="0">
                <a:solidFill>
                  <a:schemeClr val="tx1"/>
                </a:solidFill>
              </a:rPr>
              <a:t> </a:t>
            </a:r>
            <a:r>
              <a:rPr lang="en-US" sz="3200" dirty="0" err="1">
                <a:solidFill>
                  <a:schemeClr val="tx1"/>
                </a:solidFill>
              </a:rPr>
              <a:t>đất</a:t>
            </a:r>
            <a:endParaRPr lang="en-US" sz="3200" dirty="0">
              <a:solidFill>
                <a:schemeClr val="tx1"/>
              </a:solidFill>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693732" y="3314761"/>
            <a:ext cx="804536" cy="70408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399519" y="3336673"/>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239916" y="1948252"/>
            <a:ext cx="804742" cy="643793"/>
          </a:xfrm>
          <a:prstGeom prst="rect">
            <a:avLst/>
          </a:prstGeom>
        </p:spPr>
      </p:pic>
      <p:sp>
        <p:nvSpPr>
          <p:cNvPr id="17" name="Cloud 16">
            <a:hlinkClick r:id="rId14"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09193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Câu</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mn-cs"/>
              </a:rPr>
              <a:t> 6:</a:t>
            </a:r>
            <a:r>
              <a:rPr kumimoji="0" lang="en-US" sz="32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Tại</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mn-cs"/>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mn-cs"/>
              </a:rPr>
              <a:t>mỗi</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mn-cs"/>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mn-cs"/>
              </a:rPr>
              <a:t>thời</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mn-cs"/>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mn-cs"/>
              </a:rPr>
              <a:t>điểm</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mn-cs"/>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mn-cs"/>
              </a:rPr>
              <a:t>ánh</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mn-cs"/>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mn-cs"/>
              </a:rPr>
              <a:t>sáng</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mn-cs"/>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mn-cs"/>
              </a:rPr>
              <a:t>mặt</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mn-cs"/>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mn-cs"/>
              </a:rPr>
              <a:t>trời</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mn-cs"/>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mn-cs"/>
              </a:rPr>
              <a:t>chiếu</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mn-cs"/>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mn-cs"/>
              </a:rPr>
              <a:t>tới</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mn-cs"/>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mn-cs"/>
              </a:rPr>
              <a:t>trái</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mn-cs"/>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mn-cs"/>
              </a:rPr>
              <a:t>đất</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mn-cs"/>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mn-cs"/>
              </a:rPr>
              <a:t>sẽ</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mn-cs"/>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mn-cs"/>
              </a:rPr>
              <a:t>làm</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mn-cs"/>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mn-cs"/>
              </a:rPr>
              <a:t>bao</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mn-cs"/>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mn-cs"/>
              </a:rPr>
              <a:t>nhiêu</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mn-cs"/>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mn-cs"/>
              </a:rPr>
              <a:t>phần</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mn-cs"/>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mn-cs"/>
              </a:rPr>
              <a:t>trăm</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mn-cs"/>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mn-cs"/>
              </a:rPr>
              <a:t>diện</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mn-cs"/>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mn-cs"/>
              </a:rPr>
              <a:t>tích</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mn-cs"/>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mn-cs"/>
              </a:rPr>
              <a:t>trái</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mn-cs"/>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mn-cs"/>
              </a:rPr>
              <a:t>đất</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mn-cs"/>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mn-cs"/>
              </a:rPr>
              <a:t>được</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mn-cs"/>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mn-cs"/>
              </a:rPr>
              <a:t>chiếu</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mn-cs"/>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mn-cs"/>
              </a:rPr>
              <a:t>sáng</a:t>
            </a:r>
            <a:r>
              <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rPr>
              <a:t>?</a:t>
            </a:r>
            <a:endParaRPr kumimoji="0" lang="vi-VN" sz="32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
        <p:nvSpPr>
          <p:cNvPr id="26" name="Rectangle 25"/>
          <p:cNvSpPr/>
          <p:nvPr/>
        </p:nvSpPr>
        <p:spPr>
          <a:xfrm>
            <a:off x="1110220" y="1949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100%</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20%</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3" name="Rectangle 42"/>
          <p:cNvSpPr/>
          <p:nvPr/>
        </p:nvSpPr>
        <p:spPr>
          <a:xfrm>
            <a:off x="1110220" y="283851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 </a:t>
            </a:r>
            <a:r>
              <a:rPr lang="en-US" sz="3200" noProof="0" dirty="0">
                <a:solidFill>
                  <a:prstClr val="black"/>
                </a:solidFill>
                <a:latin typeface="Arial" panose="020B0604020202020204" pitchFamily="34" charset="0"/>
              </a:rPr>
              <a:t>7</a:t>
            </a:r>
            <a:r>
              <a:rPr lang="en-US" sz="3200" dirty="0">
                <a:solidFill>
                  <a:prstClr val="black"/>
                </a:solidFill>
                <a:latin typeface="Arial" panose="020B0604020202020204" pitchFamily="34" charset="0"/>
              </a:rPr>
              <a:t>5 %</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sp>
        <p:nvSpPr>
          <p:cNvPr id="44" name="Rectangle 43"/>
          <p:cNvSpPr/>
          <p:nvPr/>
        </p:nvSpPr>
        <p:spPr>
          <a:xfrm>
            <a:off x="6130615" y="293450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50%</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84614" y="2902112"/>
            <a:ext cx="732404" cy="643628"/>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32671" y="2915181"/>
            <a:ext cx="804742" cy="643793"/>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04821" y="2026493"/>
            <a:ext cx="732592" cy="643793"/>
          </a:xfrm>
          <a:prstGeom prst="rect">
            <a:avLst/>
          </a:prstGeom>
        </p:spPr>
      </p:pic>
      <p:sp>
        <p:nvSpPr>
          <p:cNvPr id="17" name="Cloud 16">
            <a:hlinkClick r:id="rId13"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85807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Check mark.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00B05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Quan</a:t>
            </a:r>
            <a:r>
              <a:rPr lang="en-US" dirty="0"/>
              <a:t> </a:t>
            </a:r>
            <a:r>
              <a:rPr lang="en-US" dirty="0" err="1"/>
              <a:t>sát</a:t>
            </a:r>
            <a:r>
              <a:rPr lang="en-US" dirty="0"/>
              <a:t> </a:t>
            </a:r>
            <a:r>
              <a:rPr lang="en-US" dirty="0" err="1"/>
              <a:t>Mặt</a:t>
            </a:r>
            <a:r>
              <a:rPr lang="en-US" dirty="0"/>
              <a:t> </a:t>
            </a:r>
            <a:r>
              <a:rPr lang="en-US" dirty="0" err="1"/>
              <a:t>trời</a:t>
            </a:r>
            <a:r>
              <a:rPr lang="en-US" dirty="0"/>
              <a:t> </a:t>
            </a:r>
            <a:r>
              <a:rPr lang="en-US" dirty="0" err="1"/>
              <a:t>mọc</a:t>
            </a:r>
            <a:r>
              <a:rPr lang="en-US" dirty="0"/>
              <a:t> </a:t>
            </a:r>
            <a:r>
              <a:rPr lang="en-US" dirty="0" err="1"/>
              <a:t>và</a:t>
            </a:r>
            <a:r>
              <a:rPr lang="en-US" dirty="0"/>
              <a:t> </a:t>
            </a:r>
            <a:r>
              <a:rPr lang="en-US" dirty="0" err="1"/>
              <a:t>lặn</a:t>
            </a:r>
            <a:endParaRPr lang="en-US" dirty="0"/>
          </a:p>
        </p:txBody>
      </p:sp>
      <p:pic>
        <p:nvPicPr>
          <p:cNvPr id="4" name="3399937099105311096">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219200" y="1600200"/>
            <a:ext cx="9677400" cy="4525963"/>
          </a:xfrm>
        </p:spPr>
      </p:pic>
    </p:spTree>
    <p:extLst>
      <p:ext uri="{BB962C8B-B14F-4D97-AF65-F5344CB8AC3E}">
        <p14:creationId xmlns:p14="http://schemas.microsoft.com/office/powerpoint/2010/main" val="10778621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1582400" cy="2554545"/>
          </a:xfrm>
          <a:prstGeom prst="rect">
            <a:avLst/>
          </a:prstGeom>
        </p:spPr>
        <p:txBody>
          <a:bodyPr wrap="square">
            <a:spAutoFit/>
          </a:bodyPr>
          <a:lstStyle/>
          <a:p>
            <a:pPr algn="ctr"/>
            <a:r>
              <a:rPr lang="en-US" sz="4000" b="1" dirty="0" err="1">
                <a:solidFill>
                  <a:srgbClr val="FF0000"/>
                </a:solidFill>
                <a:latin typeface="Times New Roman" panose="02020603050405020304" pitchFamily="18" charset="0"/>
                <a:cs typeface="Times New Roman" panose="02020603050405020304" pitchFamily="18" charset="0"/>
              </a:rPr>
              <a:t>Hoàn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thành</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nhận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xét</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sau</a:t>
            </a:r>
            <a:r>
              <a:rPr lang="en-US" sz="4000" b="1" dirty="0">
                <a:solidFill>
                  <a:srgbClr val="FF0000"/>
                </a:solidFill>
                <a:latin typeface="Times New Roman" panose="02020603050405020304" pitchFamily="18" charset="0"/>
                <a:cs typeface="Times New Roman" panose="02020603050405020304" pitchFamily="18" charset="0"/>
              </a:rPr>
              <a:t>:</a:t>
            </a:r>
          </a:p>
          <a:p>
            <a:pPr algn="ctr"/>
            <a:r>
              <a:rPr lang="en-US" sz="4000" b="1" dirty="0" err="1">
                <a:latin typeface="Times New Roman" panose="02020603050405020304" pitchFamily="18" charset="0"/>
                <a:cs typeface="Times New Roman" panose="02020603050405020304" pitchFamily="18" charset="0"/>
              </a:rPr>
              <a:t>Khi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quan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sát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trên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Trái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Đất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thấy</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Mặt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Trời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mọc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và</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lặn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vì</a:t>
            </a:r>
            <a:r>
              <a:rPr lang="en-US" sz="4000" b="1" dirty="0">
                <a:latin typeface="Times New Roman" panose="02020603050405020304" pitchFamily="18" charset="0"/>
                <a:cs typeface="Times New Roman" panose="02020603050405020304" pitchFamily="18" charset="0"/>
              </a:rPr>
              <a:t> ………………………………</a:t>
            </a:r>
            <a:r>
              <a:rPr lang="vi-VN" sz="4000" b="1" dirty="0">
                <a:latin typeface="Times New Roman" panose="02020603050405020304" pitchFamily="18" charset="0"/>
                <a:cs typeface="Times New Roman" panose="02020603050405020304" pitchFamily="18" charset="0"/>
              </a:rPr>
              <a:t>.......</a:t>
            </a:r>
            <a:r>
              <a:rPr lang="en-US" sz="4000" b="1" dirty="0">
                <a:latin typeface="Times New Roman" panose="02020603050405020304" pitchFamily="18" charset="0"/>
                <a:cs typeface="Times New Roman" panose="02020603050405020304" pitchFamily="18" charset="0"/>
              </a:rPr>
              <a:t>.....</a:t>
            </a:r>
            <a:r>
              <a:rPr lang="vi-VN" sz="4000" b="1" dirty="0">
                <a:latin typeface="Times New Roman" panose="02020603050405020304" pitchFamily="18" charset="0"/>
                <a:cs typeface="Times New Roman" panose="02020603050405020304" pitchFamily="18" charset="0"/>
              </a:rPr>
              <a: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đó</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chính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là</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nguyên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nhân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dẫn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đến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sự</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luân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phiên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ngày</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và</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đêm</a:t>
            </a:r>
            <a:r>
              <a:rPr lang="en-US" sz="4000" b="1" dirty="0">
                <a:latin typeface="Times New Roman" panose="02020603050405020304" pitchFamily="18" charset="0"/>
                <a:cs typeface="Times New Roman" panose="02020603050405020304" pitchFamily="18" charset="0"/>
              </a:rPr>
              <a:t>.</a:t>
            </a:r>
          </a:p>
        </p:txBody>
      </p:sp>
      <p:sp>
        <p:nvSpPr>
          <p:cNvPr id="2" name="TextBox 1"/>
          <p:cNvSpPr txBox="1"/>
          <p:nvPr/>
        </p:nvSpPr>
        <p:spPr>
          <a:xfrm>
            <a:off x="1676400" y="1381780"/>
            <a:ext cx="7696200" cy="523220"/>
          </a:xfrm>
          <a:prstGeom prst="rect">
            <a:avLst/>
          </a:prstGeom>
          <a:solidFill>
            <a:schemeClr val="accent5">
              <a:lumMod val="60000"/>
              <a:lumOff val="40000"/>
            </a:schemeClr>
          </a:solidFill>
        </p:spPr>
        <p:txBody>
          <a:bodyPr wrap="square" rtlCol="0">
            <a:spAutoFit/>
          </a:bodyPr>
          <a:lstStyle/>
          <a:p>
            <a:r>
              <a:rPr lang="en-US" sz="2800" dirty="0" err="1">
                <a:solidFill>
                  <a:srgbClr val="FF0000"/>
                </a:solidFill>
              </a:rPr>
              <a:t>Trái</a:t>
            </a:r>
            <a:r>
              <a:rPr lang="en-US" sz="2800" dirty="0">
                <a:solidFill>
                  <a:srgbClr val="FF0000"/>
                </a:solidFill>
              </a:rPr>
              <a:t> </a:t>
            </a:r>
            <a:r>
              <a:rPr lang="en-US" sz="2800" dirty="0" err="1">
                <a:solidFill>
                  <a:srgbClr val="FF0000"/>
                </a:solidFill>
              </a:rPr>
              <a:t>đất</a:t>
            </a:r>
            <a:r>
              <a:rPr lang="en-US" sz="2800" dirty="0">
                <a:solidFill>
                  <a:srgbClr val="FF0000"/>
                </a:solidFill>
              </a:rPr>
              <a:t> </a:t>
            </a:r>
            <a:r>
              <a:rPr lang="en-US" sz="2800" dirty="0" err="1">
                <a:solidFill>
                  <a:srgbClr val="FF0000"/>
                </a:solidFill>
              </a:rPr>
              <a:t>tự</a:t>
            </a:r>
            <a:r>
              <a:rPr lang="en-US" sz="2800" dirty="0">
                <a:solidFill>
                  <a:srgbClr val="FF0000"/>
                </a:solidFill>
              </a:rPr>
              <a:t> quay </a:t>
            </a:r>
            <a:r>
              <a:rPr lang="en-US" sz="2800" dirty="0" err="1">
                <a:solidFill>
                  <a:srgbClr val="FF0000"/>
                </a:solidFill>
              </a:rPr>
              <a:t>quanh</a:t>
            </a:r>
            <a:r>
              <a:rPr lang="en-US" sz="2800" dirty="0">
                <a:solidFill>
                  <a:srgbClr val="FF0000"/>
                </a:solidFill>
              </a:rPr>
              <a:t> </a:t>
            </a:r>
            <a:r>
              <a:rPr lang="en-US" sz="2800" dirty="0" err="1">
                <a:solidFill>
                  <a:srgbClr val="FF0000"/>
                </a:solidFill>
              </a:rPr>
              <a:t>trục</a:t>
            </a:r>
            <a:r>
              <a:rPr lang="en-US" sz="2800" dirty="0">
                <a:solidFill>
                  <a:srgbClr val="FF0000"/>
                </a:solidFill>
              </a:rPr>
              <a:t> </a:t>
            </a:r>
            <a:r>
              <a:rPr lang="en-US" sz="2800" dirty="0" err="1">
                <a:solidFill>
                  <a:srgbClr val="FF0000"/>
                </a:solidFill>
              </a:rPr>
              <a:t>của</a:t>
            </a:r>
            <a:r>
              <a:rPr lang="en-US" sz="2800" dirty="0">
                <a:solidFill>
                  <a:srgbClr val="FF0000"/>
                </a:solidFill>
              </a:rPr>
              <a:t> </a:t>
            </a:r>
            <a:r>
              <a:rPr lang="en-US" sz="2800" dirty="0" err="1">
                <a:solidFill>
                  <a:srgbClr val="FF0000"/>
                </a:solidFill>
              </a:rPr>
              <a:t>nó</a:t>
            </a:r>
            <a:r>
              <a:rPr lang="en-US" sz="2800" dirty="0">
                <a:solidFill>
                  <a:srgbClr val="FF0000"/>
                </a:solidFill>
              </a:rPr>
              <a:t> </a:t>
            </a:r>
            <a:r>
              <a:rPr lang="en-US" sz="2800" dirty="0" err="1">
                <a:solidFill>
                  <a:srgbClr val="FF0000"/>
                </a:solidFill>
              </a:rPr>
              <a:t>từ</a:t>
            </a:r>
            <a:r>
              <a:rPr lang="en-US" sz="2800" dirty="0">
                <a:solidFill>
                  <a:srgbClr val="FF0000"/>
                </a:solidFill>
              </a:rPr>
              <a:t> </a:t>
            </a:r>
            <a:r>
              <a:rPr lang="en-US" sz="2800" dirty="0" err="1">
                <a:solidFill>
                  <a:srgbClr val="FF0000"/>
                </a:solidFill>
              </a:rPr>
              <a:t>tây</a:t>
            </a:r>
            <a:r>
              <a:rPr lang="en-US" sz="2800" dirty="0">
                <a:solidFill>
                  <a:srgbClr val="FF0000"/>
                </a:solidFill>
              </a:rPr>
              <a:t> sang </a:t>
            </a:r>
            <a:r>
              <a:rPr lang="en-US" sz="2800" dirty="0" err="1">
                <a:solidFill>
                  <a:srgbClr val="FF0000"/>
                </a:solidFill>
              </a:rPr>
              <a:t>đông</a:t>
            </a:r>
            <a:endParaRPr lang="en-US" sz="2800" dirty="0">
              <a:solidFill>
                <a:srgbClr val="FF0000"/>
              </a:solidFill>
            </a:endParaRPr>
          </a:p>
        </p:txBody>
      </p:sp>
      <p:pic>
        <p:nvPicPr>
          <p:cNvPr id="5" name="Content Placeholder 3" descr="https://hoc24.vn/source/KHTN%206/Ch%C6%B0%C6%A1ng%2011/ng%C3%A0y%20%C4%91%C3%AAm%20(1).pn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124200" y="2743200"/>
            <a:ext cx="6537156" cy="3977526"/>
          </a:xfrm>
          <a:prstGeom prst="rect">
            <a:avLst/>
          </a:prstGeom>
          <a:noFill/>
          <a:ln>
            <a:noFill/>
          </a:ln>
        </p:spPr>
      </p:pic>
    </p:spTree>
    <p:extLst>
      <p:ext uri="{BB962C8B-B14F-4D97-AF65-F5344CB8AC3E}">
        <p14:creationId xmlns:p14="http://schemas.microsoft.com/office/powerpoint/2010/main" val="388784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0" y="0"/>
            <a:ext cx="7467600" cy="6847490"/>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4159" y="663000"/>
            <a:ext cx="7349359" cy="5509200"/>
          </a:xfrm>
          <a:prstGeom prst="rect">
            <a:avLst/>
          </a:prstGeom>
        </p:spPr>
        <p:txBody>
          <a:bodyPr wrap="square">
            <a:spAutoFit/>
          </a:bodyPr>
          <a:lstStyle/>
          <a:p>
            <a:pPr marL="457200" indent="-457200">
              <a:buFont typeface="Wingdings" panose="05000000000000000000" pitchFamily="2" charset="2"/>
              <a:buChar char="Ø"/>
            </a:pPr>
            <a:r>
              <a:rPr lang="vi-VN" sz="3200" dirty="0">
                <a:latin typeface="Times New Roman" panose="02020603050405020304" pitchFamily="18" charset="0"/>
                <a:cs typeface="Times New Roman" panose="02020603050405020304" pitchFamily="18" charset="0"/>
              </a:rPr>
              <a:t>Hiện tượng Mặt Trời mọc và Mặt Trời lặn khi quan sát từ Trái Đất: Khi tự quay quanh trục của nó, Trái Đất sẽ bắt đầu quay từ Tây sang Đông. Theo trục góc nghiêng so với mặt phẳng quỹ đạo. Mặt nào của Trái Đất hướng về phía mặt trời sẽ là ban ngày, mặt còn lại bị khuất bóng sẽ là ban đêm. Dựa theo đúng quy luật chuyển động từ Tây sang Đông đó mà người ta thấy hiện tượng Mặt trời mọc hướng Đông và lặn hướng Tây. </a:t>
            </a:r>
            <a:endParaRPr lang="en-US" sz="3200" dirty="0">
              <a:latin typeface="Times New Roman" panose="02020603050405020304" pitchFamily="18" charset="0"/>
              <a:cs typeface="Times New Roman" panose="02020603050405020304" pitchFamily="18" charset="0"/>
            </a:endParaRPr>
          </a:p>
        </p:txBody>
      </p:sp>
      <p:pic>
        <p:nvPicPr>
          <p:cNvPr id="5" name="Content Placeholder 3" descr="https://hoc24.vn/source/KHTN%206/Ch%C6%B0%C6%A1ng%2011/ng%C3%A0y%20%C4%91%C3%AAm%20(1).pn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543800" y="1428837"/>
            <a:ext cx="4648200" cy="3977526"/>
          </a:xfrm>
          <a:prstGeom prst="rect">
            <a:avLst/>
          </a:prstGeom>
          <a:noFill/>
          <a:ln>
            <a:noFill/>
          </a:ln>
        </p:spPr>
      </p:pic>
    </p:spTree>
    <p:extLst>
      <p:ext uri="{BB962C8B-B14F-4D97-AF65-F5344CB8AC3E}">
        <p14:creationId xmlns:p14="http://schemas.microsoft.com/office/powerpoint/2010/main" val="10308477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6"/>
          <p:cNvSpPr>
            <a:spLocks noChangeArrowheads="1"/>
          </p:cNvSpPr>
          <p:nvPr/>
        </p:nvSpPr>
        <p:spPr bwMode="auto">
          <a:xfrm>
            <a:off x="7467600" y="990600"/>
            <a:ext cx="546100" cy="91440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en-US" altLang="en-US">
              <a:solidFill>
                <a:srgbClr val="000000"/>
              </a:solidFill>
            </a:endParaRPr>
          </a:p>
        </p:txBody>
      </p:sp>
      <p:pic>
        <p:nvPicPr>
          <p:cNvPr id="13" name="Picture 12"/>
          <p:cNvPicPr>
            <a:picLocks noChangeAspect="1"/>
          </p:cNvPicPr>
          <p:nvPr/>
        </p:nvPicPr>
        <p:blipFill rotWithShape="1">
          <a:blip r:embed="rId2">
            <a:extLst>
              <a:ext uri="{28A0092B-C50C-407E-A947-70E740481C1C}">
                <a14:useLocalDpi xmlns:a14="http://schemas.microsoft.com/office/drawing/2010/main" val="0"/>
              </a:ext>
            </a:extLst>
          </a:blip>
          <a:srcRect l="1" r="-955" b="7515"/>
          <a:stretch>
            <a:fillRect/>
          </a:stretch>
        </p:blipFill>
        <p:spPr>
          <a:xfrm>
            <a:off x="6416202" y="3120546"/>
            <a:ext cx="5323384" cy="3800873"/>
          </a:xfrm>
          <a:prstGeom prst="rect">
            <a:avLst/>
          </a:prstGeom>
        </p:spPr>
      </p:pic>
      <p:pic>
        <p:nvPicPr>
          <p:cNvPr id="1026" name="Picture 2" descr="Tìm hiểu về trái đất">
            <a:extLst>
              <a:ext uri="{FF2B5EF4-FFF2-40B4-BE49-F238E27FC236}">
                <a16:creationId xmlns:a16="http://schemas.microsoft.com/office/drawing/2014/main" id="{49F5DCDA-1F11-7328-F694-304EC44DD5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852" y="3187419"/>
            <a:ext cx="5867400" cy="366712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13866" y="-45899"/>
            <a:ext cx="11525734" cy="3170099"/>
          </a:xfrm>
          <a:prstGeom prst="rect">
            <a:avLst/>
          </a:prstGeom>
        </p:spPr>
        <p:txBody>
          <a:bodyPr wrap="square">
            <a:spAutoFit/>
          </a:bodyPr>
          <a:lstStyle/>
          <a:p>
            <a:r>
              <a:rPr lang="en-US" altLang="en-US" sz="4000" b="1" dirty="0" err="1">
                <a:solidFill>
                  <a:srgbClr val="FF0000"/>
                </a:solidFill>
                <a:latin typeface="Times New Roman" panose="02020603050405020304" pitchFamily="18" charset="0"/>
                <a:cs typeface="Times New Roman" panose="02020603050405020304" pitchFamily="18" charset="0"/>
              </a:rPr>
              <a:t>Câu</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hỏi</a:t>
            </a:r>
            <a:r>
              <a:rPr lang="en-US" altLang="en-US" sz="4000" b="1" dirty="0">
                <a:solidFill>
                  <a:srgbClr val="FF0000"/>
                </a:solidFill>
                <a:latin typeface="Times New Roman" panose="02020603050405020304" pitchFamily="18" charset="0"/>
                <a:cs typeface="Times New Roman" panose="02020603050405020304" pitchFamily="18" charset="0"/>
              </a:rPr>
              <a:t>:</a:t>
            </a:r>
          </a:p>
          <a:p>
            <a:r>
              <a:rPr lang="en-US" altLang="en-US" sz="4000" b="1" dirty="0">
                <a:solidFill>
                  <a:srgbClr val="FF0000"/>
                </a:solidFill>
                <a:latin typeface="Times New Roman" panose="02020603050405020304" pitchFamily="18" charset="0"/>
                <a:cs typeface="Times New Roman" panose="02020603050405020304" pitchFamily="18" charset="0"/>
              </a:rPr>
              <a:t>a.  </a:t>
            </a:r>
            <a:r>
              <a:rPr lang="en-US" altLang="en-US" sz="4000" b="1" dirty="0" err="1">
                <a:solidFill>
                  <a:srgbClr val="FF0000"/>
                </a:solidFill>
                <a:latin typeface="Times New Roman" panose="02020603050405020304" pitchFamily="18" charset="0"/>
                <a:cs typeface="Times New Roman" panose="02020603050405020304" pitchFamily="18" charset="0"/>
              </a:rPr>
              <a:t>Đặc</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điểm</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hình</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dạng</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của</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Trái</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đất</a:t>
            </a:r>
            <a:r>
              <a:rPr lang="en-US" altLang="en-US" sz="4000" b="1" dirty="0">
                <a:solidFill>
                  <a:srgbClr val="FF0000"/>
                </a:solidFill>
                <a:latin typeface="Times New Roman" panose="02020603050405020304" pitchFamily="18" charset="0"/>
                <a:cs typeface="Times New Roman" panose="02020603050405020304" pitchFamily="18" charset="0"/>
              </a:rPr>
              <a:t>?</a:t>
            </a:r>
          </a:p>
          <a:p>
            <a:r>
              <a:rPr lang="en-US" altLang="en-US" sz="4000" b="1" dirty="0">
                <a:solidFill>
                  <a:srgbClr val="FF0000"/>
                </a:solidFill>
                <a:latin typeface="Times New Roman" panose="02020603050405020304" pitchFamily="18" charset="0"/>
                <a:cs typeface="Times New Roman" panose="02020603050405020304" pitchFamily="18" charset="0"/>
              </a:rPr>
              <a:t>b. </a:t>
            </a:r>
            <a:r>
              <a:rPr lang="en-US" altLang="en-US" sz="4000" b="1" dirty="0" err="1">
                <a:solidFill>
                  <a:srgbClr val="FF0000"/>
                </a:solidFill>
                <a:latin typeface="Times New Roman" panose="02020603050405020304" pitchFamily="18" charset="0"/>
                <a:cs typeface="Times New Roman" panose="02020603050405020304" pitchFamily="18" charset="0"/>
              </a:rPr>
              <a:t>Đặc</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điểm</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chuyển</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động</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của</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Trái</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đất</a:t>
            </a:r>
            <a:r>
              <a:rPr lang="en-US" altLang="en-US" sz="4000" b="1" dirty="0">
                <a:solidFill>
                  <a:srgbClr val="FF0000"/>
                </a:solidFill>
                <a:latin typeface="Times New Roman" panose="02020603050405020304" pitchFamily="18" charset="0"/>
                <a:cs typeface="Times New Roman" panose="02020603050405020304" pitchFamily="18" charset="0"/>
              </a:rPr>
              <a:t>?</a:t>
            </a:r>
          </a:p>
          <a:p>
            <a:r>
              <a:rPr lang="en-US" altLang="en-US" sz="4000" b="1" dirty="0">
                <a:solidFill>
                  <a:srgbClr val="FF0000"/>
                </a:solidFill>
                <a:latin typeface="Times New Roman" panose="02020603050405020304" pitchFamily="18" charset="0"/>
                <a:cs typeface="Times New Roman" panose="02020603050405020304" pitchFamily="18" charset="0"/>
              </a:rPr>
              <a:t>c. </a:t>
            </a:r>
            <a:r>
              <a:rPr lang="en-US" altLang="en-US" sz="4000" b="1" dirty="0" err="1">
                <a:solidFill>
                  <a:srgbClr val="FF0000"/>
                </a:solidFill>
                <a:latin typeface="Times New Roman" panose="02020603050405020304" pitchFamily="18" charset="0"/>
                <a:cs typeface="Times New Roman" panose="02020603050405020304" pitchFamily="18" charset="0"/>
              </a:rPr>
              <a:t>Phân</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loại</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Trái</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đất</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thuộc</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nhóm</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sao</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hành</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tinh</a:t>
            </a:r>
            <a:r>
              <a:rPr lang="en-US" altLang="en-US" sz="4000" b="1" dirty="0">
                <a:solidFill>
                  <a:srgbClr val="FF0000"/>
                </a:solidFill>
                <a:latin typeface="Times New Roman" panose="02020603050405020304" pitchFamily="18" charset="0"/>
                <a:cs typeface="Times New Roman" panose="02020603050405020304" pitchFamily="18" charset="0"/>
              </a:rPr>
              <a:t> hay </a:t>
            </a:r>
            <a:r>
              <a:rPr lang="en-US" altLang="en-US" sz="4000" b="1" dirty="0" err="1">
                <a:solidFill>
                  <a:srgbClr val="FF0000"/>
                </a:solidFill>
                <a:latin typeface="Times New Roman" panose="02020603050405020304" pitchFamily="18" charset="0"/>
                <a:cs typeface="Times New Roman" panose="02020603050405020304" pitchFamily="18" charset="0"/>
              </a:rPr>
              <a:t>vệ</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tinh</a:t>
            </a:r>
            <a:r>
              <a:rPr lang="en-US" altLang="en-US" sz="40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7877283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
            <a:ext cx="10972800" cy="1143000"/>
          </a:xfrm>
          <a:ln>
            <a:solidFill>
              <a:srgbClr val="FF0000"/>
            </a:solidFill>
          </a:ln>
        </p:spPr>
        <p:txBody>
          <a:bodyPr/>
          <a:lstStyle/>
          <a:p>
            <a:r>
              <a:rPr lang="en-US" dirty="0">
                <a:solidFill>
                  <a:srgbClr val="FF0000"/>
                </a:solidFill>
                <a:latin typeface="Algerian" panose="04020705040A02060702" pitchFamily="82" charset="0"/>
              </a:rPr>
              <a:t>NHỮNG ĐIỀU THÚ VỊ VỀ MẶT TRỜI</a:t>
            </a:r>
          </a:p>
        </p:txBody>
      </p:sp>
      <p:sp>
        <p:nvSpPr>
          <p:cNvPr id="3" name="Content Placeholder 2"/>
          <p:cNvSpPr>
            <a:spLocks noGrp="1"/>
          </p:cNvSpPr>
          <p:nvPr>
            <p:ph idx="1"/>
          </p:nvPr>
        </p:nvSpPr>
        <p:spPr>
          <a:xfrm>
            <a:off x="0" y="1295401"/>
            <a:ext cx="12192000" cy="5562600"/>
          </a:xfrm>
        </p:spPr>
        <p:txBody>
          <a:bodyPr>
            <a:normAutofit lnSpcReduction="10000"/>
          </a:bodyPr>
          <a:lstStyle/>
          <a:p>
            <a:r>
              <a:rPr lang="vi-VN" dirty="0">
                <a:latin typeface="+mj-lt"/>
              </a:rPr>
              <a:t>1. Đáng kinh ngạc, Mặt Trời nặng đến 1.989.100.000.000.000.000.000 tỷ kg, bằng gần chính xác trọng lượng của 330.060 Trái Đất!</a:t>
            </a:r>
          </a:p>
          <a:p>
            <a:r>
              <a:rPr lang="vi-VN" dirty="0">
                <a:latin typeface="+mj-lt"/>
              </a:rPr>
              <a:t>2. Nếu bên trong Mặt Trời hoàn toàn rỗng, có thể lấp đầy nó bằng 960.000 Trái Đất dạng hình cầu </a:t>
            </a:r>
            <a:endParaRPr lang="en-US" dirty="0">
              <a:latin typeface="+mj-lt"/>
            </a:endParaRPr>
          </a:p>
          <a:p>
            <a:r>
              <a:rPr lang="vi-VN" dirty="0">
                <a:latin typeface="+mj-lt"/>
              </a:rPr>
              <a:t>3. Bề mặt Mặt Trời có diện tích lớn gấp 11.990 lần diện tích bề mặt Trái Đất.</a:t>
            </a:r>
          </a:p>
          <a:p>
            <a:r>
              <a:rPr lang="vi-VN" dirty="0">
                <a:latin typeface="+mj-lt"/>
              </a:rPr>
              <a:t>4. Mặt Trời của chúng ta chỉ là một trong 100 tỷ ngôi sao lớn nhất dải ngân hà.</a:t>
            </a:r>
            <a:endParaRPr lang="en-US" dirty="0">
              <a:latin typeface="+mj-lt"/>
            </a:endParaRPr>
          </a:p>
          <a:p>
            <a:r>
              <a:rPr lang="en-US" dirty="0">
                <a:latin typeface="+mj-lt"/>
              </a:rPr>
              <a:t>5</a:t>
            </a:r>
            <a:r>
              <a:rPr lang="vi-VN" dirty="0">
                <a:latin typeface="+mj-lt"/>
              </a:rPr>
              <a:t>. Với hơn 4.6 tỷ năm tuổi, Mặt Trời được coi là một ngôi sao lùn vàng </a:t>
            </a:r>
            <a:r>
              <a:rPr lang="vi-VN" i="1" dirty="0">
                <a:latin typeface="+mj-lt"/>
              </a:rPr>
              <a:t>"trung niên"</a:t>
            </a:r>
            <a:r>
              <a:rPr lang="vi-VN" dirty="0">
                <a:latin typeface="+mj-lt"/>
              </a:rPr>
              <a:t> - nghĩa là Mặt Trời đã</a:t>
            </a:r>
            <a:r>
              <a:rPr lang="vi-VN" i="1" dirty="0">
                <a:latin typeface="+mj-lt"/>
              </a:rPr>
              <a:t> "sống"</a:t>
            </a:r>
            <a:r>
              <a:rPr lang="vi-VN" dirty="0">
                <a:latin typeface="+mj-lt"/>
              </a:rPr>
              <a:t> được nửa cuộc đời mình!</a:t>
            </a:r>
          </a:p>
        </p:txBody>
      </p:sp>
    </p:spTree>
    <p:extLst>
      <p:ext uri="{BB962C8B-B14F-4D97-AF65-F5344CB8AC3E}">
        <p14:creationId xmlns:p14="http://schemas.microsoft.com/office/powerpoint/2010/main" val="1804636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rgbClr val="FF0000"/>
            </a:solidFill>
          </a:ln>
        </p:spPr>
        <p:txBody>
          <a:bodyPr/>
          <a:lstStyle/>
          <a:p>
            <a:r>
              <a:rPr lang="en-US" dirty="0" err="1">
                <a:solidFill>
                  <a:srgbClr val="FF0000"/>
                </a:solidFill>
                <a:latin typeface="Bodoni MT Poster Compressed" panose="02070706080601050204" pitchFamily="18" charset="0"/>
              </a:rPr>
              <a:t>Bài</a:t>
            </a:r>
            <a:r>
              <a:rPr lang="en-US" dirty="0">
                <a:solidFill>
                  <a:srgbClr val="FF0000"/>
                </a:solidFill>
                <a:latin typeface="Bodoni MT Poster Compressed" panose="02070706080601050204" pitchFamily="18" charset="0"/>
              </a:rPr>
              <a:t> </a:t>
            </a:r>
            <a:r>
              <a:rPr lang="en-US" dirty="0" err="1">
                <a:solidFill>
                  <a:srgbClr val="FF0000"/>
                </a:solidFill>
                <a:latin typeface="Bodoni MT Poster Compressed" panose="02070706080601050204" pitchFamily="18" charset="0"/>
              </a:rPr>
              <a:t>tập</a:t>
            </a:r>
            <a:r>
              <a:rPr lang="en-US" dirty="0">
                <a:solidFill>
                  <a:srgbClr val="FF0000"/>
                </a:solidFill>
                <a:latin typeface="Bodoni MT Poster Compressed" panose="02070706080601050204" pitchFamily="18" charset="0"/>
              </a:rPr>
              <a:t> </a:t>
            </a:r>
            <a:r>
              <a:rPr lang="en-US" dirty="0" err="1">
                <a:solidFill>
                  <a:srgbClr val="FF0000"/>
                </a:solidFill>
                <a:latin typeface="Bodoni MT Poster Compressed" panose="02070706080601050204" pitchFamily="18" charset="0"/>
              </a:rPr>
              <a:t>dự</a:t>
            </a:r>
            <a:r>
              <a:rPr lang="en-US" dirty="0">
                <a:solidFill>
                  <a:srgbClr val="FF0000"/>
                </a:solidFill>
                <a:latin typeface="Bodoni MT Poster Compressed" panose="02070706080601050204" pitchFamily="18" charset="0"/>
              </a:rPr>
              <a:t> </a:t>
            </a:r>
            <a:r>
              <a:rPr lang="en-US" dirty="0" err="1">
                <a:solidFill>
                  <a:srgbClr val="FF0000"/>
                </a:solidFill>
                <a:latin typeface="Bodoni MT Poster Compressed" panose="02070706080601050204" pitchFamily="18" charset="0"/>
              </a:rPr>
              <a:t>án</a:t>
            </a:r>
            <a:r>
              <a:rPr lang="en-US" dirty="0">
                <a:solidFill>
                  <a:srgbClr val="FF0000"/>
                </a:solidFill>
                <a:latin typeface="Bodoni MT Poster Compressed" panose="02070706080601050204" pitchFamily="18" charset="0"/>
              </a:rPr>
              <a:t> </a:t>
            </a:r>
            <a:r>
              <a:rPr lang="en-US" dirty="0" err="1">
                <a:solidFill>
                  <a:srgbClr val="FF0000"/>
                </a:solidFill>
                <a:latin typeface="Bodoni MT Poster Compressed" panose="02070706080601050204" pitchFamily="18" charset="0"/>
              </a:rPr>
              <a:t>chế</a:t>
            </a:r>
            <a:r>
              <a:rPr lang="en-US" dirty="0">
                <a:solidFill>
                  <a:srgbClr val="FF0000"/>
                </a:solidFill>
                <a:latin typeface="Bodoni MT Poster Compressed" panose="02070706080601050204" pitchFamily="18" charset="0"/>
              </a:rPr>
              <a:t> </a:t>
            </a:r>
            <a:r>
              <a:rPr lang="en-US" dirty="0" err="1">
                <a:solidFill>
                  <a:srgbClr val="FF0000"/>
                </a:solidFill>
                <a:latin typeface="Bodoni MT Poster Compressed" panose="02070706080601050204" pitchFamily="18" charset="0"/>
              </a:rPr>
              <a:t>tạo</a:t>
            </a:r>
            <a:r>
              <a:rPr lang="en-US" dirty="0">
                <a:solidFill>
                  <a:srgbClr val="FF0000"/>
                </a:solidFill>
                <a:latin typeface="Bodoni MT Poster Compressed" panose="02070706080601050204" pitchFamily="18" charset="0"/>
              </a:rPr>
              <a:t> </a:t>
            </a:r>
            <a:r>
              <a:rPr lang="en-US" dirty="0" err="1">
                <a:solidFill>
                  <a:srgbClr val="FF0000"/>
                </a:solidFill>
                <a:latin typeface="Bodoni MT Poster Compressed" panose="02070706080601050204" pitchFamily="18" charset="0"/>
              </a:rPr>
              <a:t>đồng</a:t>
            </a:r>
            <a:r>
              <a:rPr lang="en-US" dirty="0">
                <a:solidFill>
                  <a:srgbClr val="FF0000"/>
                </a:solidFill>
                <a:latin typeface="Bodoni MT Poster Compressed" panose="02070706080601050204" pitchFamily="18" charset="0"/>
              </a:rPr>
              <a:t> </a:t>
            </a:r>
            <a:r>
              <a:rPr lang="en-US" dirty="0" err="1">
                <a:solidFill>
                  <a:srgbClr val="FF0000"/>
                </a:solidFill>
                <a:latin typeface="Bodoni MT Poster Compressed" panose="02070706080601050204" pitchFamily="18" charset="0"/>
              </a:rPr>
              <a:t>hồ</a:t>
            </a:r>
            <a:r>
              <a:rPr lang="en-US" dirty="0">
                <a:solidFill>
                  <a:srgbClr val="FF0000"/>
                </a:solidFill>
                <a:latin typeface="Bodoni MT Poster Compressed" panose="02070706080601050204" pitchFamily="18" charset="0"/>
              </a:rPr>
              <a:t> </a:t>
            </a:r>
            <a:r>
              <a:rPr lang="en-US" dirty="0" err="1">
                <a:solidFill>
                  <a:srgbClr val="FF0000"/>
                </a:solidFill>
                <a:latin typeface="Bodoni MT Poster Compressed" panose="02070706080601050204" pitchFamily="18" charset="0"/>
              </a:rPr>
              <a:t>mặt</a:t>
            </a:r>
            <a:r>
              <a:rPr lang="en-US" dirty="0">
                <a:solidFill>
                  <a:srgbClr val="FF0000"/>
                </a:solidFill>
                <a:latin typeface="Bodoni MT Poster Compressed" panose="02070706080601050204" pitchFamily="18" charset="0"/>
              </a:rPr>
              <a:t> </a:t>
            </a:r>
            <a:r>
              <a:rPr lang="en-US" dirty="0" err="1">
                <a:solidFill>
                  <a:srgbClr val="FF0000"/>
                </a:solidFill>
                <a:latin typeface="Bodoni MT Poster Compressed" panose="02070706080601050204" pitchFamily="18" charset="0"/>
              </a:rPr>
              <a:t>trời</a:t>
            </a:r>
            <a:endParaRPr lang="en-US" dirty="0">
              <a:solidFill>
                <a:srgbClr val="FF0000"/>
              </a:solidFill>
              <a:latin typeface="Bodoni MT Poster Compressed" panose="02070706080601050204" pitchFamily="18" charset="0"/>
            </a:endParaRPr>
          </a:p>
        </p:txBody>
      </p:sp>
      <p:sp>
        <p:nvSpPr>
          <p:cNvPr id="3" name="Content Placeholder 2"/>
          <p:cNvSpPr>
            <a:spLocks noGrp="1"/>
          </p:cNvSpPr>
          <p:nvPr>
            <p:ph idx="1"/>
          </p:nvPr>
        </p:nvSpPr>
        <p:spPr/>
        <p:txBody>
          <a:bodyPr>
            <a:normAutofit/>
          </a:bodyPr>
          <a:lstStyle/>
          <a:p>
            <a:pPr fontAlgn="base"/>
            <a:r>
              <a:rPr lang="vi-VN" dirty="0"/>
              <a:t>Để làm nên một chiếc đồng hồ mặt trời, bạn cần chuẩn bị một số nguyên liệu sau đây:</a:t>
            </a:r>
          </a:p>
          <a:p>
            <a:pPr fontAlgn="base"/>
            <a:r>
              <a:rPr lang="vi-VN" dirty="0"/>
              <a:t>Một tấm bìa carton hình tròn để làm đồng hồ hoặc có thể tận dụng vật liệu hình tròn có tại nhà như đĩa giấy</a:t>
            </a:r>
          </a:p>
          <a:p>
            <a:pPr fontAlgn="base"/>
            <a:r>
              <a:rPr lang="vi-VN" dirty="0"/>
              <a:t>Một que cứng thẳng đứng</a:t>
            </a:r>
          </a:p>
          <a:p>
            <a:pPr fontAlgn="base"/>
            <a:r>
              <a:rPr lang="vi-VN" dirty="0"/>
              <a:t>Thước kẻ</a:t>
            </a:r>
          </a:p>
          <a:p>
            <a:pPr fontAlgn="base"/>
            <a:r>
              <a:rPr lang="vi-VN" dirty="0"/>
              <a:t>Bút màu</a:t>
            </a:r>
          </a:p>
          <a:p>
            <a:pPr fontAlgn="base"/>
            <a:r>
              <a:rPr lang="vi-VN" dirty="0"/>
              <a:t>Bú</a:t>
            </a:r>
            <a:r>
              <a:rPr lang="en-US" dirty="0"/>
              <a:t>T, </a:t>
            </a:r>
            <a:r>
              <a:rPr lang="vi-VN" dirty="0"/>
              <a:t>Dao rọc giấy, kéo</a:t>
            </a:r>
          </a:p>
          <a:p>
            <a:endParaRPr lang="en-US" dirty="0"/>
          </a:p>
        </p:txBody>
      </p:sp>
    </p:spTree>
    <p:extLst>
      <p:ext uri="{BB962C8B-B14F-4D97-AF65-F5344CB8AC3E}">
        <p14:creationId xmlns:p14="http://schemas.microsoft.com/office/powerpoint/2010/main" val="8616244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ách làm đồng hồ mặt trời đẹp chi tiết và chính xác nhấ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324600" y="404018"/>
            <a:ext cx="5470878" cy="6049963"/>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5" name="Picture 14" descr="Cách làm đồng hồ mặt trời đơn giản tại nhà - Trường THPT Diễn Châu 2 - Nghệ  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522287"/>
            <a:ext cx="5573712" cy="5931694"/>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8618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circle(in)">
                                      <p:cBhvr>
                                        <p:cTn id="12" dur="2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mg.loigiaihay.com/picture/2022/1004/28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047" y="609600"/>
            <a:ext cx="10851905" cy="563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44948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descr="Dark horizontal"/>
          <p:cNvSpPr>
            <a:spLocks noChangeArrowheads="1"/>
          </p:cNvSpPr>
          <p:nvPr/>
        </p:nvSpPr>
        <p:spPr bwMode="auto">
          <a:xfrm>
            <a:off x="1524000" y="0"/>
            <a:ext cx="152400" cy="6858000"/>
          </a:xfrm>
          <a:prstGeom prst="rect">
            <a:avLst/>
          </a:prstGeom>
          <a:pattFill prst="dkHorz">
            <a:fgClr>
              <a:srgbClr val="0000FF"/>
            </a:fgClr>
            <a:bgClr>
              <a:srgbClr val="FFFFFF"/>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03" name="Rectangle 3" descr="Dark vertical"/>
          <p:cNvSpPr>
            <a:spLocks noChangeArrowheads="1"/>
          </p:cNvSpPr>
          <p:nvPr/>
        </p:nvSpPr>
        <p:spPr bwMode="auto">
          <a:xfrm>
            <a:off x="1524000" y="0"/>
            <a:ext cx="9144000" cy="152400"/>
          </a:xfrm>
          <a:prstGeom prst="rect">
            <a:avLst/>
          </a:prstGeom>
          <a:pattFill prst="dkVert">
            <a:fgClr>
              <a:srgbClr val="0000FF"/>
            </a:fgClr>
            <a:bgClr>
              <a:srgbClr val="FFFFFF"/>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04" name="Rectangle 4" descr="Dark vertical"/>
          <p:cNvSpPr>
            <a:spLocks noChangeArrowheads="1"/>
          </p:cNvSpPr>
          <p:nvPr/>
        </p:nvSpPr>
        <p:spPr bwMode="auto">
          <a:xfrm>
            <a:off x="1524000" y="6705600"/>
            <a:ext cx="9144000" cy="152400"/>
          </a:xfrm>
          <a:prstGeom prst="rect">
            <a:avLst/>
          </a:prstGeom>
          <a:pattFill prst="dkVert">
            <a:fgClr>
              <a:srgbClr val="0000FF"/>
            </a:fgClr>
            <a:bgClr>
              <a:srgbClr val="FFFFFF"/>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05" name="Rectangle 5" descr="Dark horizontal"/>
          <p:cNvSpPr>
            <a:spLocks noChangeArrowheads="1"/>
          </p:cNvSpPr>
          <p:nvPr/>
        </p:nvSpPr>
        <p:spPr bwMode="auto">
          <a:xfrm>
            <a:off x="10515600" y="0"/>
            <a:ext cx="152400" cy="6858000"/>
          </a:xfrm>
          <a:prstGeom prst="rect">
            <a:avLst/>
          </a:prstGeom>
          <a:pattFill prst="dkHorz">
            <a:fgClr>
              <a:srgbClr val="0000FF"/>
            </a:fgClr>
            <a:bgClr>
              <a:srgbClr val="FFFFFF"/>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06" name="Rectangle 6"/>
          <p:cNvSpPr>
            <a:spLocks noChangeArrowheads="1"/>
          </p:cNvSpPr>
          <p:nvPr/>
        </p:nvSpPr>
        <p:spPr bwMode="auto">
          <a:xfrm>
            <a:off x="6003925" y="3048000"/>
            <a:ext cx="184150" cy="762000"/>
          </a:xfrm>
          <a:prstGeom prst="rect">
            <a:avLst/>
          </a:prstGeom>
          <a:noFill/>
          <a:ln>
            <a:noFill/>
          </a:ln>
          <a:effectLst/>
          <a:extLst>
            <a:ext uri="{909E8E84-426E-40DD-AFC4-6F175D3DCCD1}">
              <a14:hiddenFill xmlns:a14="http://schemas.microsoft.com/office/drawing/2010/main">
                <a:solidFill>
                  <a:srgbClr val="0000CC"/>
                </a:solidFill>
              </a14:hiddenFill>
            </a:ext>
            <a:ext uri="{91240B29-F687-4F45-9708-019B960494DF}">
              <a14:hiddenLine xmlns:a14="http://schemas.microsoft.com/office/drawing/2010/main" w="9525">
                <a:solidFill>
                  <a:srgbClr val="0000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endParaRPr lang="en-US" sz="4400">
              <a:solidFill>
                <a:schemeClr val="tx2"/>
              </a:solidFill>
              <a:latin typeface="Times New Roman" pitchFamily="18" charset="0"/>
            </a:endParaRPr>
          </a:p>
        </p:txBody>
      </p:sp>
      <p:sp>
        <p:nvSpPr>
          <p:cNvPr id="128007" name="Rectangle 7"/>
          <p:cNvSpPr>
            <a:spLocks noChangeArrowheads="1"/>
          </p:cNvSpPr>
          <p:nvPr/>
        </p:nvSpPr>
        <p:spPr bwMode="auto">
          <a:xfrm>
            <a:off x="6003925" y="3048000"/>
            <a:ext cx="184150" cy="762000"/>
          </a:xfrm>
          <a:prstGeom prst="rect">
            <a:avLst/>
          </a:prstGeom>
          <a:noFill/>
          <a:ln>
            <a:noFill/>
          </a:ln>
          <a:effectLst/>
          <a:extLst>
            <a:ext uri="{909E8E84-426E-40DD-AFC4-6F175D3DCCD1}">
              <a14:hiddenFill xmlns:a14="http://schemas.microsoft.com/office/drawing/2010/main">
                <a:solidFill>
                  <a:srgbClr val="0000CC"/>
                </a:solidFill>
              </a14:hiddenFill>
            </a:ext>
            <a:ext uri="{91240B29-F687-4F45-9708-019B960494DF}">
              <a14:hiddenLine xmlns:a14="http://schemas.microsoft.com/office/drawing/2010/main" w="9525">
                <a:solidFill>
                  <a:srgbClr val="0000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endParaRPr lang="en-US" sz="4400">
              <a:solidFill>
                <a:schemeClr val="tx2"/>
              </a:solidFill>
              <a:latin typeface="Times New Roman" pitchFamily="18" charset="0"/>
            </a:endParaRPr>
          </a:p>
        </p:txBody>
      </p:sp>
      <p:pic>
        <p:nvPicPr>
          <p:cNvPr id="128008" name="Picture 8" descr="Ag00053_"/>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52400"/>
            <a:ext cx="9144000" cy="76200"/>
          </a:xfrm>
          <a:prstGeom prst="rect">
            <a:avLst/>
          </a:prstGeom>
          <a:noFill/>
          <a:extLst>
            <a:ext uri="{909E8E84-426E-40DD-AFC4-6F175D3DCCD1}">
              <a14:hiddenFill xmlns:a14="http://schemas.microsoft.com/office/drawing/2010/main">
                <a:solidFill>
                  <a:srgbClr val="FFFFFF"/>
                </a:solidFill>
              </a14:hiddenFill>
            </a:ext>
          </a:extLst>
        </p:spPr>
      </p:pic>
      <p:pic>
        <p:nvPicPr>
          <p:cNvPr id="128009" name="Picture 9" descr="Ag00053_"/>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6629400"/>
            <a:ext cx="9144000" cy="76200"/>
          </a:xfrm>
          <a:prstGeom prst="rect">
            <a:avLst/>
          </a:prstGeom>
          <a:noFill/>
          <a:extLst>
            <a:ext uri="{909E8E84-426E-40DD-AFC4-6F175D3DCCD1}">
              <a14:hiddenFill xmlns:a14="http://schemas.microsoft.com/office/drawing/2010/main">
                <a:solidFill>
                  <a:srgbClr val="FFFFFF"/>
                </a:solidFill>
              </a14:hiddenFill>
            </a:ext>
          </a:extLst>
        </p:spPr>
      </p:pic>
      <p:sp>
        <p:nvSpPr>
          <p:cNvPr id="128010" name="WordArt 10"/>
          <p:cNvSpPr>
            <a:spLocks noChangeArrowheads="1" noChangeShapeType="1" noTextEdit="1"/>
          </p:cNvSpPr>
          <p:nvPr/>
        </p:nvSpPr>
        <p:spPr bwMode="auto">
          <a:xfrm>
            <a:off x="1752600" y="304800"/>
            <a:ext cx="5105400" cy="533400"/>
          </a:xfrm>
          <a:prstGeom prst="rect">
            <a:avLst/>
          </a:prstGeom>
        </p:spPr>
        <p:txBody>
          <a:bodyPr wrap="none" fromWordArt="1">
            <a:prstTxWarp prst="textPlain">
              <a:avLst>
                <a:gd name="adj" fmla="val 50000"/>
              </a:avLst>
            </a:prstTxWarp>
          </a:bodyPr>
          <a:lstStyle/>
          <a:p>
            <a:pPr algn="ctr"/>
            <a:r>
              <a:rPr lang="vi-VN" sz="3600" kern="10" dirty="0">
                <a:ln w="19050">
                  <a:solidFill>
                    <a:srgbClr val="99CCFF"/>
                  </a:solidFill>
                  <a:round/>
                  <a:headEnd/>
                  <a:tailEnd/>
                </a:ln>
                <a:solidFill>
                  <a:srgbClr val="0000FF"/>
                </a:solidFill>
                <a:effectLst>
                  <a:outerShdw dist="35921" dir="2700000" algn="ctr" rotWithShape="0">
                    <a:srgbClr val="990000"/>
                  </a:outerShdw>
                </a:effectLst>
                <a:latin typeface="Arial"/>
                <a:cs typeface="Arial"/>
              </a:rPr>
              <a:t>HƯỚNG DẪN VỀ NHÀ :</a:t>
            </a:r>
            <a:endParaRPr lang="en-US" sz="3600" kern="10" dirty="0">
              <a:ln w="19050">
                <a:solidFill>
                  <a:srgbClr val="99CCFF"/>
                </a:solidFill>
                <a:round/>
                <a:headEnd/>
                <a:tailEnd/>
              </a:ln>
              <a:solidFill>
                <a:srgbClr val="0000FF"/>
              </a:solidFill>
              <a:effectLst>
                <a:outerShdw dist="35921" dir="2700000" algn="ctr" rotWithShape="0">
                  <a:srgbClr val="990000"/>
                </a:outerShdw>
              </a:effectLst>
              <a:latin typeface="Arial"/>
              <a:cs typeface="Arial"/>
            </a:endParaRPr>
          </a:p>
        </p:txBody>
      </p:sp>
      <p:pic>
        <p:nvPicPr>
          <p:cNvPr id="128011" name="Picture 11" descr="j019538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48600" y="228600"/>
            <a:ext cx="28194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8012" name="Text Box 12"/>
          <p:cNvSpPr txBox="1">
            <a:spLocks noChangeArrowheads="1"/>
          </p:cNvSpPr>
          <p:nvPr/>
        </p:nvSpPr>
        <p:spPr bwMode="auto">
          <a:xfrm>
            <a:off x="1897626" y="1981201"/>
            <a:ext cx="8610600" cy="1200329"/>
          </a:xfrm>
          <a:prstGeom prst="rect">
            <a:avLst/>
          </a:prstGeom>
          <a:noFill/>
          <a:ln>
            <a:noFill/>
          </a:ln>
          <a:effectLst/>
          <a:extLst>
            <a:ext uri="{909E8E84-426E-40DD-AFC4-6F175D3DCCD1}">
              <a14:hiddenFill xmlns:a14="http://schemas.microsoft.com/office/drawing/2010/main">
                <a:solidFill>
                  <a:srgbClr val="0000CC"/>
                </a:solidFill>
              </a14:hiddenFill>
            </a:ext>
            <a:ext uri="{91240B29-F687-4F45-9708-019B960494DF}">
              <a14:hiddenLine xmlns:a14="http://schemas.microsoft.com/office/drawing/2010/main" w="9525">
                <a:solidFill>
                  <a:srgbClr val="0000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ts val="600"/>
              </a:spcBef>
            </a:pPr>
            <a:r>
              <a:rPr lang="en-US" sz="3600" dirty="0">
                <a:solidFill>
                  <a:srgbClr val="FF0000"/>
                </a:solidFill>
                <a:latin typeface="Arial" pitchFamily="34" charset="0"/>
                <a:cs typeface="Arial" pitchFamily="34" charset="0"/>
              </a:rPr>
              <a:t>1) </a:t>
            </a:r>
            <a:r>
              <a:rPr lang="vi-VN" sz="3600" dirty="0">
                <a:solidFill>
                  <a:srgbClr val="FF0000"/>
                </a:solidFill>
                <a:latin typeface="Arial" pitchFamily="34" charset="0"/>
                <a:cs typeface="Arial" pitchFamily="34" charset="0"/>
              </a:rPr>
              <a:t>Bài tập dự án:</a:t>
            </a:r>
            <a:r>
              <a:rPr lang="vi-VN" sz="3600" dirty="0">
                <a:latin typeface="Arial" pitchFamily="34" charset="0"/>
                <a:cs typeface="Arial" pitchFamily="34" charset="0"/>
              </a:rPr>
              <a:t> chế t</a:t>
            </a:r>
            <a:r>
              <a:rPr lang="en-US" sz="3600" dirty="0" err="1">
                <a:latin typeface="Arial" pitchFamily="34" charset="0"/>
                <a:cs typeface="Arial" pitchFamily="34" charset="0"/>
              </a:rPr>
              <a:t>ạo</a:t>
            </a:r>
            <a:r>
              <a:rPr lang="en-US" sz="3600" dirty="0">
                <a:latin typeface="Arial" pitchFamily="34" charset="0"/>
                <a:cs typeface="Arial" pitchFamily="34" charset="0"/>
              </a:rPr>
              <a:t> </a:t>
            </a:r>
            <a:r>
              <a:rPr lang="en-US" sz="3600" dirty="0" err="1">
                <a:latin typeface="Arial" pitchFamily="34" charset="0"/>
                <a:cs typeface="Arial" pitchFamily="34" charset="0"/>
              </a:rPr>
              <a:t>đồng</a:t>
            </a:r>
            <a:r>
              <a:rPr lang="en-US" sz="3600" dirty="0">
                <a:latin typeface="Arial" pitchFamily="34" charset="0"/>
                <a:cs typeface="Arial" pitchFamily="34" charset="0"/>
              </a:rPr>
              <a:t> </a:t>
            </a:r>
            <a:r>
              <a:rPr lang="en-US" sz="3600" dirty="0" err="1">
                <a:latin typeface="Arial" pitchFamily="34" charset="0"/>
                <a:cs typeface="Arial" pitchFamily="34" charset="0"/>
              </a:rPr>
              <a:t>hồ</a:t>
            </a:r>
            <a:r>
              <a:rPr lang="en-US" sz="3600" dirty="0">
                <a:latin typeface="Arial" pitchFamily="34" charset="0"/>
                <a:cs typeface="Arial" pitchFamily="34" charset="0"/>
              </a:rPr>
              <a:t> </a:t>
            </a:r>
            <a:r>
              <a:rPr lang="en-US" sz="3600" dirty="0" err="1">
                <a:latin typeface="Arial" pitchFamily="34" charset="0"/>
                <a:cs typeface="Arial" pitchFamily="34" charset="0"/>
              </a:rPr>
              <a:t>mặt</a:t>
            </a:r>
            <a:r>
              <a:rPr lang="en-US" sz="3600" dirty="0">
                <a:latin typeface="Arial" pitchFamily="34" charset="0"/>
                <a:cs typeface="Arial" pitchFamily="34" charset="0"/>
              </a:rPr>
              <a:t> </a:t>
            </a:r>
            <a:r>
              <a:rPr lang="en-US" sz="3600" dirty="0" err="1">
                <a:latin typeface="Arial" pitchFamily="34" charset="0"/>
                <a:cs typeface="Arial" pitchFamily="34" charset="0"/>
              </a:rPr>
              <a:t>trời</a:t>
            </a:r>
            <a:r>
              <a:rPr lang="en-US" sz="3600">
                <a:latin typeface="Arial" pitchFamily="34" charset="0"/>
                <a:cs typeface="Arial" pitchFamily="34" charset="0"/>
              </a:rPr>
              <a:t>. </a:t>
            </a:r>
            <a:endParaRPr lang="en-US" sz="3600" dirty="0">
              <a:latin typeface="Arial" pitchFamily="34" charset="0"/>
              <a:cs typeface="Arial" pitchFamily="34" charset="0"/>
            </a:endParaRPr>
          </a:p>
        </p:txBody>
      </p:sp>
      <p:sp>
        <p:nvSpPr>
          <p:cNvPr id="128013" name="Text Box 13"/>
          <p:cNvSpPr txBox="1">
            <a:spLocks noChangeArrowheads="1"/>
          </p:cNvSpPr>
          <p:nvPr/>
        </p:nvSpPr>
        <p:spPr bwMode="auto">
          <a:xfrm>
            <a:off x="1828800" y="3465140"/>
            <a:ext cx="8839200" cy="1831271"/>
          </a:xfrm>
          <a:prstGeom prst="rect">
            <a:avLst/>
          </a:prstGeom>
          <a:noFill/>
          <a:ln>
            <a:noFill/>
          </a:ln>
          <a:effectLst/>
          <a:extLst>
            <a:ext uri="{909E8E84-426E-40DD-AFC4-6F175D3DCCD1}">
              <a14:hiddenFill xmlns:a14="http://schemas.microsoft.com/office/drawing/2010/main">
                <a:solidFill>
                  <a:srgbClr val="0000CC"/>
                </a:solidFill>
              </a14:hiddenFill>
            </a:ext>
            <a:ext uri="{91240B29-F687-4F45-9708-019B960494DF}">
              <a14:hiddenLine xmlns:a14="http://schemas.microsoft.com/office/drawing/2010/main" w="9525">
                <a:solidFill>
                  <a:srgbClr val="0000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ts val="600"/>
              </a:spcBef>
            </a:pPr>
            <a:r>
              <a:rPr lang="en-US" sz="3600" dirty="0">
                <a:solidFill>
                  <a:srgbClr val="FF0000"/>
                </a:solidFill>
                <a:latin typeface="Arial" charset="0"/>
              </a:rPr>
              <a:t>2) </a:t>
            </a:r>
            <a:r>
              <a:rPr lang="en-US" sz="3600" dirty="0" err="1">
                <a:solidFill>
                  <a:srgbClr val="FF0000"/>
                </a:solidFill>
                <a:latin typeface="Arial" charset="0"/>
              </a:rPr>
              <a:t>Chuẩn</a:t>
            </a:r>
            <a:r>
              <a:rPr lang="en-US" sz="3600" dirty="0">
                <a:solidFill>
                  <a:srgbClr val="FF0000"/>
                </a:solidFill>
                <a:latin typeface="Arial" charset="0"/>
              </a:rPr>
              <a:t> </a:t>
            </a:r>
            <a:r>
              <a:rPr lang="en-US" sz="3600" dirty="0" err="1">
                <a:solidFill>
                  <a:srgbClr val="FF0000"/>
                </a:solidFill>
                <a:latin typeface="Arial" charset="0"/>
              </a:rPr>
              <a:t>bị</a:t>
            </a:r>
            <a:r>
              <a:rPr lang="en-US" sz="3600" dirty="0">
                <a:solidFill>
                  <a:srgbClr val="FF0000"/>
                </a:solidFill>
                <a:latin typeface="Arial" charset="0"/>
              </a:rPr>
              <a:t> </a:t>
            </a:r>
            <a:r>
              <a:rPr lang="en-US" sz="3600" dirty="0" err="1">
                <a:solidFill>
                  <a:srgbClr val="FF0000"/>
                </a:solidFill>
                <a:latin typeface="Arial" charset="0"/>
              </a:rPr>
              <a:t>bài</a:t>
            </a:r>
            <a:r>
              <a:rPr lang="en-US" sz="3600" dirty="0">
                <a:solidFill>
                  <a:srgbClr val="FF0000"/>
                </a:solidFill>
                <a:latin typeface="Arial" charset="0"/>
              </a:rPr>
              <a:t> </a:t>
            </a:r>
            <a:r>
              <a:rPr lang="en-US" sz="3600" dirty="0" err="1">
                <a:solidFill>
                  <a:srgbClr val="FF0000"/>
                </a:solidFill>
                <a:latin typeface="Arial" charset="0"/>
              </a:rPr>
              <a:t>mới</a:t>
            </a:r>
            <a:r>
              <a:rPr lang="en-US" sz="3600" dirty="0">
                <a:solidFill>
                  <a:srgbClr val="FF0000"/>
                </a:solidFill>
                <a:latin typeface="Arial" charset="0"/>
              </a:rPr>
              <a:t> :</a:t>
            </a:r>
          </a:p>
          <a:p>
            <a:pPr>
              <a:spcBef>
                <a:spcPts val="600"/>
              </a:spcBef>
            </a:pPr>
            <a:r>
              <a:rPr lang="en-US" sz="3600" dirty="0">
                <a:latin typeface="Arial" charset="0"/>
              </a:rPr>
              <a:t> - </a:t>
            </a:r>
            <a:r>
              <a:rPr lang="en-US" sz="3600" dirty="0" err="1">
                <a:latin typeface="Arial" charset="0"/>
              </a:rPr>
              <a:t>Tìm</a:t>
            </a:r>
            <a:r>
              <a:rPr lang="en-US" sz="3600" dirty="0">
                <a:latin typeface="Arial" charset="0"/>
              </a:rPr>
              <a:t> </a:t>
            </a:r>
            <a:r>
              <a:rPr lang="en-US" sz="3600" dirty="0" err="1">
                <a:latin typeface="Arial" charset="0"/>
              </a:rPr>
              <a:t>hiểu</a:t>
            </a:r>
            <a:r>
              <a:rPr lang="en-US" sz="3600" dirty="0">
                <a:latin typeface="Arial" charset="0"/>
              </a:rPr>
              <a:t> </a:t>
            </a:r>
            <a:r>
              <a:rPr lang="en-US" sz="3600" dirty="0" err="1">
                <a:latin typeface="Arial" charset="0"/>
              </a:rPr>
              <a:t>về</a:t>
            </a:r>
            <a:r>
              <a:rPr lang="en-US" sz="3600" dirty="0">
                <a:latin typeface="Arial" charset="0"/>
              </a:rPr>
              <a:t>  </a:t>
            </a:r>
            <a:r>
              <a:rPr lang="vi-VN" sz="3600" dirty="0">
                <a:latin typeface="Arial" charset="0"/>
              </a:rPr>
              <a:t>chuyển động nhìn thấy của Mặt Trăng.</a:t>
            </a:r>
            <a:endParaRPr lang="en-US" sz="3600" dirty="0">
              <a:latin typeface="Arial" charset="0"/>
            </a:endParaRPr>
          </a:p>
        </p:txBody>
      </p:sp>
    </p:spTree>
    <p:extLst>
      <p:ext uri="{BB962C8B-B14F-4D97-AF65-F5344CB8AC3E}">
        <p14:creationId xmlns:p14="http://schemas.microsoft.com/office/powerpoint/2010/main" val="12756467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28012"/>
                                        </p:tgtEl>
                                        <p:attrNameLst>
                                          <p:attrName>style.visibility</p:attrName>
                                        </p:attrNameLst>
                                      </p:cBhvr>
                                      <p:to>
                                        <p:strVal val="visible"/>
                                      </p:to>
                                    </p:set>
                                    <p:anim calcmode="discrete" valueType="clr">
                                      <p:cBhvr override="childStyle">
                                        <p:cTn id="7" dur="80"/>
                                        <p:tgtEl>
                                          <p:spTgt spid="12801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28012"/>
                                        </p:tgtEl>
                                        <p:attrNameLst>
                                          <p:attrName>fillcolor</p:attrName>
                                        </p:attrNameLst>
                                      </p:cBhvr>
                                      <p:tavLst>
                                        <p:tav tm="0">
                                          <p:val>
                                            <p:clrVal>
                                              <a:schemeClr val="accent2"/>
                                            </p:clrVal>
                                          </p:val>
                                        </p:tav>
                                        <p:tav tm="50000">
                                          <p:val>
                                            <p:clrVal>
                                              <a:schemeClr val="hlink"/>
                                            </p:clrVal>
                                          </p:val>
                                        </p:tav>
                                      </p:tavLst>
                                    </p:anim>
                                    <p:set>
                                      <p:cBhvr>
                                        <p:cTn id="9" dur="80"/>
                                        <p:tgtEl>
                                          <p:spTgt spid="128012"/>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28013"/>
                                        </p:tgtEl>
                                        <p:attrNameLst>
                                          <p:attrName>style.visibility</p:attrName>
                                        </p:attrNameLst>
                                      </p:cBhvr>
                                      <p:to>
                                        <p:strVal val="visible"/>
                                      </p:to>
                                    </p:set>
                                    <p:anim calcmode="discrete" valueType="clr">
                                      <p:cBhvr override="childStyle">
                                        <p:cTn id="14" dur="80"/>
                                        <p:tgtEl>
                                          <p:spTgt spid="128013"/>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28013"/>
                                        </p:tgtEl>
                                        <p:attrNameLst>
                                          <p:attrName>fillcolor</p:attrName>
                                        </p:attrNameLst>
                                      </p:cBhvr>
                                      <p:tavLst>
                                        <p:tav tm="0">
                                          <p:val>
                                            <p:clrVal>
                                              <a:schemeClr val="accent2"/>
                                            </p:clrVal>
                                          </p:val>
                                        </p:tav>
                                        <p:tav tm="50000">
                                          <p:val>
                                            <p:clrVal>
                                              <a:schemeClr val="hlink"/>
                                            </p:clrVal>
                                          </p:val>
                                        </p:tav>
                                      </p:tavLst>
                                    </p:anim>
                                    <p:set>
                                      <p:cBhvr>
                                        <p:cTn id="16" dur="80"/>
                                        <p:tgtEl>
                                          <p:spTgt spid="12801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12" grpId="0"/>
      <p:bldP spid="1280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6"/>
          <p:cNvSpPr>
            <a:spLocks noChangeArrowheads="1"/>
          </p:cNvSpPr>
          <p:nvPr/>
        </p:nvSpPr>
        <p:spPr bwMode="auto">
          <a:xfrm>
            <a:off x="7467600" y="990600"/>
            <a:ext cx="546100" cy="91440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en-US" altLang="en-US">
              <a:solidFill>
                <a:srgbClr val="000000"/>
              </a:solidFill>
            </a:endParaRPr>
          </a:p>
        </p:txBody>
      </p:sp>
      <p:sp>
        <p:nvSpPr>
          <p:cNvPr id="11" name="Rectangle 10"/>
          <p:cNvSpPr/>
          <p:nvPr/>
        </p:nvSpPr>
        <p:spPr>
          <a:xfrm>
            <a:off x="628650" y="431984"/>
            <a:ext cx="11110936" cy="2462213"/>
          </a:xfrm>
          <a:prstGeom prst="rect">
            <a:avLst/>
          </a:prstGeom>
        </p:spPr>
        <p:txBody>
          <a:bodyPr wrap="square">
            <a:spAutoFit/>
          </a:bodyPr>
          <a:lstStyle/>
          <a:p>
            <a:pPr>
              <a:spcBef>
                <a:spcPct val="50000"/>
              </a:spcBef>
            </a:pPr>
            <a:r>
              <a:rPr lang="en-US" altLang="en-US" sz="2800" b="1" dirty="0" err="1">
                <a:solidFill>
                  <a:srgbClr val="0000FF"/>
                </a:solidFill>
                <a:latin typeface="Times New Roman" panose="02020603050405020304" pitchFamily="18" charset="0"/>
                <a:cs typeface="Times New Roman" panose="02020603050405020304" pitchFamily="18" charset="0"/>
              </a:rPr>
              <a:t>Trả</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lời</a:t>
            </a:r>
            <a:r>
              <a:rPr lang="en-US" altLang="en-US" sz="2800" b="1" dirty="0">
                <a:solidFill>
                  <a:srgbClr val="0000FF"/>
                </a:solidFill>
                <a:latin typeface="Times New Roman" panose="02020603050405020304" pitchFamily="18" charset="0"/>
                <a:cs typeface="Times New Roman" panose="02020603050405020304" pitchFamily="18" charset="0"/>
              </a:rPr>
              <a:t>: </a:t>
            </a:r>
          </a:p>
          <a:p>
            <a:pPr>
              <a:spcBef>
                <a:spcPct val="50000"/>
              </a:spcBef>
            </a:pPr>
            <a:r>
              <a:rPr lang="en-US" altLang="en-US" sz="2800" b="1" dirty="0">
                <a:solidFill>
                  <a:srgbClr val="0000FF"/>
                </a:solidFill>
                <a:latin typeface="Times New Roman" panose="02020603050405020304" pitchFamily="18" charset="0"/>
                <a:cs typeface="Times New Roman" panose="02020603050405020304" pitchFamily="18" charset="0"/>
              </a:rPr>
              <a:t>a. </a:t>
            </a:r>
            <a:r>
              <a:rPr lang="en-US" altLang="en-US" sz="2800" b="1" dirty="0" err="1">
                <a:solidFill>
                  <a:srgbClr val="0000FF"/>
                </a:solidFill>
                <a:latin typeface="Times New Roman" panose="02020603050405020304" pitchFamily="18" charset="0"/>
                <a:cs typeface="Times New Roman" panose="02020603050405020304" pitchFamily="18" charset="0"/>
              </a:rPr>
              <a:t>Trái</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đất</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có</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dạng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hình</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cầu</a:t>
            </a:r>
            <a:endParaRPr lang="en-US" altLang="en-US" sz="2800" b="1" dirty="0">
              <a:solidFill>
                <a:srgbClr val="0000FF"/>
              </a:solidFill>
              <a:latin typeface="Times New Roman" panose="02020603050405020304" pitchFamily="18" charset="0"/>
              <a:cs typeface="Times New Roman" panose="02020603050405020304" pitchFamily="18" charset="0"/>
            </a:endParaRPr>
          </a:p>
          <a:p>
            <a:pPr>
              <a:spcBef>
                <a:spcPct val="50000"/>
              </a:spcBef>
            </a:pPr>
            <a:r>
              <a:rPr lang="en-US" altLang="en-US" sz="2800" b="1" dirty="0">
                <a:solidFill>
                  <a:srgbClr val="0000FF"/>
                </a:solidFill>
                <a:latin typeface="Times New Roman" panose="02020603050405020304" pitchFamily="18" charset="0"/>
                <a:cs typeface="Times New Roman" panose="02020603050405020304" pitchFamily="18" charset="0"/>
              </a:rPr>
              <a:t>b. </a:t>
            </a:r>
            <a:r>
              <a:rPr lang="en-US" altLang="en-US" sz="2800" b="1" dirty="0" err="1">
                <a:solidFill>
                  <a:srgbClr val="0000FF"/>
                </a:solidFill>
                <a:latin typeface="Times New Roman" panose="02020603050405020304" pitchFamily="18" charset="0"/>
                <a:cs typeface="Times New Roman" panose="02020603050405020304" pitchFamily="18" charset="0"/>
              </a:rPr>
              <a:t>Trái</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đất</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chuyển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động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xung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quanh</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Mặt</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trời</a:t>
            </a:r>
            <a:endParaRPr lang="en-US" altLang="en-US" sz="2800" b="1" dirty="0">
              <a:solidFill>
                <a:srgbClr val="0000FF"/>
              </a:solidFill>
              <a:latin typeface="Times New Roman" panose="02020603050405020304" pitchFamily="18" charset="0"/>
              <a:cs typeface="Times New Roman" panose="02020603050405020304" pitchFamily="18" charset="0"/>
            </a:endParaRPr>
          </a:p>
          <a:p>
            <a:pPr>
              <a:spcBef>
                <a:spcPct val="50000"/>
              </a:spcBef>
            </a:pPr>
            <a:r>
              <a:rPr lang="en-US" altLang="en-US" sz="2800" b="1" dirty="0">
                <a:solidFill>
                  <a:srgbClr val="0000FF"/>
                </a:solidFill>
                <a:latin typeface="Times New Roman" panose="02020603050405020304" pitchFamily="18" charset="0"/>
                <a:cs typeface="Times New Roman" panose="02020603050405020304" pitchFamily="18" charset="0"/>
              </a:rPr>
              <a:t>c. </a:t>
            </a:r>
            <a:r>
              <a:rPr lang="en-US" altLang="en-US" sz="2800" b="1" dirty="0" err="1">
                <a:solidFill>
                  <a:srgbClr val="0000FF"/>
                </a:solidFill>
                <a:latin typeface="Times New Roman" panose="02020603050405020304" pitchFamily="18" charset="0"/>
                <a:cs typeface="Times New Roman" panose="02020603050405020304" pitchFamily="18" charset="0"/>
              </a:rPr>
              <a:t>Trái</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đất</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là</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một</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hành</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tinh</a:t>
            </a:r>
            <a:r>
              <a:rPr lang="en-US" altLang="en-US" sz="2800" b="1" dirty="0">
                <a:solidFill>
                  <a:srgbClr val="0000FF"/>
                </a:solidFill>
                <a:latin typeface="Times New Roman" panose="02020603050405020304" pitchFamily="18" charset="0"/>
                <a:cs typeface="Times New Roman" panose="02020603050405020304" pitchFamily="18" charset="0"/>
              </a:rPr>
              <a:t> </a:t>
            </a:r>
          </a:p>
        </p:txBody>
      </p:sp>
      <p:pic>
        <p:nvPicPr>
          <p:cNvPr id="13" name="Picture 12"/>
          <p:cNvPicPr>
            <a:picLocks noChangeAspect="1"/>
          </p:cNvPicPr>
          <p:nvPr/>
        </p:nvPicPr>
        <p:blipFill rotWithShape="1">
          <a:blip r:embed="rId2">
            <a:extLst>
              <a:ext uri="{28A0092B-C50C-407E-A947-70E740481C1C}">
                <a14:useLocalDpi xmlns:a14="http://schemas.microsoft.com/office/drawing/2010/main" val="0"/>
              </a:ext>
            </a:extLst>
          </a:blip>
          <a:srcRect l="1" r="-955" b="7515"/>
          <a:stretch>
            <a:fillRect/>
          </a:stretch>
        </p:blipFill>
        <p:spPr>
          <a:xfrm>
            <a:off x="6416202" y="3120546"/>
            <a:ext cx="5323384" cy="3800873"/>
          </a:xfrm>
          <a:prstGeom prst="rect">
            <a:avLst/>
          </a:prstGeom>
        </p:spPr>
      </p:pic>
      <p:pic>
        <p:nvPicPr>
          <p:cNvPr id="1026" name="Picture 2" descr="Tìm hiểu về trái đất">
            <a:extLst>
              <a:ext uri="{FF2B5EF4-FFF2-40B4-BE49-F238E27FC236}">
                <a16:creationId xmlns:a16="http://schemas.microsoft.com/office/drawing/2014/main" id="{49F5DCDA-1F11-7328-F694-304EC44DD5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852" y="3187419"/>
            <a:ext cx="5867400" cy="36671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7131" t="32057" r="40615" b="45208"/>
          <a:stretch/>
        </p:blipFill>
        <p:spPr bwMode="auto">
          <a:xfrm>
            <a:off x="1371600" y="1740810"/>
            <a:ext cx="8748651" cy="3574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09600" y="5410200"/>
            <a:ext cx="10711133" cy="1077218"/>
          </a:xfrm>
          <a:prstGeom prst="rect">
            <a:avLst/>
          </a:prstGeom>
          <a:noFill/>
        </p:spPr>
        <p:txBody>
          <a:bodyPr wrap="square" rtlCol="0">
            <a:spAutoFit/>
          </a:bodyPr>
          <a:lstStyle/>
          <a:p>
            <a:r>
              <a:rPr lang="vi-VN" sz="3200" dirty="0">
                <a:latin typeface="+mj-lt"/>
              </a:rPr>
              <a:t>Hình 43.1. Mô phỏng «chuyển động» nhìn thấy hằng ngày của Mặt Trời.</a:t>
            </a:r>
            <a:endParaRPr lang="en-US" sz="3200" dirty="0">
              <a:latin typeface="+mj-lt"/>
            </a:endParaRPr>
          </a:p>
        </p:txBody>
      </p:sp>
      <p:sp>
        <p:nvSpPr>
          <p:cNvPr id="6" name="TextBox 5"/>
          <p:cNvSpPr txBox="1"/>
          <p:nvPr/>
        </p:nvSpPr>
        <p:spPr>
          <a:xfrm>
            <a:off x="288266" y="762000"/>
            <a:ext cx="11353800" cy="1077218"/>
          </a:xfrm>
          <a:prstGeom prst="rect">
            <a:avLst/>
          </a:prstGeom>
          <a:noFill/>
        </p:spPr>
        <p:txBody>
          <a:bodyPr wrap="square" rtlCol="0">
            <a:spAutoFit/>
          </a:bodyPr>
          <a:lstStyle/>
          <a:p>
            <a:r>
              <a:rPr lang="vi-VN" sz="3200" b="1">
                <a:solidFill>
                  <a:srgbClr val="0000FF"/>
                </a:solidFill>
                <a:latin typeface="+mj-lt"/>
              </a:rPr>
              <a:t> </a:t>
            </a:r>
            <a:r>
              <a:rPr lang="en-US" sz="3200" b="1">
                <a:solidFill>
                  <a:srgbClr val="0000FF"/>
                </a:solidFill>
                <a:latin typeface="+mj-lt"/>
              </a:rPr>
              <a:t>Câu 1. </a:t>
            </a:r>
            <a:r>
              <a:rPr lang="vi-VN" sz="3200" b="1">
                <a:solidFill>
                  <a:srgbClr val="0000FF"/>
                </a:solidFill>
                <a:latin typeface="+mj-lt"/>
              </a:rPr>
              <a:t>Em </a:t>
            </a:r>
            <a:r>
              <a:rPr lang="vi-VN" sz="3200" b="1" dirty="0">
                <a:solidFill>
                  <a:srgbClr val="0000FF"/>
                </a:solidFill>
                <a:latin typeface="+mj-lt"/>
              </a:rPr>
              <a:t>hãy mô tả </a:t>
            </a:r>
            <a:r>
              <a:rPr lang="vi-VN" sz="3200" b="1">
                <a:solidFill>
                  <a:srgbClr val="0000FF"/>
                </a:solidFill>
                <a:latin typeface="+mj-lt"/>
              </a:rPr>
              <a:t>sự </a:t>
            </a:r>
            <a:r>
              <a:rPr lang="en-US" sz="3200" b="1">
                <a:solidFill>
                  <a:srgbClr val="0000FF"/>
                </a:solidFill>
                <a:latin typeface="+mj-lt"/>
              </a:rPr>
              <a:t>“</a:t>
            </a:r>
            <a:r>
              <a:rPr lang="vi-VN" sz="3200" b="1">
                <a:solidFill>
                  <a:srgbClr val="0000FF"/>
                </a:solidFill>
                <a:latin typeface="+mj-lt"/>
              </a:rPr>
              <a:t>chuyển động</a:t>
            </a:r>
            <a:r>
              <a:rPr lang="en-US" sz="3200" b="1">
                <a:solidFill>
                  <a:srgbClr val="0000FF"/>
                </a:solidFill>
                <a:latin typeface="+mj-lt"/>
              </a:rPr>
              <a:t>”</a:t>
            </a:r>
            <a:r>
              <a:rPr lang="vi-VN" sz="3200" b="1">
                <a:solidFill>
                  <a:srgbClr val="0000FF"/>
                </a:solidFill>
                <a:latin typeface="+mj-lt"/>
              </a:rPr>
              <a:t> </a:t>
            </a:r>
            <a:r>
              <a:rPr lang="vi-VN" sz="3200" b="1" dirty="0">
                <a:solidFill>
                  <a:srgbClr val="0000FF"/>
                </a:solidFill>
                <a:latin typeface="+mj-lt"/>
              </a:rPr>
              <a:t>của Mặt Trời hằng ngày trên bầu trời.</a:t>
            </a:r>
            <a:endParaRPr lang="en-US" sz="3200" b="1" dirty="0">
              <a:solidFill>
                <a:srgbClr val="0000FF"/>
              </a:solidFill>
              <a:latin typeface="+mj-lt"/>
            </a:endParaRPr>
          </a:p>
        </p:txBody>
      </p:sp>
      <p:sp>
        <p:nvSpPr>
          <p:cNvPr id="2" name="TextBox 1">
            <a:extLst>
              <a:ext uri="{FF2B5EF4-FFF2-40B4-BE49-F238E27FC236}">
                <a16:creationId xmlns:a16="http://schemas.microsoft.com/office/drawing/2014/main" id="{EE996B00-46BF-EAAD-AFB5-B529D3D76AF5}"/>
              </a:ext>
            </a:extLst>
          </p:cNvPr>
          <p:cNvSpPr txBox="1"/>
          <p:nvPr/>
        </p:nvSpPr>
        <p:spPr>
          <a:xfrm>
            <a:off x="152400" y="78194"/>
            <a:ext cx="11353800" cy="584775"/>
          </a:xfrm>
          <a:prstGeom prst="rect">
            <a:avLst/>
          </a:prstGeom>
          <a:noFill/>
        </p:spPr>
        <p:txBody>
          <a:bodyPr wrap="square" rtlCol="0">
            <a:spAutoFit/>
          </a:bodyPr>
          <a:lstStyle/>
          <a:p>
            <a:r>
              <a:rPr lang="vi-VN" sz="3200" b="1" dirty="0">
                <a:solidFill>
                  <a:srgbClr val="FF0000"/>
                </a:solidFill>
                <a:latin typeface="+mj-lt"/>
              </a:rPr>
              <a:t> </a:t>
            </a:r>
            <a:r>
              <a:rPr lang="en-US" sz="3200" b="1" dirty="0">
                <a:solidFill>
                  <a:srgbClr val="FF0000"/>
                </a:solidFill>
                <a:latin typeface="+mj-lt"/>
              </a:rPr>
              <a:t>1. </a:t>
            </a:r>
            <a:r>
              <a:rPr lang="en-US" sz="3200" b="1" dirty="0" err="1">
                <a:solidFill>
                  <a:srgbClr val="FF0000"/>
                </a:solidFill>
                <a:latin typeface="+mj-lt"/>
              </a:rPr>
              <a:t>Chuyển</a:t>
            </a:r>
            <a:r>
              <a:rPr lang="en-US" sz="3200" b="1" dirty="0">
                <a:solidFill>
                  <a:srgbClr val="FF0000"/>
                </a:solidFill>
                <a:latin typeface="+mj-lt"/>
              </a:rPr>
              <a:t> </a:t>
            </a:r>
            <a:r>
              <a:rPr lang="en-US" sz="3200" b="1" dirty="0" err="1">
                <a:solidFill>
                  <a:srgbClr val="FF0000"/>
                </a:solidFill>
                <a:latin typeface="+mj-lt"/>
              </a:rPr>
              <a:t>động</a:t>
            </a:r>
            <a:r>
              <a:rPr lang="en-US" sz="3200" b="1" dirty="0">
                <a:solidFill>
                  <a:srgbClr val="FF0000"/>
                </a:solidFill>
                <a:latin typeface="+mj-lt"/>
              </a:rPr>
              <a:t> </a:t>
            </a:r>
            <a:r>
              <a:rPr lang="en-US" sz="3200" b="1" dirty="0" err="1">
                <a:solidFill>
                  <a:srgbClr val="FF0000"/>
                </a:solidFill>
                <a:latin typeface="+mj-lt"/>
              </a:rPr>
              <a:t>nhìn</a:t>
            </a:r>
            <a:r>
              <a:rPr lang="en-US" sz="3200" b="1" dirty="0">
                <a:solidFill>
                  <a:srgbClr val="FF0000"/>
                </a:solidFill>
                <a:latin typeface="+mj-lt"/>
              </a:rPr>
              <a:t> </a:t>
            </a:r>
            <a:r>
              <a:rPr lang="en-US" sz="3200" b="1" dirty="0" err="1">
                <a:solidFill>
                  <a:srgbClr val="FF0000"/>
                </a:solidFill>
                <a:latin typeface="+mj-lt"/>
              </a:rPr>
              <a:t>thấy</a:t>
            </a:r>
            <a:r>
              <a:rPr lang="en-US" sz="3200" b="1" dirty="0">
                <a:solidFill>
                  <a:srgbClr val="FF0000"/>
                </a:solidFill>
                <a:latin typeface="+mj-lt"/>
              </a:rPr>
              <a:t> </a:t>
            </a:r>
            <a:r>
              <a:rPr lang="en-US" sz="3200" b="1" dirty="0" err="1">
                <a:solidFill>
                  <a:srgbClr val="FF0000"/>
                </a:solidFill>
                <a:latin typeface="+mj-lt"/>
              </a:rPr>
              <a:t>của</a:t>
            </a:r>
            <a:r>
              <a:rPr lang="en-US" sz="3200" b="1" dirty="0">
                <a:solidFill>
                  <a:srgbClr val="FF0000"/>
                </a:solidFill>
                <a:latin typeface="+mj-lt"/>
              </a:rPr>
              <a:t> </a:t>
            </a:r>
            <a:r>
              <a:rPr lang="en-US" sz="3200" b="1" dirty="0" err="1">
                <a:solidFill>
                  <a:srgbClr val="FF0000"/>
                </a:solidFill>
                <a:latin typeface="+mj-lt"/>
              </a:rPr>
              <a:t>Mặt</a:t>
            </a:r>
            <a:r>
              <a:rPr lang="en-US" sz="3200" b="1" dirty="0">
                <a:solidFill>
                  <a:srgbClr val="FF0000"/>
                </a:solidFill>
                <a:latin typeface="+mj-lt"/>
              </a:rPr>
              <a:t> </a:t>
            </a:r>
            <a:r>
              <a:rPr lang="en-US" sz="3200" b="1" dirty="0" err="1">
                <a:solidFill>
                  <a:srgbClr val="FF0000"/>
                </a:solidFill>
                <a:latin typeface="+mj-lt"/>
              </a:rPr>
              <a:t>trời</a:t>
            </a:r>
            <a:endParaRPr lang="en-US" sz="3200" b="1" dirty="0">
              <a:solidFill>
                <a:srgbClr val="FF0000"/>
              </a:solidFill>
              <a:latin typeface="+mj-lt"/>
            </a:endParaRPr>
          </a:p>
        </p:txBody>
      </p:sp>
    </p:spTree>
    <p:extLst>
      <p:ext uri="{BB962C8B-B14F-4D97-AF65-F5344CB8AC3E}">
        <p14:creationId xmlns:p14="http://schemas.microsoft.com/office/powerpoint/2010/main" val="42695899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7131" t="32057" r="40615" b="45208"/>
          <a:stretch/>
        </p:blipFill>
        <p:spPr bwMode="auto">
          <a:xfrm>
            <a:off x="1371600" y="1740810"/>
            <a:ext cx="8748651" cy="3574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88266" y="762000"/>
            <a:ext cx="11353800" cy="1077218"/>
          </a:xfrm>
          <a:prstGeom prst="rect">
            <a:avLst/>
          </a:prstGeom>
          <a:noFill/>
        </p:spPr>
        <p:txBody>
          <a:bodyPr wrap="square" rtlCol="0">
            <a:spAutoFit/>
          </a:bodyPr>
          <a:lstStyle/>
          <a:p>
            <a:r>
              <a:rPr lang="vi-VN" sz="3200" b="1">
                <a:solidFill>
                  <a:srgbClr val="0000FF"/>
                </a:solidFill>
                <a:latin typeface="+mj-lt"/>
              </a:rPr>
              <a:t> </a:t>
            </a:r>
            <a:r>
              <a:rPr lang="en-US" sz="3200" b="1">
                <a:solidFill>
                  <a:srgbClr val="0000FF"/>
                </a:solidFill>
                <a:latin typeface="+mj-lt"/>
              </a:rPr>
              <a:t>Câu 1. </a:t>
            </a:r>
            <a:r>
              <a:rPr lang="vi-VN" sz="3200" b="1">
                <a:solidFill>
                  <a:srgbClr val="0000FF"/>
                </a:solidFill>
                <a:latin typeface="+mj-lt"/>
              </a:rPr>
              <a:t>Em </a:t>
            </a:r>
            <a:r>
              <a:rPr lang="vi-VN" sz="3200" b="1" dirty="0">
                <a:solidFill>
                  <a:srgbClr val="0000FF"/>
                </a:solidFill>
                <a:latin typeface="+mj-lt"/>
              </a:rPr>
              <a:t>hãy mô tả </a:t>
            </a:r>
            <a:r>
              <a:rPr lang="vi-VN" sz="3200" b="1">
                <a:solidFill>
                  <a:srgbClr val="0000FF"/>
                </a:solidFill>
                <a:latin typeface="+mj-lt"/>
              </a:rPr>
              <a:t>sự </a:t>
            </a:r>
            <a:r>
              <a:rPr lang="en-US" sz="3200" b="1">
                <a:solidFill>
                  <a:srgbClr val="0000FF"/>
                </a:solidFill>
                <a:latin typeface="+mj-lt"/>
              </a:rPr>
              <a:t>“</a:t>
            </a:r>
            <a:r>
              <a:rPr lang="vi-VN" sz="3200" b="1">
                <a:solidFill>
                  <a:srgbClr val="0000FF"/>
                </a:solidFill>
                <a:latin typeface="+mj-lt"/>
              </a:rPr>
              <a:t>chuyển động</a:t>
            </a:r>
            <a:r>
              <a:rPr lang="en-US" sz="3200" b="1">
                <a:solidFill>
                  <a:srgbClr val="0000FF"/>
                </a:solidFill>
                <a:latin typeface="+mj-lt"/>
              </a:rPr>
              <a:t>”</a:t>
            </a:r>
            <a:r>
              <a:rPr lang="vi-VN" sz="3200" b="1">
                <a:solidFill>
                  <a:srgbClr val="0000FF"/>
                </a:solidFill>
                <a:latin typeface="+mj-lt"/>
              </a:rPr>
              <a:t> </a:t>
            </a:r>
            <a:r>
              <a:rPr lang="vi-VN" sz="3200" b="1" dirty="0">
                <a:solidFill>
                  <a:srgbClr val="0000FF"/>
                </a:solidFill>
                <a:latin typeface="+mj-lt"/>
              </a:rPr>
              <a:t>của Mặt Trời hằng ngày trên bầu trời.</a:t>
            </a:r>
            <a:endParaRPr lang="en-US" sz="3200" b="1" dirty="0">
              <a:solidFill>
                <a:srgbClr val="0000FF"/>
              </a:solidFill>
              <a:latin typeface="+mj-lt"/>
            </a:endParaRPr>
          </a:p>
        </p:txBody>
      </p:sp>
      <p:sp>
        <p:nvSpPr>
          <p:cNvPr id="2" name="TextBox 1">
            <a:extLst>
              <a:ext uri="{FF2B5EF4-FFF2-40B4-BE49-F238E27FC236}">
                <a16:creationId xmlns:a16="http://schemas.microsoft.com/office/drawing/2014/main" id="{EE996B00-46BF-EAAD-AFB5-B529D3D76AF5}"/>
              </a:ext>
            </a:extLst>
          </p:cNvPr>
          <p:cNvSpPr txBox="1"/>
          <p:nvPr/>
        </p:nvSpPr>
        <p:spPr>
          <a:xfrm>
            <a:off x="152400" y="78194"/>
            <a:ext cx="11353800" cy="584775"/>
          </a:xfrm>
          <a:prstGeom prst="rect">
            <a:avLst/>
          </a:prstGeom>
          <a:noFill/>
        </p:spPr>
        <p:txBody>
          <a:bodyPr wrap="square" rtlCol="0">
            <a:spAutoFit/>
          </a:bodyPr>
          <a:lstStyle/>
          <a:p>
            <a:r>
              <a:rPr lang="vi-VN" sz="3200" b="1" dirty="0">
                <a:solidFill>
                  <a:srgbClr val="FF0000"/>
                </a:solidFill>
                <a:latin typeface="+mj-lt"/>
              </a:rPr>
              <a:t> </a:t>
            </a:r>
            <a:r>
              <a:rPr lang="en-US" sz="3200" b="1" dirty="0">
                <a:solidFill>
                  <a:srgbClr val="FF0000"/>
                </a:solidFill>
                <a:latin typeface="+mj-lt"/>
              </a:rPr>
              <a:t>1. </a:t>
            </a:r>
            <a:r>
              <a:rPr lang="en-US" sz="3200" b="1" dirty="0" err="1">
                <a:solidFill>
                  <a:srgbClr val="FF0000"/>
                </a:solidFill>
                <a:latin typeface="+mj-lt"/>
              </a:rPr>
              <a:t>Chuyển</a:t>
            </a:r>
            <a:r>
              <a:rPr lang="en-US" sz="3200" b="1" dirty="0">
                <a:solidFill>
                  <a:srgbClr val="FF0000"/>
                </a:solidFill>
                <a:latin typeface="+mj-lt"/>
              </a:rPr>
              <a:t> </a:t>
            </a:r>
            <a:r>
              <a:rPr lang="en-US" sz="3200" b="1" dirty="0" err="1">
                <a:solidFill>
                  <a:srgbClr val="FF0000"/>
                </a:solidFill>
                <a:latin typeface="+mj-lt"/>
              </a:rPr>
              <a:t>động</a:t>
            </a:r>
            <a:r>
              <a:rPr lang="en-US" sz="3200" b="1" dirty="0">
                <a:solidFill>
                  <a:srgbClr val="FF0000"/>
                </a:solidFill>
                <a:latin typeface="+mj-lt"/>
              </a:rPr>
              <a:t> </a:t>
            </a:r>
            <a:r>
              <a:rPr lang="en-US" sz="3200" b="1" dirty="0" err="1">
                <a:solidFill>
                  <a:srgbClr val="FF0000"/>
                </a:solidFill>
                <a:latin typeface="+mj-lt"/>
              </a:rPr>
              <a:t>nhìn</a:t>
            </a:r>
            <a:r>
              <a:rPr lang="en-US" sz="3200" b="1" dirty="0">
                <a:solidFill>
                  <a:srgbClr val="FF0000"/>
                </a:solidFill>
                <a:latin typeface="+mj-lt"/>
              </a:rPr>
              <a:t> </a:t>
            </a:r>
            <a:r>
              <a:rPr lang="en-US" sz="3200" b="1" dirty="0" err="1">
                <a:solidFill>
                  <a:srgbClr val="FF0000"/>
                </a:solidFill>
                <a:latin typeface="+mj-lt"/>
              </a:rPr>
              <a:t>thấy</a:t>
            </a:r>
            <a:r>
              <a:rPr lang="en-US" sz="3200" b="1" dirty="0">
                <a:solidFill>
                  <a:srgbClr val="FF0000"/>
                </a:solidFill>
                <a:latin typeface="+mj-lt"/>
              </a:rPr>
              <a:t> </a:t>
            </a:r>
            <a:r>
              <a:rPr lang="en-US" sz="3200" b="1" dirty="0" err="1">
                <a:solidFill>
                  <a:srgbClr val="FF0000"/>
                </a:solidFill>
                <a:latin typeface="+mj-lt"/>
              </a:rPr>
              <a:t>của</a:t>
            </a:r>
            <a:r>
              <a:rPr lang="en-US" sz="3200" b="1" dirty="0">
                <a:solidFill>
                  <a:srgbClr val="FF0000"/>
                </a:solidFill>
                <a:latin typeface="+mj-lt"/>
              </a:rPr>
              <a:t> </a:t>
            </a:r>
            <a:r>
              <a:rPr lang="en-US" sz="3200" b="1" dirty="0" err="1">
                <a:solidFill>
                  <a:srgbClr val="FF0000"/>
                </a:solidFill>
                <a:latin typeface="+mj-lt"/>
              </a:rPr>
              <a:t>Mặt</a:t>
            </a:r>
            <a:r>
              <a:rPr lang="en-US" sz="3200" b="1" dirty="0">
                <a:solidFill>
                  <a:srgbClr val="FF0000"/>
                </a:solidFill>
                <a:latin typeface="+mj-lt"/>
              </a:rPr>
              <a:t> </a:t>
            </a:r>
            <a:r>
              <a:rPr lang="en-US" sz="3200" b="1" dirty="0" err="1">
                <a:solidFill>
                  <a:srgbClr val="FF0000"/>
                </a:solidFill>
                <a:latin typeface="+mj-lt"/>
              </a:rPr>
              <a:t>trời</a:t>
            </a:r>
            <a:endParaRPr lang="en-US" sz="3200" b="1" dirty="0">
              <a:solidFill>
                <a:srgbClr val="FF0000"/>
              </a:solidFill>
              <a:latin typeface="+mj-lt"/>
            </a:endParaRPr>
          </a:p>
        </p:txBody>
      </p:sp>
      <p:sp>
        <p:nvSpPr>
          <p:cNvPr id="7" name="TextBox 6">
            <a:extLst>
              <a:ext uri="{FF2B5EF4-FFF2-40B4-BE49-F238E27FC236}">
                <a16:creationId xmlns:a16="http://schemas.microsoft.com/office/drawing/2014/main" id="{03C63354-B0F0-5C39-316D-6757CE20B0A4}"/>
              </a:ext>
            </a:extLst>
          </p:cNvPr>
          <p:cNvSpPr txBox="1"/>
          <p:nvPr/>
        </p:nvSpPr>
        <p:spPr>
          <a:xfrm>
            <a:off x="152400" y="5772081"/>
            <a:ext cx="11887200" cy="584775"/>
          </a:xfrm>
          <a:prstGeom prst="rect">
            <a:avLst/>
          </a:prstGeom>
          <a:noFill/>
        </p:spPr>
        <p:txBody>
          <a:bodyPr wrap="square">
            <a:spAutoFit/>
          </a:bodyPr>
          <a:lstStyle/>
          <a:p>
            <a:r>
              <a:rPr lang="en-US" sz="3200" b="1" dirty="0" err="1">
                <a:effectLst/>
                <a:latin typeface="Times New Roman" panose="02020603050405020304" pitchFamily="18" charset="0"/>
                <a:ea typeface="Calibri" panose="020F0502020204030204" pitchFamily="34" charset="0"/>
              </a:rPr>
              <a:t>Hằng</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ngày</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trên</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bầu</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trời</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Mặt</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Trời</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mọc</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đằng</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Đông</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lặn</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đằng</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Tây</a:t>
            </a:r>
            <a:r>
              <a:rPr lang="en-US" sz="3200" b="1" dirty="0">
                <a:effectLst/>
                <a:latin typeface="Times New Roman" panose="02020603050405020304" pitchFamily="18" charset="0"/>
                <a:ea typeface="Calibri" panose="020F0502020204030204" pitchFamily="34" charset="0"/>
              </a:rPr>
              <a:t>.</a:t>
            </a:r>
            <a:endParaRPr lang="en-US" sz="3200" b="1" dirty="0"/>
          </a:p>
        </p:txBody>
      </p:sp>
    </p:spTree>
    <p:extLst>
      <p:ext uri="{BB962C8B-B14F-4D97-AF65-F5344CB8AC3E}">
        <p14:creationId xmlns:p14="http://schemas.microsoft.com/office/powerpoint/2010/main" val="10668209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3488" t="27500" r="47877" b="43085"/>
          <a:stretch/>
        </p:blipFill>
        <p:spPr bwMode="auto">
          <a:xfrm>
            <a:off x="-381000" y="1170671"/>
            <a:ext cx="3517262" cy="3121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15614" y="4292025"/>
            <a:ext cx="11582400" cy="584775"/>
          </a:xfrm>
          <a:prstGeom prst="rect">
            <a:avLst/>
          </a:prstGeom>
          <a:noFill/>
        </p:spPr>
        <p:txBody>
          <a:bodyPr wrap="square" rtlCol="0">
            <a:spAutoFit/>
          </a:bodyPr>
          <a:lstStyle/>
          <a:p>
            <a:r>
              <a:rPr lang="vi-VN" sz="3200" dirty="0">
                <a:solidFill>
                  <a:srgbClr val="FF0000"/>
                </a:solidFill>
                <a:latin typeface="Times New Roman" panose="02020603050405020304" pitchFamily="18" charset="0"/>
                <a:cs typeface="Times New Roman" panose="02020603050405020304" pitchFamily="18" charset="0"/>
              </a:rPr>
              <a:t>Hình 43.2. Mô phỏng chuyển động tự quay quanh trục của Trái Đất.</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52400" y="4952354"/>
            <a:ext cx="11582400" cy="1569660"/>
          </a:xfrm>
          <a:prstGeom prst="rect">
            <a:avLst/>
          </a:prstGeom>
          <a:noFill/>
        </p:spPr>
        <p:txBody>
          <a:bodyPr wrap="square" rtlCol="0">
            <a:spAutoFit/>
          </a:bodyPr>
          <a:lstStyle/>
          <a:p>
            <a:r>
              <a:rPr lang="en-US" sz="3200" b="1" dirty="0" err="1">
                <a:solidFill>
                  <a:srgbClr val="0000FF"/>
                </a:solidFill>
              </a:rPr>
              <a:t>Câu</a:t>
            </a:r>
            <a:r>
              <a:rPr lang="en-US" sz="3200" b="1" dirty="0">
                <a:solidFill>
                  <a:srgbClr val="0000FF"/>
                </a:solidFill>
              </a:rPr>
              <a:t> </a:t>
            </a:r>
            <a:r>
              <a:rPr lang="en-US" sz="3200" b="1" dirty="0">
                <a:solidFill>
                  <a:srgbClr val="0000FF"/>
                </a:solidFill>
                <a:latin typeface="Times New Roman" panose="02020603050405020304" pitchFamily="18" charset="0"/>
                <a:cs typeface="Times New Roman" panose="02020603050405020304" pitchFamily="18" charset="0"/>
              </a:rPr>
              <a:t>2. </a:t>
            </a:r>
            <a:r>
              <a:rPr lang="vi-VN" sz="3200" b="1" dirty="0">
                <a:solidFill>
                  <a:srgbClr val="0000FF"/>
                </a:solidFill>
                <a:latin typeface="Times New Roman" panose="02020603050405020304" pitchFamily="18" charset="0"/>
                <a:cs typeface="Times New Roman" panose="02020603050405020304" pitchFamily="18" charset="0"/>
              </a:rPr>
              <a:t>Em hãy cho biết Trái Đất tự quay quanh trục của nó theo chiều nào và mỗi thời điểm, ánh sáng Mặt Trời chiếu tới Trái Đất sẽ làm bao nhi</a:t>
            </a:r>
            <a:r>
              <a:rPr lang="en-US" sz="3200" b="1" dirty="0">
                <a:solidFill>
                  <a:srgbClr val="0000FF"/>
                </a:solidFill>
                <a:latin typeface="Times New Roman" panose="02020603050405020304" pitchFamily="18" charset="0"/>
                <a:cs typeface="Times New Roman" panose="02020603050405020304" pitchFamily="18" charset="0"/>
              </a:rPr>
              <a:t>ê</a:t>
            </a:r>
            <a:r>
              <a:rPr lang="vi-VN" sz="3200" b="1" dirty="0">
                <a:solidFill>
                  <a:srgbClr val="0000FF"/>
                </a:solidFill>
                <a:latin typeface="Times New Roman" panose="02020603050405020304" pitchFamily="18" charset="0"/>
                <a:cs typeface="Times New Roman" panose="02020603050405020304" pitchFamily="18" charset="0"/>
              </a:rPr>
              <a:t>u phần diện tích được chiếu sáng?</a:t>
            </a:r>
            <a:endParaRPr lang="en-US" sz="3200" b="1" dirty="0">
              <a:solidFill>
                <a:srgbClr val="0000FF"/>
              </a:solidFill>
              <a:latin typeface="Times New Roman" panose="02020603050405020304" pitchFamily="18" charset="0"/>
              <a:cs typeface="Times New Roman" panose="02020603050405020304" pitchFamily="18" charset="0"/>
            </a:endParaRPr>
          </a:p>
        </p:txBody>
      </p:sp>
      <p:pic>
        <p:nvPicPr>
          <p:cNvPr id="7" name="Picture 2" descr="Hướng tự quay của trái đất quanh mặy trời - Địa lý 6 - Nguyễn Thị Sương -  Website của Nguyễn Thị Sương trường THCS Phù Đổng - Đại Lộc - Quảng N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1021"/>
            <a:ext cx="3474730" cy="261500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Vì sao Trái đất có thể tự quay xung quanh trục? (Tháng Tư, 20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1" y="381000"/>
            <a:ext cx="5334000" cy="3609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4294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3488" t="27500" r="47877" b="43085"/>
          <a:stretch/>
        </p:blipFill>
        <p:spPr bwMode="auto">
          <a:xfrm>
            <a:off x="-381000" y="1170671"/>
            <a:ext cx="3517262" cy="3121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15614" y="4292025"/>
            <a:ext cx="11582400" cy="584775"/>
          </a:xfrm>
          <a:prstGeom prst="rect">
            <a:avLst/>
          </a:prstGeom>
          <a:noFill/>
        </p:spPr>
        <p:txBody>
          <a:bodyPr wrap="square" rtlCol="0">
            <a:spAutoFit/>
          </a:bodyPr>
          <a:lstStyle/>
          <a:p>
            <a:r>
              <a:rPr lang="vi-VN" sz="3200" dirty="0">
                <a:solidFill>
                  <a:srgbClr val="FF0000"/>
                </a:solidFill>
                <a:latin typeface="Times New Roman" panose="02020603050405020304" pitchFamily="18" charset="0"/>
                <a:cs typeface="Times New Roman" panose="02020603050405020304" pitchFamily="18" charset="0"/>
              </a:rPr>
              <a:t>Hình 43.2. Mô phỏng chuyển động tự quay quanh trục của Trái Đất.</a:t>
            </a:r>
            <a:endParaRPr lang="en-US" sz="3200" dirty="0">
              <a:solidFill>
                <a:srgbClr val="FF0000"/>
              </a:solidFill>
              <a:latin typeface="Times New Roman" panose="02020603050405020304" pitchFamily="18" charset="0"/>
              <a:cs typeface="Times New Roman" panose="02020603050405020304" pitchFamily="18" charset="0"/>
            </a:endParaRPr>
          </a:p>
        </p:txBody>
      </p:sp>
      <p:pic>
        <p:nvPicPr>
          <p:cNvPr id="7" name="Picture 2" descr="Hướng tự quay của trái đất quanh mặy trời - Địa lý 6 - Nguyễn Thị Sương -  Website của Nguyễn Thị Sương trường THCS Phù Đổng - Đại Lộc - Quảng N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1021"/>
            <a:ext cx="3474730" cy="261500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Vì sao Trái đất có thể tự quay xung quanh trục? (Tháng Tư, 20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1" y="381000"/>
            <a:ext cx="5334000" cy="360983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4FBCDDF-A07B-E96E-AFD2-FB69520E440F}"/>
              </a:ext>
            </a:extLst>
          </p:cNvPr>
          <p:cNvSpPr txBox="1"/>
          <p:nvPr/>
        </p:nvSpPr>
        <p:spPr>
          <a:xfrm>
            <a:off x="390832" y="4998660"/>
            <a:ext cx="11430000" cy="1569660"/>
          </a:xfrm>
          <a:prstGeom prst="rect">
            <a:avLst/>
          </a:prstGeom>
          <a:noFill/>
        </p:spPr>
        <p:txBody>
          <a:bodyPr wrap="square">
            <a:spAutoFit/>
          </a:bodyPr>
          <a:lstStyle/>
          <a:p>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Trái</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Đất</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tự</a:t>
            </a:r>
            <a:r>
              <a:rPr lang="en-US" sz="3200" dirty="0">
                <a:effectLst/>
                <a:latin typeface="Times New Roman" panose="02020603050405020304" pitchFamily="18" charset="0"/>
                <a:ea typeface="Calibri" panose="020F0502020204030204" pitchFamily="34" charset="0"/>
              </a:rPr>
              <a:t> quay </a:t>
            </a:r>
            <a:r>
              <a:rPr lang="en-US" sz="3200" dirty="0" err="1">
                <a:effectLst/>
                <a:latin typeface="Times New Roman" panose="02020603050405020304" pitchFamily="18" charset="0"/>
                <a:ea typeface="Calibri" panose="020F0502020204030204" pitchFamily="34" charset="0"/>
              </a:rPr>
              <a:t>quanh</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trục</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của</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nó</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theo</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chiều</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từ</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Tây</a:t>
            </a:r>
            <a:r>
              <a:rPr lang="en-US" sz="3200" dirty="0">
                <a:effectLst/>
                <a:latin typeface="Times New Roman" panose="02020603050405020304" pitchFamily="18" charset="0"/>
                <a:ea typeface="Calibri" panose="020F0502020204030204" pitchFamily="34" charset="0"/>
              </a:rPr>
              <a:t> sang </a:t>
            </a:r>
            <a:r>
              <a:rPr lang="en-US" sz="3200" dirty="0" err="1">
                <a:effectLst/>
                <a:latin typeface="Times New Roman" panose="02020603050405020304" pitchFamily="18" charset="0"/>
                <a:ea typeface="Calibri" panose="020F0502020204030204" pitchFamily="34" charset="0"/>
              </a:rPr>
              <a:t>Đông</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Mỗi</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thời</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điểm</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ánh</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sáng</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Mặt</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Trời</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chiếu</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tới</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Trái</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Đất</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sẽ</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làm</a:t>
            </a:r>
            <a:r>
              <a:rPr lang="en-US" sz="3200" dirty="0">
                <a:effectLst/>
                <a:latin typeface="Times New Roman" panose="02020603050405020304" pitchFamily="18" charset="0"/>
                <a:ea typeface="Calibri" panose="020F0502020204030204" pitchFamily="34" charset="0"/>
              </a:rPr>
              <a:t> </a:t>
            </a:r>
            <a:r>
              <a:rPr lang="vi-VN" sz="3200" dirty="0">
                <a:effectLst/>
                <a:latin typeface="Times New Roman" panose="02020603050405020304" pitchFamily="18" charset="0"/>
                <a:ea typeface="Calibri" panose="020F0502020204030204" pitchFamily="34" charset="0"/>
              </a:rPr>
              <a:t>một nửa </a:t>
            </a:r>
            <a:r>
              <a:rPr lang="en-US" sz="3200" dirty="0" err="1">
                <a:effectLst/>
                <a:latin typeface="Times New Roman" panose="02020603050405020304" pitchFamily="18" charset="0"/>
                <a:ea typeface="Calibri" panose="020F0502020204030204" pitchFamily="34" charset="0"/>
              </a:rPr>
              <a:t>Trái</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Đất</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được</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chiếu</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sáng</a:t>
            </a:r>
            <a:r>
              <a:rPr lang="en-US" sz="3200" dirty="0">
                <a:effectLst/>
                <a:latin typeface="Times New Roman" panose="02020603050405020304" pitchFamily="18" charset="0"/>
                <a:ea typeface="Calibri" panose="020F0502020204030204" pitchFamily="34" charset="0"/>
              </a:rPr>
              <a:t>.</a:t>
            </a:r>
            <a:endParaRPr lang="en-US" sz="3200" dirty="0"/>
          </a:p>
        </p:txBody>
      </p:sp>
    </p:spTree>
    <p:extLst>
      <p:ext uri="{BB962C8B-B14F-4D97-AF65-F5344CB8AC3E}">
        <p14:creationId xmlns:p14="http://schemas.microsoft.com/office/powerpoint/2010/main" val="1454829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3488" t="27500" r="47877" b="43803"/>
          <a:stretch/>
        </p:blipFill>
        <p:spPr bwMode="auto">
          <a:xfrm>
            <a:off x="441238" y="0"/>
            <a:ext cx="4511761"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5142886" y="245304"/>
            <a:ext cx="6647834" cy="2554545"/>
          </a:xfrm>
          <a:prstGeom prst="rect">
            <a:avLst/>
          </a:prstGeom>
          <a:noFill/>
        </p:spPr>
        <p:txBody>
          <a:bodyPr wrap="square" rtlCol="0">
            <a:spAutoFit/>
          </a:bodyPr>
          <a:lstStyle/>
          <a:p>
            <a:pPr algn="ctr"/>
            <a:r>
              <a:rPr lang="en-US" sz="3200" b="1" dirty="0" err="1">
                <a:solidFill>
                  <a:srgbClr val="0000FF"/>
                </a:solidFill>
              </a:rPr>
              <a:t>Câu</a:t>
            </a:r>
            <a:r>
              <a:rPr lang="en-US" sz="3200" b="1" dirty="0">
                <a:solidFill>
                  <a:srgbClr val="0000FF"/>
                </a:solidFill>
              </a:rPr>
              <a:t> </a:t>
            </a:r>
            <a:r>
              <a:rPr lang="en-US" sz="3200" b="1" dirty="0">
                <a:solidFill>
                  <a:srgbClr val="0000FF"/>
                </a:solidFill>
                <a:latin typeface="Times New Roman" panose="02020603050405020304" pitchFamily="18" charset="0"/>
                <a:cs typeface="Times New Roman" panose="02020603050405020304" pitchFamily="18" charset="0"/>
              </a:rPr>
              <a:t>3. </a:t>
            </a:r>
            <a:r>
              <a:rPr lang="vi-VN" sz="3200" b="1" dirty="0">
                <a:solidFill>
                  <a:srgbClr val="0000FF"/>
                </a:solidFill>
                <a:latin typeface="Times New Roman" panose="02020603050405020304" pitchFamily="18" charset="0"/>
                <a:cs typeface="Times New Roman" panose="02020603050405020304" pitchFamily="18" charset="0"/>
              </a:rPr>
              <a:t>Người tại vị trí B khi ánh sáng mặt trời vừa chiếu tới sẽ quan sát thấy hiện tượng gì? Sau đó, người tại vị trí B sẽ thấy Mặt Trời </a:t>
            </a:r>
            <a:r>
              <a:rPr lang="en-US" sz="3200" b="1" dirty="0">
                <a:solidFill>
                  <a:srgbClr val="0000FF"/>
                </a:solidFill>
                <a:latin typeface="Times New Roman" panose="02020603050405020304" pitchFamily="18" charset="0"/>
                <a:cs typeface="Times New Roman" panose="02020603050405020304" pitchFamily="18" charset="0"/>
              </a:rPr>
              <a:t>“</a:t>
            </a:r>
            <a:r>
              <a:rPr lang="vi-VN" sz="3200" b="1" dirty="0">
                <a:solidFill>
                  <a:srgbClr val="0000FF"/>
                </a:solidFill>
                <a:latin typeface="Times New Roman" panose="02020603050405020304" pitchFamily="18" charset="0"/>
                <a:cs typeface="Times New Roman" panose="02020603050405020304" pitchFamily="18" charset="0"/>
              </a:rPr>
              <a:t>chuyển động</a:t>
            </a:r>
            <a:r>
              <a:rPr lang="en-US" sz="3200" b="1" dirty="0">
                <a:solidFill>
                  <a:srgbClr val="0000FF"/>
                </a:solidFill>
                <a:latin typeface="Times New Roman" panose="02020603050405020304" pitchFamily="18" charset="0"/>
                <a:cs typeface="Times New Roman" panose="02020603050405020304" pitchFamily="18" charset="0"/>
              </a:rPr>
              <a:t>”</a:t>
            </a:r>
            <a:r>
              <a:rPr lang="vi-VN" sz="3200" b="1" dirty="0">
                <a:solidFill>
                  <a:srgbClr val="0000FF"/>
                </a:solidFill>
                <a:latin typeface="Times New Roman" panose="02020603050405020304" pitchFamily="18" charset="0"/>
                <a:cs typeface="Times New Roman" panose="02020603050405020304" pitchFamily="18" charset="0"/>
              </a:rPr>
              <a:t> như thế nào? Vì sao?</a:t>
            </a:r>
            <a:endParaRPr lang="en-US" sz="3200" b="1" dirty="0">
              <a:solidFill>
                <a:srgbClr val="0000FF"/>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844D2A15-824F-007E-547D-C63F88BEF36A}"/>
              </a:ext>
            </a:extLst>
          </p:cNvPr>
          <p:cNvSpPr txBox="1"/>
          <p:nvPr/>
        </p:nvSpPr>
        <p:spPr>
          <a:xfrm>
            <a:off x="401279" y="3429000"/>
            <a:ext cx="11389441" cy="3170099"/>
          </a:xfrm>
          <a:prstGeom prst="rect">
            <a:avLst/>
          </a:prstGeom>
          <a:noFill/>
        </p:spPr>
        <p:txBody>
          <a:bodyPr wrap="square">
            <a:spAutoFit/>
          </a:bodyPr>
          <a:lstStyle/>
          <a:p>
            <a:pPr algn="just"/>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Người</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tại</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vị</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trí</a:t>
            </a:r>
            <a:r>
              <a:rPr lang="en-US" sz="4000" dirty="0">
                <a:effectLst/>
                <a:latin typeface="Times New Roman" panose="02020603050405020304" pitchFamily="18" charset="0"/>
                <a:ea typeface="Calibri" panose="020F0502020204030204" pitchFamily="34" charset="0"/>
              </a:rPr>
              <a:t> B </a:t>
            </a:r>
            <a:r>
              <a:rPr lang="en-US" sz="4000" dirty="0" err="1">
                <a:effectLst/>
                <a:latin typeface="Times New Roman" panose="02020603050405020304" pitchFamily="18" charset="0"/>
                <a:ea typeface="Calibri" panose="020F0502020204030204" pitchFamily="34" charset="0"/>
              </a:rPr>
              <a:t>khi</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ánh</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sáng</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mặt</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trời</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vừa</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chiếu</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tới</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sẽ</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quan</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sát</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thấy</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Mặt</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Trời</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mọc</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đằng</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Đông</a:t>
            </a:r>
            <a:r>
              <a:rPr lang="en-US" sz="4000" dirty="0">
                <a:effectLst/>
                <a:latin typeface="Times New Roman" panose="02020603050405020304" pitchFamily="18" charset="0"/>
                <a:ea typeface="Calibri" panose="020F0502020204030204" pitchFamily="34" charset="0"/>
              </a:rPr>
              <a:t>.</a:t>
            </a:r>
          </a:p>
          <a:p>
            <a:pPr algn="just"/>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Sau</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đó</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người</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tại</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vị</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trí</a:t>
            </a:r>
            <a:r>
              <a:rPr lang="en-US" sz="4000" dirty="0">
                <a:effectLst/>
                <a:latin typeface="Times New Roman" panose="02020603050405020304" pitchFamily="18" charset="0"/>
                <a:ea typeface="Calibri" panose="020F0502020204030204" pitchFamily="34" charset="0"/>
              </a:rPr>
              <a:t> B </a:t>
            </a:r>
            <a:r>
              <a:rPr lang="en-US" sz="4000" dirty="0" err="1">
                <a:effectLst/>
                <a:latin typeface="Times New Roman" panose="02020603050405020304" pitchFamily="18" charset="0"/>
                <a:ea typeface="Calibri" panose="020F0502020204030204" pitchFamily="34" charset="0"/>
              </a:rPr>
              <a:t>sẽ</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tiếp</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tục</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thấy</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Mặt</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Trời</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chuyển</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động</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về</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phía</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Tây</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Vì</a:t>
            </a:r>
            <a:r>
              <a:rPr lang="en-US" sz="4000" dirty="0">
                <a:effectLst/>
                <a:latin typeface="Times New Roman" panose="02020603050405020304" pitchFamily="18" charset="0"/>
                <a:ea typeface="Calibri" panose="020F0502020204030204" pitchFamily="34" charset="0"/>
              </a:rPr>
              <a:t> </a:t>
            </a:r>
            <a:r>
              <a:rPr lang="en-US" sz="4000" dirty="0" err="1">
                <a:latin typeface="Times New Roman" panose="02020603050405020304" pitchFamily="18" charset="0"/>
                <a:ea typeface="Calibri" panose="020F0502020204030204" pitchFamily="34" charset="0"/>
              </a:rPr>
              <a:t>Trái</a:t>
            </a:r>
            <a:r>
              <a:rPr lang="en-US" sz="4000" dirty="0">
                <a:latin typeface="Times New Roman" panose="02020603050405020304" pitchFamily="18" charset="0"/>
                <a:ea typeface="Calibri" panose="020F0502020204030204" pitchFamily="34" charset="0"/>
              </a:rPr>
              <a:t> </a:t>
            </a:r>
            <a:r>
              <a:rPr lang="en-US" sz="4000" dirty="0" err="1">
                <a:latin typeface="Times New Roman" panose="02020603050405020304" pitchFamily="18" charset="0"/>
                <a:ea typeface="Calibri" panose="020F0502020204030204" pitchFamily="34" charset="0"/>
              </a:rPr>
              <a:t>Đất</a:t>
            </a:r>
            <a:r>
              <a:rPr lang="en-US" sz="4000" dirty="0">
                <a:latin typeface="Times New Roman" panose="02020603050405020304" pitchFamily="18" charset="0"/>
                <a:ea typeface="Calibri" panose="020F0502020204030204" pitchFamily="34" charset="0"/>
              </a:rPr>
              <a:t> </a:t>
            </a:r>
            <a:r>
              <a:rPr lang="en-US" sz="4000" dirty="0" err="1">
                <a:latin typeface="Times New Roman" panose="02020603050405020304" pitchFamily="18" charset="0"/>
                <a:ea typeface="Calibri" panose="020F0502020204030204" pitchFamily="34" charset="0"/>
              </a:rPr>
              <a:t>tự</a:t>
            </a:r>
            <a:r>
              <a:rPr lang="en-US" sz="4000" dirty="0">
                <a:latin typeface="Times New Roman" panose="02020603050405020304" pitchFamily="18" charset="0"/>
                <a:ea typeface="Calibri" panose="020F0502020204030204" pitchFamily="34" charset="0"/>
              </a:rPr>
              <a:t> quay </a:t>
            </a:r>
            <a:r>
              <a:rPr lang="en-US" sz="4000" dirty="0" err="1">
                <a:latin typeface="Times New Roman" panose="02020603050405020304" pitchFamily="18" charset="0"/>
                <a:ea typeface="Calibri" panose="020F0502020204030204" pitchFamily="34" charset="0"/>
              </a:rPr>
              <a:t>quanh</a:t>
            </a:r>
            <a:r>
              <a:rPr lang="en-US" sz="4000" dirty="0">
                <a:latin typeface="Times New Roman" panose="02020603050405020304" pitchFamily="18" charset="0"/>
                <a:ea typeface="Calibri" panose="020F0502020204030204" pitchFamily="34" charset="0"/>
              </a:rPr>
              <a:t> </a:t>
            </a:r>
            <a:r>
              <a:rPr lang="en-US" sz="4000" dirty="0" err="1">
                <a:latin typeface="Times New Roman" panose="02020603050405020304" pitchFamily="18" charset="0"/>
                <a:ea typeface="Calibri" panose="020F0502020204030204" pitchFamily="34" charset="0"/>
              </a:rPr>
              <a:t>trục</a:t>
            </a:r>
            <a:r>
              <a:rPr lang="en-US" sz="4000" dirty="0">
                <a:latin typeface="Times New Roman" panose="02020603050405020304" pitchFamily="18" charset="0"/>
                <a:ea typeface="Calibri" panose="020F0502020204030204" pitchFamily="34" charset="0"/>
              </a:rPr>
              <a:t> </a:t>
            </a:r>
            <a:r>
              <a:rPr lang="en-US" sz="4000" dirty="0" err="1">
                <a:latin typeface="Times New Roman" panose="02020603050405020304" pitchFamily="18" charset="0"/>
                <a:ea typeface="Calibri" panose="020F0502020204030204" pitchFamily="34" charset="0"/>
              </a:rPr>
              <a:t>của</a:t>
            </a:r>
            <a:r>
              <a:rPr lang="en-US" sz="4000" dirty="0">
                <a:latin typeface="Times New Roman" panose="02020603050405020304" pitchFamily="18" charset="0"/>
                <a:ea typeface="Calibri" panose="020F0502020204030204" pitchFamily="34" charset="0"/>
              </a:rPr>
              <a:t> </a:t>
            </a:r>
            <a:r>
              <a:rPr lang="en-US" sz="4000" dirty="0" err="1">
                <a:latin typeface="Times New Roman" panose="02020603050405020304" pitchFamily="18" charset="0"/>
                <a:ea typeface="Calibri" panose="020F0502020204030204" pitchFamily="34" charset="0"/>
              </a:rPr>
              <a:t>nó</a:t>
            </a:r>
            <a:r>
              <a:rPr lang="en-US" sz="4000" dirty="0">
                <a:latin typeface="Times New Roman" panose="02020603050405020304" pitchFamily="18" charset="0"/>
                <a:ea typeface="Calibri" panose="020F0502020204030204" pitchFamily="34" charset="0"/>
              </a:rPr>
              <a:t> </a:t>
            </a:r>
            <a:r>
              <a:rPr lang="en-US" sz="4000" dirty="0" err="1">
                <a:latin typeface="Times New Roman" panose="02020603050405020304" pitchFamily="18" charset="0"/>
                <a:ea typeface="Calibri" panose="020F0502020204030204" pitchFamily="34" charset="0"/>
              </a:rPr>
              <a:t>theo</a:t>
            </a:r>
            <a:r>
              <a:rPr lang="en-US" sz="4000" dirty="0">
                <a:latin typeface="Times New Roman" panose="02020603050405020304" pitchFamily="18" charset="0"/>
                <a:ea typeface="Calibri" panose="020F0502020204030204" pitchFamily="34" charset="0"/>
              </a:rPr>
              <a:t> </a:t>
            </a:r>
            <a:r>
              <a:rPr lang="en-US" sz="4000" dirty="0" err="1">
                <a:latin typeface="Times New Roman" panose="02020603050405020304" pitchFamily="18" charset="0"/>
                <a:ea typeface="Calibri" panose="020F0502020204030204" pitchFamily="34" charset="0"/>
              </a:rPr>
              <a:t>chiều</a:t>
            </a:r>
            <a:r>
              <a:rPr lang="en-US" sz="4000" dirty="0">
                <a:latin typeface="Times New Roman" panose="02020603050405020304" pitchFamily="18" charset="0"/>
                <a:ea typeface="Calibri" panose="020F0502020204030204" pitchFamily="34" charset="0"/>
              </a:rPr>
              <a:t> </a:t>
            </a:r>
            <a:r>
              <a:rPr lang="en-US" sz="4000" dirty="0" err="1">
                <a:latin typeface="Times New Roman" panose="02020603050405020304" pitchFamily="18" charset="0"/>
                <a:ea typeface="Calibri" panose="020F0502020204030204" pitchFamily="34" charset="0"/>
              </a:rPr>
              <a:t>từ</a:t>
            </a:r>
            <a:r>
              <a:rPr lang="en-US" sz="4000" dirty="0">
                <a:latin typeface="Times New Roman" panose="02020603050405020304" pitchFamily="18" charset="0"/>
                <a:ea typeface="Calibri" panose="020F0502020204030204" pitchFamily="34" charset="0"/>
              </a:rPr>
              <a:t> </a:t>
            </a:r>
            <a:r>
              <a:rPr lang="en-US" sz="4000" dirty="0" err="1">
                <a:latin typeface="Times New Roman" panose="02020603050405020304" pitchFamily="18" charset="0"/>
                <a:ea typeface="Calibri" panose="020F0502020204030204" pitchFamily="34" charset="0"/>
              </a:rPr>
              <a:t>Tây</a:t>
            </a:r>
            <a:r>
              <a:rPr lang="en-US" sz="4000" dirty="0">
                <a:latin typeface="Times New Roman" panose="02020603050405020304" pitchFamily="18" charset="0"/>
                <a:ea typeface="Calibri" panose="020F0502020204030204" pitchFamily="34" charset="0"/>
              </a:rPr>
              <a:t> sang </a:t>
            </a:r>
            <a:r>
              <a:rPr lang="en-US" sz="4000" dirty="0" err="1">
                <a:latin typeface="Times New Roman" panose="02020603050405020304" pitchFamily="18" charset="0"/>
                <a:ea typeface="Calibri" panose="020F0502020204030204" pitchFamily="34" charset="0"/>
              </a:rPr>
              <a:t>Đông</a:t>
            </a:r>
            <a:r>
              <a:rPr lang="en-US" sz="4000" dirty="0">
                <a:latin typeface="Times New Roman" panose="02020603050405020304" pitchFamily="18" charset="0"/>
                <a:ea typeface="Calibri" panose="020F0502020204030204" pitchFamily="34" charset="0"/>
              </a:rPr>
              <a:t>.</a:t>
            </a:r>
            <a:endParaRPr lang="en-US" sz="4000" dirty="0"/>
          </a:p>
        </p:txBody>
      </p:sp>
    </p:spTree>
    <p:extLst>
      <p:ext uri="{BB962C8B-B14F-4D97-AF65-F5344CB8AC3E}">
        <p14:creationId xmlns:p14="http://schemas.microsoft.com/office/powerpoint/2010/main" val="1402912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414</TotalTime>
  <Words>1735</Words>
  <Application>Microsoft Macintosh PowerPoint</Application>
  <PresentationFormat>Widescreen</PresentationFormat>
  <Paragraphs>130</Paragraphs>
  <Slides>34</Slides>
  <Notes>1</Notes>
  <HiddenSlides>0</HiddenSlides>
  <MMClips>4</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34</vt:i4>
      </vt:variant>
    </vt:vector>
  </HeadingPairs>
  <TitlesOfParts>
    <vt:vector size="43" baseType="lpstr">
      <vt:lpstr>Algerian</vt:lpstr>
      <vt:lpstr>Arial</vt:lpstr>
      <vt:lpstr>Bodoni MT Poster Compressed</vt:lpstr>
      <vt:lpstr>Calibri</vt:lpstr>
      <vt:lpstr>Open Sans</vt:lpstr>
      <vt:lpstr>Tahoma</vt:lpstr>
      <vt:lpstr>Times New Roman</vt:lpstr>
      <vt:lpstr>Wingdings</vt:lpstr>
      <vt:lpstr>Office Theme</vt:lpstr>
      <vt:lpstr>Chủ đề 11: TRÁI ĐẤT VÀ BẦU TRỜI  Bài 43: CHUYỂN ĐỘNG NHÌN THẤY  CỦA MẶT TRỜI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Xem video sau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Quan sát Mặt trời mọc và lặn</vt:lpstr>
      <vt:lpstr>PowerPoint Presentation</vt:lpstr>
      <vt:lpstr>PowerPoint Presentation</vt:lpstr>
      <vt:lpstr>NHỮNG ĐIỀU THÚ VỊ VỀ MẶT TRỜI</vt:lpstr>
      <vt:lpstr>Bài tập dự án chế tạo đồng hồ mặt trời</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Chủ đề 11: TRÁI ĐẤT VÀ BẦU TRỜI Bài 43: CHUYỂN ĐỘNG NHÌN THẤY CỦA MẶT TRỜI</dc:title>
  <dc:creator>Windows User</dc:creator>
  <cp:lastModifiedBy>Diệu Lan Võ</cp:lastModifiedBy>
  <cp:revision>83</cp:revision>
  <dcterms:created xsi:type="dcterms:W3CDTF">2021-04-12T07:57:26Z</dcterms:created>
  <dcterms:modified xsi:type="dcterms:W3CDTF">2025-03-01T07:05:25Z</dcterms:modified>
</cp:coreProperties>
</file>