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441" r:id="rId3"/>
    <p:sldId id="442" r:id="rId4"/>
    <p:sldId id="443" r:id="rId5"/>
    <p:sldId id="444" r:id="rId6"/>
    <p:sldId id="445" r:id="rId7"/>
    <p:sldId id="393" r:id="rId8"/>
    <p:sldId id="396" r:id="rId10"/>
    <p:sldId id="264" r:id="rId11"/>
    <p:sldId id="395" r:id="rId12"/>
    <p:sldId id="446" r:id="rId13"/>
    <p:sldId id="397" r:id="rId14"/>
    <p:sldId id="398" r:id="rId15"/>
    <p:sldId id="429" r:id="rId16"/>
    <p:sldId id="399" r:id="rId17"/>
    <p:sldId id="437" r:id="rId18"/>
    <p:sldId id="430" r:id="rId19"/>
    <p:sldId id="394" r:id="rId20"/>
    <p:sldId id="433" r:id="rId21"/>
    <p:sldId id="431" r:id="rId22"/>
    <p:sldId id="438" r:id="rId23"/>
    <p:sldId id="439" r:id="rId24"/>
    <p:sldId id="440" r:id="rId25"/>
    <p:sldId id="449" r:id="rId26"/>
    <p:sldId id="447" r:id="rId27"/>
    <p:sldId id="43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autoAdjust="0"/>
    <p:restoredTop sz="94660"/>
  </p:normalViewPr>
  <p:slideViewPr>
    <p:cSldViewPr showGuides="1">
      <p:cViewPr varScale="1">
        <p:scale>
          <a:sx n="87" d="100"/>
          <a:sy n="87" d="100"/>
        </p:scale>
        <p:origin x="-105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179B53-D6EE-40E3-A45A-A21F062D0A0D}"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066088-79B6-43FD-8169-9C1DCC446DC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BD066088-79B6-43FD-8169-9C1DCC446DC5}"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solidFill>
                  <a:prstClr val="black"/>
                </a:solidFill>
              </a:rPr>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solidFill>
                  <a:prstClr val="black"/>
                </a:solidFill>
              </a:rPr>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solidFill>
                  <a:prstClr val="black"/>
                </a:solidFill>
              </a:rPr>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8ED3E74C-22C4-4F63-9B69-88079DB0894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7690-9064-4386-9160-5DC269561F8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ED3E74C-22C4-4F63-9B69-88079DB0894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7690-9064-4386-9160-5DC269561F8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ED3E74C-22C4-4F63-9B69-88079DB0894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7690-9064-4386-9160-5DC269561F8C}"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Rectangle 9"/>
          <p:cNvSpPr>
            <a:spLocks noGrp="1" noChangeArrowheads="1"/>
          </p:cNvSpPr>
          <p:nvPr>
            <p:ph type="dt" sz="half" idx="10"/>
          </p:nvPr>
        </p:nvSpPr>
        <p:spPr/>
        <p:txBody>
          <a:bodyPr/>
          <a:lstStyle>
            <a:lvl1pPr>
              <a:defRPr/>
            </a:lvl1pPr>
          </a:lstStyle>
          <a:p>
            <a:pPr>
              <a:defRPr/>
            </a:pPr>
            <a:endParaRPr lang="en-US"/>
          </a:p>
        </p:txBody>
      </p:sp>
      <p:sp>
        <p:nvSpPr>
          <p:cNvPr id="4" name="Rectangle 10"/>
          <p:cNvSpPr>
            <a:spLocks noGrp="1" noChangeArrowheads="1"/>
          </p:cNvSpPr>
          <p:nvPr>
            <p:ph type="ftr" sz="quarter" idx="11"/>
          </p:nvPr>
        </p:nvSpPr>
        <p:spPr/>
        <p:txBody>
          <a:bodyPr/>
          <a:lstStyle>
            <a:lvl1pPr>
              <a:defRPr/>
            </a:lvl1pPr>
          </a:lstStyle>
          <a:p>
            <a:pPr>
              <a:defRPr/>
            </a:pPr>
            <a:endParaRPr lang="en-US"/>
          </a:p>
        </p:txBody>
      </p:sp>
      <p:sp>
        <p:nvSpPr>
          <p:cNvPr id="5" name="Rectangle 11"/>
          <p:cNvSpPr>
            <a:spLocks noGrp="1" noChangeArrowheads="1"/>
          </p:cNvSpPr>
          <p:nvPr>
            <p:ph type="sldNum" sz="quarter" idx="12"/>
          </p:nvPr>
        </p:nvSpPr>
        <p:spPr/>
        <p:txBody>
          <a:bodyPr/>
          <a:lstStyle>
            <a:lvl1pPr>
              <a:defRPr/>
            </a:lvl1pPr>
          </a:lstStyle>
          <a:p>
            <a:pPr>
              <a:defRPr/>
            </a:pPr>
            <a:fld id="{9DEA5680-0402-4013-AF0B-920D039E70B1}"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ED3E74C-22C4-4F63-9B69-88079DB0894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7690-9064-4386-9160-5DC269561F8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ED3E74C-22C4-4F63-9B69-88079DB0894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7690-9064-4386-9160-5DC269561F8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8ED3E74C-22C4-4F63-9B69-88079DB0894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07690-9064-4386-9160-5DC269561F8C}"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8ED3E74C-22C4-4F63-9B69-88079DB08943}"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307690-9064-4386-9160-5DC269561F8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8ED3E74C-22C4-4F63-9B69-88079DB08943}"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307690-9064-4386-9160-5DC269561F8C}"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3E74C-22C4-4F63-9B69-88079DB0894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307690-9064-4386-9160-5DC269561F8C}"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ED3E74C-22C4-4F63-9B69-88079DB0894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07690-9064-4386-9160-5DC269561F8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ED3E74C-22C4-4F63-9B69-88079DB0894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07690-9064-4386-9160-5DC269561F8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3E74C-22C4-4F63-9B69-88079DB08943}"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07690-9064-4386-9160-5DC269561F8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jpeg"/></Relationships>
</file>

<file path=ppt/slides/_rels/slide2.xml.rels><?xml version="1.0" encoding="UTF-8" standalone="yes"?>
<Relationships xmlns="http://schemas.openxmlformats.org/package/2006/relationships"><Relationship Id="rId9" Type="http://schemas.openxmlformats.org/officeDocument/2006/relationships/image" Target="../media/image12.jpeg"/><Relationship Id="rId8" Type="http://schemas.openxmlformats.org/officeDocument/2006/relationships/image" Target="../media/image11.jpeg"/><Relationship Id="rId7" Type="http://schemas.openxmlformats.org/officeDocument/2006/relationships/image" Target="../media/image10.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4" Type="http://schemas.openxmlformats.org/officeDocument/2006/relationships/slideLayout" Target="../slideLayouts/slideLayout7.xml"/><Relationship Id="rId13" Type="http://schemas.openxmlformats.org/officeDocument/2006/relationships/image" Target="../media/image16.jpeg"/><Relationship Id="rId12" Type="http://schemas.openxmlformats.org/officeDocument/2006/relationships/image" Target="../media/image15.jpeg"/><Relationship Id="rId11" Type="http://schemas.openxmlformats.org/officeDocument/2006/relationships/image" Target="../media/image14.jpeg"/><Relationship Id="rId10" Type="http://schemas.openxmlformats.org/officeDocument/2006/relationships/image" Target="../media/image13.jpe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9.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0"/>
            <a:ext cx="7924800" cy="533400"/>
          </a:xfrm>
        </p:spPr>
        <p:txBody>
          <a:bodyPr/>
          <a:lstStyle/>
          <a:p>
            <a:pPr algn="ctr" eaLnBrk="1" hangingPunct="1"/>
            <a:r>
              <a:rPr lang="en-US" sz="2600" b="1" smtClean="0">
                <a:solidFill>
                  <a:srgbClr val="FF0000"/>
                </a:solidFill>
              </a:rPr>
              <a:t>Rừng bị tàn phá</a:t>
            </a:r>
            <a:endParaRPr lang="en-US" sz="2600" b="1" smtClean="0">
              <a:solidFill>
                <a:srgbClr val="FF0000"/>
              </a:solidFill>
            </a:endParaRPr>
          </a:p>
        </p:txBody>
      </p:sp>
      <p:pic>
        <p:nvPicPr>
          <p:cNvPr id="115716" name="Picture 8" descr="Pharung229408"/>
          <p:cNvPicPr>
            <a:picLocks noGrp="1" noChangeAspect="1" noChangeArrowheads="1"/>
          </p:cNvPicPr>
          <p:nvPr>
            <p:ph type="body" idx="4294967295"/>
          </p:nvPr>
        </p:nvPicPr>
        <p:blipFill>
          <a:blip r:embed="rId1">
            <a:extLst>
              <a:ext uri="{28A0092B-C50C-407E-A947-70E740481C1C}">
                <a14:useLocalDpi xmlns:a14="http://schemas.microsoft.com/office/drawing/2010/main" val="0"/>
              </a:ext>
            </a:extLst>
          </a:blip>
          <a:srcRect/>
          <a:stretch>
            <a:fillRect/>
          </a:stretch>
        </p:blipFill>
        <p:spPr>
          <a:xfrm>
            <a:off x="0" y="4038600"/>
            <a:ext cx="4724400" cy="2819400"/>
          </a:xfrm>
          <a:noFill/>
        </p:spPr>
      </p:pic>
      <p:pic>
        <p:nvPicPr>
          <p:cNvPr id="115717" name="Picture 9" descr="Pharung5294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620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8" name="Picture 7" descr="rung tan p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038600"/>
            <a:ext cx="441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717"/>
                                        </p:tgtEl>
                                        <p:attrNameLst>
                                          <p:attrName>style.visibility</p:attrName>
                                        </p:attrNameLst>
                                      </p:cBhvr>
                                      <p:to>
                                        <p:strVal val="visible"/>
                                      </p:to>
                                    </p:set>
                                    <p:anim calcmode="lin" valueType="num">
                                      <p:cBhvr additive="base">
                                        <p:cTn id="7" dur="500" fill="hold"/>
                                        <p:tgtEl>
                                          <p:spTgt spid="115717"/>
                                        </p:tgtEl>
                                        <p:attrNameLst>
                                          <p:attrName>ppt_x</p:attrName>
                                        </p:attrNameLst>
                                      </p:cBhvr>
                                      <p:tavLst>
                                        <p:tav tm="0">
                                          <p:val>
                                            <p:strVal val="#ppt_x"/>
                                          </p:val>
                                        </p:tav>
                                        <p:tav tm="100000">
                                          <p:val>
                                            <p:strVal val="#ppt_x"/>
                                          </p:val>
                                        </p:tav>
                                      </p:tavLst>
                                    </p:anim>
                                    <p:anim calcmode="lin" valueType="num">
                                      <p:cBhvr additive="base">
                                        <p:cTn id="8" dur="500" fill="hold"/>
                                        <p:tgtEl>
                                          <p:spTgt spid="1157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716"/>
                                        </p:tgtEl>
                                        <p:attrNameLst>
                                          <p:attrName>style.visibility</p:attrName>
                                        </p:attrNameLst>
                                      </p:cBhvr>
                                      <p:to>
                                        <p:strVal val="visible"/>
                                      </p:to>
                                    </p:set>
                                    <p:anim calcmode="lin" valueType="num">
                                      <p:cBhvr additive="base">
                                        <p:cTn id="13" dur="500" fill="hold"/>
                                        <p:tgtEl>
                                          <p:spTgt spid="115716"/>
                                        </p:tgtEl>
                                        <p:attrNameLst>
                                          <p:attrName>ppt_x</p:attrName>
                                        </p:attrNameLst>
                                      </p:cBhvr>
                                      <p:tavLst>
                                        <p:tav tm="0">
                                          <p:val>
                                            <p:strVal val="#ppt_x"/>
                                          </p:val>
                                        </p:tav>
                                        <p:tav tm="100000">
                                          <p:val>
                                            <p:strVal val="#ppt_x"/>
                                          </p:val>
                                        </p:tav>
                                      </p:tavLst>
                                    </p:anim>
                                    <p:anim calcmode="lin" valueType="num">
                                      <p:cBhvr additive="base">
                                        <p:cTn id="14" dur="500" fill="hold"/>
                                        <p:tgtEl>
                                          <p:spTgt spid="1157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718"/>
                                        </p:tgtEl>
                                        <p:attrNameLst>
                                          <p:attrName>style.visibility</p:attrName>
                                        </p:attrNameLst>
                                      </p:cBhvr>
                                      <p:to>
                                        <p:strVal val="visible"/>
                                      </p:to>
                                    </p:set>
                                    <p:anim calcmode="lin" valueType="num">
                                      <p:cBhvr additive="base">
                                        <p:cTn id="19" dur="500" fill="hold"/>
                                        <p:tgtEl>
                                          <p:spTgt spid="115718"/>
                                        </p:tgtEl>
                                        <p:attrNameLst>
                                          <p:attrName>ppt_x</p:attrName>
                                        </p:attrNameLst>
                                      </p:cBhvr>
                                      <p:tavLst>
                                        <p:tav tm="0">
                                          <p:val>
                                            <p:strVal val="#ppt_x"/>
                                          </p:val>
                                        </p:tav>
                                        <p:tav tm="100000">
                                          <p:val>
                                            <p:strVal val="#ppt_x"/>
                                          </p:val>
                                        </p:tav>
                                      </p:tavLst>
                                    </p:anim>
                                    <p:anim calcmode="lin" valueType="num">
                                      <p:cBhvr additive="base">
                                        <p:cTn id="20" dur="500" fill="hold"/>
                                        <p:tgtEl>
                                          <p:spTgt spid="1157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
          <p:cNvSpPr txBox="1">
            <a:spLocks noChangeArrowheads="1"/>
          </p:cNvSpPr>
          <p:nvPr/>
        </p:nvSpPr>
        <p:spPr bwMode="auto">
          <a:xfrm>
            <a:off x="0" y="0"/>
            <a:ext cx="9144000" cy="1200329"/>
          </a:xfrm>
          <a:prstGeom prst="rect">
            <a:avLst/>
          </a:prstGeom>
          <a:noFill/>
          <a:ln w="9525">
            <a:noFill/>
            <a:miter lim="800000"/>
          </a:ln>
        </p:spPr>
        <p:txBody>
          <a:bodyPr>
            <a:spAutoFit/>
          </a:bodyPr>
          <a:lstStyle/>
          <a:p>
            <a:pPr algn="ctr" eaLnBrk="0" hangingPunct="0">
              <a:spcBef>
                <a:spcPct val="50000"/>
              </a:spcBef>
            </a:pPr>
            <a:r>
              <a:rPr lang="en-US" sz="3600" b="1" smtClean="0">
                <a:solidFill>
                  <a:srgbClr val="FF0066"/>
                </a:solidFill>
                <a:latin typeface="Times New Roman" panose="02020603050405020304" pitchFamily="18" charset="0"/>
              </a:rPr>
              <a:t>Tiết 14:BÀI </a:t>
            </a:r>
            <a:r>
              <a:rPr lang="en-US" sz="3600" b="1" dirty="0">
                <a:solidFill>
                  <a:srgbClr val="FF0066"/>
                </a:solidFill>
                <a:latin typeface="Times New Roman" panose="02020603050405020304" pitchFamily="18" charset="0"/>
              </a:rPr>
              <a:t>7: TRỒNG, CHĂM SÓC </a:t>
            </a:r>
            <a:r>
              <a:rPr lang="en-US" sz="3600" b="1">
                <a:solidFill>
                  <a:srgbClr val="FF0066"/>
                </a:solidFill>
                <a:latin typeface="Times New Roman" panose="02020603050405020304" pitchFamily="18" charset="0"/>
              </a:rPr>
              <a:t>VÀ </a:t>
            </a:r>
            <a:r>
              <a:rPr lang="en-US" sz="3600" b="1" smtClean="0">
                <a:solidFill>
                  <a:srgbClr val="FF0066"/>
                </a:solidFill>
                <a:latin typeface="Times New Roman" panose="02020603050405020304" pitchFamily="18" charset="0"/>
              </a:rPr>
              <a:t>BẢO </a:t>
            </a:r>
            <a:r>
              <a:rPr lang="en-US" sz="3600" b="1" dirty="0">
                <a:solidFill>
                  <a:srgbClr val="FF0066"/>
                </a:solidFill>
                <a:latin typeface="Times New Roman" panose="02020603050405020304" pitchFamily="18" charset="0"/>
              </a:rPr>
              <a:t>VỆ RỪNG</a:t>
            </a:r>
            <a:endParaRPr lang="en-US" sz="3600" b="1" dirty="0">
              <a:solidFill>
                <a:srgbClr val="FF0066"/>
              </a:solidFill>
              <a:latin typeface="Times New Roman" panose="02020603050405020304" pitchFamily="18" charset="0"/>
            </a:endParaRPr>
          </a:p>
        </p:txBody>
      </p:sp>
      <p:sp>
        <p:nvSpPr>
          <p:cNvPr id="154645" name="Text Box 21"/>
          <p:cNvSpPr txBox="1">
            <a:spLocks noChangeArrowheads="1"/>
          </p:cNvSpPr>
          <p:nvPr/>
        </p:nvSpPr>
        <p:spPr bwMode="auto">
          <a:xfrm>
            <a:off x="25667" y="1142715"/>
            <a:ext cx="7740650" cy="519113"/>
          </a:xfrm>
          <a:prstGeom prst="rect">
            <a:avLst/>
          </a:prstGeom>
          <a:noFill/>
          <a:ln w="9525">
            <a:noFill/>
            <a:miter lim="800000"/>
          </a:ln>
        </p:spPr>
        <p:txBody>
          <a:bodyPr>
            <a:spAutoFit/>
          </a:bodyPr>
          <a:lstStyle/>
          <a:p>
            <a:pPr eaLnBrk="0" hangingPunct="0">
              <a:spcBef>
                <a:spcPct val="50000"/>
              </a:spcBef>
            </a:pPr>
            <a:r>
              <a:rPr lang="en-US" sz="2800" b="1" dirty="0">
                <a:solidFill>
                  <a:srgbClr val="3333FF"/>
                </a:solidFill>
                <a:latin typeface="Times New Roman" panose="02020603050405020304" pitchFamily="18" charset="0"/>
              </a:rPr>
              <a:t>I</a:t>
            </a:r>
            <a:r>
              <a:rPr lang="en-US" sz="2800" b="1" smtClean="0">
                <a:solidFill>
                  <a:srgbClr val="3333FF"/>
                </a:solidFill>
                <a:latin typeface="Times New Roman" panose="02020603050405020304" pitchFamily="18" charset="0"/>
              </a:rPr>
              <a:t>. </a:t>
            </a:r>
            <a:r>
              <a:rPr lang="en-US" sz="2800" b="1" u="sng" dirty="0">
                <a:solidFill>
                  <a:srgbClr val="3333FF"/>
                </a:solidFill>
                <a:latin typeface="Times New Roman" panose="02020603050405020304" pitchFamily="18" charset="0"/>
              </a:rPr>
              <a:t>TRỒNG RỪNG</a:t>
            </a:r>
            <a:endParaRPr lang="en-US" sz="2800" b="1" u="sng" dirty="0">
              <a:solidFill>
                <a:srgbClr val="3333FF"/>
              </a:solidFill>
              <a:latin typeface="Times New Roman" panose="02020603050405020304" pitchFamily="18" charset="0"/>
            </a:endParaRPr>
          </a:p>
        </p:txBody>
      </p:sp>
      <p:sp>
        <p:nvSpPr>
          <p:cNvPr id="2" name="Rectangle 1"/>
          <p:cNvSpPr/>
          <p:nvPr/>
        </p:nvSpPr>
        <p:spPr>
          <a:xfrm>
            <a:off x="380998" y="1647390"/>
            <a:ext cx="7453313" cy="4154984"/>
          </a:xfrm>
          <a:prstGeom prst="rect">
            <a:avLst/>
          </a:prstGeom>
        </p:spPr>
        <p:txBody>
          <a:bodyPr wrap="square">
            <a:spAutoFit/>
          </a:bodyPr>
          <a:lstStyle/>
          <a:p>
            <a:endParaRPr lang="en-US" sz="3600" b="1" i="1" smtClean="0">
              <a:latin typeface="Times New Roman" panose="02020603050405020304" pitchFamily="18" charset="0"/>
              <a:cs typeface="Times New Roman" panose="02020603050405020304" pitchFamily="18" charset="0"/>
            </a:endParaRPr>
          </a:p>
          <a:p>
            <a:endParaRPr lang="en-US" sz="3600" b="1" i="1">
              <a:latin typeface="Times New Roman" panose="02020603050405020304" pitchFamily="18" charset="0"/>
              <a:cs typeface="Times New Roman" panose="02020603050405020304" pitchFamily="18" charset="0"/>
            </a:endParaRPr>
          </a:p>
          <a:p>
            <a:endParaRPr lang="en-US" sz="3600" b="1" i="1" smtClean="0">
              <a:latin typeface="Times New Roman" panose="02020603050405020304" pitchFamily="18" charset="0"/>
              <a:cs typeface="Times New Roman" panose="02020603050405020304" pitchFamily="18" charset="0"/>
            </a:endParaRPr>
          </a:p>
          <a:p>
            <a:endParaRPr lang="en-US" sz="3600" b="1" i="1">
              <a:latin typeface="Times New Roman" panose="02020603050405020304" pitchFamily="18" charset="0"/>
              <a:cs typeface="Times New Roman" panose="02020603050405020304" pitchFamily="18" charset="0"/>
            </a:endParaRPr>
          </a:p>
          <a:p>
            <a:r>
              <a:rPr lang="en-US" sz="2800" b="1" i="1" smtClean="0">
                <a:latin typeface="Times New Roman" panose="02020603050405020304" pitchFamily="18" charset="0"/>
                <a:cs typeface="Times New Roman" panose="02020603050405020304" pitchFamily="18" charset="0"/>
              </a:rPr>
              <a:t>Phụ </a:t>
            </a:r>
            <a:r>
              <a:rPr lang="en-US" sz="2800" b="1" i="1">
                <a:latin typeface="Times New Roman" panose="02020603050405020304" pitchFamily="18" charset="0"/>
                <a:cs typeface="Times New Roman" panose="02020603050405020304" pitchFamily="18" charset="0"/>
              </a:rPr>
              <a:t>thuộc vào khí hậu </a:t>
            </a:r>
            <a:endParaRPr lang="en-US" sz="2800">
              <a:latin typeface="Times New Roman" panose="02020603050405020304" pitchFamily="18" charset="0"/>
              <a:cs typeface="Times New Roman" panose="02020603050405020304" pitchFamily="18" charset="0"/>
            </a:endParaRPr>
          </a:p>
          <a:p>
            <a:r>
              <a:rPr lang="en-US" sz="3600" smtClean="0">
                <a:solidFill>
                  <a:srgbClr val="FF0000"/>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Miền Bắc: Mùa xuân và mùa thu</a:t>
            </a:r>
            <a:endParaRPr lang="en-US" sz="280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Miền Nam và miền Trung: Mùa mưa</a:t>
            </a:r>
            <a:endParaRPr lang="en-US" sz="2800">
              <a:latin typeface="Times New Roman" panose="02020603050405020304" pitchFamily="18" charset="0"/>
              <a:cs typeface="Times New Roman" panose="02020603050405020304" pitchFamily="18" charset="0"/>
            </a:endParaRPr>
          </a:p>
          <a:p>
            <a:endParaRPr lang="en-US" sz="2800">
              <a:solidFill>
                <a:srgbClr val="FF0000"/>
              </a:solidFill>
            </a:endParaRPr>
          </a:p>
        </p:txBody>
      </p:sp>
      <p:sp>
        <p:nvSpPr>
          <p:cNvPr id="3" name="Rectangle 2"/>
          <p:cNvSpPr/>
          <p:nvPr/>
        </p:nvSpPr>
        <p:spPr>
          <a:xfrm>
            <a:off x="380998" y="1647390"/>
            <a:ext cx="8763002" cy="2246769"/>
          </a:xfrm>
          <a:prstGeom prst="rect">
            <a:avLst/>
          </a:prstGeom>
        </p:spPr>
        <p:txBody>
          <a:bodyPr wrap="square">
            <a:spAutoFit/>
          </a:bodyPr>
          <a:lstStyle/>
          <a:p>
            <a:r>
              <a:rPr lang="vi-VN" sz="2800">
                <a:solidFill>
                  <a:srgbClr val="000000"/>
                </a:solidFill>
                <a:latin typeface="Times New Roman" panose="02020603050405020304" pitchFamily="18" charset="0"/>
                <a:cs typeface="Times New Roman" panose="02020603050405020304" pitchFamily="18" charset="0"/>
              </a:rPr>
              <a:t>Áp dụng để mở rộng và tăng độ che phủ cho đất rừng</a:t>
            </a:r>
            <a:endParaRPr lang="vi-VN" sz="2800">
              <a:solidFill>
                <a:srgbClr val="000000"/>
              </a:solidFill>
              <a:latin typeface="Times New Roman" panose="02020603050405020304" pitchFamily="18" charset="0"/>
              <a:cs typeface="Times New Roman" panose="02020603050405020304" pitchFamily="18" charset="0"/>
            </a:endParaRPr>
          </a:p>
          <a:p>
            <a:r>
              <a:rPr lang="vi-VN" sz="2800">
                <a:solidFill>
                  <a:srgbClr val="000000"/>
                </a:solidFill>
                <a:latin typeface="Times New Roman" panose="02020603050405020304" pitchFamily="18" charset="0"/>
                <a:cs typeface="Times New Roman" panose="02020603050405020304" pitchFamily="18" charset="0"/>
              </a:rPr>
              <a:t>- Bao gồm các bước: chuẩn bị cây con, làm đất trồng cây, trồng, chăm sóc rừng sau khi trồng.</a:t>
            </a:r>
            <a:endParaRPr lang="vi-VN" sz="2800">
              <a:solidFill>
                <a:srgbClr val="000000"/>
              </a:solidFill>
              <a:latin typeface="Times New Roman" panose="02020603050405020304" pitchFamily="18" charset="0"/>
              <a:cs typeface="Times New Roman" panose="02020603050405020304" pitchFamily="18" charset="0"/>
            </a:endParaRPr>
          </a:p>
          <a:p>
            <a:r>
              <a:rPr lang="vi-VN" sz="2800">
                <a:solidFill>
                  <a:srgbClr val="000000"/>
                </a:solidFill>
                <a:latin typeface="Times New Roman" panose="02020603050405020304" pitchFamily="18" charset="0"/>
                <a:cs typeface="Times New Roman" panose="02020603050405020304" pitchFamily="18" charset="0"/>
              </a:rPr>
              <a:t>- Trồng rừng đúng thời vụ, đúng kĩ thuật, chọn ngày có thời tiết tốt, râm mát, mưa nhỏ, lặng gió và đất đủ </a:t>
            </a:r>
            <a:r>
              <a:rPr lang="vi-VN" sz="2800" smtClean="0">
                <a:solidFill>
                  <a:srgbClr val="000000"/>
                </a:solidFill>
                <a:latin typeface="Times New Roman" panose="02020603050405020304" pitchFamily="18" charset="0"/>
                <a:cs typeface="Times New Roman" panose="02020603050405020304" pitchFamily="18" charset="0"/>
              </a:rPr>
              <a:t>ẩm</a:t>
            </a:r>
            <a:endParaRPr lang="vi-VN" sz="28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4645"/>
                                        </p:tgtEl>
                                        <p:attrNameLst>
                                          <p:attrName>style.visibility</p:attrName>
                                        </p:attrNameLst>
                                      </p:cBhvr>
                                      <p:to>
                                        <p:strVal val="visible"/>
                                      </p:to>
                                    </p:set>
                                    <p:animEffect transition="in" filter="box(in)">
                                      <p:cBhvr>
                                        <p:cTn id="7" dur="500"/>
                                        <p:tgtEl>
                                          <p:spTgt spid="15464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5"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5528" y="76200"/>
            <a:ext cx="8153400" cy="661207"/>
          </a:xfrm>
          <a:prstGeom prst="rect">
            <a:avLst/>
          </a:prstGeom>
        </p:spPr>
        <p:txBody>
          <a:bodyPr wrap="square">
            <a:spAutoFit/>
          </a:bodyPr>
          <a:lstStyle/>
          <a:p>
            <a:pPr lvl="0">
              <a:lnSpc>
                <a:spcPct val="150000"/>
              </a:lnSpc>
              <a:spcAft>
                <a:spcPts val="1000"/>
              </a:spcAft>
              <a:buClr>
                <a:srgbClr val="596E7C"/>
              </a:buClr>
              <a:buSzPts val="400"/>
              <a:tabLst>
                <a:tab pos="48895" algn="l"/>
              </a:tabLst>
            </a:pPr>
            <a:r>
              <a:rPr lang="en-US" sz="2800" b="1" u="none" strike="noStrike" spc="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Quy trình trồng rừng gồm các bước nào ?</a:t>
            </a:r>
            <a:endParaRPr lang="en-US" sz="2800" b="1" u="none" strike="noStrike" spc="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2" name="Group 1"/>
          <p:cNvGrpSpPr/>
          <p:nvPr/>
        </p:nvGrpSpPr>
        <p:grpSpPr>
          <a:xfrm>
            <a:off x="571224" y="971425"/>
            <a:ext cx="5567356" cy="2985557"/>
            <a:chOff x="571224" y="971425"/>
            <a:chExt cx="5567356" cy="2985557"/>
          </a:xfrm>
        </p:grpSpPr>
        <p:pic>
          <p:nvPicPr>
            <p:cNvPr id="6" name="Picture 5"/>
            <p:cNvPicPr>
              <a:picLocks noChangeAspect="1"/>
            </p:cNvPicPr>
            <p:nvPr/>
          </p:nvPicPr>
          <p:blipFill>
            <a:blip r:embed="rId1"/>
            <a:stretch>
              <a:fillRect/>
            </a:stretch>
          </p:blipFill>
          <p:spPr>
            <a:xfrm>
              <a:off x="571224" y="971425"/>
              <a:ext cx="3270489" cy="2462337"/>
            </a:xfrm>
            <a:prstGeom prst="rect">
              <a:avLst/>
            </a:prstGeom>
          </p:spPr>
        </p:pic>
        <p:sp>
          <p:nvSpPr>
            <p:cNvPr id="9" name="TextBox 8"/>
            <p:cNvSpPr txBox="1"/>
            <p:nvPr/>
          </p:nvSpPr>
          <p:spPr>
            <a:xfrm>
              <a:off x="880780" y="3433762"/>
              <a:ext cx="52578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Chuẩn bị cây con</a:t>
              </a:r>
              <a:endParaRPr lang="en-US" sz="2800" dirty="0">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586372" y="3956982"/>
            <a:ext cx="3647728" cy="2820389"/>
            <a:chOff x="586372" y="3956982"/>
            <a:chExt cx="3647728" cy="2820389"/>
          </a:xfrm>
        </p:grpSpPr>
        <p:pic>
          <p:nvPicPr>
            <p:cNvPr id="4" name="Picture 3"/>
            <p:cNvPicPr>
              <a:picLocks noChangeAspect="1"/>
            </p:cNvPicPr>
            <p:nvPr/>
          </p:nvPicPr>
          <p:blipFill>
            <a:blip r:embed="rId2"/>
            <a:stretch>
              <a:fillRect/>
            </a:stretch>
          </p:blipFill>
          <p:spPr>
            <a:xfrm>
              <a:off x="586372" y="3956982"/>
              <a:ext cx="3277863" cy="2423860"/>
            </a:xfrm>
            <a:prstGeom prst="rect">
              <a:avLst/>
            </a:prstGeom>
          </p:spPr>
        </p:pic>
        <p:sp>
          <p:nvSpPr>
            <p:cNvPr id="10" name="TextBox 9"/>
            <p:cNvSpPr txBox="1"/>
            <p:nvPr/>
          </p:nvSpPr>
          <p:spPr>
            <a:xfrm>
              <a:off x="900444" y="6254151"/>
              <a:ext cx="333365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Làm đất trồng cây</a:t>
              </a:r>
              <a:endParaRPr lang="en-US" sz="2800" dirty="0">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5163873" y="1011929"/>
            <a:ext cx="4048556" cy="2988896"/>
            <a:chOff x="5163873" y="1011929"/>
            <a:chExt cx="4048556" cy="2988896"/>
          </a:xfrm>
        </p:grpSpPr>
        <p:pic>
          <p:nvPicPr>
            <p:cNvPr id="5" name="Picture 4"/>
            <p:cNvPicPr>
              <a:picLocks noChangeAspect="1"/>
            </p:cNvPicPr>
            <p:nvPr/>
          </p:nvPicPr>
          <p:blipFill>
            <a:blip r:embed="rId3"/>
            <a:stretch>
              <a:fillRect/>
            </a:stretch>
          </p:blipFill>
          <p:spPr>
            <a:xfrm>
              <a:off x="5163873" y="1011929"/>
              <a:ext cx="3476630" cy="2604116"/>
            </a:xfrm>
            <a:prstGeom prst="rect">
              <a:avLst/>
            </a:prstGeom>
          </p:spPr>
        </p:pic>
        <p:sp>
          <p:nvSpPr>
            <p:cNvPr id="11" name="TextBox 10"/>
            <p:cNvSpPr txBox="1"/>
            <p:nvPr/>
          </p:nvSpPr>
          <p:spPr>
            <a:xfrm>
              <a:off x="5867400" y="3477605"/>
              <a:ext cx="334502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Trồng cây</a:t>
              </a:r>
              <a:endParaRPr lang="en-US" sz="2800" dirty="0">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5216766" y="4010353"/>
            <a:ext cx="3370843" cy="2791181"/>
            <a:chOff x="5216766" y="4010353"/>
            <a:chExt cx="3370843" cy="2791181"/>
          </a:xfrm>
        </p:grpSpPr>
        <p:pic>
          <p:nvPicPr>
            <p:cNvPr id="7" name="Picture 6"/>
            <p:cNvPicPr>
              <a:picLocks noChangeAspect="1"/>
            </p:cNvPicPr>
            <p:nvPr/>
          </p:nvPicPr>
          <p:blipFill>
            <a:blip r:embed="rId4"/>
            <a:stretch>
              <a:fillRect/>
            </a:stretch>
          </p:blipFill>
          <p:spPr>
            <a:xfrm>
              <a:off x="5216766" y="4010353"/>
              <a:ext cx="3370843" cy="2317118"/>
            </a:xfrm>
            <a:prstGeom prst="rect">
              <a:avLst/>
            </a:prstGeom>
          </p:spPr>
        </p:pic>
        <p:sp>
          <p:nvSpPr>
            <p:cNvPr id="12" name="TextBox 11"/>
            <p:cNvSpPr txBox="1"/>
            <p:nvPr/>
          </p:nvSpPr>
          <p:spPr>
            <a:xfrm>
              <a:off x="6138580" y="6278314"/>
              <a:ext cx="239169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Chăm sóc</a:t>
              </a:r>
              <a:endParaRPr lang="en-US" sz="2800" dirty="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
          <p:cNvSpPr txBox="1">
            <a:spLocks noChangeArrowheads="1"/>
          </p:cNvSpPr>
          <p:nvPr/>
        </p:nvSpPr>
        <p:spPr bwMode="auto">
          <a:xfrm>
            <a:off x="0" y="0"/>
            <a:ext cx="9144000" cy="1200329"/>
          </a:xfrm>
          <a:prstGeom prst="rect">
            <a:avLst/>
          </a:prstGeom>
          <a:noFill/>
          <a:ln w="9525">
            <a:noFill/>
            <a:miter lim="800000"/>
          </a:ln>
        </p:spPr>
        <p:txBody>
          <a:bodyPr>
            <a:spAutoFit/>
          </a:bodyPr>
          <a:lstStyle/>
          <a:p>
            <a:pPr algn="ctr" eaLnBrk="0" hangingPunct="0">
              <a:spcBef>
                <a:spcPct val="50000"/>
              </a:spcBef>
            </a:pPr>
            <a:r>
              <a:rPr lang="en-US" sz="3600" b="1" smtClean="0">
                <a:solidFill>
                  <a:srgbClr val="FF0066"/>
                </a:solidFill>
                <a:latin typeface="Times New Roman" panose="02020603050405020304" pitchFamily="18" charset="0"/>
              </a:rPr>
              <a:t>Tiế14:BÀI </a:t>
            </a:r>
            <a:r>
              <a:rPr lang="en-US" sz="3600" b="1" dirty="0">
                <a:solidFill>
                  <a:srgbClr val="FF0066"/>
                </a:solidFill>
                <a:latin typeface="Times New Roman" panose="02020603050405020304" pitchFamily="18" charset="0"/>
              </a:rPr>
              <a:t>7: TRỒNG, CHĂM SÓC VÀ BẢO VỆ RỪNG</a:t>
            </a:r>
            <a:endParaRPr lang="en-US" sz="3600" b="1" dirty="0">
              <a:solidFill>
                <a:srgbClr val="FF0066"/>
              </a:solidFill>
              <a:latin typeface="Times New Roman" panose="02020603050405020304" pitchFamily="18" charset="0"/>
            </a:endParaRPr>
          </a:p>
        </p:txBody>
      </p:sp>
      <p:sp>
        <p:nvSpPr>
          <p:cNvPr id="154645" name="Text Box 21"/>
          <p:cNvSpPr txBox="1">
            <a:spLocks noChangeArrowheads="1"/>
          </p:cNvSpPr>
          <p:nvPr/>
        </p:nvSpPr>
        <p:spPr bwMode="auto">
          <a:xfrm>
            <a:off x="93663" y="1682750"/>
            <a:ext cx="7740650" cy="519113"/>
          </a:xfrm>
          <a:prstGeom prst="rect">
            <a:avLst/>
          </a:prstGeom>
          <a:noFill/>
          <a:ln w="9525">
            <a:noFill/>
            <a:miter lim="800000"/>
          </a:ln>
        </p:spPr>
        <p:txBody>
          <a:bodyPr>
            <a:spAutoFit/>
          </a:bodyPr>
          <a:lstStyle/>
          <a:p>
            <a:pPr eaLnBrk="0" hangingPunct="0">
              <a:spcBef>
                <a:spcPct val="50000"/>
              </a:spcBef>
            </a:pPr>
            <a:r>
              <a:rPr lang="en-US" sz="2800" b="1" dirty="0">
                <a:solidFill>
                  <a:srgbClr val="3333FF"/>
                </a:solidFill>
                <a:latin typeface="Times New Roman" panose="02020603050405020304" pitchFamily="18" charset="0"/>
              </a:rPr>
              <a:t>I</a:t>
            </a:r>
            <a:r>
              <a:rPr lang="en-US" sz="2800" b="1" smtClean="0">
                <a:solidFill>
                  <a:srgbClr val="3333FF"/>
                </a:solidFill>
                <a:latin typeface="Times New Roman" panose="02020603050405020304" pitchFamily="18" charset="0"/>
              </a:rPr>
              <a:t>. </a:t>
            </a:r>
            <a:r>
              <a:rPr lang="en-US" sz="2800" b="1" u="sng" dirty="0">
                <a:solidFill>
                  <a:srgbClr val="3333FF"/>
                </a:solidFill>
                <a:latin typeface="Times New Roman" panose="02020603050405020304" pitchFamily="18" charset="0"/>
              </a:rPr>
              <a:t>TRỒNG RỪNG</a:t>
            </a:r>
            <a:endParaRPr lang="en-US" sz="2800" b="1" u="sng" dirty="0">
              <a:solidFill>
                <a:srgbClr val="3333FF"/>
              </a:solidFill>
              <a:latin typeface="Times New Roman" panose="02020603050405020304" pitchFamily="18" charset="0"/>
            </a:endParaRPr>
          </a:p>
        </p:txBody>
      </p:sp>
      <p:sp>
        <p:nvSpPr>
          <p:cNvPr id="4" name="Text Box 21"/>
          <p:cNvSpPr txBox="1">
            <a:spLocks noChangeArrowheads="1"/>
          </p:cNvSpPr>
          <p:nvPr/>
        </p:nvSpPr>
        <p:spPr bwMode="auto">
          <a:xfrm>
            <a:off x="457200" y="2201863"/>
            <a:ext cx="7740650" cy="519113"/>
          </a:xfrm>
          <a:prstGeom prst="rect">
            <a:avLst/>
          </a:prstGeom>
          <a:noFill/>
          <a:ln w="9525">
            <a:noFill/>
            <a:miter lim="800000"/>
          </a:ln>
        </p:spPr>
        <p:txBody>
          <a:bodyPr>
            <a:spAutoFit/>
          </a:bodyPr>
          <a:lstStyle/>
          <a:p>
            <a:pPr eaLnBrk="0" hangingPunct="0">
              <a:spcBef>
                <a:spcPct val="50000"/>
              </a:spcBef>
            </a:pPr>
            <a:r>
              <a:rPr lang="en-US" sz="2800" b="1" smtClean="0">
                <a:solidFill>
                  <a:srgbClr val="3333FF"/>
                </a:solidFill>
                <a:latin typeface="Times New Roman" panose="02020603050405020304" pitchFamily="18" charset="0"/>
              </a:rPr>
              <a:t>1</a:t>
            </a:r>
            <a:r>
              <a:rPr lang="en-US" sz="2800" b="1" dirty="0">
                <a:solidFill>
                  <a:srgbClr val="3333FF"/>
                </a:solidFill>
                <a:latin typeface="Times New Roman" panose="02020603050405020304" pitchFamily="18" charset="0"/>
              </a:rPr>
              <a:t>. Chuẩn bị</a:t>
            </a:r>
            <a:endParaRPr lang="en-US" sz="2800" b="1" u="sng" dirty="0">
              <a:solidFill>
                <a:srgbClr val="3333FF"/>
              </a:solidFill>
              <a:latin typeface="Times New Roman" panose="02020603050405020304" pitchFamily="18" charset="0"/>
            </a:endParaRPr>
          </a:p>
        </p:txBody>
      </p:sp>
      <p:sp>
        <p:nvSpPr>
          <p:cNvPr id="5" name="Text Box 21"/>
          <p:cNvSpPr txBox="1">
            <a:spLocks noChangeArrowheads="1"/>
          </p:cNvSpPr>
          <p:nvPr/>
        </p:nvSpPr>
        <p:spPr bwMode="auto">
          <a:xfrm>
            <a:off x="820737" y="2725892"/>
            <a:ext cx="7740650" cy="519113"/>
          </a:xfrm>
          <a:prstGeom prst="rect">
            <a:avLst/>
          </a:prstGeom>
          <a:noFill/>
          <a:ln w="9525">
            <a:noFill/>
            <a:miter lim="800000"/>
          </a:ln>
        </p:spPr>
        <p:txBody>
          <a:bodyPr>
            <a:spAutoFit/>
          </a:bodyPr>
          <a:lstStyle/>
          <a:p>
            <a:pPr eaLnBrk="0" hangingPunct="0">
              <a:spcBef>
                <a:spcPct val="50000"/>
              </a:spcBef>
            </a:pPr>
            <a:r>
              <a:rPr lang="en-US" sz="2800" b="1" dirty="0">
                <a:solidFill>
                  <a:srgbClr val="3333FF"/>
                </a:solidFill>
                <a:latin typeface="Times New Roman" panose="02020603050405020304" pitchFamily="18" charset="0"/>
              </a:rPr>
              <a:t>a. Chuẩn bị cây con</a:t>
            </a:r>
            <a:endParaRPr lang="en-US" sz="2800" b="1" u="sng" dirty="0">
              <a:solidFill>
                <a:srgbClr val="3333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4645"/>
                                        </p:tgtEl>
                                        <p:attrNameLst>
                                          <p:attrName>style.visibility</p:attrName>
                                        </p:attrNameLst>
                                      </p:cBhvr>
                                      <p:to>
                                        <p:strVal val="visible"/>
                                      </p:to>
                                    </p:set>
                                    <p:animEffect transition="in" filter="box(in)">
                                      <p:cBhvr>
                                        <p:cTn id="7" dur="500"/>
                                        <p:tgtEl>
                                          <p:spTgt spid="15464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5"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86" y="-1488"/>
            <a:ext cx="9056914" cy="2554545"/>
          </a:xfrm>
          <a:prstGeom prst="rect">
            <a:avLst/>
          </a:prstGeom>
        </p:spPr>
        <p:txBody>
          <a:bodyPr wrap="square">
            <a:spAutoFit/>
          </a:bodyPr>
          <a:lstStyle/>
          <a:p>
            <a:pPr marL="342900" lvl="0" indent="-342900" algn="l">
              <a:spcAft>
                <a:spcPts val="0"/>
              </a:spcAft>
              <a:buClr>
                <a:srgbClr val="596E7C"/>
              </a:buClr>
              <a:buSzPts val="400"/>
              <a:buFont typeface="+mj-lt"/>
              <a:buAutoNum type="arabicPeriod"/>
              <a:tabLst>
                <a:tab pos="82550" algn="l"/>
              </a:tabLst>
            </a:pPr>
            <a:r>
              <a:rPr lang="en-US"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1) Cây giống chuẩn bị để trồng rừng gồm có những loại nào?</a:t>
            </a:r>
            <a:br>
              <a:rPr lang="en-US"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br>
            <a:r>
              <a:rPr lang="en-US"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2) Cần chuẩn bị cây giống có các tiêu chuẩn nào để đảm bảo cây giống sau khi trồng rừng đảm bảo sinh trưởng, phát triển tốt?</a:t>
            </a:r>
            <a:endParaRPr lang="en-US" sz="3200" u="none" strike="noStrike" spc="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152400" y="2514600"/>
            <a:ext cx="8839200" cy="2325766"/>
          </a:xfrm>
          <a:prstGeom prst="rect">
            <a:avLst/>
          </a:prstGeom>
        </p:spPr>
      </p:pic>
      <p:sp>
        <p:nvSpPr>
          <p:cNvPr id="7" name="Shape 332"/>
          <p:cNvSpPr txBox="1"/>
          <p:nvPr/>
        </p:nvSpPr>
        <p:spPr>
          <a:xfrm>
            <a:off x="381000" y="5029200"/>
            <a:ext cx="8382000" cy="571558"/>
          </a:xfrm>
          <a:prstGeom prst="rect">
            <a:avLst/>
          </a:prstGeom>
          <a:noFill/>
        </p:spPr>
        <p:txBody>
          <a:bodyPr lIns="0" tIns="0" rIns="0" bIns="0"/>
          <a:lstStyle/>
          <a:p>
            <a:pPr>
              <a:lnSpc>
                <a:spcPct val="132000"/>
              </a:lnSpc>
              <a:spcAft>
                <a:spcPts val="300"/>
              </a:spcAft>
              <a:tabLst>
                <a:tab pos="972185" algn="l"/>
              </a:tabLst>
            </a:pP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Cây con có b</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ầ</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u đ</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ấ</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	</a:t>
            </a:r>
            <a:r>
              <a:rPr lang="en-US" sz="32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â</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y con r</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ễ</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tr</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ầ</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stretch>
            <a:fillRect/>
          </a:stretch>
        </p:blipFill>
        <p:spPr>
          <a:xfrm>
            <a:off x="0" y="2062103"/>
            <a:ext cx="9067800" cy="3348097"/>
          </a:xfrm>
          <a:prstGeom prst="rect">
            <a:avLst/>
          </a:prstGeom>
        </p:spPr>
      </p:pic>
      <p:sp>
        <p:nvSpPr>
          <p:cNvPr id="5" name="Shape 332"/>
          <p:cNvSpPr txBox="1"/>
          <p:nvPr/>
        </p:nvSpPr>
        <p:spPr>
          <a:xfrm>
            <a:off x="762000" y="5410200"/>
            <a:ext cx="7543800" cy="571558"/>
          </a:xfrm>
          <a:prstGeom prst="rect">
            <a:avLst/>
          </a:prstGeom>
          <a:noFill/>
        </p:spPr>
        <p:txBody>
          <a:bodyPr lIns="0" tIns="0" rIns="0" bIns="0"/>
          <a:lstStyle/>
          <a:p>
            <a:pPr>
              <a:lnSpc>
                <a:spcPct val="132000"/>
              </a:lnSpc>
              <a:spcAft>
                <a:spcPts val="300"/>
              </a:spcAft>
              <a:tabLst>
                <a:tab pos="972185" algn="l"/>
              </a:tabLst>
            </a:pP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Cây con có b</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ầ</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u đ</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ấ</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	</a:t>
            </a:r>
            <a:r>
              <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â</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y con r</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ễ</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tr</a:t>
            </a:r>
            <a:r>
              <a:rPr lang="en-US"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ầ</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ectangle 5"/>
          <p:cNvSpPr/>
          <p:nvPr/>
        </p:nvSpPr>
        <p:spPr>
          <a:xfrm>
            <a:off x="228600" y="0"/>
            <a:ext cx="8839200" cy="2062103"/>
          </a:xfrm>
          <a:prstGeom prst="rect">
            <a:avLst/>
          </a:prstGeom>
        </p:spPr>
        <p:txBody>
          <a:bodyPr wrap="square">
            <a:spAutoFit/>
          </a:bodyPr>
          <a:lstStyle/>
          <a:p>
            <a:pPr marL="342900" lvl="0" indent="-342900">
              <a:spcAft>
                <a:spcPts val="0"/>
              </a:spcAft>
              <a:buClr>
                <a:srgbClr val="596E7C"/>
              </a:buClr>
              <a:buSzPts val="400"/>
              <a:buFont typeface="+mj-lt"/>
              <a:buAutoNum type="arabicPeriod"/>
              <a:tabLst>
                <a:tab pos="82550" algn="l"/>
              </a:tabLst>
            </a:pPr>
            <a:r>
              <a:rPr 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Quan sát Hình 7.1 v</a:t>
            </a:r>
            <a:r>
              <a:rPr lang="en-US"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à</a:t>
            </a:r>
            <a:r>
              <a:rPr 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cho biết ưu điểm khi tr</a:t>
            </a:r>
            <a:r>
              <a:rPr lang="en-US"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ồ</a:t>
            </a:r>
            <a:r>
              <a:rPr 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ng rừng b</a:t>
            </a:r>
            <a:r>
              <a:rPr lang="en-US"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ằ</a:t>
            </a:r>
            <a:r>
              <a:rPr 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ng c</a:t>
            </a:r>
            <a:r>
              <a:rPr lang="en-US"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â</a:t>
            </a:r>
            <a:r>
              <a:rPr 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y con. Theo em, phương pháp tr</a:t>
            </a:r>
            <a:r>
              <a:rPr lang="en-US"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ồ</a:t>
            </a:r>
            <a:r>
              <a:rPr 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ng rừng b</a:t>
            </a:r>
            <a:r>
              <a:rPr lang="en-US"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ằ</a:t>
            </a:r>
            <a:r>
              <a:rPr 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ng c</a:t>
            </a:r>
            <a:r>
              <a:rPr lang="en-US"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â</a:t>
            </a:r>
            <a:r>
              <a:rPr 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y con có b</a:t>
            </a:r>
            <a:r>
              <a:rPr lang="en-US"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ầu</a:t>
            </a:r>
            <a:r>
              <a:rPr 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đ</a:t>
            </a:r>
            <a:r>
              <a:rPr lang="en-US"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ất</a:t>
            </a:r>
            <a:r>
              <a:rPr 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và c</a:t>
            </a:r>
            <a:r>
              <a:rPr lang="en-US"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â</a:t>
            </a:r>
            <a:r>
              <a:rPr 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y con r</a:t>
            </a:r>
            <a:r>
              <a:rPr lang="en-US"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ễ</a:t>
            </a:r>
            <a:r>
              <a:rPr 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tr</a:t>
            </a:r>
            <a:r>
              <a:rPr lang="en-US"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ầ</a:t>
            </a:r>
            <a:r>
              <a:rPr 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n có nhược điểm như thế nào?</a:t>
            </a:r>
            <a:endParaRPr lang="en-US" sz="3200" u="none" strike="noStrike" spc="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839200" cy="6986528"/>
          </a:xfrm>
          <a:prstGeom prst="rect">
            <a:avLst/>
          </a:prstGeom>
        </p:spPr>
        <p:txBody>
          <a:bodyPr wrap="square">
            <a:spAutoFit/>
          </a:bodyPr>
          <a:lstStyle/>
          <a:p>
            <a:r>
              <a:rPr lang="vi-VN" sz="3200">
                <a:solidFill>
                  <a:srgbClr val="333333"/>
                </a:solidFill>
                <a:latin typeface="Times New Roman" panose="02020603050405020304" pitchFamily="18" charset="0"/>
                <a:cs typeface="Times New Roman" panose="02020603050405020304" pitchFamily="18" charset="0"/>
              </a:rPr>
              <a:t>Trồng rừng bằng cây con có bầu:</a:t>
            </a:r>
            <a:endParaRPr lang="vi-VN" sz="3200">
              <a:solidFill>
                <a:srgbClr val="333333"/>
              </a:solidFill>
              <a:latin typeface="Times New Roman" panose="02020603050405020304" pitchFamily="18" charset="0"/>
              <a:cs typeface="Times New Roman" panose="02020603050405020304" pitchFamily="18" charset="0"/>
            </a:endParaRPr>
          </a:p>
          <a:p>
            <a:pPr>
              <a:buFont typeface="Arial" panose="020B0604020202020204"/>
              <a:buChar char="•"/>
            </a:pPr>
            <a:r>
              <a:rPr lang="vi-VN" sz="3200">
                <a:solidFill>
                  <a:srgbClr val="333333"/>
                </a:solidFill>
                <a:latin typeface="Times New Roman" panose="02020603050405020304" pitchFamily="18" charset="0"/>
                <a:cs typeface="Times New Roman" panose="02020603050405020304" pitchFamily="18" charset="0"/>
              </a:rPr>
              <a:t>Ưu điểm : Cây được trồng có đầy đủ lá, thân, rễ, có sức đề kháng cao, giảm thời gian và số lần chăm sóc, tỉ lệ sống cao, dễ vận chuyển đến nơi trồng</a:t>
            </a:r>
            <a:endParaRPr lang="vi-VN" sz="3200">
              <a:solidFill>
                <a:srgbClr val="333333"/>
              </a:solidFill>
              <a:latin typeface="Times New Roman" panose="02020603050405020304" pitchFamily="18" charset="0"/>
              <a:cs typeface="Times New Roman" panose="02020603050405020304" pitchFamily="18" charset="0"/>
            </a:endParaRPr>
          </a:p>
          <a:p>
            <a:pPr>
              <a:buFont typeface="Arial" panose="020B0604020202020204"/>
              <a:buChar char="•"/>
            </a:pPr>
            <a:r>
              <a:rPr lang="vi-VN" sz="3200">
                <a:solidFill>
                  <a:srgbClr val="333333"/>
                </a:solidFill>
                <a:latin typeface="Times New Roman" panose="02020603050405020304" pitchFamily="18" charset="0"/>
                <a:cs typeface="Times New Roman" panose="02020603050405020304" pitchFamily="18" charset="0"/>
              </a:rPr>
              <a:t>Nhược điểm: Đòi hỏi phải có kĩ thuật, diện tích để làm cho cây có sức đề kháng cao, tốn kém chi phí mua bao , mất nhiều thời gian và sức lực hơn.</a:t>
            </a:r>
            <a:endParaRPr lang="vi-VN" sz="3200">
              <a:solidFill>
                <a:srgbClr val="333333"/>
              </a:solidFill>
              <a:latin typeface="Times New Roman" panose="02020603050405020304" pitchFamily="18" charset="0"/>
              <a:cs typeface="Times New Roman" panose="02020603050405020304" pitchFamily="18" charset="0"/>
            </a:endParaRPr>
          </a:p>
          <a:p>
            <a:r>
              <a:rPr lang="vi-VN" sz="3200">
                <a:solidFill>
                  <a:srgbClr val="333333"/>
                </a:solidFill>
                <a:latin typeface="Times New Roman" panose="02020603050405020304" pitchFamily="18" charset="0"/>
                <a:cs typeface="Times New Roman" panose="02020603050405020304" pitchFamily="18" charset="0"/>
              </a:rPr>
              <a:t>Trồng rừng bằng cây con rễ trần:</a:t>
            </a:r>
            <a:endParaRPr lang="vi-VN" sz="3200">
              <a:solidFill>
                <a:srgbClr val="333333"/>
              </a:solidFill>
              <a:latin typeface="Times New Roman" panose="02020603050405020304" pitchFamily="18" charset="0"/>
              <a:cs typeface="Times New Roman" panose="02020603050405020304" pitchFamily="18" charset="0"/>
            </a:endParaRPr>
          </a:p>
          <a:p>
            <a:pPr>
              <a:buFont typeface="Arial" panose="020B0604020202020204"/>
              <a:buChar char="•"/>
            </a:pPr>
            <a:r>
              <a:rPr lang="vi-VN" sz="3200">
                <a:solidFill>
                  <a:srgbClr val="333333"/>
                </a:solidFill>
                <a:latin typeface="Times New Roman" panose="02020603050405020304" pitchFamily="18" charset="0"/>
                <a:cs typeface="Times New Roman" panose="02020603050405020304" pitchFamily="18" charset="0"/>
              </a:rPr>
              <a:t>Ưu điểm: Cây được tiếp xúc với điều kiện tự nhiên nhất, được trồng có đầy đủ lá, thân, rễ, có sức đề kháng cao, giảm thời gian và số lần chăm sóc, ít tốn kém.</a:t>
            </a:r>
            <a:endParaRPr lang="vi-VN" sz="3200">
              <a:solidFill>
                <a:srgbClr val="333333"/>
              </a:solidFill>
              <a:latin typeface="Times New Roman" panose="02020603050405020304" pitchFamily="18" charset="0"/>
              <a:cs typeface="Times New Roman" panose="02020603050405020304" pitchFamily="18" charset="0"/>
            </a:endParaRPr>
          </a:p>
          <a:p>
            <a:pPr>
              <a:buFont typeface="Arial" panose="020B0604020202020204"/>
              <a:buChar char="•"/>
            </a:pPr>
            <a:r>
              <a:rPr lang="vi-VN" sz="3200">
                <a:solidFill>
                  <a:srgbClr val="333333"/>
                </a:solidFill>
                <a:latin typeface="Times New Roman" panose="02020603050405020304" pitchFamily="18" charset="0"/>
                <a:cs typeface="Times New Roman" panose="02020603050405020304" pitchFamily="18" charset="0"/>
              </a:rPr>
              <a:t>Nhược điểm: Chỉ phù hợp với các loài cây có bộ rễ phát triển, phục hồi nhanh như tràm, đước, tre, ...</a:t>
            </a:r>
            <a:endParaRPr lang="vi-VN" sz="3200" b="0" i="0">
              <a:solidFill>
                <a:srgbClr val="333333"/>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
          <p:cNvSpPr txBox="1">
            <a:spLocks noChangeArrowheads="1"/>
          </p:cNvSpPr>
          <p:nvPr/>
        </p:nvSpPr>
        <p:spPr bwMode="auto">
          <a:xfrm>
            <a:off x="0" y="228600"/>
            <a:ext cx="9144000" cy="1200329"/>
          </a:xfrm>
          <a:prstGeom prst="rect">
            <a:avLst/>
          </a:prstGeom>
          <a:noFill/>
          <a:ln w="9525">
            <a:noFill/>
            <a:miter lim="800000"/>
          </a:ln>
        </p:spPr>
        <p:txBody>
          <a:bodyPr>
            <a:spAutoFit/>
          </a:bodyPr>
          <a:lstStyle/>
          <a:p>
            <a:pPr algn="ctr" eaLnBrk="0" hangingPunct="0">
              <a:spcBef>
                <a:spcPct val="50000"/>
              </a:spcBef>
            </a:pPr>
            <a:r>
              <a:rPr lang="en-US" sz="3600" b="1" smtClean="0">
                <a:solidFill>
                  <a:srgbClr val="FF0066"/>
                </a:solidFill>
                <a:latin typeface="Times New Roman" panose="02020603050405020304" pitchFamily="18" charset="0"/>
              </a:rPr>
              <a:t>Tiết 14:BÀI </a:t>
            </a:r>
            <a:r>
              <a:rPr lang="en-US" sz="3600" b="1" dirty="0">
                <a:solidFill>
                  <a:srgbClr val="FF0066"/>
                </a:solidFill>
                <a:latin typeface="Times New Roman" panose="02020603050405020304" pitchFamily="18" charset="0"/>
              </a:rPr>
              <a:t>7: TRỒNG, CHĂM SÓC VÀ BẢO VỆ RỪNG</a:t>
            </a:r>
            <a:endParaRPr lang="en-US" sz="3600" b="1" dirty="0">
              <a:solidFill>
                <a:srgbClr val="FF0066"/>
              </a:solidFill>
              <a:latin typeface="Times New Roman" panose="02020603050405020304" pitchFamily="18" charset="0"/>
            </a:endParaRPr>
          </a:p>
        </p:txBody>
      </p:sp>
      <p:sp>
        <p:nvSpPr>
          <p:cNvPr id="154645" name="Text Box 21"/>
          <p:cNvSpPr txBox="1">
            <a:spLocks noChangeArrowheads="1"/>
          </p:cNvSpPr>
          <p:nvPr/>
        </p:nvSpPr>
        <p:spPr bwMode="auto">
          <a:xfrm>
            <a:off x="93663" y="1682750"/>
            <a:ext cx="7740650" cy="519113"/>
          </a:xfrm>
          <a:prstGeom prst="rect">
            <a:avLst/>
          </a:prstGeom>
          <a:noFill/>
          <a:ln w="9525">
            <a:noFill/>
            <a:miter lim="800000"/>
          </a:ln>
        </p:spPr>
        <p:txBody>
          <a:bodyPr>
            <a:spAutoFit/>
          </a:bodyPr>
          <a:lstStyle/>
          <a:p>
            <a:pPr eaLnBrk="0" hangingPunct="0">
              <a:spcBef>
                <a:spcPct val="50000"/>
              </a:spcBef>
            </a:pPr>
            <a:r>
              <a:rPr lang="en-US" sz="2800" b="1" dirty="0">
                <a:solidFill>
                  <a:srgbClr val="3333FF"/>
                </a:solidFill>
                <a:latin typeface="Times New Roman" panose="02020603050405020304" pitchFamily="18" charset="0"/>
              </a:rPr>
              <a:t>I</a:t>
            </a:r>
            <a:r>
              <a:rPr lang="en-US" sz="2800" b="1" smtClean="0">
                <a:solidFill>
                  <a:srgbClr val="3333FF"/>
                </a:solidFill>
                <a:latin typeface="Times New Roman" panose="02020603050405020304" pitchFamily="18" charset="0"/>
              </a:rPr>
              <a:t>. </a:t>
            </a:r>
            <a:r>
              <a:rPr lang="en-US" sz="2800" b="1" u="sng" dirty="0">
                <a:solidFill>
                  <a:srgbClr val="3333FF"/>
                </a:solidFill>
                <a:latin typeface="Times New Roman" panose="02020603050405020304" pitchFamily="18" charset="0"/>
              </a:rPr>
              <a:t>TRỒNG RỪNG</a:t>
            </a:r>
            <a:endParaRPr lang="en-US" sz="2800" b="1" u="sng" dirty="0">
              <a:solidFill>
                <a:srgbClr val="3333FF"/>
              </a:solidFill>
              <a:latin typeface="Times New Roman" panose="02020603050405020304" pitchFamily="18" charset="0"/>
            </a:endParaRPr>
          </a:p>
        </p:txBody>
      </p:sp>
      <p:sp>
        <p:nvSpPr>
          <p:cNvPr id="4" name="Text Box 21"/>
          <p:cNvSpPr txBox="1">
            <a:spLocks noChangeArrowheads="1"/>
          </p:cNvSpPr>
          <p:nvPr/>
        </p:nvSpPr>
        <p:spPr bwMode="auto">
          <a:xfrm>
            <a:off x="457200" y="2201863"/>
            <a:ext cx="7740650" cy="1169551"/>
          </a:xfrm>
          <a:prstGeom prst="rect">
            <a:avLst/>
          </a:prstGeom>
          <a:noFill/>
          <a:ln w="9525">
            <a:noFill/>
            <a:miter lim="800000"/>
          </a:ln>
        </p:spPr>
        <p:txBody>
          <a:bodyPr>
            <a:spAutoFit/>
          </a:bodyPr>
          <a:lstStyle/>
          <a:p>
            <a:pPr eaLnBrk="0" hangingPunct="0">
              <a:spcBef>
                <a:spcPct val="50000"/>
              </a:spcBef>
            </a:pPr>
            <a:r>
              <a:rPr lang="en-US" sz="2800" b="1" smtClean="0">
                <a:solidFill>
                  <a:srgbClr val="3333FF"/>
                </a:solidFill>
                <a:latin typeface="Times New Roman" panose="02020603050405020304" pitchFamily="18" charset="0"/>
              </a:rPr>
              <a:t>1</a:t>
            </a:r>
            <a:r>
              <a:rPr lang="en-US" sz="2800" b="1" dirty="0">
                <a:solidFill>
                  <a:srgbClr val="3333FF"/>
                </a:solidFill>
                <a:latin typeface="Times New Roman" panose="02020603050405020304" pitchFamily="18" charset="0"/>
              </a:rPr>
              <a:t>. </a:t>
            </a:r>
            <a:r>
              <a:rPr lang="en-US" sz="2800" b="1">
                <a:solidFill>
                  <a:srgbClr val="3333FF"/>
                </a:solidFill>
                <a:latin typeface="Times New Roman" panose="02020603050405020304" pitchFamily="18" charset="0"/>
              </a:rPr>
              <a:t>Chuẩn </a:t>
            </a:r>
            <a:r>
              <a:rPr lang="en-US" sz="2800" b="1" smtClean="0">
                <a:solidFill>
                  <a:srgbClr val="3333FF"/>
                </a:solidFill>
                <a:latin typeface="Times New Roman" panose="02020603050405020304" pitchFamily="18" charset="0"/>
              </a:rPr>
              <a:t>bị</a:t>
            </a:r>
            <a:endParaRPr lang="en-US" sz="2800" b="1" smtClean="0">
              <a:solidFill>
                <a:srgbClr val="3333FF"/>
              </a:solidFill>
              <a:latin typeface="Times New Roman" panose="02020603050405020304" pitchFamily="18" charset="0"/>
            </a:endParaRPr>
          </a:p>
          <a:p>
            <a:pPr eaLnBrk="0" hangingPunct="0">
              <a:spcBef>
                <a:spcPct val="50000"/>
              </a:spcBef>
            </a:pPr>
            <a:r>
              <a:rPr lang="en-US" sz="2800" b="1" smtClean="0">
                <a:solidFill>
                  <a:srgbClr val="3333FF"/>
                </a:solidFill>
                <a:latin typeface="Times New Roman" panose="02020603050405020304" pitchFamily="18" charset="0"/>
              </a:rPr>
              <a:t>a.Chuẩn bị cây con</a:t>
            </a:r>
            <a:endParaRPr lang="en-US" sz="2800" b="1" smtClean="0">
              <a:solidFill>
                <a:srgbClr val="3333FF"/>
              </a:solidFill>
              <a:latin typeface="Times New Roman" panose="02020603050405020304" pitchFamily="18" charset="0"/>
            </a:endParaRPr>
          </a:p>
        </p:txBody>
      </p:sp>
      <p:sp>
        <p:nvSpPr>
          <p:cNvPr id="5" name="Text Box 21"/>
          <p:cNvSpPr txBox="1">
            <a:spLocks noChangeArrowheads="1"/>
          </p:cNvSpPr>
          <p:nvPr/>
        </p:nvSpPr>
        <p:spPr bwMode="auto">
          <a:xfrm>
            <a:off x="552312" y="4430178"/>
            <a:ext cx="7740650" cy="519113"/>
          </a:xfrm>
          <a:prstGeom prst="rect">
            <a:avLst/>
          </a:prstGeom>
          <a:noFill/>
          <a:ln w="9525">
            <a:noFill/>
            <a:miter lim="800000"/>
          </a:ln>
        </p:spPr>
        <p:txBody>
          <a:bodyPr>
            <a:spAutoFit/>
          </a:bodyPr>
          <a:lstStyle/>
          <a:p>
            <a:pPr eaLnBrk="0" hangingPunct="0">
              <a:spcBef>
                <a:spcPct val="50000"/>
              </a:spcBef>
            </a:pPr>
            <a:r>
              <a:rPr lang="en-US" sz="2800" b="1" smtClean="0">
                <a:solidFill>
                  <a:srgbClr val="3333FF"/>
                </a:solidFill>
                <a:latin typeface="Times New Roman" panose="02020603050405020304" pitchFamily="18" charset="0"/>
              </a:rPr>
              <a:t>b. Làm đất trồng cây :</a:t>
            </a:r>
            <a:endParaRPr lang="en-US" sz="2800" b="1" u="sng" dirty="0">
              <a:solidFill>
                <a:srgbClr val="3333FF"/>
              </a:solidFill>
              <a:latin typeface="Times New Roman" panose="02020603050405020304" pitchFamily="18" charset="0"/>
            </a:endParaRPr>
          </a:p>
        </p:txBody>
      </p:sp>
      <p:sp>
        <p:nvSpPr>
          <p:cNvPr id="3" name="Rectangle 2"/>
          <p:cNvSpPr/>
          <p:nvPr/>
        </p:nvSpPr>
        <p:spPr>
          <a:xfrm>
            <a:off x="463274" y="3371414"/>
            <a:ext cx="7918726" cy="954107"/>
          </a:xfrm>
          <a:prstGeom prst="rect">
            <a:avLst/>
          </a:prstGeom>
        </p:spPr>
        <p:txBody>
          <a:bodyPr wrap="square">
            <a:spAutoFit/>
          </a:bodyPr>
          <a:lstStyle/>
          <a:p>
            <a:r>
              <a:rPr lang="vi-VN" sz="2800">
                <a:solidFill>
                  <a:srgbClr val="000000"/>
                </a:solidFill>
                <a:latin typeface="Times New Roman" panose="02020603050405020304" pitchFamily="18" charset="0"/>
                <a:cs typeface="Times New Roman" panose="02020603050405020304" pitchFamily="18" charset="0"/>
              </a:rPr>
              <a:t>Giống cây: cây con có bầu đất và cây con rễ trần</a:t>
            </a:r>
            <a:endParaRPr lang="vi-VN" sz="2800">
              <a:solidFill>
                <a:srgbClr val="000000"/>
              </a:solidFill>
              <a:latin typeface="Times New Roman" panose="02020603050405020304" pitchFamily="18" charset="0"/>
              <a:cs typeface="Times New Roman" panose="02020603050405020304" pitchFamily="18" charset="0"/>
            </a:endParaRPr>
          </a:p>
          <a:p>
            <a:r>
              <a:rPr lang="vi-VN" sz="2800">
                <a:solidFill>
                  <a:srgbClr val="000000"/>
                </a:solidFill>
                <a:latin typeface="Times New Roman" panose="02020603050405020304" pitchFamily="18" charset="0"/>
                <a:cs typeface="Times New Roman" panose="02020603050405020304" pitchFamily="18" charset="0"/>
              </a:rPr>
              <a:t>- Đảm bảo số lượng và chất lượng giống </a:t>
            </a:r>
            <a:r>
              <a:rPr lang="vi-VN" sz="2800" smtClean="0">
                <a:solidFill>
                  <a:srgbClr val="000000"/>
                </a:solidFill>
                <a:latin typeface="Times New Roman" panose="02020603050405020304" pitchFamily="18" charset="0"/>
                <a:cs typeface="Times New Roman" panose="02020603050405020304" pitchFamily="18" charset="0"/>
              </a:rPr>
              <a:t>tốt</a:t>
            </a:r>
            <a:endParaRPr lang="vi-VN" sz="28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4645"/>
                                        </p:tgtEl>
                                        <p:attrNameLst>
                                          <p:attrName>style.visibility</p:attrName>
                                        </p:attrNameLst>
                                      </p:cBhvr>
                                      <p:to>
                                        <p:strVal val="visible"/>
                                      </p:to>
                                    </p:set>
                                    <p:animEffect transition="in" filter="box(in)">
                                      <p:cBhvr>
                                        <p:cTn id="7" dur="500"/>
                                        <p:tgtEl>
                                          <p:spTgt spid="15464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5" grpId="0"/>
      <p:bldP spid="4" grpId="0"/>
      <p:bldP spid="5"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452"/>
            <a:ext cx="8229600" cy="1143000"/>
          </a:xfrm>
        </p:spPr>
        <p:txBody>
          <a:bodyPr>
            <a:normAutofit/>
          </a:bodyPr>
          <a:lstStyle/>
          <a:p>
            <a:r>
              <a:rPr lang="en-US" sz="2800" dirty="0">
                <a:solidFill>
                  <a:srgbClr val="FF0000"/>
                </a:solidFill>
                <a:latin typeface="Times New Roman" panose="02020603050405020304" pitchFamily="18" charset="0"/>
                <a:cs typeface="Times New Roman" panose="02020603050405020304" pitchFamily="18" charset="0"/>
              </a:rPr>
              <a:t>Đào hố là kĩ thuật làm đất phổ biến trong trồng rừng</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5" name="Picture 4" descr="Screenshot 2022-02-09 220411.jpg"/>
          <p:cNvPicPr>
            <a:picLocks noChangeAspect="1"/>
          </p:cNvPicPr>
          <p:nvPr/>
        </p:nvPicPr>
        <p:blipFill rotWithShape="1">
          <a:blip r:embed="rId1"/>
          <a:srcRect l="4166" t="36471" r="29999" b="8236"/>
          <a:stretch>
            <a:fillRect/>
          </a:stretch>
        </p:blipFill>
        <p:spPr>
          <a:xfrm>
            <a:off x="1447800" y="1516626"/>
            <a:ext cx="6019800" cy="3581400"/>
          </a:xfrm>
          <a:prstGeom prst="rect">
            <a:avLst/>
          </a:prstGeom>
        </p:spPr>
      </p:pic>
      <p:sp>
        <p:nvSpPr>
          <p:cNvPr id="7" name="Title 1"/>
          <p:cNvSpPr txBox="1"/>
          <p:nvPr/>
        </p:nvSpPr>
        <p:spPr>
          <a:xfrm>
            <a:off x="266700" y="5410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0000FF"/>
                </a:solidFill>
                <a:latin typeface="Times New Roman" panose="02020603050405020304" pitchFamily="18" charset="0"/>
                <a:cs typeface="Times New Roman" panose="02020603050405020304" pitchFamily="18" charset="0"/>
              </a:rPr>
              <a:t>Quan sát hình 7.2, thảo luận và hoàn thành PHT số 1 tìm hiểu quy trình đào hố trồng rừng </a:t>
            </a:r>
            <a:endParaRPr lang="en-US"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9200"/>
            <a:ext cx="8915400" cy="5016758"/>
          </a:xfrm>
          <a:prstGeom prst="rect">
            <a:avLst/>
          </a:prstGeom>
        </p:spPr>
        <p:txBody>
          <a:bodyPr wrap="square">
            <a:spAutoFit/>
          </a:bodyPr>
          <a:lstStyle/>
          <a:p>
            <a:r>
              <a:rPr lang="vi-VN" sz="3200">
                <a:solidFill>
                  <a:srgbClr val="333333"/>
                </a:solidFill>
                <a:latin typeface="+mj-lt"/>
              </a:rPr>
              <a:t>Để trồng được cây con đã có rễ trên đất trồng rừng, cần :</a:t>
            </a:r>
            <a:endParaRPr lang="vi-VN" sz="3200">
              <a:solidFill>
                <a:srgbClr val="333333"/>
              </a:solidFill>
              <a:latin typeface="+mj-lt"/>
            </a:endParaRPr>
          </a:p>
          <a:p>
            <a:r>
              <a:rPr lang="vi-VN" sz="3200">
                <a:solidFill>
                  <a:srgbClr val="333333"/>
                </a:solidFill>
                <a:latin typeface="+mj-lt"/>
              </a:rPr>
              <a:t>Đào hố.</a:t>
            </a:r>
            <a:endParaRPr lang="vi-VN" sz="3200">
              <a:solidFill>
                <a:srgbClr val="333333"/>
              </a:solidFill>
              <a:latin typeface="+mj-lt"/>
            </a:endParaRPr>
          </a:p>
          <a:p>
            <a:pPr>
              <a:buFont typeface="Arial" panose="020B0604020202020204"/>
              <a:buChar char="•"/>
            </a:pPr>
            <a:r>
              <a:rPr lang="vi-VN" sz="3200">
                <a:solidFill>
                  <a:srgbClr val="333333"/>
                </a:solidFill>
                <a:latin typeface="+mj-lt"/>
              </a:rPr>
              <a:t>Phát dọn cỏ dại đào hố, xới cỏ xung quanh miệng hố.</a:t>
            </a:r>
            <a:endParaRPr lang="vi-VN" sz="3200">
              <a:solidFill>
                <a:srgbClr val="333333"/>
              </a:solidFill>
              <a:latin typeface="+mj-lt"/>
            </a:endParaRPr>
          </a:p>
          <a:p>
            <a:pPr>
              <a:buFont typeface="Arial" panose="020B0604020202020204"/>
              <a:buChar char="•"/>
            </a:pPr>
            <a:r>
              <a:rPr lang="vi-VN" sz="3200">
                <a:solidFill>
                  <a:srgbClr val="333333"/>
                </a:solidFill>
                <a:latin typeface="+mj-lt"/>
              </a:rPr>
              <a:t>Lấy lớp đất màu đem trộn với phân lân.</a:t>
            </a:r>
            <a:endParaRPr lang="vi-VN" sz="3200">
              <a:solidFill>
                <a:srgbClr val="333333"/>
              </a:solidFill>
              <a:latin typeface="+mj-lt"/>
            </a:endParaRPr>
          </a:p>
          <a:p>
            <a:r>
              <a:rPr lang="vi-VN" sz="3200">
                <a:solidFill>
                  <a:srgbClr val="333333"/>
                </a:solidFill>
                <a:latin typeface="+mj-lt"/>
              </a:rPr>
              <a:t>Cuốc thêm đất, đập nhỏ và nhặt sạch cỏ và lấp đầy hố.</a:t>
            </a:r>
            <a:endParaRPr lang="vi-VN" sz="3200">
              <a:solidFill>
                <a:srgbClr val="333333"/>
              </a:solidFill>
              <a:latin typeface="+mj-lt"/>
            </a:endParaRPr>
          </a:p>
          <a:p>
            <a:r>
              <a:rPr lang="vi-VN" sz="3200">
                <a:solidFill>
                  <a:srgbClr val="333333"/>
                </a:solidFill>
                <a:latin typeface="+mj-lt"/>
              </a:rPr>
              <a:t>Đất phải được đảm bảo đã được phơi phóng, xử lý phèn.</a:t>
            </a:r>
            <a:endParaRPr lang="vi-VN" sz="3200" b="0" i="0">
              <a:solidFill>
                <a:srgbClr val="333333"/>
              </a:solidFill>
              <a:effectLst/>
              <a:latin typeface="+mj-lt"/>
            </a:endParaRPr>
          </a:p>
        </p:txBody>
      </p:sp>
      <p:sp>
        <p:nvSpPr>
          <p:cNvPr id="3" name="Rectangle 2"/>
          <p:cNvSpPr/>
          <p:nvPr/>
        </p:nvSpPr>
        <p:spPr>
          <a:xfrm>
            <a:off x="76200" y="0"/>
            <a:ext cx="9067800" cy="1077218"/>
          </a:xfrm>
          <a:prstGeom prst="rect">
            <a:avLst/>
          </a:prstGeom>
        </p:spPr>
        <p:txBody>
          <a:bodyPr wrap="square">
            <a:spAutoFit/>
          </a:bodyPr>
          <a:lstStyle/>
          <a:p>
            <a:r>
              <a:rPr lang="vi-VN" sz="3200">
                <a:solidFill>
                  <a:srgbClr val="FF0000"/>
                </a:solidFill>
                <a:latin typeface="Times New Roman" panose="02020603050405020304" pitchFamily="18" charset="0"/>
                <a:cs typeface="Times New Roman" panose="02020603050405020304" pitchFamily="18" charset="0"/>
              </a:rPr>
              <a:t>Đất trồng rừng cần được chuẩn bị như thế nào để trồng được cây con đã có rễ?</a:t>
            </a:r>
            <a:endParaRPr lang="vi-VN" sz="32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22-02-09 220626.jpg"/>
          <p:cNvPicPr>
            <a:picLocks noChangeAspect="1"/>
          </p:cNvPicPr>
          <p:nvPr/>
        </p:nvPicPr>
        <p:blipFill rotWithShape="1">
          <a:blip r:embed="rId1"/>
          <a:srcRect l="2761" t="33334" r="3246" b="17777"/>
          <a:stretch>
            <a:fillRect/>
          </a:stretch>
        </p:blipFill>
        <p:spPr>
          <a:xfrm>
            <a:off x="54472" y="311973"/>
            <a:ext cx="5562600" cy="2165968"/>
          </a:xfrm>
          <a:prstGeom prst="rect">
            <a:avLst/>
          </a:prstGeom>
        </p:spPr>
      </p:pic>
      <p:pic>
        <p:nvPicPr>
          <p:cNvPr id="5" name="Picture 4"/>
          <p:cNvPicPr>
            <a:picLocks noChangeAspect="1"/>
          </p:cNvPicPr>
          <p:nvPr/>
        </p:nvPicPr>
        <p:blipFill>
          <a:blip r:embed="rId2"/>
          <a:stretch>
            <a:fillRect/>
          </a:stretch>
        </p:blipFill>
        <p:spPr>
          <a:xfrm>
            <a:off x="54472" y="2477941"/>
            <a:ext cx="9035055" cy="1902117"/>
          </a:xfrm>
          <a:prstGeom prst="rect">
            <a:avLst/>
          </a:prstGeom>
        </p:spPr>
      </p:pic>
      <p:pic>
        <p:nvPicPr>
          <p:cNvPr id="6" name="Picture 5"/>
          <p:cNvPicPr>
            <a:picLocks noChangeAspect="1"/>
          </p:cNvPicPr>
          <p:nvPr/>
        </p:nvPicPr>
        <p:blipFill>
          <a:blip r:embed="rId3"/>
          <a:stretch>
            <a:fillRect/>
          </a:stretch>
        </p:blipFill>
        <p:spPr>
          <a:xfrm>
            <a:off x="74137" y="4345645"/>
            <a:ext cx="4800600" cy="2400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6"/>
          <p:cNvSpPr txBox="1">
            <a:spLocks noChangeArrowheads="1"/>
          </p:cNvSpPr>
          <p:nvPr/>
        </p:nvSpPr>
        <p:spPr bwMode="auto">
          <a:xfrm>
            <a:off x="0" y="7620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4000" b="1">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Tác hại của việc tàn phá rừng</a:t>
            </a:r>
            <a:endParaRPr lang="en-US" sz="4000" b="1">
              <a:solidFill>
                <a:srgbClr val="FF0000"/>
              </a:solidFill>
              <a:latin typeface="Times New Roman" panose="02020603050405020304" pitchFamily="18" charset="0"/>
              <a:ea typeface="MS PGothic" panose="020B0600070205080204" pitchFamily="34" charset="-128"/>
              <a:cs typeface="Times New Roman" panose="02020603050405020304" pitchFamily="18" charset="0"/>
            </a:endParaRPr>
          </a:p>
        </p:txBody>
      </p:sp>
      <p:pic>
        <p:nvPicPr>
          <p:cNvPr id="118910" name="Picture 126" descr="miyag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5181600"/>
            <a:ext cx="2819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911" name="Picture 127" descr="IMG_20131001_0724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257800"/>
            <a:ext cx="2743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912" name="Picture 128" descr="TT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57800"/>
            <a:ext cx="25908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913" name="Picture 129" descr="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819525"/>
            <a:ext cx="28194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914" name="Picture 130" descr="T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876675"/>
            <a:ext cx="2743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0" name="Picture 20" descr="O_nhie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76675"/>
            <a:ext cx="2590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8" descr="Tac hai cua pha ru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2505075"/>
            <a:ext cx="2819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7" descr="Tac hai cua pha rung(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2505075"/>
            <a:ext cx="2743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Dat bi xoi mon thanh ranh sau do rung bi khai thac tra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428875"/>
            <a:ext cx="2590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10" descr="Tac hai cua pha rung(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24200" y="1057275"/>
            <a:ext cx="2743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9" descr="Tac hai cua pha rung(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4600" y="1133475"/>
            <a:ext cx="2819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11" descr="Tac hai cua pha rung(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057275"/>
            <a:ext cx="25908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8910"/>
                                        </p:tgtEl>
                                        <p:attrNameLst>
                                          <p:attrName>style.visibility</p:attrName>
                                        </p:attrNameLst>
                                      </p:cBhvr>
                                      <p:to>
                                        <p:strVal val="visible"/>
                                      </p:to>
                                    </p:set>
                                    <p:anim calcmode="lin" valueType="num">
                                      <p:cBhvr>
                                        <p:cTn id="7" dur="500" fill="hold"/>
                                        <p:tgtEl>
                                          <p:spTgt spid="118910"/>
                                        </p:tgtEl>
                                        <p:attrNameLst>
                                          <p:attrName>ppt_w</p:attrName>
                                        </p:attrNameLst>
                                      </p:cBhvr>
                                      <p:tavLst>
                                        <p:tav tm="0">
                                          <p:val>
                                            <p:fltVal val="0"/>
                                          </p:val>
                                        </p:tav>
                                        <p:tav tm="100000">
                                          <p:val>
                                            <p:strVal val="#ppt_w"/>
                                          </p:val>
                                        </p:tav>
                                      </p:tavLst>
                                    </p:anim>
                                    <p:anim calcmode="lin" valueType="num">
                                      <p:cBhvr>
                                        <p:cTn id="8" dur="500" fill="hold"/>
                                        <p:tgtEl>
                                          <p:spTgt spid="11891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8911"/>
                                        </p:tgtEl>
                                        <p:attrNameLst>
                                          <p:attrName>style.visibility</p:attrName>
                                        </p:attrNameLst>
                                      </p:cBhvr>
                                      <p:to>
                                        <p:strVal val="visible"/>
                                      </p:to>
                                    </p:set>
                                    <p:anim calcmode="lin" valueType="num">
                                      <p:cBhvr>
                                        <p:cTn id="11" dur="500" fill="hold"/>
                                        <p:tgtEl>
                                          <p:spTgt spid="118911"/>
                                        </p:tgtEl>
                                        <p:attrNameLst>
                                          <p:attrName>ppt_w</p:attrName>
                                        </p:attrNameLst>
                                      </p:cBhvr>
                                      <p:tavLst>
                                        <p:tav tm="0">
                                          <p:val>
                                            <p:fltVal val="0"/>
                                          </p:val>
                                        </p:tav>
                                        <p:tav tm="100000">
                                          <p:val>
                                            <p:strVal val="#ppt_w"/>
                                          </p:val>
                                        </p:tav>
                                      </p:tavLst>
                                    </p:anim>
                                    <p:anim calcmode="lin" valueType="num">
                                      <p:cBhvr>
                                        <p:cTn id="12" dur="500" fill="hold"/>
                                        <p:tgtEl>
                                          <p:spTgt spid="118911"/>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8912"/>
                                        </p:tgtEl>
                                        <p:attrNameLst>
                                          <p:attrName>style.visibility</p:attrName>
                                        </p:attrNameLst>
                                      </p:cBhvr>
                                      <p:to>
                                        <p:strVal val="visible"/>
                                      </p:to>
                                    </p:set>
                                    <p:anim calcmode="lin" valueType="num">
                                      <p:cBhvr>
                                        <p:cTn id="15" dur="500" fill="hold"/>
                                        <p:tgtEl>
                                          <p:spTgt spid="118912"/>
                                        </p:tgtEl>
                                        <p:attrNameLst>
                                          <p:attrName>ppt_w</p:attrName>
                                        </p:attrNameLst>
                                      </p:cBhvr>
                                      <p:tavLst>
                                        <p:tav tm="0">
                                          <p:val>
                                            <p:fltVal val="0"/>
                                          </p:val>
                                        </p:tav>
                                        <p:tav tm="100000">
                                          <p:val>
                                            <p:strVal val="#ppt_w"/>
                                          </p:val>
                                        </p:tav>
                                      </p:tavLst>
                                    </p:anim>
                                    <p:anim calcmode="lin" valueType="num">
                                      <p:cBhvr>
                                        <p:cTn id="16" dur="500" fill="hold"/>
                                        <p:tgtEl>
                                          <p:spTgt spid="118912"/>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8913"/>
                                        </p:tgtEl>
                                        <p:attrNameLst>
                                          <p:attrName>style.visibility</p:attrName>
                                        </p:attrNameLst>
                                      </p:cBhvr>
                                      <p:to>
                                        <p:strVal val="visible"/>
                                      </p:to>
                                    </p:set>
                                    <p:anim calcmode="lin" valueType="num">
                                      <p:cBhvr>
                                        <p:cTn id="19" dur="500" fill="hold"/>
                                        <p:tgtEl>
                                          <p:spTgt spid="118913"/>
                                        </p:tgtEl>
                                        <p:attrNameLst>
                                          <p:attrName>ppt_w</p:attrName>
                                        </p:attrNameLst>
                                      </p:cBhvr>
                                      <p:tavLst>
                                        <p:tav tm="0">
                                          <p:val>
                                            <p:fltVal val="0"/>
                                          </p:val>
                                        </p:tav>
                                        <p:tav tm="100000">
                                          <p:val>
                                            <p:strVal val="#ppt_w"/>
                                          </p:val>
                                        </p:tav>
                                      </p:tavLst>
                                    </p:anim>
                                    <p:anim calcmode="lin" valueType="num">
                                      <p:cBhvr>
                                        <p:cTn id="20" dur="500" fill="hold"/>
                                        <p:tgtEl>
                                          <p:spTgt spid="118913"/>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18914"/>
                                        </p:tgtEl>
                                        <p:attrNameLst>
                                          <p:attrName>style.visibility</p:attrName>
                                        </p:attrNameLst>
                                      </p:cBhvr>
                                      <p:to>
                                        <p:strVal val="visible"/>
                                      </p:to>
                                    </p:set>
                                    <p:anim calcmode="lin" valueType="num">
                                      <p:cBhvr>
                                        <p:cTn id="23" dur="500" fill="hold"/>
                                        <p:tgtEl>
                                          <p:spTgt spid="118914"/>
                                        </p:tgtEl>
                                        <p:attrNameLst>
                                          <p:attrName>ppt_w</p:attrName>
                                        </p:attrNameLst>
                                      </p:cBhvr>
                                      <p:tavLst>
                                        <p:tav tm="0">
                                          <p:val>
                                            <p:fltVal val="0"/>
                                          </p:val>
                                        </p:tav>
                                        <p:tav tm="100000">
                                          <p:val>
                                            <p:strVal val="#ppt_w"/>
                                          </p:val>
                                        </p:tav>
                                      </p:tavLst>
                                    </p:anim>
                                    <p:anim calcmode="lin" valueType="num">
                                      <p:cBhvr>
                                        <p:cTn id="24" dur="500" fill="hold"/>
                                        <p:tgtEl>
                                          <p:spTgt spid="118914"/>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46100"/>
                                        </p:tgtEl>
                                        <p:attrNameLst>
                                          <p:attrName>style.visibility</p:attrName>
                                        </p:attrNameLst>
                                      </p:cBhvr>
                                      <p:to>
                                        <p:strVal val="visible"/>
                                      </p:to>
                                    </p:set>
                                    <p:anim calcmode="lin" valueType="num">
                                      <p:cBhvr>
                                        <p:cTn id="27" dur="500" fill="hold"/>
                                        <p:tgtEl>
                                          <p:spTgt spid="46100"/>
                                        </p:tgtEl>
                                        <p:attrNameLst>
                                          <p:attrName>ppt_w</p:attrName>
                                        </p:attrNameLst>
                                      </p:cBhvr>
                                      <p:tavLst>
                                        <p:tav tm="0">
                                          <p:val>
                                            <p:fltVal val="0"/>
                                          </p:val>
                                        </p:tav>
                                        <p:tav tm="100000">
                                          <p:val>
                                            <p:strVal val="#ppt_w"/>
                                          </p:val>
                                        </p:tav>
                                      </p:tavLst>
                                    </p:anim>
                                    <p:anim calcmode="lin" valueType="num">
                                      <p:cBhvr>
                                        <p:cTn id="28" dur="500" fill="hold"/>
                                        <p:tgtEl>
                                          <p:spTgt spid="46100"/>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46088"/>
                                        </p:tgtEl>
                                        <p:attrNameLst>
                                          <p:attrName>style.visibility</p:attrName>
                                        </p:attrNameLst>
                                      </p:cBhvr>
                                      <p:to>
                                        <p:strVal val="visible"/>
                                      </p:to>
                                    </p:set>
                                    <p:anim calcmode="lin" valueType="num">
                                      <p:cBhvr>
                                        <p:cTn id="31" dur="500" fill="hold"/>
                                        <p:tgtEl>
                                          <p:spTgt spid="46088"/>
                                        </p:tgtEl>
                                        <p:attrNameLst>
                                          <p:attrName>ppt_w</p:attrName>
                                        </p:attrNameLst>
                                      </p:cBhvr>
                                      <p:tavLst>
                                        <p:tav tm="0">
                                          <p:val>
                                            <p:fltVal val="0"/>
                                          </p:val>
                                        </p:tav>
                                        <p:tav tm="100000">
                                          <p:val>
                                            <p:strVal val="#ppt_w"/>
                                          </p:val>
                                        </p:tav>
                                      </p:tavLst>
                                    </p:anim>
                                    <p:anim calcmode="lin" valueType="num">
                                      <p:cBhvr>
                                        <p:cTn id="32" dur="500" fill="hold"/>
                                        <p:tgtEl>
                                          <p:spTgt spid="46088"/>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46087"/>
                                        </p:tgtEl>
                                        <p:attrNameLst>
                                          <p:attrName>style.visibility</p:attrName>
                                        </p:attrNameLst>
                                      </p:cBhvr>
                                      <p:to>
                                        <p:strVal val="visible"/>
                                      </p:to>
                                    </p:set>
                                    <p:anim calcmode="lin" valueType="num">
                                      <p:cBhvr>
                                        <p:cTn id="35" dur="500" fill="hold"/>
                                        <p:tgtEl>
                                          <p:spTgt spid="46087"/>
                                        </p:tgtEl>
                                        <p:attrNameLst>
                                          <p:attrName>ppt_w</p:attrName>
                                        </p:attrNameLst>
                                      </p:cBhvr>
                                      <p:tavLst>
                                        <p:tav tm="0">
                                          <p:val>
                                            <p:fltVal val="0"/>
                                          </p:val>
                                        </p:tav>
                                        <p:tav tm="100000">
                                          <p:val>
                                            <p:strVal val="#ppt_w"/>
                                          </p:val>
                                        </p:tav>
                                      </p:tavLst>
                                    </p:anim>
                                    <p:anim calcmode="lin" valueType="num">
                                      <p:cBhvr>
                                        <p:cTn id="36" dur="500" fill="hold"/>
                                        <p:tgtEl>
                                          <p:spTgt spid="46087"/>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46085"/>
                                        </p:tgtEl>
                                        <p:attrNameLst>
                                          <p:attrName>style.visibility</p:attrName>
                                        </p:attrNameLst>
                                      </p:cBhvr>
                                      <p:to>
                                        <p:strVal val="visible"/>
                                      </p:to>
                                    </p:set>
                                    <p:anim calcmode="lin" valueType="num">
                                      <p:cBhvr>
                                        <p:cTn id="39" dur="500" fill="hold"/>
                                        <p:tgtEl>
                                          <p:spTgt spid="46085"/>
                                        </p:tgtEl>
                                        <p:attrNameLst>
                                          <p:attrName>ppt_w</p:attrName>
                                        </p:attrNameLst>
                                      </p:cBhvr>
                                      <p:tavLst>
                                        <p:tav tm="0">
                                          <p:val>
                                            <p:fltVal val="0"/>
                                          </p:val>
                                        </p:tav>
                                        <p:tav tm="100000">
                                          <p:val>
                                            <p:strVal val="#ppt_w"/>
                                          </p:val>
                                        </p:tav>
                                      </p:tavLst>
                                    </p:anim>
                                    <p:anim calcmode="lin" valueType="num">
                                      <p:cBhvr>
                                        <p:cTn id="40" dur="500" fill="hold"/>
                                        <p:tgtEl>
                                          <p:spTgt spid="46085"/>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46090"/>
                                        </p:tgtEl>
                                        <p:attrNameLst>
                                          <p:attrName>style.visibility</p:attrName>
                                        </p:attrNameLst>
                                      </p:cBhvr>
                                      <p:to>
                                        <p:strVal val="visible"/>
                                      </p:to>
                                    </p:set>
                                    <p:anim calcmode="lin" valueType="num">
                                      <p:cBhvr>
                                        <p:cTn id="43" dur="500" fill="hold"/>
                                        <p:tgtEl>
                                          <p:spTgt spid="46090"/>
                                        </p:tgtEl>
                                        <p:attrNameLst>
                                          <p:attrName>ppt_w</p:attrName>
                                        </p:attrNameLst>
                                      </p:cBhvr>
                                      <p:tavLst>
                                        <p:tav tm="0">
                                          <p:val>
                                            <p:fltVal val="0"/>
                                          </p:val>
                                        </p:tav>
                                        <p:tav tm="100000">
                                          <p:val>
                                            <p:strVal val="#ppt_w"/>
                                          </p:val>
                                        </p:tav>
                                      </p:tavLst>
                                    </p:anim>
                                    <p:anim calcmode="lin" valueType="num">
                                      <p:cBhvr>
                                        <p:cTn id="44" dur="500" fill="hold"/>
                                        <p:tgtEl>
                                          <p:spTgt spid="46090"/>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46089"/>
                                        </p:tgtEl>
                                        <p:attrNameLst>
                                          <p:attrName>style.visibility</p:attrName>
                                        </p:attrNameLst>
                                      </p:cBhvr>
                                      <p:to>
                                        <p:strVal val="visible"/>
                                      </p:to>
                                    </p:set>
                                    <p:anim calcmode="lin" valueType="num">
                                      <p:cBhvr>
                                        <p:cTn id="47" dur="500" fill="hold"/>
                                        <p:tgtEl>
                                          <p:spTgt spid="46089"/>
                                        </p:tgtEl>
                                        <p:attrNameLst>
                                          <p:attrName>ppt_w</p:attrName>
                                        </p:attrNameLst>
                                      </p:cBhvr>
                                      <p:tavLst>
                                        <p:tav tm="0">
                                          <p:val>
                                            <p:fltVal val="0"/>
                                          </p:val>
                                        </p:tav>
                                        <p:tav tm="100000">
                                          <p:val>
                                            <p:strVal val="#ppt_w"/>
                                          </p:val>
                                        </p:tav>
                                      </p:tavLst>
                                    </p:anim>
                                    <p:anim calcmode="lin" valueType="num">
                                      <p:cBhvr>
                                        <p:cTn id="48" dur="500" fill="hold"/>
                                        <p:tgtEl>
                                          <p:spTgt spid="46089"/>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46091"/>
                                        </p:tgtEl>
                                        <p:attrNameLst>
                                          <p:attrName>style.visibility</p:attrName>
                                        </p:attrNameLst>
                                      </p:cBhvr>
                                      <p:to>
                                        <p:strVal val="visible"/>
                                      </p:to>
                                    </p:set>
                                    <p:anim calcmode="lin" valueType="num">
                                      <p:cBhvr>
                                        <p:cTn id="51" dur="500" fill="hold"/>
                                        <p:tgtEl>
                                          <p:spTgt spid="46091"/>
                                        </p:tgtEl>
                                        <p:attrNameLst>
                                          <p:attrName>ppt_w</p:attrName>
                                        </p:attrNameLst>
                                      </p:cBhvr>
                                      <p:tavLst>
                                        <p:tav tm="0">
                                          <p:val>
                                            <p:fltVal val="0"/>
                                          </p:val>
                                        </p:tav>
                                        <p:tav tm="100000">
                                          <p:val>
                                            <p:strVal val="#ppt_w"/>
                                          </p:val>
                                        </p:tav>
                                      </p:tavLst>
                                    </p:anim>
                                    <p:anim calcmode="lin" valueType="num">
                                      <p:cBhvr>
                                        <p:cTn id="52" dur="500" fill="hold"/>
                                        <p:tgtEl>
                                          <p:spTgt spid="460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
          <p:cNvSpPr txBox="1">
            <a:spLocks noChangeArrowheads="1"/>
          </p:cNvSpPr>
          <p:nvPr/>
        </p:nvSpPr>
        <p:spPr bwMode="auto">
          <a:xfrm>
            <a:off x="0" y="0"/>
            <a:ext cx="9144000" cy="1200329"/>
          </a:xfrm>
          <a:prstGeom prst="rect">
            <a:avLst/>
          </a:prstGeom>
          <a:noFill/>
          <a:ln w="9525">
            <a:noFill/>
            <a:miter lim="800000"/>
          </a:ln>
        </p:spPr>
        <p:txBody>
          <a:bodyPr>
            <a:spAutoFit/>
          </a:bodyPr>
          <a:lstStyle/>
          <a:p>
            <a:pPr algn="ctr" eaLnBrk="0" hangingPunct="0">
              <a:spcBef>
                <a:spcPct val="50000"/>
              </a:spcBef>
            </a:pPr>
            <a:r>
              <a:rPr lang="en-US" sz="3600" b="1" smtClean="0">
                <a:solidFill>
                  <a:srgbClr val="FF0066"/>
                </a:solidFill>
                <a:latin typeface="Times New Roman" panose="02020603050405020304" pitchFamily="18" charset="0"/>
              </a:rPr>
              <a:t>Tiết 14:BÀI </a:t>
            </a:r>
            <a:r>
              <a:rPr lang="en-US" sz="3600" b="1" dirty="0">
                <a:solidFill>
                  <a:srgbClr val="FF0066"/>
                </a:solidFill>
                <a:latin typeface="Times New Roman" panose="02020603050405020304" pitchFamily="18" charset="0"/>
              </a:rPr>
              <a:t>7: TRỒNG, CHĂM SÓC VÀ BẢO VỆ RỪNG</a:t>
            </a:r>
            <a:endParaRPr lang="en-US" sz="3600" b="1" dirty="0">
              <a:solidFill>
                <a:srgbClr val="FF0066"/>
              </a:solidFill>
              <a:latin typeface="Times New Roman" panose="02020603050405020304" pitchFamily="18" charset="0"/>
            </a:endParaRPr>
          </a:p>
        </p:txBody>
      </p:sp>
      <p:sp>
        <p:nvSpPr>
          <p:cNvPr id="154645" name="Text Box 21"/>
          <p:cNvSpPr txBox="1">
            <a:spLocks noChangeArrowheads="1"/>
          </p:cNvSpPr>
          <p:nvPr/>
        </p:nvSpPr>
        <p:spPr bwMode="auto">
          <a:xfrm>
            <a:off x="93663" y="1066800"/>
            <a:ext cx="7740650" cy="519113"/>
          </a:xfrm>
          <a:prstGeom prst="rect">
            <a:avLst/>
          </a:prstGeom>
          <a:noFill/>
          <a:ln w="9525">
            <a:noFill/>
            <a:miter lim="800000"/>
          </a:ln>
        </p:spPr>
        <p:txBody>
          <a:bodyPr>
            <a:spAutoFit/>
          </a:bodyPr>
          <a:lstStyle/>
          <a:p>
            <a:pPr eaLnBrk="0" hangingPunct="0">
              <a:spcBef>
                <a:spcPct val="50000"/>
              </a:spcBef>
            </a:pPr>
            <a:r>
              <a:rPr lang="en-US" sz="2800" b="1" dirty="0">
                <a:solidFill>
                  <a:srgbClr val="3333FF"/>
                </a:solidFill>
                <a:latin typeface="Times New Roman" panose="02020603050405020304" pitchFamily="18" charset="0"/>
              </a:rPr>
              <a:t>I</a:t>
            </a:r>
            <a:r>
              <a:rPr lang="en-US" sz="2800" b="1" smtClean="0">
                <a:solidFill>
                  <a:srgbClr val="3333FF"/>
                </a:solidFill>
                <a:latin typeface="Times New Roman" panose="02020603050405020304" pitchFamily="18" charset="0"/>
              </a:rPr>
              <a:t>. </a:t>
            </a:r>
            <a:r>
              <a:rPr lang="en-US" sz="2800" b="1" u="sng" dirty="0">
                <a:solidFill>
                  <a:srgbClr val="3333FF"/>
                </a:solidFill>
                <a:latin typeface="Times New Roman" panose="02020603050405020304" pitchFamily="18" charset="0"/>
              </a:rPr>
              <a:t>TRỒNG RỪNG</a:t>
            </a:r>
            <a:endParaRPr lang="en-US" sz="2800" b="1" u="sng" dirty="0">
              <a:solidFill>
                <a:srgbClr val="3333FF"/>
              </a:solidFill>
              <a:latin typeface="Times New Roman" panose="02020603050405020304" pitchFamily="18" charset="0"/>
            </a:endParaRPr>
          </a:p>
        </p:txBody>
      </p:sp>
      <p:sp>
        <p:nvSpPr>
          <p:cNvPr id="4" name="Text Box 21"/>
          <p:cNvSpPr txBox="1">
            <a:spLocks noChangeArrowheads="1"/>
          </p:cNvSpPr>
          <p:nvPr/>
        </p:nvSpPr>
        <p:spPr bwMode="auto">
          <a:xfrm>
            <a:off x="457200" y="1583591"/>
            <a:ext cx="7740650" cy="519113"/>
          </a:xfrm>
          <a:prstGeom prst="rect">
            <a:avLst/>
          </a:prstGeom>
          <a:noFill/>
          <a:ln w="9525">
            <a:noFill/>
            <a:miter lim="800000"/>
          </a:ln>
        </p:spPr>
        <p:txBody>
          <a:bodyPr>
            <a:spAutoFit/>
          </a:bodyPr>
          <a:lstStyle/>
          <a:p>
            <a:pPr eaLnBrk="0" hangingPunct="0">
              <a:spcBef>
                <a:spcPct val="50000"/>
              </a:spcBef>
            </a:pPr>
            <a:r>
              <a:rPr lang="en-US" sz="2800" b="1" smtClean="0">
                <a:solidFill>
                  <a:srgbClr val="3333FF"/>
                </a:solidFill>
                <a:latin typeface="Times New Roman" panose="02020603050405020304" pitchFamily="18" charset="0"/>
              </a:rPr>
              <a:t> </a:t>
            </a:r>
            <a:r>
              <a:rPr lang="en-US" sz="2800" b="1" dirty="0">
                <a:solidFill>
                  <a:srgbClr val="3333FF"/>
                </a:solidFill>
                <a:latin typeface="Times New Roman" panose="02020603050405020304" pitchFamily="18" charset="0"/>
              </a:rPr>
              <a:t>1. Chuẩn bị</a:t>
            </a:r>
            <a:endParaRPr lang="en-US" sz="2800" b="1" u="sng" dirty="0">
              <a:solidFill>
                <a:srgbClr val="3333FF"/>
              </a:solidFill>
              <a:latin typeface="Times New Roman" panose="02020603050405020304" pitchFamily="18" charset="0"/>
            </a:endParaRPr>
          </a:p>
        </p:txBody>
      </p:sp>
      <p:sp>
        <p:nvSpPr>
          <p:cNvPr id="5" name="Text Box 21"/>
          <p:cNvSpPr txBox="1">
            <a:spLocks noChangeArrowheads="1"/>
          </p:cNvSpPr>
          <p:nvPr/>
        </p:nvSpPr>
        <p:spPr bwMode="auto">
          <a:xfrm>
            <a:off x="914400" y="1981200"/>
            <a:ext cx="7740650" cy="519113"/>
          </a:xfrm>
          <a:prstGeom prst="rect">
            <a:avLst/>
          </a:prstGeom>
          <a:noFill/>
          <a:ln w="9525">
            <a:noFill/>
            <a:miter lim="800000"/>
          </a:ln>
        </p:spPr>
        <p:txBody>
          <a:bodyPr>
            <a:spAutoFit/>
          </a:bodyPr>
          <a:lstStyle/>
          <a:p>
            <a:pPr eaLnBrk="0" hangingPunct="0">
              <a:spcBef>
                <a:spcPct val="50000"/>
              </a:spcBef>
            </a:pPr>
            <a:r>
              <a:rPr lang="en-US" sz="2800" b="1" dirty="0">
                <a:solidFill>
                  <a:srgbClr val="3333FF"/>
                </a:solidFill>
                <a:latin typeface="Times New Roman" panose="02020603050405020304" pitchFamily="18" charset="0"/>
              </a:rPr>
              <a:t>a. Chuẩn bị cây con</a:t>
            </a:r>
            <a:endParaRPr lang="en-US" sz="2800" b="1" u="sng" dirty="0">
              <a:solidFill>
                <a:srgbClr val="3333FF"/>
              </a:solidFill>
              <a:latin typeface="Times New Roman" panose="02020603050405020304" pitchFamily="18" charset="0"/>
            </a:endParaRPr>
          </a:p>
        </p:txBody>
      </p:sp>
      <p:sp>
        <p:nvSpPr>
          <p:cNvPr id="2" name="Rectangle 1"/>
          <p:cNvSpPr/>
          <p:nvPr/>
        </p:nvSpPr>
        <p:spPr>
          <a:xfrm>
            <a:off x="93663" y="2819400"/>
            <a:ext cx="8897937" cy="1938992"/>
          </a:xfrm>
          <a:prstGeom prst="rect">
            <a:avLst/>
          </a:prstGeom>
        </p:spPr>
        <p:txBody>
          <a:bodyPr wrap="square">
            <a:spAutoFit/>
          </a:bodyPr>
          <a:lstStyle/>
          <a:p>
            <a:pPr lvl="0" fontAlgn="base">
              <a:spcBef>
                <a:spcPct val="50000"/>
              </a:spcBef>
              <a:spcAft>
                <a:spcPct val="0"/>
              </a:spcAft>
            </a:pPr>
            <a:r>
              <a:rPr lang="en-US" sz="2400">
                <a:solidFill>
                  <a:srgbClr val="0000FF"/>
                </a:solidFill>
                <a:latin typeface="Times New Roman" panose="02020603050405020304" pitchFamily="18" charset="0"/>
              </a:rPr>
              <a:t>Bước 1: Vạc cỏ và đào hố, lớp đất màu để riêng bên miệng </a:t>
            </a:r>
            <a:r>
              <a:rPr lang="en-US" sz="2400" smtClean="0">
                <a:solidFill>
                  <a:srgbClr val="0000FF"/>
                </a:solidFill>
                <a:latin typeface="Times New Roman" panose="02020603050405020304" pitchFamily="18" charset="0"/>
              </a:rPr>
              <a:t>hố</a:t>
            </a:r>
            <a:endParaRPr lang="en-US" sz="2400" smtClean="0">
              <a:solidFill>
                <a:srgbClr val="0000FF"/>
              </a:solidFill>
              <a:latin typeface="Times New Roman" panose="02020603050405020304" pitchFamily="18" charset="0"/>
            </a:endParaRPr>
          </a:p>
          <a:p>
            <a:pPr lvl="0" fontAlgn="base">
              <a:spcBef>
                <a:spcPct val="50000"/>
              </a:spcBef>
              <a:spcAft>
                <a:spcPct val="0"/>
              </a:spcAft>
            </a:pPr>
            <a:r>
              <a:rPr lang="en-US" sz="2400" smtClean="0">
                <a:solidFill>
                  <a:srgbClr val="0000FF"/>
                </a:solidFill>
                <a:latin typeface="Times New Roman" panose="02020603050405020304" pitchFamily="18" charset="0"/>
              </a:rPr>
              <a:t> </a:t>
            </a:r>
            <a:r>
              <a:rPr lang="en-US" sz="2400">
                <a:solidFill>
                  <a:srgbClr val="0000FF"/>
                </a:solidFill>
                <a:latin typeface="Times New Roman" panose="02020603050405020304" pitchFamily="18" charset="0"/>
              </a:rPr>
              <a:t>Bước 2</a:t>
            </a:r>
            <a:r>
              <a:rPr lang="en-US" sz="2000">
                <a:solidFill>
                  <a:srgbClr val="0000FF"/>
                </a:solidFill>
                <a:latin typeface="Arial" panose="020B0604020202020204" pitchFamily="34" charset="0"/>
              </a:rPr>
              <a:t>:</a:t>
            </a:r>
            <a:r>
              <a:rPr lang="en-US" sz="2000">
                <a:solidFill>
                  <a:srgbClr val="000000"/>
                </a:solidFill>
                <a:latin typeface="Arial" panose="020B0604020202020204" pitchFamily="34" charset="0"/>
              </a:rPr>
              <a:t> </a:t>
            </a:r>
            <a:r>
              <a:rPr lang="en-US" sz="2400">
                <a:solidFill>
                  <a:srgbClr val="0000FF"/>
                </a:solidFill>
                <a:latin typeface="Times New Roman" panose="02020603050405020304" pitchFamily="18" charset="0"/>
              </a:rPr>
              <a:t>Lấy đất màu trộn với phân bón. Lấp đất đã trộn với phân bón xuống dưới hố</a:t>
            </a:r>
            <a:endParaRPr lang="en-US" sz="2400">
              <a:solidFill>
                <a:srgbClr val="0000FF"/>
              </a:solidFill>
              <a:latin typeface="Times New Roman" panose="02020603050405020304" pitchFamily="18" charset="0"/>
            </a:endParaRPr>
          </a:p>
          <a:p>
            <a:pPr lvl="0" fontAlgn="base">
              <a:spcBef>
                <a:spcPct val="50000"/>
              </a:spcBef>
              <a:spcAft>
                <a:spcPct val="0"/>
              </a:spcAft>
            </a:pPr>
            <a:r>
              <a:rPr lang="en-US" sz="2400" smtClean="0">
                <a:solidFill>
                  <a:srgbClr val="0000FF"/>
                </a:solidFill>
                <a:latin typeface="Times New Roman" panose="02020603050405020304" pitchFamily="18" charset="0"/>
              </a:rPr>
              <a:t> </a:t>
            </a:r>
            <a:r>
              <a:rPr lang="en-US" sz="2400">
                <a:solidFill>
                  <a:srgbClr val="0000FF"/>
                </a:solidFill>
                <a:latin typeface="Times New Roman" panose="02020603050405020304" pitchFamily="18" charset="0"/>
              </a:rPr>
              <a:t>Bước 3: Cuốc thêm đất, đập nhỏ, nhặt sạch cỏ rồi lấp đầy hố</a:t>
            </a:r>
            <a:endParaRPr lang="en-US" sz="2400">
              <a:solidFill>
                <a:srgbClr val="0000FF"/>
              </a:solidFill>
              <a:latin typeface="Times New Roman" panose="02020603050405020304" pitchFamily="18" charset="0"/>
            </a:endParaRPr>
          </a:p>
        </p:txBody>
      </p:sp>
      <p:sp>
        <p:nvSpPr>
          <p:cNvPr id="3" name="Rectangle 2"/>
          <p:cNvSpPr/>
          <p:nvPr/>
        </p:nvSpPr>
        <p:spPr>
          <a:xfrm>
            <a:off x="895149" y="2438400"/>
            <a:ext cx="3618298" cy="523220"/>
          </a:xfrm>
          <a:prstGeom prst="rect">
            <a:avLst/>
          </a:prstGeom>
        </p:spPr>
        <p:txBody>
          <a:bodyPr wrap="none">
            <a:spAutoFit/>
          </a:bodyPr>
          <a:lstStyle/>
          <a:p>
            <a:pPr lvl="0" eaLnBrk="0" hangingPunct="0">
              <a:spcBef>
                <a:spcPct val="50000"/>
              </a:spcBef>
            </a:pPr>
            <a:r>
              <a:rPr lang="en-US" sz="2800" b="1">
                <a:solidFill>
                  <a:srgbClr val="3333FF"/>
                </a:solidFill>
                <a:latin typeface="Times New Roman" panose="02020603050405020304" pitchFamily="18" charset="0"/>
              </a:rPr>
              <a:t>b. Làm đất trồng cây :</a:t>
            </a:r>
            <a:endParaRPr lang="en-US" sz="2800" b="1" u="sng" dirty="0">
              <a:solidFill>
                <a:srgbClr val="3333FF"/>
              </a:solidFill>
              <a:latin typeface="Times New Roman" panose="02020603050405020304" pitchFamily="18" charset="0"/>
            </a:endParaRPr>
          </a:p>
        </p:txBody>
      </p:sp>
      <p:sp>
        <p:nvSpPr>
          <p:cNvPr id="6" name="Rectangle 5"/>
          <p:cNvSpPr/>
          <p:nvPr/>
        </p:nvSpPr>
        <p:spPr>
          <a:xfrm>
            <a:off x="212724" y="4758392"/>
            <a:ext cx="8626475" cy="830997"/>
          </a:xfrm>
          <a:prstGeom prst="rect">
            <a:avLst/>
          </a:prstGeom>
        </p:spPr>
        <p:txBody>
          <a:bodyPr wrap="square">
            <a:spAutoFit/>
          </a:bodyPr>
          <a:lstStyle/>
          <a:p>
            <a:pPr lvl="0" eaLnBrk="0" fontAlgn="base" hangingPunct="0">
              <a:spcBef>
                <a:spcPct val="0"/>
              </a:spcBef>
              <a:spcAft>
                <a:spcPct val="0"/>
              </a:spcAft>
            </a:pPr>
            <a:r>
              <a:rPr lang="en-US" sz="2400" i="1">
                <a:solidFill>
                  <a:srgbClr val="FF0000"/>
                </a:solidFill>
                <a:latin typeface="Times New Roman" panose="02020603050405020304" pitchFamily="18" charset="0"/>
              </a:rPr>
              <a:t>Khi lấp hố, tại sao phải cho lớp đất màu đã trộn phân bón xuống hố trước?</a:t>
            </a:r>
            <a:endParaRPr lang="en-US" sz="2400" i="1">
              <a:solidFill>
                <a:srgbClr val="FF0000"/>
              </a:solidFill>
              <a:latin typeface="Times New Roman" panose="02020603050405020304" pitchFamily="18" charset="0"/>
            </a:endParaRPr>
          </a:p>
        </p:txBody>
      </p:sp>
      <p:sp>
        <p:nvSpPr>
          <p:cNvPr id="7" name="Rectangle 6"/>
          <p:cNvSpPr/>
          <p:nvPr/>
        </p:nvSpPr>
        <p:spPr>
          <a:xfrm>
            <a:off x="418298" y="5574157"/>
            <a:ext cx="7201702" cy="461665"/>
          </a:xfrm>
          <a:prstGeom prst="rect">
            <a:avLst/>
          </a:prstGeom>
        </p:spPr>
        <p:txBody>
          <a:bodyPr wrap="square">
            <a:spAutoFit/>
          </a:bodyPr>
          <a:lstStyle/>
          <a:p>
            <a:pPr lvl="0" eaLnBrk="0" fontAlgn="base" hangingPunct="0">
              <a:spcBef>
                <a:spcPct val="0"/>
              </a:spcBef>
              <a:spcAft>
                <a:spcPct val="0"/>
              </a:spcAft>
            </a:pPr>
            <a:r>
              <a:rPr lang="en-US" sz="2400">
                <a:solidFill>
                  <a:srgbClr val="0000FF"/>
                </a:solidFill>
                <a:latin typeface="Times New Roman" panose="02020603050405020304" pitchFamily="18" charset="0"/>
              </a:rPr>
              <a:t>Để rễ dễ lấy chất dinh dưỡng, Không bị rữa trôi</a:t>
            </a:r>
            <a:endParaRPr lang="en-US" sz="240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4645"/>
                                        </p:tgtEl>
                                        <p:attrNameLst>
                                          <p:attrName>style.visibility</p:attrName>
                                        </p:attrNameLst>
                                      </p:cBhvr>
                                      <p:to>
                                        <p:strVal val="visible"/>
                                      </p:to>
                                    </p:set>
                                    <p:animEffect transition="in" filter="barn(inVertical)">
                                      <p:cBhvr>
                                        <p:cTn id="7" dur="500"/>
                                        <p:tgtEl>
                                          <p:spTgt spid="15464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5" grpId="0"/>
      <p:bldP spid="4" grpId="0"/>
      <p:bldP spid="5" grpId="0"/>
      <p:bldP spid="2" grpId="0"/>
      <p:bldP spid="3"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5817618" cy="584775"/>
          </a:xfrm>
          <a:prstGeom prst="rect">
            <a:avLst/>
          </a:prstGeom>
        </p:spPr>
        <p:txBody>
          <a:bodyPr wrap="none">
            <a:spAutoFit/>
          </a:bodyPr>
          <a:lstStyle/>
          <a:p>
            <a:r>
              <a:rPr lang="vi-VN" sz="3200">
                <a:solidFill>
                  <a:srgbClr val="FF0000"/>
                </a:solidFill>
                <a:latin typeface="+mj-lt"/>
              </a:rPr>
              <a:t>Hãy cho biết tác dụng của bón lót.</a:t>
            </a:r>
            <a:endParaRPr lang="vi-VN" sz="3200">
              <a:solidFill>
                <a:srgbClr val="FF0000"/>
              </a:solidFill>
              <a:latin typeface="+mj-lt"/>
            </a:endParaRPr>
          </a:p>
        </p:txBody>
      </p:sp>
      <p:sp>
        <p:nvSpPr>
          <p:cNvPr id="3" name="Rectangle 2"/>
          <p:cNvSpPr/>
          <p:nvPr/>
        </p:nvSpPr>
        <p:spPr>
          <a:xfrm>
            <a:off x="449600" y="838200"/>
            <a:ext cx="8694400" cy="5016758"/>
          </a:xfrm>
          <a:prstGeom prst="rect">
            <a:avLst/>
          </a:prstGeom>
        </p:spPr>
        <p:txBody>
          <a:bodyPr wrap="square">
            <a:spAutoFit/>
          </a:bodyPr>
          <a:lstStyle/>
          <a:p>
            <a:r>
              <a:rPr lang="vi-VN" sz="4000">
                <a:solidFill>
                  <a:srgbClr val="333333"/>
                </a:solidFill>
                <a:latin typeface="+mj-lt"/>
              </a:rPr>
              <a:t>Bón phân vào đất trước khi gieo trồng, để phân có thời gian phân hủy thành các chất tan, tạo thành chất dinh dưỡng cho cây mới hấp thụ được. Bón phân lót nhằm cung cấp chất dinh dưỡng cho cây con khi nó mới mọc, mới bén rễ.</a:t>
            </a:r>
            <a:endParaRPr lang="vi-VN" sz="4000">
              <a:solidFill>
                <a:srgbClr val="333333"/>
              </a:solidFill>
              <a:latin typeface="+mj-lt"/>
            </a:endParaRPr>
          </a:p>
          <a:p>
            <a:br>
              <a:rPr lang="vi-VN" sz="4000">
                <a:latin typeface="+mj-lt"/>
              </a:rPr>
            </a:br>
            <a:endParaRPr lang="vi-VN" sz="400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01762"/>
          </a:xfrm>
        </p:spPr>
        <p:txBody>
          <a:bodyPr>
            <a:normAutofit fontScale="90000"/>
          </a:bodyPr>
          <a:lstStyle/>
          <a:p>
            <a:pPr algn="l"/>
            <a:r>
              <a:rPr lang="vi-VN" sz="4000">
                <a:solidFill>
                  <a:srgbClr val="333333"/>
                </a:solidFill>
                <a:latin typeface="Times New Roman" panose="02020603050405020304" pitchFamily="18" charset="0"/>
                <a:cs typeface="Times New Roman" panose="02020603050405020304" pitchFamily="18" charset="0"/>
              </a:rPr>
              <a:t>Theo em, tại sao ở những vùng đất xấu, đồi núi trọc lại áp dụng trồng rừng bằng cây con có bầu đất</a:t>
            </a:r>
            <a:r>
              <a:rPr lang="vi-VN">
                <a:solidFill>
                  <a:srgbClr val="333333"/>
                </a:solidFill>
                <a:latin typeface="Roboto"/>
              </a:rPr>
              <a:t>?</a:t>
            </a:r>
            <a:endParaRPr lang="vi-VN"/>
          </a:p>
        </p:txBody>
      </p:sp>
      <p:sp>
        <p:nvSpPr>
          <p:cNvPr id="3" name="Content Placeholder 2"/>
          <p:cNvSpPr>
            <a:spLocks noGrp="1"/>
          </p:cNvSpPr>
          <p:nvPr>
            <p:ph idx="1"/>
          </p:nvPr>
        </p:nvSpPr>
        <p:spPr>
          <a:xfrm>
            <a:off x="381000" y="1905000"/>
            <a:ext cx="8610600" cy="4525963"/>
          </a:xfrm>
        </p:spPr>
        <p:txBody>
          <a:bodyPr/>
          <a:lstStyle/>
          <a:p>
            <a:r>
              <a:rPr lang="vi-VN">
                <a:solidFill>
                  <a:srgbClr val="333333"/>
                </a:solidFill>
                <a:latin typeface="Times New Roman" panose="02020603050405020304" pitchFamily="18" charset="0"/>
                <a:cs typeface="Times New Roman" panose="02020603050405020304" pitchFamily="18" charset="0"/>
              </a:rPr>
              <a:t>Ở những vùng đất xấu, đồi núi trọc lại áp dụng trồng rừng bằng cây con có bầu đất vì trồng cây trong bầu thì ta có thể can thiệp, điều chỉnh để đảm bảo bầu đất có đủ phân bón và tơi xốp đảm bảo cho cây phát triển. Ngoài ra trong quy trình trồng được nền đất 2 lần đảm bảo chặt gốc cây, đảm bảo cho cây phát triển tốt.</a:t>
            </a:r>
            <a:endParaRPr lang="vi-VN">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Description: https://baivan.net/sites/default/files/styles/giua_bai/public/d/m/Y/7.3.png?itok=bdzpG1R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158" y="2057400"/>
            <a:ext cx="435944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2190" y="152400"/>
            <a:ext cx="8919410" cy="1754326"/>
          </a:xfrm>
          <a:prstGeom prst="rect">
            <a:avLst/>
          </a:prstGeom>
        </p:spPr>
        <p:txBody>
          <a:bodyPr wrap="square">
            <a:spAutoFit/>
          </a:bodyPr>
          <a:lstStyle/>
          <a:p>
            <a:r>
              <a:rPr lang="vi-VN" sz="3600">
                <a:solidFill>
                  <a:srgbClr val="333333"/>
                </a:solidFill>
                <a:latin typeface="Times New Roman" panose="02020603050405020304" pitchFamily="18" charset="0"/>
                <a:cs typeface="Times New Roman" panose="02020603050405020304" pitchFamily="18" charset="0"/>
              </a:rPr>
              <a:t>Quan sát Hình 7.3 và sắp xếp các công việc trồng rừng bằng cây con có bầu đất theo thứ tự thích hợp</a:t>
            </a:r>
            <a:endParaRPr lang="vi-VN" sz="3600">
              <a:latin typeface="Times New Roman" panose="02020603050405020304" pitchFamily="18" charset="0"/>
              <a:cs typeface="Times New Roman" panose="02020603050405020304" pitchFamily="18" charset="0"/>
            </a:endParaRPr>
          </a:p>
        </p:txBody>
      </p:sp>
      <p:sp>
        <p:nvSpPr>
          <p:cNvPr id="3" name="Rectangle 2"/>
          <p:cNvSpPr/>
          <p:nvPr/>
        </p:nvSpPr>
        <p:spPr>
          <a:xfrm>
            <a:off x="5029200" y="1371600"/>
            <a:ext cx="3962400" cy="4832092"/>
          </a:xfrm>
          <a:prstGeom prst="rect">
            <a:avLst/>
          </a:prstGeom>
        </p:spPr>
        <p:txBody>
          <a:bodyPr wrap="square">
            <a:spAutoFit/>
          </a:bodyPr>
          <a:lstStyle/>
          <a:p>
            <a:pPr lvl="0" fontAlgn="base">
              <a:spcBef>
                <a:spcPct val="50000"/>
              </a:spcBef>
              <a:spcAft>
                <a:spcPct val="0"/>
              </a:spcAft>
            </a:pPr>
            <a:r>
              <a:rPr lang="en-US" sz="2800">
                <a:solidFill>
                  <a:srgbClr val="FF0000"/>
                </a:solidFill>
                <a:latin typeface="Times New Roman" panose="02020603050405020304" pitchFamily="18" charset="0"/>
              </a:rPr>
              <a:t>Quy trình trồng cây con có bầu</a:t>
            </a:r>
            <a:endParaRPr lang="en-US" sz="2800">
              <a:solidFill>
                <a:srgbClr val="FF0000"/>
              </a:solidFill>
              <a:latin typeface="Times New Roman" panose="02020603050405020304" pitchFamily="18" charset="0"/>
            </a:endParaRPr>
          </a:p>
          <a:p>
            <a:pPr lvl="0" fontAlgn="base">
              <a:spcBef>
                <a:spcPct val="50000"/>
              </a:spcBef>
              <a:spcAft>
                <a:spcPct val="0"/>
              </a:spcAft>
            </a:pPr>
            <a:r>
              <a:rPr lang="en-US" sz="2800">
                <a:solidFill>
                  <a:srgbClr val="0000FF"/>
                </a:solidFill>
                <a:latin typeface="Times New Roman" panose="02020603050405020304" pitchFamily="18" charset="0"/>
              </a:rPr>
              <a:t>1. Tạo lỗ trong hố đất</a:t>
            </a:r>
            <a:endParaRPr lang="en-US" sz="2800">
              <a:solidFill>
                <a:srgbClr val="0000FF"/>
              </a:solidFill>
              <a:latin typeface="Times New Roman" panose="02020603050405020304" pitchFamily="18" charset="0"/>
            </a:endParaRPr>
          </a:p>
          <a:p>
            <a:pPr lvl="0" fontAlgn="base">
              <a:spcBef>
                <a:spcPct val="50000"/>
              </a:spcBef>
              <a:spcAft>
                <a:spcPct val="0"/>
              </a:spcAft>
            </a:pPr>
            <a:r>
              <a:rPr lang="en-US" sz="2800">
                <a:solidFill>
                  <a:srgbClr val="0000FF"/>
                </a:solidFill>
                <a:latin typeface="Times New Roman" panose="02020603050405020304" pitchFamily="18" charset="0"/>
              </a:rPr>
              <a:t>2. Rạch bỏ vỏ bầu</a:t>
            </a:r>
            <a:endParaRPr lang="en-US" sz="2800">
              <a:solidFill>
                <a:srgbClr val="0000FF"/>
              </a:solidFill>
              <a:latin typeface="Times New Roman" panose="02020603050405020304" pitchFamily="18" charset="0"/>
            </a:endParaRPr>
          </a:p>
          <a:p>
            <a:pPr lvl="0" fontAlgn="base">
              <a:spcBef>
                <a:spcPct val="50000"/>
              </a:spcBef>
              <a:spcAft>
                <a:spcPct val="0"/>
              </a:spcAft>
            </a:pPr>
            <a:r>
              <a:rPr lang="en-US" sz="2800">
                <a:solidFill>
                  <a:srgbClr val="0000FF"/>
                </a:solidFill>
                <a:latin typeface="Times New Roman" panose="02020603050405020304" pitchFamily="18" charset="0"/>
              </a:rPr>
              <a:t>3. Đặt bầu vào lỗ trong hố</a:t>
            </a:r>
            <a:endParaRPr lang="en-US" sz="2800">
              <a:solidFill>
                <a:srgbClr val="0000FF"/>
              </a:solidFill>
              <a:latin typeface="Times New Roman" panose="02020603050405020304" pitchFamily="18" charset="0"/>
            </a:endParaRPr>
          </a:p>
          <a:p>
            <a:pPr lvl="0" fontAlgn="base">
              <a:spcBef>
                <a:spcPct val="50000"/>
              </a:spcBef>
              <a:spcAft>
                <a:spcPct val="0"/>
              </a:spcAft>
            </a:pPr>
            <a:r>
              <a:rPr lang="en-US" sz="2800">
                <a:solidFill>
                  <a:srgbClr val="0000FF"/>
                </a:solidFill>
                <a:latin typeface="Times New Roman" panose="02020603050405020304" pitchFamily="18" charset="0"/>
              </a:rPr>
              <a:t>4. Lấp và nén đất lần1</a:t>
            </a:r>
            <a:endParaRPr lang="en-US" sz="2800">
              <a:solidFill>
                <a:srgbClr val="0000FF"/>
              </a:solidFill>
              <a:latin typeface="Times New Roman" panose="02020603050405020304" pitchFamily="18" charset="0"/>
            </a:endParaRPr>
          </a:p>
          <a:p>
            <a:pPr lvl="0" fontAlgn="base">
              <a:spcBef>
                <a:spcPct val="50000"/>
              </a:spcBef>
              <a:spcAft>
                <a:spcPct val="0"/>
              </a:spcAft>
            </a:pPr>
            <a:r>
              <a:rPr lang="en-US" sz="2800">
                <a:solidFill>
                  <a:srgbClr val="0000FF"/>
                </a:solidFill>
                <a:latin typeface="Times New Roman" panose="02020603050405020304" pitchFamily="18" charset="0"/>
              </a:rPr>
              <a:t>5. Lấp và nén đất lần 2</a:t>
            </a:r>
            <a:endParaRPr lang="en-US" sz="2800">
              <a:solidFill>
                <a:srgbClr val="0000FF"/>
              </a:solidFill>
              <a:latin typeface="Times New Roman" panose="02020603050405020304" pitchFamily="18" charset="0"/>
            </a:endParaRPr>
          </a:p>
          <a:p>
            <a:pPr lvl="0" fontAlgn="base">
              <a:spcBef>
                <a:spcPct val="50000"/>
              </a:spcBef>
              <a:spcAft>
                <a:spcPct val="0"/>
              </a:spcAft>
            </a:pPr>
            <a:r>
              <a:rPr lang="en-US" sz="2800">
                <a:solidFill>
                  <a:srgbClr val="0000FF"/>
                </a:solidFill>
                <a:latin typeface="Times New Roman" panose="02020603050405020304" pitchFamily="18" charset="0"/>
              </a:rPr>
              <a:t>6. Vun gốc</a:t>
            </a:r>
            <a:endParaRPr lang="en-US" sz="280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30" name="Picture 10" descr="Quy trinh trong cay con re tran(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38613" y="2235200"/>
            <a:ext cx="18097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1" name="Picture 11" descr="Quy trinh trong cay con re tran(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1752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2" name="Picture 12" descr="Quy trinh trong cay con re t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363" y="2206625"/>
            <a:ext cx="14779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3" name="Picture 13" descr="Quy trinh trong cay con re tra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16512"/>
            <a:ext cx="2514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4" name="Picture 14" descr="Quy trinh trong cay con re tran(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81000"/>
            <a:ext cx="23622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6" name="Text Box 16"/>
          <p:cNvSpPr txBox="1">
            <a:spLocks noChangeArrowheads="1"/>
          </p:cNvSpPr>
          <p:nvPr/>
        </p:nvSpPr>
        <p:spPr bwMode="auto">
          <a:xfrm>
            <a:off x="595563" y="3886200"/>
            <a:ext cx="335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a:solidFill>
                  <a:srgbClr val="0000FF"/>
                </a:solidFill>
                <a:latin typeface="Times New Roman" panose="02020603050405020304" pitchFamily="18" charset="0"/>
              </a:rPr>
              <a:t>Hình 43.Trồng cây con rễ trần</a:t>
            </a:r>
            <a:endParaRPr lang="en-US" sz="2000">
              <a:solidFill>
                <a:srgbClr val="0000FF"/>
              </a:solidFill>
              <a:latin typeface="Times New Roman" panose="02020603050405020304" pitchFamily="18" charset="0"/>
            </a:endParaRPr>
          </a:p>
        </p:txBody>
      </p:sp>
      <p:sp>
        <p:nvSpPr>
          <p:cNvPr id="2" name="Rectangle 1"/>
          <p:cNvSpPr/>
          <p:nvPr/>
        </p:nvSpPr>
        <p:spPr>
          <a:xfrm>
            <a:off x="5426324" y="1083240"/>
            <a:ext cx="3946276" cy="3970318"/>
          </a:xfrm>
          <a:prstGeom prst="rect">
            <a:avLst/>
          </a:prstGeom>
        </p:spPr>
        <p:txBody>
          <a:bodyPr wrap="square">
            <a:spAutoFit/>
          </a:bodyPr>
          <a:lstStyle/>
          <a:p>
            <a:pPr lvl="0" fontAlgn="base">
              <a:spcBef>
                <a:spcPct val="50000"/>
              </a:spcBef>
              <a:spcAft>
                <a:spcPct val="0"/>
              </a:spcAft>
            </a:pPr>
            <a:r>
              <a:rPr lang="en-US" sz="2800">
                <a:solidFill>
                  <a:srgbClr val="0000FF"/>
                </a:solidFill>
                <a:latin typeface="Times New Roman" panose="02020603050405020304" pitchFamily="18" charset="0"/>
              </a:rPr>
              <a:t>1.Tạo lỗ trong hố đất </a:t>
            </a:r>
            <a:r>
              <a:rPr lang="en-US" sz="2800">
                <a:solidFill>
                  <a:srgbClr val="FF0000"/>
                </a:solidFill>
                <a:latin typeface="Times New Roman" panose="02020603050405020304" pitchFamily="18" charset="0"/>
              </a:rPr>
              <a:t>(a)</a:t>
            </a:r>
            <a:endParaRPr lang="en-US" sz="2800">
              <a:solidFill>
                <a:srgbClr val="FF0000"/>
              </a:solidFill>
              <a:latin typeface="Times New Roman" panose="02020603050405020304" pitchFamily="18" charset="0"/>
            </a:endParaRPr>
          </a:p>
          <a:p>
            <a:pPr lvl="0" fontAlgn="base">
              <a:spcBef>
                <a:spcPct val="50000"/>
              </a:spcBef>
              <a:spcAft>
                <a:spcPct val="0"/>
              </a:spcAft>
            </a:pPr>
            <a:r>
              <a:rPr lang="en-US" sz="2800">
                <a:solidFill>
                  <a:srgbClr val="0000FF"/>
                </a:solidFill>
                <a:latin typeface="Times New Roman" panose="02020603050405020304" pitchFamily="18" charset="0"/>
              </a:rPr>
              <a:t>2. Đặt cây vào lỗ trong hố </a:t>
            </a:r>
            <a:r>
              <a:rPr lang="en-US" sz="2800">
                <a:solidFill>
                  <a:srgbClr val="FF0000"/>
                </a:solidFill>
                <a:latin typeface="Times New Roman" panose="02020603050405020304" pitchFamily="18" charset="0"/>
              </a:rPr>
              <a:t>( c )</a:t>
            </a:r>
            <a:endParaRPr lang="en-US" sz="2800">
              <a:solidFill>
                <a:srgbClr val="FF0000"/>
              </a:solidFill>
              <a:latin typeface="Times New Roman" panose="02020603050405020304" pitchFamily="18" charset="0"/>
            </a:endParaRPr>
          </a:p>
          <a:p>
            <a:pPr lvl="0" fontAlgn="base">
              <a:spcBef>
                <a:spcPct val="50000"/>
              </a:spcBef>
              <a:spcAft>
                <a:spcPct val="0"/>
              </a:spcAft>
            </a:pPr>
            <a:r>
              <a:rPr lang="en-US" sz="2800">
                <a:solidFill>
                  <a:srgbClr val="0000FF"/>
                </a:solidFill>
                <a:latin typeface="Times New Roman" panose="02020603050405020304" pitchFamily="18" charset="0"/>
              </a:rPr>
              <a:t>3. Lấp đất kín gốc cây </a:t>
            </a:r>
            <a:r>
              <a:rPr lang="en-US" sz="2800">
                <a:solidFill>
                  <a:srgbClr val="FF0000"/>
                </a:solidFill>
                <a:latin typeface="Times New Roman" panose="02020603050405020304" pitchFamily="18" charset="0"/>
              </a:rPr>
              <a:t>( e )</a:t>
            </a:r>
            <a:endParaRPr lang="en-US" sz="2800">
              <a:solidFill>
                <a:srgbClr val="FF0000"/>
              </a:solidFill>
              <a:latin typeface="Times New Roman" panose="02020603050405020304" pitchFamily="18" charset="0"/>
            </a:endParaRPr>
          </a:p>
          <a:p>
            <a:pPr lvl="0" fontAlgn="base">
              <a:spcBef>
                <a:spcPct val="50000"/>
              </a:spcBef>
              <a:spcAft>
                <a:spcPct val="0"/>
              </a:spcAft>
            </a:pPr>
            <a:r>
              <a:rPr lang="en-US" sz="2800">
                <a:solidFill>
                  <a:srgbClr val="0000FF"/>
                </a:solidFill>
                <a:latin typeface="Times New Roman" panose="02020603050405020304" pitchFamily="18" charset="0"/>
              </a:rPr>
              <a:t>4. Nén đất </a:t>
            </a:r>
            <a:r>
              <a:rPr lang="en-US" sz="2800">
                <a:solidFill>
                  <a:srgbClr val="FF0000"/>
                </a:solidFill>
                <a:latin typeface="Times New Roman" panose="02020603050405020304" pitchFamily="18" charset="0"/>
              </a:rPr>
              <a:t>( d )</a:t>
            </a:r>
            <a:endParaRPr lang="en-US" sz="2800">
              <a:solidFill>
                <a:srgbClr val="FF0000"/>
              </a:solidFill>
              <a:latin typeface="Times New Roman" panose="02020603050405020304" pitchFamily="18" charset="0"/>
            </a:endParaRPr>
          </a:p>
          <a:p>
            <a:pPr lvl="0" fontAlgn="base">
              <a:spcBef>
                <a:spcPct val="50000"/>
              </a:spcBef>
              <a:spcAft>
                <a:spcPct val="0"/>
              </a:spcAft>
            </a:pPr>
            <a:r>
              <a:rPr lang="en-US" sz="2800">
                <a:solidFill>
                  <a:srgbClr val="0000FF"/>
                </a:solidFill>
                <a:latin typeface="Times New Roman" panose="02020603050405020304" pitchFamily="18" charset="0"/>
              </a:rPr>
              <a:t>5. Vun gốc </a:t>
            </a:r>
            <a:r>
              <a:rPr lang="en-US" sz="2800">
                <a:solidFill>
                  <a:srgbClr val="FF0000"/>
                </a:solidFill>
                <a:latin typeface="Times New Roman" panose="02020603050405020304" pitchFamily="18" charset="0"/>
              </a:rPr>
              <a:t>( b )</a:t>
            </a:r>
            <a:endParaRPr lang="en-US" sz="2800">
              <a:solidFill>
                <a:srgbClr val="FF0000"/>
              </a:solidFill>
              <a:latin typeface="Times New Roman" panose="02020603050405020304" pitchFamily="18" charset="0"/>
            </a:endParaRPr>
          </a:p>
        </p:txBody>
      </p:sp>
      <p:sp>
        <p:nvSpPr>
          <p:cNvPr id="3" name="Rectangle 2"/>
          <p:cNvSpPr/>
          <p:nvPr/>
        </p:nvSpPr>
        <p:spPr>
          <a:xfrm>
            <a:off x="5074398" y="373988"/>
            <a:ext cx="3993401" cy="461665"/>
          </a:xfrm>
          <a:prstGeom prst="rect">
            <a:avLst/>
          </a:prstGeom>
        </p:spPr>
        <p:txBody>
          <a:bodyPr wrap="none">
            <a:spAutoFit/>
          </a:bodyPr>
          <a:lstStyle/>
          <a:p>
            <a:pPr lvl="0" fontAlgn="base">
              <a:spcBef>
                <a:spcPct val="50000"/>
              </a:spcBef>
              <a:spcAft>
                <a:spcPct val="0"/>
              </a:spcAft>
            </a:pPr>
            <a:r>
              <a:rPr lang="en-US" sz="2400">
                <a:solidFill>
                  <a:srgbClr val="FF0000"/>
                </a:solidFill>
                <a:latin typeface="Times New Roman" panose="02020603050405020304" pitchFamily="18" charset="0"/>
              </a:rPr>
              <a:t>Quy trình trồng cây con rễ trần</a:t>
            </a:r>
            <a:endParaRPr lang="en-US" sz="240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334"/>
                                        </p:tgtEl>
                                        <p:attrNameLst>
                                          <p:attrName>style.visibility</p:attrName>
                                        </p:attrNameLst>
                                      </p:cBhvr>
                                      <p:to>
                                        <p:strVal val="visible"/>
                                      </p:to>
                                    </p:set>
                                    <p:animEffect transition="in" filter="fade">
                                      <p:cBhvr>
                                        <p:cTn id="7" dur="2000"/>
                                        <p:tgtEl>
                                          <p:spTgt spid="56334"/>
                                        </p:tgtEl>
                                      </p:cBhvr>
                                    </p:animEffect>
                                  </p:childTnLst>
                                </p:cTn>
                              </p:par>
                              <p:par>
                                <p:cTn id="8" presetID="10" presetClass="entr" presetSubtype="0" fill="hold" nodeType="withEffect">
                                  <p:stCondLst>
                                    <p:cond delay="0"/>
                                  </p:stCondLst>
                                  <p:childTnLst>
                                    <p:set>
                                      <p:cBhvr>
                                        <p:cTn id="9" dur="1" fill="hold">
                                          <p:stCondLst>
                                            <p:cond delay="0"/>
                                          </p:stCondLst>
                                        </p:cTn>
                                        <p:tgtEl>
                                          <p:spTgt spid="56333"/>
                                        </p:tgtEl>
                                        <p:attrNameLst>
                                          <p:attrName>style.visibility</p:attrName>
                                        </p:attrNameLst>
                                      </p:cBhvr>
                                      <p:to>
                                        <p:strVal val="visible"/>
                                      </p:to>
                                    </p:set>
                                    <p:animEffect transition="in" filter="fade">
                                      <p:cBhvr>
                                        <p:cTn id="10" dur="2000"/>
                                        <p:tgtEl>
                                          <p:spTgt spid="56333"/>
                                        </p:tgtEl>
                                      </p:cBhvr>
                                    </p:animEffect>
                                  </p:childTnLst>
                                </p:cTn>
                              </p:par>
                              <p:par>
                                <p:cTn id="11" presetID="10" presetClass="entr" presetSubtype="0" fill="hold" nodeType="withEffect">
                                  <p:stCondLst>
                                    <p:cond delay="0"/>
                                  </p:stCondLst>
                                  <p:childTnLst>
                                    <p:set>
                                      <p:cBhvr>
                                        <p:cTn id="12" dur="1" fill="hold">
                                          <p:stCondLst>
                                            <p:cond delay="0"/>
                                          </p:stCondLst>
                                        </p:cTn>
                                        <p:tgtEl>
                                          <p:spTgt spid="56332"/>
                                        </p:tgtEl>
                                        <p:attrNameLst>
                                          <p:attrName>style.visibility</p:attrName>
                                        </p:attrNameLst>
                                      </p:cBhvr>
                                      <p:to>
                                        <p:strVal val="visible"/>
                                      </p:to>
                                    </p:set>
                                    <p:animEffect transition="in" filter="fade">
                                      <p:cBhvr>
                                        <p:cTn id="13" dur="2000"/>
                                        <p:tgtEl>
                                          <p:spTgt spid="56332"/>
                                        </p:tgtEl>
                                      </p:cBhvr>
                                    </p:animEffect>
                                  </p:childTnLst>
                                </p:cTn>
                              </p:par>
                              <p:par>
                                <p:cTn id="14" presetID="10" presetClass="entr" presetSubtype="0" fill="hold" nodeType="withEffect">
                                  <p:stCondLst>
                                    <p:cond delay="0"/>
                                  </p:stCondLst>
                                  <p:childTnLst>
                                    <p:set>
                                      <p:cBhvr>
                                        <p:cTn id="15" dur="1" fill="hold">
                                          <p:stCondLst>
                                            <p:cond delay="0"/>
                                          </p:stCondLst>
                                        </p:cTn>
                                        <p:tgtEl>
                                          <p:spTgt spid="56330"/>
                                        </p:tgtEl>
                                        <p:attrNameLst>
                                          <p:attrName>style.visibility</p:attrName>
                                        </p:attrNameLst>
                                      </p:cBhvr>
                                      <p:to>
                                        <p:strVal val="visible"/>
                                      </p:to>
                                    </p:set>
                                    <p:animEffect transition="in" filter="fade">
                                      <p:cBhvr>
                                        <p:cTn id="16" dur="2000"/>
                                        <p:tgtEl>
                                          <p:spTgt spid="56330"/>
                                        </p:tgtEl>
                                      </p:cBhvr>
                                    </p:animEffect>
                                  </p:childTnLst>
                                </p:cTn>
                              </p:par>
                              <p:par>
                                <p:cTn id="17" presetID="10" presetClass="entr" presetSubtype="0" fill="hold" nodeType="withEffect">
                                  <p:stCondLst>
                                    <p:cond delay="0"/>
                                  </p:stCondLst>
                                  <p:childTnLst>
                                    <p:set>
                                      <p:cBhvr>
                                        <p:cTn id="18" dur="1" fill="hold">
                                          <p:stCondLst>
                                            <p:cond delay="0"/>
                                          </p:stCondLst>
                                        </p:cTn>
                                        <p:tgtEl>
                                          <p:spTgt spid="56331"/>
                                        </p:tgtEl>
                                        <p:attrNameLst>
                                          <p:attrName>style.visibility</p:attrName>
                                        </p:attrNameLst>
                                      </p:cBhvr>
                                      <p:to>
                                        <p:strVal val="visible"/>
                                      </p:to>
                                    </p:set>
                                    <p:animEffect transition="in" filter="fade">
                                      <p:cBhvr>
                                        <p:cTn id="19" dur="2000"/>
                                        <p:tgtEl>
                                          <p:spTgt spid="563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336"/>
                                        </p:tgtEl>
                                        <p:attrNameLst>
                                          <p:attrName>style.visibility</p:attrName>
                                        </p:attrNameLst>
                                      </p:cBhvr>
                                      <p:to>
                                        <p:strVal val="visible"/>
                                      </p:to>
                                    </p:set>
                                    <p:animEffect transition="in" filter="fade">
                                      <p:cBhvr>
                                        <p:cTn id="22" dur="2000"/>
                                        <p:tgtEl>
                                          <p:spTgt spid="563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6" grpId="0"/>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4916" y="213367"/>
            <a:ext cx="8834284" cy="3215633"/>
          </a:xfrm>
          <a:prstGeom prst="rect">
            <a:avLst/>
          </a:prstGeom>
        </p:spPr>
      </p:pic>
      <p:pic>
        <p:nvPicPr>
          <p:cNvPr id="6" name="Picture 5"/>
          <p:cNvPicPr>
            <a:picLocks noChangeAspect="1"/>
          </p:cNvPicPr>
          <p:nvPr/>
        </p:nvPicPr>
        <p:blipFill>
          <a:blip r:embed="rId2"/>
          <a:stretch>
            <a:fillRect/>
          </a:stretch>
        </p:blipFill>
        <p:spPr>
          <a:xfrm>
            <a:off x="5029200" y="3733800"/>
            <a:ext cx="3810000" cy="2971800"/>
          </a:xfrm>
          <a:prstGeom prst="rect">
            <a:avLst/>
          </a:prstGeom>
        </p:spPr>
      </p:pic>
      <p:pic>
        <p:nvPicPr>
          <p:cNvPr id="7" name="Picture 6"/>
          <p:cNvPicPr>
            <a:picLocks noChangeAspect="1"/>
          </p:cNvPicPr>
          <p:nvPr/>
        </p:nvPicPr>
        <p:blipFill>
          <a:blip r:embed="rId3"/>
          <a:stretch>
            <a:fillRect/>
          </a:stretch>
        </p:blipFill>
        <p:spPr>
          <a:xfrm>
            <a:off x="0" y="3581400"/>
            <a:ext cx="4422058" cy="3276600"/>
          </a:xfrm>
          <a:prstGeom prst="rect">
            <a:avLst/>
          </a:prstGeom>
        </p:spPr>
      </p:pic>
      <p:pic>
        <p:nvPicPr>
          <p:cNvPr id="8" name="Picture 7"/>
          <p:cNvPicPr>
            <a:picLocks noChangeAspect="1"/>
          </p:cNvPicPr>
          <p:nvPr/>
        </p:nvPicPr>
        <p:blipFill>
          <a:blip r:embed="rId4"/>
          <a:stretch>
            <a:fillRect/>
          </a:stretch>
        </p:blipFill>
        <p:spPr>
          <a:xfrm>
            <a:off x="152400" y="4267200"/>
            <a:ext cx="3962400" cy="2438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0"/>
            <a:ext cx="8153400" cy="533400"/>
          </a:xfrm>
        </p:spPr>
        <p:txBody>
          <a:bodyPr/>
          <a:lstStyle/>
          <a:p>
            <a:pPr algn="ctr" eaLnBrk="1" hangingPunct="1"/>
            <a:r>
              <a:rPr lang="en-US" sz="1600" b="1" smtClean="0">
                <a:solidFill>
                  <a:srgbClr val="FF0000"/>
                </a:solidFill>
                <a:latin typeface="Times New Roman" panose="02020603050405020304" pitchFamily="18" charset="0"/>
              </a:rPr>
              <a:t>HÌNH ẢNH THIÊN TAI, BẢO LỤT TRONG NHÀ TRƯỜNG NĂM 2013</a:t>
            </a:r>
            <a:endParaRPr lang="en-US" sz="1600" b="1" smtClean="0">
              <a:solidFill>
                <a:srgbClr val="FF0000"/>
              </a:solidFill>
              <a:latin typeface="Times New Roman" panose="02020603050405020304" pitchFamily="18" charset="0"/>
            </a:endParaRPr>
          </a:p>
        </p:txBody>
      </p:sp>
      <p:pic>
        <p:nvPicPr>
          <p:cNvPr id="197636" name="Picture 4" descr="IMG_20130920_10153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57200"/>
            <a:ext cx="4724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8" name="Picture 6" descr="IMG_20130930_16391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724400" y="457200"/>
            <a:ext cx="4419600" cy="2895600"/>
          </a:xfrm>
          <a:noFill/>
        </p:spPr>
      </p:pic>
      <p:pic>
        <p:nvPicPr>
          <p:cNvPr id="197639" name="Picture 7" descr="IMG_20131001_0725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2800"/>
            <a:ext cx="4724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40" name="Picture 8" descr="IMG_20131001_0637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352800"/>
            <a:ext cx="441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97636"/>
                                        </p:tgtEl>
                                        <p:attrNameLst>
                                          <p:attrName>style.visibility</p:attrName>
                                        </p:attrNameLst>
                                      </p:cBhvr>
                                      <p:to>
                                        <p:strVal val="visible"/>
                                      </p:to>
                                    </p:set>
                                    <p:anim calcmode="lin" valueType="num">
                                      <p:cBhvr>
                                        <p:cTn id="7" dur="1000" fill="hold"/>
                                        <p:tgtEl>
                                          <p:spTgt spid="197636"/>
                                        </p:tgtEl>
                                        <p:attrNameLst>
                                          <p:attrName>ppt_w</p:attrName>
                                        </p:attrNameLst>
                                      </p:cBhvr>
                                      <p:tavLst>
                                        <p:tav tm="0">
                                          <p:val>
                                            <p:strVal val="#ppt_w*0.70"/>
                                          </p:val>
                                        </p:tav>
                                        <p:tav tm="100000">
                                          <p:val>
                                            <p:strVal val="#ppt_w"/>
                                          </p:val>
                                        </p:tav>
                                      </p:tavLst>
                                    </p:anim>
                                    <p:anim calcmode="lin" valueType="num">
                                      <p:cBhvr>
                                        <p:cTn id="8" dur="1000" fill="hold"/>
                                        <p:tgtEl>
                                          <p:spTgt spid="197636"/>
                                        </p:tgtEl>
                                        <p:attrNameLst>
                                          <p:attrName>ppt_h</p:attrName>
                                        </p:attrNameLst>
                                      </p:cBhvr>
                                      <p:tavLst>
                                        <p:tav tm="0">
                                          <p:val>
                                            <p:strVal val="#ppt_h"/>
                                          </p:val>
                                        </p:tav>
                                        <p:tav tm="100000">
                                          <p:val>
                                            <p:strVal val="#ppt_h"/>
                                          </p:val>
                                        </p:tav>
                                      </p:tavLst>
                                    </p:anim>
                                    <p:animEffect transition="in" filter="fade">
                                      <p:cBhvr>
                                        <p:cTn id="9" dur="1000"/>
                                        <p:tgtEl>
                                          <p:spTgt spid="19763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97638"/>
                                        </p:tgtEl>
                                        <p:attrNameLst>
                                          <p:attrName>style.visibility</p:attrName>
                                        </p:attrNameLst>
                                      </p:cBhvr>
                                      <p:to>
                                        <p:strVal val="visible"/>
                                      </p:to>
                                    </p:set>
                                    <p:anim calcmode="lin" valueType="num">
                                      <p:cBhvr>
                                        <p:cTn id="14" dur="1000" fill="hold"/>
                                        <p:tgtEl>
                                          <p:spTgt spid="197638"/>
                                        </p:tgtEl>
                                        <p:attrNameLst>
                                          <p:attrName>ppt_w</p:attrName>
                                        </p:attrNameLst>
                                      </p:cBhvr>
                                      <p:tavLst>
                                        <p:tav tm="0">
                                          <p:val>
                                            <p:strVal val="#ppt_w*0.70"/>
                                          </p:val>
                                        </p:tav>
                                        <p:tav tm="100000">
                                          <p:val>
                                            <p:strVal val="#ppt_w"/>
                                          </p:val>
                                        </p:tav>
                                      </p:tavLst>
                                    </p:anim>
                                    <p:anim calcmode="lin" valueType="num">
                                      <p:cBhvr>
                                        <p:cTn id="15" dur="1000" fill="hold"/>
                                        <p:tgtEl>
                                          <p:spTgt spid="197638"/>
                                        </p:tgtEl>
                                        <p:attrNameLst>
                                          <p:attrName>ppt_h</p:attrName>
                                        </p:attrNameLst>
                                      </p:cBhvr>
                                      <p:tavLst>
                                        <p:tav tm="0">
                                          <p:val>
                                            <p:strVal val="#ppt_h"/>
                                          </p:val>
                                        </p:tav>
                                        <p:tav tm="100000">
                                          <p:val>
                                            <p:strVal val="#ppt_h"/>
                                          </p:val>
                                        </p:tav>
                                      </p:tavLst>
                                    </p:anim>
                                    <p:animEffect transition="in" filter="fade">
                                      <p:cBhvr>
                                        <p:cTn id="16" dur="1000"/>
                                        <p:tgtEl>
                                          <p:spTgt spid="197638"/>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97639"/>
                                        </p:tgtEl>
                                        <p:attrNameLst>
                                          <p:attrName>style.visibility</p:attrName>
                                        </p:attrNameLst>
                                      </p:cBhvr>
                                      <p:to>
                                        <p:strVal val="visible"/>
                                      </p:to>
                                    </p:set>
                                    <p:anim calcmode="lin" valueType="num">
                                      <p:cBhvr>
                                        <p:cTn id="21" dur="1000" fill="hold"/>
                                        <p:tgtEl>
                                          <p:spTgt spid="197639"/>
                                        </p:tgtEl>
                                        <p:attrNameLst>
                                          <p:attrName>ppt_w</p:attrName>
                                        </p:attrNameLst>
                                      </p:cBhvr>
                                      <p:tavLst>
                                        <p:tav tm="0">
                                          <p:val>
                                            <p:strVal val="#ppt_w+.3"/>
                                          </p:val>
                                        </p:tav>
                                        <p:tav tm="100000">
                                          <p:val>
                                            <p:strVal val="#ppt_w"/>
                                          </p:val>
                                        </p:tav>
                                      </p:tavLst>
                                    </p:anim>
                                    <p:anim calcmode="lin" valueType="num">
                                      <p:cBhvr>
                                        <p:cTn id="22" dur="1000" fill="hold"/>
                                        <p:tgtEl>
                                          <p:spTgt spid="197639"/>
                                        </p:tgtEl>
                                        <p:attrNameLst>
                                          <p:attrName>ppt_h</p:attrName>
                                        </p:attrNameLst>
                                      </p:cBhvr>
                                      <p:tavLst>
                                        <p:tav tm="0">
                                          <p:val>
                                            <p:strVal val="#ppt_h"/>
                                          </p:val>
                                        </p:tav>
                                        <p:tav tm="100000">
                                          <p:val>
                                            <p:strVal val="#ppt_h"/>
                                          </p:val>
                                        </p:tav>
                                      </p:tavLst>
                                    </p:anim>
                                    <p:animEffect transition="in" filter="fade">
                                      <p:cBhvr>
                                        <p:cTn id="23" dur="1000"/>
                                        <p:tgtEl>
                                          <p:spTgt spid="197639"/>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197640"/>
                                        </p:tgtEl>
                                        <p:attrNameLst>
                                          <p:attrName>style.visibility</p:attrName>
                                        </p:attrNameLst>
                                      </p:cBhvr>
                                      <p:to>
                                        <p:strVal val="visible"/>
                                      </p:to>
                                    </p:set>
                                    <p:anim calcmode="lin" valueType="num">
                                      <p:cBhvr>
                                        <p:cTn id="28" dur="1000" fill="hold"/>
                                        <p:tgtEl>
                                          <p:spTgt spid="197640"/>
                                        </p:tgtEl>
                                        <p:attrNameLst>
                                          <p:attrName>ppt_w</p:attrName>
                                        </p:attrNameLst>
                                      </p:cBhvr>
                                      <p:tavLst>
                                        <p:tav tm="0">
                                          <p:val>
                                            <p:strVal val="#ppt_w+.3"/>
                                          </p:val>
                                        </p:tav>
                                        <p:tav tm="100000">
                                          <p:val>
                                            <p:strVal val="#ppt_w"/>
                                          </p:val>
                                        </p:tav>
                                      </p:tavLst>
                                    </p:anim>
                                    <p:anim calcmode="lin" valueType="num">
                                      <p:cBhvr>
                                        <p:cTn id="29" dur="1000" fill="hold"/>
                                        <p:tgtEl>
                                          <p:spTgt spid="197640"/>
                                        </p:tgtEl>
                                        <p:attrNameLst>
                                          <p:attrName>ppt_h</p:attrName>
                                        </p:attrNameLst>
                                      </p:cBhvr>
                                      <p:tavLst>
                                        <p:tav tm="0">
                                          <p:val>
                                            <p:strVal val="#ppt_h"/>
                                          </p:val>
                                        </p:tav>
                                        <p:tav tm="100000">
                                          <p:val>
                                            <p:strVal val="#ppt_h"/>
                                          </p:val>
                                        </p:tav>
                                      </p:tavLst>
                                    </p:anim>
                                    <p:animEffect transition="in" filter="fade">
                                      <p:cBhvr>
                                        <p:cTn id="30" dur="1000"/>
                                        <p:tgtEl>
                                          <p:spTgt spid="197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0"/>
            <a:ext cx="7924800" cy="533400"/>
          </a:xfrm>
        </p:spPr>
        <p:txBody>
          <a:bodyPr/>
          <a:lstStyle/>
          <a:p>
            <a:pPr algn="ctr" eaLnBrk="1" hangingPunct="1"/>
            <a:r>
              <a:rPr lang="en-US" sz="2600" b="1" smtClean="0">
                <a:solidFill>
                  <a:srgbClr val="FF0000"/>
                </a:solidFill>
              </a:rPr>
              <a:t>Rừng bị tàn phá</a:t>
            </a:r>
            <a:endParaRPr lang="en-US" sz="2600" b="1" smtClean="0">
              <a:solidFill>
                <a:srgbClr val="FF0000"/>
              </a:solidFill>
            </a:endParaRPr>
          </a:p>
        </p:txBody>
      </p:sp>
      <p:pic>
        <p:nvPicPr>
          <p:cNvPr id="6147" name="Picture 7" descr="rung tan ph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57200"/>
            <a:ext cx="914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7" name="Rectangle 7"/>
          <p:cNvSpPr>
            <a:spLocks noChangeArrowheads="1"/>
          </p:cNvSpPr>
          <p:nvPr/>
        </p:nvSpPr>
        <p:spPr bwMode="auto">
          <a:xfrm>
            <a:off x="152400" y="30480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6200" b="1">
                <a:solidFill>
                  <a:srgbClr val="FF0000"/>
                </a:solidFill>
              </a:rPr>
              <a:t>Phục hồi lại rừng</a:t>
            </a:r>
            <a:endParaRPr lang="en-US" sz="62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99687"/>
                                        </p:tgtEl>
                                        <p:attrNameLst>
                                          <p:attrName>style.visibility</p:attrName>
                                        </p:attrNameLst>
                                      </p:cBhvr>
                                      <p:to>
                                        <p:strVal val="visible"/>
                                      </p:to>
                                    </p:set>
                                    <p:animEffect transition="in" filter="fade">
                                      <p:cBhvr>
                                        <p:cTn id="7" dur="1000"/>
                                        <p:tgtEl>
                                          <p:spTgt spid="199687"/>
                                        </p:tgtEl>
                                      </p:cBhvr>
                                    </p:animEffect>
                                    <p:anim calcmode="lin" valueType="num">
                                      <p:cBhvr>
                                        <p:cTn id="8" dur="1000" fill="hold"/>
                                        <p:tgtEl>
                                          <p:spTgt spid="199687"/>
                                        </p:tgtEl>
                                        <p:attrNameLst>
                                          <p:attrName>ppt_x</p:attrName>
                                        </p:attrNameLst>
                                      </p:cBhvr>
                                      <p:tavLst>
                                        <p:tav tm="0">
                                          <p:val>
                                            <p:strVal val="#ppt_x-.1"/>
                                          </p:val>
                                        </p:tav>
                                        <p:tav tm="100000">
                                          <p:val>
                                            <p:strVal val="#ppt_x"/>
                                          </p:val>
                                        </p:tav>
                                      </p:tavLst>
                                    </p:anim>
                                    <p:anim calcmode="lin" valueType="num">
                                      <p:cBhvr>
                                        <p:cTn id="9" dur="1000" fill="hold"/>
                                        <p:tgtEl>
                                          <p:spTgt spid="1996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descr="images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76800" y="3733800"/>
            <a:ext cx="4267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descr="images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8" y="3733800"/>
            <a:ext cx="4724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descr="images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931" y="254266"/>
            <a:ext cx="4267200" cy="317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descr="images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38" y="212557"/>
            <a:ext cx="4724400" cy="321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457200" y="228600"/>
            <a:ext cx="8305799" cy="6248400"/>
          </a:xfrm>
          <a:prstGeom prst="rect">
            <a:avLst/>
          </a:prstGeom>
        </p:spPr>
      </p:pic>
      <p:sp>
        <p:nvSpPr>
          <p:cNvPr id="6" name="Rectangle 5"/>
          <p:cNvSpPr/>
          <p:nvPr/>
        </p:nvSpPr>
        <p:spPr>
          <a:xfrm>
            <a:off x="2212277" y="1295400"/>
            <a:ext cx="4442563" cy="923330"/>
          </a:xfrm>
          <a:prstGeom prst="rect">
            <a:avLst/>
          </a:prstGeom>
        </p:spPr>
        <p:txBody>
          <a:bodyPr wrap="none">
            <a:spAutoFit/>
          </a:bodyPr>
          <a:lstStyle/>
          <a:p>
            <a:pPr lvl="0" algn="ctr" eaLnBrk="0" hangingPunct="0">
              <a:spcBef>
                <a:spcPct val="50000"/>
              </a:spcBef>
            </a:pPr>
            <a:r>
              <a:rPr lang="en-US" sz="5400" b="1" smtClean="0">
                <a:solidFill>
                  <a:srgbClr val="FF0000"/>
                </a:solidFill>
                <a:latin typeface="Times New Roman" panose="02020603050405020304" pitchFamily="18" charset="0"/>
              </a:rPr>
              <a:t>TIẾT 14:Bài </a:t>
            </a:r>
            <a:r>
              <a:rPr lang="en-US" sz="5400" b="1">
                <a:solidFill>
                  <a:srgbClr val="FF0000"/>
                </a:solidFill>
                <a:latin typeface="Times New Roman" panose="02020603050405020304" pitchFamily="18" charset="0"/>
              </a:rPr>
              <a:t>7</a:t>
            </a:r>
            <a:endParaRPr lang="en-US" sz="5400" b="1" dirty="0">
              <a:solidFill>
                <a:srgbClr val="FF0000"/>
              </a:solidFill>
              <a:latin typeface="Times New Roman" panose="02020603050405020304" pitchFamily="18" charset="0"/>
            </a:endParaRPr>
          </a:p>
        </p:txBody>
      </p:sp>
      <p:sp>
        <p:nvSpPr>
          <p:cNvPr id="7" name="Rectangle 6"/>
          <p:cNvSpPr/>
          <p:nvPr/>
        </p:nvSpPr>
        <p:spPr>
          <a:xfrm>
            <a:off x="457201" y="3036585"/>
            <a:ext cx="8305798" cy="1938992"/>
          </a:xfrm>
          <a:prstGeom prst="rect">
            <a:avLst/>
          </a:prstGeom>
        </p:spPr>
        <p:txBody>
          <a:bodyPr wrap="square">
            <a:spAutoFit/>
          </a:bodyPr>
          <a:lstStyle/>
          <a:p>
            <a:pPr algn="ctr" eaLnBrk="0" hangingPunct="0">
              <a:spcBef>
                <a:spcPct val="50000"/>
              </a:spcBef>
            </a:pPr>
            <a:r>
              <a:rPr lang="en-US" sz="4800" b="1">
                <a:solidFill>
                  <a:srgbClr val="FF0000"/>
                </a:solidFill>
                <a:latin typeface="Times New Roman" panose="02020603050405020304" pitchFamily="18" charset="0"/>
              </a:rPr>
              <a:t>TRỒNG, CHĂM SÓC VÀ </a:t>
            </a:r>
            <a:endParaRPr lang="en-US" sz="4800" b="1">
              <a:solidFill>
                <a:srgbClr val="FF0000"/>
              </a:solidFill>
              <a:latin typeface="Times New Roman" panose="02020603050405020304" pitchFamily="18" charset="0"/>
            </a:endParaRPr>
          </a:p>
          <a:p>
            <a:pPr algn="ctr" eaLnBrk="0" hangingPunct="0">
              <a:spcBef>
                <a:spcPct val="50000"/>
              </a:spcBef>
            </a:pPr>
            <a:r>
              <a:rPr lang="en-US" sz="4800" b="1">
                <a:solidFill>
                  <a:srgbClr val="FF0000"/>
                </a:solidFill>
                <a:latin typeface="Times New Roman" panose="02020603050405020304" pitchFamily="18" charset="0"/>
              </a:rPr>
              <a:t>BẢO VỆ RỪNG</a:t>
            </a:r>
            <a:endParaRPr lang="en-US" sz="48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595" y="2665203"/>
            <a:ext cx="2747446" cy="647554"/>
          </a:xfrm>
        </p:spPr>
        <p:txBody>
          <a:bodyPr>
            <a:normAutofit/>
          </a:bodyPr>
          <a:lstStyle/>
          <a:p>
            <a:r>
              <a:rPr lang="en-US" sz="2800" dirty="0">
                <a:latin typeface="Times New Roman" panose="02020603050405020304" pitchFamily="18" charset="0"/>
                <a:cs typeface="Times New Roman" panose="02020603050405020304" pitchFamily="18" charset="0"/>
              </a:rPr>
              <a:t>Chăm sóc</a:t>
            </a:r>
            <a:endParaRPr lang="en-US" sz="2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1"/>
          <a:stretch>
            <a:fillRect/>
          </a:stretch>
        </p:blipFill>
        <p:spPr>
          <a:xfrm>
            <a:off x="152400" y="1981201"/>
            <a:ext cx="3962400" cy="3519948"/>
          </a:xfrm>
          <a:prstGeom prst="rect">
            <a:avLst/>
          </a:prstGeom>
        </p:spPr>
      </p:pic>
      <p:pic>
        <p:nvPicPr>
          <p:cNvPr id="5" name="Picture 4"/>
          <p:cNvPicPr>
            <a:picLocks noChangeAspect="1"/>
          </p:cNvPicPr>
          <p:nvPr/>
        </p:nvPicPr>
        <p:blipFill>
          <a:blip r:embed="rId2"/>
          <a:stretch>
            <a:fillRect/>
          </a:stretch>
        </p:blipFill>
        <p:spPr>
          <a:xfrm>
            <a:off x="4572000" y="133350"/>
            <a:ext cx="3823855" cy="2628900"/>
          </a:xfrm>
          <a:prstGeom prst="rect">
            <a:avLst/>
          </a:prstGeom>
        </p:spPr>
      </p:pic>
      <p:pic>
        <p:nvPicPr>
          <p:cNvPr id="6" name="Picture 5"/>
          <p:cNvPicPr>
            <a:picLocks noChangeAspect="1"/>
          </p:cNvPicPr>
          <p:nvPr/>
        </p:nvPicPr>
        <p:blipFill>
          <a:blip r:embed="rId3"/>
          <a:stretch>
            <a:fillRect/>
          </a:stretch>
        </p:blipFill>
        <p:spPr>
          <a:xfrm>
            <a:off x="4592782" y="3276600"/>
            <a:ext cx="3803073" cy="2689403"/>
          </a:xfrm>
          <a:prstGeom prst="rect">
            <a:avLst/>
          </a:prstGeom>
        </p:spPr>
      </p:pic>
      <p:sp>
        <p:nvSpPr>
          <p:cNvPr id="7" name="Title 1"/>
          <p:cNvSpPr txBox="1"/>
          <p:nvPr/>
        </p:nvSpPr>
        <p:spPr>
          <a:xfrm>
            <a:off x="1173391" y="5585003"/>
            <a:ext cx="18288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latin typeface="Times New Roman" panose="02020603050405020304" pitchFamily="18" charset="0"/>
                <a:cs typeface="Times New Roman" panose="02020603050405020304" pitchFamily="18" charset="0"/>
              </a:rPr>
              <a:t>Trồng</a:t>
            </a:r>
            <a:endParaRPr lang="en-US" sz="2800" dirty="0">
              <a:latin typeface="Times New Roman" panose="02020603050405020304" pitchFamily="18" charset="0"/>
              <a:cs typeface="Times New Roman" panose="02020603050405020304" pitchFamily="18" charset="0"/>
            </a:endParaRPr>
          </a:p>
        </p:txBody>
      </p:sp>
      <p:sp>
        <p:nvSpPr>
          <p:cNvPr id="8" name="Title 1"/>
          <p:cNvSpPr txBox="1"/>
          <p:nvPr/>
        </p:nvSpPr>
        <p:spPr>
          <a:xfrm>
            <a:off x="4343400" y="5966003"/>
            <a:ext cx="44196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latin typeface="Times New Roman" panose="02020603050405020304" pitchFamily="18" charset="0"/>
                <a:cs typeface="Times New Roman" panose="02020603050405020304" pitchFamily="18" charset="0"/>
              </a:rPr>
              <a:t>Bảo vệ rừng</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
          <p:cNvSpPr txBox="1">
            <a:spLocks noChangeArrowheads="1"/>
          </p:cNvSpPr>
          <p:nvPr/>
        </p:nvSpPr>
        <p:spPr bwMode="auto">
          <a:xfrm>
            <a:off x="0" y="0"/>
            <a:ext cx="9144000" cy="1477328"/>
          </a:xfrm>
          <a:prstGeom prst="rect">
            <a:avLst/>
          </a:prstGeom>
          <a:noFill/>
          <a:ln w="9525">
            <a:noFill/>
            <a:miter lim="800000"/>
          </a:ln>
        </p:spPr>
        <p:txBody>
          <a:bodyPr>
            <a:spAutoFit/>
          </a:bodyPr>
          <a:lstStyle/>
          <a:p>
            <a:pPr algn="ctr" eaLnBrk="0" hangingPunct="0">
              <a:spcBef>
                <a:spcPct val="50000"/>
              </a:spcBef>
            </a:pPr>
            <a:r>
              <a:rPr lang="en-US" sz="3600" b="1" smtClean="0">
                <a:solidFill>
                  <a:srgbClr val="FF0066"/>
                </a:solidFill>
                <a:latin typeface="Times New Roman" panose="02020603050405020304" pitchFamily="18" charset="0"/>
              </a:rPr>
              <a:t>Tiết 14:BÀI </a:t>
            </a:r>
            <a:r>
              <a:rPr lang="en-US" sz="3600" b="1" dirty="0">
                <a:solidFill>
                  <a:srgbClr val="FF0066"/>
                </a:solidFill>
                <a:latin typeface="Times New Roman" panose="02020603050405020304" pitchFamily="18" charset="0"/>
              </a:rPr>
              <a:t>7: TRỒNG, CHĂM SÓC VÀ </a:t>
            </a:r>
            <a:endParaRPr lang="en-US" sz="3600" b="1" dirty="0">
              <a:solidFill>
                <a:srgbClr val="FF0066"/>
              </a:solidFill>
              <a:latin typeface="Times New Roman" panose="02020603050405020304" pitchFamily="18" charset="0"/>
            </a:endParaRPr>
          </a:p>
          <a:p>
            <a:pPr algn="ctr" eaLnBrk="0" hangingPunct="0">
              <a:spcBef>
                <a:spcPct val="50000"/>
              </a:spcBef>
            </a:pPr>
            <a:r>
              <a:rPr lang="en-US" sz="3600" b="1" dirty="0">
                <a:solidFill>
                  <a:srgbClr val="FF0066"/>
                </a:solidFill>
                <a:latin typeface="Times New Roman" panose="02020603050405020304" pitchFamily="18" charset="0"/>
              </a:rPr>
              <a:t>BẢO VỆ RỪNG</a:t>
            </a:r>
            <a:endParaRPr lang="en-US" sz="3600" b="1" dirty="0">
              <a:solidFill>
                <a:srgbClr val="FF0066"/>
              </a:solidFill>
              <a:latin typeface="Times New Roman" panose="02020603050405020304" pitchFamily="18" charset="0"/>
            </a:endParaRPr>
          </a:p>
        </p:txBody>
      </p:sp>
      <p:sp>
        <p:nvSpPr>
          <p:cNvPr id="154645" name="Text Box 21"/>
          <p:cNvSpPr txBox="1">
            <a:spLocks noChangeArrowheads="1"/>
          </p:cNvSpPr>
          <p:nvPr/>
        </p:nvSpPr>
        <p:spPr bwMode="auto">
          <a:xfrm>
            <a:off x="93663" y="1682750"/>
            <a:ext cx="7740650" cy="519113"/>
          </a:xfrm>
          <a:prstGeom prst="rect">
            <a:avLst/>
          </a:prstGeom>
          <a:noFill/>
          <a:ln w="9525">
            <a:noFill/>
            <a:miter lim="800000"/>
          </a:ln>
        </p:spPr>
        <p:txBody>
          <a:bodyPr>
            <a:spAutoFit/>
          </a:bodyPr>
          <a:lstStyle/>
          <a:p>
            <a:pPr eaLnBrk="0" hangingPunct="0">
              <a:spcBef>
                <a:spcPct val="50000"/>
              </a:spcBef>
            </a:pPr>
            <a:r>
              <a:rPr lang="en-US" sz="2800" b="1" dirty="0">
                <a:solidFill>
                  <a:srgbClr val="3333FF"/>
                </a:solidFill>
                <a:latin typeface="Times New Roman" panose="02020603050405020304" pitchFamily="18" charset="0"/>
              </a:rPr>
              <a:t>I</a:t>
            </a:r>
            <a:r>
              <a:rPr lang="en-US" sz="2800" b="1" smtClean="0">
                <a:solidFill>
                  <a:srgbClr val="3333FF"/>
                </a:solidFill>
                <a:latin typeface="Times New Roman" panose="02020603050405020304" pitchFamily="18" charset="0"/>
              </a:rPr>
              <a:t>. </a:t>
            </a:r>
            <a:r>
              <a:rPr lang="en-US" sz="2800" b="1" u="sng" dirty="0">
                <a:solidFill>
                  <a:srgbClr val="3333FF"/>
                </a:solidFill>
                <a:latin typeface="Times New Roman" panose="02020603050405020304" pitchFamily="18" charset="0"/>
              </a:rPr>
              <a:t>TRỒNG RỪNG</a:t>
            </a:r>
            <a:endParaRPr lang="en-US" sz="2800" b="1" u="sng" dirty="0">
              <a:solidFill>
                <a:srgbClr val="3333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4645"/>
                                        </p:tgtEl>
                                        <p:attrNameLst>
                                          <p:attrName>style.visibility</p:attrName>
                                        </p:attrNameLst>
                                      </p:cBhvr>
                                      <p:to>
                                        <p:strVal val="visible"/>
                                      </p:to>
                                    </p:set>
                                    <p:animEffect transition="in" filter="box(in)">
                                      <p:cBhvr>
                                        <p:cTn id="7" dur="500"/>
                                        <p:tgtEl>
                                          <p:spTgt spid="154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1171794"/>
            <a:ext cx="5257800" cy="584775"/>
          </a:xfrm>
          <a:prstGeom prst="rect">
            <a:avLst/>
          </a:prstGeom>
          <a:noFill/>
        </p:spPr>
        <p:txBody>
          <a:bodyPr wrap="square" rtlCol="0">
            <a:spAutoFit/>
          </a:bodyPr>
          <a:lstStyle/>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hậu</a:t>
            </a:r>
            <a:endParaRPr lang="en-US" sz="3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52400" y="1600200"/>
            <a:ext cx="8839200" cy="1077218"/>
          </a:xfrm>
          <a:prstGeom prst="rect">
            <a:avLst/>
          </a:prstGeom>
          <a:noFill/>
        </p:spPr>
        <p:txBody>
          <a:bodyPr wrap="square" rtlCol="0">
            <a:spAutoFit/>
          </a:bodyPr>
          <a:lstStyle/>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Ở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tỉnh</a:t>
            </a:r>
            <a:r>
              <a:rPr lang="en-US" sz="3200" dirty="0">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miền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Bắc</a:t>
            </a:r>
            <a:r>
              <a:rPr lang="en-US" sz="3200" b="1" dirty="0">
                <a:solidFill>
                  <a:srgbClr val="FF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mùa</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xuân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mùa</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thu</a:t>
            </a:r>
            <a:r>
              <a:rPr lang="en-US" sz="3200" dirty="0">
                <a:latin typeface="Times New Roman" panose="02020603050405020304" pitchFamily="18" charset="0"/>
                <a:cs typeface="Times New Roman" panose="02020603050405020304" pitchFamily="18" charset="0"/>
              </a:rPr>
              <a:t>.</a:t>
            </a:r>
            <a:endParaRPr lang="en-US" sz="3200" b="1" dirty="0">
              <a:solidFill>
                <a:srgbClr val="000099"/>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04800" y="2670368"/>
            <a:ext cx="7696200" cy="1077218"/>
          </a:xfrm>
          <a:prstGeom prst="rect">
            <a:avLst/>
          </a:prstGeom>
          <a:noFill/>
        </p:spPr>
        <p:txBody>
          <a:bodyPr wrap="square" rtlCol="0">
            <a:spAutoFit/>
          </a:bodyPr>
          <a:lstStyle/>
          <a:p>
            <a:pPr>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tỉnh</a:t>
            </a:r>
            <a:r>
              <a:rPr lang="en-US" sz="3200" dirty="0">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miền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Trung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miền</a:t>
            </a:r>
            <a:r>
              <a:rPr lang="en-US" sz="3200" b="1" dirty="0">
                <a:solidFill>
                  <a:srgbClr val="FF0000"/>
                </a:solidFill>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thường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mùa</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mưa</a:t>
            </a:r>
            <a:r>
              <a:rPr lang="en-US" sz="3200" dirty="0">
                <a:latin typeface="Times New Roman" panose="02020603050405020304" pitchFamily="18" charset="0"/>
                <a:cs typeface="Times New Roman" panose="02020603050405020304" pitchFamily="18" charset="0"/>
              </a:rPr>
              <a:t>. </a:t>
            </a:r>
            <a:endParaRPr lang="en-US" sz="3200" b="1" dirty="0">
              <a:solidFill>
                <a:srgbClr val="000099"/>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0" y="76200"/>
            <a:ext cx="8839200" cy="1077218"/>
          </a:xfrm>
          <a:prstGeom prst="rect">
            <a:avLst/>
          </a:prstGeom>
        </p:spPr>
        <p:txBody>
          <a:bodyPr wrap="square">
            <a:spAutoFit/>
          </a:bodyPr>
          <a:lstStyle/>
          <a:p>
            <a:pPr lvl="0">
              <a:spcAft>
                <a:spcPts val="1000"/>
              </a:spcAft>
              <a:buClr>
                <a:srgbClr val="596E7C"/>
              </a:buClr>
              <a:buSzPts val="400"/>
              <a:tabLst>
                <a:tab pos="48895" algn="l"/>
              </a:tabLst>
            </a:pPr>
            <a:r>
              <a:rPr lang="en-US" sz="3200" b="1" u="none" strike="noStrike" spc="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Thời vụ trồng rừng ở nước ta vào mùa nào trong năm ?</a:t>
            </a: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Vì sao?</a:t>
            </a:r>
            <a:endParaRPr lang="en-US" sz="3200" b="1" u="none" strike="noStrike" spc="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4288</Words>
  <Application>WPS Presentation</Application>
  <PresentationFormat>On-screen Show (4:3)</PresentationFormat>
  <Paragraphs>155</Paragraphs>
  <Slides>25</Slides>
  <Notes>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Arial</vt:lpstr>
      <vt:lpstr>SimSun</vt:lpstr>
      <vt:lpstr>Wingdings</vt:lpstr>
      <vt:lpstr>Times New Roman</vt:lpstr>
      <vt:lpstr>MS PGothic</vt:lpstr>
      <vt:lpstr>Calibri</vt:lpstr>
      <vt:lpstr>Microsoft YaHei</vt:lpstr>
      <vt:lpstr>Arial Unicode MS</vt:lpstr>
      <vt:lpstr>Arial</vt:lpstr>
      <vt:lpstr>Roboto</vt:lpstr>
      <vt:lpstr>Office Theme</vt:lpstr>
      <vt:lpstr>Rừng bị tàn phá</vt:lpstr>
      <vt:lpstr>PowerPoint 演示文稿</vt:lpstr>
      <vt:lpstr>HÌNH ẢNH THIÊN TAI, BẢO LỤT TRONG NHÀ TRƯỜNG NĂM 2013</vt:lpstr>
      <vt:lpstr>Rừng bị tàn phá</vt:lpstr>
      <vt:lpstr>PowerPoint 演示文稿</vt:lpstr>
      <vt:lpstr>PowerPoint 演示文稿</vt:lpstr>
      <vt:lpstr>Chăm sóc</vt:lpstr>
      <vt:lpstr>PowerPoint 演示文稿</vt:lpstr>
      <vt:lpstr>PowerPoint 演示文稿</vt:lpstr>
      <vt:lpstr>PowerPoint 演示文稿</vt:lpstr>
      <vt:lpstr>PowerPoint 演示文稿</vt:lpstr>
      <vt:lpstr>PowerPoint 演示文稿</vt:lpstr>
      <vt:lpstr>1) Cây giống chuẩn bị để trồng rừng gồm có những loại nào? 2) Cần chuẩn bị cây giống có các tiêu chuẩn nào để đảm bảo cây giống sau khi trồng rừng đảm bảo sinh trưởng, phát triển tốt?</vt:lpstr>
      <vt:lpstr>PowerPoint 演示文稿</vt:lpstr>
      <vt:lpstr>PowerPoint 演示文稿</vt:lpstr>
      <vt:lpstr>PowerPoint 演示文稿</vt:lpstr>
      <vt:lpstr>Đào hố là kĩ thuật làm đất phổ biến trong trồng rừng</vt:lpstr>
      <vt:lpstr>PowerPoint 演示文稿</vt:lpstr>
      <vt:lpstr>PowerPoint 演示文稿</vt:lpstr>
      <vt:lpstr>PowerPoint 演示文稿</vt:lpstr>
      <vt:lpstr>PowerPoint 演示文稿</vt:lpstr>
      <vt:lpstr>Theo em, tại sao ở những vùng đất xấu, đồi núi trọc lại áp dụng trồng rừng bằng cây con có bầu đất?</vt:lpstr>
      <vt:lpstr>PowerPoint 演示文稿</vt:lpstr>
      <vt:lpstr>PowerPoint 演示文稿</vt:lpstr>
      <vt:lpstr>PowerPoint 演示文稿</vt:lpstr>
    </vt:vector>
  </TitlesOfParts>
  <Company>Du An-Mien Phi-STEM</Company>
  <LinksUpToDate>false</LinksUpToDate>
  <SharedDoc>false</SharedDoc>
  <HyperlinksChanged>false</HyperlinksChanged>
  <AppVersion>14.0000</AppVersion>
  <Manager>Du An-Mien Phi-STEM</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An-Mien Phi-STEM</dc:title>
  <dc:creator>Du An-Mien Phi-STEM</dc:creator>
  <dc:description>Du An-Mien Phi-STEM</dc:description>
  <dc:subject>Du An-Mien Phi-STEM</dc:subject>
  <cp:category>Du An-Mien Phi-STEM</cp:category>
  <cp:lastModifiedBy>Khôi Nguyễn Tuấn</cp:lastModifiedBy>
  <cp:revision>184</cp:revision>
  <dcterms:created xsi:type="dcterms:W3CDTF">2015-12-22T13:58:00Z</dcterms:created>
  <dcterms:modified xsi:type="dcterms:W3CDTF">2025-05-16T10:11:26Z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160EE9097AF84929893AD8DA46B93278_13</vt:lpwstr>
  </property>
  <property fmtid="{D5CDD505-2E9C-101B-9397-08002B2CF9AE}" pid="3" name="KSOProductBuildVer">
    <vt:lpwstr>1033-12.2.0.21179</vt:lpwstr>
  </property>
</Properties>
</file>